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22" r:id="rId3"/>
    <p:sldMasterId id="2147483733" r:id="rId4"/>
  </p:sldMasterIdLst>
  <p:notesMasterIdLst>
    <p:notesMasterId r:id="rId50"/>
  </p:notesMasterIdLst>
  <p:handoutMasterIdLst>
    <p:handoutMasterId r:id="rId51"/>
  </p:handoutMasterIdLst>
  <p:sldIdLst>
    <p:sldId id="257" r:id="rId5"/>
    <p:sldId id="485" r:id="rId6"/>
    <p:sldId id="426" r:id="rId7"/>
    <p:sldId id="427" r:id="rId8"/>
    <p:sldId id="466" r:id="rId9"/>
    <p:sldId id="484" r:id="rId10"/>
    <p:sldId id="428" r:id="rId11"/>
    <p:sldId id="467" r:id="rId12"/>
    <p:sldId id="468" r:id="rId13"/>
    <p:sldId id="469" r:id="rId14"/>
    <p:sldId id="470" r:id="rId15"/>
    <p:sldId id="471" r:id="rId16"/>
    <p:sldId id="473" r:id="rId17"/>
    <p:sldId id="474" r:id="rId18"/>
    <p:sldId id="475" r:id="rId19"/>
    <p:sldId id="476" r:id="rId20"/>
    <p:sldId id="477" r:id="rId21"/>
    <p:sldId id="479" r:id="rId22"/>
    <p:sldId id="480" r:id="rId23"/>
    <p:sldId id="481" r:id="rId24"/>
    <p:sldId id="482" r:id="rId25"/>
    <p:sldId id="483" r:id="rId26"/>
    <p:sldId id="404" r:id="rId27"/>
    <p:sldId id="412" r:id="rId28"/>
    <p:sldId id="413" r:id="rId29"/>
    <p:sldId id="415" r:id="rId30"/>
    <p:sldId id="416" r:id="rId31"/>
    <p:sldId id="417" r:id="rId32"/>
    <p:sldId id="418" r:id="rId33"/>
    <p:sldId id="371" r:id="rId34"/>
    <p:sldId id="360" r:id="rId35"/>
    <p:sldId id="408" r:id="rId36"/>
    <p:sldId id="409" r:id="rId37"/>
    <p:sldId id="444" r:id="rId38"/>
    <p:sldId id="419" r:id="rId39"/>
    <p:sldId id="486" r:id="rId40"/>
    <p:sldId id="487" r:id="rId41"/>
    <p:sldId id="488" r:id="rId42"/>
    <p:sldId id="445" r:id="rId43"/>
    <p:sldId id="447" r:id="rId44"/>
    <p:sldId id="448" r:id="rId45"/>
    <p:sldId id="439" r:id="rId46"/>
    <p:sldId id="441" r:id="rId47"/>
    <p:sldId id="443" r:id="rId48"/>
    <p:sldId id="311" r:id="rId49"/>
  </p:sldIdLst>
  <p:sldSz cx="9144000" cy="6858000" type="screen4x3"/>
  <p:notesSz cx="6794500" cy="99187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xmlns:mc="http://schemas.openxmlformats.org/markup-compatibility/2006" xmlns:a14="http://schemas.microsoft.com/office/drawing/2010/main" val="FF0000" mc:Ignorable=""/>
        </p14:laserClr>
      </p:ext>
      <p:ext uri="{2FDB2607-1784-4EEB-B798-7EB5836EED8A}">
        <p14:showMediaCtrls xmlns:p14="http://schemas.microsoft.com/office/powerpoint/2010/main" val="1"/>
      </p:ext>
    </p:extLst>
  </p:showPr>
  <p:clrMru>
    <a:srgbClr xmlns:mc="http://schemas.openxmlformats.org/markup-compatibility/2006" xmlns:a14="http://schemas.microsoft.com/office/drawing/2010/main" val="C00000" mc:Ignorable=""/>
    <a:srgbClr xmlns:mc="http://schemas.openxmlformats.org/markup-compatibility/2006" xmlns:a14="http://schemas.microsoft.com/office/drawing/2010/main" val="F3AF35" mc:Ignorable=""/>
    <a:srgbClr xmlns:mc="http://schemas.openxmlformats.org/markup-compatibility/2006" xmlns:a14="http://schemas.microsoft.com/office/drawing/2010/main" val="9DB36D" mc:Ignorable=""/>
    <a:srgbClr xmlns:mc="http://schemas.openxmlformats.org/markup-compatibility/2006" xmlns:a14="http://schemas.microsoft.com/office/drawing/2010/main" val="FFFFFF" mc:Ignorable=""/>
    <a:srgbClr xmlns:mc="http://schemas.openxmlformats.org/markup-compatibility/2006" xmlns:a14="http://schemas.microsoft.com/office/drawing/2010/main" val="FF0000" mc:Ignorable=""/>
    <a:srgbClr xmlns:mc="http://schemas.openxmlformats.org/markup-compatibility/2006" xmlns:a14="http://schemas.microsoft.com/office/drawing/2010/main" val="000000" mc:Ignorable=""/>
    <a:srgbClr xmlns:mc="http://schemas.openxmlformats.org/markup-compatibility/2006" xmlns:a14="http://schemas.microsoft.com/office/drawing/2010/main" val="333333" mc:Ignorable=""/>
    <a:srgbClr xmlns:mc="http://schemas.openxmlformats.org/markup-compatibility/2006" xmlns:a14="http://schemas.microsoft.com/office/drawing/2010/main" val="292929" mc:Ignorable=""/>
    <a:srgbClr xmlns:mc="http://schemas.openxmlformats.org/markup-compatibility/2006" xmlns:a14="http://schemas.microsoft.com/office/drawing/2010/main" val="F8F57B" mc:Ignorable=""/>
    <a:srgbClr xmlns:mc="http://schemas.openxmlformats.org/markup-compatibility/2006" xmlns:a14="http://schemas.microsoft.com/office/drawing/2010/main" val="F6AE1E" mc:Ignorabl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015" autoAdjust="0"/>
    <p:restoredTop sz="86763" autoAdjust="0"/>
  </p:normalViewPr>
  <p:slideViewPr>
    <p:cSldViewPr snapToGrid="0">
      <p:cViewPr>
        <p:scale>
          <a:sx n="100" d="100"/>
          <a:sy n="100" d="100"/>
        </p:scale>
        <p:origin x="-72" y="570"/>
      </p:cViewPr>
      <p:guideLst>
        <p:guide orient="horz" pos="204"/>
        <p:guide orient="horz" pos="912"/>
        <p:guide orient="horz" pos="1484"/>
        <p:guide orient="horz" pos="1200"/>
        <p:guide orient="horz" pos="2389"/>
        <p:guide orient="horz" pos="4176"/>
        <p:guide pos="2880"/>
        <p:guide pos="240"/>
        <p:guide pos="460"/>
        <p:guide pos="5520"/>
        <p:guide pos="863"/>
        <p:guide pos="5299"/>
      </p:guideLst>
    </p:cSldViewPr>
  </p:slideViewPr>
  <p:notesTextViewPr>
    <p:cViewPr>
      <p:scale>
        <a:sx n="100" d="100"/>
        <a:sy n="100" d="100"/>
      </p:scale>
      <p:origin x="0" y="0"/>
    </p:cViewPr>
  </p:notesTextViewPr>
  <p:sorterViewPr>
    <p:cViewPr>
      <p:scale>
        <a:sx n="73" d="100"/>
        <a:sy n="73" d="100"/>
      </p:scale>
      <p:origin x="0" y="0"/>
    </p:cViewPr>
  </p:sorterViewPr>
  <p:notesViewPr>
    <p:cSldViewPr snapToGrid="0" showGuides="1">
      <p:cViewPr varScale="1">
        <p:scale>
          <a:sx n="99" d="100"/>
          <a:sy n="99" d="100"/>
        </p:scale>
        <p:origin x="-3204" y="-108"/>
      </p:cViewPr>
      <p:guideLst>
        <p:guide orient="horz" pos="3124"/>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0DB472-D278-44B3-BA0E-BC25F58E2BE4}"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GB"/>
        </a:p>
      </dgm:t>
    </dgm:pt>
    <dgm:pt modelId="{FF8E7E43-3D3B-47F4-BA08-7A55E39B9177}">
      <dgm:prSet custT="1"/>
      <dgm:spPr/>
      <dgm:t>
        <a:bodyPr/>
        <a:lstStyle/>
        <a:p>
          <a:pPr rtl="0"/>
          <a:r>
            <a:rPr lang="en-GB" sz="2000" b="1" dirty="0" smtClean="0"/>
            <a:t>Search Log Analysis</a:t>
          </a:r>
          <a:endParaRPr lang="en-GB" sz="2000" dirty="0"/>
        </a:p>
      </dgm:t>
    </dgm:pt>
    <dgm:pt modelId="{6EF4D117-FE25-4214-B3FD-FA124500689D}" type="parTrans" cxnId="{34938978-0FB9-4BF0-9CF0-CD3F6D5AA8BB}">
      <dgm:prSet/>
      <dgm:spPr/>
      <dgm:t>
        <a:bodyPr/>
        <a:lstStyle/>
        <a:p>
          <a:endParaRPr lang="en-GB" sz="1600"/>
        </a:p>
      </dgm:t>
    </dgm:pt>
    <dgm:pt modelId="{830EE012-8F04-4292-AC97-9DC87B878ED7}" type="sibTrans" cxnId="{34938978-0FB9-4BF0-9CF0-CD3F6D5AA8BB}">
      <dgm:prSet/>
      <dgm:spPr/>
      <dgm:t>
        <a:bodyPr/>
        <a:lstStyle/>
        <a:p>
          <a:endParaRPr lang="en-GB" sz="1600"/>
        </a:p>
      </dgm:t>
    </dgm:pt>
    <dgm:pt modelId="{F4D1E58F-56C8-4749-BEA8-A4B54BDFAC1A}">
      <dgm:prSet custT="1"/>
      <dgm:spPr/>
      <dgm:t>
        <a:bodyPr/>
        <a:lstStyle/>
        <a:p>
          <a:pPr rtl="0"/>
          <a:r>
            <a:rPr lang="en-GB" sz="2000" b="1" dirty="0" smtClean="0"/>
            <a:t>Musical Tastes</a:t>
          </a:r>
          <a:endParaRPr lang="en-GB" sz="2000" b="1" dirty="0"/>
        </a:p>
      </dgm:t>
    </dgm:pt>
    <dgm:pt modelId="{AB9F39B7-CA44-403E-BD4B-9FB5426F4396}" type="parTrans" cxnId="{EF177A8D-F7B3-4573-A72F-F88FB8912478}">
      <dgm:prSet/>
      <dgm:spPr/>
      <dgm:t>
        <a:bodyPr/>
        <a:lstStyle/>
        <a:p>
          <a:endParaRPr lang="en-GB" sz="1600"/>
        </a:p>
      </dgm:t>
    </dgm:pt>
    <dgm:pt modelId="{15B7E525-0A03-4A67-9A8F-EA947C3EF175}" type="sibTrans" cxnId="{EF177A8D-F7B3-4573-A72F-F88FB8912478}">
      <dgm:prSet/>
      <dgm:spPr/>
      <dgm:t>
        <a:bodyPr/>
        <a:lstStyle/>
        <a:p>
          <a:endParaRPr lang="en-GB" sz="1600"/>
        </a:p>
      </dgm:t>
    </dgm:pt>
    <dgm:pt modelId="{72034F7B-1099-4F1B-A094-5074AFCDB6B6}">
      <dgm:prSet custT="1"/>
      <dgm:spPr/>
      <dgm:t>
        <a:bodyPr/>
        <a:lstStyle/>
        <a:p>
          <a:r>
            <a:rPr lang="en-GB" sz="2000" dirty="0" smtClean="0"/>
            <a:t>Understanding intent</a:t>
          </a:r>
          <a:endParaRPr lang="en-GB" sz="2000" dirty="0"/>
        </a:p>
      </dgm:t>
    </dgm:pt>
    <dgm:pt modelId="{F49164A8-06D5-47BD-A4F7-7521B15B3A0E}" type="parTrans" cxnId="{CF118AF4-5EC4-473D-B671-017EBFD2DA28}">
      <dgm:prSet/>
      <dgm:spPr/>
      <dgm:t>
        <a:bodyPr/>
        <a:lstStyle/>
        <a:p>
          <a:endParaRPr lang="en-GB" sz="1600"/>
        </a:p>
      </dgm:t>
    </dgm:pt>
    <dgm:pt modelId="{9B96D99A-332B-493D-9C60-E0679766E472}" type="sibTrans" cxnId="{CF118AF4-5EC4-473D-B671-017EBFD2DA28}">
      <dgm:prSet/>
      <dgm:spPr/>
      <dgm:t>
        <a:bodyPr/>
        <a:lstStyle/>
        <a:p>
          <a:endParaRPr lang="en-GB" sz="1600"/>
        </a:p>
      </dgm:t>
    </dgm:pt>
    <dgm:pt modelId="{CB113E07-8C6F-4C8A-BC70-B2D69E96C125}">
      <dgm:prSet custT="1"/>
      <dgm:spPr/>
      <dgm:t>
        <a:bodyPr/>
        <a:lstStyle/>
        <a:p>
          <a:r>
            <a:rPr lang="en-GB" sz="2000" dirty="0" smtClean="0"/>
            <a:t>Understanding social structures</a:t>
          </a:r>
          <a:endParaRPr lang="en-GB" sz="2000" dirty="0"/>
        </a:p>
      </dgm:t>
    </dgm:pt>
    <dgm:pt modelId="{8655C497-8908-4E76-87A5-81FAFEA71895}" type="parTrans" cxnId="{B8ED5BBB-0095-443C-BE08-6A30EC50AB6E}">
      <dgm:prSet/>
      <dgm:spPr/>
      <dgm:t>
        <a:bodyPr/>
        <a:lstStyle/>
        <a:p>
          <a:endParaRPr lang="en-GB" sz="1600"/>
        </a:p>
      </dgm:t>
    </dgm:pt>
    <dgm:pt modelId="{4C303718-B1F8-4E06-9770-04A4E2ADDC68}" type="sibTrans" cxnId="{B8ED5BBB-0095-443C-BE08-6A30EC50AB6E}">
      <dgm:prSet/>
      <dgm:spPr/>
      <dgm:t>
        <a:bodyPr/>
        <a:lstStyle/>
        <a:p>
          <a:endParaRPr lang="en-GB" sz="1600"/>
        </a:p>
      </dgm:t>
    </dgm:pt>
    <dgm:pt modelId="{820351EE-91D6-484E-B99B-C82A6EDED315}">
      <dgm:prSet custT="1"/>
      <dgm:spPr/>
      <dgm:t>
        <a:bodyPr/>
        <a:lstStyle/>
        <a:p>
          <a:r>
            <a:rPr lang="en-GB" sz="2000" dirty="0" smtClean="0"/>
            <a:t>Patterns of email/meetings</a:t>
          </a:r>
          <a:endParaRPr lang="en-GB" sz="2000" dirty="0"/>
        </a:p>
      </dgm:t>
    </dgm:pt>
    <dgm:pt modelId="{4B52AD44-B38E-4C18-B019-3422A847B592}" type="parTrans" cxnId="{EB038045-0163-4E5D-AE94-CA910610C1E6}">
      <dgm:prSet/>
      <dgm:spPr/>
      <dgm:t>
        <a:bodyPr/>
        <a:lstStyle/>
        <a:p>
          <a:endParaRPr lang="en-GB" sz="1600"/>
        </a:p>
      </dgm:t>
    </dgm:pt>
    <dgm:pt modelId="{9BDA0622-C7B0-4AD9-A7B2-AE694EC15B8E}" type="sibTrans" cxnId="{EB038045-0163-4E5D-AE94-CA910610C1E6}">
      <dgm:prSet/>
      <dgm:spPr/>
      <dgm:t>
        <a:bodyPr/>
        <a:lstStyle/>
        <a:p>
          <a:endParaRPr lang="en-GB" sz="1600"/>
        </a:p>
      </dgm:t>
    </dgm:pt>
    <dgm:pt modelId="{EFB8B09B-E5C2-41DC-B0BE-D072AD7BD7FF}">
      <dgm:prSet custT="1"/>
      <dgm:spPr/>
      <dgm:t>
        <a:bodyPr/>
        <a:lstStyle/>
        <a:p>
          <a:r>
            <a:rPr lang="en-GB" sz="2000" dirty="0" smtClean="0"/>
            <a:t>User presence (free/busy)</a:t>
          </a:r>
          <a:endParaRPr lang="en-GB" sz="2000" dirty="0"/>
        </a:p>
      </dgm:t>
    </dgm:pt>
    <dgm:pt modelId="{05E42FD0-0E46-4539-A06B-A19B177A4208}" type="parTrans" cxnId="{A540DE17-F3DF-4118-9DB9-34FE7F165C15}">
      <dgm:prSet/>
      <dgm:spPr/>
      <dgm:t>
        <a:bodyPr/>
        <a:lstStyle/>
        <a:p>
          <a:endParaRPr lang="en-GB" sz="1600"/>
        </a:p>
      </dgm:t>
    </dgm:pt>
    <dgm:pt modelId="{08897A78-C67B-475E-871E-966B26242DFB}" type="sibTrans" cxnId="{A540DE17-F3DF-4118-9DB9-34FE7F165C15}">
      <dgm:prSet/>
      <dgm:spPr/>
      <dgm:t>
        <a:bodyPr/>
        <a:lstStyle/>
        <a:p>
          <a:endParaRPr lang="en-GB" sz="1600"/>
        </a:p>
      </dgm:t>
    </dgm:pt>
    <dgm:pt modelId="{ADEC4E2A-BFCD-4E9E-88CF-2688D428B1A2}">
      <dgm:prSet custT="1"/>
      <dgm:spPr/>
      <dgm:t>
        <a:bodyPr/>
        <a:lstStyle/>
        <a:p>
          <a:r>
            <a:rPr lang="en-GB" sz="2000" dirty="0" smtClean="0"/>
            <a:t>Assessing user skills/expertise</a:t>
          </a:r>
          <a:endParaRPr lang="en-GB" sz="2000" dirty="0"/>
        </a:p>
      </dgm:t>
    </dgm:pt>
    <dgm:pt modelId="{A49CBE8D-5511-47E4-8983-176798E5A135}" type="parTrans" cxnId="{5DA18BA6-C4F6-47F1-8A2A-EE7F53748C06}">
      <dgm:prSet/>
      <dgm:spPr/>
      <dgm:t>
        <a:bodyPr/>
        <a:lstStyle/>
        <a:p>
          <a:endParaRPr lang="en-GB" sz="1600"/>
        </a:p>
      </dgm:t>
    </dgm:pt>
    <dgm:pt modelId="{CF60B5F9-24A6-4A3C-8F84-1E130DA5B8CE}" type="sibTrans" cxnId="{5DA18BA6-C4F6-47F1-8A2A-EE7F53748C06}">
      <dgm:prSet/>
      <dgm:spPr/>
      <dgm:t>
        <a:bodyPr/>
        <a:lstStyle/>
        <a:p>
          <a:endParaRPr lang="en-GB" sz="1600"/>
        </a:p>
      </dgm:t>
    </dgm:pt>
    <dgm:pt modelId="{F7B34B31-06EA-46A1-9B05-8F7556AE8B00}">
      <dgm:prSet custT="1"/>
      <dgm:spPr/>
      <dgm:t>
        <a:bodyPr/>
        <a:lstStyle/>
        <a:p>
          <a:r>
            <a:rPr lang="en-GB" sz="2000" dirty="0" smtClean="0"/>
            <a:t>Collaborative filtering</a:t>
          </a:r>
          <a:endParaRPr lang="en-GB" sz="2000" dirty="0"/>
        </a:p>
      </dgm:t>
    </dgm:pt>
    <dgm:pt modelId="{0EAB58AB-7EA7-4459-B996-CB5C68935FC9}" type="parTrans" cxnId="{5BF464E9-5DC9-4244-8D98-4759D5519D22}">
      <dgm:prSet/>
      <dgm:spPr/>
      <dgm:t>
        <a:bodyPr/>
        <a:lstStyle/>
        <a:p>
          <a:endParaRPr lang="en-GB" sz="1600"/>
        </a:p>
      </dgm:t>
    </dgm:pt>
    <dgm:pt modelId="{C9C53EC2-8CF6-4379-A1B2-B64B296E4097}" type="sibTrans" cxnId="{5BF464E9-5DC9-4244-8D98-4759D5519D22}">
      <dgm:prSet/>
      <dgm:spPr/>
      <dgm:t>
        <a:bodyPr/>
        <a:lstStyle/>
        <a:p>
          <a:endParaRPr lang="en-GB" sz="1600"/>
        </a:p>
      </dgm:t>
    </dgm:pt>
    <dgm:pt modelId="{8A63BB5D-D53C-493F-B689-D28B0A330A7E}">
      <dgm:prSet custT="1"/>
      <dgm:spPr/>
      <dgm:t>
        <a:bodyPr/>
        <a:lstStyle/>
        <a:p>
          <a:r>
            <a:rPr lang="en-GB" sz="2000" dirty="0" smtClean="0"/>
            <a:t>Smart contact management</a:t>
          </a:r>
          <a:endParaRPr lang="en-GB" sz="2000" dirty="0"/>
        </a:p>
      </dgm:t>
    </dgm:pt>
    <dgm:pt modelId="{9A75D3FF-C821-452F-96B6-890DE738EAEA}" type="parTrans" cxnId="{4C6833DB-F4A0-45CD-A421-A6FEEE826DDD}">
      <dgm:prSet/>
      <dgm:spPr/>
      <dgm:t>
        <a:bodyPr/>
        <a:lstStyle/>
        <a:p>
          <a:endParaRPr lang="en-GB" sz="1600"/>
        </a:p>
      </dgm:t>
    </dgm:pt>
    <dgm:pt modelId="{7EC137D6-AA19-419F-8FA4-1BD7140AD8E1}" type="sibTrans" cxnId="{4C6833DB-F4A0-45CD-A421-A6FEEE826DDD}">
      <dgm:prSet/>
      <dgm:spPr/>
      <dgm:t>
        <a:bodyPr/>
        <a:lstStyle/>
        <a:p>
          <a:endParaRPr lang="en-GB" sz="1600"/>
        </a:p>
      </dgm:t>
    </dgm:pt>
    <dgm:pt modelId="{4A89F3A3-C14B-4055-A8D0-51EDDE5D72A5}">
      <dgm:prSet custT="1"/>
      <dgm:spPr/>
      <dgm:t>
        <a:bodyPr/>
        <a:lstStyle/>
        <a:p>
          <a:pPr rtl="0"/>
          <a:r>
            <a:rPr lang="en-GB" sz="2000" b="1" dirty="0" smtClean="0"/>
            <a:t>Paper Reviewing</a:t>
          </a:r>
          <a:endParaRPr lang="en-GB" sz="2000" dirty="0"/>
        </a:p>
      </dgm:t>
    </dgm:pt>
    <dgm:pt modelId="{E1E1F3F5-C82E-4DB5-B090-810829DCACF3}" type="parTrans" cxnId="{564E087E-86EF-467F-AAE8-038595F73742}">
      <dgm:prSet/>
      <dgm:spPr/>
      <dgm:t>
        <a:bodyPr/>
        <a:lstStyle/>
        <a:p>
          <a:endParaRPr lang="en-GB" sz="1600"/>
        </a:p>
      </dgm:t>
    </dgm:pt>
    <dgm:pt modelId="{6FB3C49C-9C9E-472A-993F-52F3EADA7ABA}" type="sibTrans" cxnId="{564E087E-86EF-467F-AAE8-038595F73742}">
      <dgm:prSet/>
      <dgm:spPr/>
      <dgm:t>
        <a:bodyPr/>
        <a:lstStyle/>
        <a:p>
          <a:endParaRPr lang="en-GB" sz="1600"/>
        </a:p>
      </dgm:t>
    </dgm:pt>
    <dgm:pt modelId="{E2B24C73-5A63-4630-BFC9-A4826D22B9CC}">
      <dgm:prSet custT="1"/>
      <dgm:spPr/>
      <dgm:t>
        <a:bodyPr/>
        <a:lstStyle/>
        <a:p>
          <a:r>
            <a:rPr lang="en-GB" sz="2000" dirty="0" smtClean="0"/>
            <a:t>Movies, music, apps, photos…</a:t>
          </a:r>
          <a:endParaRPr lang="en-GB" sz="2000" dirty="0"/>
        </a:p>
      </dgm:t>
    </dgm:pt>
    <dgm:pt modelId="{CCAD89F2-D2A7-40F2-82F7-64EF94FCC2F9}" type="parTrans" cxnId="{F17112EA-1A88-4A3E-9741-1843AEFF3AD5}">
      <dgm:prSet/>
      <dgm:spPr/>
      <dgm:t>
        <a:bodyPr/>
        <a:lstStyle/>
        <a:p>
          <a:endParaRPr lang="en-GB" sz="1600"/>
        </a:p>
      </dgm:t>
    </dgm:pt>
    <dgm:pt modelId="{AA611B7F-CC10-46FD-AB30-CF95FA1D089C}" type="sibTrans" cxnId="{F17112EA-1A88-4A3E-9741-1843AEFF3AD5}">
      <dgm:prSet/>
      <dgm:spPr/>
      <dgm:t>
        <a:bodyPr/>
        <a:lstStyle/>
        <a:p>
          <a:endParaRPr lang="en-GB" sz="1600"/>
        </a:p>
      </dgm:t>
    </dgm:pt>
    <dgm:pt modelId="{701FABA8-8FB4-430C-91A4-1AB2826CFFEE}">
      <dgm:prSet custT="1"/>
      <dgm:spPr/>
      <dgm:t>
        <a:bodyPr/>
        <a:lstStyle/>
        <a:p>
          <a:r>
            <a:rPr lang="en-GB" sz="2000" dirty="0" smtClean="0"/>
            <a:t>Adaptive user interfaces</a:t>
          </a:r>
          <a:endParaRPr lang="en-GB" sz="2000" dirty="0"/>
        </a:p>
      </dgm:t>
    </dgm:pt>
    <dgm:pt modelId="{0A7ECAF0-3DD5-4941-8085-C70D36060038}" type="parTrans" cxnId="{E4E26117-F903-48DB-B13E-CEE0BC4AC458}">
      <dgm:prSet/>
      <dgm:spPr/>
      <dgm:t>
        <a:bodyPr/>
        <a:lstStyle/>
        <a:p>
          <a:endParaRPr lang="en-GB" sz="1600"/>
        </a:p>
      </dgm:t>
    </dgm:pt>
    <dgm:pt modelId="{6D0CF2E3-72FE-45D3-B410-A1CC5FCF2990}" type="sibTrans" cxnId="{E4E26117-F903-48DB-B13E-CEE0BC4AC458}">
      <dgm:prSet/>
      <dgm:spPr/>
      <dgm:t>
        <a:bodyPr/>
        <a:lstStyle/>
        <a:p>
          <a:endParaRPr lang="en-GB" sz="1600"/>
        </a:p>
      </dgm:t>
    </dgm:pt>
    <dgm:pt modelId="{72DCBFDF-8763-431B-8E4E-24AB10CF759E}">
      <dgm:prSet custT="1"/>
      <dgm:spPr/>
      <dgm:t>
        <a:bodyPr/>
        <a:lstStyle/>
        <a:p>
          <a:r>
            <a:rPr lang="en-GB" sz="2000" dirty="0" smtClean="0"/>
            <a:t>Exploiting explicit/ implicit feedback</a:t>
          </a:r>
          <a:endParaRPr lang="en-GB" sz="2000" dirty="0"/>
        </a:p>
      </dgm:t>
    </dgm:pt>
    <dgm:pt modelId="{CE64C988-DCA8-45BD-B955-2B1704371FEE}" type="parTrans" cxnId="{9DF202A8-6452-4DD5-B905-FC9EAF5A36B7}">
      <dgm:prSet/>
      <dgm:spPr/>
      <dgm:t>
        <a:bodyPr/>
        <a:lstStyle/>
        <a:p>
          <a:endParaRPr lang="en-GB" sz="1600"/>
        </a:p>
      </dgm:t>
    </dgm:pt>
    <dgm:pt modelId="{6BC02169-1966-4F16-B5EC-8C5013EF5F9C}" type="sibTrans" cxnId="{9DF202A8-6452-4DD5-B905-FC9EAF5A36B7}">
      <dgm:prSet/>
      <dgm:spPr/>
      <dgm:t>
        <a:bodyPr/>
        <a:lstStyle/>
        <a:p>
          <a:endParaRPr lang="en-GB" sz="1600"/>
        </a:p>
      </dgm:t>
    </dgm:pt>
    <dgm:pt modelId="{3591FF1C-14D8-455C-A028-8A5FDB0D26E2}">
      <dgm:prSet custT="1"/>
      <dgm:spPr/>
      <dgm:t>
        <a:bodyPr/>
        <a:lstStyle/>
        <a:p>
          <a:r>
            <a:rPr lang="en-GB" sz="2000" dirty="0" smtClean="0"/>
            <a:t>Personalised search</a:t>
          </a:r>
          <a:endParaRPr lang="en-GB" sz="2000" dirty="0"/>
        </a:p>
      </dgm:t>
    </dgm:pt>
    <dgm:pt modelId="{52A87BA7-0A6D-4C22-9C51-8EC016D5B659}" type="parTrans" cxnId="{6CF7B9A5-1D40-40BD-9191-AD79311A6970}">
      <dgm:prSet/>
      <dgm:spPr/>
      <dgm:t>
        <a:bodyPr/>
        <a:lstStyle/>
        <a:p>
          <a:endParaRPr lang="en-GB" sz="1600"/>
        </a:p>
      </dgm:t>
    </dgm:pt>
    <dgm:pt modelId="{6F938F4C-9269-4A8D-84DB-D4FCBCC3997E}" type="sibTrans" cxnId="{6CF7B9A5-1D40-40BD-9191-AD79311A6970}">
      <dgm:prSet/>
      <dgm:spPr/>
      <dgm:t>
        <a:bodyPr/>
        <a:lstStyle/>
        <a:p>
          <a:endParaRPr lang="en-GB" sz="1600"/>
        </a:p>
      </dgm:t>
    </dgm:pt>
    <dgm:pt modelId="{F0888DF1-2AA7-4069-9031-DEA3C3D4AD74}">
      <dgm:prSet custT="1"/>
      <dgm:spPr/>
      <dgm:t>
        <a:bodyPr/>
        <a:lstStyle/>
        <a:p>
          <a:r>
            <a:rPr lang="en-GB" sz="2000" dirty="0" smtClean="0"/>
            <a:t>Telemetry/log analysis</a:t>
          </a:r>
          <a:endParaRPr lang="en-GB" sz="2000" dirty="0"/>
        </a:p>
      </dgm:t>
    </dgm:pt>
    <dgm:pt modelId="{AED55764-0A26-44D4-B991-EDC7B36840BC}" type="parTrans" cxnId="{57849D74-1370-46AC-9CCD-3AD063930BA2}">
      <dgm:prSet/>
      <dgm:spPr/>
      <dgm:t>
        <a:bodyPr/>
        <a:lstStyle/>
        <a:p>
          <a:endParaRPr lang="en-GB" sz="1600"/>
        </a:p>
      </dgm:t>
    </dgm:pt>
    <dgm:pt modelId="{37A27128-7C6B-460B-A7D9-145E10CC1ABE}" type="sibTrans" cxnId="{57849D74-1370-46AC-9CCD-3AD063930BA2}">
      <dgm:prSet/>
      <dgm:spPr/>
      <dgm:t>
        <a:bodyPr/>
        <a:lstStyle/>
        <a:p>
          <a:endParaRPr lang="en-GB" sz="1600"/>
        </a:p>
      </dgm:t>
    </dgm:pt>
    <dgm:pt modelId="{C30D8498-52BF-402C-B41B-44638ABE06FC}" type="pres">
      <dgm:prSet presAssocID="{330DB472-D278-44B3-BA0E-BC25F58E2BE4}" presName="Name0" presStyleCnt="0">
        <dgm:presLayoutVars>
          <dgm:dir/>
          <dgm:animLvl val="lvl"/>
          <dgm:resizeHandles val="exact"/>
        </dgm:presLayoutVars>
      </dgm:prSet>
      <dgm:spPr/>
      <dgm:t>
        <a:bodyPr/>
        <a:lstStyle/>
        <a:p>
          <a:endParaRPr lang="en-GB"/>
        </a:p>
      </dgm:t>
    </dgm:pt>
    <dgm:pt modelId="{9A19FE9C-534D-4BF4-9960-699637EB73AA}" type="pres">
      <dgm:prSet presAssocID="{FF8E7E43-3D3B-47F4-BA08-7A55E39B9177}" presName="composite" presStyleCnt="0"/>
      <dgm:spPr/>
    </dgm:pt>
    <dgm:pt modelId="{3191D64C-E2AD-48E8-8538-247DA697D27D}" type="pres">
      <dgm:prSet presAssocID="{FF8E7E43-3D3B-47F4-BA08-7A55E39B9177}" presName="parTx" presStyleLbl="alignNode1" presStyleIdx="0" presStyleCnt="3">
        <dgm:presLayoutVars>
          <dgm:chMax val="0"/>
          <dgm:chPref val="0"/>
          <dgm:bulletEnabled val="1"/>
        </dgm:presLayoutVars>
      </dgm:prSet>
      <dgm:spPr/>
      <dgm:t>
        <a:bodyPr/>
        <a:lstStyle/>
        <a:p>
          <a:endParaRPr lang="en-GB"/>
        </a:p>
      </dgm:t>
    </dgm:pt>
    <dgm:pt modelId="{A3A5EBA4-5151-4D82-A2F1-2B396BD63E47}" type="pres">
      <dgm:prSet presAssocID="{FF8E7E43-3D3B-47F4-BA08-7A55E39B9177}" presName="desTx" presStyleLbl="alignAccFollowNode1" presStyleIdx="0" presStyleCnt="3">
        <dgm:presLayoutVars>
          <dgm:bulletEnabled val="1"/>
        </dgm:presLayoutVars>
      </dgm:prSet>
      <dgm:spPr/>
      <dgm:t>
        <a:bodyPr/>
        <a:lstStyle/>
        <a:p>
          <a:endParaRPr lang="en-GB"/>
        </a:p>
      </dgm:t>
    </dgm:pt>
    <dgm:pt modelId="{8AE9D918-D2CF-4192-93C5-D74CE6029AF1}" type="pres">
      <dgm:prSet presAssocID="{830EE012-8F04-4292-AC97-9DC87B878ED7}" presName="space" presStyleCnt="0"/>
      <dgm:spPr/>
    </dgm:pt>
    <dgm:pt modelId="{1B8D5BFC-0E90-4BEA-866B-8F9A67A16FE3}" type="pres">
      <dgm:prSet presAssocID="{F4D1E58F-56C8-4749-BEA8-A4B54BDFAC1A}" presName="composite" presStyleCnt="0"/>
      <dgm:spPr/>
    </dgm:pt>
    <dgm:pt modelId="{D6E8DFA1-A2BE-482A-BC7A-47036180E576}" type="pres">
      <dgm:prSet presAssocID="{F4D1E58F-56C8-4749-BEA8-A4B54BDFAC1A}" presName="parTx" presStyleLbl="alignNode1" presStyleIdx="1" presStyleCnt="3">
        <dgm:presLayoutVars>
          <dgm:chMax val="0"/>
          <dgm:chPref val="0"/>
          <dgm:bulletEnabled val="1"/>
        </dgm:presLayoutVars>
      </dgm:prSet>
      <dgm:spPr/>
      <dgm:t>
        <a:bodyPr/>
        <a:lstStyle/>
        <a:p>
          <a:endParaRPr lang="en-GB"/>
        </a:p>
      </dgm:t>
    </dgm:pt>
    <dgm:pt modelId="{E6569D1E-02C7-4629-A10A-60ACED02690A}" type="pres">
      <dgm:prSet presAssocID="{F4D1E58F-56C8-4749-BEA8-A4B54BDFAC1A}" presName="desTx" presStyleLbl="alignAccFollowNode1" presStyleIdx="1" presStyleCnt="3">
        <dgm:presLayoutVars>
          <dgm:bulletEnabled val="1"/>
        </dgm:presLayoutVars>
      </dgm:prSet>
      <dgm:spPr/>
      <dgm:t>
        <a:bodyPr/>
        <a:lstStyle/>
        <a:p>
          <a:endParaRPr lang="en-GB"/>
        </a:p>
      </dgm:t>
    </dgm:pt>
    <dgm:pt modelId="{94AF3B45-A147-464D-BA7E-89B3C2F5A1C3}" type="pres">
      <dgm:prSet presAssocID="{15B7E525-0A03-4A67-9A8F-EA947C3EF175}" presName="space" presStyleCnt="0"/>
      <dgm:spPr/>
    </dgm:pt>
    <dgm:pt modelId="{148E6E22-EA8C-4D7C-9ADB-7219D3AED161}" type="pres">
      <dgm:prSet presAssocID="{4A89F3A3-C14B-4055-A8D0-51EDDE5D72A5}" presName="composite" presStyleCnt="0"/>
      <dgm:spPr/>
    </dgm:pt>
    <dgm:pt modelId="{42191E22-D2B0-49CD-81F3-42A767A7B55B}" type="pres">
      <dgm:prSet presAssocID="{4A89F3A3-C14B-4055-A8D0-51EDDE5D72A5}" presName="parTx" presStyleLbl="alignNode1" presStyleIdx="2" presStyleCnt="3">
        <dgm:presLayoutVars>
          <dgm:chMax val="0"/>
          <dgm:chPref val="0"/>
          <dgm:bulletEnabled val="1"/>
        </dgm:presLayoutVars>
      </dgm:prSet>
      <dgm:spPr/>
      <dgm:t>
        <a:bodyPr/>
        <a:lstStyle/>
        <a:p>
          <a:endParaRPr lang="en-GB"/>
        </a:p>
      </dgm:t>
    </dgm:pt>
    <dgm:pt modelId="{8577CF5F-368F-4028-8399-9808C10DA117}" type="pres">
      <dgm:prSet presAssocID="{4A89F3A3-C14B-4055-A8D0-51EDDE5D72A5}" presName="desTx" presStyleLbl="alignAccFollowNode1" presStyleIdx="2" presStyleCnt="3" custLinFactNeighborX="5846">
        <dgm:presLayoutVars>
          <dgm:bulletEnabled val="1"/>
        </dgm:presLayoutVars>
      </dgm:prSet>
      <dgm:spPr/>
      <dgm:t>
        <a:bodyPr/>
        <a:lstStyle/>
        <a:p>
          <a:endParaRPr lang="en-GB"/>
        </a:p>
      </dgm:t>
    </dgm:pt>
  </dgm:ptLst>
  <dgm:cxnLst>
    <dgm:cxn modelId="{C3EA07D0-9AF4-40A8-8793-3980FA420D3C}" type="presOf" srcId="{CB113E07-8C6F-4C8A-BC70-B2D69E96C125}" destId="{E6569D1E-02C7-4629-A10A-60ACED02690A}" srcOrd="0" destOrd="0" presId="urn:microsoft.com/office/officeart/2005/8/layout/hList1"/>
    <dgm:cxn modelId="{5DA18BA6-C4F6-47F1-8A2A-EE7F53748C06}" srcId="{FF8E7E43-3D3B-47F4-BA08-7A55E39B9177}" destId="{ADEC4E2A-BFCD-4E9E-88CF-2688D428B1A2}" srcOrd="2" destOrd="0" parTransId="{A49CBE8D-5511-47E4-8983-176798E5A135}" sibTransId="{CF60B5F9-24A6-4A3C-8F84-1E130DA5B8CE}"/>
    <dgm:cxn modelId="{823CD010-ADC4-4841-832B-1B50E1DA5F1D}" type="presOf" srcId="{F0888DF1-2AA7-4069-9031-DEA3C3D4AD74}" destId="{A3A5EBA4-5151-4D82-A2F1-2B396BD63E47}" srcOrd="0" destOrd="3" presId="urn:microsoft.com/office/officeart/2005/8/layout/hList1"/>
    <dgm:cxn modelId="{6CF7B9A5-1D40-40BD-9191-AD79311A6970}" srcId="{4A89F3A3-C14B-4055-A8D0-51EDDE5D72A5}" destId="{3591FF1C-14D8-455C-A028-8A5FDB0D26E2}" srcOrd="3" destOrd="0" parTransId="{52A87BA7-0A6D-4C22-9C51-8EC016D5B659}" sibTransId="{6F938F4C-9269-4A8D-84DB-D4FCBCC3997E}"/>
    <dgm:cxn modelId="{9DF202A8-6452-4DD5-B905-FC9EAF5A36B7}" srcId="{4A89F3A3-C14B-4055-A8D0-51EDDE5D72A5}" destId="{72DCBFDF-8763-431B-8E4E-24AB10CF759E}" srcOrd="2" destOrd="0" parTransId="{CE64C988-DCA8-45BD-B955-2B1704371FEE}" sibTransId="{6BC02169-1966-4F16-B5EC-8C5013EF5F9C}"/>
    <dgm:cxn modelId="{EB038045-0163-4E5D-AE94-CA910610C1E6}" srcId="{F4D1E58F-56C8-4749-BEA8-A4B54BDFAC1A}" destId="{820351EE-91D6-484E-B99B-C82A6EDED315}" srcOrd="1" destOrd="0" parTransId="{4B52AD44-B38E-4C18-B019-3422A847B592}" sibTransId="{9BDA0622-C7B0-4AD9-A7B2-AE694EC15B8E}"/>
    <dgm:cxn modelId="{942C5D01-86E4-43EE-A6D0-8F0CEE70B288}" type="presOf" srcId="{ADEC4E2A-BFCD-4E9E-88CF-2688D428B1A2}" destId="{A3A5EBA4-5151-4D82-A2F1-2B396BD63E47}" srcOrd="0" destOrd="2" presId="urn:microsoft.com/office/officeart/2005/8/layout/hList1"/>
    <dgm:cxn modelId="{4C6833DB-F4A0-45CD-A421-A6FEEE826DDD}" srcId="{F4D1E58F-56C8-4749-BEA8-A4B54BDFAC1A}" destId="{8A63BB5D-D53C-493F-B689-D28B0A330A7E}" srcOrd="3" destOrd="0" parTransId="{9A75D3FF-C821-452F-96B6-890DE738EAEA}" sibTransId="{7EC137D6-AA19-419F-8FA4-1BD7140AD8E1}"/>
    <dgm:cxn modelId="{E497FC3B-278E-426D-8A84-F0E8F20848B8}" type="presOf" srcId="{701FABA8-8FB4-430C-91A4-1AB2826CFFEE}" destId="{8577CF5F-368F-4028-8399-9808C10DA117}" srcOrd="0" destOrd="1" presId="urn:microsoft.com/office/officeart/2005/8/layout/hList1"/>
    <dgm:cxn modelId="{F17112EA-1A88-4A3E-9741-1843AEFF3AD5}" srcId="{4A89F3A3-C14B-4055-A8D0-51EDDE5D72A5}" destId="{E2B24C73-5A63-4630-BFC9-A4826D22B9CC}" srcOrd="0" destOrd="0" parTransId="{CCAD89F2-D2A7-40F2-82F7-64EF94FCC2F9}" sibTransId="{AA611B7F-CC10-46FD-AB30-CF95FA1D089C}"/>
    <dgm:cxn modelId="{EF177A8D-F7B3-4573-A72F-F88FB8912478}" srcId="{330DB472-D278-44B3-BA0E-BC25F58E2BE4}" destId="{F4D1E58F-56C8-4749-BEA8-A4B54BDFAC1A}" srcOrd="1" destOrd="0" parTransId="{AB9F39B7-CA44-403E-BD4B-9FB5426F4396}" sibTransId="{15B7E525-0A03-4A67-9A8F-EA947C3EF175}"/>
    <dgm:cxn modelId="{3C310939-ED33-4C20-AA8D-7FDF6CE128F5}" type="presOf" srcId="{EFB8B09B-E5C2-41DC-B0BE-D072AD7BD7FF}" destId="{A3A5EBA4-5151-4D82-A2F1-2B396BD63E47}" srcOrd="0" destOrd="1" presId="urn:microsoft.com/office/officeart/2005/8/layout/hList1"/>
    <dgm:cxn modelId="{CF118AF4-5EC4-473D-B671-017EBFD2DA28}" srcId="{FF8E7E43-3D3B-47F4-BA08-7A55E39B9177}" destId="{72034F7B-1099-4F1B-A094-5074AFCDB6B6}" srcOrd="0" destOrd="0" parTransId="{F49164A8-06D5-47BD-A4F7-7521B15B3A0E}" sibTransId="{9B96D99A-332B-493D-9C60-E0679766E472}"/>
    <dgm:cxn modelId="{7BD03006-C5D5-4D4D-802A-D236F911C94F}" type="presOf" srcId="{FF8E7E43-3D3B-47F4-BA08-7A55E39B9177}" destId="{3191D64C-E2AD-48E8-8538-247DA697D27D}" srcOrd="0" destOrd="0" presId="urn:microsoft.com/office/officeart/2005/8/layout/hList1"/>
    <dgm:cxn modelId="{AAC70850-539D-41C6-A6DA-D2CCC8BE7FC7}" type="presOf" srcId="{3591FF1C-14D8-455C-A028-8A5FDB0D26E2}" destId="{8577CF5F-368F-4028-8399-9808C10DA117}" srcOrd="0" destOrd="3" presId="urn:microsoft.com/office/officeart/2005/8/layout/hList1"/>
    <dgm:cxn modelId="{34938978-0FB9-4BF0-9CF0-CD3F6D5AA8BB}" srcId="{330DB472-D278-44B3-BA0E-BC25F58E2BE4}" destId="{FF8E7E43-3D3B-47F4-BA08-7A55E39B9177}" srcOrd="0" destOrd="0" parTransId="{6EF4D117-FE25-4214-B3FD-FA124500689D}" sibTransId="{830EE012-8F04-4292-AC97-9DC87B878ED7}"/>
    <dgm:cxn modelId="{97DB9FEE-647E-40B3-9D40-AC19FD1E81D5}" type="presOf" srcId="{E2B24C73-5A63-4630-BFC9-A4826D22B9CC}" destId="{8577CF5F-368F-4028-8399-9808C10DA117}" srcOrd="0" destOrd="0" presId="urn:microsoft.com/office/officeart/2005/8/layout/hList1"/>
    <dgm:cxn modelId="{A540DE17-F3DF-4118-9DB9-34FE7F165C15}" srcId="{FF8E7E43-3D3B-47F4-BA08-7A55E39B9177}" destId="{EFB8B09B-E5C2-41DC-B0BE-D072AD7BD7FF}" srcOrd="1" destOrd="0" parTransId="{05E42FD0-0E46-4539-A06B-A19B177A4208}" sibTransId="{08897A78-C67B-475E-871E-966B26242DFB}"/>
    <dgm:cxn modelId="{57849D74-1370-46AC-9CCD-3AD063930BA2}" srcId="{FF8E7E43-3D3B-47F4-BA08-7A55E39B9177}" destId="{F0888DF1-2AA7-4069-9031-DEA3C3D4AD74}" srcOrd="3" destOrd="0" parTransId="{AED55764-0A26-44D4-B991-EDC7B36840BC}" sibTransId="{37A27128-7C6B-460B-A7D9-145E10CC1ABE}"/>
    <dgm:cxn modelId="{5BF464E9-5DC9-4244-8D98-4759D5519D22}" srcId="{F4D1E58F-56C8-4749-BEA8-A4B54BDFAC1A}" destId="{F7B34B31-06EA-46A1-9B05-8F7556AE8B00}" srcOrd="2" destOrd="0" parTransId="{0EAB58AB-7EA7-4459-B996-CB5C68935FC9}" sibTransId="{C9C53EC2-8CF6-4379-A1B2-B64B296E4097}"/>
    <dgm:cxn modelId="{A836BC19-442F-42C6-A746-EE328751F937}" type="presOf" srcId="{72034F7B-1099-4F1B-A094-5074AFCDB6B6}" destId="{A3A5EBA4-5151-4D82-A2F1-2B396BD63E47}" srcOrd="0" destOrd="0" presId="urn:microsoft.com/office/officeart/2005/8/layout/hList1"/>
    <dgm:cxn modelId="{E4E26117-F903-48DB-B13E-CEE0BC4AC458}" srcId="{4A89F3A3-C14B-4055-A8D0-51EDDE5D72A5}" destId="{701FABA8-8FB4-430C-91A4-1AB2826CFFEE}" srcOrd="1" destOrd="0" parTransId="{0A7ECAF0-3DD5-4941-8085-C70D36060038}" sibTransId="{6D0CF2E3-72FE-45D3-B410-A1CC5FCF2990}"/>
    <dgm:cxn modelId="{A741AAF0-93DE-43A7-9BCC-B507A2692BE2}" type="presOf" srcId="{4A89F3A3-C14B-4055-A8D0-51EDDE5D72A5}" destId="{42191E22-D2B0-49CD-81F3-42A767A7B55B}" srcOrd="0" destOrd="0" presId="urn:microsoft.com/office/officeart/2005/8/layout/hList1"/>
    <dgm:cxn modelId="{5BC1C3CE-E01F-4E99-BEEE-159AAABE02DC}" type="presOf" srcId="{72DCBFDF-8763-431B-8E4E-24AB10CF759E}" destId="{8577CF5F-368F-4028-8399-9808C10DA117}" srcOrd="0" destOrd="2" presId="urn:microsoft.com/office/officeart/2005/8/layout/hList1"/>
    <dgm:cxn modelId="{0EFACEC9-055D-4745-876F-F1EC77C6597C}" type="presOf" srcId="{F4D1E58F-56C8-4749-BEA8-A4B54BDFAC1A}" destId="{D6E8DFA1-A2BE-482A-BC7A-47036180E576}" srcOrd="0" destOrd="0" presId="urn:microsoft.com/office/officeart/2005/8/layout/hList1"/>
    <dgm:cxn modelId="{564E087E-86EF-467F-AAE8-038595F73742}" srcId="{330DB472-D278-44B3-BA0E-BC25F58E2BE4}" destId="{4A89F3A3-C14B-4055-A8D0-51EDDE5D72A5}" srcOrd="2" destOrd="0" parTransId="{E1E1F3F5-C82E-4DB5-B090-810829DCACF3}" sibTransId="{6FB3C49C-9C9E-472A-993F-52F3EADA7ABA}"/>
    <dgm:cxn modelId="{DCF8663E-309F-4980-A87C-2D86728384AE}" type="presOf" srcId="{F7B34B31-06EA-46A1-9B05-8F7556AE8B00}" destId="{E6569D1E-02C7-4629-A10A-60ACED02690A}" srcOrd="0" destOrd="2" presId="urn:microsoft.com/office/officeart/2005/8/layout/hList1"/>
    <dgm:cxn modelId="{18D85ABE-E26B-4319-81E8-0C2D597374D6}" type="presOf" srcId="{330DB472-D278-44B3-BA0E-BC25F58E2BE4}" destId="{C30D8498-52BF-402C-B41B-44638ABE06FC}" srcOrd="0" destOrd="0" presId="urn:microsoft.com/office/officeart/2005/8/layout/hList1"/>
    <dgm:cxn modelId="{B8ED5BBB-0095-443C-BE08-6A30EC50AB6E}" srcId="{F4D1E58F-56C8-4749-BEA8-A4B54BDFAC1A}" destId="{CB113E07-8C6F-4C8A-BC70-B2D69E96C125}" srcOrd="0" destOrd="0" parTransId="{8655C497-8908-4E76-87A5-81FAFEA71895}" sibTransId="{4C303718-B1F8-4E06-9770-04A4E2ADDC68}"/>
    <dgm:cxn modelId="{747397A6-BD38-4A53-B5B6-916A271DD86B}" type="presOf" srcId="{820351EE-91D6-484E-B99B-C82A6EDED315}" destId="{E6569D1E-02C7-4629-A10A-60ACED02690A}" srcOrd="0" destOrd="1" presId="urn:microsoft.com/office/officeart/2005/8/layout/hList1"/>
    <dgm:cxn modelId="{52284824-2665-4879-8CB6-23CAB968A96C}" type="presOf" srcId="{8A63BB5D-D53C-493F-B689-D28B0A330A7E}" destId="{E6569D1E-02C7-4629-A10A-60ACED02690A}" srcOrd="0" destOrd="3" presId="urn:microsoft.com/office/officeart/2005/8/layout/hList1"/>
    <dgm:cxn modelId="{F0F96EA5-E7D8-4D47-A83E-26A1A8DC18C9}" type="presParOf" srcId="{C30D8498-52BF-402C-B41B-44638ABE06FC}" destId="{9A19FE9C-534D-4BF4-9960-699637EB73AA}" srcOrd="0" destOrd="0" presId="urn:microsoft.com/office/officeart/2005/8/layout/hList1"/>
    <dgm:cxn modelId="{2FA5C425-D6E0-4275-BD63-862E05DC0987}" type="presParOf" srcId="{9A19FE9C-534D-4BF4-9960-699637EB73AA}" destId="{3191D64C-E2AD-48E8-8538-247DA697D27D}" srcOrd="0" destOrd="0" presId="urn:microsoft.com/office/officeart/2005/8/layout/hList1"/>
    <dgm:cxn modelId="{F894CD0A-08DE-445D-8CA7-0A9B0204EFD7}" type="presParOf" srcId="{9A19FE9C-534D-4BF4-9960-699637EB73AA}" destId="{A3A5EBA4-5151-4D82-A2F1-2B396BD63E47}" srcOrd="1" destOrd="0" presId="urn:microsoft.com/office/officeart/2005/8/layout/hList1"/>
    <dgm:cxn modelId="{746B6C11-EB3C-4967-BED8-E43E164CB7AC}" type="presParOf" srcId="{C30D8498-52BF-402C-B41B-44638ABE06FC}" destId="{8AE9D918-D2CF-4192-93C5-D74CE6029AF1}" srcOrd="1" destOrd="0" presId="urn:microsoft.com/office/officeart/2005/8/layout/hList1"/>
    <dgm:cxn modelId="{158B83CA-C39B-4211-94F5-0D93BB369AB6}" type="presParOf" srcId="{C30D8498-52BF-402C-B41B-44638ABE06FC}" destId="{1B8D5BFC-0E90-4BEA-866B-8F9A67A16FE3}" srcOrd="2" destOrd="0" presId="urn:microsoft.com/office/officeart/2005/8/layout/hList1"/>
    <dgm:cxn modelId="{1FC49817-5386-4D16-B881-FC76D4AC21E1}" type="presParOf" srcId="{1B8D5BFC-0E90-4BEA-866B-8F9A67A16FE3}" destId="{D6E8DFA1-A2BE-482A-BC7A-47036180E576}" srcOrd="0" destOrd="0" presId="urn:microsoft.com/office/officeart/2005/8/layout/hList1"/>
    <dgm:cxn modelId="{5A518180-018D-4AC5-99E5-7CE6549AAC3D}" type="presParOf" srcId="{1B8D5BFC-0E90-4BEA-866B-8F9A67A16FE3}" destId="{E6569D1E-02C7-4629-A10A-60ACED02690A}" srcOrd="1" destOrd="0" presId="urn:microsoft.com/office/officeart/2005/8/layout/hList1"/>
    <dgm:cxn modelId="{D75ADE5A-0CF5-4CEC-BC82-CDF71B6782AA}" type="presParOf" srcId="{C30D8498-52BF-402C-B41B-44638ABE06FC}" destId="{94AF3B45-A147-464D-BA7E-89B3C2F5A1C3}" srcOrd="3" destOrd="0" presId="urn:microsoft.com/office/officeart/2005/8/layout/hList1"/>
    <dgm:cxn modelId="{974EC952-F1D4-4D4C-B2AD-53813500F116}" type="presParOf" srcId="{C30D8498-52BF-402C-B41B-44638ABE06FC}" destId="{148E6E22-EA8C-4D7C-9ADB-7219D3AED161}" srcOrd="4" destOrd="0" presId="urn:microsoft.com/office/officeart/2005/8/layout/hList1"/>
    <dgm:cxn modelId="{F3A3F0DD-AF79-4F46-B2D8-29CDEA368AB2}" type="presParOf" srcId="{148E6E22-EA8C-4D7C-9ADB-7219D3AED161}" destId="{42191E22-D2B0-49CD-81F3-42A767A7B55B}" srcOrd="0" destOrd="0" presId="urn:microsoft.com/office/officeart/2005/8/layout/hList1"/>
    <dgm:cxn modelId="{2AD02628-FD24-43A1-8794-A92196C35411}" type="presParOf" srcId="{148E6E22-EA8C-4D7C-9ADB-7219D3AED161}" destId="{8577CF5F-368F-4028-8399-9808C10DA11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1D64C-E2AD-48E8-8538-247DA697D27D}">
      <dsp:nvSpPr>
        <dsp:cNvPr id="0" name=""/>
        <dsp:cNvSpPr/>
      </dsp:nvSpPr>
      <dsp:spPr>
        <a:xfrm>
          <a:off x="2618" y="72376"/>
          <a:ext cx="2553254" cy="1021301"/>
        </a:xfrm>
        <a:prstGeom prst="rect">
          <a:avLst/>
        </a:prstGeom>
        <a:solidFill>
          <a:schemeClr val="accent4">
            <a:hueOff val="0"/>
            <a:satOff val="0"/>
            <a:lumOff val="0"/>
            <a:alphaOff val="0"/>
          </a:schemeClr>
        </a:solidFill>
        <a:ln w="381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GB" sz="2000" b="1" kern="1200" dirty="0" smtClean="0"/>
            <a:t>Search Log Analysis</a:t>
          </a:r>
          <a:endParaRPr lang="en-GB" sz="2000" kern="1200" dirty="0"/>
        </a:p>
      </dsp:txBody>
      <dsp:txXfrm>
        <a:off x="2618" y="72376"/>
        <a:ext cx="2553254" cy="1021301"/>
      </dsp:txXfrm>
    </dsp:sp>
    <dsp:sp modelId="{A3A5EBA4-5151-4D82-A2F1-2B396BD63E47}">
      <dsp:nvSpPr>
        <dsp:cNvPr id="0" name=""/>
        <dsp:cNvSpPr/>
      </dsp:nvSpPr>
      <dsp:spPr>
        <a:xfrm>
          <a:off x="2618" y="1093678"/>
          <a:ext cx="2553254" cy="2854800"/>
        </a:xfrm>
        <a:prstGeom prst="rect">
          <a:avLst/>
        </a:prstGeom>
        <a:solidFill>
          <a:schemeClr val="accent4">
            <a:tint val="40000"/>
            <a:alpha val="90000"/>
            <a:hueOff val="0"/>
            <a:satOff val="0"/>
            <a:lumOff val="0"/>
            <a:alphaOff val="0"/>
          </a:schemeClr>
        </a:solidFill>
        <a:ln w="381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smtClean="0"/>
            <a:t>Understanding intent</a:t>
          </a:r>
          <a:endParaRPr lang="en-GB" sz="2000" kern="1200" dirty="0"/>
        </a:p>
        <a:p>
          <a:pPr marL="228600" lvl="1" indent="-228600" algn="l" defTabSz="889000">
            <a:lnSpc>
              <a:spcPct val="90000"/>
            </a:lnSpc>
            <a:spcBef>
              <a:spcPct val="0"/>
            </a:spcBef>
            <a:spcAft>
              <a:spcPct val="15000"/>
            </a:spcAft>
            <a:buChar char="••"/>
          </a:pPr>
          <a:r>
            <a:rPr lang="en-GB" sz="2000" kern="1200" dirty="0" smtClean="0"/>
            <a:t>User presence (free/busy)</a:t>
          </a:r>
          <a:endParaRPr lang="en-GB" sz="2000" kern="1200" dirty="0"/>
        </a:p>
        <a:p>
          <a:pPr marL="228600" lvl="1" indent="-228600" algn="l" defTabSz="889000">
            <a:lnSpc>
              <a:spcPct val="90000"/>
            </a:lnSpc>
            <a:spcBef>
              <a:spcPct val="0"/>
            </a:spcBef>
            <a:spcAft>
              <a:spcPct val="15000"/>
            </a:spcAft>
            <a:buChar char="••"/>
          </a:pPr>
          <a:r>
            <a:rPr lang="en-GB" sz="2000" kern="1200" dirty="0" smtClean="0"/>
            <a:t>Assessing user skills/expertise</a:t>
          </a:r>
          <a:endParaRPr lang="en-GB" sz="2000" kern="1200" dirty="0"/>
        </a:p>
        <a:p>
          <a:pPr marL="228600" lvl="1" indent="-228600" algn="l" defTabSz="889000">
            <a:lnSpc>
              <a:spcPct val="90000"/>
            </a:lnSpc>
            <a:spcBef>
              <a:spcPct val="0"/>
            </a:spcBef>
            <a:spcAft>
              <a:spcPct val="15000"/>
            </a:spcAft>
            <a:buChar char="••"/>
          </a:pPr>
          <a:r>
            <a:rPr lang="en-GB" sz="2000" kern="1200" dirty="0" smtClean="0"/>
            <a:t>Telemetry/log analysis</a:t>
          </a:r>
          <a:endParaRPr lang="en-GB" sz="2000" kern="1200" dirty="0"/>
        </a:p>
      </dsp:txBody>
      <dsp:txXfrm>
        <a:off x="2618" y="1093678"/>
        <a:ext cx="2553254" cy="2854800"/>
      </dsp:txXfrm>
    </dsp:sp>
    <dsp:sp modelId="{D6E8DFA1-A2BE-482A-BC7A-47036180E576}">
      <dsp:nvSpPr>
        <dsp:cNvPr id="0" name=""/>
        <dsp:cNvSpPr/>
      </dsp:nvSpPr>
      <dsp:spPr>
        <a:xfrm>
          <a:off x="2913328" y="72376"/>
          <a:ext cx="2553254" cy="1021301"/>
        </a:xfrm>
        <a:prstGeom prst="rect">
          <a:avLst/>
        </a:prstGeom>
        <a:solidFill>
          <a:schemeClr val="accent4">
            <a:hueOff val="5650372"/>
            <a:satOff val="-24115"/>
            <a:lumOff val="-2549"/>
            <a:alphaOff val="0"/>
          </a:schemeClr>
        </a:solidFill>
        <a:ln w="38100" cap="flat" cmpd="sng" algn="ctr">
          <a:solidFill>
            <a:schemeClr val="accent4">
              <a:hueOff val="5650372"/>
              <a:satOff val="-24115"/>
              <a:lumOff val="-2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GB" sz="2000" b="1" kern="1200" dirty="0" smtClean="0"/>
            <a:t>Musical Tastes</a:t>
          </a:r>
          <a:endParaRPr lang="en-GB" sz="2000" b="1" kern="1200" dirty="0"/>
        </a:p>
      </dsp:txBody>
      <dsp:txXfrm>
        <a:off x="2913328" y="72376"/>
        <a:ext cx="2553254" cy="1021301"/>
      </dsp:txXfrm>
    </dsp:sp>
    <dsp:sp modelId="{E6569D1E-02C7-4629-A10A-60ACED02690A}">
      <dsp:nvSpPr>
        <dsp:cNvPr id="0" name=""/>
        <dsp:cNvSpPr/>
      </dsp:nvSpPr>
      <dsp:spPr>
        <a:xfrm>
          <a:off x="2913328" y="1093678"/>
          <a:ext cx="2553254" cy="2854800"/>
        </a:xfrm>
        <a:prstGeom prst="rect">
          <a:avLst/>
        </a:prstGeom>
        <a:solidFill>
          <a:schemeClr val="accent4">
            <a:tint val="40000"/>
            <a:alpha val="90000"/>
            <a:hueOff val="6058092"/>
            <a:satOff val="-22429"/>
            <a:lumOff val="-1566"/>
            <a:alphaOff val="0"/>
          </a:schemeClr>
        </a:solidFill>
        <a:ln w="38100" cap="flat" cmpd="sng" algn="ctr">
          <a:solidFill>
            <a:schemeClr val="accent4">
              <a:tint val="40000"/>
              <a:alpha val="90000"/>
              <a:hueOff val="6058092"/>
              <a:satOff val="-22429"/>
              <a:lumOff val="-15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smtClean="0"/>
            <a:t>Understanding social structures</a:t>
          </a:r>
          <a:endParaRPr lang="en-GB" sz="2000" kern="1200" dirty="0"/>
        </a:p>
        <a:p>
          <a:pPr marL="228600" lvl="1" indent="-228600" algn="l" defTabSz="889000">
            <a:lnSpc>
              <a:spcPct val="90000"/>
            </a:lnSpc>
            <a:spcBef>
              <a:spcPct val="0"/>
            </a:spcBef>
            <a:spcAft>
              <a:spcPct val="15000"/>
            </a:spcAft>
            <a:buChar char="••"/>
          </a:pPr>
          <a:r>
            <a:rPr lang="en-GB" sz="2000" kern="1200" dirty="0" smtClean="0"/>
            <a:t>Patterns of email/meetings</a:t>
          </a:r>
          <a:endParaRPr lang="en-GB" sz="2000" kern="1200" dirty="0"/>
        </a:p>
        <a:p>
          <a:pPr marL="228600" lvl="1" indent="-228600" algn="l" defTabSz="889000">
            <a:lnSpc>
              <a:spcPct val="90000"/>
            </a:lnSpc>
            <a:spcBef>
              <a:spcPct val="0"/>
            </a:spcBef>
            <a:spcAft>
              <a:spcPct val="15000"/>
            </a:spcAft>
            <a:buChar char="••"/>
          </a:pPr>
          <a:r>
            <a:rPr lang="en-GB" sz="2000" kern="1200" dirty="0" smtClean="0"/>
            <a:t>Collaborative filtering</a:t>
          </a:r>
          <a:endParaRPr lang="en-GB" sz="2000" kern="1200" dirty="0"/>
        </a:p>
        <a:p>
          <a:pPr marL="228600" lvl="1" indent="-228600" algn="l" defTabSz="889000">
            <a:lnSpc>
              <a:spcPct val="90000"/>
            </a:lnSpc>
            <a:spcBef>
              <a:spcPct val="0"/>
            </a:spcBef>
            <a:spcAft>
              <a:spcPct val="15000"/>
            </a:spcAft>
            <a:buChar char="••"/>
          </a:pPr>
          <a:r>
            <a:rPr lang="en-GB" sz="2000" kern="1200" dirty="0" smtClean="0"/>
            <a:t>Smart contact management</a:t>
          </a:r>
          <a:endParaRPr lang="en-GB" sz="2000" kern="1200" dirty="0"/>
        </a:p>
      </dsp:txBody>
      <dsp:txXfrm>
        <a:off x="2913328" y="1093678"/>
        <a:ext cx="2553254" cy="2854800"/>
      </dsp:txXfrm>
    </dsp:sp>
    <dsp:sp modelId="{42191E22-D2B0-49CD-81F3-42A767A7B55B}">
      <dsp:nvSpPr>
        <dsp:cNvPr id="0" name=""/>
        <dsp:cNvSpPr/>
      </dsp:nvSpPr>
      <dsp:spPr>
        <a:xfrm>
          <a:off x="5824038" y="72376"/>
          <a:ext cx="2553254" cy="1021301"/>
        </a:xfrm>
        <a:prstGeom prst="rect">
          <a:avLst/>
        </a:prstGeom>
        <a:solidFill>
          <a:schemeClr val="accent4">
            <a:hueOff val="11300744"/>
            <a:satOff val="-48230"/>
            <a:lumOff val="-5098"/>
            <a:alphaOff val="0"/>
          </a:schemeClr>
        </a:solidFill>
        <a:ln w="38100" cap="flat" cmpd="sng" algn="ctr">
          <a:solidFill>
            <a:schemeClr val="accent4">
              <a:hueOff val="11300744"/>
              <a:satOff val="-48230"/>
              <a:lumOff val="-50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GB" sz="2000" b="1" kern="1200" dirty="0" smtClean="0"/>
            <a:t>Paper Reviewing</a:t>
          </a:r>
          <a:endParaRPr lang="en-GB" sz="2000" kern="1200" dirty="0"/>
        </a:p>
      </dsp:txBody>
      <dsp:txXfrm>
        <a:off x="5824038" y="72376"/>
        <a:ext cx="2553254" cy="1021301"/>
      </dsp:txXfrm>
    </dsp:sp>
    <dsp:sp modelId="{8577CF5F-368F-4028-8399-9808C10DA117}">
      <dsp:nvSpPr>
        <dsp:cNvPr id="0" name=""/>
        <dsp:cNvSpPr/>
      </dsp:nvSpPr>
      <dsp:spPr>
        <a:xfrm>
          <a:off x="5826657" y="1093678"/>
          <a:ext cx="2553254" cy="2854800"/>
        </a:xfrm>
        <a:prstGeom prst="rect">
          <a:avLst/>
        </a:prstGeom>
        <a:solidFill>
          <a:schemeClr val="accent4">
            <a:tint val="40000"/>
            <a:alpha val="90000"/>
            <a:hueOff val="12116185"/>
            <a:satOff val="-44858"/>
            <a:lumOff val="-3133"/>
            <a:alphaOff val="0"/>
          </a:schemeClr>
        </a:solidFill>
        <a:ln w="38100" cap="flat" cmpd="sng" algn="ctr">
          <a:solidFill>
            <a:schemeClr val="accent4">
              <a:tint val="40000"/>
              <a:alpha val="90000"/>
              <a:hueOff val="12116185"/>
              <a:satOff val="-44858"/>
              <a:lumOff val="-31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smtClean="0"/>
            <a:t>Movies, music, apps, photos…</a:t>
          </a:r>
          <a:endParaRPr lang="en-GB" sz="2000" kern="1200" dirty="0"/>
        </a:p>
        <a:p>
          <a:pPr marL="228600" lvl="1" indent="-228600" algn="l" defTabSz="889000">
            <a:lnSpc>
              <a:spcPct val="90000"/>
            </a:lnSpc>
            <a:spcBef>
              <a:spcPct val="0"/>
            </a:spcBef>
            <a:spcAft>
              <a:spcPct val="15000"/>
            </a:spcAft>
            <a:buChar char="••"/>
          </a:pPr>
          <a:r>
            <a:rPr lang="en-GB" sz="2000" kern="1200" dirty="0" smtClean="0"/>
            <a:t>Adaptive user interfaces</a:t>
          </a:r>
          <a:endParaRPr lang="en-GB" sz="2000" kern="1200" dirty="0"/>
        </a:p>
        <a:p>
          <a:pPr marL="228600" lvl="1" indent="-228600" algn="l" defTabSz="889000">
            <a:lnSpc>
              <a:spcPct val="90000"/>
            </a:lnSpc>
            <a:spcBef>
              <a:spcPct val="0"/>
            </a:spcBef>
            <a:spcAft>
              <a:spcPct val="15000"/>
            </a:spcAft>
            <a:buChar char="••"/>
          </a:pPr>
          <a:r>
            <a:rPr lang="en-GB" sz="2000" kern="1200" dirty="0" smtClean="0"/>
            <a:t>Exploiting explicit/ implicit feedback</a:t>
          </a:r>
          <a:endParaRPr lang="en-GB" sz="2000" kern="1200" dirty="0"/>
        </a:p>
        <a:p>
          <a:pPr marL="228600" lvl="1" indent="-228600" algn="l" defTabSz="889000">
            <a:lnSpc>
              <a:spcPct val="90000"/>
            </a:lnSpc>
            <a:spcBef>
              <a:spcPct val="0"/>
            </a:spcBef>
            <a:spcAft>
              <a:spcPct val="15000"/>
            </a:spcAft>
            <a:buChar char="••"/>
          </a:pPr>
          <a:r>
            <a:rPr lang="en-GB" sz="2000" kern="1200" dirty="0" smtClean="0"/>
            <a:t>Personalised search</a:t>
          </a:r>
          <a:endParaRPr lang="en-GB" sz="2000" kern="1200" dirty="0"/>
        </a:p>
      </dsp:txBody>
      <dsp:txXfrm>
        <a:off x="5826657" y="1093678"/>
        <a:ext cx="2553254"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r>
              <a:rPr lang="en-US" dirty="0" smtClean="0">
                <a:latin typeface="Segoe UI" pitchFamily="34" charset="0"/>
              </a:rPr>
              <a:t>PDC 2009</a:t>
            </a:r>
            <a:endParaRPr lang="en-US" dirty="0">
              <a:latin typeface="Segoe UI" pitchFamily="34" charset="0"/>
            </a:endParaRPr>
          </a:p>
        </p:txBody>
      </p:sp>
      <p:sp>
        <p:nvSpPr>
          <p:cNvPr id="3" name="Date Placeholder 2"/>
          <p:cNvSpPr>
            <a:spLocks noGrp="1"/>
          </p:cNvSpPr>
          <p:nvPr>
            <p:ph type="dt" sz="quarter" idx="1"/>
          </p:nvPr>
        </p:nvSpPr>
        <p:spPr>
          <a:xfrm>
            <a:off x="3848645" y="0"/>
            <a:ext cx="2944283" cy="495935"/>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6/30/2010</a:t>
            </a:fld>
            <a:endParaRPr lang="en-US" dirty="0">
              <a:latin typeface="Segoe UI" pitchFamily="34" charset="0"/>
            </a:endParaRPr>
          </a:p>
        </p:txBody>
      </p:sp>
      <p:sp>
        <p:nvSpPr>
          <p:cNvPr id="4" name="Footer Placeholder 3"/>
          <p:cNvSpPr>
            <a:spLocks noGrp="1"/>
          </p:cNvSpPr>
          <p:nvPr>
            <p:ph type="ftr" sz="quarter" idx="2"/>
          </p:nvPr>
        </p:nvSpPr>
        <p:spPr>
          <a:xfrm>
            <a:off x="0" y="9421044"/>
            <a:ext cx="6190544" cy="495935"/>
          </a:xfrm>
          <a:prstGeom prst="rect">
            <a:avLst/>
          </a:prstGeom>
        </p:spPr>
        <p:txBody>
          <a:bodyPr vert="horz" lIns="91440" tIns="45720" rIns="91440" bIns="45720" rtlCol="0" anchor="b"/>
          <a:lstStyle>
            <a:lvl1pPr algn="l">
              <a:defRPr sz="1200"/>
            </a:lvl1pPr>
          </a:lstStyle>
          <a:p>
            <a:r>
              <a:rPr lang="en-US" sz="500" dirty="0" smtClean="0">
                <a:solidFill>
                  <a:srgbClr xmlns:mc="http://schemas.openxmlformats.org/markup-compatibility/2006" xmlns:a14="http://schemas.microsoft.com/office/drawing/2010/main" val="000000" mc:Ignorable=""/>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xmlns:mc="http://schemas.openxmlformats.org/markup-compatibility/2006" xmlns:a14="http://schemas.microsoft.com/office/drawing/2010/main" val="000000" mc:Ignorable=""/>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xmlns:mc="http://schemas.openxmlformats.org/markup-compatibility/2006" xmlns:a14="http://schemas.microsoft.com/office/drawing/2010/main" val="000000" mc:Ignorable=""/>
                </a:solidFill>
                <a:latin typeface="Segoe UI" pitchFamily="34" charset="0"/>
              </a:rPr>
            </a:br>
            <a:r>
              <a:rPr lang="en-US" sz="500" dirty="0" smtClean="0">
                <a:solidFill>
                  <a:srgbClr xmlns:mc="http://schemas.openxmlformats.org/markup-compatibility/2006" xmlns:a14="http://schemas.microsoft.com/office/drawing/2010/main" val="000000" mc:Ignorable=""/>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190544" y="9421044"/>
            <a:ext cx="602383" cy="495935"/>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964709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atin typeface="Segoe UI" pitchFamily="34" charset="0"/>
              </a:defRPr>
            </a:lvl1pPr>
          </a:lstStyle>
          <a:p>
            <a:r>
              <a:rPr lang="en-US" dirty="0" smtClean="0"/>
              <a:t>PDC 2009</a:t>
            </a:r>
            <a:endParaRPr lang="en-US" dirty="0"/>
          </a:p>
        </p:txBody>
      </p:sp>
      <p:sp>
        <p:nvSpPr>
          <p:cNvPr id="3" name="Date Placeholder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6/30/2010</a:t>
            </a:fld>
            <a:endParaRPr lang="en-US" dirty="0"/>
          </a:p>
        </p:txBody>
      </p:sp>
      <p:sp>
        <p:nvSpPr>
          <p:cNvPr id="4" name="Slide Image Placeholder 3"/>
          <p:cNvSpPr>
            <a:spLocks noGrp="1" noRot="1" noChangeAspect="1"/>
          </p:cNvSpPr>
          <p:nvPr>
            <p:ph type="sldImg" idx="2"/>
          </p:nvPr>
        </p:nvSpPr>
        <p:spPr>
          <a:xfrm>
            <a:off x="917575" y="744538"/>
            <a:ext cx="4959350" cy="371951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11383"/>
            <a:ext cx="5435600" cy="446341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421044"/>
            <a:ext cx="6115050" cy="495935"/>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xmlns:mc="http://schemas.openxmlformats.org/markup-compatibility/2006" xmlns:a14="http://schemas.microsoft.com/office/drawing/2010/main" val="000000" mc:Ignorable=""/>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xmlns:mc="http://schemas.openxmlformats.org/markup-compatibility/2006" xmlns:a14="http://schemas.microsoft.com/office/drawing/2010/main" val="000000" mc:Ignorable=""/>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xmlns:mc="http://schemas.openxmlformats.org/markup-compatibility/2006" xmlns:a14="http://schemas.microsoft.com/office/drawing/2010/main" val="000000" mc:Ignorable=""/>
                </a:solidFill>
                <a:latin typeface="Segoe UI" pitchFamily="34" charset="0"/>
              </a:rPr>
            </a:br>
            <a:r>
              <a:rPr lang="en-US" dirty="0" smtClean="0">
                <a:solidFill>
                  <a:srgbClr xmlns:mc="http://schemas.openxmlformats.org/markup-compatibility/2006" xmlns:a14="http://schemas.microsoft.com/office/drawing/2010/main" val="000000" mc:Ignorable=""/>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15049" y="9421044"/>
            <a:ext cx="677878" cy="495935"/>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123408753"/>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6/30/2010 2:47 PM</a:t>
            </a:fld>
            <a:endParaRPr lang="en-US" dirty="0"/>
          </a:p>
        </p:txBody>
      </p:sp>
      <p:sp>
        <p:nvSpPr>
          <p:cNvPr id="6" name="Footer Placeholder 5"/>
          <p:cNvSpPr>
            <a:spLocks noGrp="1"/>
          </p:cNvSpPr>
          <p:nvPr>
            <p:ph type="ftr" sz="quarter" idx="12"/>
          </p:nvPr>
        </p:nvSpPr>
        <p:spPr>
          <a:xfrm>
            <a:off x="0" y="9421044"/>
            <a:ext cx="6115050" cy="495935"/>
          </a:xfrm>
        </p:spPr>
        <p:txBody>
          <a:bodyPr/>
          <a:lstStyle/>
          <a:p>
            <a:r>
              <a:rPr lang="en-US" sz="500" dirty="0" smtClean="0">
                <a:solidFill>
                  <a:srgbClr xmlns:mc="http://schemas.openxmlformats.org/markup-compatibility/2006" xmlns:a14="http://schemas.microsoft.com/office/drawing/2010/main" val="000000" mc:Ignorable=""/>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xmlns:mc="http://schemas.openxmlformats.org/markup-compatibility/2006" xmlns:a14="http://schemas.microsoft.com/office/drawing/2010/main" val="000000" mc:Ignorable=""/>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xmlns:mc="http://schemas.openxmlformats.org/markup-compatibility/2006" xmlns:a14="http://schemas.microsoft.com/office/drawing/2010/main" val="000000" mc:Ignorable=""/>
                </a:solidFill>
                <a:latin typeface="Segoe UI" pitchFamily="34" charset="0"/>
              </a:rPr>
            </a:br>
            <a:r>
              <a:rPr lang="en-US" sz="500" dirty="0" smtClean="0">
                <a:solidFill>
                  <a:srgbClr xmlns:mc="http://schemas.openxmlformats.org/markup-compatibility/2006" xmlns:a14="http://schemas.microsoft.com/office/drawing/2010/main" val="000000" mc:Ignorable=""/>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15049" y="9421044"/>
            <a:ext cx="677878" cy="495935"/>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For</a:t>
            </a:r>
            <a:r>
              <a:rPr lang="en-GB" baseline="0" dirty="0" smtClean="0"/>
              <a:t> example, I may have got no heads or 1 head, but </a:t>
            </a:r>
            <a:r>
              <a:rPr lang="en-GB" b="1" baseline="0" dirty="0" smtClean="0"/>
              <a:t>not</a:t>
            </a:r>
            <a:r>
              <a:rPr lang="en-GB" baseline="0" dirty="0" smtClean="0"/>
              <a:t> 2 heads.</a:t>
            </a:r>
            <a:endParaRPr lang="en-GB" dirty="0" smtClean="0"/>
          </a:p>
          <a:p>
            <a:endParaRPr lang="en-GB" dirty="0" smtClean="0"/>
          </a:p>
          <a:p>
            <a:r>
              <a:rPr lang="en-GB" dirty="0" smtClean="0"/>
              <a:t>Anyone know the answer?</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117175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can we use our C# program to answer this question</a:t>
            </a:r>
          </a:p>
          <a:p>
            <a:endParaRPr lang="en-GB" dirty="0" smtClean="0"/>
          </a:p>
          <a:p>
            <a:r>
              <a:rPr lang="en-GB" dirty="0" smtClean="0"/>
              <a:t>Answer</a:t>
            </a:r>
            <a:r>
              <a:rPr lang="en-GB" baseline="0" dirty="0" smtClean="0"/>
              <a:t> – we keep only the runs which match our observations</a:t>
            </a:r>
          </a:p>
          <a:p>
            <a:endParaRPr lang="en-GB" baseline="0" dirty="0" smtClean="0"/>
          </a:p>
          <a:p>
            <a:r>
              <a:rPr lang="en-GB" baseline="0" dirty="0" smtClean="0"/>
              <a:t>So here are 4 runs – only three match the observation</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094560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we get</a:t>
            </a:r>
            <a:r>
              <a:rPr lang="en-GB" baseline="0" dirty="0" smtClean="0"/>
              <a:t> approximately the right answer</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047745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seen how you can use large numbers of runs in C# to answer simple questions about coins</a:t>
            </a:r>
          </a:p>
          <a:p>
            <a:endParaRPr lang="en-GB" dirty="0" smtClean="0"/>
          </a:p>
          <a:p>
            <a:r>
              <a:rPr lang="en-GB" dirty="0" smtClean="0"/>
              <a:t>In reality we want</a:t>
            </a:r>
            <a:r>
              <a:rPr lang="en-GB" baseline="0" dirty="0" smtClean="0"/>
              <a:t> to…(as it says on the slide)</a:t>
            </a:r>
          </a:p>
          <a:p>
            <a:endParaRPr lang="en-GB" baseline="0" dirty="0" smtClean="0"/>
          </a:p>
          <a:p>
            <a:r>
              <a:rPr lang="en-GB" baseline="0" dirty="0" smtClean="0"/>
              <a:t>The method we have seen does not scale</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658710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now take our C# program and write in Infer.NET.  Infer.NET is a .NET library</a:t>
            </a:r>
          </a:p>
          <a:p>
            <a:endParaRPr lang="en-GB" dirty="0" smtClean="0"/>
          </a:p>
          <a:p>
            <a:r>
              <a:rPr lang="en-GB" dirty="0" smtClean="0"/>
              <a:t>Instead of working with multiple runs, Infer.NET</a:t>
            </a:r>
            <a:r>
              <a:rPr lang="en-GB" baseline="0" dirty="0" smtClean="0"/>
              <a:t> works with probability distributions.</a:t>
            </a:r>
          </a:p>
          <a:p>
            <a:endParaRPr lang="en-GB" baseline="0" dirty="0" smtClean="0"/>
          </a:p>
          <a:p>
            <a:r>
              <a:rPr lang="en-GB" baseline="0" dirty="0" smtClean="0"/>
              <a:t>The name for a probability distribution which has some probability of being true or false is Bernoulli (named after Jacob Bernoulli who was the uncle of Daniel Bernoulli who discovered the principle of what keeps an airplane up in the air.)</a:t>
            </a:r>
          </a:p>
          <a:p>
            <a:endParaRPr lang="en-GB" baseline="0" dirty="0" smtClean="0"/>
          </a:p>
          <a:p>
            <a:r>
              <a:rPr lang="en-GB" baseline="0" dirty="0" smtClean="0"/>
              <a:t>Now </a:t>
            </a:r>
            <a:r>
              <a:rPr lang="en-GB" baseline="0" dirty="0" err="1" smtClean="0"/>
              <a:t>firstCoin</a:t>
            </a:r>
            <a:r>
              <a:rPr lang="en-GB" baseline="0" dirty="0" smtClean="0"/>
              <a:t> 50% true and 50% false – it has a distribution over the values true and false – we call a variable which has a distribution over a finite or infinite number of values a ‘random variable’.</a:t>
            </a:r>
          </a:p>
          <a:p>
            <a:endParaRPr lang="en-GB" baseline="0" dirty="0" smtClean="0"/>
          </a:p>
          <a:p>
            <a:r>
              <a:rPr lang="en-GB" baseline="0" dirty="0" smtClean="0"/>
              <a:t>CLICK </a:t>
            </a:r>
            <a:r>
              <a:rPr lang="en-GB" baseline="0" dirty="0" err="1" smtClean="0"/>
              <a:t>CLICK</a:t>
            </a:r>
            <a:endParaRPr lang="en-GB" baseline="0" dirty="0" smtClean="0"/>
          </a:p>
          <a:p>
            <a:endParaRPr lang="en-GB" baseline="0" dirty="0" smtClean="0"/>
          </a:p>
          <a:p>
            <a:r>
              <a:rPr lang="en-GB" baseline="0" dirty="0" smtClean="0"/>
              <a:t>Operations on random variables yield other random variables</a:t>
            </a:r>
          </a:p>
          <a:p>
            <a:endParaRPr lang="en-GB" baseline="0" dirty="0" smtClean="0"/>
          </a:p>
          <a:p>
            <a:r>
              <a:rPr lang="en-GB" baseline="0" dirty="0" smtClean="0"/>
              <a:t>CLICK</a:t>
            </a:r>
            <a:endParaRPr lang="en-GB"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34244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We know the distributions for </a:t>
            </a:r>
            <a:r>
              <a:rPr lang="en-GB" baseline="0" dirty="0" err="1" smtClean="0"/>
              <a:t>firstCoin</a:t>
            </a:r>
            <a:r>
              <a:rPr lang="en-GB" baseline="0" dirty="0" smtClean="0"/>
              <a:t> and </a:t>
            </a:r>
            <a:r>
              <a:rPr lang="en-GB" baseline="0" dirty="0" err="1" smtClean="0"/>
              <a:t>secondCoin</a:t>
            </a:r>
            <a:r>
              <a:rPr lang="en-GB" baseline="0" dirty="0" smtClean="0"/>
              <a:t>. We would like to be able to get at the distribution for </a:t>
            </a:r>
            <a:r>
              <a:rPr lang="en-GB" baseline="0" dirty="0" err="1" smtClean="0"/>
              <a:t>bothHeads</a:t>
            </a:r>
            <a:r>
              <a:rPr lang="en-GB" baseline="0" dirty="0" smtClean="0"/>
              <a:t> .</a:t>
            </a:r>
          </a:p>
          <a:p>
            <a:endParaRPr lang="en-GB" baseline="0" dirty="0" smtClean="0"/>
          </a:p>
          <a:p>
            <a:r>
              <a:rPr lang="en-GB" baseline="0" dirty="0" smtClean="0"/>
              <a:t>This process is called inference, and is achieved in Infer.NET using an inference engine. Infer.NET uses some serious heavyweight technology to get at these distributions without having to do multiple runs.</a:t>
            </a:r>
          </a:p>
          <a:p>
            <a:endParaRPr lang="en-GB" baseline="0" dirty="0" smtClean="0"/>
          </a:p>
          <a:p>
            <a:r>
              <a:rPr lang="en-GB" baseline="0" dirty="0" smtClean="0"/>
              <a:t>Running inference on a random variable (in this case </a:t>
            </a:r>
            <a:r>
              <a:rPr lang="en-GB" baseline="0" dirty="0" err="1" smtClean="0"/>
              <a:t>bothHeads</a:t>
            </a:r>
            <a:r>
              <a:rPr lang="en-GB" baseline="0" dirty="0" smtClean="0"/>
              <a:t>) returns a distribution, in this case a Bernoulli distribution. And we can recover the probability of being true from this </a:t>
            </a:r>
            <a:r>
              <a:rPr lang="en-GB" baseline="0" dirty="0" smtClean="0">
                <a:sym typeface="Wingdings" pitchFamily="2" charset="2"/>
              </a:rPr>
              <a:t>distribution.</a:t>
            </a:r>
          </a:p>
          <a:p>
            <a:endParaRPr lang="en-GB" baseline="0" dirty="0" smtClean="0">
              <a:sym typeface="Wingdings" pitchFamily="2" charset="2"/>
            </a:endParaRPr>
          </a:p>
          <a:p>
            <a:r>
              <a:rPr lang="en-GB" baseline="0" dirty="0" smtClean="0">
                <a:sym typeface="Wingdings" pitchFamily="2" charset="2"/>
              </a:rPr>
              <a:t>Unlike the C# example, this is an exact answer.</a:t>
            </a:r>
          </a:p>
          <a:p>
            <a:endParaRPr lang="en-GB" baseline="0" dirty="0" smtClean="0">
              <a:sym typeface="Wingdings" pitchFamily="2" charset="2"/>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34244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what about backward reasoning. We</a:t>
            </a:r>
            <a:r>
              <a:rPr lang="en-GB" baseline="0" dirty="0" smtClean="0"/>
              <a:t> can tell Infer.NET about observations through the ‘Observed’ property on the variable. This changes the distributions for other variables but it places a constraint on the variable and therefore rules out some of the options for the other variables.</a:t>
            </a:r>
          </a:p>
          <a:p>
            <a:endParaRPr lang="en-GB" baseline="0" dirty="0" smtClean="0"/>
          </a:p>
          <a:p>
            <a:r>
              <a:rPr lang="en-GB" baseline="0" dirty="0" smtClean="0"/>
              <a:t>Setting </a:t>
            </a:r>
            <a:r>
              <a:rPr lang="en-GB" baseline="0" dirty="0" err="1" smtClean="0"/>
              <a:t>bothHeads</a:t>
            </a:r>
            <a:r>
              <a:rPr lang="en-GB" baseline="0" dirty="0" smtClean="0"/>
              <a:t> to be observed as false, we can now ask questions about </a:t>
            </a:r>
            <a:r>
              <a:rPr lang="en-GB" baseline="0" dirty="0" err="1" smtClean="0"/>
              <a:t>firstCoin</a:t>
            </a:r>
            <a:r>
              <a:rPr lang="en-GB" baseline="0" dirty="0" smtClean="0"/>
              <a:t> by running inference again.</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34244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Ordinary programs</a:t>
            </a:r>
            <a:r>
              <a:rPr lang="en-GB" baseline="0" dirty="0" smtClean="0"/>
              <a:t> run </a:t>
            </a:r>
            <a:r>
              <a:rPr lang="en-GB" dirty="0" smtClean="0"/>
              <a:t>forward</a:t>
            </a:r>
          </a:p>
          <a:p>
            <a:r>
              <a:rPr lang="en-GB" dirty="0" smtClean="0"/>
              <a:t>Infer.NET can run both backwards</a:t>
            </a:r>
            <a:r>
              <a:rPr lang="en-GB" baseline="0" dirty="0" smtClean="0"/>
              <a:t> and forwards which allows reasoning backwards…</a:t>
            </a:r>
          </a:p>
          <a:p>
            <a:r>
              <a:rPr lang="en-GB" baseline="0" dirty="0" smtClean="0"/>
              <a:t>… and the messages that are passed are distributions not values.</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567477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more thing to cover before example application</a:t>
            </a:r>
          </a:p>
          <a:p>
            <a:endParaRPr lang="en-GB" dirty="0" smtClean="0"/>
          </a:p>
          <a:p>
            <a:r>
              <a:rPr lang="en-GB" dirty="0" smtClean="0"/>
              <a:t>Tie back to examples at the start</a:t>
            </a:r>
          </a:p>
          <a:p>
            <a:endParaRPr lang="en-GB" dirty="0" smtClean="0"/>
          </a:p>
          <a:p>
            <a:r>
              <a:rPr lang="en-GB" dirty="0" smtClean="0"/>
              <a:t>Suppose we want to learn probability</a:t>
            </a:r>
            <a:r>
              <a:rPr lang="en-GB" baseline="0" dirty="0" smtClean="0"/>
              <a:t> of clicking?</a:t>
            </a:r>
          </a:p>
          <a:p>
            <a:r>
              <a:rPr lang="en-GB" baseline="0" dirty="0" smtClean="0"/>
              <a:t>… it’s like having a biased coin</a:t>
            </a:r>
          </a:p>
          <a:p>
            <a:endParaRPr lang="en-GB" baseline="0" dirty="0" smtClean="0"/>
          </a:p>
          <a:p>
            <a:r>
              <a:rPr lang="en-GB" baseline="0" dirty="0" smtClean="0"/>
              <a:t>“This is important because…”</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589921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far we have assumed the coins are fair. </a:t>
            </a:r>
          </a:p>
          <a:p>
            <a:endParaRPr lang="en-GB" dirty="0" smtClean="0"/>
          </a:p>
          <a:p>
            <a:r>
              <a:rPr lang="en-GB" dirty="0" smtClean="0"/>
              <a:t>Now suppose we have a coin where we don’t know</a:t>
            </a:r>
            <a:r>
              <a:rPr lang="en-GB" baseline="0" dirty="0" smtClean="0"/>
              <a:t> if it fair. We will now look at SEQUENCES of coin tosses.</a:t>
            </a:r>
          </a:p>
          <a:p>
            <a:endParaRPr lang="en-GB" baseline="0" dirty="0" smtClean="0"/>
          </a:p>
          <a:p>
            <a:r>
              <a:rPr lang="en-GB" baseline="0" dirty="0" smtClean="0"/>
              <a:t>If it was actually fair, we would expect to see a sequence of observations like this …</a:t>
            </a:r>
          </a:p>
          <a:p>
            <a:r>
              <a:rPr lang="en-GB" baseline="0" dirty="0" smtClean="0"/>
              <a:t>CLICK </a:t>
            </a:r>
            <a:r>
              <a:rPr lang="en-GB" baseline="0" dirty="0" err="1" smtClean="0"/>
              <a:t>CLICK</a:t>
            </a:r>
            <a:r>
              <a:rPr lang="en-GB" baseline="0" dirty="0" smtClean="0"/>
              <a:t>…</a:t>
            </a:r>
          </a:p>
          <a:p>
            <a:endParaRPr lang="en-GB" baseline="0" dirty="0" smtClean="0"/>
          </a:p>
          <a:p>
            <a:r>
              <a:rPr lang="en-GB" baseline="0" dirty="0" smtClean="0"/>
              <a:t>If it was biased towards tails, so that there’s only a 10% chance of heads, we would get …</a:t>
            </a:r>
          </a:p>
          <a:p>
            <a:endParaRPr lang="en-GB" baseline="0" dirty="0" smtClean="0"/>
          </a:p>
          <a:p>
            <a:endParaRPr lang="en-GB" baseline="0" dirty="0" smtClean="0"/>
          </a:p>
          <a:p>
            <a:r>
              <a:rPr lang="en-GB" baseline="0" dirty="0" smtClean="0"/>
              <a:t>If it was biased towards heads, so that there’s a 90% chance of heads, we would get …</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152965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hape 4"/>
          <p:cNvSpPr>
            <a:spLocks noGrp="1" noChangeArrowheads="1"/>
          </p:cNvSpPr>
          <p:nvPr>
            <p:ph type="sldNum" sz="quarter" idx="5"/>
          </p:nvPr>
        </p:nvSpPr>
        <p:spPr>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lgn="ctr">
                <a:solidFill>
                  <a:srgbClr xmlns:mc="http://schemas.openxmlformats.org/markup-compatibility/2006" val="000000" mc:Ignorable=""/>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38365F4-3F3F-4321-993A-C9BEC2212F99}" type="slidenum">
              <a:rPr lang="en-GB" smtClean="0"/>
              <a:pPr eaLnBrk="1" hangingPunct="1"/>
              <a:t>3</a:t>
            </a:fld>
            <a:endParaRPr lang="en-GB" smtClean="0"/>
          </a:p>
        </p:txBody>
      </p:sp>
      <p:sp>
        <p:nvSpPr>
          <p:cNvPr id="48131" name="Rectangle 176129"/>
          <p:cNvSpPr>
            <a:spLocks noGrp="1" noRot="1" noChangeAspect="1" noChangeArrowheads="1" noTextEdit="1"/>
          </p:cNvSpPr>
          <p:nvPr>
            <p:ph type="sldImg"/>
          </p:nvPr>
        </p:nvSpPr>
        <p:spPr>
          <a:noFill/>
          <a:ln cap="flat">
            <a:headEnd type="none" w="med" len="med"/>
            <a:tailEnd type="none" w="med" len="med"/>
          </a:ln>
        </p:spPr>
      </p:sp>
      <p:sp>
        <p:nvSpPr>
          <p:cNvPr id="48132" name="Rectangle 176130"/>
          <p:cNvSpPr>
            <a:spLocks noGrp="1" noChangeArrowheads="1"/>
          </p:cNvSpPr>
          <p:nvPr>
            <p:ph type="body" idx="1"/>
          </p:nvPr>
        </p:nvSpPr>
        <p:spPr>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lgn="ctr">
                <a:solidFill>
                  <a:srgbClr xmlns:mc="http://schemas.openxmlformats.org/markup-compatibility/2006" val="000000" mc:Ignorable=""/>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we have to be</a:t>
            </a:r>
            <a:r>
              <a:rPr lang="en-GB" baseline="0" dirty="0" smtClean="0"/>
              <a:t> careful. If we have a coin of unknown bias, and we happen to get this middle sequence, we can’t be sure that it’s a fair coin – all we can say is that it is more likely to be close to 50% chance of heads.</a:t>
            </a:r>
          </a:p>
          <a:p>
            <a:endParaRPr lang="en-GB" baseline="0" dirty="0" smtClean="0"/>
          </a:p>
          <a:p>
            <a:r>
              <a:rPr lang="en-GB" baseline="0" dirty="0" smtClean="0"/>
              <a:t>CLICK</a:t>
            </a:r>
          </a:p>
          <a:p>
            <a:endParaRPr lang="en-GB" baseline="0" dirty="0" smtClean="0"/>
          </a:p>
          <a:p>
            <a:r>
              <a:rPr lang="en-GB" baseline="0" dirty="0" smtClean="0"/>
              <a:t>… as shown by this curve.</a:t>
            </a:r>
          </a:p>
          <a:p>
            <a:endParaRPr lang="en-GB" baseline="0"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en-GB" baseline="0" dirty="0" smtClean="0"/>
              <a:t>Similarly if we get the sequence on the left, we can’t be sure that the probability of heads is 10%– all we can say is more likely to shift towards the tails end of the scale…</a:t>
            </a:r>
          </a:p>
          <a:p>
            <a:pPr marL="0" marR="0" indent="0" algn="l" defTabSz="914363" rtl="0" eaLnBrk="1" fontAlgn="auto" latinLnBrk="0" hangingPunct="1">
              <a:lnSpc>
                <a:spcPct val="90000"/>
              </a:lnSpc>
              <a:spcBef>
                <a:spcPts val="0"/>
              </a:spcBef>
              <a:spcAft>
                <a:spcPts val="333"/>
              </a:spcAft>
              <a:buClrTx/>
              <a:buSzTx/>
              <a:buFontTx/>
              <a:buNone/>
              <a:tabLst/>
              <a:defRPr/>
            </a:pPr>
            <a:endParaRPr lang="en-GB" baseline="0"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en-GB" baseline="0" dirty="0" smtClean="0"/>
              <a:t>CLICK</a:t>
            </a:r>
          </a:p>
          <a:p>
            <a:pPr marL="0" marR="0" indent="0" algn="l" defTabSz="914363" rtl="0" eaLnBrk="1" fontAlgn="auto" latinLnBrk="0" hangingPunct="1">
              <a:lnSpc>
                <a:spcPct val="90000"/>
              </a:lnSpc>
              <a:spcBef>
                <a:spcPts val="0"/>
              </a:spcBef>
              <a:spcAft>
                <a:spcPts val="333"/>
              </a:spcAft>
              <a:buClrTx/>
              <a:buSzTx/>
              <a:buFontTx/>
              <a:buNone/>
              <a:tabLst/>
              <a:defRPr/>
            </a:pPr>
            <a:endParaRPr lang="en-GB" baseline="0"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en-GB" baseline="0" dirty="0" smtClean="0"/>
              <a:t>… as shown by this curve</a:t>
            </a:r>
          </a:p>
          <a:p>
            <a:endParaRPr lang="en-GB" dirty="0" smtClean="0"/>
          </a:p>
          <a:p>
            <a:endParaRPr lang="en-GB" dirty="0" smtClean="0"/>
          </a:p>
          <a:p>
            <a:r>
              <a:rPr lang="en-GB" dirty="0" err="1" smtClean="0"/>
              <a:t>Etc</a:t>
            </a:r>
            <a:endParaRPr lang="en-GB" dirty="0" smtClean="0"/>
          </a:p>
          <a:p>
            <a:endParaRPr lang="en-GB" dirty="0" smtClean="0"/>
          </a:p>
          <a:p>
            <a:r>
              <a:rPr lang="en-GB" dirty="0" smtClean="0"/>
              <a:t>These curve</a:t>
            </a:r>
            <a:r>
              <a:rPr lang="en-GB" baseline="0" dirty="0" smtClean="0"/>
              <a:t>s are distributions over the probability of heads (the bias). We call them Beta distributions.</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641818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and because</a:t>
            </a:r>
            <a:r>
              <a:rPr lang="en-GB" baseline="0" dirty="0" smtClean="0"/>
              <a:t> the are distributions, we can reason about them using Infer.NET</a:t>
            </a:r>
            <a:endParaRPr lang="en-GB" dirty="0" smtClean="0"/>
          </a:p>
          <a:p>
            <a:endParaRPr lang="en-GB" dirty="0" smtClean="0"/>
          </a:p>
          <a:p>
            <a:r>
              <a:rPr lang="en-GB" dirty="0" smtClean="0"/>
              <a:t>So you have seen</a:t>
            </a:r>
            <a:r>
              <a:rPr lang="en-GB" baseline="0" dirty="0" smtClean="0"/>
              <a:t> how to reason backwards from data about events (like coin tosses) and also about quantities (like the coin bias). </a:t>
            </a:r>
          </a:p>
          <a:p>
            <a:r>
              <a:rPr lang="en-GB" baseline="0" dirty="0" smtClean="0"/>
              <a:t>Now I will hand over to John Guiver who will show how we can use these abilities in a real application.</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34244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Disclaimer – not used in Bing</a:t>
            </a:r>
            <a:r>
              <a:rPr lang="en-GB" baseline="0" dirty="0" smtClean="0"/>
              <a:t> in the manner presented here. However, a similar model is used by Bing to evaluate new ranking algorithms.</a:t>
            </a:r>
            <a:endParaRPr lang="en-GB" dirty="0" smtClean="0"/>
          </a:p>
          <a:p>
            <a:endParaRPr lang="en-GB" dirty="0" smtClean="0"/>
          </a:p>
          <a:p>
            <a:r>
              <a:rPr lang="en-GB" dirty="0" smtClean="0"/>
              <a:t>The first example I want to look at</a:t>
            </a:r>
            <a:r>
              <a:rPr lang="en-GB" baseline="0" dirty="0" smtClean="0"/>
              <a:t> to an analysis of a search engine log.  This is a nice example to start with because it uses exactly the same probabilistic program elements as John’s hello world example. So let’s start with a user issuing a query, for example ‘</a:t>
            </a:r>
            <a:r>
              <a:rPr lang="en-GB" baseline="0" dirty="0" err="1" smtClean="0"/>
              <a:t>pdc</a:t>
            </a:r>
            <a:r>
              <a:rPr lang="en-GB" baseline="0" dirty="0" smtClean="0"/>
              <a:t> 2009 la’, and hit enter.</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2477651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user then gets presented with a page of results, and the user interacts with the results. So,</a:t>
            </a:r>
            <a:r>
              <a:rPr lang="en-GB" baseline="0" dirty="0" smtClean="0"/>
              <a:t> for example, our user may click on the first item, examine the document, navigate back to the results page, skip over the second item, skip on the third, and then close the results page. These clicks and non-clicks are stored in a click log associated with the query and results page. What we would like to do is reason backwards and learn about the quality of the results page.</a:t>
            </a:r>
          </a:p>
          <a:p>
            <a:endParaRPr lang="en-GB" baseline="0" dirty="0" smtClean="0"/>
          </a:p>
          <a:p>
            <a:r>
              <a:rPr lang="en-GB" baseline="0" dirty="0" smtClean="0"/>
              <a:t>This analysis could equally well apply to a web app where you want to learn about how users navigated through the app, and how you can make it easier for them.</a:t>
            </a:r>
          </a:p>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2974659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GB" dirty="0" smtClean="0"/>
              <a:t>So how do we write this probabilistic program? Well first we have to have some understanding of how a user interacts with a search engine, and makes some assumptions</a:t>
            </a:r>
            <a:r>
              <a:rPr lang="en-GB" baseline="0" dirty="0" smtClean="0"/>
              <a:t> based on that understanding</a:t>
            </a:r>
            <a:r>
              <a:rPr lang="en-GB" dirty="0" smtClean="0"/>
              <a:t>.</a:t>
            </a:r>
            <a:r>
              <a:rPr lang="en-GB" baseline="0" dirty="0" smtClean="0"/>
              <a:t> Our program assumes that the user looks through the items on the results page in order, and reads the summary snippet to determine whether to click on a link</a:t>
            </a:r>
            <a:endParaRPr lang="en-GB" dirty="0" smtClean="0"/>
          </a:p>
          <a:p>
            <a:endParaRPr lang="en-GB" dirty="0" smtClean="0"/>
          </a:p>
          <a:p>
            <a:r>
              <a:rPr lang="en-GB" dirty="0" smtClean="0"/>
              <a:t>Here is a flowchart for our probabilistic program, and here is our user. We’re going</a:t>
            </a:r>
            <a:r>
              <a:rPr lang="en-GB" baseline="0" dirty="0" smtClean="0"/>
              <a:t> to look at this from the point of view of the user.</a:t>
            </a:r>
          </a:p>
          <a:p>
            <a:endParaRPr lang="en-GB" dirty="0" smtClean="0"/>
          </a:p>
          <a:p>
            <a:r>
              <a:rPr lang="en-GB" dirty="0" smtClean="0"/>
              <a:t>Let’s imaging what goes through the user’s mind. From our assumptions, he starts </a:t>
            </a:r>
            <a:r>
              <a:rPr lang="en-GB" baseline="0" dirty="0" smtClean="0"/>
              <a:t>off by examining the first item in the list.</a:t>
            </a:r>
          </a:p>
          <a:p>
            <a:r>
              <a:rPr lang="en-GB" baseline="0" dirty="0" smtClean="0"/>
              <a:t>CLICK</a:t>
            </a:r>
          </a:p>
          <a:p>
            <a:r>
              <a:rPr lang="en-GB" baseline="0" dirty="0" smtClean="0"/>
              <a:t>At this point the user needs to decide whether to click on the hyperlink or not. We imagine the user looking at the summary text, and we hypothesise that the summary has a certain appeal with respect to the query.  There will be a proportion of people finding the summary appealing – that proportion is given by the unknown appeal variable.</a:t>
            </a:r>
          </a:p>
          <a:p>
            <a:r>
              <a:rPr lang="en-GB" baseline="0" dirty="0" smtClean="0"/>
              <a:t>CLICK</a:t>
            </a:r>
          </a:p>
          <a:p>
            <a:r>
              <a:rPr lang="en-GB" baseline="0" dirty="0" smtClean="0"/>
              <a:t>This appeal is like the bias in the coin in our earlier example – the greater the appeal, the more likely the user is to click. But the click is still a random event – however appealing the summary is, the user still may not click on it. So let’s imagine a biased ‘appeal’ coin is flipped at this point – here’s the C# code at bottom right</a:t>
            </a:r>
            <a:endParaRPr lang="en-GB" dirty="0" smtClean="0"/>
          </a:p>
          <a:p>
            <a:r>
              <a:rPr lang="en-GB" dirty="0" smtClean="0"/>
              <a:t>CLICK</a:t>
            </a:r>
            <a:endParaRPr lang="en-GB" baseline="0" dirty="0" smtClean="0"/>
          </a:p>
          <a:p>
            <a:r>
              <a:rPr lang="en-GB" dirty="0" smtClean="0"/>
              <a:t>… and in this case</a:t>
            </a:r>
            <a:r>
              <a:rPr lang="en-GB" baseline="0" dirty="0" smtClean="0"/>
              <a:t> he’s decided to click</a:t>
            </a:r>
          </a:p>
          <a:p>
            <a:r>
              <a:rPr lang="en-GB" baseline="0" dirty="0" smtClean="0"/>
              <a:t>At this point the user is viewing the document…</a:t>
            </a:r>
          </a:p>
          <a:p>
            <a:r>
              <a:rPr lang="en-GB" baseline="0" dirty="0" smtClean="0"/>
              <a:t>CLICK</a:t>
            </a:r>
          </a:p>
          <a:p>
            <a:r>
              <a:rPr lang="en-GB" baseline="0" dirty="0" smtClean="0"/>
              <a:t>… and is assessing whether the document is relevant or not. As with appeal, relevance is also like the bias of a coin. </a:t>
            </a:r>
          </a:p>
          <a:p>
            <a:r>
              <a:rPr lang="en-GB" baseline="0" dirty="0" smtClean="0"/>
              <a:t>CLICK</a:t>
            </a:r>
          </a:p>
          <a:p>
            <a:r>
              <a:rPr lang="en-GB" baseline="0" dirty="0" smtClean="0"/>
              <a:t>The document will have some level of relevance with respect to the query. Some proportion of users will find the document relevant with respect to the query. This relevance is again like a bias for an ‘is relevant’ coin.</a:t>
            </a:r>
          </a:p>
          <a:p>
            <a:r>
              <a:rPr lang="en-GB" baseline="0" dirty="0" smtClean="0"/>
              <a:t>So let’s flip it…</a:t>
            </a:r>
          </a:p>
          <a:p>
            <a:r>
              <a:rPr lang="en-GB" baseline="0" dirty="0" smtClean="0"/>
              <a:t>CLICK</a:t>
            </a:r>
          </a:p>
          <a:p>
            <a:r>
              <a:rPr lang="en-GB" baseline="0" dirty="0" smtClean="0"/>
              <a:t>In this case the relevance coin comes up tails - our user is not happy. Now our user makes another decision – whether to go and examine the next item on the results list. As the previous document was not relevant for the needs of our user, he is more likely to press on to the next item.</a:t>
            </a:r>
          </a:p>
          <a:p>
            <a:r>
              <a:rPr lang="en-GB" baseline="0" dirty="0" smtClean="0"/>
              <a:t>CLICK Again this is like flipping a biased coin (in this case we have fixed the bias to 0.9 the C# code fragment) </a:t>
            </a:r>
          </a:p>
          <a:p>
            <a:r>
              <a:rPr lang="en-GB" baseline="0" dirty="0" smtClean="0"/>
              <a:t>CLICK</a:t>
            </a:r>
          </a:p>
          <a:p>
            <a:r>
              <a:rPr lang="en-GB" baseline="0" dirty="0" smtClean="0"/>
              <a:t>In this case our user has chosen to examine the next document</a:t>
            </a:r>
          </a:p>
          <a:p>
            <a:r>
              <a:rPr lang="en-GB" baseline="0" dirty="0" smtClean="0"/>
              <a:t>CLICK</a:t>
            </a:r>
          </a:p>
          <a:p>
            <a:r>
              <a:rPr lang="en-GB" baseline="0" dirty="0" smtClean="0"/>
              <a:t>And now we go through our sequence again for the document in the second position</a:t>
            </a:r>
          </a:p>
          <a:p>
            <a:r>
              <a:rPr lang="en-GB" baseline="0" dirty="0" smtClean="0"/>
              <a:t>We flip our appeal coin</a:t>
            </a:r>
          </a:p>
          <a:p>
            <a:r>
              <a:rPr lang="en-GB" baseline="0" dirty="0" smtClean="0"/>
              <a:t>CLICK</a:t>
            </a:r>
          </a:p>
          <a:p>
            <a:r>
              <a:rPr lang="en-GB" baseline="0" dirty="0" smtClean="0"/>
              <a:t>It comes out heads so we examine the document CLICK </a:t>
            </a:r>
            <a:r>
              <a:rPr lang="en-GB" baseline="0" dirty="0" err="1" smtClean="0"/>
              <a:t>CLICK</a:t>
            </a:r>
            <a:r>
              <a:rPr lang="en-GB" baseline="0" dirty="0" smtClean="0"/>
              <a:t>, we flip the relevance coin, CLICK  and in this case our user is happy, we flip the coin which says whether we look at the next document, CLICK , which in this case is FALSE, CLICK and so we exit.</a:t>
            </a:r>
          </a:p>
          <a:p>
            <a:endParaRPr lang="en-GB" baseline="0" dirty="0" smtClean="0"/>
          </a:p>
          <a:p>
            <a:r>
              <a:rPr lang="en-GB" baseline="0" dirty="0" smtClean="0"/>
              <a:t>So we have described a fairly involved probabilistic program of a user interacting with a search engine by sequence of flipping biased coins</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2646721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is</a:t>
            </a:r>
            <a:r>
              <a:rPr lang="en-GB" baseline="0" dirty="0" smtClean="0"/>
              <a:t> more of the Infer.NET code for this example. The variables we are interested in such as the underlying appeal and underlying relevance of a document at a particular position, whether the document was examined, and whether it was clicked on, and whether it was considered relevant by this user are all random variables to be inferred. </a:t>
            </a:r>
          </a:p>
          <a:p>
            <a:endParaRPr lang="en-GB" baseline="0" dirty="0" smtClean="0"/>
          </a:p>
          <a:p>
            <a:r>
              <a:rPr lang="en-GB" baseline="0" dirty="0" smtClean="0"/>
              <a:t>The first statement is a random variable which represents whether a document was examined. The logic embodied in this statement embodies all the different paths through the flow chart to arrive back at the top again. The second and third statements show the coin flips based on the underlying appeal and relevance.</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4067041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If we want to reason backwards we need to add observations to our models. These come from the click log</a:t>
            </a:r>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32699170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Comments on the code. Control statements are interesting. Code in both the if and the else are executed with some probability.</a:t>
            </a:r>
          </a:p>
          <a:p>
            <a:endParaRPr lang="en-GB" baseline="0" dirty="0" smtClean="0"/>
          </a:p>
          <a:p>
            <a:r>
              <a:rPr lang="en-GB" baseline="0" dirty="0" smtClean="0"/>
              <a:t>We look at the following scenarios</a:t>
            </a:r>
          </a:p>
          <a:p>
            <a:r>
              <a:rPr lang="en-GB" baseline="0" dirty="0" smtClean="0"/>
              <a:t>TF  - Appealing and relevant</a:t>
            </a:r>
          </a:p>
          <a:p>
            <a:r>
              <a:rPr lang="en-GB" baseline="0" dirty="0" smtClean="0"/>
              <a:t>TT – appealing and not relevant</a:t>
            </a:r>
          </a:p>
          <a:p>
            <a:r>
              <a:rPr lang="en-GB" baseline="0" dirty="0" smtClean="0"/>
              <a:t>FT – not appealing  - cannot infer relevance</a:t>
            </a:r>
          </a:p>
          <a:p>
            <a:endParaRPr lang="en-GB" baseline="0" dirty="0" smtClean="0"/>
          </a:p>
          <a:p>
            <a:endParaRPr lang="en-GB"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13767619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35025631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GB" baseline="0" dirty="0" smtClean="0"/>
              <a:t>This is the probabilistic program for one user</a:t>
            </a:r>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extLst>
      <p:ext uri="{BB962C8B-B14F-4D97-AF65-F5344CB8AC3E}">
        <p14:creationId xmlns:p14="http://schemas.microsoft.com/office/powerpoint/2010/main" val="2799710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hape 4"/>
          <p:cNvSpPr>
            <a:spLocks noGrp="1" noChangeArrowheads="1"/>
          </p:cNvSpPr>
          <p:nvPr>
            <p:ph type="sldNum" sz="quarter" idx="5"/>
          </p:nvPr>
        </p:nvSpPr>
        <p:spPr>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lgn="ctr">
                <a:solidFill>
                  <a:srgbClr xmlns:mc="http://schemas.openxmlformats.org/markup-compatibility/2006" val="000000" mc:Ignorable=""/>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0186CA6-9EFC-4761-81A9-631C5EEAEC49}" type="slidenum">
              <a:rPr lang="en-GB" smtClean="0"/>
              <a:pPr eaLnBrk="1" hangingPunct="1"/>
              <a:t>4</a:t>
            </a:fld>
            <a:endParaRPr lang="en-GB" smtClean="0"/>
          </a:p>
        </p:txBody>
      </p:sp>
      <p:sp>
        <p:nvSpPr>
          <p:cNvPr id="49155" name="Rectangle 141313"/>
          <p:cNvSpPr>
            <a:spLocks noGrp="1" noRot="1" noChangeAspect="1" noChangeArrowheads="1" noTextEdit="1"/>
          </p:cNvSpPr>
          <p:nvPr>
            <p:ph type="sldImg"/>
          </p:nvPr>
        </p:nvSpPr>
        <p:spPr>
          <a:noFill/>
          <a:ln cap="flat">
            <a:headEnd type="none" w="med" len="med"/>
            <a:tailEnd type="none" w="med" len="med"/>
          </a:ln>
        </p:spPr>
      </p:sp>
      <p:sp>
        <p:nvSpPr>
          <p:cNvPr id="49156" name="Rectangle 141314"/>
          <p:cNvSpPr>
            <a:spLocks noGrp="1" noChangeArrowheads="1"/>
          </p:cNvSpPr>
          <p:nvPr>
            <p:ph type="body" idx="1"/>
          </p:nvPr>
        </p:nvSpPr>
        <p:spPr>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lgn="ctr">
                <a:solidFill>
                  <a:srgbClr xmlns:mc="http://schemas.openxmlformats.org/markup-compatibility/2006" val="000000" mc:Ignorable=""/>
                </a:solidFill>
                <a:miter lim="800000"/>
                <a:headEnd/>
                <a:tailEnd/>
              </a14:hiddenLine>
            </a:ext>
          </a:extLst>
        </p:spPr>
        <p:txBody>
          <a:bodyPr/>
          <a:lstStyle/>
          <a:p>
            <a:pPr eaLnBrk="1" hangingPunct="1"/>
            <a:r>
              <a:rPr lang="en-GB" smtClean="0"/>
              <a:t>These stages are very time consuming!</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Comments on the code. Control statements are interesting. Code in both the if and the else are executed with some probability.</a:t>
            </a:r>
          </a:p>
          <a:p>
            <a:endParaRPr lang="en-GB" baseline="0" dirty="0" smtClean="0"/>
          </a:p>
          <a:p>
            <a:r>
              <a:rPr lang="en-GB" baseline="0" dirty="0" smtClean="0"/>
              <a:t>We look at the following scenarios</a:t>
            </a:r>
          </a:p>
          <a:p>
            <a:r>
              <a:rPr lang="en-GB" baseline="0" dirty="0" smtClean="0"/>
              <a:t>TF  - Appealing and relevant</a:t>
            </a:r>
          </a:p>
          <a:p>
            <a:r>
              <a:rPr lang="en-GB" baseline="0" dirty="0" smtClean="0"/>
              <a:t>TT – appealing and not relevant</a:t>
            </a:r>
          </a:p>
          <a:p>
            <a:r>
              <a:rPr lang="en-GB" baseline="0" dirty="0" smtClean="0"/>
              <a:t>FT – not appealing  - cannot infer relevance</a:t>
            </a:r>
          </a:p>
          <a:p>
            <a:endParaRPr lang="en-GB" baseline="0" dirty="0" smtClean="0"/>
          </a:p>
          <a:p>
            <a:endParaRPr lang="en-GB"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13767619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Observe</a:t>
            </a:r>
            <a:r>
              <a:rPr lang="en-GB" baseline="0" dirty="0" smtClean="0"/>
              <a:t> performance – who wins, who loses, infer player skills</a:t>
            </a:r>
          </a:p>
          <a:p>
            <a:pPr marL="0" marR="0" indent="0" algn="l" defTabSz="914363" rtl="0" eaLnBrk="1" fontAlgn="auto" latinLnBrk="0" hangingPunct="1">
              <a:lnSpc>
                <a:spcPct val="90000"/>
              </a:lnSpc>
              <a:spcBef>
                <a:spcPts val="0"/>
              </a:spcBef>
              <a:spcAft>
                <a:spcPts val="333"/>
              </a:spcAft>
              <a:buClrTx/>
              <a:buSzTx/>
              <a:buFontTx/>
              <a:buNone/>
              <a:tabLst/>
              <a:defRPr/>
            </a:pPr>
            <a:r>
              <a:rPr lang="en-GB" sz="900" dirty="0" smtClean="0">
                <a:gradFill>
                  <a:gsLst>
                    <a:gs pos="0">
                      <a:schemeClr val="tx1"/>
                    </a:gs>
                    <a:gs pos="86000">
                      <a:schemeClr val="tx1"/>
                    </a:gs>
                  </a:gsLst>
                  <a:lin ang="5400000" scaled="0"/>
                </a:gradFill>
              </a:rPr>
              <a:t>A free-for-all three player game</a:t>
            </a:r>
          </a:p>
          <a:p>
            <a:r>
              <a:rPr lang="en-GB" baseline="0" dirty="0" smtClean="0"/>
              <a:t>Score is number of kills</a:t>
            </a:r>
          </a:p>
          <a:p>
            <a:r>
              <a:rPr lang="en-GB" baseline="0" dirty="0" smtClean="0"/>
              <a:t>Original </a:t>
            </a:r>
            <a:r>
              <a:rPr lang="en-GB" baseline="0" dirty="0" err="1" smtClean="0"/>
              <a:t>TrueSkill</a:t>
            </a:r>
            <a:r>
              <a:rPr lang="en-GB" baseline="0" dirty="0" smtClean="0"/>
              <a:t>™ inference algorithm was created by Ralf Herbrich and Thore Graepel of Microsoft Research, Cambridge.</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extLst>
      <p:ext uri="{BB962C8B-B14F-4D97-AF65-F5344CB8AC3E}">
        <p14:creationId xmlns:p14="http://schemas.microsoft.com/office/powerpoint/2010/main" val="35497728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Skill is stored as</a:t>
            </a:r>
            <a:r>
              <a:rPr lang="en-GB" baseline="0" dirty="0" smtClean="0"/>
              <a:t> random variable satisfying a Gaussian distribution. Both mean and variance are maintained for each player.</a:t>
            </a:r>
          </a:p>
          <a:p>
            <a:endParaRPr lang="en-GB" baseline="0" dirty="0" smtClean="0"/>
          </a:p>
          <a:p>
            <a:r>
              <a:rPr lang="en-GB" baseline="0" dirty="0" smtClean="0"/>
              <a:t>The more games that are played, the more certain we are of skill. Sully has wide uncertainty – probably a newish player. </a:t>
            </a:r>
            <a:r>
              <a:rPr lang="en-GB" baseline="0" dirty="0" err="1" smtClean="0"/>
              <a:t>SniperEye</a:t>
            </a:r>
            <a:r>
              <a:rPr lang="en-GB" baseline="0" dirty="0" smtClean="0"/>
              <a:t> has narrow uncertainty – will have played a lot of games. Sully beats both players – his skill quickly gets promoted, but is still quite uncertain. Dr </a:t>
            </a:r>
            <a:r>
              <a:rPr lang="en-GB" baseline="0" dirty="0" err="1" smtClean="0"/>
              <a:t>Slowplay</a:t>
            </a:r>
            <a:r>
              <a:rPr lang="en-GB" baseline="0" dirty="0" smtClean="0"/>
              <a:t> and </a:t>
            </a:r>
            <a:r>
              <a:rPr lang="en-GB" baseline="0" dirty="0" err="1" smtClean="0"/>
              <a:t>SniperEye</a:t>
            </a:r>
            <a:r>
              <a:rPr lang="en-GB" baseline="0" dirty="0" smtClean="0"/>
              <a:t> move down, but not so much, as their skill is more tested with time.</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extLst>
      <p:ext uri="{BB962C8B-B14F-4D97-AF65-F5344CB8AC3E}">
        <p14:creationId xmlns:p14="http://schemas.microsoft.com/office/powerpoint/2010/main" val="26486974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GB" dirty="0" smtClean="0"/>
              <a:t>This is a simplified version of the Xbox</a:t>
            </a:r>
            <a:r>
              <a:rPr lang="en-GB" baseline="0" dirty="0" smtClean="0"/>
              <a:t> ranking system used to rate players so as to bring together evenly matched players or teams. Performances are randomly distributed around their skill levels</a:t>
            </a:r>
            <a:endParaRPr lang="en-GB" dirty="0" smtClean="0"/>
          </a:p>
          <a:p>
            <a:endParaRPr lang="en-GB" baseline="0" dirty="0" smtClean="0"/>
          </a:p>
          <a:p>
            <a:r>
              <a:rPr lang="en-GB" baseline="0" dirty="0" smtClean="0"/>
              <a:t>The probabilistic program is relatively easy. The inference is hard – several months work to code from scratch. With Infer.NET, can just concentrate on the probabilistic program.</a:t>
            </a:r>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extLst>
      <p:ext uri="{BB962C8B-B14F-4D97-AF65-F5344CB8AC3E}">
        <p14:creationId xmlns:p14="http://schemas.microsoft.com/office/powerpoint/2010/main" val="27997102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Perennial problem for conferences</a:t>
            </a:r>
          </a:p>
          <a:p>
            <a:endParaRPr lang="en-GB" dirty="0" smtClean="0"/>
          </a:p>
          <a:p>
            <a:r>
              <a:rPr lang="en-GB" dirty="0" smtClean="0"/>
              <a:t>Which submissions to accept/reject</a:t>
            </a:r>
          </a:p>
          <a:p>
            <a:endParaRPr lang="en-GB" dirty="0" smtClean="0"/>
          </a:p>
          <a:p>
            <a:r>
              <a:rPr lang="en-GB" dirty="0" smtClean="0"/>
              <a:t>Variable</a:t>
            </a:r>
            <a:r>
              <a:rPr lang="en-GB" baseline="0" dirty="0" smtClean="0"/>
              <a:t> quality reviews. Each reviewer (judge) reviews a variable number of submissions. They may or may not be knowledgeable about the area. The reviews are of variable quality. Each reviewer gives a rating to a submission, and an assessment of their expertise in the subject matter.</a:t>
            </a:r>
          </a:p>
          <a:p>
            <a:endParaRPr lang="en-GB" baseline="0" dirty="0" smtClean="0"/>
          </a:p>
          <a:p>
            <a:r>
              <a:rPr lang="en-GB" baseline="0" dirty="0" smtClean="0"/>
              <a:t> Some ‘good’ reviewers give accurate reviews and are realistic about their expertise; some reviewers give variable quality reviews and may be unrealistic about their expertise. Some may have a tendency to give the same rating for each submission.</a:t>
            </a:r>
          </a:p>
          <a:p>
            <a:endParaRPr lang="en-GB" baseline="0" dirty="0" smtClean="0"/>
          </a:p>
          <a:p>
            <a:r>
              <a:rPr lang="en-GB" baseline="0" dirty="0" smtClean="0"/>
              <a:t>Would like to infer true ratings and qualities of reviews to provide advice for committee</a:t>
            </a:r>
            <a:endParaRPr lang="en-GB" dirty="0"/>
          </a:p>
        </p:txBody>
      </p:sp>
      <p:sp>
        <p:nvSpPr>
          <p:cNvPr id="4" name="Slide Number Placeholder 3"/>
          <p:cNvSpPr>
            <a:spLocks noGrp="1"/>
          </p:cNvSpPr>
          <p:nvPr>
            <p:ph type="sldNum" sz="quarter" idx="10"/>
          </p:nvPr>
        </p:nvSpPr>
        <p:spPr/>
        <p:txBody>
          <a:bodyPr/>
          <a:lstStyle/>
          <a:p>
            <a:fld id="{8EF33E01-E81E-4105-94A2-35628964699A}" type="slidenum">
              <a:rPr lang="en-GB" smtClean="0"/>
              <a:pPr/>
              <a:t>39</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GB" baseline="0" dirty="0" smtClean="0"/>
              <a:t>This is the probabilistic program for one user</a:t>
            </a:r>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extLst>
      <p:ext uri="{BB962C8B-B14F-4D97-AF65-F5344CB8AC3E}">
        <p14:creationId xmlns:p14="http://schemas.microsoft.com/office/powerpoint/2010/main" val="27997102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show the great diversity of potential applications. </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extLst>
      <p:ext uri="{BB962C8B-B14F-4D97-AF65-F5344CB8AC3E}">
        <p14:creationId xmlns:p14="http://schemas.microsoft.com/office/powerpoint/2010/main" val="2871639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can try</a:t>
            </a:r>
            <a:r>
              <a:rPr lang="en-GB" baseline="0" dirty="0" smtClean="0"/>
              <a:t> out Infer.NET as a free download. The site provides tutorials, examples, documentation, and an active community forum.</a:t>
            </a:r>
          </a:p>
          <a:p>
            <a:r>
              <a:rPr lang="en-GB" baseline="0" dirty="0" smtClean="0"/>
              <a:t>Currently this is research code only – but please do try it out and play around with it.</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extLst>
      <p:ext uri="{BB962C8B-B14F-4D97-AF65-F5344CB8AC3E}">
        <p14:creationId xmlns:p14="http://schemas.microsoft.com/office/powerpoint/2010/main" val="3656162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can we implement reasoning backwards? </a:t>
            </a:r>
          </a:p>
          <a:p>
            <a:r>
              <a:rPr lang="en-GB" dirty="0" smtClean="0"/>
              <a:t>In a normal</a:t>
            </a:r>
            <a:r>
              <a:rPr lang="en-GB" baseline="0" dirty="0" smtClean="0"/>
              <a:t> language it can take thousands of lines of code to achieve this. </a:t>
            </a:r>
          </a:p>
          <a:p>
            <a:endParaRPr lang="en-GB" baseline="0" dirty="0" smtClean="0"/>
          </a:p>
          <a:p>
            <a:r>
              <a:rPr lang="en-GB" baseline="0" dirty="0" smtClean="0"/>
              <a:t>However, with Infer.NET we can use a probabilistic program to solve the same problem in 20 or 30 lines of code.  Much faster to develop, test and easier to debug!</a:t>
            </a:r>
          </a:p>
          <a:p>
            <a:endParaRPr lang="en-GB" baseline="0" dirty="0" smtClean="0"/>
          </a:p>
          <a:p>
            <a:r>
              <a:rPr lang="en-GB" baseline="0" dirty="0" smtClean="0"/>
              <a:t>The reason it is so much more compact, is that with Infer.NET you just describe the forward process and you get reasoning backwards and probabilities for free.</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1280420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show the great diversity of potential applications. </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871639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hape 4"/>
          <p:cNvSpPr>
            <a:spLocks noGrp="1" noChangeArrowheads="1"/>
          </p:cNvSpPr>
          <p:nvPr>
            <p:ph type="sldNum" sz="quarter" idx="5"/>
          </p:nvPr>
        </p:nvSpPr>
        <p:spPr>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lgn="ctr">
                <a:solidFill>
                  <a:srgbClr xmlns:mc="http://schemas.openxmlformats.org/markup-compatibility/2006" val="000000" mc:Ignorable=""/>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A946D89-D3C3-4350-86A8-EECBC1D3CDF4}" type="slidenum">
              <a:rPr lang="en-GB" smtClean="0"/>
              <a:pPr eaLnBrk="1" hangingPunct="1"/>
              <a:t>7</a:t>
            </a:fld>
            <a:endParaRPr lang="en-GB" smtClean="0"/>
          </a:p>
        </p:txBody>
      </p:sp>
      <p:sp>
        <p:nvSpPr>
          <p:cNvPr id="36867" name="Rectangle 133121"/>
          <p:cNvSpPr>
            <a:spLocks noGrp="1" noRot="1" noChangeAspect="1" noChangeArrowheads="1" noTextEdit="1"/>
          </p:cNvSpPr>
          <p:nvPr>
            <p:ph type="sldImg"/>
          </p:nvPr>
        </p:nvSpPr>
        <p:spPr>
          <a:ln cap="flat">
            <a:headEnd type="none" w="med" len="med"/>
            <a:tailEnd type="none" w="med" len="med"/>
          </a:ln>
        </p:spPr>
      </p:sp>
      <p:sp>
        <p:nvSpPr>
          <p:cNvPr id="36868" name="Rectangle 133122"/>
          <p:cNvSpPr>
            <a:spLocks noGrp="1" noChangeArrowheads="1"/>
          </p:cNvSpPr>
          <p:nvPr>
            <p:ph type="body" idx="1"/>
          </p:nvPr>
        </p:nvSpPr>
        <p:spPr>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lgn="ctr">
                <a:solidFill>
                  <a:srgbClr xmlns:mc="http://schemas.openxmlformats.org/markup-compatibility/2006" val="000000" mc:Ignorable=""/>
                </a:solidFill>
                <a:miter lim="800000"/>
                <a:headEnd/>
                <a:tailEnd/>
              </a14:hiddenLine>
            </a:ext>
          </a:extLst>
        </p:spPr>
        <p:txBody>
          <a:bodyPr/>
          <a:lstStyle/>
          <a:p>
            <a:pPr eaLnBrk="1" hangingPunct="1"/>
            <a:r>
              <a:rPr lang="en-GB" smtClean="0"/>
              <a:t>MOTIVATION: new representation language, drive new inference algorithms.</a:t>
            </a:r>
          </a:p>
          <a:p>
            <a:pPr eaLnBrk="1" hangingPunct="1"/>
            <a:r>
              <a:rPr lang="en-GB" smtClean="0"/>
              <a:t>Related work: limited inference algorithms, limited language e.g. discrete variables only, do not separate framework + language, not based on an existing language.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purpose</a:t>
            </a:r>
            <a:r>
              <a:rPr lang="en-GB" baseline="0" dirty="0" smtClean="0"/>
              <a:t> of this example is to</a:t>
            </a:r>
          </a:p>
          <a:p>
            <a:pPr marL="171450" indent="-171450">
              <a:buFont typeface="Wingdings" pitchFamily="2" charset="2"/>
              <a:buChar char="§"/>
            </a:pPr>
            <a:r>
              <a:rPr lang="en-GB" baseline="0" dirty="0" smtClean="0"/>
              <a:t>I</a:t>
            </a:r>
            <a:r>
              <a:rPr lang="en-GB" dirty="0" smtClean="0"/>
              <a:t>ntroduce</a:t>
            </a:r>
            <a:r>
              <a:rPr lang="en-GB" baseline="0" dirty="0" smtClean="0"/>
              <a:t> concepts</a:t>
            </a:r>
          </a:p>
          <a:p>
            <a:pPr marL="171450" indent="-171450">
              <a:buFont typeface="Wingdings" pitchFamily="2" charset="2"/>
              <a:buChar char="§"/>
            </a:pPr>
            <a:r>
              <a:rPr lang="en-GB" baseline="0" dirty="0" smtClean="0"/>
              <a:t>See how Infer.NET works</a:t>
            </a:r>
          </a:p>
          <a:p>
            <a:r>
              <a:rPr lang="en-GB" baseline="0" dirty="0" smtClean="0"/>
              <a:t>We will move to a real application later. You will need to understand this to understand the later application</a:t>
            </a:r>
          </a:p>
          <a:p>
            <a:endParaRPr lang="en-GB" baseline="0" dirty="0" smtClean="0"/>
          </a:p>
          <a:p>
            <a:r>
              <a:rPr lang="en-GB" baseline="0" dirty="0" smtClean="0"/>
              <a:t>First SLOW way, then FAST way</a:t>
            </a:r>
          </a:p>
          <a:p>
            <a:endParaRPr lang="en-GB" baseline="0"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en-GB" dirty="0" smtClean="0"/>
              <a:t>What is the probability both are heads? </a:t>
            </a:r>
            <a:r>
              <a:rPr lang="en-GB" baseline="0" dirty="0" smtClean="0"/>
              <a:t>Ask the audience</a:t>
            </a:r>
          </a:p>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979973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We’ll start</a:t>
            </a:r>
            <a:r>
              <a:rPr lang="en-GB" baseline="0" dirty="0" smtClean="0"/>
              <a:t> in plain C#. </a:t>
            </a:r>
            <a:r>
              <a:rPr lang="en-GB" dirty="0" smtClean="0"/>
              <a:t>We are using .NET random methods</a:t>
            </a:r>
            <a:r>
              <a:rPr lang="en-GB" baseline="0" dirty="0" smtClean="0"/>
              <a:t> to simulate the randomness of the coins where true is heads and false is tails.</a:t>
            </a:r>
          </a:p>
          <a:p>
            <a:endParaRPr lang="en-GB" baseline="0" dirty="0" smtClean="0"/>
          </a:p>
          <a:p>
            <a:r>
              <a:rPr lang="en-GB" baseline="0" dirty="0" smtClean="0"/>
              <a:t>What happens when we run this?</a:t>
            </a:r>
          </a:p>
          <a:p>
            <a:endParaRPr lang="en-GB" baseline="0" dirty="0" smtClean="0"/>
          </a:p>
          <a:p>
            <a:r>
              <a:rPr lang="en-GB" baseline="0" dirty="0" smtClean="0"/>
              <a:t>Walk through the animation</a:t>
            </a:r>
            <a:endParaRPr lang="en-GB" dirty="0" smtClean="0"/>
          </a:p>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580260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we get</a:t>
            </a:r>
            <a:r>
              <a:rPr lang="en-GB" baseline="0" dirty="0" smtClean="0"/>
              <a:t> approximately the right answer</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2536459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4000" b="1"/>
            </a:lvl1pPr>
          </a:lstStyle>
          <a:p>
            <a:r>
              <a:rPr lang="en-US" smtClean="0"/>
              <a:t>Click to edit Master title style</a:t>
            </a:r>
            <a:endParaRPr lang="en-US" dirty="0"/>
          </a:p>
        </p:txBody>
      </p:sp>
      <p:sp>
        <p:nvSpPr>
          <p:cNvPr id="3" name="Subtitle 2"/>
          <p:cNvSpPr>
            <a:spLocks noGrp="1"/>
          </p:cNvSpPr>
          <p:nvPr>
            <p:ph type="subTitle" idx="1"/>
          </p:nvPr>
        </p:nvSpPr>
        <p:spPr>
          <a:xfrm>
            <a:off x="730249" y="3792538"/>
            <a:ext cx="7681914"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6" name="Text Placeholder 5"/>
          <p:cNvSpPr>
            <a:spLocks noGrp="1"/>
          </p:cNvSpPr>
          <p:nvPr>
            <p:ph type="body" sz="quarter" idx="10" hasCustomPrompt="1"/>
          </p:nvPr>
        </p:nvSpPr>
        <p:spPr>
          <a:xfrm>
            <a:off x="381000" y="323850"/>
            <a:ext cx="2712244" cy="276999"/>
          </a:xfrm>
        </p:spPr>
        <p:txBody>
          <a:bodyPr/>
          <a:lstStyle>
            <a:lvl1pPr marL="0" indent="0">
              <a:buNone/>
              <a:defRPr sz="2000" baseline="0"/>
            </a:lvl1pPr>
          </a:lstStyle>
          <a:p>
            <a:pPr lvl="0"/>
            <a:r>
              <a:rPr lang="en-US" dirty="0" smtClean="0"/>
              <a:t>Session Code:</a:t>
            </a:r>
            <a:endParaRPr lang="en-US" dirty="0"/>
          </a:p>
        </p:txBody>
      </p:sp>
      <p:pic>
        <p:nvPicPr>
          <p:cNvPr id="7" name="Picture 2" descr="\\cam-01-srv\dfsroot\Groups\MARCOMMS\Public\Logos&amp;templates\MSR Logos\Research_bL_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79388" y="6206338"/>
            <a:ext cx="1941513" cy="539699"/>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userDrawn="1"/>
        </p:nvSpPr>
        <p:spPr>
          <a:xfrm>
            <a:off x="7924800" y="0"/>
            <a:ext cx="1219200" cy="323850"/>
          </a:xfrm>
          <a:prstGeom prst="rect">
            <a:avLst/>
          </a:prstGeom>
          <a:noFill/>
        </p:spPr>
        <p:txBody>
          <a:bodyPr>
            <a:spAutoFit/>
          </a:bodyPr>
          <a:lstStyle/>
          <a:p>
            <a:pPr fontAlgn="auto">
              <a:spcBef>
                <a:spcPts val="0"/>
              </a:spcBef>
              <a:spcAft>
                <a:spcPts val="0"/>
              </a:spcAft>
              <a:buClr>
                <a:schemeClr val="bg1"/>
              </a:buClr>
              <a:buFont typeface="Calibri" pitchFamily="34" charset="0"/>
              <a:buNone/>
              <a:defRPr/>
            </a:pPr>
            <a:r>
              <a:rPr lang="en-US" sz="1500" b="1" dirty="0">
                <a:solidFill>
                  <a:srgbClr xmlns:mc="http://schemas.openxmlformats.org/markup-compatibility/2006" xmlns:a14="http://schemas.microsoft.com/office/drawing/2010/main" val="CDD5E1" mc:Ignorable=""/>
                </a:solidFill>
                <a:latin typeface="+mn-lt"/>
                <a:ea typeface="+mn-ea"/>
                <a:cs typeface="+mn-cs"/>
              </a:rPr>
              <a:t>&gt;&gt;FUTURE</a:t>
            </a:r>
          </a:p>
        </p:txBody>
      </p:sp>
      <p:pic>
        <p:nvPicPr>
          <p:cNvPr id="6" name="Picture 2" descr="\\cam-01-srv\dfsroot\Groups\MARCOMMS\Public\Logos&amp;templates\MSR Logos\Research_bL_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36676" y="6407780"/>
            <a:ext cx="1216845" cy="338257"/>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userDrawn="1"/>
        </p:nvSpPr>
        <p:spPr>
          <a:xfrm>
            <a:off x="7924800" y="0"/>
            <a:ext cx="1219200" cy="323850"/>
          </a:xfrm>
          <a:prstGeom prst="rect">
            <a:avLst/>
          </a:prstGeom>
          <a:noFill/>
        </p:spPr>
        <p:txBody>
          <a:bodyPr>
            <a:spAutoFit/>
          </a:bodyPr>
          <a:lstStyle/>
          <a:p>
            <a:pPr fontAlgn="auto">
              <a:spcBef>
                <a:spcPts val="0"/>
              </a:spcBef>
              <a:spcAft>
                <a:spcPts val="0"/>
              </a:spcAft>
              <a:buClr>
                <a:schemeClr val="bg1"/>
              </a:buClr>
              <a:buFont typeface="Calibri" pitchFamily="34" charset="0"/>
              <a:buNone/>
              <a:defRPr/>
            </a:pPr>
            <a:r>
              <a:rPr lang="en-US" sz="1500" b="1" dirty="0">
                <a:solidFill>
                  <a:srgbClr xmlns:mc="http://schemas.openxmlformats.org/markup-compatibility/2006" xmlns:a14="http://schemas.microsoft.com/office/drawing/2010/main" val="CDD5E1" mc:Ignorable=""/>
                </a:solidFill>
                <a:latin typeface="+mn-lt"/>
                <a:ea typeface="+mn-ea"/>
                <a:cs typeface="+mn-cs"/>
              </a:rPr>
              <a:t>&gt;&gt;FUTURE</a:t>
            </a:r>
          </a:p>
        </p:txBody>
      </p:sp>
      <p:pic>
        <p:nvPicPr>
          <p:cNvPr id="5" name="Picture 2" descr="\\cam-01-srv\dfsroot\Groups\MARCOMMS\Public\Logos&amp;templates\MSR Logos\Research_bL_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36676" y="6407780"/>
            <a:ext cx="1216845" cy="338257"/>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4"/>
          <p:cNvSpPr txBox="1"/>
          <p:nvPr userDrawn="1"/>
        </p:nvSpPr>
        <p:spPr>
          <a:xfrm>
            <a:off x="7924800" y="0"/>
            <a:ext cx="1219200" cy="323850"/>
          </a:xfrm>
          <a:prstGeom prst="rect">
            <a:avLst/>
          </a:prstGeom>
          <a:noFill/>
        </p:spPr>
        <p:txBody>
          <a:bodyPr>
            <a:spAutoFit/>
          </a:bodyPr>
          <a:lstStyle/>
          <a:p>
            <a:pPr fontAlgn="auto">
              <a:spcBef>
                <a:spcPts val="0"/>
              </a:spcBef>
              <a:spcAft>
                <a:spcPts val="0"/>
              </a:spcAft>
              <a:buClr>
                <a:schemeClr val="bg1"/>
              </a:buClr>
              <a:buFont typeface="Calibri" pitchFamily="34" charset="0"/>
              <a:buNone/>
              <a:defRPr/>
            </a:pPr>
            <a:r>
              <a:rPr lang="en-US" sz="1500" b="1" dirty="0">
                <a:solidFill>
                  <a:srgbClr xmlns:mc="http://schemas.openxmlformats.org/markup-compatibility/2006" xmlns:a14="http://schemas.microsoft.com/office/drawing/2010/main" val="CDD5E1" mc:Ignorable=""/>
                </a:solidFill>
                <a:latin typeface="+mn-lt"/>
                <a:ea typeface="+mn-ea"/>
                <a:cs typeface="+mn-cs"/>
              </a:rPr>
              <a:t>&gt;&gt;FUTURE</a:t>
            </a:r>
          </a:p>
        </p:txBody>
      </p:sp>
      <p:pic>
        <p:nvPicPr>
          <p:cNvPr id="6" name="Picture 2" descr="\\cam-01-srv\dfsroot\Groups\MARCOMMS\Public\Logos&amp;templates\MSR Logos\Research_bL_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36676" y="6407780"/>
            <a:ext cx="1216845" cy="338257"/>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userDrawn="1"/>
        </p:nvSpPr>
        <p:spPr>
          <a:xfrm>
            <a:off x="7924800" y="0"/>
            <a:ext cx="1219200" cy="323850"/>
          </a:xfrm>
          <a:prstGeom prst="rect">
            <a:avLst/>
          </a:prstGeom>
          <a:noFill/>
        </p:spPr>
        <p:txBody>
          <a:bodyPr>
            <a:spAutoFit/>
          </a:bodyPr>
          <a:lstStyle/>
          <a:p>
            <a:pPr fontAlgn="auto">
              <a:spcBef>
                <a:spcPts val="0"/>
              </a:spcBef>
              <a:spcAft>
                <a:spcPts val="0"/>
              </a:spcAft>
              <a:buClr>
                <a:schemeClr val="bg1"/>
              </a:buClr>
              <a:buFont typeface="Calibri" pitchFamily="34" charset="0"/>
              <a:buNone/>
              <a:defRPr/>
            </a:pPr>
            <a:r>
              <a:rPr lang="en-US" sz="1500" b="1" dirty="0">
                <a:solidFill>
                  <a:srgbClr xmlns:mc="http://schemas.openxmlformats.org/markup-compatibility/2006" xmlns:a14="http://schemas.microsoft.com/office/drawing/2010/main" val="CDD5E1" mc:Ignorable=""/>
                </a:solidFill>
                <a:latin typeface="+mn-lt"/>
                <a:ea typeface="+mn-ea"/>
                <a:cs typeface="+mn-cs"/>
              </a:rPr>
              <a:t>&gt;&gt;FUTURE</a:t>
            </a:r>
          </a:p>
        </p:txBody>
      </p:sp>
      <p:pic>
        <p:nvPicPr>
          <p:cNvPr id="8" name="Picture 2" descr="\\cam-01-srv\dfsroot\Groups\MARCOMMS\Public\Logos&amp;templates\MSR Logos\Research_bL_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36676" y="6407780"/>
            <a:ext cx="1216845" cy="338257"/>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2"/>
          <p:cNvSpPr txBox="1"/>
          <p:nvPr userDrawn="1"/>
        </p:nvSpPr>
        <p:spPr>
          <a:xfrm>
            <a:off x="7924800" y="0"/>
            <a:ext cx="1219200" cy="323850"/>
          </a:xfrm>
          <a:prstGeom prst="rect">
            <a:avLst/>
          </a:prstGeom>
          <a:noFill/>
        </p:spPr>
        <p:txBody>
          <a:bodyPr>
            <a:spAutoFit/>
          </a:bodyPr>
          <a:lstStyle/>
          <a:p>
            <a:pPr fontAlgn="auto">
              <a:spcBef>
                <a:spcPts val="0"/>
              </a:spcBef>
              <a:spcAft>
                <a:spcPts val="0"/>
              </a:spcAft>
              <a:buClr>
                <a:schemeClr val="bg1"/>
              </a:buClr>
              <a:buFont typeface="Calibri" pitchFamily="34" charset="0"/>
              <a:buNone/>
              <a:defRPr/>
            </a:pPr>
            <a:r>
              <a:rPr lang="en-US" sz="1500" b="1" dirty="0">
                <a:solidFill>
                  <a:srgbClr xmlns:mc="http://schemas.openxmlformats.org/markup-compatibility/2006" xmlns:a14="http://schemas.microsoft.com/office/drawing/2010/main" val="CDD5E1" mc:Ignorable=""/>
                </a:solidFill>
                <a:latin typeface="+mn-lt"/>
                <a:ea typeface="+mn-ea"/>
                <a:cs typeface="+mn-cs"/>
              </a:rPr>
              <a:t>&gt;&gt;FUTURE</a:t>
            </a:r>
          </a:p>
        </p:txBody>
      </p:sp>
      <p:pic>
        <p:nvPicPr>
          <p:cNvPr id="4" name="Picture 2" descr="\\cam-01-srv\dfsroot\Groups\MARCOMMS\Public\Logos&amp;templates\MSR Logos\Research_bL_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36676" y="6407780"/>
            <a:ext cx="1216845" cy="338257"/>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7924800" y="0"/>
            <a:ext cx="1219200" cy="323850"/>
          </a:xfrm>
          <a:prstGeom prst="rect">
            <a:avLst/>
          </a:prstGeom>
          <a:noFill/>
        </p:spPr>
        <p:txBody>
          <a:bodyPr>
            <a:spAutoFit/>
          </a:bodyPr>
          <a:lstStyle/>
          <a:p>
            <a:pPr fontAlgn="auto">
              <a:spcBef>
                <a:spcPts val="0"/>
              </a:spcBef>
              <a:spcAft>
                <a:spcPts val="0"/>
              </a:spcAft>
              <a:buClr>
                <a:schemeClr val="bg1"/>
              </a:buClr>
              <a:buFont typeface="Calibri" pitchFamily="34" charset="0"/>
              <a:buNone/>
              <a:defRPr/>
            </a:pPr>
            <a:r>
              <a:rPr lang="en-US" sz="1500" b="1" dirty="0">
                <a:solidFill>
                  <a:srgbClr xmlns:mc="http://schemas.openxmlformats.org/markup-compatibility/2006" xmlns:a14="http://schemas.microsoft.com/office/drawing/2010/main" val="CDD5E1" mc:Ignorable=""/>
                </a:solidFill>
                <a:latin typeface="+mn-lt"/>
                <a:ea typeface="+mn-ea"/>
                <a:cs typeface="+mn-cs"/>
              </a:rPr>
              <a:t>&gt;&gt;FUTURE</a:t>
            </a:r>
          </a:p>
        </p:txBody>
      </p:sp>
      <p:pic>
        <p:nvPicPr>
          <p:cNvPr id="3" name="Picture 2" descr="\\cam-01-srv\dfsroot\Groups\MARCOMMS\Public\Logos&amp;templates\MSR Logos\Research_bL_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36676" y="6407780"/>
            <a:ext cx="1216845" cy="338257"/>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ran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Microsoft logo and tagline"/>
          <p:cNvPicPr>
            <a:picLocks noChangeArrowheads="1"/>
          </p:cNvPicPr>
          <p:nvPr userDrawn="1"/>
        </p:nvPicPr>
        <p:blipFill>
          <a:blip r:embed="rId3"/>
          <a:srcRect/>
          <a:stretch>
            <a:fillRect/>
          </a:stretch>
        </p:blipFill>
        <p:spPr bwMode="black">
          <a:xfrm>
            <a:off x="2274888" y="2895600"/>
            <a:ext cx="4594225" cy="990600"/>
          </a:xfrm>
          <a:prstGeom prst="rect">
            <a:avLst/>
          </a:prstGeom>
          <a:noFill/>
          <a:ln w="9525">
            <a:noFill/>
            <a:miter lim="800000"/>
            <a:headEnd/>
            <a:tailEnd/>
          </a:ln>
        </p:spPr>
      </p:pic>
      <p:pic>
        <p:nvPicPr>
          <p:cNvPr id="3" name="Picture 3" descr="PDClogo_info.png"/>
          <p:cNvPicPr>
            <a:picLocks noChangeAspect="1"/>
          </p:cNvPicPr>
          <p:nvPr userDrawn="1"/>
        </p:nvPicPr>
        <p:blipFill>
          <a:blip r:embed="rId4"/>
          <a:srcRect/>
          <a:stretch>
            <a:fillRect/>
          </a:stretch>
        </p:blipFill>
        <p:spPr bwMode="auto">
          <a:xfrm>
            <a:off x="7010400" y="228600"/>
            <a:ext cx="1771650" cy="590550"/>
          </a:xfrm>
          <a:prstGeom prst="rect">
            <a:avLst/>
          </a:prstGeom>
          <a:noFill/>
          <a:ln w="9525">
            <a:noFill/>
            <a:miter lim="800000"/>
            <a:headEnd/>
            <a:tailEnd/>
          </a:ln>
        </p:spPr>
      </p:pic>
      <p:sp>
        <p:nvSpPr>
          <p:cNvPr id="4" name="Text Box 3"/>
          <p:cNvSpPr txBox="1">
            <a:spLocks noChangeArrowheads="1"/>
          </p:cNvSpPr>
          <p:nvPr userDrawn="1"/>
        </p:nvSpPr>
        <p:spPr bwMode="blackWhite">
          <a:xfrm>
            <a:off x="381000" y="6248400"/>
            <a:ext cx="8382000" cy="523875"/>
          </a:xfrm>
          <a:prstGeom prst="rect">
            <a:avLst/>
          </a:prstGeom>
          <a:noFill/>
          <a:ln w="12700">
            <a:noFill/>
            <a:miter lim="800000"/>
            <a:headEnd type="none" w="sm" len="sm"/>
            <a:tailEnd type="none" w="sm" len="sm"/>
          </a:ln>
        </p:spPr>
        <p:txBody>
          <a:bodyPr wrap="square" lIns="91425" tIns="45713" rIns="91425" bIns="45713">
            <a:prstTxWarp prst="textNoShape">
              <a:avLst/>
            </a:prstTxWarp>
            <a:spAutoFit/>
          </a:bodyPr>
          <a:lstStyle/>
          <a:p>
            <a:pPr defTabSz="912813" eaLnBrk="0" hangingPunct="0"/>
            <a:r>
              <a:rPr lang="en-US" sz="700" dirty="0">
                <a:solidFill>
                  <a:schemeClr val="tx1"/>
                </a:solidFill>
                <a:latin typeface="Segoe UI" pitchFamily="34" charset="0"/>
                <a:ea typeface="Arial" pitchFamily="-123" charset="0"/>
                <a:cs typeface="Segoe UI" pitchFamily="34" charset="0"/>
              </a:rPr>
              <a:t>© 2009 Microsoft Corporation. All rights reserved. Microsoft, Windows, Windows Vista and other product names are or may be registered trademarks and/or trademarks in the U.S. and/or other countries.</a:t>
            </a:r>
          </a:p>
          <a:p>
            <a:pPr defTabSz="912813" eaLnBrk="0" hangingPunct="0"/>
            <a:r>
              <a:rPr lang="en-US" sz="700" dirty="0">
                <a:solidFill>
                  <a:schemeClr val="tx1"/>
                </a:solidFill>
                <a:latin typeface="Segoe UI" pitchFamily="34" charset="0"/>
                <a:ea typeface="Arial" pitchFamily="-123"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xmlns:mc="http://schemas.openxmlformats.org/markup-compatibility/2006" xmlns:a14="http://schemas.microsoft.com/office/drawing/2010/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1pPr>
            <a:lvl2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2pPr>
            <a:lvl3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3pPr>
            <a:lvl4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4pPr>
            <a:lvl5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xmlns:mc="http://schemas.openxmlformats.org/markup-compatibility/2006" xmlns:a14="http://schemas.microsoft.com/office/drawing/2010/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1pPr>
            <a:lvl2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2pPr>
            <a:lvl3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3pPr>
            <a:lvl4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4pPr>
            <a:lvl5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xmlns:mc="http://schemas.openxmlformats.org/markup-compatibility/2006" xmlns:a14="http://schemas.microsoft.com/office/drawing/2010/main" val="FFFF99" mc:Ignorable=""/>
          </a:solidFill>
        </p:spPr>
        <p:txBody>
          <a:bodyPr wrap="square" lIns="152394" tIns="76197" rIns="152394" bIns="76197" anchor="b" anchorCtr="0">
            <a:noAutofit/>
          </a:bodyPr>
          <a:lstStyle>
            <a:lvl1pPr algn="r">
              <a:buFont typeface="Arial" pitchFamily="34" charset="0"/>
              <a:buNone/>
              <a:defRPr spc="-50" baseline="0">
                <a:gradFill>
                  <a:gsLst>
                    <a:gs pos="0">
                      <a:srgbClr xmlns:mc="http://schemas.openxmlformats.org/markup-compatibility/2006" xmlns:a14="http://schemas.microsoft.com/office/drawing/2010/main" val="000000" mc:Ignorable=""/>
                    </a:gs>
                    <a:gs pos="100000">
                      <a:srgbClr xmlns:mc="http://schemas.openxmlformats.org/markup-compatibility/2006" xmlns:a14="http://schemas.microsoft.com/office/drawing/2010/main" val="000000" mc:Ignorable=""/>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686053"/>
            <a:ext cx="7043208" cy="1523494"/>
          </a:xfrm>
        </p:spPr>
        <p:txBody>
          <a:bodyPr anchor="ctr" anchorCtr="0">
            <a:noAutofit/>
          </a:bodyPr>
          <a:lstStyle>
            <a:lvl1pPr>
              <a:lnSpc>
                <a:spcPct val="90000"/>
              </a:lnSpc>
              <a:defRPr sz="4000" b="1"/>
            </a:lvl1pPr>
          </a:lstStyle>
          <a:p>
            <a:r>
              <a:rPr lang="en-US" smtClean="0"/>
              <a:t>Click to edit Master title style</a:t>
            </a:r>
            <a:endParaRPr lang="en-US" dirty="0"/>
          </a:p>
        </p:txBody>
      </p:sp>
      <p:sp>
        <p:nvSpPr>
          <p:cNvPr id="3" name="Subtitle 2"/>
          <p:cNvSpPr>
            <a:spLocks noGrp="1"/>
          </p:cNvSpPr>
          <p:nvPr>
            <p:ph type="subTitle" idx="1"/>
          </p:nvPr>
        </p:nvSpPr>
        <p:spPr>
          <a:xfrm>
            <a:off x="1368955" y="3792538"/>
            <a:ext cx="7043208"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200" b="1" i="1" u="none" strike="noStrike" kern="1200" cap="none" spc="-642" normalizeH="0" baseline="0" noProof="0" dirty="0" smtClean="0">
                <a:ln w="11430"/>
                <a:solidFill>
                  <a:schemeClr val="accent3"/>
                </a:solidFill>
                <a:effectLst/>
                <a:uLnTx/>
                <a:uFillTx/>
                <a:latin typeface="+mj-lt"/>
                <a:ea typeface="+mn-ea"/>
                <a:cs typeface="+mn-cs"/>
              </a:defRPr>
            </a:lvl1pPr>
          </a:lstStyle>
          <a:p>
            <a:pPr lvl="0"/>
            <a:r>
              <a:rPr lang="en-US" dirty="0" smtClean="0"/>
              <a:t>click to…</a:t>
            </a:r>
          </a:p>
        </p:txBody>
      </p:sp>
      <p:pic>
        <p:nvPicPr>
          <p:cNvPr id="6" name="Picture 2" descr="\\cam-01-srv\dfsroot\Groups\MARCOMMS\Public\Logos&amp;templates\MSR Logos\Research_bL_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79388" y="6206338"/>
            <a:ext cx="1941513" cy="539699"/>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endParaRPr lang="en-GB"/>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07523"/>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endParaRPr lang="en-GB" altLang="en-US"/>
          </a:p>
        </p:txBody>
      </p:sp>
      <p:sp>
        <p:nvSpPr>
          <p:cNvPr id="5" name="Rectangle 107524"/>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GB" altLang="en-US"/>
          </a:p>
        </p:txBody>
      </p:sp>
      <p:sp>
        <p:nvSpPr>
          <p:cNvPr id="6" name="Slide Number Placeholder 5"/>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ECF63273-2627-4AAD-B1A4-091B104680E1}" type="slidenum">
              <a:rPr lang="en-GB" altLang="en-US"/>
              <a:pPr>
                <a:defRPr/>
              </a:pPr>
              <a:t>‹#›</a:t>
            </a:fld>
            <a:endParaRPr lang="en-GB" altLang="en-US"/>
          </a:p>
        </p:txBody>
      </p:sp>
    </p:spTree>
    <p:extLst>
      <p:ext uri="{BB962C8B-B14F-4D97-AF65-F5344CB8AC3E}">
        <p14:creationId xmlns:p14="http://schemas.microsoft.com/office/powerpoint/2010/main" val="1888143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553998"/>
          </a:xfrm>
        </p:spPr>
        <p:txBody>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4000" b="1"/>
            </a:lvl1pPr>
          </a:lstStyle>
          <a:p>
            <a:r>
              <a:rPr lang="en-US" smtClean="0"/>
              <a:t>Click to edit Master title style</a:t>
            </a:r>
            <a:endParaRPr lang="en-US" dirty="0"/>
          </a:p>
        </p:txBody>
      </p:sp>
      <p:sp>
        <p:nvSpPr>
          <p:cNvPr id="3" name="Subtitle 2"/>
          <p:cNvSpPr>
            <a:spLocks noGrp="1"/>
          </p:cNvSpPr>
          <p:nvPr>
            <p:ph type="subTitle" idx="1"/>
          </p:nvPr>
        </p:nvSpPr>
        <p:spPr>
          <a:xfrm>
            <a:off x="730249" y="3792538"/>
            <a:ext cx="7681914"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5-10153_PDC_Breakout_Support_11-15\Template\Artwork\pdc_logo.png"/>
          <p:cNvPicPr>
            <a:picLocks noChangeAspect="1" noChangeArrowheads="1"/>
          </p:cNvPicPr>
          <p:nvPr userDrawn="1"/>
        </p:nvPicPr>
        <p:blipFill>
          <a:blip r:embed="rId3"/>
          <a:srcRect/>
          <a:stretch>
            <a:fillRect/>
          </a:stretch>
        </p:blipFill>
        <p:spPr bwMode="auto">
          <a:xfrm>
            <a:off x="7162800" y="6350793"/>
            <a:ext cx="1600200" cy="371475"/>
          </a:xfrm>
          <a:prstGeom prst="rect">
            <a:avLst/>
          </a:prstGeom>
          <a:noFill/>
        </p:spPr>
      </p:pic>
      <p:sp>
        <p:nvSpPr>
          <p:cNvPr id="6" name="Text Placeholder 5"/>
          <p:cNvSpPr>
            <a:spLocks noGrp="1"/>
          </p:cNvSpPr>
          <p:nvPr>
            <p:ph type="body" sz="quarter" idx="10" hasCustomPrompt="1"/>
          </p:nvPr>
        </p:nvSpPr>
        <p:spPr>
          <a:xfrm>
            <a:off x="381000" y="323850"/>
            <a:ext cx="2712244" cy="276999"/>
          </a:xfrm>
        </p:spPr>
        <p:txBody>
          <a:bodyPr/>
          <a:lstStyle>
            <a:lvl1pPr marL="0" indent="0">
              <a:buNone/>
              <a:defRPr sz="2000" baseline="0"/>
            </a:lvl1pPr>
          </a:lstStyle>
          <a:p>
            <a:pPr lvl="0"/>
            <a:r>
              <a:rPr lang="en-US" dirty="0" smtClean="0"/>
              <a:t>Session Code:</a:t>
            </a:r>
            <a:endParaRPr lang="en-US" dirty="0"/>
          </a:p>
        </p:txBody>
      </p:sp>
    </p:spTree>
    <p:extLst>
      <p:ext uri="{BB962C8B-B14F-4D97-AF65-F5344CB8AC3E}">
        <p14:creationId xmlns:p14="http://schemas.microsoft.com/office/powerpoint/2010/main" val="73192315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686053"/>
            <a:ext cx="7043208" cy="1523494"/>
          </a:xfrm>
        </p:spPr>
        <p:txBody>
          <a:bodyPr anchor="ctr" anchorCtr="0">
            <a:noAutofit/>
          </a:bodyPr>
          <a:lstStyle>
            <a:lvl1pPr>
              <a:lnSpc>
                <a:spcPct val="90000"/>
              </a:lnSpc>
              <a:defRPr sz="4000" b="1"/>
            </a:lvl1pPr>
          </a:lstStyle>
          <a:p>
            <a:r>
              <a:rPr lang="en-US" smtClean="0"/>
              <a:t>Click to edit Master title style</a:t>
            </a:r>
            <a:endParaRPr lang="en-US" dirty="0"/>
          </a:p>
        </p:txBody>
      </p:sp>
      <p:sp>
        <p:nvSpPr>
          <p:cNvPr id="3" name="Subtitle 2"/>
          <p:cNvSpPr>
            <a:spLocks noGrp="1"/>
          </p:cNvSpPr>
          <p:nvPr>
            <p:ph type="subTitle" idx="1"/>
          </p:nvPr>
        </p:nvSpPr>
        <p:spPr>
          <a:xfrm>
            <a:off x="1368955" y="3792538"/>
            <a:ext cx="7043208"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200" b="1" i="1" u="none" strike="noStrike" kern="1200" cap="none" spc="-642" normalizeH="0" baseline="0" noProof="0" dirty="0" smtClean="0">
                <a:ln w="11430"/>
                <a:solidFill>
                  <a:schemeClr val="accent3"/>
                </a:solidFill>
                <a:effectLst/>
                <a:uLnTx/>
                <a:uFillTx/>
                <a:latin typeface="+mj-lt"/>
                <a:ea typeface="+mn-ea"/>
                <a:cs typeface="+mn-cs"/>
              </a:defRPr>
            </a:lvl1pPr>
          </a:lstStyle>
          <a:p>
            <a:pPr lvl="0"/>
            <a:r>
              <a:rPr lang="en-US" dirty="0" smtClean="0"/>
              <a:t>click to…</a:t>
            </a:r>
          </a:p>
        </p:txBody>
      </p:sp>
      <p:pic>
        <p:nvPicPr>
          <p:cNvPr id="5" name="Picture 2" descr="\\SERVER3\Restrict\FTP_Root\Clients\White_Whale\5-10153_PDC_Breakout_Support_11-15\Template\Artwork\pdc_logo.png"/>
          <p:cNvPicPr>
            <a:picLocks noChangeAspect="1" noChangeArrowheads="1"/>
          </p:cNvPicPr>
          <p:nvPr userDrawn="1"/>
        </p:nvPicPr>
        <p:blipFill>
          <a:blip r:embed="rId3"/>
          <a:srcRect/>
          <a:stretch>
            <a:fillRect/>
          </a:stretch>
        </p:blipFill>
        <p:spPr bwMode="auto">
          <a:xfrm>
            <a:off x="7162800" y="6350793"/>
            <a:ext cx="1600200" cy="371475"/>
          </a:xfrm>
          <a:prstGeom prst="rect">
            <a:avLst/>
          </a:prstGeom>
          <a:noFill/>
        </p:spPr>
      </p:pic>
    </p:spTree>
    <p:extLst>
      <p:ext uri="{BB962C8B-B14F-4D97-AF65-F5344CB8AC3E}">
        <p14:creationId xmlns:p14="http://schemas.microsoft.com/office/powerpoint/2010/main" val="2502531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 With Log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nip Single Corner Rectangle 5"/>
          <p:cNvSpPr/>
          <p:nvPr userDrawn="1"/>
        </p:nvSpPr>
        <p:spPr>
          <a:xfrm rot="16200000">
            <a:off x="6324600" y="2514600"/>
            <a:ext cx="2667000" cy="2971800"/>
          </a:xfrm>
          <a:prstGeom prst="snip1Rect">
            <a:avLst/>
          </a:prstGeom>
          <a:solidFill>
            <a:srgbClr xmlns:mc="http://schemas.openxmlformats.org/markup-compatibility/2006" xmlns:a14="http://schemas.microsoft.com/office/drawing/2010/main" val="DBD7D3" mc:Ignorabl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xmlns:mc="http://schemas.openxmlformats.org/markup-compatibility/2006" xmlns:a14="http://schemas.microsoft.com/office/drawing/2010/main" val="FFFFFF" mc:Ignorable=""/>
              </a:solidFill>
            </a:endParaRPr>
          </a:p>
        </p:txBody>
      </p:sp>
      <p:cxnSp>
        <p:nvCxnSpPr>
          <p:cNvPr id="8" name="Straight Connector 7"/>
          <p:cNvCxnSpPr/>
          <p:nvPr userDrawn="1"/>
        </p:nvCxnSpPr>
        <p:spPr>
          <a:xfrm rot="5400000" flipH="1" flipV="1">
            <a:off x="6019800" y="2514600"/>
            <a:ext cx="609600" cy="609600"/>
          </a:xfrm>
          <a:prstGeom prst="line">
            <a:avLst/>
          </a:prstGeom>
          <a:ln>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629400" y="2514600"/>
            <a:ext cx="2514600" cy="1588"/>
          </a:xfrm>
          <a:prstGeom prst="line">
            <a:avLst/>
          </a:prstGeom>
          <a:ln>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5400000">
            <a:off x="4914901" y="4229100"/>
            <a:ext cx="2209800" cy="3175"/>
          </a:xfrm>
          <a:prstGeom prst="line">
            <a:avLst/>
          </a:prstGeom>
          <a:ln>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370013" y="686053"/>
            <a:ext cx="7043208" cy="1523494"/>
          </a:xfrm>
        </p:spPr>
        <p:txBody>
          <a:bodyPr anchor="ctr" anchorCtr="0">
            <a:noAutofit/>
          </a:bodyPr>
          <a:lstStyle>
            <a:lvl1pPr>
              <a:lnSpc>
                <a:spcPct val="90000"/>
              </a:lnSpc>
              <a:defRPr sz="4000" b="1"/>
            </a:lvl1pPr>
          </a:lstStyle>
          <a:p>
            <a:r>
              <a:rPr lang="en-US" smtClean="0"/>
              <a:t>Click to edit Master title style</a:t>
            </a:r>
            <a:endParaRPr lang="en-US" dirty="0"/>
          </a:p>
        </p:txBody>
      </p:sp>
      <p:sp>
        <p:nvSpPr>
          <p:cNvPr id="3" name="Subtitle 2"/>
          <p:cNvSpPr>
            <a:spLocks noGrp="1"/>
          </p:cNvSpPr>
          <p:nvPr>
            <p:ph type="subTitle" idx="1"/>
          </p:nvPr>
        </p:nvSpPr>
        <p:spPr>
          <a:xfrm>
            <a:off x="1368955" y="3792538"/>
            <a:ext cx="4574645"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200" b="1" i="1" u="none" strike="noStrike" kern="1200" cap="none" spc="-642" normalizeH="0" baseline="0" noProof="0" dirty="0" smtClean="0">
                <a:ln w="11430"/>
                <a:solidFill>
                  <a:schemeClr val="accent3"/>
                </a:solidFill>
                <a:effectLst/>
                <a:uLnTx/>
                <a:uFillTx/>
                <a:latin typeface="+mj-lt"/>
                <a:ea typeface="+mn-ea"/>
                <a:cs typeface="+mn-cs"/>
              </a:defRPr>
            </a:lvl1pPr>
          </a:lstStyle>
          <a:p>
            <a:pPr lvl="0"/>
            <a:r>
              <a:rPr lang="en-US" dirty="0" smtClean="0"/>
              <a:t>click to…</a:t>
            </a:r>
          </a:p>
        </p:txBody>
      </p:sp>
      <p:pic>
        <p:nvPicPr>
          <p:cNvPr id="5" name="Picture 2" descr="\\SERVER3\Restrict\FTP_Root\Clients\White_Whale\5-10153_PDC_Breakout_Support_11-15\Template\Artwork\pdc_logo.png"/>
          <p:cNvPicPr>
            <a:picLocks noChangeAspect="1" noChangeArrowheads="1"/>
          </p:cNvPicPr>
          <p:nvPr userDrawn="1"/>
        </p:nvPicPr>
        <p:blipFill>
          <a:blip r:embed="rId3"/>
          <a:srcRect/>
          <a:stretch>
            <a:fillRect/>
          </a:stretch>
        </p:blipFill>
        <p:spPr bwMode="auto">
          <a:xfrm>
            <a:off x="7162800" y="6350793"/>
            <a:ext cx="1600200" cy="371475"/>
          </a:xfrm>
          <a:prstGeom prst="rect">
            <a:avLst/>
          </a:prstGeom>
          <a:noFill/>
        </p:spPr>
      </p:pic>
    </p:spTree>
    <p:extLst>
      <p:ext uri="{BB962C8B-B14F-4D97-AF65-F5344CB8AC3E}">
        <p14:creationId xmlns:p14="http://schemas.microsoft.com/office/powerpoint/2010/main" val="22588626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9058650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7896699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0390592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5408681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 With Log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nip Single Corner Rectangle 5"/>
          <p:cNvSpPr/>
          <p:nvPr userDrawn="1"/>
        </p:nvSpPr>
        <p:spPr>
          <a:xfrm rot="16200000">
            <a:off x="6324600" y="2514600"/>
            <a:ext cx="2667000" cy="2971800"/>
          </a:xfrm>
          <a:prstGeom prst="snip1Rect">
            <a:avLst/>
          </a:prstGeom>
          <a:solidFill>
            <a:srgbClr xmlns:mc="http://schemas.openxmlformats.org/markup-compatibility/2006" xmlns:a14="http://schemas.microsoft.com/office/drawing/2010/main" val="DBD7D3" mc:Ignorabl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userDrawn="1"/>
        </p:nvCxnSpPr>
        <p:spPr>
          <a:xfrm rot="5400000" flipH="1" flipV="1">
            <a:off x="6019800" y="2514600"/>
            <a:ext cx="609600" cy="609600"/>
          </a:xfrm>
          <a:prstGeom prst="line">
            <a:avLst/>
          </a:prstGeom>
          <a:ln>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629400" y="2514600"/>
            <a:ext cx="2514600" cy="1588"/>
          </a:xfrm>
          <a:prstGeom prst="line">
            <a:avLst/>
          </a:prstGeom>
          <a:ln>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5400000">
            <a:off x="4914901" y="4229100"/>
            <a:ext cx="2209800" cy="3175"/>
          </a:xfrm>
          <a:prstGeom prst="line">
            <a:avLst/>
          </a:prstGeom>
          <a:ln>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370013" y="686053"/>
            <a:ext cx="7043208" cy="1523494"/>
          </a:xfrm>
        </p:spPr>
        <p:txBody>
          <a:bodyPr anchor="ctr" anchorCtr="0">
            <a:noAutofit/>
          </a:bodyPr>
          <a:lstStyle>
            <a:lvl1pPr>
              <a:lnSpc>
                <a:spcPct val="90000"/>
              </a:lnSpc>
              <a:defRPr sz="4000" b="1"/>
            </a:lvl1pPr>
          </a:lstStyle>
          <a:p>
            <a:r>
              <a:rPr lang="en-US" smtClean="0"/>
              <a:t>Click to edit Master title style</a:t>
            </a:r>
            <a:endParaRPr lang="en-US" dirty="0"/>
          </a:p>
        </p:txBody>
      </p:sp>
      <p:sp>
        <p:nvSpPr>
          <p:cNvPr id="3" name="Subtitle 2"/>
          <p:cNvSpPr>
            <a:spLocks noGrp="1"/>
          </p:cNvSpPr>
          <p:nvPr>
            <p:ph type="subTitle" idx="1"/>
          </p:nvPr>
        </p:nvSpPr>
        <p:spPr>
          <a:xfrm>
            <a:off x="1368955" y="3792538"/>
            <a:ext cx="4574645"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200" b="1" i="1" u="none" strike="noStrike" kern="1200" cap="none" spc="-642" normalizeH="0" baseline="0" noProof="0" dirty="0" smtClean="0">
                <a:ln w="11430"/>
                <a:solidFill>
                  <a:schemeClr val="accent3"/>
                </a:solidFill>
                <a:effectLst/>
                <a:uLnTx/>
                <a:uFillTx/>
                <a:latin typeface="+mj-lt"/>
                <a:ea typeface="+mn-ea"/>
                <a:cs typeface="+mn-cs"/>
              </a:defRPr>
            </a:lvl1pPr>
          </a:lstStyle>
          <a:p>
            <a:pPr lvl="0"/>
            <a:r>
              <a:rPr lang="en-US" dirty="0" smtClean="0"/>
              <a:t>click to…</a:t>
            </a:r>
          </a:p>
        </p:txBody>
      </p:sp>
      <p:pic>
        <p:nvPicPr>
          <p:cNvPr id="1026" name="Picture 2" descr="\\cam-01-srv\dfsroot\Groups\MARCOMMS\Public\Logos&amp;templates\MSR Logos\Research_bL_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79388" y="6206338"/>
            <a:ext cx="1941513" cy="539699"/>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339968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82050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 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userDrawn="1"/>
        </p:nvSpPr>
        <p:spPr>
          <a:xfrm>
            <a:off x="7924800" y="0"/>
            <a:ext cx="1219200" cy="323850"/>
          </a:xfrm>
          <a:prstGeom prst="rect">
            <a:avLst/>
          </a:prstGeom>
          <a:noFill/>
        </p:spPr>
        <p:txBody>
          <a:bodyPr>
            <a:spAutoFit/>
          </a:bodyPr>
          <a:lstStyle/>
          <a:p>
            <a:pPr>
              <a:buClr>
                <a:srgbClr xmlns:mc="http://schemas.openxmlformats.org/markup-compatibility/2006" xmlns:a14="http://schemas.microsoft.com/office/drawing/2010/main" val="000000" mc:Ignorable=""/>
              </a:buClr>
              <a:buFont typeface="Calibri" pitchFamily="34" charset="0"/>
              <a:buNone/>
              <a:defRPr/>
            </a:pPr>
            <a:r>
              <a:rPr lang="en-US" sz="1500" b="1" dirty="0">
                <a:solidFill>
                  <a:srgbClr xmlns:mc="http://schemas.openxmlformats.org/markup-compatibility/2006" xmlns:a14="http://schemas.microsoft.com/office/drawing/2010/main" val="CDD5E1" mc:Ignorable=""/>
                </a:solidFill>
              </a:rPr>
              <a:t>&gt;&gt;FUTURE</a:t>
            </a:r>
          </a:p>
        </p:txBody>
      </p:sp>
    </p:spTree>
    <p:extLst>
      <p:ext uri="{BB962C8B-B14F-4D97-AF65-F5344CB8AC3E}">
        <p14:creationId xmlns:p14="http://schemas.microsoft.com/office/powerpoint/2010/main" val="11319542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Title and Content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userDrawn="1"/>
        </p:nvSpPr>
        <p:spPr>
          <a:xfrm>
            <a:off x="7924800" y="0"/>
            <a:ext cx="1219200" cy="323850"/>
          </a:xfrm>
          <a:prstGeom prst="rect">
            <a:avLst/>
          </a:prstGeom>
          <a:noFill/>
        </p:spPr>
        <p:txBody>
          <a:bodyPr>
            <a:spAutoFit/>
          </a:bodyPr>
          <a:lstStyle/>
          <a:p>
            <a:pPr>
              <a:buClr>
                <a:srgbClr xmlns:mc="http://schemas.openxmlformats.org/markup-compatibility/2006" xmlns:a14="http://schemas.microsoft.com/office/drawing/2010/main" val="000000" mc:Ignorable=""/>
              </a:buClr>
              <a:buFont typeface="Calibri" pitchFamily="34" charset="0"/>
              <a:buNone/>
              <a:defRPr/>
            </a:pPr>
            <a:r>
              <a:rPr lang="en-US" sz="1500" b="1" dirty="0">
                <a:solidFill>
                  <a:srgbClr xmlns:mc="http://schemas.openxmlformats.org/markup-compatibility/2006" xmlns:a14="http://schemas.microsoft.com/office/drawing/2010/main" val="CDD5E1" mc:Ignorable=""/>
                </a:solidFill>
              </a:rPr>
              <a:t>&gt;&gt;FUTURE</a:t>
            </a:r>
          </a:p>
        </p:txBody>
      </p:sp>
    </p:spTree>
    <p:extLst>
      <p:ext uri="{BB962C8B-B14F-4D97-AF65-F5344CB8AC3E}">
        <p14:creationId xmlns:p14="http://schemas.microsoft.com/office/powerpoint/2010/main" val="135118157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4"/>
          <p:cNvSpPr txBox="1"/>
          <p:nvPr userDrawn="1"/>
        </p:nvSpPr>
        <p:spPr>
          <a:xfrm>
            <a:off x="7924800" y="0"/>
            <a:ext cx="1219200" cy="323850"/>
          </a:xfrm>
          <a:prstGeom prst="rect">
            <a:avLst/>
          </a:prstGeom>
          <a:noFill/>
        </p:spPr>
        <p:txBody>
          <a:bodyPr>
            <a:spAutoFit/>
          </a:bodyPr>
          <a:lstStyle/>
          <a:p>
            <a:pPr>
              <a:buClr>
                <a:srgbClr xmlns:mc="http://schemas.openxmlformats.org/markup-compatibility/2006" xmlns:a14="http://schemas.microsoft.com/office/drawing/2010/main" val="000000" mc:Ignorable=""/>
              </a:buClr>
              <a:buFont typeface="Calibri" pitchFamily="34" charset="0"/>
              <a:buNone/>
              <a:defRPr/>
            </a:pPr>
            <a:r>
              <a:rPr lang="en-US" sz="1500" b="1" dirty="0">
                <a:solidFill>
                  <a:srgbClr xmlns:mc="http://schemas.openxmlformats.org/markup-compatibility/2006" xmlns:a14="http://schemas.microsoft.com/office/drawing/2010/main" val="CDD5E1" mc:Ignorable=""/>
                </a:solidFill>
              </a:rPr>
              <a:t>&gt;&gt;FUTURE</a:t>
            </a:r>
          </a:p>
        </p:txBody>
      </p:sp>
    </p:spTree>
    <p:extLst>
      <p:ext uri="{BB962C8B-B14F-4D97-AF65-F5344CB8AC3E}">
        <p14:creationId xmlns:p14="http://schemas.microsoft.com/office/powerpoint/2010/main" val="8888142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userDrawn="1"/>
        </p:nvSpPr>
        <p:spPr>
          <a:xfrm>
            <a:off x="7924800" y="0"/>
            <a:ext cx="1219200" cy="323850"/>
          </a:xfrm>
          <a:prstGeom prst="rect">
            <a:avLst/>
          </a:prstGeom>
          <a:noFill/>
        </p:spPr>
        <p:txBody>
          <a:bodyPr>
            <a:spAutoFit/>
          </a:bodyPr>
          <a:lstStyle/>
          <a:p>
            <a:pPr>
              <a:buClr>
                <a:srgbClr xmlns:mc="http://schemas.openxmlformats.org/markup-compatibility/2006" xmlns:a14="http://schemas.microsoft.com/office/drawing/2010/main" val="000000" mc:Ignorable=""/>
              </a:buClr>
              <a:buFont typeface="Calibri" pitchFamily="34" charset="0"/>
              <a:buNone/>
              <a:defRPr/>
            </a:pPr>
            <a:r>
              <a:rPr lang="en-US" sz="1500" b="1" dirty="0">
                <a:solidFill>
                  <a:srgbClr xmlns:mc="http://schemas.openxmlformats.org/markup-compatibility/2006" xmlns:a14="http://schemas.microsoft.com/office/drawing/2010/main" val="CDD5E1" mc:Ignorable=""/>
                </a:solidFill>
              </a:rPr>
              <a:t>&gt;&gt;FUTURE</a:t>
            </a:r>
          </a:p>
        </p:txBody>
      </p:sp>
    </p:spTree>
    <p:extLst>
      <p:ext uri="{BB962C8B-B14F-4D97-AF65-F5344CB8AC3E}">
        <p14:creationId xmlns:p14="http://schemas.microsoft.com/office/powerpoint/2010/main" val="31360246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2"/>
          <p:cNvSpPr txBox="1"/>
          <p:nvPr userDrawn="1"/>
        </p:nvSpPr>
        <p:spPr>
          <a:xfrm>
            <a:off x="7924800" y="0"/>
            <a:ext cx="1219200" cy="323850"/>
          </a:xfrm>
          <a:prstGeom prst="rect">
            <a:avLst/>
          </a:prstGeom>
          <a:noFill/>
        </p:spPr>
        <p:txBody>
          <a:bodyPr>
            <a:spAutoFit/>
          </a:bodyPr>
          <a:lstStyle/>
          <a:p>
            <a:pPr>
              <a:buClr>
                <a:srgbClr xmlns:mc="http://schemas.openxmlformats.org/markup-compatibility/2006" xmlns:a14="http://schemas.microsoft.com/office/drawing/2010/main" val="000000" mc:Ignorable=""/>
              </a:buClr>
              <a:buFont typeface="Calibri" pitchFamily="34" charset="0"/>
              <a:buNone/>
              <a:defRPr/>
            </a:pPr>
            <a:r>
              <a:rPr lang="en-US" sz="1500" b="1" dirty="0">
                <a:solidFill>
                  <a:srgbClr xmlns:mc="http://schemas.openxmlformats.org/markup-compatibility/2006" xmlns:a14="http://schemas.microsoft.com/office/drawing/2010/main" val="CDD5E1" mc:Ignorable=""/>
                </a:solidFill>
              </a:rPr>
              <a:t>&gt;&gt;FUTURE</a:t>
            </a:r>
          </a:p>
        </p:txBody>
      </p:sp>
    </p:spTree>
    <p:extLst>
      <p:ext uri="{BB962C8B-B14F-4D97-AF65-F5344CB8AC3E}">
        <p14:creationId xmlns:p14="http://schemas.microsoft.com/office/powerpoint/2010/main" val="29393476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7924800" y="0"/>
            <a:ext cx="1219200" cy="323850"/>
          </a:xfrm>
          <a:prstGeom prst="rect">
            <a:avLst/>
          </a:prstGeom>
          <a:noFill/>
        </p:spPr>
        <p:txBody>
          <a:bodyPr>
            <a:spAutoFit/>
          </a:bodyPr>
          <a:lstStyle/>
          <a:p>
            <a:pPr>
              <a:buClr>
                <a:srgbClr xmlns:mc="http://schemas.openxmlformats.org/markup-compatibility/2006" xmlns:a14="http://schemas.microsoft.com/office/drawing/2010/main" val="000000" mc:Ignorable=""/>
              </a:buClr>
              <a:buFont typeface="Calibri" pitchFamily="34" charset="0"/>
              <a:buNone/>
              <a:defRPr/>
            </a:pPr>
            <a:r>
              <a:rPr lang="en-US" sz="1500" b="1" dirty="0">
                <a:solidFill>
                  <a:srgbClr xmlns:mc="http://schemas.openxmlformats.org/markup-compatibility/2006" xmlns:a14="http://schemas.microsoft.com/office/drawing/2010/main" val="CDD5E1" mc:Ignorable=""/>
                </a:solidFill>
              </a:rPr>
              <a:t>&gt;&gt;FUTURE</a:t>
            </a:r>
          </a:p>
        </p:txBody>
      </p:sp>
    </p:spTree>
    <p:extLst>
      <p:ext uri="{BB962C8B-B14F-4D97-AF65-F5344CB8AC3E}">
        <p14:creationId xmlns:p14="http://schemas.microsoft.com/office/powerpoint/2010/main" val="129649600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ran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Microsoft logo and tagline"/>
          <p:cNvPicPr>
            <a:picLocks noChangeArrowheads="1"/>
          </p:cNvPicPr>
          <p:nvPr userDrawn="1"/>
        </p:nvPicPr>
        <p:blipFill>
          <a:blip r:embed="rId3"/>
          <a:srcRect/>
          <a:stretch>
            <a:fillRect/>
          </a:stretch>
        </p:blipFill>
        <p:spPr bwMode="black">
          <a:xfrm>
            <a:off x="2274888" y="2895600"/>
            <a:ext cx="4594225" cy="990600"/>
          </a:xfrm>
          <a:prstGeom prst="rect">
            <a:avLst/>
          </a:prstGeom>
          <a:noFill/>
          <a:ln w="9525">
            <a:noFill/>
            <a:miter lim="800000"/>
            <a:headEnd/>
            <a:tailEnd/>
          </a:ln>
        </p:spPr>
      </p:pic>
      <p:pic>
        <p:nvPicPr>
          <p:cNvPr id="3" name="Picture 3" descr="PDClogo_info.png"/>
          <p:cNvPicPr>
            <a:picLocks noChangeAspect="1"/>
          </p:cNvPicPr>
          <p:nvPr userDrawn="1"/>
        </p:nvPicPr>
        <p:blipFill>
          <a:blip r:embed="rId4"/>
          <a:srcRect/>
          <a:stretch>
            <a:fillRect/>
          </a:stretch>
        </p:blipFill>
        <p:spPr bwMode="auto">
          <a:xfrm>
            <a:off x="7010400" y="228600"/>
            <a:ext cx="1771650" cy="590550"/>
          </a:xfrm>
          <a:prstGeom prst="rect">
            <a:avLst/>
          </a:prstGeom>
          <a:noFill/>
          <a:ln w="9525">
            <a:noFill/>
            <a:miter lim="800000"/>
            <a:headEnd/>
            <a:tailEnd/>
          </a:ln>
        </p:spPr>
      </p:pic>
      <p:sp>
        <p:nvSpPr>
          <p:cNvPr id="4" name="Text Box 3"/>
          <p:cNvSpPr txBox="1">
            <a:spLocks noChangeArrowheads="1"/>
          </p:cNvSpPr>
          <p:nvPr userDrawn="1"/>
        </p:nvSpPr>
        <p:spPr bwMode="blackWhite">
          <a:xfrm>
            <a:off x="381000" y="6248400"/>
            <a:ext cx="8382000" cy="523875"/>
          </a:xfrm>
          <a:prstGeom prst="rect">
            <a:avLst/>
          </a:prstGeom>
          <a:noFill/>
          <a:ln w="12700">
            <a:noFill/>
            <a:miter lim="800000"/>
            <a:headEnd type="none" w="sm" len="sm"/>
            <a:tailEnd type="none" w="sm" len="sm"/>
          </a:ln>
        </p:spPr>
        <p:txBody>
          <a:bodyPr wrap="square" lIns="91425" tIns="45713" rIns="91425" bIns="45713">
            <a:prstTxWarp prst="textNoShape">
              <a:avLst/>
            </a:prstTxWarp>
            <a:spAutoFit/>
          </a:bodyPr>
          <a:lstStyle/>
          <a:p>
            <a:pPr defTabSz="912813" eaLnBrk="0" hangingPunct="0"/>
            <a:r>
              <a:rPr lang="en-US" sz="700" dirty="0">
                <a:solidFill>
                  <a:srgbClr xmlns:mc="http://schemas.openxmlformats.org/markup-compatibility/2006" xmlns:a14="http://schemas.microsoft.com/office/drawing/2010/main" val="FFFFFF" mc:Ignorable=""/>
                </a:solidFill>
                <a:ea typeface="Arial" pitchFamily="-123" charset="0"/>
                <a:cs typeface="Segoe UI" pitchFamily="34" charset="0"/>
              </a:rPr>
              <a:t>© 2009 Microsoft Corporation. All rights reserved. Microsoft, Windows, Windows Vista and other product names are or may be registered trademarks and/or trademarks in the U.S. and/or other countries.</a:t>
            </a:r>
          </a:p>
          <a:p>
            <a:pPr defTabSz="912813" eaLnBrk="0" hangingPunct="0"/>
            <a:r>
              <a:rPr lang="en-US" sz="700" dirty="0">
                <a:solidFill>
                  <a:srgbClr xmlns:mc="http://schemas.openxmlformats.org/markup-compatibility/2006" xmlns:a14="http://schemas.microsoft.com/office/drawing/2010/main" val="FFFFFF" mc:Ignorable=""/>
                </a:solidFill>
                <a:ea typeface="Arial" pitchFamily="-123"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28455142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879806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2" descr="\\cam-01-srv\dfsroot\Groups\MARCOMMS\Public\Logos&amp;templates\MSR Logos\Research_bL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36676" y="6407780"/>
            <a:ext cx="1216845" cy="338257"/>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xmlns:mc="http://schemas.openxmlformats.org/markup-compatibility/2006" xmlns:a14="http://schemas.microsoft.com/office/drawing/2010/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1pPr>
            <a:lvl2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2pPr>
            <a:lvl3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3pPr>
            <a:lvl4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4pPr>
            <a:lvl5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66800989"/>
      </p:ext>
    </p:extLst>
  </p:cSld>
  <p:clrMapOvr>
    <a:masterClrMapping/>
  </p:clrMapOvr>
  <p:transition xmlns:p14="http://schemas.microsoft.com/office/powerpoint/2010/mai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xmlns:mc="http://schemas.openxmlformats.org/markup-compatibility/2006" xmlns:a14="http://schemas.microsoft.com/office/drawing/2010/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1pPr>
            <a:lvl2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2pPr>
            <a:lvl3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3pPr>
            <a:lvl4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4pPr>
            <a:lvl5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xmlns:mc="http://schemas.openxmlformats.org/markup-compatibility/2006" xmlns:a14="http://schemas.microsoft.com/office/drawing/2010/main" val="FFFF99" mc:Ignorable=""/>
          </a:solidFill>
        </p:spPr>
        <p:txBody>
          <a:bodyPr wrap="square" lIns="152394" tIns="76197" rIns="152394" bIns="76197" anchor="b" anchorCtr="0">
            <a:noAutofit/>
          </a:bodyPr>
          <a:lstStyle>
            <a:lvl1pPr algn="r">
              <a:buFont typeface="Arial" pitchFamily="34" charset="0"/>
              <a:buNone/>
              <a:defRPr spc="-50" baseline="0">
                <a:gradFill>
                  <a:gsLst>
                    <a:gs pos="0">
                      <a:srgbClr xmlns:mc="http://schemas.openxmlformats.org/markup-compatibility/2006" xmlns:a14="http://schemas.microsoft.com/office/drawing/2010/main" val="000000" mc:Ignorable=""/>
                    </a:gs>
                    <a:gs pos="100000">
                      <a:srgbClr xmlns:mc="http://schemas.openxmlformats.org/markup-compatibility/2006" xmlns:a14="http://schemas.microsoft.com/office/drawing/2010/main" val="000000" mc:Ignorable=""/>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077704246"/>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2" descr="\\cam-01-srv\dfsroot\Groups\MARCOMMS\Public\Logos&amp;templates\MSR Logos\Research_bL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36676" y="6407780"/>
            <a:ext cx="1216845" cy="338257"/>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2" descr="\\cam-01-srv\dfsroot\Groups\MARCOMMS\Public\Logos&amp;templates\MSR Logos\Research_bL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36676" y="6407780"/>
            <a:ext cx="1216845" cy="338257"/>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2" descr="\\cam-01-srv\dfsroot\Groups\MARCOMMS\Public\Logos&amp;templates\MSR Logos\Research_bL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36676" y="6407780"/>
            <a:ext cx="1216845" cy="338257"/>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2" descr="\\cam-01-srv\dfsroot\Groups\MARCOMMS\Public\Logos&amp;templates\MSR Logos\Research_bL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36676" y="6407780"/>
            <a:ext cx="1216845" cy="338257"/>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cam-01-srv\dfsroot\Groups\MARCOMMS\Public\Logos&amp;templates\MSR Logos\Research_bL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36676" y="6407780"/>
            <a:ext cx="1216845" cy="338257"/>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image" Target="../media/image1.jpe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23850"/>
            <a:ext cx="8382000" cy="5539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32" r:id="rId3"/>
    <p:sldLayoutId id="2147483696" r:id="rId4"/>
    <p:sldLayoutId id="2147483697" r:id="rId5"/>
    <p:sldLayoutId id="2147483698" r:id="rId6"/>
    <p:sldLayoutId id="2147483699" r:id="rId7"/>
    <p:sldLayoutId id="2147483700" r:id="rId8"/>
    <p:sldLayoutId id="2147483701" r:id="rId9"/>
    <p:sldLayoutId id="2147483725" r:id="rId10"/>
    <p:sldLayoutId id="2147483726" r:id="rId11"/>
    <p:sldLayoutId id="2147483729" r:id="rId12"/>
    <p:sldLayoutId id="2147483728" r:id="rId13"/>
    <p:sldLayoutId id="2147483730" r:id="rId14"/>
    <p:sldLayoutId id="2147483731" r:id="rId15"/>
    <p:sldLayoutId id="2147483724" r:id="rId16"/>
    <p:sldLayoutId id="2147483702" r:id="rId17"/>
    <p:sldLayoutId id="2147483703" r:id="rId18"/>
    <p:sldLayoutId id="2147483704" r:id="rId19"/>
    <p:sldLayoutId id="2147483753" r:id="rId20"/>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nip Single Corner Rectangle 4"/>
          <p:cNvSpPr/>
          <p:nvPr/>
        </p:nvSpPr>
        <p:spPr>
          <a:xfrm>
            <a:off x="381000" y="1447800"/>
            <a:ext cx="8382000" cy="5181600"/>
          </a:xfrm>
          <a:prstGeom prst="snip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nip Single Corner Rectangle 4"/>
          <p:cNvSpPr/>
          <p:nvPr/>
        </p:nvSpPr>
        <p:spPr>
          <a:xfrm>
            <a:off x="381000" y="1447800"/>
            <a:ext cx="8382000" cy="5181600"/>
          </a:xfrm>
          <a:prstGeom prst="snip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381000" y="323850"/>
            <a:ext cx="8382000" cy="5539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3" r:id="rId1"/>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914363" rtl="0" eaLnBrk="1" latinLnBrk="0" hangingPunct="1">
        <a:lnSpc>
          <a:spcPct val="90000"/>
        </a:lnSpc>
        <a:spcBef>
          <a:spcPct val="0"/>
        </a:spcBef>
        <a:buNone/>
        <a:defRPr lang="en-US" sz="40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23850"/>
            <a:ext cx="8382000" cy="5539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91642600"/>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0.xml"/><Relationship Id="rId5" Type="http://schemas.microsoft.com/office/2007/relationships/hdphoto" Target="../media/hdphoto2.wdp"/><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1.xml"/><Relationship Id="rId5" Type="http://schemas.openxmlformats.org/officeDocument/2006/relationships/image" Target="../media/image12.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0.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1.xml"/><Relationship Id="rId7" Type="http://schemas.openxmlformats.org/officeDocument/2006/relationships/image" Target="../media/image21.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openxmlformats.org/officeDocument/2006/relationships/image" Target="../media/image23.wmf"/><Relationship Id="rId5" Type="http://schemas.openxmlformats.org/officeDocument/2006/relationships/diagramColors" Target="../diagrams/colors1.xml"/><Relationship Id="rId10" Type="http://schemas.openxmlformats.org/officeDocument/2006/relationships/image" Target="../media/image16.jpeg"/><Relationship Id="rId4" Type="http://schemas.openxmlformats.org/officeDocument/2006/relationships/diagramQuickStyle" Target="../diagrams/quickStyle1.xml"/><Relationship Id="rId9"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microsoft.com/office/2007/relationships/hdphoto" Target="../media/hdphoto3.wdp"/><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4.xml"/><Relationship Id="rId1" Type="http://schemas.openxmlformats.org/officeDocument/2006/relationships/slideLayout" Target="../slideLayouts/slideLayout8.xml"/><Relationship Id="rId5" Type="http://schemas.openxmlformats.org/officeDocument/2006/relationships/image" Target="../media/image33.jpeg"/><Relationship Id="rId4" Type="http://schemas.openxmlformats.org/officeDocument/2006/relationships/image" Target="../media/image32.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0.xml"/><Relationship Id="rId5" Type="http://schemas.openxmlformats.org/officeDocument/2006/relationships/image" Target="../media/image16.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5753" y="1905000"/>
            <a:ext cx="7096930" cy="1523495"/>
          </a:xfrm>
        </p:spPr>
        <p:txBody>
          <a:bodyPr/>
          <a:lstStyle/>
          <a:p>
            <a:r>
              <a:rPr lang="en-US" dirty="0" smtClean="0"/>
              <a:t>Infer.NET and </a:t>
            </a:r>
            <a:br>
              <a:rPr lang="en-US" dirty="0" smtClean="0"/>
            </a:br>
            <a:r>
              <a:rPr lang="en-US" dirty="0" smtClean="0"/>
              <a:t>probabilistic programming</a:t>
            </a:r>
            <a:br>
              <a:rPr lang="en-US" dirty="0" smtClean="0"/>
            </a:br>
            <a:endParaRPr lang="en-US" b="0" dirty="0"/>
          </a:p>
        </p:txBody>
      </p:sp>
      <p:sp>
        <p:nvSpPr>
          <p:cNvPr id="3" name="Subtitle 2"/>
          <p:cNvSpPr>
            <a:spLocks noGrp="1"/>
          </p:cNvSpPr>
          <p:nvPr>
            <p:ph type="subTitle" idx="1"/>
          </p:nvPr>
        </p:nvSpPr>
        <p:spPr>
          <a:xfrm>
            <a:off x="1565751" y="3792538"/>
            <a:ext cx="7096931" cy="461665"/>
          </a:xfrm>
        </p:spPr>
        <p:txBody>
          <a:bodyPr/>
          <a:lstStyle/>
          <a:p>
            <a:r>
              <a:rPr lang="en-US" dirty="0" smtClean="0">
                <a:solidFill>
                  <a:schemeClr val="accent3"/>
                </a:solidFill>
              </a:rPr>
              <a:t>John Winn</a:t>
            </a:r>
            <a:br>
              <a:rPr lang="en-US" dirty="0" smtClean="0">
                <a:solidFill>
                  <a:schemeClr val="accent3"/>
                </a:solidFill>
              </a:rPr>
            </a:br>
            <a:r>
              <a:rPr lang="en-US" sz="2800" dirty="0" smtClean="0">
                <a:solidFill>
                  <a:schemeClr val="accent3"/>
                </a:solidFill>
              </a:rPr>
              <a:t>30</a:t>
            </a:r>
            <a:r>
              <a:rPr lang="en-US" sz="2800" baseline="30000" dirty="0" smtClean="0">
                <a:solidFill>
                  <a:schemeClr val="accent3"/>
                </a:solidFill>
              </a:rPr>
              <a:t>th</a:t>
            </a:r>
            <a:r>
              <a:rPr lang="en-US" sz="2800" dirty="0" smtClean="0">
                <a:solidFill>
                  <a:schemeClr val="accent3"/>
                </a:solidFill>
              </a:rPr>
              <a:t> June 2010</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6361"/>
          <a:stretch/>
        </p:blipFill>
        <p:spPr bwMode="auto">
          <a:xfrm>
            <a:off x="150199" y="1846890"/>
            <a:ext cx="1467600" cy="120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After a Very Large Number of Runs…</a:t>
            </a:r>
            <a:endParaRPr lang="en-GB" dirty="0"/>
          </a:p>
        </p:txBody>
      </p:sp>
      <p:sp>
        <p:nvSpPr>
          <p:cNvPr id="7" name="Oval 6"/>
          <p:cNvSpPr/>
          <p:nvPr/>
        </p:nvSpPr>
        <p:spPr bwMode="auto">
          <a:xfrm>
            <a:off x="5898627" y="1721879"/>
            <a:ext cx="530491" cy="53049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endParaRPr lang="en-GB"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 name="Oval 10"/>
          <p:cNvSpPr/>
          <p:nvPr/>
        </p:nvSpPr>
        <p:spPr bwMode="auto">
          <a:xfrm>
            <a:off x="5898627" y="2315588"/>
            <a:ext cx="530491" cy="530491"/>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endParaRPr lang="en-GB"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5" name="Rectangle 4"/>
          <p:cNvSpPr/>
          <p:nvPr/>
        </p:nvSpPr>
        <p:spPr>
          <a:xfrm>
            <a:off x="6438283" y="1696309"/>
            <a:ext cx="1245854" cy="584775"/>
          </a:xfrm>
          <a:prstGeom prst="rect">
            <a:avLst/>
          </a:prstGeom>
        </p:spPr>
        <p:txBody>
          <a:bodyPr wrap="none">
            <a:spAutoFit/>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FFC000" mc:Ignorable=""/>
                </a:solidFill>
                <a:latin typeface="Segoe" pitchFamily="34" charset="0"/>
              </a:rPr>
              <a:t>~50%</a:t>
            </a:r>
            <a:endParaRPr lang="en-GB" b="1" dirty="0">
              <a:solidFill>
                <a:srgbClr xmlns:mc="http://schemas.openxmlformats.org/markup-compatibility/2006" xmlns:a14="http://schemas.microsoft.com/office/drawing/2010/main" val="FFC000" mc:Ignorable=""/>
              </a:solidFill>
              <a:latin typeface="Segoe" pitchFamily="34" charset="0"/>
            </a:endParaRPr>
          </a:p>
        </p:txBody>
      </p:sp>
      <p:sp>
        <p:nvSpPr>
          <p:cNvPr id="23" name="Rectangle 22"/>
          <p:cNvSpPr/>
          <p:nvPr/>
        </p:nvSpPr>
        <p:spPr>
          <a:xfrm>
            <a:off x="6438283" y="2288445"/>
            <a:ext cx="1245854" cy="584775"/>
          </a:xfrm>
          <a:prstGeom prst="rect">
            <a:avLst/>
          </a:prstGeom>
        </p:spPr>
        <p:txBody>
          <a:bodyPr wrap="none">
            <a:spAutoFit/>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2D86E7" mc:Ignorable=""/>
                </a:solidFill>
                <a:latin typeface="Segoe" pitchFamily="34" charset="0"/>
              </a:rPr>
              <a:t>~50%</a:t>
            </a:r>
            <a:endParaRPr lang="en-GB" b="1" dirty="0">
              <a:solidFill>
                <a:srgbClr xmlns:mc="http://schemas.openxmlformats.org/markup-compatibility/2006" xmlns:a14="http://schemas.microsoft.com/office/drawing/2010/main" val="2D86E7" mc:Ignorable=""/>
              </a:solidFill>
              <a:latin typeface="Segoe" pitchFamily="34" charset="0"/>
            </a:endParaRPr>
          </a:p>
        </p:txBody>
      </p:sp>
      <p:sp>
        <p:nvSpPr>
          <p:cNvPr id="24" name="Oval 23"/>
          <p:cNvSpPr/>
          <p:nvPr/>
        </p:nvSpPr>
        <p:spPr bwMode="auto">
          <a:xfrm>
            <a:off x="5898627" y="3179743"/>
            <a:ext cx="530491" cy="53049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endParaRPr lang="en-GB"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9" name="Oval 28"/>
          <p:cNvSpPr/>
          <p:nvPr/>
        </p:nvSpPr>
        <p:spPr bwMode="auto">
          <a:xfrm>
            <a:off x="5898627" y="3773452"/>
            <a:ext cx="530491" cy="530491"/>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endParaRPr lang="en-GB"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0" name="Rectangle 29"/>
          <p:cNvSpPr/>
          <p:nvPr/>
        </p:nvSpPr>
        <p:spPr>
          <a:xfrm>
            <a:off x="6438283" y="3154173"/>
            <a:ext cx="1245854" cy="584775"/>
          </a:xfrm>
          <a:prstGeom prst="rect">
            <a:avLst/>
          </a:prstGeom>
        </p:spPr>
        <p:txBody>
          <a:bodyPr wrap="none">
            <a:spAutoFit/>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FFC000" mc:Ignorable=""/>
                </a:solidFill>
                <a:latin typeface="Segoe" pitchFamily="34" charset="0"/>
              </a:rPr>
              <a:t>~50%</a:t>
            </a:r>
            <a:endParaRPr lang="en-GB" b="1" dirty="0">
              <a:solidFill>
                <a:srgbClr xmlns:mc="http://schemas.openxmlformats.org/markup-compatibility/2006" xmlns:a14="http://schemas.microsoft.com/office/drawing/2010/main" val="FFC000" mc:Ignorable=""/>
              </a:solidFill>
              <a:latin typeface="Segoe" pitchFamily="34" charset="0"/>
            </a:endParaRPr>
          </a:p>
        </p:txBody>
      </p:sp>
      <p:sp>
        <p:nvSpPr>
          <p:cNvPr id="31" name="Rectangle 30"/>
          <p:cNvSpPr/>
          <p:nvPr/>
        </p:nvSpPr>
        <p:spPr>
          <a:xfrm>
            <a:off x="6438283" y="3746309"/>
            <a:ext cx="1245854" cy="584775"/>
          </a:xfrm>
          <a:prstGeom prst="rect">
            <a:avLst/>
          </a:prstGeom>
        </p:spPr>
        <p:txBody>
          <a:bodyPr wrap="none">
            <a:spAutoFit/>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2D86E7" mc:Ignorable=""/>
                </a:solidFill>
                <a:latin typeface="Segoe" pitchFamily="34" charset="0"/>
              </a:rPr>
              <a:t>~50%</a:t>
            </a:r>
            <a:endParaRPr lang="en-GB" b="1" dirty="0">
              <a:solidFill>
                <a:srgbClr xmlns:mc="http://schemas.openxmlformats.org/markup-compatibility/2006" xmlns:a14="http://schemas.microsoft.com/office/drawing/2010/main" val="2D86E7" mc:Ignorable=""/>
              </a:solidFill>
              <a:latin typeface="Segoe" pitchFamily="34" charset="0"/>
            </a:endParaRPr>
          </a:p>
        </p:txBody>
      </p:sp>
      <p:sp>
        <p:nvSpPr>
          <p:cNvPr id="32" name="Oval 31"/>
          <p:cNvSpPr/>
          <p:nvPr/>
        </p:nvSpPr>
        <p:spPr bwMode="auto">
          <a:xfrm>
            <a:off x="5898627" y="4628980"/>
            <a:ext cx="530491" cy="53049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endParaRPr lang="en-GB"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3" name="Oval 32"/>
          <p:cNvSpPr/>
          <p:nvPr/>
        </p:nvSpPr>
        <p:spPr bwMode="auto">
          <a:xfrm>
            <a:off x="5898627" y="5222689"/>
            <a:ext cx="530491" cy="530491"/>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endParaRPr lang="en-GB"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4" name="Rectangle 33"/>
          <p:cNvSpPr/>
          <p:nvPr/>
        </p:nvSpPr>
        <p:spPr>
          <a:xfrm>
            <a:off x="6438283" y="4603410"/>
            <a:ext cx="1245854" cy="584775"/>
          </a:xfrm>
          <a:prstGeom prst="rect">
            <a:avLst/>
          </a:prstGeom>
        </p:spPr>
        <p:txBody>
          <a:bodyPr wrap="none">
            <a:spAutoFit/>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FFC000" mc:Ignorable=""/>
                </a:solidFill>
                <a:latin typeface="Segoe" pitchFamily="34" charset="0"/>
              </a:rPr>
              <a:t>~25%</a:t>
            </a:r>
            <a:endParaRPr lang="en-GB" b="1" dirty="0">
              <a:solidFill>
                <a:srgbClr xmlns:mc="http://schemas.openxmlformats.org/markup-compatibility/2006" xmlns:a14="http://schemas.microsoft.com/office/drawing/2010/main" val="FFC000" mc:Ignorable=""/>
              </a:solidFill>
              <a:latin typeface="Segoe" pitchFamily="34" charset="0"/>
            </a:endParaRPr>
          </a:p>
        </p:txBody>
      </p:sp>
      <p:sp>
        <p:nvSpPr>
          <p:cNvPr id="35" name="Rectangle 34"/>
          <p:cNvSpPr/>
          <p:nvPr/>
        </p:nvSpPr>
        <p:spPr>
          <a:xfrm>
            <a:off x="6438283" y="5195546"/>
            <a:ext cx="1245854" cy="584775"/>
          </a:xfrm>
          <a:prstGeom prst="rect">
            <a:avLst/>
          </a:prstGeom>
        </p:spPr>
        <p:txBody>
          <a:bodyPr wrap="none">
            <a:spAutoFit/>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2D86E7" mc:Ignorable=""/>
                </a:solidFill>
                <a:latin typeface="Segoe" pitchFamily="34" charset="0"/>
              </a:rPr>
              <a:t>~75%</a:t>
            </a:r>
            <a:endParaRPr lang="en-GB" b="1" dirty="0">
              <a:solidFill>
                <a:srgbClr xmlns:mc="http://schemas.openxmlformats.org/markup-compatibility/2006" xmlns:a14="http://schemas.microsoft.com/office/drawing/2010/main" val="2D86E7" mc:Ignorable=""/>
              </a:solidFill>
              <a:latin typeface="Segoe" pitchFamily="34" charset="0"/>
            </a:endParaRPr>
          </a:p>
        </p:txBody>
      </p:sp>
      <p:sp>
        <p:nvSpPr>
          <p:cNvPr id="6" name="Rounded Rectangle 5"/>
          <p:cNvSpPr/>
          <p:nvPr/>
        </p:nvSpPr>
        <p:spPr bwMode="auto">
          <a:xfrm>
            <a:off x="6478709" y="4603410"/>
            <a:ext cx="1277437" cy="592136"/>
          </a:xfrm>
          <a:prstGeom prst="roundRect">
            <a:avLst/>
          </a:prstGeom>
          <a:noFill/>
          <a:ln w="57150">
            <a:solidFill>
              <a:schemeClr val="accent3"/>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GB" sz="28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8" name="Text Placeholder 3"/>
          <p:cNvSpPr txBox="1">
            <a:spLocks/>
          </p:cNvSpPr>
          <p:nvPr/>
        </p:nvSpPr>
        <p:spPr>
          <a:xfrm>
            <a:off x="722313" y="1905000"/>
            <a:ext cx="8040688" cy="3705630"/>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30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800" dirty="0" smtClean="0">
                <a:solidFill>
                  <a:srgbClr xmlns:mc="http://schemas.openxmlformats.org/markup-compatibility/2006" xmlns:a14="http://schemas.microsoft.com/office/drawing/2010/main" val="2D86E7" mc:Ignorable=""/>
                </a:solidFill>
              </a:rPr>
              <a:t>bool </a:t>
            </a:r>
            <a:r>
              <a:rPr lang="en-GB" sz="2800" dirty="0" smtClean="0"/>
              <a:t>firstCoin  =</a:t>
            </a:r>
          </a:p>
          <a:p>
            <a:r>
              <a:rPr lang="en-GB" sz="2800" dirty="0" smtClean="0"/>
              <a:t>  </a:t>
            </a:r>
            <a:r>
              <a:rPr lang="en-GB" sz="2800" dirty="0" err="1" smtClean="0"/>
              <a:t>random.NextDouble</a:t>
            </a:r>
            <a:r>
              <a:rPr lang="en-GB" sz="2800" dirty="0" smtClean="0"/>
              <a:t>()&gt;0.5;</a:t>
            </a:r>
          </a:p>
          <a:p>
            <a:endParaRPr lang="en-GB" sz="2800" dirty="0" smtClean="0">
              <a:solidFill>
                <a:srgbClr xmlns:mc="http://schemas.openxmlformats.org/markup-compatibility/2006" xmlns:a14="http://schemas.microsoft.com/office/drawing/2010/main" val="2D86E7" mc:Ignorable=""/>
              </a:solidFill>
            </a:endParaRPr>
          </a:p>
          <a:p>
            <a:r>
              <a:rPr lang="en-GB" sz="2800" dirty="0" smtClean="0">
                <a:solidFill>
                  <a:srgbClr xmlns:mc="http://schemas.openxmlformats.org/markup-compatibility/2006" xmlns:a14="http://schemas.microsoft.com/office/drawing/2010/main" val="2D86E7" mc:Ignorable=""/>
                </a:solidFill>
              </a:rPr>
              <a:t>bool</a:t>
            </a:r>
            <a:r>
              <a:rPr lang="en-GB" sz="2800" dirty="0" smtClean="0"/>
              <a:t> secondCoin =</a:t>
            </a:r>
          </a:p>
          <a:p>
            <a:r>
              <a:rPr lang="en-GB" sz="2800" dirty="0" smtClean="0"/>
              <a:t>  </a:t>
            </a:r>
            <a:r>
              <a:rPr lang="en-GB" sz="2800" dirty="0" err="1" smtClean="0"/>
              <a:t>random.NextDouble</a:t>
            </a:r>
            <a:r>
              <a:rPr lang="en-GB" sz="2800" dirty="0" smtClean="0"/>
              <a:t>()&gt;0.5;</a:t>
            </a:r>
          </a:p>
          <a:p>
            <a:endParaRPr lang="en-GB" sz="2800" dirty="0" smtClean="0">
              <a:solidFill>
                <a:srgbClr xmlns:mc="http://schemas.openxmlformats.org/markup-compatibility/2006" xmlns:a14="http://schemas.microsoft.com/office/drawing/2010/main" val="2D86E7" mc:Ignorable=""/>
              </a:solidFill>
            </a:endParaRPr>
          </a:p>
          <a:p>
            <a:r>
              <a:rPr lang="en-GB" sz="2800" dirty="0" smtClean="0">
                <a:solidFill>
                  <a:srgbClr xmlns:mc="http://schemas.openxmlformats.org/markup-compatibility/2006" xmlns:a14="http://schemas.microsoft.com/office/drawing/2010/main" val="2D86E7" mc:Ignorable=""/>
                </a:solidFill>
              </a:rPr>
              <a:t>bool </a:t>
            </a:r>
            <a:r>
              <a:rPr lang="en-GB" sz="2800" dirty="0" smtClean="0"/>
              <a:t>bothHeads = </a:t>
            </a:r>
          </a:p>
          <a:p>
            <a:r>
              <a:rPr lang="en-GB" sz="2800" dirty="0" smtClean="0"/>
              <a:t>  firstCoin &amp; secondCoin;</a:t>
            </a:r>
            <a:endParaRPr lang="en-GB" sz="2800" dirty="0"/>
          </a:p>
        </p:txBody>
      </p:sp>
    </p:spTree>
    <p:extLst>
      <p:ext uri="{BB962C8B-B14F-4D97-AF65-F5344CB8AC3E}">
        <p14:creationId xmlns:p14="http://schemas.microsoft.com/office/powerpoint/2010/main" val="359935807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Reasoning Backwards</a:t>
            </a:r>
            <a:endParaRPr lang="en-GB" dirty="0"/>
          </a:p>
        </p:txBody>
      </p:sp>
      <p:pic>
        <p:nvPicPr>
          <p:cNvPr id="1026" name="Picture 2" descr="http://file6.shutterstock.com/public_scripts/serve_image.pl/defaulttype/a/n/8/an8d7Ci91dhTRM0Qvcz3KsIjZbfVsC71ChwEJyt9/shutterstock_14528989.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000" b="94600" l="268" r="92225">
                        <a14:foregroundMark x1="62198" y1="22000" x2="62198" y2="22000"/>
                        <a14:foregroundMark x1="61930" y1="18000" x2="61930" y2="18000"/>
                        <a14:foregroundMark x1="61930" y1="17000" x2="61930" y2="17000"/>
                        <a14:foregroundMark x1="61662" y1="16400" x2="61662" y2="16400"/>
                        <a14:foregroundMark x1="62735" y1="16400" x2="62735" y2="16400"/>
                        <a14:foregroundMark x1="62735" y1="16000" x2="62735" y2="16000"/>
                        <a14:foregroundMark x1="63271" y1="21600" x2="63271" y2="21600"/>
                        <a14:foregroundMark x1="59786" y1="24000" x2="59786" y2="24000"/>
                        <a14:foregroundMark x1="61394" y1="23400" x2="61394" y2="23400"/>
                      </a14:backgroundRemoval>
                    </a14:imgEffect>
                  </a14:imgLayer>
                </a14:imgProps>
              </a:ext>
              <a:ext uri="{28A0092B-C50C-407E-A947-70E740481C1C}">
                <a14:useLocalDpi xmlns:a14="http://schemas.microsoft.com/office/drawing/2010/main" val="0"/>
              </a:ext>
            </a:extLst>
          </a:blip>
          <a:srcRect/>
          <a:stretch>
            <a:fillRect/>
          </a:stretch>
        </p:blipFill>
        <p:spPr bwMode="auto">
          <a:xfrm>
            <a:off x="1416973" y="1424991"/>
            <a:ext cx="3057307" cy="4098267"/>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pic>
        <p:nvPicPr>
          <p:cNvPr id="5" name="Picture 2" descr="http://file6.shutterstock.com/public_scripts/serve_image.pl/defaulttype/a/n/8/an8d7Ci91dhTRM0Qvcz3KsIjZbfVsC71ChwEJyt9/shutterstock_14528989.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000" b="94600" l="268" r="92225">
                        <a14:foregroundMark x1="62198" y1="22000" x2="62198" y2="22000"/>
                        <a14:foregroundMark x1="61930" y1="18000" x2="61930" y2="18000"/>
                        <a14:foregroundMark x1="61930" y1="17000" x2="61930" y2="17000"/>
                        <a14:foregroundMark x1="61662" y1="16400" x2="61662" y2="16400"/>
                        <a14:foregroundMark x1="62735" y1="16400" x2="62735" y2="16400"/>
                        <a14:foregroundMark x1="62735" y1="16000" x2="62735" y2="16000"/>
                        <a14:foregroundMark x1="63271" y1="21600" x2="63271" y2="21600"/>
                        <a14:foregroundMark x1="59786" y1="24000" x2="59786" y2="24000"/>
                        <a14:foregroundMark x1="61394" y1="23400" x2="61394" y2="2340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160172" y="1424991"/>
            <a:ext cx="3057307" cy="4098267"/>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sp>
        <p:nvSpPr>
          <p:cNvPr id="6" name="Text Placeholder 2"/>
          <p:cNvSpPr txBox="1">
            <a:spLocks/>
          </p:cNvSpPr>
          <p:nvPr/>
        </p:nvSpPr>
        <p:spPr>
          <a:xfrm>
            <a:off x="381000" y="5368543"/>
            <a:ext cx="8382000" cy="886397"/>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rPr>
              <a:t>What is the probability the first coin was  heads?</a:t>
            </a:r>
            <a:endParaRPr lang="en-GB" dirty="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endParaRPr>
          </a:p>
        </p:txBody>
      </p:sp>
      <p:sp>
        <p:nvSpPr>
          <p:cNvPr id="10" name="Text Placeholder 2"/>
          <p:cNvSpPr txBox="1">
            <a:spLocks/>
          </p:cNvSpPr>
          <p:nvPr/>
        </p:nvSpPr>
        <p:spPr>
          <a:xfrm>
            <a:off x="381000" y="1447799"/>
            <a:ext cx="8382000" cy="443198"/>
          </a:xfrm>
          <a:prstGeom prst="rect">
            <a:avLst/>
          </a:prstGeom>
        </p:spPr>
        <p:txBody>
          <a:bodyPr/>
          <a:lstStyle>
            <a:lvl1pPr marL="460375" indent="-46037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mtClean="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rPr>
              <a:t>Suppose I did </a:t>
            </a:r>
            <a:r>
              <a:rPr lang="en-GB" u="sng" smtClean="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rPr>
              <a:t>not</a:t>
            </a:r>
            <a:r>
              <a:rPr lang="en-GB" smtClean="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rPr>
              <a:t> get two heads</a:t>
            </a:r>
            <a:endParaRPr lang="en-GB" dirty="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endParaRPr>
          </a:p>
        </p:txBody>
      </p:sp>
    </p:spTree>
    <p:extLst>
      <p:ext uri="{BB962C8B-B14F-4D97-AF65-F5344CB8AC3E}">
        <p14:creationId xmlns:p14="http://schemas.microsoft.com/office/powerpoint/2010/main" val="259015810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Probabilistic Program</a:t>
            </a:r>
            <a:endParaRPr lang="en-GB" dirty="0"/>
          </a:p>
        </p:txBody>
      </p:sp>
      <p:grpSp>
        <p:nvGrpSpPr>
          <p:cNvPr id="6" name="Group 5"/>
          <p:cNvGrpSpPr/>
          <p:nvPr/>
        </p:nvGrpSpPr>
        <p:grpSpPr>
          <a:xfrm>
            <a:off x="5881375" y="2066919"/>
            <a:ext cx="2772631" cy="3561127"/>
            <a:chOff x="5881375" y="2092797"/>
            <a:chExt cx="2772631" cy="3561127"/>
          </a:xfrm>
        </p:grpSpPr>
        <p:sp>
          <p:nvSpPr>
            <p:cNvPr id="7" name="Oval 6"/>
            <p:cNvSpPr/>
            <p:nvPr/>
          </p:nvSpPr>
          <p:spPr bwMode="auto">
            <a:xfrm>
              <a:off x="5881375" y="2135927"/>
              <a:ext cx="530491" cy="53049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endParaRPr lang="en-GB"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8" name="Oval 7"/>
            <p:cNvSpPr/>
            <p:nvPr/>
          </p:nvSpPr>
          <p:spPr bwMode="auto">
            <a:xfrm>
              <a:off x="6488648" y="2135927"/>
              <a:ext cx="530491" cy="530491"/>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endParaRPr lang="en-GB"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 name="Oval 9"/>
            <p:cNvSpPr/>
            <p:nvPr/>
          </p:nvSpPr>
          <p:spPr bwMode="auto">
            <a:xfrm>
              <a:off x="7105552" y="2135927"/>
              <a:ext cx="530491" cy="53049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endParaRPr lang="en-GB"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 name="Oval 10"/>
            <p:cNvSpPr/>
            <p:nvPr/>
          </p:nvSpPr>
          <p:spPr bwMode="auto">
            <a:xfrm>
              <a:off x="5881375" y="3678541"/>
              <a:ext cx="530491" cy="530491"/>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endParaRPr lang="en-GB"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 name="Oval 11"/>
            <p:cNvSpPr/>
            <p:nvPr/>
          </p:nvSpPr>
          <p:spPr bwMode="auto">
            <a:xfrm>
              <a:off x="7712825" y="2135927"/>
              <a:ext cx="530491" cy="53049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endParaRPr lang="en-GB"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4" name="Oval 13"/>
            <p:cNvSpPr/>
            <p:nvPr/>
          </p:nvSpPr>
          <p:spPr bwMode="auto">
            <a:xfrm>
              <a:off x="7105552" y="3678541"/>
              <a:ext cx="530491" cy="53049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endParaRPr lang="en-GB"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6" name="Oval 15"/>
            <p:cNvSpPr/>
            <p:nvPr/>
          </p:nvSpPr>
          <p:spPr bwMode="auto">
            <a:xfrm>
              <a:off x="7712824" y="3678540"/>
              <a:ext cx="530491" cy="530491"/>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endParaRPr lang="en-GB"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7" name="Oval 16"/>
            <p:cNvSpPr/>
            <p:nvPr/>
          </p:nvSpPr>
          <p:spPr bwMode="auto">
            <a:xfrm>
              <a:off x="6488647" y="3678541"/>
              <a:ext cx="530491" cy="53049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endParaRPr lang="en-GB"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8" name="Oval 17"/>
            <p:cNvSpPr/>
            <p:nvPr/>
          </p:nvSpPr>
          <p:spPr bwMode="auto">
            <a:xfrm>
              <a:off x="5881375" y="5123433"/>
              <a:ext cx="530491" cy="530491"/>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endParaRPr lang="en-GB"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9" name="Oval 18"/>
            <p:cNvSpPr/>
            <p:nvPr/>
          </p:nvSpPr>
          <p:spPr bwMode="auto">
            <a:xfrm>
              <a:off x="7105552" y="5123433"/>
              <a:ext cx="530491" cy="53049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endParaRPr lang="en-GB"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0" name="Oval 19"/>
            <p:cNvSpPr/>
            <p:nvPr/>
          </p:nvSpPr>
          <p:spPr bwMode="auto">
            <a:xfrm>
              <a:off x="7712824" y="5123432"/>
              <a:ext cx="530491" cy="530491"/>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endParaRPr lang="en-GB"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2" name="Oval 21"/>
            <p:cNvSpPr/>
            <p:nvPr/>
          </p:nvSpPr>
          <p:spPr bwMode="auto">
            <a:xfrm>
              <a:off x="6488648" y="5123433"/>
              <a:ext cx="530491" cy="530491"/>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endParaRPr lang="en-GB"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nvGrpSpPr>
            <p:cNvPr id="28" name="Group 27"/>
            <p:cNvGrpSpPr/>
            <p:nvPr/>
          </p:nvGrpSpPr>
          <p:grpSpPr>
            <a:xfrm>
              <a:off x="8243316" y="2092797"/>
              <a:ext cx="410690" cy="3427635"/>
              <a:chOff x="8243316" y="2092797"/>
              <a:chExt cx="410690" cy="3427635"/>
            </a:xfrm>
          </p:grpSpPr>
          <p:sp>
            <p:nvSpPr>
              <p:cNvPr id="25" name="TextBox 24"/>
              <p:cNvSpPr txBox="1"/>
              <p:nvPr/>
            </p:nvSpPr>
            <p:spPr>
              <a:xfrm>
                <a:off x="8243316" y="2092797"/>
                <a:ext cx="410690" cy="461665"/>
              </a:xfrm>
              <a:prstGeom prst="rect">
                <a:avLst/>
              </a:prstGeom>
              <a:noFill/>
            </p:spPr>
            <p:txBody>
              <a:bodyPr wrap="none" rtlCol="0">
                <a:spAutoFit/>
              </a:bodyPr>
              <a:lstStyle/>
              <a:p>
                <a:r>
                  <a:rPr lang="en-GB" sz="2400" dirty="0" smtClean="0">
                    <a:solidFill>
                      <a:srgbClr xmlns:mc="http://schemas.openxmlformats.org/markup-compatibility/2006" xmlns:a14="http://schemas.microsoft.com/office/drawing/2010/main" val="000000" mc:Ignorable=""/>
                    </a:solidFill>
                  </a:rPr>
                  <a:t>…</a:t>
                </a:r>
                <a:endParaRPr lang="en-GB" sz="2400" dirty="0">
                  <a:solidFill>
                    <a:srgbClr xmlns:mc="http://schemas.openxmlformats.org/markup-compatibility/2006" xmlns:a14="http://schemas.microsoft.com/office/drawing/2010/main" val="000000" mc:Ignorable=""/>
                  </a:solidFill>
                </a:endParaRPr>
              </a:p>
            </p:txBody>
          </p:sp>
          <p:sp>
            <p:nvSpPr>
              <p:cNvPr id="26" name="TextBox 25"/>
              <p:cNvSpPr txBox="1"/>
              <p:nvPr/>
            </p:nvSpPr>
            <p:spPr>
              <a:xfrm>
                <a:off x="8243316" y="3618159"/>
                <a:ext cx="410690" cy="461665"/>
              </a:xfrm>
              <a:prstGeom prst="rect">
                <a:avLst/>
              </a:prstGeom>
              <a:noFill/>
            </p:spPr>
            <p:txBody>
              <a:bodyPr wrap="none" rtlCol="0">
                <a:spAutoFit/>
              </a:bodyPr>
              <a:lstStyle/>
              <a:p>
                <a:r>
                  <a:rPr lang="en-GB" sz="2400" dirty="0" smtClean="0">
                    <a:solidFill>
                      <a:srgbClr xmlns:mc="http://schemas.openxmlformats.org/markup-compatibility/2006" xmlns:a14="http://schemas.microsoft.com/office/drawing/2010/main" val="000000" mc:Ignorable=""/>
                    </a:solidFill>
                  </a:rPr>
                  <a:t>…</a:t>
                </a:r>
                <a:endParaRPr lang="en-GB" sz="2400" dirty="0">
                  <a:solidFill>
                    <a:srgbClr xmlns:mc="http://schemas.openxmlformats.org/markup-compatibility/2006" xmlns:a14="http://schemas.microsoft.com/office/drawing/2010/main" val="000000" mc:Ignorable=""/>
                  </a:solidFill>
                </a:endParaRPr>
              </a:p>
            </p:txBody>
          </p:sp>
          <p:sp>
            <p:nvSpPr>
              <p:cNvPr id="27" name="TextBox 26"/>
              <p:cNvSpPr txBox="1"/>
              <p:nvPr/>
            </p:nvSpPr>
            <p:spPr>
              <a:xfrm>
                <a:off x="8243316" y="5058767"/>
                <a:ext cx="410690" cy="461665"/>
              </a:xfrm>
              <a:prstGeom prst="rect">
                <a:avLst/>
              </a:prstGeom>
              <a:noFill/>
            </p:spPr>
            <p:txBody>
              <a:bodyPr wrap="none" rtlCol="0">
                <a:spAutoFit/>
              </a:bodyPr>
              <a:lstStyle/>
              <a:p>
                <a:r>
                  <a:rPr lang="en-GB" sz="2400" dirty="0" smtClean="0">
                    <a:solidFill>
                      <a:srgbClr xmlns:mc="http://schemas.openxmlformats.org/markup-compatibility/2006" xmlns:a14="http://schemas.microsoft.com/office/drawing/2010/main" val="000000" mc:Ignorable=""/>
                    </a:solidFill>
                  </a:rPr>
                  <a:t>…</a:t>
                </a:r>
                <a:endParaRPr lang="en-GB" sz="2400" dirty="0">
                  <a:solidFill>
                    <a:srgbClr xmlns:mc="http://schemas.openxmlformats.org/markup-compatibility/2006" xmlns:a14="http://schemas.microsoft.com/office/drawing/2010/main" val="000000" mc:Ignorable=""/>
                  </a:solidFill>
                </a:endParaRPr>
              </a:p>
            </p:txBody>
          </p:sp>
        </p:grpSp>
      </p:grpSp>
      <p:grpSp>
        <p:nvGrpSpPr>
          <p:cNvPr id="5" name="Group 4"/>
          <p:cNvGrpSpPr/>
          <p:nvPr/>
        </p:nvGrpSpPr>
        <p:grpSpPr>
          <a:xfrm>
            <a:off x="566609" y="5771073"/>
            <a:ext cx="5840083" cy="750498"/>
            <a:chOff x="448574" y="767752"/>
            <a:chExt cx="5840083" cy="750498"/>
          </a:xfrm>
        </p:grpSpPr>
        <p:sp>
          <p:nvSpPr>
            <p:cNvPr id="3" name="Rectangle 2"/>
            <p:cNvSpPr/>
            <p:nvPr/>
          </p:nvSpPr>
          <p:spPr bwMode="auto">
            <a:xfrm>
              <a:off x="448574" y="767752"/>
              <a:ext cx="5840083" cy="750498"/>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GB" sz="28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1" name="TextBox 20"/>
            <p:cNvSpPr txBox="1"/>
            <p:nvPr/>
          </p:nvSpPr>
          <p:spPr>
            <a:xfrm>
              <a:off x="588811" y="882224"/>
              <a:ext cx="5050229" cy="523220"/>
            </a:xfrm>
            <a:prstGeom prst="rect">
              <a:avLst/>
            </a:prstGeom>
            <a:noFill/>
          </p:spPr>
          <p:txBody>
            <a:bodyPr wrap="none" rtlCol="0">
              <a:spAutoFit/>
            </a:bodyPr>
            <a:lstStyle/>
            <a:p>
              <a:r>
                <a:rPr lang="en-GB" sz="2800" dirty="0" smtClean="0">
                  <a:solidFill>
                    <a:srgbClr xmlns:mc="http://schemas.openxmlformats.org/markup-compatibility/2006" xmlns:a14="http://schemas.microsoft.com/office/drawing/2010/main" val="FFFFFF" mc:Ignorable=""/>
                  </a:solidFill>
                </a:rPr>
                <a:t>We </a:t>
              </a:r>
              <a:r>
                <a:rPr lang="en-GB" sz="2800" i="1" dirty="0" smtClean="0">
                  <a:solidFill>
                    <a:srgbClr xmlns:mc="http://schemas.openxmlformats.org/markup-compatibility/2006" xmlns:a14="http://schemas.microsoft.com/office/drawing/2010/main" val="FFFFFF" mc:Ignorable=""/>
                  </a:solidFill>
                </a:rPr>
                <a:t>observe</a:t>
              </a:r>
              <a:r>
                <a:rPr lang="en-GB" sz="2800" dirty="0" smtClean="0">
                  <a:solidFill>
                    <a:srgbClr xmlns:mc="http://schemas.openxmlformats.org/markup-compatibility/2006" xmlns:a14="http://schemas.microsoft.com/office/drawing/2010/main" val="FFFFFF" mc:Ignorable=""/>
                  </a:solidFill>
                </a:rPr>
                <a:t> that bothHeads is </a:t>
              </a:r>
              <a:endParaRPr lang="en-GB" sz="2800" dirty="0">
                <a:solidFill>
                  <a:srgbClr xmlns:mc="http://schemas.openxmlformats.org/markup-compatibility/2006" xmlns:a14="http://schemas.microsoft.com/office/drawing/2010/main" val="FFFFFF" mc:Ignorable=""/>
                </a:solidFill>
              </a:endParaRPr>
            </a:p>
          </p:txBody>
        </p:sp>
        <p:sp>
          <p:nvSpPr>
            <p:cNvPr id="23" name="Oval 22"/>
            <p:cNvSpPr/>
            <p:nvPr/>
          </p:nvSpPr>
          <p:spPr bwMode="auto">
            <a:xfrm>
              <a:off x="5467324" y="890850"/>
              <a:ext cx="530491" cy="530491"/>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endParaRPr lang="en-GB"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cxnSp>
        <p:nvCxnSpPr>
          <p:cNvPr id="41" name="Straight Connector 40"/>
          <p:cNvCxnSpPr/>
          <p:nvPr/>
        </p:nvCxnSpPr>
        <p:spPr>
          <a:xfrm>
            <a:off x="7388050" y="1912188"/>
            <a:ext cx="0" cy="3973357"/>
          </a:xfrm>
          <a:prstGeom prst="line">
            <a:avLst/>
          </a:prstGeom>
          <a:ln w="114300">
            <a:solidFill>
              <a:srgbClr xmlns:mc="http://schemas.openxmlformats.org/markup-compatibility/2006" xmlns:a14="http://schemas.microsoft.com/office/drawing/2010/main" val="FF0000" mc:Ignorable="">
                <a:alpha val="65098"/>
              </a:srgbClr>
            </a:solidFill>
          </a:ln>
        </p:spPr>
        <p:style>
          <a:lnRef idx="1">
            <a:schemeClr val="accent1"/>
          </a:lnRef>
          <a:fillRef idx="0">
            <a:schemeClr val="accent1"/>
          </a:fillRef>
          <a:effectRef idx="0">
            <a:schemeClr val="accent1"/>
          </a:effectRef>
          <a:fontRef idx="minor">
            <a:schemeClr val="tx1"/>
          </a:fontRef>
        </p:style>
      </p:cxnSp>
      <p:sp>
        <p:nvSpPr>
          <p:cNvPr id="29" name="Text Placeholder 3"/>
          <p:cNvSpPr txBox="1">
            <a:spLocks/>
          </p:cNvSpPr>
          <p:nvPr/>
        </p:nvSpPr>
        <p:spPr>
          <a:xfrm>
            <a:off x="722313" y="1905000"/>
            <a:ext cx="8040688" cy="4179606"/>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30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800" smtClean="0">
                <a:solidFill>
                  <a:srgbClr xmlns:mc="http://schemas.openxmlformats.org/markup-compatibility/2006" xmlns:a14="http://schemas.microsoft.com/office/drawing/2010/main" val="2D86E7" mc:Ignorable=""/>
                </a:solidFill>
              </a:rPr>
              <a:t>bool </a:t>
            </a:r>
            <a:r>
              <a:rPr lang="en-GB" sz="2800" smtClean="0"/>
              <a:t>firstCoin  =</a:t>
            </a:r>
          </a:p>
          <a:p>
            <a:r>
              <a:rPr lang="en-GB" sz="2800" smtClean="0"/>
              <a:t>  random.NextDouble()&gt;0.5;</a:t>
            </a:r>
          </a:p>
          <a:p>
            <a:endParaRPr lang="en-GB" sz="2800" smtClean="0">
              <a:solidFill>
                <a:srgbClr xmlns:mc="http://schemas.openxmlformats.org/markup-compatibility/2006" xmlns:a14="http://schemas.microsoft.com/office/drawing/2010/main" val="2D86E7" mc:Ignorable=""/>
              </a:solidFill>
            </a:endParaRPr>
          </a:p>
          <a:p>
            <a:r>
              <a:rPr lang="en-GB" sz="2800" smtClean="0">
                <a:solidFill>
                  <a:srgbClr xmlns:mc="http://schemas.openxmlformats.org/markup-compatibility/2006" xmlns:a14="http://schemas.microsoft.com/office/drawing/2010/main" val="2D86E7" mc:Ignorable=""/>
                </a:solidFill>
              </a:rPr>
              <a:t>bool</a:t>
            </a:r>
            <a:r>
              <a:rPr lang="en-GB" sz="2800" smtClean="0"/>
              <a:t> secondCoin =</a:t>
            </a:r>
          </a:p>
          <a:p>
            <a:r>
              <a:rPr lang="en-GB" sz="2800" smtClean="0"/>
              <a:t>  random.NextDouble()&gt;0.5;</a:t>
            </a:r>
          </a:p>
          <a:p>
            <a:endParaRPr lang="en-GB" sz="2800" smtClean="0">
              <a:solidFill>
                <a:srgbClr xmlns:mc="http://schemas.openxmlformats.org/markup-compatibility/2006" xmlns:a14="http://schemas.microsoft.com/office/drawing/2010/main" val="2D86E7" mc:Ignorable=""/>
              </a:solidFill>
            </a:endParaRPr>
          </a:p>
          <a:p>
            <a:r>
              <a:rPr lang="en-GB" sz="2800" smtClean="0">
                <a:solidFill>
                  <a:srgbClr xmlns:mc="http://schemas.openxmlformats.org/markup-compatibility/2006" xmlns:a14="http://schemas.microsoft.com/office/drawing/2010/main" val="2D86E7" mc:Ignorable=""/>
                </a:solidFill>
              </a:rPr>
              <a:t>bool </a:t>
            </a:r>
            <a:r>
              <a:rPr lang="en-GB" sz="2800" smtClean="0"/>
              <a:t>bothHeads = </a:t>
            </a:r>
          </a:p>
          <a:p>
            <a:r>
              <a:rPr lang="en-GB" sz="2800" smtClean="0"/>
              <a:t>  firstCoin &amp; secondCoin;</a:t>
            </a:r>
          </a:p>
          <a:p>
            <a:endParaRPr lang="en-GB" sz="2800" dirty="0"/>
          </a:p>
        </p:txBody>
      </p:sp>
    </p:spTree>
    <p:extLst>
      <p:ext uri="{BB962C8B-B14F-4D97-AF65-F5344CB8AC3E}">
        <p14:creationId xmlns:p14="http://schemas.microsoft.com/office/powerpoint/2010/main" val="330154971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After a Very Large Number of Runs…</a:t>
            </a:r>
            <a:endParaRPr lang="en-GB" dirty="0"/>
          </a:p>
        </p:txBody>
      </p:sp>
      <p:sp>
        <p:nvSpPr>
          <p:cNvPr id="7" name="Oval 6"/>
          <p:cNvSpPr/>
          <p:nvPr/>
        </p:nvSpPr>
        <p:spPr bwMode="auto">
          <a:xfrm>
            <a:off x="5898627" y="1721879"/>
            <a:ext cx="530491" cy="53049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endParaRPr lang="en-GB"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 name="Oval 10"/>
          <p:cNvSpPr/>
          <p:nvPr/>
        </p:nvSpPr>
        <p:spPr bwMode="auto">
          <a:xfrm>
            <a:off x="5898627" y="2315588"/>
            <a:ext cx="530491" cy="530491"/>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endParaRPr lang="en-GB"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5" name="Rectangle 4"/>
          <p:cNvSpPr/>
          <p:nvPr/>
        </p:nvSpPr>
        <p:spPr>
          <a:xfrm>
            <a:off x="6438283" y="1696309"/>
            <a:ext cx="1245854" cy="584775"/>
          </a:xfrm>
          <a:prstGeom prst="rect">
            <a:avLst/>
          </a:prstGeom>
        </p:spPr>
        <p:txBody>
          <a:bodyPr wrap="none">
            <a:spAutoFit/>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FFC000" mc:Ignorable=""/>
                </a:solidFill>
                <a:latin typeface="Segoe" pitchFamily="34" charset="0"/>
              </a:rPr>
              <a:t>~33%</a:t>
            </a:r>
            <a:endParaRPr lang="en-GB" b="1" dirty="0">
              <a:solidFill>
                <a:srgbClr xmlns:mc="http://schemas.openxmlformats.org/markup-compatibility/2006" xmlns:a14="http://schemas.microsoft.com/office/drawing/2010/main" val="FFC000" mc:Ignorable=""/>
              </a:solidFill>
              <a:latin typeface="Segoe" pitchFamily="34" charset="0"/>
            </a:endParaRPr>
          </a:p>
        </p:txBody>
      </p:sp>
      <p:sp>
        <p:nvSpPr>
          <p:cNvPr id="23" name="Rectangle 22"/>
          <p:cNvSpPr/>
          <p:nvPr/>
        </p:nvSpPr>
        <p:spPr>
          <a:xfrm>
            <a:off x="6438283" y="2288445"/>
            <a:ext cx="1245854" cy="584775"/>
          </a:xfrm>
          <a:prstGeom prst="rect">
            <a:avLst/>
          </a:prstGeom>
        </p:spPr>
        <p:txBody>
          <a:bodyPr wrap="none">
            <a:spAutoFit/>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2D86E7" mc:Ignorable=""/>
                </a:solidFill>
                <a:latin typeface="Segoe" pitchFamily="34" charset="0"/>
              </a:rPr>
              <a:t>~67%</a:t>
            </a:r>
            <a:endParaRPr lang="en-GB" b="1" dirty="0">
              <a:solidFill>
                <a:srgbClr xmlns:mc="http://schemas.openxmlformats.org/markup-compatibility/2006" xmlns:a14="http://schemas.microsoft.com/office/drawing/2010/main" val="2D86E7" mc:Ignorable=""/>
              </a:solidFill>
              <a:latin typeface="Segoe" pitchFamily="34" charset="0"/>
            </a:endParaRPr>
          </a:p>
        </p:txBody>
      </p:sp>
      <p:sp>
        <p:nvSpPr>
          <p:cNvPr id="24" name="Oval 23"/>
          <p:cNvSpPr/>
          <p:nvPr/>
        </p:nvSpPr>
        <p:spPr bwMode="auto">
          <a:xfrm>
            <a:off x="5898627" y="3179743"/>
            <a:ext cx="530491" cy="53049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endParaRPr lang="en-GB"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9" name="Oval 28"/>
          <p:cNvSpPr/>
          <p:nvPr/>
        </p:nvSpPr>
        <p:spPr bwMode="auto">
          <a:xfrm>
            <a:off x="5898627" y="3773452"/>
            <a:ext cx="530491" cy="530491"/>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endParaRPr lang="en-GB"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0" name="Rectangle 29"/>
          <p:cNvSpPr/>
          <p:nvPr/>
        </p:nvSpPr>
        <p:spPr>
          <a:xfrm>
            <a:off x="6438283" y="3154173"/>
            <a:ext cx="1245854" cy="584775"/>
          </a:xfrm>
          <a:prstGeom prst="rect">
            <a:avLst/>
          </a:prstGeom>
        </p:spPr>
        <p:txBody>
          <a:bodyPr wrap="none">
            <a:spAutoFit/>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FFC000" mc:Ignorable=""/>
                </a:solidFill>
                <a:latin typeface="Segoe" pitchFamily="34" charset="0"/>
              </a:rPr>
              <a:t>~33%</a:t>
            </a:r>
            <a:endParaRPr lang="en-GB" b="1" dirty="0">
              <a:solidFill>
                <a:srgbClr xmlns:mc="http://schemas.openxmlformats.org/markup-compatibility/2006" xmlns:a14="http://schemas.microsoft.com/office/drawing/2010/main" val="FFC000" mc:Ignorable=""/>
              </a:solidFill>
              <a:latin typeface="Segoe" pitchFamily="34" charset="0"/>
            </a:endParaRPr>
          </a:p>
        </p:txBody>
      </p:sp>
      <p:sp>
        <p:nvSpPr>
          <p:cNvPr id="31" name="Rectangle 30"/>
          <p:cNvSpPr/>
          <p:nvPr/>
        </p:nvSpPr>
        <p:spPr>
          <a:xfrm>
            <a:off x="6438283" y="3746309"/>
            <a:ext cx="1245854" cy="584775"/>
          </a:xfrm>
          <a:prstGeom prst="rect">
            <a:avLst/>
          </a:prstGeom>
        </p:spPr>
        <p:txBody>
          <a:bodyPr wrap="none">
            <a:spAutoFit/>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2D86E7" mc:Ignorable=""/>
                </a:solidFill>
                <a:latin typeface="Segoe" pitchFamily="34" charset="0"/>
              </a:rPr>
              <a:t>~67%</a:t>
            </a:r>
            <a:endParaRPr lang="en-GB" b="1" dirty="0">
              <a:solidFill>
                <a:srgbClr xmlns:mc="http://schemas.openxmlformats.org/markup-compatibility/2006" xmlns:a14="http://schemas.microsoft.com/office/drawing/2010/main" val="2D86E7" mc:Ignorable=""/>
              </a:solidFill>
              <a:latin typeface="Segoe" pitchFamily="34" charset="0"/>
            </a:endParaRPr>
          </a:p>
        </p:txBody>
      </p:sp>
      <p:sp>
        <p:nvSpPr>
          <p:cNvPr id="32" name="Oval 31"/>
          <p:cNvSpPr/>
          <p:nvPr/>
        </p:nvSpPr>
        <p:spPr bwMode="auto">
          <a:xfrm>
            <a:off x="5898627" y="4628980"/>
            <a:ext cx="530491" cy="53049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endParaRPr lang="en-GB"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3" name="Oval 32"/>
          <p:cNvSpPr/>
          <p:nvPr/>
        </p:nvSpPr>
        <p:spPr bwMode="auto">
          <a:xfrm>
            <a:off x="5898627" y="5222689"/>
            <a:ext cx="530491" cy="530491"/>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endParaRPr lang="en-GB"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4" name="Rectangle 33"/>
          <p:cNvSpPr/>
          <p:nvPr/>
        </p:nvSpPr>
        <p:spPr>
          <a:xfrm>
            <a:off x="6457210" y="4603410"/>
            <a:ext cx="1018227" cy="584775"/>
          </a:xfrm>
          <a:prstGeom prst="rect">
            <a:avLst/>
          </a:prstGeom>
        </p:spPr>
        <p:txBody>
          <a:bodyPr wrap="none">
            <a:spAutoFit/>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FFC000" mc:Ignorable=""/>
                </a:solidFill>
                <a:latin typeface="Segoe" pitchFamily="34" charset="0"/>
              </a:rPr>
              <a:t>~0%</a:t>
            </a:r>
            <a:endParaRPr lang="en-GB" b="1" dirty="0">
              <a:solidFill>
                <a:srgbClr xmlns:mc="http://schemas.openxmlformats.org/markup-compatibility/2006" xmlns:a14="http://schemas.microsoft.com/office/drawing/2010/main" val="FFC000" mc:Ignorable=""/>
              </a:solidFill>
              <a:latin typeface="Segoe" pitchFamily="34" charset="0"/>
            </a:endParaRPr>
          </a:p>
        </p:txBody>
      </p:sp>
      <p:sp>
        <p:nvSpPr>
          <p:cNvPr id="35" name="Rectangle 34"/>
          <p:cNvSpPr/>
          <p:nvPr/>
        </p:nvSpPr>
        <p:spPr>
          <a:xfrm>
            <a:off x="6445234" y="5195546"/>
            <a:ext cx="1473481" cy="584775"/>
          </a:xfrm>
          <a:prstGeom prst="rect">
            <a:avLst/>
          </a:prstGeom>
        </p:spPr>
        <p:txBody>
          <a:bodyPr wrap="none">
            <a:spAutoFit/>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2D86E7" mc:Ignorable=""/>
                </a:solidFill>
                <a:latin typeface="Segoe" pitchFamily="34" charset="0"/>
              </a:rPr>
              <a:t>~100%</a:t>
            </a:r>
            <a:endParaRPr lang="en-GB" b="1" dirty="0">
              <a:solidFill>
                <a:srgbClr xmlns:mc="http://schemas.openxmlformats.org/markup-compatibility/2006" xmlns:a14="http://schemas.microsoft.com/office/drawing/2010/main" val="2D86E7" mc:Ignorable=""/>
              </a:solidFill>
              <a:latin typeface="Segoe" pitchFamily="34" charset="0"/>
            </a:endParaRPr>
          </a:p>
        </p:txBody>
      </p:sp>
      <p:sp>
        <p:nvSpPr>
          <p:cNvPr id="16" name="Rounded Rectangle 15"/>
          <p:cNvSpPr/>
          <p:nvPr/>
        </p:nvSpPr>
        <p:spPr bwMode="auto">
          <a:xfrm>
            <a:off x="6478710" y="1696309"/>
            <a:ext cx="1205428" cy="592136"/>
          </a:xfrm>
          <a:prstGeom prst="roundRect">
            <a:avLst/>
          </a:prstGeom>
          <a:noFill/>
          <a:ln w="57150">
            <a:solidFill>
              <a:schemeClr val="accent3"/>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GB" sz="28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1" name="Text Placeholder 3"/>
          <p:cNvSpPr txBox="1">
            <a:spLocks/>
          </p:cNvSpPr>
          <p:nvPr/>
        </p:nvSpPr>
        <p:spPr>
          <a:xfrm>
            <a:off x="722313" y="1905000"/>
            <a:ext cx="8040688" cy="3705630"/>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30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800" smtClean="0">
                <a:solidFill>
                  <a:srgbClr xmlns:mc="http://schemas.openxmlformats.org/markup-compatibility/2006" xmlns:a14="http://schemas.microsoft.com/office/drawing/2010/main" val="2D86E7" mc:Ignorable=""/>
                </a:solidFill>
              </a:rPr>
              <a:t>bool </a:t>
            </a:r>
            <a:r>
              <a:rPr lang="en-GB" sz="2800" smtClean="0"/>
              <a:t>firstCoin  =</a:t>
            </a:r>
          </a:p>
          <a:p>
            <a:r>
              <a:rPr lang="en-GB" sz="2800" smtClean="0"/>
              <a:t>  random.NextDouble()&gt;0.5;</a:t>
            </a:r>
          </a:p>
          <a:p>
            <a:endParaRPr lang="en-GB" sz="2800" smtClean="0">
              <a:solidFill>
                <a:srgbClr xmlns:mc="http://schemas.openxmlformats.org/markup-compatibility/2006" xmlns:a14="http://schemas.microsoft.com/office/drawing/2010/main" val="2D86E7" mc:Ignorable=""/>
              </a:solidFill>
            </a:endParaRPr>
          </a:p>
          <a:p>
            <a:r>
              <a:rPr lang="en-GB" sz="2800" smtClean="0">
                <a:solidFill>
                  <a:srgbClr xmlns:mc="http://schemas.openxmlformats.org/markup-compatibility/2006" xmlns:a14="http://schemas.microsoft.com/office/drawing/2010/main" val="2D86E7" mc:Ignorable=""/>
                </a:solidFill>
              </a:rPr>
              <a:t>bool</a:t>
            </a:r>
            <a:r>
              <a:rPr lang="en-GB" sz="2800" smtClean="0"/>
              <a:t> secondCoin =</a:t>
            </a:r>
          </a:p>
          <a:p>
            <a:r>
              <a:rPr lang="en-GB" sz="2800" smtClean="0"/>
              <a:t>  random.NextDouble()&gt;0.5;</a:t>
            </a:r>
          </a:p>
          <a:p>
            <a:endParaRPr lang="en-GB" sz="2800" smtClean="0">
              <a:solidFill>
                <a:srgbClr xmlns:mc="http://schemas.openxmlformats.org/markup-compatibility/2006" xmlns:a14="http://schemas.microsoft.com/office/drawing/2010/main" val="2D86E7" mc:Ignorable=""/>
              </a:solidFill>
            </a:endParaRPr>
          </a:p>
          <a:p>
            <a:r>
              <a:rPr lang="en-GB" sz="2800" smtClean="0">
                <a:solidFill>
                  <a:srgbClr xmlns:mc="http://schemas.openxmlformats.org/markup-compatibility/2006" xmlns:a14="http://schemas.microsoft.com/office/drawing/2010/main" val="2D86E7" mc:Ignorable=""/>
                </a:solidFill>
              </a:rPr>
              <a:t>bool </a:t>
            </a:r>
            <a:r>
              <a:rPr lang="en-GB" sz="2800" smtClean="0"/>
              <a:t>bothHeads = </a:t>
            </a:r>
          </a:p>
          <a:p>
            <a:r>
              <a:rPr lang="en-GB" sz="2800" smtClean="0"/>
              <a:t>  firstCoin &amp; secondCoin;</a:t>
            </a:r>
            <a:endParaRPr lang="en-GB" sz="2800" dirty="0"/>
          </a:p>
        </p:txBody>
      </p:sp>
    </p:spTree>
    <p:extLst>
      <p:ext uri="{BB962C8B-B14F-4D97-AF65-F5344CB8AC3E}">
        <p14:creationId xmlns:p14="http://schemas.microsoft.com/office/powerpoint/2010/main" val="88526897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Multiple Runs Are Very Inefficient</a:t>
            </a:r>
            <a:endParaRPr lang="en-GB" dirty="0"/>
          </a:p>
        </p:txBody>
      </p:sp>
      <p:sp>
        <p:nvSpPr>
          <p:cNvPr id="4" name="Text Placeholder 2"/>
          <p:cNvSpPr txBox="1">
            <a:spLocks/>
          </p:cNvSpPr>
          <p:nvPr/>
        </p:nvSpPr>
        <p:spPr>
          <a:xfrm>
            <a:off x="381000" y="3794184"/>
            <a:ext cx="8382000" cy="4431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rPr>
              <a:t>Is there a practical approach?</a:t>
            </a:r>
            <a:endParaRPr lang="en-GB" dirty="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endParaRPr>
          </a:p>
        </p:txBody>
      </p:sp>
      <p:grpSp>
        <p:nvGrpSpPr>
          <p:cNvPr id="20" name="Group 19"/>
          <p:cNvGrpSpPr/>
          <p:nvPr/>
        </p:nvGrpSpPr>
        <p:grpSpPr>
          <a:xfrm>
            <a:off x="1906424" y="4360477"/>
            <a:ext cx="4764038" cy="1800657"/>
            <a:chOff x="785004" y="4237382"/>
            <a:chExt cx="5267342" cy="1990890"/>
          </a:xfrm>
        </p:grpSpPr>
        <p:sp>
          <p:nvSpPr>
            <p:cNvPr id="15" name="Rounded Rectangle 14"/>
            <p:cNvSpPr/>
            <p:nvPr/>
          </p:nvSpPr>
          <p:spPr bwMode="auto">
            <a:xfrm>
              <a:off x="785004" y="4237382"/>
              <a:ext cx="5267342" cy="1990890"/>
            </a:xfrm>
            <a:prstGeom prst="roundRect">
              <a:avLst/>
            </a:prstGeom>
            <a:solidFill>
              <a:srgbClr xmlns:mc="http://schemas.openxmlformats.org/markup-compatibility/2006" xmlns:a14="http://schemas.microsoft.com/office/drawing/2010/main" val="FFFFFF" mc:Ignorable="">
                <a:alpha val="69804"/>
              </a:srgbClr>
            </a:solidFill>
            <a:ln>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grpSp>
          <p:nvGrpSpPr>
            <p:cNvPr id="19" name="Group 18"/>
            <p:cNvGrpSpPr/>
            <p:nvPr/>
          </p:nvGrpSpPr>
          <p:grpSpPr>
            <a:xfrm>
              <a:off x="831582" y="4344770"/>
              <a:ext cx="5220764" cy="1722436"/>
              <a:chOff x="831582" y="4344770"/>
              <a:chExt cx="5220764" cy="1722436"/>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6361"/>
              <a:stretch/>
            </p:blipFill>
            <p:spPr bwMode="auto">
              <a:xfrm>
                <a:off x="831582" y="4344770"/>
                <a:ext cx="2092772" cy="1722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686290" y="4727816"/>
                <a:ext cx="3366056" cy="918789"/>
              </a:xfrm>
              <a:prstGeom prst="rect">
                <a:avLst/>
              </a:prstGeom>
              <a:noFill/>
            </p:spPr>
            <p:txBody>
              <a:bodyPr wrap="none" rtlCol="0">
                <a:spAutoFit/>
              </a:bodyPr>
              <a:lstStyle/>
              <a:p>
                <a:pPr defTabSz="914400">
                  <a:defRPr/>
                </a:pPr>
                <a:r>
                  <a:rPr lang="en-GB" sz="4800" kern="0" dirty="0" smtClean="0">
                    <a:solidFill>
                      <a:srgbClr xmlns:mc="http://schemas.openxmlformats.org/markup-compatibility/2006" xmlns:a14="http://schemas.microsoft.com/office/drawing/2010/main" val="1F497D" mc:Ignorable=""/>
                    </a:solidFill>
                    <a:latin typeface="Arial Rounded MT Bold" pitchFamily="34" charset="0"/>
                  </a:rPr>
                  <a:t>Infer.NET</a:t>
                </a:r>
                <a:endParaRPr lang="en-GB" sz="4800" kern="0" dirty="0">
                  <a:solidFill>
                    <a:srgbClr xmlns:mc="http://schemas.openxmlformats.org/markup-compatibility/2006" xmlns:a14="http://schemas.microsoft.com/office/drawing/2010/main" val="1F497D" mc:Ignorable=""/>
                  </a:solidFill>
                  <a:latin typeface="Arial Rounded MT Bold" pitchFamily="34" charset="0"/>
                </a:endParaRPr>
              </a:p>
            </p:txBody>
          </p:sp>
        </p:grpSp>
      </p:grpSp>
      <p:pic>
        <p:nvPicPr>
          <p:cNvPr id="10" name="Picture 9"/>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26567" y1="6152" x2="26567" y2="6152"/>
                        <a14:foregroundMark x1="13390" y1="8770" x2="13390" y2="8770"/>
                        <a14:foregroundMark x1="16153" y1="6152" x2="16153" y2="6152"/>
                        <a14:foregroundMark x1="29330" y1="9555" x2="29330" y2="9555"/>
                        <a14:foregroundMark x1="26993" y1="4058" x2="26993" y2="4058"/>
                        <a14:foregroundMark x1="29862" y1="6806" x2="29862" y2="6806"/>
                        <a14:foregroundMark x1="27311" y1="11387" x2="27311" y2="11387"/>
                        <a14:foregroundMark x1="14772" y1="12173" x2="14772" y2="12173"/>
                        <a14:foregroundMark x1="12221" y1="11649" x2="12221" y2="11649"/>
                      </a14:backgroundRemoval>
                    </a14:imgEffect>
                  </a14:imgLayer>
                </a14:imgProps>
              </a:ext>
              <a:ext uri="{28A0092B-C50C-407E-A947-70E740481C1C}">
                <a14:useLocalDpi xmlns:a14="http://schemas.microsoft.com/office/drawing/2010/main" val="0"/>
              </a:ext>
            </a:extLst>
          </a:blip>
          <a:srcRect/>
          <a:stretch>
            <a:fillRect/>
          </a:stretch>
        </p:blipFill>
        <p:spPr bwMode="auto">
          <a:xfrm>
            <a:off x="7614610" y="393934"/>
            <a:ext cx="1355272" cy="110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Placeholder 2"/>
          <p:cNvSpPr txBox="1">
            <a:spLocks/>
          </p:cNvSpPr>
          <p:nvPr/>
        </p:nvSpPr>
        <p:spPr>
          <a:xfrm>
            <a:off x="277303" y="1296967"/>
            <a:ext cx="8382000" cy="2788456"/>
          </a:xfrm>
          <a:prstGeom prst="rect">
            <a:avLst/>
          </a:prstGeom>
        </p:spPr>
        <p:txBody>
          <a:bodyPr/>
          <a:lstStyle>
            <a:lvl1pPr marL="460375" indent="-46037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rPr>
              <a:t>Illustrates how a prob. </a:t>
            </a:r>
            <a:r>
              <a:rPr lang="en-GB" dirty="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rPr>
              <a:t>p</a:t>
            </a:r>
            <a:r>
              <a:rPr lang="en-GB" dirty="0" smtClean="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rPr>
              <a:t>rogram works</a:t>
            </a:r>
          </a:p>
          <a:p>
            <a:r>
              <a:rPr lang="en-GB" dirty="0" smtClean="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rPr>
              <a:t>But we want to reason about </a:t>
            </a:r>
            <a:r>
              <a:rPr lang="en-GB" b="1" dirty="0" smtClean="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rPr>
              <a:t>complex</a:t>
            </a:r>
            <a:r>
              <a:rPr lang="en-GB" dirty="0" smtClean="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rPr>
              <a:t> situations with 1000s of variables </a:t>
            </a:r>
            <a:br>
              <a:rPr lang="en-GB" dirty="0" smtClean="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rPr>
            </a:br>
            <a:r>
              <a:rPr lang="en-GB" sz="2800" dirty="0" smtClean="0">
                <a:solidFill>
                  <a:srgbClr xmlns:mc="http://schemas.openxmlformats.org/markup-compatibility/2006" xmlns:a14="http://schemas.microsoft.com/office/drawing/2010/main" val="BDE3FF" mc:Ignorable=""/>
                </a:solidFill>
              </a:rPr>
              <a:t>e.g. observing 20 binary variables needs </a:t>
            </a:r>
            <a:br>
              <a:rPr lang="en-GB" sz="2800" dirty="0" smtClean="0">
                <a:solidFill>
                  <a:srgbClr xmlns:mc="http://schemas.openxmlformats.org/markup-compatibility/2006" xmlns:a14="http://schemas.microsoft.com/office/drawing/2010/main" val="BDE3FF" mc:Ignorable=""/>
                </a:solidFill>
              </a:rPr>
            </a:br>
            <a:r>
              <a:rPr lang="en-GB" sz="2800" dirty="0" smtClean="0">
                <a:solidFill>
                  <a:srgbClr xmlns:mc="http://schemas.openxmlformats.org/markup-compatibility/2006" xmlns:a14="http://schemas.microsoft.com/office/drawing/2010/main" val="BDE3FF" mc:Ignorable=""/>
                </a:solidFill>
              </a:rPr>
              <a:t>	~</a:t>
            </a:r>
            <a:r>
              <a:rPr lang="en-GB" sz="2800" b="1" dirty="0" smtClean="0">
                <a:solidFill>
                  <a:srgbClr xmlns:mc="http://schemas.openxmlformats.org/markup-compatibility/2006" xmlns:a14="http://schemas.microsoft.com/office/drawing/2010/main" val="BDE3FF" mc:Ignorable=""/>
                </a:solidFill>
              </a:rPr>
              <a:t>2</a:t>
            </a:r>
            <a:r>
              <a:rPr lang="en-GB" sz="2800" b="1" baseline="30000" dirty="0" smtClean="0">
                <a:solidFill>
                  <a:srgbClr xmlns:mc="http://schemas.openxmlformats.org/markup-compatibility/2006" xmlns:a14="http://schemas.microsoft.com/office/drawing/2010/main" val="BDE3FF" mc:Ignorable=""/>
                </a:solidFill>
              </a:rPr>
              <a:t>20</a:t>
            </a:r>
            <a:r>
              <a:rPr lang="en-GB" sz="2800" b="1" dirty="0" smtClean="0">
                <a:solidFill>
                  <a:srgbClr xmlns:mc="http://schemas.openxmlformats.org/markup-compatibility/2006" xmlns:a14="http://schemas.microsoft.com/office/drawing/2010/main" val="BDE3FF" mc:Ignorable=""/>
                </a:solidFill>
              </a:rPr>
              <a:t> million</a:t>
            </a:r>
            <a:r>
              <a:rPr lang="en-GB" sz="2800" dirty="0" smtClean="0">
                <a:solidFill>
                  <a:srgbClr xmlns:mc="http://schemas.openxmlformats.org/markup-compatibility/2006" xmlns:a14="http://schemas.microsoft.com/office/drawing/2010/main" val="BDE3FF" mc:Ignorable=""/>
                </a:solidFill>
              </a:rPr>
              <a:t> runs</a:t>
            </a:r>
            <a:endParaRPr lang="en-GB" sz="2400" dirty="0" smtClean="0">
              <a:solidFill>
                <a:srgbClr xmlns:mc="http://schemas.openxmlformats.org/markup-compatibility/2006" xmlns:a14="http://schemas.microsoft.com/office/drawing/2010/main" val="BDE3FF" mc:Ignorable=""/>
              </a:solidFill>
            </a:endParaRPr>
          </a:p>
          <a:p>
            <a:pPr lvl="1"/>
            <a:endParaRPr lang="en-GB" dirty="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endParaRPr>
          </a:p>
        </p:txBody>
      </p:sp>
    </p:spTree>
    <p:extLst>
      <p:ext uri="{BB962C8B-B14F-4D97-AF65-F5344CB8AC3E}">
        <p14:creationId xmlns:p14="http://schemas.microsoft.com/office/powerpoint/2010/main" val="57963558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Random Variables in Infer.NET</a:t>
            </a:r>
            <a:endParaRPr lang="en-GB" dirty="0"/>
          </a:p>
        </p:txBody>
      </p:sp>
      <p:grpSp>
        <p:nvGrpSpPr>
          <p:cNvPr id="13" name="Group 12"/>
          <p:cNvGrpSpPr/>
          <p:nvPr/>
        </p:nvGrpSpPr>
        <p:grpSpPr>
          <a:xfrm>
            <a:off x="5861839" y="1843060"/>
            <a:ext cx="1976806" cy="1017138"/>
            <a:chOff x="5861839" y="1843060"/>
            <a:chExt cx="1976806" cy="1017138"/>
          </a:xfrm>
        </p:grpSpPr>
        <p:sp>
          <p:nvSpPr>
            <p:cNvPr id="6" name="Rectangle 5"/>
            <p:cNvSpPr/>
            <p:nvPr/>
          </p:nvSpPr>
          <p:spPr>
            <a:xfrm>
              <a:off x="6739842" y="2074547"/>
              <a:ext cx="1098803" cy="635677"/>
            </a:xfrm>
            <a:prstGeom prst="rect">
              <a:avLst/>
            </a:prstGeom>
          </p:spPr>
          <p:txBody>
            <a:bodyPr wrap="none">
              <a:spAutoFit/>
            </a:bodyPr>
            <a:lstStyle/>
            <a:p>
              <a:pPr algn="ctr" defTabSz="1096963" fontAlgn="base">
                <a:spcBef>
                  <a:spcPct val="0"/>
                </a:spcBef>
                <a:spcAft>
                  <a:spcPct val="0"/>
                </a:spcAft>
              </a:pPr>
              <a:r>
                <a:rPr lang="en-GB" sz="2800" b="1" dirty="0" smtClean="0">
                  <a:solidFill>
                    <a:srgbClr xmlns:mc="http://schemas.openxmlformats.org/markup-compatibility/2006" xmlns:a14="http://schemas.microsoft.com/office/drawing/2010/main" val="FFC000" mc:Ignorable=""/>
                  </a:solidFill>
                  <a:latin typeface="Segoe" pitchFamily="34" charset="0"/>
                </a:rPr>
                <a:t>50%</a:t>
              </a:r>
              <a:endParaRPr lang="en-GB" sz="2800" b="1" dirty="0">
                <a:solidFill>
                  <a:srgbClr xmlns:mc="http://schemas.openxmlformats.org/markup-compatibility/2006" xmlns:a14="http://schemas.microsoft.com/office/drawing/2010/main" val="FFC000" mc:Ignorable=""/>
                </a:solidFill>
                <a:latin typeface="Segoe" pitchFamily="34" charset="0"/>
              </a:endParaRPr>
            </a:p>
          </p:txBody>
        </p:sp>
        <p:grpSp>
          <p:nvGrpSpPr>
            <p:cNvPr id="12" name="Group 11"/>
            <p:cNvGrpSpPr/>
            <p:nvPr/>
          </p:nvGrpSpPr>
          <p:grpSpPr>
            <a:xfrm>
              <a:off x="5861839" y="1843060"/>
              <a:ext cx="947794" cy="1017138"/>
              <a:chOff x="5861839" y="1843060"/>
              <a:chExt cx="947794" cy="1017138"/>
            </a:xfrm>
          </p:grpSpPr>
          <p:sp>
            <p:nvSpPr>
              <p:cNvPr id="17" name="Oval 16"/>
              <p:cNvSpPr/>
              <p:nvPr/>
            </p:nvSpPr>
            <p:spPr bwMode="auto">
              <a:xfrm>
                <a:off x="5861839" y="1871936"/>
                <a:ext cx="877673" cy="87767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0" tIns="54864" rIns="0" bIns="54864" numCol="1" rtlCol="0" anchor="ctr" anchorCtr="0" compatLnSpc="1">
                <a:prstTxWarp prst="textNoShape">
                  <a:avLst/>
                </a:prstTxWarp>
              </a:bodyPr>
              <a:lstStyle/>
              <a:p>
                <a:pPr defTabSz="1096963" fontAlgn="base">
                  <a:spcBef>
                    <a:spcPct val="0"/>
                  </a:spcBef>
                  <a:spcAft>
                    <a:spcPct val="0"/>
                  </a:spcAft>
                </a:pPr>
                <a:r>
                  <a:rPr lang="en-GB" sz="3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endParaRPr lang="en-GB"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8539" r="21684" b="8338"/>
              <a:stretch/>
            </p:blipFill>
            <p:spPr bwMode="auto">
              <a:xfrm>
                <a:off x="6300675" y="1843060"/>
                <a:ext cx="508958" cy="101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4" name="Group 13"/>
          <p:cNvGrpSpPr/>
          <p:nvPr/>
        </p:nvGrpSpPr>
        <p:grpSpPr>
          <a:xfrm>
            <a:off x="5861839" y="3291344"/>
            <a:ext cx="1976806" cy="1017138"/>
            <a:chOff x="5861839" y="3291344"/>
            <a:chExt cx="1976806" cy="1017138"/>
          </a:xfrm>
        </p:grpSpPr>
        <p:sp>
          <p:nvSpPr>
            <p:cNvPr id="37" name="Rectangle 36"/>
            <p:cNvSpPr/>
            <p:nvPr/>
          </p:nvSpPr>
          <p:spPr>
            <a:xfrm>
              <a:off x="6739842" y="3482075"/>
              <a:ext cx="1098803" cy="635677"/>
            </a:xfrm>
            <a:prstGeom prst="rect">
              <a:avLst/>
            </a:prstGeom>
          </p:spPr>
          <p:txBody>
            <a:bodyPr wrap="none">
              <a:spAutoFit/>
            </a:bodyPr>
            <a:lstStyle/>
            <a:p>
              <a:pPr algn="ctr" defTabSz="1096963" fontAlgn="base">
                <a:spcBef>
                  <a:spcPct val="0"/>
                </a:spcBef>
                <a:spcAft>
                  <a:spcPct val="0"/>
                </a:spcAft>
              </a:pPr>
              <a:r>
                <a:rPr lang="en-GB" sz="2800" b="1" dirty="0" smtClean="0">
                  <a:solidFill>
                    <a:srgbClr xmlns:mc="http://schemas.openxmlformats.org/markup-compatibility/2006" xmlns:a14="http://schemas.microsoft.com/office/drawing/2010/main" val="FFC000" mc:Ignorable=""/>
                  </a:solidFill>
                  <a:latin typeface="Segoe" pitchFamily="34" charset="0"/>
                </a:rPr>
                <a:t>50%</a:t>
              </a:r>
              <a:endParaRPr lang="en-GB" sz="2800" b="1" dirty="0">
                <a:solidFill>
                  <a:srgbClr xmlns:mc="http://schemas.openxmlformats.org/markup-compatibility/2006" xmlns:a14="http://schemas.microsoft.com/office/drawing/2010/main" val="FFC000" mc:Ignorable=""/>
                </a:solidFill>
                <a:latin typeface="Segoe" pitchFamily="34" charset="0"/>
              </a:endParaRPr>
            </a:p>
          </p:txBody>
        </p:sp>
        <p:grpSp>
          <p:nvGrpSpPr>
            <p:cNvPr id="44" name="Group 43"/>
            <p:cNvGrpSpPr/>
            <p:nvPr/>
          </p:nvGrpSpPr>
          <p:grpSpPr>
            <a:xfrm>
              <a:off x="5861839" y="3291344"/>
              <a:ext cx="947794" cy="1017138"/>
              <a:chOff x="5861839" y="1843060"/>
              <a:chExt cx="947794" cy="1017138"/>
            </a:xfrm>
          </p:grpSpPr>
          <p:sp>
            <p:nvSpPr>
              <p:cNvPr id="45" name="Oval 44"/>
              <p:cNvSpPr/>
              <p:nvPr/>
            </p:nvSpPr>
            <p:spPr bwMode="auto">
              <a:xfrm>
                <a:off x="5861839" y="1871936"/>
                <a:ext cx="877673" cy="87767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0" tIns="54864" rIns="0" bIns="54864" numCol="1" rtlCol="0" anchor="ctr" anchorCtr="0" compatLnSpc="1">
                <a:prstTxWarp prst="textNoShape">
                  <a:avLst/>
                </a:prstTxWarp>
              </a:bodyPr>
              <a:lstStyle/>
              <a:p>
                <a:pPr defTabSz="1096963" fontAlgn="base">
                  <a:spcBef>
                    <a:spcPct val="0"/>
                  </a:spcBef>
                  <a:spcAft>
                    <a:spcPct val="0"/>
                  </a:spcAft>
                </a:pPr>
                <a:r>
                  <a:rPr lang="en-GB" sz="3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endParaRPr lang="en-GB"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pic>
            <p:nvPicPr>
              <p:cNvPr id="4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8539" r="21684" b="8338"/>
              <a:stretch/>
            </p:blipFill>
            <p:spPr bwMode="auto">
              <a:xfrm>
                <a:off x="6300675" y="1843060"/>
                <a:ext cx="508958" cy="101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0" name="Group 19"/>
          <p:cNvGrpSpPr/>
          <p:nvPr/>
        </p:nvGrpSpPr>
        <p:grpSpPr>
          <a:xfrm>
            <a:off x="5738400" y="4770000"/>
            <a:ext cx="2100245" cy="904824"/>
            <a:chOff x="5738400" y="4770000"/>
            <a:chExt cx="2100245" cy="904824"/>
          </a:xfrm>
        </p:grpSpPr>
        <p:sp>
          <p:nvSpPr>
            <p:cNvPr id="38" name="Rectangle 37"/>
            <p:cNvSpPr/>
            <p:nvPr/>
          </p:nvSpPr>
          <p:spPr>
            <a:xfrm>
              <a:off x="6739842" y="4905432"/>
              <a:ext cx="1098803" cy="635677"/>
            </a:xfrm>
            <a:prstGeom prst="rect">
              <a:avLst/>
            </a:prstGeom>
          </p:spPr>
          <p:txBody>
            <a:bodyPr wrap="none">
              <a:spAutoFit/>
            </a:bodyPr>
            <a:lstStyle/>
            <a:p>
              <a:pPr algn="ctr" defTabSz="1096963" fontAlgn="base">
                <a:spcBef>
                  <a:spcPct val="0"/>
                </a:spcBef>
                <a:spcAft>
                  <a:spcPct val="0"/>
                </a:spcAft>
              </a:pPr>
              <a:r>
                <a:rPr lang="en-GB" sz="2800" b="1" dirty="0" smtClean="0">
                  <a:solidFill>
                    <a:srgbClr xmlns:mc="http://schemas.openxmlformats.org/markup-compatibility/2006" xmlns:a14="http://schemas.microsoft.com/office/drawing/2010/main" val="FFC000" mc:Ignorable=""/>
                  </a:solidFill>
                  <a:latin typeface="Segoe" pitchFamily="34" charset="0"/>
                </a:rPr>
                <a:t>25%</a:t>
              </a:r>
              <a:endParaRPr lang="en-GB" sz="2800" b="1" dirty="0">
                <a:solidFill>
                  <a:srgbClr xmlns:mc="http://schemas.openxmlformats.org/markup-compatibility/2006" xmlns:a14="http://schemas.microsoft.com/office/drawing/2010/main" val="FFC000" mc:Ignorable=""/>
                </a:solidFill>
                <a:latin typeface="Segoe" pitchFamily="34" charset="0"/>
              </a:endParaRPr>
            </a:p>
          </p:txBody>
        </p:sp>
        <p:grpSp>
          <p:nvGrpSpPr>
            <p:cNvPr id="15" name="Group 14"/>
            <p:cNvGrpSpPr/>
            <p:nvPr/>
          </p:nvGrpSpPr>
          <p:grpSpPr>
            <a:xfrm>
              <a:off x="5738400" y="4770000"/>
              <a:ext cx="1007417" cy="904824"/>
              <a:chOff x="5738400" y="4770000"/>
              <a:chExt cx="1007417" cy="904824"/>
            </a:xfrm>
          </p:grpSpPr>
          <p:sp>
            <p:nvSpPr>
              <p:cNvPr id="47" name="Oval 46"/>
              <p:cNvSpPr/>
              <p:nvPr/>
            </p:nvSpPr>
            <p:spPr bwMode="auto">
              <a:xfrm>
                <a:off x="5868144" y="4797152"/>
                <a:ext cx="877673" cy="877672"/>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0" tIns="54864" rIns="0" bIns="0" numCol="1" rtlCol="0" anchor="b" anchorCtr="0" compatLnSpc="1">
                <a:prstTxWarp prst="textNoShape">
                  <a:avLst/>
                </a:prstTxWarp>
              </a:bodyPr>
              <a:lstStyle/>
              <a:p>
                <a:pPr algn="r" defTabSz="1096963" fontAlgn="base">
                  <a:spcBef>
                    <a:spcPct val="0"/>
                  </a:spcBef>
                  <a:spcAft>
                    <a:spcPct val="0"/>
                  </a:spcAft>
                </a:pPr>
                <a:r>
                  <a:rPr lang="en-GB" sz="3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endParaRPr lang="en-GB"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45177" b="52054"/>
              <a:stretch/>
            </p:blipFill>
            <p:spPr bwMode="auto">
              <a:xfrm>
                <a:off x="5738400" y="4770000"/>
                <a:ext cx="588333" cy="484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26361"/>
          <a:stretch/>
        </p:blipFill>
        <p:spPr bwMode="auto">
          <a:xfrm>
            <a:off x="7100366" y="634600"/>
            <a:ext cx="1892804" cy="155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 Placeholder 3"/>
          <p:cNvSpPr txBox="1">
            <a:spLocks/>
          </p:cNvSpPr>
          <p:nvPr/>
        </p:nvSpPr>
        <p:spPr>
          <a:xfrm>
            <a:off x="722313" y="1905000"/>
            <a:ext cx="8040688" cy="3705630"/>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30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800" smtClean="0">
                <a:solidFill>
                  <a:srgbClr xmlns:mc="http://schemas.openxmlformats.org/markup-compatibility/2006" xmlns:a14="http://schemas.microsoft.com/office/drawing/2010/main" val="2D86E7" mc:Ignorable=""/>
                </a:solidFill>
              </a:rPr>
              <a:t>var </a:t>
            </a:r>
            <a:r>
              <a:rPr lang="en-GB" sz="2800" smtClean="0"/>
              <a:t>firstCoin  =</a:t>
            </a:r>
          </a:p>
          <a:p>
            <a:r>
              <a:rPr lang="en-GB" sz="2800" smtClean="0"/>
              <a:t>  </a:t>
            </a:r>
            <a:r>
              <a:rPr lang="en-GB" sz="2800" smtClean="0">
                <a:solidFill>
                  <a:srgbClr xmlns:mc="http://schemas.openxmlformats.org/markup-compatibility/2006" xmlns:a14="http://schemas.microsoft.com/office/drawing/2010/main" val="0070C0" mc:Ignorable="">
                    <a:lumMod val="40000"/>
                    <a:lumOff val="60000"/>
                  </a:srgbClr>
                </a:solidFill>
              </a:rPr>
              <a:t>Variable</a:t>
            </a:r>
            <a:r>
              <a:rPr lang="en-GB" sz="2800" smtClean="0"/>
              <a:t>.Bernoulli(0.5);</a:t>
            </a:r>
          </a:p>
          <a:p>
            <a:endParaRPr lang="en-GB" sz="2800" smtClean="0">
              <a:solidFill>
                <a:srgbClr xmlns:mc="http://schemas.openxmlformats.org/markup-compatibility/2006" xmlns:a14="http://schemas.microsoft.com/office/drawing/2010/main" val="2D86E7" mc:Ignorable=""/>
              </a:solidFill>
            </a:endParaRPr>
          </a:p>
          <a:p>
            <a:r>
              <a:rPr lang="en-GB" sz="2800" smtClean="0">
                <a:solidFill>
                  <a:srgbClr xmlns:mc="http://schemas.openxmlformats.org/markup-compatibility/2006" xmlns:a14="http://schemas.microsoft.com/office/drawing/2010/main" val="2D86E7" mc:Ignorable=""/>
                </a:solidFill>
              </a:rPr>
              <a:t>var </a:t>
            </a:r>
            <a:r>
              <a:rPr lang="en-GB" sz="2800" smtClean="0"/>
              <a:t>secondCoin  =</a:t>
            </a:r>
          </a:p>
          <a:p>
            <a:r>
              <a:rPr lang="en-GB" sz="2800" smtClean="0"/>
              <a:t>  </a:t>
            </a:r>
            <a:r>
              <a:rPr lang="en-GB" sz="2800" smtClean="0">
                <a:solidFill>
                  <a:srgbClr xmlns:mc="http://schemas.openxmlformats.org/markup-compatibility/2006" xmlns:a14="http://schemas.microsoft.com/office/drawing/2010/main" val="0070C0" mc:Ignorable="">
                    <a:lumMod val="40000"/>
                    <a:lumOff val="60000"/>
                  </a:srgbClr>
                </a:solidFill>
              </a:rPr>
              <a:t>Variable</a:t>
            </a:r>
            <a:r>
              <a:rPr lang="en-GB" sz="2800" smtClean="0"/>
              <a:t>.Bernoulli(0.5);</a:t>
            </a:r>
          </a:p>
          <a:p>
            <a:endParaRPr lang="en-GB" sz="2800" smtClean="0">
              <a:solidFill>
                <a:srgbClr xmlns:mc="http://schemas.openxmlformats.org/markup-compatibility/2006" xmlns:a14="http://schemas.microsoft.com/office/drawing/2010/main" val="2D86E7" mc:Ignorable=""/>
              </a:solidFill>
            </a:endParaRPr>
          </a:p>
          <a:p>
            <a:r>
              <a:rPr lang="en-GB" sz="2800" smtClean="0">
                <a:solidFill>
                  <a:srgbClr xmlns:mc="http://schemas.openxmlformats.org/markup-compatibility/2006" xmlns:a14="http://schemas.microsoft.com/office/drawing/2010/main" val="2D86E7" mc:Ignorable=""/>
                </a:solidFill>
              </a:rPr>
              <a:t>var </a:t>
            </a:r>
            <a:r>
              <a:rPr lang="en-GB" sz="2800" smtClean="0"/>
              <a:t>bothHeads = </a:t>
            </a:r>
          </a:p>
          <a:p>
            <a:r>
              <a:rPr lang="en-GB" sz="2800" smtClean="0"/>
              <a:t>  firstCoin &amp; secondCoin;</a:t>
            </a:r>
            <a:endParaRPr lang="en-GB" sz="2800" dirty="0"/>
          </a:p>
        </p:txBody>
      </p:sp>
    </p:spTree>
    <p:extLst>
      <p:ext uri="{BB962C8B-B14F-4D97-AF65-F5344CB8AC3E}">
        <p14:creationId xmlns:p14="http://schemas.microsoft.com/office/powerpoint/2010/main" val="237578185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Getting the Distribution of </a:t>
            </a:r>
            <a:br>
              <a:rPr lang="en-GB" smtClean="0"/>
            </a:br>
            <a:r>
              <a:rPr lang="en-GB" smtClean="0"/>
              <a:t>‘bothHeads’</a:t>
            </a:r>
            <a:endParaRPr lang="en-GB" dirty="0"/>
          </a:p>
        </p:txBody>
      </p:sp>
      <p:sp>
        <p:nvSpPr>
          <p:cNvPr id="5" name="Text Placeholder 3"/>
          <p:cNvSpPr txBox="1">
            <a:spLocks/>
          </p:cNvSpPr>
          <p:nvPr/>
        </p:nvSpPr>
        <p:spPr>
          <a:xfrm>
            <a:off x="722313" y="1905000"/>
            <a:ext cx="8040688" cy="3231654"/>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30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800" dirty="0" err="1" smtClean="0">
                <a:solidFill>
                  <a:srgbClr xmlns:mc="http://schemas.openxmlformats.org/markup-compatibility/2006" xmlns:a14="http://schemas.microsoft.com/office/drawing/2010/main" val="2D86E7" mc:Ignorable=""/>
                </a:solidFill>
              </a:rPr>
              <a:t>var</a:t>
            </a:r>
            <a:r>
              <a:rPr lang="en-GB" sz="2800" dirty="0" smtClean="0">
                <a:solidFill>
                  <a:srgbClr xmlns:mc="http://schemas.openxmlformats.org/markup-compatibility/2006" xmlns:a14="http://schemas.microsoft.com/office/drawing/2010/main" val="2D86E7" mc:Ignorable=""/>
                </a:solidFill>
              </a:rPr>
              <a:t> </a:t>
            </a:r>
            <a:r>
              <a:rPr lang="en-GB" sz="2800" dirty="0" smtClean="0"/>
              <a:t>engine = </a:t>
            </a:r>
            <a:r>
              <a:rPr lang="en-GB" sz="2800" dirty="0" smtClean="0">
                <a:solidFill>
                  <a:srgbClr xmlns:mc="http://schemas.openxmlformats.org/markup-compatibility/2006" xmlns:a14="http://schemas.microsoft.com/office/drawing/2010/main" val="2D86E7" mc:Ignorable=""/>
                </a:solidFill>
              </a:rPr>
              <a:t>new</a:t>
            </a:r>
            <a:r>
              <a:rPr lang="en-GB" sz="2800" dirty="0" smtClean="0"/>
              <a:t> </a:t>
            </a:r>
            <a:r>
              <a:rPr lang="en-GB" sz="2800" dirty="0" err="1" smtClean="0">
                <a:solidFill>
                  <a:srgbClr xmlns:mc="http://schemas.openxmlformats.org/markup-compatibility/2006" xmlns:a14="http://schemas.microsoft.com/office/drawing/2010/main" val="0070C0" mc:Ignorable="">
                    <a:lumMod val="40000"/>
                    <a:lumOff val="60000"/>
                  </a:srgbClr>
                </a:solidFill>
              </a:rPr>
              <a:t>InferenceEngine</a:t>
            </a:r>
            <a:r>
              <a:rPr lang="en-GB" sz="2800" dirty="0" smtClean="0"/>
              <a:t>();</a:t>
            </a:r>
          </a:p>
          <a:p>
            <a:endParaRPr lang="en-GB" sz="2800" dirty="0" smtClean="0">
              <a:solidFill>
                <a:srgbClr xmlns:mc="http://schemas.openxmlformats.org/markup-compatibility/2006" xmlns:a14="http://schemas.microsoft.com/office/drawing/2010/main" val="2D86E7" mc:Ignorable=""/>
              </a:solidFill>
            </a:endParaRPr>
          </a:p>
          <a:p>
            <a:r>
              <a:rPr lang="en-GB" sz="2800" dirty="0" smtClean="0">
                <a:solidFill>
                  <a:srgbClr xmlns:mc="http://schemas.openxmlformats.org/markup-compatibility/2006" xmlns:a14="http://schemas.microsoft.com/office/drawing/2010/main" val="0070C0" mc:Ignorable="">
                    <a:lumMod val="40000"/>
                    <a:lumOff val="60000"/>
                  </a:srgbClr>
                </a:solidFill>
              </a:rPr>
              <a:t>Bernoulli </a:t>
            </a:r>
            <a:r>
              <a:rPr lang="en-GB" sz="2800" dirty="0" smtClean="0"/>
              <a:t>result =   	</a:t>
            </a:r>
          </a:p>
          <a:p>
            <a:r>
              <a:rPr lang="en-GB" sz="2800" dirty="0" smtClean="0"/>
              <a:t>  </a:t>
            </a:r>
            <a:r>
              <a:rPr lang="en-GB" sz="2800" dirty="0" err="1" smtClean="0"/>
              <a:t>engine.Infer</a:t>
            </a:r>
            <a:r>
              <a:rPr lang="en-GB" sz="2800" dirty="0" smtClean="0"/>
              <a:t>&lt;</a:t>
            </a:r>
            <a:r>
              <a:rPr lang="en-GB" sz="2800" dirty="0" smtClean="0">
                <a:solidFill>
                  <a:srgbClr xmlns:mc="http://schemas.openxmlformats.org/markup-compatibility/2006" xmlns:a14="http://schemas.microsoft.com/office/drawing/2010/main" val="0070C0" mc:Ignorable="">
                    <a:lumMod val="40000"/>
                    <a:lumOff val="60000"/>
                  </a:srgbClr>
                </a:solidFill>
              </a:rPr>
              <a:t>Bernoulli</a:t>
            </a:r>
            <a:r>
              <a:rPr lang="en-GB" sz="2800" dirty="0" smtClean="0"/>
              <a:t>&gt;(bothHeads);</a:t>
            </a:r>
          </a:p>
          <a:p>
            <a:endParaRPr lang="en-GB" sz="2800" dirty="0" smtClean="0"/>
          </a:p>
          <a:p>
            <a:r>
              <a:rPr lang="en-GB" sz="2800" dirty="0" smtClean="0">
                <a:solidFill>
                  <a:srgbClr xmlns:mc="http://schemas.openxmlformats.org/markup-compatibility/2006" xmlns:a14="http://schemas.microsoft.com/office/drawing/2010/main" val="2D86E7" mc:Ignorable=""/>
                </a:solidFill>
              </a:rPr>
              <a:t>double</a:t>
            </a:r>
            <a:r>
              <a:rPr lang="en-GB" sz="2800" dirty="0" smtClean="0"/>
              <a:t> </a:t>
            </a:r>
            <a:r>
              <a:rPr lang="en-GB" sz="2800" dirty="0" err="1" smtClean="0"/>
              <a:t>probTrue</a:t>
            </a:r>
            <a:r>
              <a:rPr lang="en-GB" sz="2800" dirty="0" smtClean="0"/>
              <a:t> = </a:t>
            </a:r>
            <a:r>
              <a:rPr lang="en-GB" sz="2800" dirty="0" err="1" smtClean="0"/>
              <a:t>result.GetProbTrue</a:t>
            </a:r>
            <a:r>
              <a:rPr lang="en-GB" sz="2800" dirty="0" smtClean="0"/>
              <a:t>();</a:t>
            </a:r>
          </a:p>
          <a:p>
            <a:r>
              <a:rPr lang="en-GB" sz="2800" dirty="0" smtClean="0">
                <a:solidFill>
                  <a:srgbClr xmlns:mc="http://schemas.openxmlformats.org/markup-compatibility/2006" xmlns:a14="http://schemas.microsoft.com/office/drawing/2010/main" val="2DA33B" mc:Ignorable=""/>
                </a:solidFill>
              </a:rPr>
              <a:t>// ‘</a:t>
            </a:r>
            <a:r>
              <a:rPr lang="en-GB" sz="2800" dirty="0" err="1" smtClean="0">
                <a:solidFill>
                  <a:srgbClr xmlns:mc="http://schemas.openxmlformats.org/markup-compatibility/2006" xmlns:a14="http://schemas.microsoft.com/office/drawing/2010/main" val="2DA33B" mc:Ignorable=""/>
                </a:solidFill>
              </a:rPr>
              <a:t>probTrue</a:t>
            </a:r>
            <a:r>
              <a:rPr lang="en-GB" sz="2800" dirty="0" smtClean="0">
                <a:solidFill>
                  <a:srgbClr xmlns:mc="http://schemas.openxmlformats.org/markup-compatibility/2006" xmlns:a14="http://schemas.microsoft.com/office/drawing/2010/main" val="2DA33B" mc:Ignorable=""/>
                </a:solidFill>
              </a:rPr>
              <a:t>’ is now exactly 0.25</a:t>
            </a: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6361"/>
          <a:stretch/>
        </p:blipFill>
        <p:spPr bwMode="auto">
          <a:xfrm>
            <a:off x="7100366" y="634600"/>
            <a:ext cx="1892804" cy="155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243283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Adding an Observation</a:t>
            </a:r>
            <a:endParaRPr lang="en-GB" dirty="0"/>
          </a:p>
        </p:txBody>
      </p:sp>
      <p:grpSp>
        <p:nvGrpSpPr>
          <p:cNvPr id="5" name="Group 4"/>
          <p:cNvGrpSpPr/>
          <p:nvPr/>
        </p:nvGrpSpPr>
        <p:grpSpPr>
          <a:xfrm>
            <a:off x="704623" y="1263912"/>
            <a:ext cx="5840083" cy="750498"/>
            <a:chOff x="448574" y="767752"/>
            <a:chExt cx="5840083" cy="750498"/>
          </a:xfrm>
        </p:grpSpPr>
        <p:sp>
          <p:nvSpPr>
            <p:cNvPr id="6" name="Rectangle 5"/>
            <p:cNvSpPr/>
            <p:nvPr/>
          </p:nvSpPr>
          <p:spPr bwMode="auto">
            <a:xfrm>
              <a:off x="448574" y="767752"/>
              <a:ext cx="5840083" cy="750498"/>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GB" sz="28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 name="TextBox 6"/>
            <p:cNvSpPr txBox="1"/>
            <p:nvPr/>
          </p:nvSpPr>
          <p:spPr>
            <a:xfrm>
              <a:off x="588811" y="882224"/>
              <a:ext cx="5050229" cy="523220"/>
            </a:xfrm>
            <a:prstGeom prst="rect">
              <a:avLst/>
            </a:prstGeom>
            <a:noFill/>
          </p:spPr>
          <p:txBody>
            <a:bodyPr wrap="none" rtlCol="0">
              <a:spAutoFit/>
            </a:bodyPr>
            <a:lstStyle/>
            <a:p>
              <a:r>
                <a:rPr lang="en-GB" sz="2800" dirty="0" smtClean="0">
                  <a:solidFill>
                    <a:srgbClr xmlns:mc="http://schemas.openxmlformats.org/markup-compatibility/2006" xmlns:a14="http://schemas.microsoft.com/office/drawing/2010/main" val="FFFFFF" mc:Ignorable=""/>
                  </a:solidFill>
                </a:rPr>
                <a:t>We </a:t>
              </a:r>
              <a:r>
                <a:rPr lang="en-GB" sz="2800" i="1" dirty="0" smtClean="0">
                  <a:solidFill>
                    <a:srgbClr xmlns:mc="http://schemas.openxmlformats.org/markup-compatibility/2006" xmlns:a14="http://schemas.microsoft.com/office/drawing/2010/main" val="FFFFFF" mc:Ignorable=""/>
                  </a:solidFill>
                </a:rPr>
                <a:t>observe</a:t>
              </a:r>
              <a:r>
                <a:rPr lang="en-GB" sz="2800" dirty="0" smtClean="0">
                  <a:solidFill>
                    <a:srgbClr xmlns:mc="http://schemas.openxmlformats.org/markup-compatibility/2006" xmlns:a14="http://schemas.microsoft.com/office/drawing/2010/main" val="FFFFFF" mc:Ignorable=""/>
                  </a:solidFill>
                </a:rPr>
                <a:t> that bothHeads is </a:t>
              </a:r>
              <a:endParaRPr lang="en-GB" sz="2800" dirty="0">
                <a:solidFill>
                  <a:srgbClr xmlns:mc="http://schemas.openxmlformats.org/markup-compatibility/2006" xmlns:a14="http://schemas.microsoft.com/office/drawing/2010/main" val="FFFFFF" mc:Ignorable=""/>
                </a:solidFill>
              </a:endParaRPr>
            </a:p>
          </p:txBody>
        </p:sp>
        <p:sp>
          <p:nvSpPr>
            <p:cNvPr id="8" name="Oval 7"/>
            <p:cNvSpPr/>
            <p:nvPr/>
          </p:nvSpPr>
          <p:spPr bwMode="auto">
            <a:xfrm>
              <a:off x="5467324" y="890850"/>
              <a:ext cx="530491" cy="530491"/>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endParaRPr lang="en-GB"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6361"/>
          <a:stretch/>
        </p:blipFill>
        <p:spPr bwMode="auto">
          <a:xfrm>
            <a:off x="7100366" y="634600"/>
            <a:ext cx="1892804" cy="155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Placeholder 3"/>
          <p:cNvSpPr txBox="1">
            <a:spLocks/>
          </p:cNvSpPr>
          <p:nvPr/>
        </p:nvSpPr>
        <p:spPr>
          <a:xfrm>
            <a:off x="722313" y="1905000"/>
            <a:ext cx="8040688" cy="3705630"/>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30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2800" smtClean="0"/>
          </a:p>
          <a:p>
            <a:r>
              <a:rPr lang="en-GB" sz="2800" smtClean="0"/>
              <a:t>bothHeads.ObservedValue = </a:t>
            </a:r>
            <a:r>
              <a:rPr lang="en-GB" sz="2800" smtClean="0">
                <a:solidFill>
                  <a:srgbClr xmlns:mc="http://schemas.openxmlformats.org/markup-compatibility/2006" xmlns:a14="http://schemas.microsoft.com/office/drawing/2010/main" val="2D86E7" mc:Ignorable=""/>
                </a:solidFill>
              </a:rPr>
              <a:t>false</a:t>
            </a:r>
            <a:r>
              <a:rPr lang="en-GB" sz="2800" smtClean="0"/>
              <a:t>;</a:t>
            </a:r>
          </a:p>
          <a:p>
            <a:endParaRPr lang="en-GB" sz="2800" smtClean="0">
              <a:solidFill>
                <a:srgbClr xmlns:mc="http://schemas.openxmlformats.org/markup-compatibility/2006" xmlns:a14="http://schemas.microsoft.com/office/drawing/2010/main" val="2D86E7" mc:Ignorable=""/>
              </a:solidFill>
            </a:endParaRPr>
          </a:p>
          <a:p>
            <a:r>
              <a:rPr lang="en-GB" sz="2800" smtClean="0">
                <a:solidFill>
                  <a:srgbClr xmlns:mc="http://schemas.openxmlformats.org/markup-compatibility/2006" xmlns:a14="http://schemas.microsoft.com/office/drawing/2010/main" val="0070C0" mc:Ignorable="">
                    <a:lumMod val="40000"/>
                    <a:lumOff val="60000"/>
                  </a:srgbClr>
                </a:solidFill>
              </a:rPr>
              <a:t>Bernoulli </a:t>
            </a:r>
            <a:r>
              <a:rPr lang="en-GB" sz="2800" smtClean="0"/>
              <a:t>firstDist =   	</a:t>
            </a:r>
          </a:p>
          <a:p>
            <a:r>
              <a:rPr lang="en-GB" sz="2800" smtClean="0"/>
              <a:t>  engine.Infer&lt;</a:t>
            </a:r>
            <a:r>
              <a:rPr lang="en-GB" sz="2800" smtClean="0">
                <a:solidFill>
                  <a:srgbClr xmlns:mc="http://schemas.openxmlformats.org/markup-compatibility/2006" xmlns:a14="http://schemas.microsoft.com/office/drawing/2010/main" val="0070C0" mc:Ignorable="">
                    <a:lumMod val="40000"/>
                    <a:lumOff val="60000"/>
                  </a:srgbClr>
                </a:solidFill>
              </a:rPr>
              <a:t>Bernoulli</a:t>
            </a:r>
            <a:r>
              <a:rPr lang="en-GB" sz="2800" smtClean="0"/>
              <a:t>&gt;(firstCoin);</a:t>
            </a:r>
          </a:p>
          <a:p>
            <a:endParaRPr lang="en-GB" sz="2800" smtClean="0"/>
          </a:p>
          <a:p>
            <a:r>
              <a:rPr lang="en-GB" sz="2800" smtClean="0">
                <a:solidFill>
                  <a:srgbClr xmlns:mc="http://schemas.openxmlformats.org/markup-compatibility/2006" xmlns:a14="http://schemas.microsoft.com/office/drawing/2010/main" val="2D86E7" mc:Ignorable=""/>
                </a:solidFill>
              </a:rPr>
              <a:t>double</a:t>
            </a:r>
            <a:r>
              <a:rPr lang="en-GB" sz="2800" smtClean="0"/>
              <a:t> newProb = firstDist.GetProbTrue();</a:t>
            </a:r>
          </a:p>
          <a:p>
            <a:r>
              <a:rPr lang="en-GB" sz="2800" smtClean="0">
                <a:solidFill>
                  <a:srgbClr xmlns:mc="http://schemas.openxmlformats.org/markup-compatibility/2006" xmlns:a14="http://schemas.microsoft.com/office/drawing/2010/main" val="2DA33B" mc:Ignorable=""/>
                </a:solidFill>
              </a:rPr>
              <a:t>// ‘newProb’ is now exactly 0.333…</a:t>
            </a:r>
            <a:endParaRPr lang="en-GB" sz="2800" dirty="0" smtClean="0">
              <a:solidFill>
                <a:srgbClr xmlns:mc="http://schemas.openxmlformats.org/markup-compatibility/2006" xmlns:a14="http://schemas.microsoft.com/office/drawing/2010/main" val="2DA33B" mc:Ignorable=""/>
              </a:solidFill>
            </a:endParaRPr>
          </a:p>
        </p:txBody>
      </p:sp>
    </p:spTree>
    <p:extLst>
      <p:ext uri="{BB962C8B-B14F-4D97-AF65-F5344CB8AC3E}">
        <p14:creationId xmlns:p14="http://schemas.microsoft.com/office/powerpoint/2010/main" val="48487911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How Infer.NET Works</a:t>
            </a:r>
            <a:endParaRPr lang="en-GB" dirty="0"/>
          </a:p>
        </p:txBody>
      </p:sp>
      <p:grpSp>
        <p:nvGrpSpPr>
          <p:cNvPr id="37" name="Group 36"/>
          <p:cNvGrpSpPr/>
          <p:nvPr/>
        </p:nvGrpSpPr>
        <p:grpSpPr>
          <a:xfrm>
            <a:off x="1221389" y="1424053"/>
            <a:ext cx="2945037" cy="1394892"/>
            <a:chOff x="1221389" y="1424053"/>
            <a:chExt cx="2945037" cy="1394892"/>
          </a:xfrm>
        </p:grpSpPr>
        <p:sp>
          <p:nvSpPr>
            <p:cNvPr id="7" name="Rectangle 6"/>
            <p:cNvSpPr/>
            <p:nvPr/>
          </p:nvSpPr>
          <p:spPr>
            <a:xfrm>
              <a:off x="1714313" y="2295725"/>
              <a:ext cx="1959191" cy="523220"/>
            </a:xfrm>
            <a:prstGeom prst="rect">
              <a:avLst/>
            </a:prstGeom>
            <a:solidFill>
              <a:schemeClr val="tx1"/>
            </a:solidFill>
          </p:spPr>
          <p:txBody>
            <a:bodyPr wrap="none">
              <a:spAutoFit/>
            </a:bodyPr>
            <a:lstStyle/>
            <a:p>
              <a:pPr defTabSz="914400">
                <a:defRPr/>
              </a:pPr>
              <a:r>
                <a:rPr lang="en-GB" sz="2800" kern="0" dirty="0" smtClean="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cs typeface="Courier New" pitchFamily="49" charset="0"/>
                </a:rPr>
                <a:t>firstCoin</a:t>
              </a:r>
              <a:endParaRPr lang="en-GB" kern="0" dirty="0" smtClean="0">
                <a:solidFill>
                  <a:sysClr val="windowText" lastClr="000000"/>
                </a:solidFill>
              </a:endParaRPr>
            </a:p>
          </p:txBody>
        </p:sp>
        <p:sp>
          <p:nvSpPr>
            <p:cNvPr id="11" name="Rectangle 10"/>
            <p:cNvSpPr/>
            <p:nvPr/>
          </p:nvSpPr>
          <p:spPr>
            <a:xfrm>
              <a:off x="1221389" y="1424053"/>
              <a:ext cx="2945037" cy="523220"/>
            </a:xfrm>
            <a:prstGeom prst="rect">
              <a:avLst/>
            </a:prstGeom>
            <a:solidFill>
              <a:schemeClr val="tx2">
                <a:lumMod val="75000"/>
              </a:schemeClr>
            </a:solidFill>
          </p:spPr>
          <p:txBody>
            <a:bodyPr wrap="none">
              <a:spAutoFit/>
            </a:bodyPr>
            <a:lstStyle/>
            <a:p>
              <a:pPr defTabSz="914400">
                <a:defRPr/>
              </a:pPr>
              <a:r>
                <a:rPr lang="en-GB" sz="2800" kern="0" dirty="0" smtClean="0">
                  <a:solidFill>
                    <a:srgbClr xmlns:mc="http://schemas.openxmlformats.org/markup-compatibility/2006" xmlns:a14="http://schemas.microsoft.com/office/drawing/2010/main" val="FFFFFF" mc:Ignorable=""/>
                  </a:solidFill>
                  <a:latin typeface="Consolas" pitchFamily="49" charset="0"/>
                  <a:cs typeface="Courier New" pitchFamily="49" charset="0"/>
                </a:rPr>
                <a:t>Bernoulli(0.5)</a:t>
              </a:r>
              <a:endParaRPr lang="en-GB" kern="0" dirty="0" smtClean="0">
                <a:solidFill>
                  <a:srgbClr xmlns:mc="http://schemas.openxmlformats.org/markup-compatibility/2006" xmlns:a14="http://schemas.microsoft.com/office/drawing/2010/main" val="FFFFFF" mc:Ignorable=""/>
                </a:solidFill>
              </a:endParaRPr>
            </a:p>
          </p:txBody>
        </p:sp>
        <p:cxnSp>
          <p:nvCxnSpPr>
            <p:cNvPr id="17" name="Straight Arrow Connector 16"/>
            <p:cNvCxnSpPr>
              <a:stCxn id="11" idx="2"/>
              <a:endCxn id="7" idx="0"/>
            </p:cNvCxnSpPr>
            <p:nvPr/>
          </p:nvCxnSpPr>
          <p:spPr>
            <a:xfrm>
              <a:off x="2693908" y="1947273"/>
              <a:ext cx="1" cy="348452"/>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4977574" y="1424053"/>
            <a:ext cx="2945037" cy="1394892"/>
            <a:chOff x="4977574" y="1424053"/>
            <a:chExt cx="2945037" cy="1394892"/>
          </a:xfrm>
        </p:grpSpPr>
        <p:sp>
          <p:nvSpPr>
            <p:cNvPr id="8" name="Rectangle 7"/>
            <p:cNvSpPr/>
            <p:nvPr/>
          </p:nvSpPr>
          <p:spPr>
            <a:xfrm>
              <a:off x="5371913" y="2295725"/>
              <a:ext cx="2156360" cy="523220"/>
            </a:xfrm>
            <a:prstGeom prst="rect">
              <a:avLst/>
            </a:prstGeom>
            <a:solidFill>
              <a:schemeClr val="tx1"/>
            </a:solidFill>
          </p:spPr>
          <p:txBody>
            <a:bodyPr wrap="none">
              <a:spAutoFit/>
            </a:bodyPr>
            <a:lstStyle/>
            <a:p>
              <a:pPr defTabSz="914400">
                <a:defRPr/>
              </a:pPr>
              <a:r>
                <a:rPr lang="en-GB" sz="2800" kern="0" dirty="0" smtClean="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cs typeface="Courier New" pitchFamily="49" charset="0"/>
                </a:rPr>
                <a:t>secondCoin</a:t>
              </a:r>
              <a:endParaRPr lang="en-GB" kern="0" dirty="0" smtClean="0">
                <a:solidFill>
                  <a:sysClr val="windowText" lastClr="000000"/>
                </a:solidFill>
              </a:endParaRPr>
            </a:p>
          </p:txBody>
        </p:sp>
        <p:sp>
          <p:nvSpPr>
            <p:cNvPr id="12" name="Rectangle 11"/>
            <p:cNvSpPr/>
            <p:nvPr/>
          </p:nvSpPr>
          <p:spPr>
            <a:xfrm>
              <a:off x="4977574" y="1424053"/>
              <a:ext cx="2945037" cy="523220"/>
            </a:xfrm>
            <a:prstGeom prst="rect">
              <a:avLst/>
            </a:prstGeom>
            <a:solidFill>
              <a:schemeClr val="tx2">
                <a:lumMod val="75000"/>
              </a:schemeClr>
            </a:solidFill>
          </p:spPr>
          <p:txBody>
            <a:bodyPr wrap="none">
              <a:spAutoFit/>
            </a:bodyPr>
            <a:lstStyle/>
            <a:p>
              <a:pPr defTabSz="914400">
                <a:defRPr/>
              </a:pPr>
              <a:r>
                <a:rPr lang="en-GB" sz="2800" kern="0" dirty="0" smtClean="0">
                  <a:solidFill>
                    <a:srgbClr xmlns:mc="http://schemas.openxmlformats.org/markup-compatibility/2006" xmlns:a14="http://schemas.microsoft.com/office/drawing/2010/main" val="FFFFFF" mc:Ignorable=""/>
                  </a:solidFill>
                  <a:latin typeface="Consolas" pitchFamily="49" charset="0"/>
                  <a:cs typeface="Courier New" pitchFamily="49" charset="0"/>
                </a:rPr>
                <a:t>Bernoulli(0.5)</a:t>
              </a:r>
              <a:endParaRPr lang="en-GB" kern="0" dirty="0" smtClean="0">
                <a:solidFill>
                  <a:srgbClr xmlns:mc="http://schemas.openxmlformats.org/markup-compatibility/2006" xmlns:a14="http://schemas.microsoft.com/office/drawing/2010/main" val="FFFFFF" mc:Ignorable=""/>
                </a:solidFill>
              </a:endParaRPr>
            </a:p>
          </p:txBody>
        </p:sp>
        <p:cxnSp>
          <p:nvCxnSpPr>
            <p:cNvPr id="18" name="Straight Arrow Connector 17"/>
            <p:cNvCxnSpPr/>
            <p:nvPr/>
          </p:nvCxnSpPr>
          <p:spPr>
            <a:xfrm>
              <a:off x="6450093" y="1947273"/>
              <a:ext cx="1" cy="348452"/>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2693907" y="2818945"/>
            <a:ext cx="3756186" cy="2150231"/>
            <a:chOff x="2693907" y="2818945"/>
            <a:chExt cx="3756186" cy="2150231"/>
          </a:xfrm>
        </p:grpSpPr>
        <p:sp>
          <p:nvSpPr>
            <p:cNvPr id="9" name="Rectangle 8"/>
            <p:cNvSpPr/>
            <p:nvPr/>
          </p:nvSpPr>
          <p:spPr>
            <a:xfrm>
              <a:off x="3592405" y="4445956"/>
              <a:ext cx="1959191" cy="523220"/>
            </a:xfrm>
            <a:prstGeom prst="rect">
              <a:avLst/>
            </a:prstGeom>
            <a:solidFill>
              <a:schemeClr val="tx1"/>
            </a:solidFill>
          </p:spPr>
          <p:txBody>
            <a:bodyPr wrap="none">
              <a:spAutoFit/>
            </a:bodyPr>
            <a:lstStyle/>
            <a:p>
              <a:pPr defTabSz="914400">
                <a:defRPr/>
              </a:pPr>
              <a:r>
                <a:rPr lang="en-GB" sz="2800" kern="0" dirty="0" smtClean="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cs typeface="Courier New" pitchFamily="49" charset="0"/>
                </a:rPr>
                <a:t>bothHeads</a:t>
              </a:r>
              <a:endParaRPr lang="en-GB" kern="0" dirty="0" smtClean="0">
                <a:solidFill>
                  <a:sysClr val="windowText" lastClr="000000"/>
                </a:solidFill>
              </a:endParaRPr>
            </a:p>
          </p:txBody>
        </p:sp>
        <p:sp>
          <p:nvSpPr>
            <p:cNvPr id="13" name="Rectangle 12"/>
            <p:cNvSpPr/>
            <p:nvPr/>
          </p:nvSpPr>
          <p:spPr>
            <a:xfrm>
              <a:off x="4381082" y="3480489"/>
              <a:ext cx="381836" cy="523220"/>
            </a:xfrm>
            <a:prstGeom prst="rect">
              <a:avLst/>
            </a:prstGeom>
            <a:solidFill>
              <a:schemeClr val="tx2">
                <a:lumMod val="75000"/>
              </a:schemeClr>
            </a:solidFill>
          </p:spPr>
          <p:txBody>
            <a:bodyPr wrap="none">
              <a:spAutoFit/>
            </a:bodyPr>
            <a:lstStyle/>
            <a:p>
              <a:pPr defTabSz="914400">
                <a:defRPr/>
              </a:pPr>
              <a:r>
                <a:rPr lang="en-GB" sz="2800" kern="0" dirty="0" smtClean="0">
                  <a:solidFill>
                    <a:srgbClr xmlns:mc="http://schemas.openxmlformats.org/markup-compatibility/2006" xmlns:a14="http://schemas.microsoft.com/office/drawing/2010/main" val="FFFFFF" mc:Ignorable=""/>
                  </a:solidFill>
                  <a:latin typeface="Consolas" pitchFamily="49" charset="0"/>
                  <a:cs typeface="Courier New" pitchFamily="49" charset="0"/>
                </a:rPr>
                <a:t>&amp;</a:t>
              </a:r>
              <a:endParaRPr lang="en-GB" kern="0" dirty="0" smtClean="0">
                <a:solidFill>
                  <a:srgbClr xmlns:mc="http://schemas.openxmlformats.org/markup-compatibility/2006" xmlns:a14="http://schemas.microsoft.com/office/drawing/2010/main" val="FFFFFF" mc:Ignorable=""/>
                </a:solidFill>
              </a:endParaRPr>
            </a:p>
          </p:txBody>
        </p:sp>
        <p:cxnSp>
          <p:nvCxnSpPr>
            <p:cNvPr id="19" name="Straight Arrow Connector 18"/>
            <p:cNvCxnSpPr>
              <a:stCxn id="8" idx="2"/>
            </p:cNvCxnSpPr>
            <p:nvPr/>
          </p:nvCxnSpPr>
          <p:spPr>
            <a:xfrm flipH="1">
              <a:off x="4716016" y="2818945"/>
              <a:ext cx="1734077" cy="652785"/>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693907" y="2818945"/>
              <a:ext cx="1734077" cy="652785"/>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9" idx="0"/>
            </p:cNvCxnSpPr>
            <p:nvPr/>
          </p:nvCxnSpPr>
          <p:spPr>
            <a:xfrm>
              <a:off x="4571999" y="4003709"/>
              <a:ext cx="2" cy="442247"/>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266903" y="4520926"/>
            <a:ext cx="2715580" cy="461665"/>
            <a:chOff x="6325871" y="4003709"/>
            <a:chExt cx="2715580" cy="461665"/>
          </a:xfrm>
        </p:grpSpPr>
        <p:cxnSp>
          <p:nvCxnSpPr>
            <p:cNvPr id="25" name="Straight Arrow Connector 24"/>
            <p:cNvCxnSpPr/>
            <p:nvPr/>
          </p:nvCxnSpPr>
          <p:spPr>
            <a:xfrm>
              <a:off x="6325871" y="4076335"/>
              <a:ext cx="1" cy="348452"/>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6390062" y="4003709"/>
              <a:ext cx="2651389" cy="461665"/>
            </a:xfrm>
            <a:prstGeom prst="rect">
              <a:avLst/>
            </a:prstGeom>
          </p:spPr>
          <p:txBody>
            <a:bodyPr wrap="square">
              <a:spAutoFit/>
            </a:bodyPr>
            <a:lstStyle/>
            <a:p>
              <a:pPr defTabSz="914400">
                <a:defRPr/>
              </a:pPr>
              <a:r>
                <a:rPr lang="en-GB" sz="2400" kern="0" dirty="0" smtClean="0">
                  <a:solidFill>
                    <a:srgbClr xmlns:mc="http://schemas.openxmlformats.org/markup-compatibility/2006" xmlns:a14="http://schemas.microsoft.com/office/drawing/2010/main" val="FFFFFF" mc:Ignorable=""/>
                  </a:solidFill>
                </a:rPr>
                <a:t>Normal execution</a:t>
              </a:r>
              <a:endParaRPr lang="en-GB" sz="2400" kern="0" dirty="0">
                <a:solidFill>
                  <a:srgbClr xmlns:mc="http://schemas.openxmlformats.org/markup-compatibility/2006" xmlns:a14="http://schemas.microsoft.com/office/drawing/2010/main" val="FFFFFF" mc:Ignorable=""/>
                </a:solidFill>
              </a:endParaRPr>
            </a:p>
          </p:txBody>
        </p:sp>
      </p:grpSp>
      <p:grpSp>
        <p:nvGrpSpPr>
          <p:cNvPr id="41" name="Group 40"/>
          <p:cNvGrpSpPr/>
          <p:nvPr/>
        </p:nvGrpSpPr>
        <p:grpSpPr>
          <a:xfrm>
            <a:off x="2474174" y="3162731"/>
            <a:ext cx="4134635" cy="242455"/>
            <a:chOff x="2474174" y="3162731"/>
            <a:chExt cx="4134635" cy="242455"/>
          </a:xfrm>
        </p:grpSpPr>
        <p:sp>
          <p:nvSpPr>
            <p:cNvPr id="29" name="Down Arrow 28"/>
            <p:cNvSpPr/>
            <p:nvPr/>
          </p:nvSpPr>
          <p:spPr bwMode="auto">
            <a:xfrm rot="4174044" flipV="1">
              <a:off x="5613421" y="2409799"/>
              <a:ext cx="216817" cy="1773958"/>
            </a:xfrm>
            <a:prstGeom prst="downArrow">
              <a:avLst>
                <a:gd name="adj1" fmla="val 52816"/>
                <a:gd name="adj2" fmla="val 59065"/>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30" name="Down Arrow 29"/>
            <p:cNvSpPr/>
            <p:nvPr/>
          </p:nvSpPr>
          <p:spPr bwMode="auto">
            <a:xfrm rot="17425956" flipH="1" flipV="1">
              <a:off x="3252744" y="2384161"/>
              <a:ext cx="216817" cy="1773958"/>
            </a:xfrm>
            <a:prstGeom prst="downArrow">
              <a:avLst>
                <a:gd name="adj1" fmla="val 52816"/>
                <a:gd name="adj2" fmla="val 59065"/>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grpSp>
      <p:grpSp>
        <p:nvGrpSpPr>
          <p:cNvPr id="40" name="Group 39"/>
          <p:cNvGrpSpPr/>
          <p:nvPr/>
        </p:nvGrpSpPr>
        <p:grpSpPr>
          <a:xfrm>
            <a:off x="158495" y="5066119"/>
            <a:ext cx="3202657" cy="461665"/>
            <a:chOff x="158495" y="5066119"/>
            <a:chExt cx="3202657" cy="461665"/>
          </a:xfrm>
        </p:grpSpPr>
        <p:sp>
          <p:nvSpPr>
            <p:cNvPr id="33" name="Down Arrow 32"/>
            <p:cNvSpPr/>
            <p:nvPr/>
          </p:nvSpPr>
          <p:spPr bwMode="auto">
            <a:xfrm flipV="1">
              <a:off x="158495" y="5088512"/>
              <a:ext cx="216817" cy="416881"/>
            </a:xfrm>
            <a:prstGeom prst="downArrow">
              <a:avLst>
                <a:gd name="adj1" fmla="val 52816"/>
                <a:gd name="adj2" fmla="val 59065"/>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35" name="Rectangle 34"/>
            <p:cNvSpPr/>
            <p:nvPr/>
          </p:nvSpPr>
          <p:spPr>
            <a:xfrm>
              <a:off x="331094" y="5066119"/>
              <a:ext cx="3030058" cy="461665"/>
            </a:xfrm>
            <a:prstGeom prst="rect">
              <a:avLst/>
            </a:prstGeom>
          </p:spPr>
          <p:txBody>
            <a:bodyPr wrap="square">
              <a:spAutoFit/>
            </a:bodyPr>
            <a:lstStyle/>
            <a:p>
              <a:pPr defTabSz="914400">
                <a:defRPr/>
              </a:pPr>
              <a:r>
                <a:rPr lang="en-GB" sz="2400" kern="0" dirty="0" smtClean="0">
                  <a:solidFill>
                    <a:srgbClr xmlns:mc="http://schemas.openxmlformats.org/markup-compatibility/2006" xmlns:a14="http://schemas.microsoft.com/office/drawing/2010/main" val="FFFFFF" mc:Ignorable=""/>
                  </a:solidFill>
                </a:rPr>
                <a:t>Backwards messages</a:t>
              </a:r>
              <a:endParaRPr lang="en-GB" sz="2400" kern="0" dirty="0">
                <a:solidFill>
                  <a:srgbClr xmlns:mc="http://schemas.openxmlformats.org/markup-compatibility/2006" xmlns:a14="http://schemas.microsoft.com/office/drawing/2010/main" val="FFFFFF" mc:Ignorable=""/>
                </a:solidFill>
              </a:endParaRPr>
            </a:p>
          </p:txBody>
        </p:sp>
      </p:grpSp>
      <p:grpSp>
        <p:nvGrpSpPr>
          <p:cNvPr id="47" name="Group 46"/>
          <p:cNvGrpSpPr/>
          <p:nvPr/>
        </p:nvGrpSpPr>
        <p:grpSpPr>
          <a:xfrm>
            <a:off x="3243736" y="5013846"/>
            <a:ext cx="2656529" cy="1264436"/>
            <a:chOff x="3243736" y="5013846"/>
            <a:chExt cx="2656529" cy="1264436"/>
          </a:xfrm>
        </p:grpSpPr>
        <p:sp>
          <p:nvSpPr>
            <p:cNvPr id="43" name="Rectangle 42"/>
            <p:cNvSpPr/>
            <p:nvPr/>
          </p:nvSpPr>
          <p:spPr bwMode="auto">
            <a:xfrm>
              <a:off x="3243736" y="5527784"/>
              <a:ext cx="2656529" cy="750498"/>
            </a:xfrm>
            <a:prstGeom prst="rect">
              <a:avLst/>
            </a:prstGeom>
            <a:gradFill rotWithShape="1">
              <a:gsLst>
                <a:gs pos="0">
                  <a:srgbClr xmlns:mc="http://schemas.openxmlformats.org/markup-compatibility/2006" xmlns:a14="http://schemas.microsoft.com/office/drawing/2010/main" val="DF8045" mc:Ignorable="">
                    <a:shade val="58000"/>
                    <a:satMod val="150000"/>
                  </a:srgbClr>
                </a:gs>
                <a:gs pos="72000">
                  <a:srgbClr xmlns:mc="http://schemas.openxmlformats.org/markup-compatibility/2006" xmlns:a14="http://schemas.microsoft.com/office/drawing/2010/main" val="DF8045" mc:Ignorable="">
                    <a:tint val="90000"/>
                    <a:satMod val="135000"/>
                  </a:srgbClr>
                </a:gs>
                <a:gs pos="100000">
                  <a:srgbClr xmlns:mc="http://schemas.openxmlformats.org/markup-compatibility/2006" xmlns:a14="http://schemas.microsoft.com/office/drawing/2010/main" val="DF8045" mc:Ignorable="">
                    <a:tint val="80000"/>
                    <a:satMod val="155000"/>
                  </a:srgbClr>
                </a:gs>
              </a:gsLst>
              <a:lin ang="16200000" scaled="0"/>
            </a:gradFill>
            <a:ln>
              <a:noFill/>
              <a:headEnd type="none" w="med" len="med"/>
              <a:tailEnd type="none" w="med" len="med"/>
            </a:ln>
            <a:effectLst>
              <a:outerShdw blurRad="50800" dist="381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GB" sz="2800"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   Observe </a:t>
              </a:r>
            </a:p>
          </p:txBody>
        </p:sp>
        <p:sp>
          <p:nvSpPr>
            <p:cNvPr id="45" name="Oval 44"/>
            <p:cNvSpPr/>
            <p:nvPr/>
          </p:nvSpPr>
          <p:spPr bwMode="auto">
            <a:xfrm>
              <a:off x="5122330" y="5637787"/>
              <a:ext cx="530491" cy="530491"/>
            </a:xfrm>
            <a:prstGeom prst="ellipse">
              <a:avLst/>
            </a:prstGeom>
            <a:gradFill rotWithShape="1">
              <a:gsLst>
                <a:gs pos="0">
                  <a:srgbClr xmlns:mc="http://schemas.openxmlformats.org/markup-compatibility/2006" xmlns:a14="http://schemas.microsoft.com/office/drawing/2010/main" val="2D86E7" mc:Ignorable="">
                    <a:shade val="58000"/>
                    <a:satMod val="150000"/>
                  </a:srgbClr>
                </a:gs>
                <a:gs pos="72000">
                  <a:srgbClr xmlns:mc="http://schemas.openxmlformats.org/markup-compatibility/2006" xmlns:a14="http://schemas.microsoft.com/office/drawing/2010/main" val="2D86E7" mc:Ignorable="">
                    <a:tint val="90000"/>
                    <a:satMod val="135000"/>
                  </a:srgbClr>
                </a:gs>
                <a:gs pos="100000">
                  <a:srgbClr xmlns:mc="http://schemas.openxmlformats.org/markup-compatibility/2006" xmlns:a14="http://schemas.microsoft.com/office/drawing/2010/main" val="2D86E7" mc:Ignorable="">
                    <a:tint val="80000"/>
                    <a:satMod val="155000"/>
                  </a:srgbClr>
                </a:gs>
              </a:gsLst>
              <a:lin ang="16200000" scaled="0"/>
            </a:gradFill>
            <a:ln>
              <a:noFill/>
              <a:headEnd type="none" w="med" len="med"/>
              <a:tailEnd type="none" w="med" len="med"/>
            </a:ln>
            <a:effectLst>
              <a:outerShdw blurRad="50800" dist="381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endParaRPr lang="en-GB"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46" name="Down Arrow 45"/>
            <p:cNvSpPr/>
            <p:nvPr/>
          </p:nvSpPr>
          <p:spPr bwMode="auto">
            <a:xfrm flipV="1">
              <a:off x="4456068" y="5013846"/>
              <a:ext cx="216817" cy="416881"/>
            </a:xfrm>
            <a:prstGeom prst="downArrow">
              <a:avLst>
                <a:gd name="adj1" fmla="val 52816"/>
                <a:gd name="adj2" fmla="val 59065"/>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grpSp>
      <p:sp>
        <p:nvSpPr>
          <p:cNvPr id="48" name="Down Arrow 47"/>
          <p:cNvSpPr/>
          <p:nvPr/>
        </p:nvSpPr>
        <p:spPr bwMode="auto">
          <a:xfrm flipV="1">
            <a:off x="4349547" y="3994650"/>
            <a:ext cx="216817" cy="416881"/>
          </a:xfrm>
          <a:prstGeom prst="downArrow">
            <a:avLst>
              <a:gd name="adj1" fmla="val 52816"/>
              <a:gd name="adj2" fmla="val 59065"/>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Tree>
    <p:extLst>
      <p:ext uri="{BB962C8B-B14F-4D97-AF65-F5344CB8AC3E}">
        <p14:creationId xmlns:p14="http://schemas.microsoft.com/office/powerpoint/2010/main" val="341987670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Almost Done with the Coins!</a:t>
            </a:r>
            <a:endParaRPr lang="en-GB" dirty="0"/>
          </a:p>
        </p:txBody>
      </p:sp>
      <p:pic>
        <p:nvPicPr>
          <p:cNvPr id="4" name="Picture 2" descr="http://file6.shutterstock.com/public_scripts/serve_image.pl/defaulttype/a/n/8/an8d7Ci91dhTRM0Qvcz3KsIjZbfVsC71ChwEJyt9/shutterstock_14528989.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000" b="94600" l="268" r="92225">
                        <a14:foregroundMark x1="62198" y1="22000" x2="62198" y2="22000"/>
                        <a14:foregroundMark x1="61930" y1="18000" x2="61930" y2="18000"/>
                        <a14:foregroundMark x1="61930" y1="17000" x2="61930" y2="17000"/>
                        <a14:foregroundMark x1="61662" y1="16400" x2="61662" y2="16400"/>
                        <a14:foregroundMark x1="62735" y1="16400" x2="62735" y2="16400"/>
                        <a14:foregroundMark x1="62735" y1="16000" x2="62735" y2="16000"/>
                        <a14:foregroundMark x1="63271" y1="21600" x2="63271" y2="21600"/>
                        <a14:foregroundMark x1="59786" y1="24000" x2="59786" y2="24000"/>
                        <a14:foregroundMark x1="61394" y1="23400" x2="61394" y2="2340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086693" y="428212"/>
            <a:ext cx="3057307" cy="4098267"/>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sp>
        <p:nvSpPr>
          <p:cNvPr id="8" name="Text Placeholder 2"/>
          <p:cNvSpPr txBox="1">
            <a:spLocks/>
          </p:cNvSpPr>
          <p:nvPr/>
        </p:nvSpPr>
        <p:spPr>
          <a:xfrm>
            <a:off x="381000" y="1447799"/>
            <a:ext cx="8382000" cy="4185761"/>
          </a:xfrm>
          <a:prstGeom prst="rect">
            <a:avLst/>
          </a:prstGeom>
        </p:spPr>
        <p:txBody>
          <a:bodyPr/>
          <a:lstStyle>
            <a:lvl1pPr marL="460375" indent="-46037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rPr>
              <a:t>For ‘tossing a coin’ think:</a:t>
            </a:r>
          </a:p>
          <a:p>
            <a:pPr lvl="1"/>
            <a:r>
              <a:rPr lang="en-GB" dirty="0" smtClean="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rPr>
              <a:t>Switching on a gene</a:t>
            </a:r>
          </a:p>
          <a:p>
            <a:pPr lvl="1"/>
            <a:r>
              <a:rPr lang="en-GB" dirty="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rPr>
              <a:t>Clicking on a link</a:t>
            </a:r>
          </a:p>
          <a:p>
            <a:pPr lvl="1"/>
            <a:r>
              <a:rPr lang="en-GB" dirty="0" smtClean="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rPr>
              <a:t>Having a disease…</a:t>
            </a:r>
          </a:p>
          <a:p>
            <a:pPr lvl="1"/>
            <a:endParaRPr lang="en-GB" dirty="0" smtClean="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endParaRPr>
          </a:p>
          <a:p>
            <a:r>
              <a:rPr lang="en-GB" dirty="0" smtClean="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rPr>
              <a:t>Want to learn the probability of these events</a:t>
            </a:r>
          </a:p>
          <a:p>
            <a:pPr lvl="1"/>
            <a:r>
              <a:rPr lang="en-GB" dirty="0" smtClean="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rPr>
              <a:t>Like having a </a:t>
            </a:r>
            <a:r>
              <a:rPr lang="en-GB" i="1" dirty="0" smtClean="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rPr>
              <a:t>biased</a:t>
            </a:r>
            <a:r>
              <a:rPr lang="en-GB" dirty="0" smtClean="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rPr>
              <a:t> coin</a:t>
            </a:r>
            <a:endParaRPr lang="en-GB" dirty="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endParaRPr>
          </a:p>
        </p:txBody>
      </p:sp>
    </p:spTree>
    <p:extLst>
      <p:ext uri="{BB962C8B-B14F-4D97-AF65-F5344CB8AC3E}">
        <p14:creationId xmlns:p14="http://schemas.microsoft.com/office/powerpoint/2010/main" val="422048938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winn\AppData\Local\Microsoft\Windows\Temporary Internet Files\Content.IE5\51KI9C1N\MC90021669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87134" y="4220515"/>
            <a:ext cx="1513332" cy="1820570"/>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pic>
        <p:nvPicPr>
          <p:cNvPr id="1028" name="Picture 4" descr="C:\Users\jwinn\AppData\Local\Microsoft\Windows\Temporary Internet Files\Content.IE5\PHIB7VTI\MC900057679[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078" y="2082732"/>
            <a:ext cx="2275390" cy="1553701"/>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sp>
        <p:nvSpPr>
          <p:cNvPr id="3" name="Oval Callout 2"/>
          <p:cNvSpPr/>
          <p:nvPr/>
        </p:nvSpPr>
        <p:spPr bwMode="auto">
          <a:xfrm>
            <a:off x="1884934" y="609600"/>
            <a:ext cx="4902200" cy="1871133"/>
          </a:xfrm>
          <a:prstGeom prst="wedgeEllipseCallout">
            <a:avLst>
              <a:gd name="adj1" fmla="val -70574"/>
              <a:gd name="adj2" fmla="val 62499"/>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200" b="1" dirty="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How can </a:t>
            </a:r>
            <a:r>
              <a:rPr lang="en-GB" sz="32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I write smart software?</a:t>
            </a:r>
            <a:endParaRPr lang="en-GB" sz="3200" b="1" dirty="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4" name="Oval Callout 3"/>
          <p:cNvSpPr/>
          <p:nvPr/>
        </p:nvSpPr>
        <p:spPr bwMode="auto">
          <a:xfrm>
            <a:off x="1972734" y="3064934"/>
            <a:ext cx="4902200" cy="1871133"/>
          </a:xfrm>
          <a:prstGeom prst="wedgeEllipseCallout">
            <a:avLst>
              <a:gd name="adj1" fmla="val 60514"/>
              <a:gd name="adj2" fmla="val 38970"/>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200" b="1" dirty="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How can </a:t>
            </a:r>
            <a:r>
              <a:rPr lang="en-GB" sz="32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I do smart data analysis?</a:t>
            </a:r>
            <a:endParaRPr lang="en-GB" sz="3200" b="1" dirty="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Tree>
    <p:extLst>
      <p:ext uri="{BB962C8B-B14F-4D97-AF65-F5344CB8AC3E}">
        <p14:creationId xmlns:p14="http://schemas.microsoft.com/office/powerpoint/2010/main" val="416202471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Biased Coins</a:t>
            </a:r>
            <a:endParaRPr lang="en-GB" dirty="0"/>
          </a:p>
        </p:txBody>
      </p:sp>
      <p:cxnSp>
        <p:nvCxnSpPr>
          <p:cNvPr id="5" name="Straight Connector 4"/>
          <p:cNvCxnSpPr/>
          <p:nvPr/>
        </p:nvCxnSpPr>
        <p:spPr>
          <a:xfrm>
            <a:off x="743484" y="2889435"/>
            <a:ext cx="72639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331640" y="2733426"/>
            <a:ext cx="0" cy="239283"/>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375446" y="2733426"/>
            <a:ext cx="0" cy="239283"/>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390607" y="2733426"/>
            <a:ext cx="0" cy="239283"/>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94273" y="2175901"/>
            <a:ext cx="1442180" cy="584775"/>
          </a:xfrm>
          <a:prstGeom prst="rect">
            <a:avLst/>
          </a:prstGeom>
        </p:spPr>
        <p:txBody>
          <a:bodyPr wrap="square">
            <a:spAutoFit/>
          </a:bodyPr>
          <a:lstStyle/>
          <a:p>
            <a:pPr algn="ctr" defTabSz="914400">
              <a:defRPr/>
            </a:pPr>
            <a:r>
              <a:rPr lang="en-GB" sz="3200" b="1" kern="0" dirty="0" smtClean="0">
                <a:solidFill>
                  <a:srgbClr xmlns:mc="http://schemas.openxmlformats.org/markup-compatibility/2006" xmlns:a14="http://schemas.microsoft.com/office/drawing/2010/main" val="B8B2AE" mc:Ignorable="">
                    <a:lumMod val="40000"/>
                    <a:lumOff val="60000"/>
                  </a:srgbClr>
                </a:solidFill>
              </a:rPr>
              <a:t>10%</a:t>
            </a:r>
            <a:endParaRPr lang="en-GB" sz="3200" b="1" kern="0" dirty="0">
              <a:solidFill>
                <a:srgbClr xmlns:mc="http://schemas.openxmlformats.org/markup-compatibility/2006" xmlns:a14="http://schemas.microsoft.com/office/drawing/2010/main" val="B8B2AE" mc:Ignorable="">
                  <a:lumMod val="40000"/>
                  <a:lumOff val="60000"/>
                </a:srgbClr>
              </a:solidFill>
            </a:endParaRPr>
          </a:p>
        </p:txBody>
      </p:sp>
      <p:sp>
        <p:nvSpPr>
          <p:cNvPr id="11" name="Rectangle 10"/>
          <p:cNvSpPr/>
          <p:nvPr/>
        </p:nvSpPr>
        <p:spPr>
          <a:xfrm>
            <a:off x="3731270" y="2175901"/>
            <a:ext cx="1442180" cy="584775"/>
          </a:xfrm>
          <a:prstGeom prst="rect">
            <a:avLst/>
          </a:prstGeom>
        </p:spPr>
        <p:txBody>
          <a:bodyPr wrap="square">
            <a:spAutoFit/>
          </a:bodyPr>
          <a:lstStyle/>
          <a:p>
            <a:pPr algn="ctr" defTabSz="914400">
              <a:defRPr/>
            </a:pPr>
            <a:r>
              <a:rPr lang="en-GB" sz="3200" b="1" kern="0" dirty="0" smtClean="0">
                <a:solidFill>
                  <a:srgbClr xmlns:mc="http://schemas.openxmlformats.org/markup-compatibility/2006" xmlns:a14="http://schemas.microsoft.com/office/drawing/2010/main" val="B8B2AE" mc:Ignorable="">
                    <a:lumMod val="40000"/>
                    <a:lumOff val="60000"/>
                  </a:srgbClr>
                </a:solidFill>
              </a:rPr>
              <a:t>50%</a:t>
            </a:r>
            <a:endParaRPr lang="en-GB" sz="3200" b="1" kern="0" dirty="0">
              <a:solidFill>
                <a:srgbClr xmlns:mc="http://schemas.openxmlformats.org/markup-compatibility/2006" xmlns:a14="http://schemas.microsoft.com/office/drawing/2010/main" val="B8B2AE" mc:Ignorable="">
                  <a:lumMod val="40000"/>
                  <a:lumOff val="60000"/>
                </a:srgbClr>
              </a:solidFill>
            </a:endParaRPr>
          </a:p>
        </p:txBody>
      </p:sp>
      <p:sp>
        <p:nvSpPr>
          <p:cNvPr id="12" name="Rectangle 11"/>
          <p:cNvSpPr/>
          <p:nvPr/>
        </p:nvSpPr>
        <p:spPr>
          <a:xfrm>
            <a:off x="6746431" y="2175901"/>
            <a:ext cx="1442180" cy="584775"/>
          </a:xfrm>
          <a:prstGeom prst="rect">
            <a:avLst/>
          </a:prstGeom>
        </p:spPr>
        <p:txBody>
          <a:bodyPr wrap="square">
            <a:spAutoFit/>
          </a:bodyPr>
          <a:lstStyle/>
          <a:p>
            <a:pPr algn="ctr" defTabSz="914400">
              <a:defRPr/>
            </a:pPr>
            <a:r>
              <a:rPr lang="en-GB" sz="3200" b="1" kern="0" dirty="0" smtClean="0">
                <a:solidFill>
                  <a:srgbClr xmlns:mc="http://schemas.openxmlformats.org/markup-compatibility/2006" xmlns:a14="http://schemas.microsoft.com/office/drawing/2010/main" val="B8B2AE" mc:Ignorable="">
                    <a:lumMod val="40000"/>
                    <a:lumOff val="60000"/>
                  </a:srgbClr>
                </a:solidFill>
              </a:rPr>
              <a:t>90%</a:t>
            </a:r>
            <a:endParaRPr lang="en-GB" sz="3200" b="1" kern="0" dirty="0">
              <a:solidFill>
                <a:srgbClr xmlns:mc="http://schemas.openxmlformats.org/markup-compatibility/2006" xmlns:a14="http://schemas.microsoft.com/office/drawing/2010/main" val="B8B2AE" mc:Ignorable="">
                  <a:lumMod val="40000"/>
                  <a:lumOff val="60000"/>
                </a:srgbClr>
              </a:solidFill>
            </a:endParaRPr>
          </a:p>
        </p:txBody>
      </p:sp>
      <p:sp>
        <p:nvSpPr>
          <p:cNvPr id="13" name="Rectangle 12"/>
          <p:cNvSpPr/>
          <p:nvPr/>
        </p:nvSpPr>
        <p:spPr>
          <a:xfrm>
            <a:off x="1454838" y="1591126"/>
            <a:ext cx="6022722" cy="584775"/>
          </a:xfrm>
          <a:prstGeom prst="rect">
            <a:avLst/>
          </a:prstGeom>
        </p:spPr>
        <p:txBody>
          <a:bodyPr wrap="square">
            <a:spAutoFit/>
          </a:bodyPr>
          <a:lstStyle/>
          <a:p>
            <a:pPr algn="ctr" defTabSz="914400">
              <a:defRPr/>
            </a:pPr>
            <a:r>
              <a:rPr lang="en-GB" sz="3200" kern="0" dirty="0" smtClean="0">
                <a:solidFill>
                  <a:srgbClr xmlns:mc="http://schemas.openxmlformats.org/markup-compatibility/2006" xmlns:a14="http://schemas.microsoft.com/office/drawing/2010/main" val="B8B2AE" mc:Ignorable="">
                    <a:lumMod val="40000"/>
                    <a:lumOff val="60000"/>
                  </a:srgbClr>
                </a:solidFill>
              </a:rPr>
              <a:t>Probability of heads (</a:t>
            </a:r>
            <a:r>
              <a:rPr lang="en-GB" sz="3200" i="1" kern="0" dirty="0" smtClean="0">
                <a:solidFill>
                  <a:srgbClr xmlns:mc="http://schemas.openxmlformats.org/markup-compatibility/2006" xmlns:a14="http://schemas.microsoft.com/office/drawing/2010/main" val="B8B2AE" mc:Ignorable="">
                    <a:lumMod val="40000"/>
                    <a:lumOff val="60000"/>
                  </a:srgbClr>
                </a:solidFill>
              </a:rPr>
              <a:t>p)</a:t>
            </a:r>
            <a:endParaRPr lang="en-GB" sz="3200" i="1" kern="0" dirty="0">
              <a:solidFill>
                <a:srgbClr xmlns:mc="http://schemas.openxmlformats.org/markup-compatibility/2006" xmlns:a14="http://schemas.microsoft.com/office/drawing/2010/main" val="B8B2AE" mc:Ignorable="">
                  <a:lumMod val="40000"/>
                  <a:lumOff val="60000"/>
                </a:srgbClr>
              </a:solidFill>
            </a:endParaRPr>
          </a:p>
        </p:txBody>
      </p:sp>
      <p:sp>
        <p:nvSpPr>
          <p:cNvPr id="19" name="Oval 18"/>
          <p:cNvSpPr/>
          <p:nvPr/>
        </p:nvSpPr>
        <p:spPr bwMode="auto">
          <a:xfrm>
            <a:off x="4110198" y="5693877"/>
            <a:ext cx="530491" cy="530491"/>
          </a:xfrm>
          <a:prstGeom prst="ellipse">
            <a:avLst/>
          </a:prstGeom>
          <a:gradFill rotWithShape="1">
            <a:gsLst>
              <a:gs pos="0">
                <a:srgbClr xmlns:mc="http://schemas.openxmlformats.org/markup-compatibility/2006" xmlns:a14="http://schemas.microsoft.com/office/drawing/2010/main" val="2D86E7" mc:Ignorable="">
                  <a:shade val="58000"/>
                  <a:satMod val="150000"/>
                </a:srgbClr>
              </a:gs>
              <a:gs pos="72000">
                <a:srgbClr xmlns:mc="http://schemas.openxmlformats.org/markup-compatibility/2006" xmlns:a14="http://schemas.microsoft.com/office/drawing/2010/main" val="2D86E7" mc:Ignorable="">
                  <a:tint val="90000"/>
                  <a:satMod val="135000"/>
                </a:srgbClr>
              </a:gs>
              <a:gs pos="100000">
                <a:srgbClr xmlns:mc="http://schemas.openxmlformats.org/markup-compatibility/2006" xmlns:a14="http://schemas.microsoft.com/office/drawing/2010/main" val="2D86E7" mc:Ignorable="">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endParaRPr lang="en-GB"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3" name="Oval 22"/>
          <p:cNvSpPr/>
          <p:nvPr/>
        </p:nvSpPr>
        <p:spPr bwMode="auto">
          <a:xfrm>
            <a:off x="4110200" y="5162636"/>
            <a:ext cx="530491" cy="530491"/>
          </a:xfrm>
          <a:prstGeom prst="ellipse">
            <a:avLst/>
          </a:prstGeom>
          <a:gradFill rotWithShape="1">
            <a:gsLst>
              <a:gs pos="0">
                <a:srgbClr xmlns:mc="http://schemas.openxmlformats.org/markup-compatibility/2006" xmlns:a14="http://schemas.microsoft.com/office/drawing/2010/main" val="FFC000" mc:Ignorable="">
                  <a:shade val="58000"/>
                  <a:satMod val="150000"/>
                </a:srgbClr>
              </a:gs>
              <a:gs pos="72000">
                <a:srgbClr xmlns:mc="http://schemas.openxmlformats.org/markup-compatibility/2006" xmlns:a14="http://schemas.microsoft.com/office/drawing/2010/main" val="FFC000" mc:Ignorable="">
                  <a:tint val="90000"/>
                  <a:satMod val="135000"/>
                </a:srgbClr>
              </a:gs>
              <a:gs pos="100000">
                <a:srgbClr xmlns:mc="http://schemas.openxmlformats.org/markup-compatibility/2006" xmlns:a14="http://schemas.microsoft.com/office/drawing/2010/main" val="FFC000" mc:Ignorable="">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endParaRPr lang="en-GB"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2" name="Oval 21"/>
          <p:cNvSpPr/>
          <p:nvPr/>
        </p:nvSpPr>
        <p:spPr bwMode="auto">
          <a:xfrm>
            <a:off x="4110200" y="4631395"/>
            <a:ext cx="530491" cy="530491"/>
          </a:xfrm>
          <a:prstGeom prst="ellipse">
            <a:avLst/>
          </a:prstGeom>
          <a:gradFill rotWithShape="1">
            <a:gsLst>
              <a:gs pos="0">
                <a:srgbClr xmlns:mc="http://schemas.openxmlformats.org/markup-compatibility/2006" xmlns:a14="http://schemas.microsoft.com/office/drawing/2010/main" val="2D86E7" mc:Ignorable="">
                  <a:shade val="58000"/>
                  <a:satMod val="150000"/>
                </a:srgbClr>
              </a:gs>
              <a:gs pos="72000">
                <a:srgbClr xmlns:mc="http://schemas.openxmlformats.org/markup-compatibility/2006" xmlns:a14="http://schemas.microsoft.com/office/drawing/2010/main" val="2D86E7" mc:Ignorable="">
                  <a:tint val="90000"/>
                  <a:satMod val="135000"/>
                </a:srgbClr>
              </a:gs>
              <a:gs pos="100000">
                <a:srgbClr xmlns:mc="http://schemas.openxmlformats.org/markup-compatibility/2006" xmlns:a14="http://schemas.microsoft.com/office/drawing/2010/main" val="2D86E7" mc:Ignorable="">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kern="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p>
        </p:txBody>
      </p:sp>
      <p:sp>
        <p:nvSpPr>
          <p:cNvPr id="18" name="Oval 17"/>
          <p:cNvSpPr/>
          <p:nvPr/>
        </p:nvSpPr>
        <p:spPr bwMode="auto">
          <a:xfrm>
            <a:off x="4110199" y="4100154"/>
            <a:ext cx="530491" cy="530491"/>
          </a:xfrm>
          <a:prstGeom prst="ellipse">
            <a:avLst/>
          </a:prstGeom>
          <a:gradFill rotWithShape="1">
            <a:gsLst>
              <a:gs pos="0">
                <a:srgbClr xmlns:mc="http://schemas.openxmlformats.org/markup-compatibility/2006" xmlns:a14="http://schemas.microsoft.com/office/drawing/2010/main" val="2D86E7" mc:Ignorable="">
                  <a:shade val="58000"/>
                  <a:satMod val="150000"/>
                </a:srgbClr>
              </a:gs>
              <a:gs pos="72000">
                <a:srgbClr xmlns:mc="http://schemas.openxmlformats.org/markup-compatibility/2006" xmlns:a14="http://schemas.microsoft.com/office/drawing/2010/main" val="2D86E7" mc:Ignorable="">
                  <a:tint val="90000"/>
                  <a:satMod val="135000"/>
                </a:srgbClr>
              </a:gs>
              <a:gs pos="100000">
                <a:srgbClr xmlns:mc="http://schemas.openxmlformats.org/markup-compatibility/2006" xmlns:a14="http://schemas.microsoft.com/office/drawing/2010/main" val="2D86E7" mc:Ignorable="">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endParaRPr lang="en-GB"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1" name="Oval 20"/>
          <p:cNvSpPr/>
          <p:nvPr/>
        </p:nvSpPr>
        <p:spPr bwMode="auto">
          <a:xfrm>
            <a:off x="4110200" y="3568913"/>
            <a:ext cx="530491" cy="530491"/>
          </a:xfrm>
          <a:prstGeom prst="ellipse">
            <a:avLst/>
          </a:prstGeom>
          <a:gradFill rotWithShape="1">
            <a:gsLst>
              <a:gs pos="0">
                <a:srgbClr xmlns:mc="http://schemas.openxmlformats.org/markup-compatibility/2006" xmlns:a14="http://schemas.microsoft.com/office/drawing/2010/main" val="FFC000" mc:Ignorable="">
                  <a:shade val="58000"/>
                  <a:satMod val="150000"/>
                </a:srgbClr>
              </a:gs>
              <a:gs pos="72000">
                <a:srgbClr xmlns:mc="http://schemas.openxmlformats.org/markup-compatibility/2006" xmlns:a14="http://schemas.microsoft.com/office/drawing/2010/main" val="FFC000" mc:Ignorable="">
                  <a:tint val="90000"/>
                  <a:satMod val="135000"/>
                </a:srgbClr>
              </a:gs>
              <a:gs pos="100000">
                <a:srgbClr xmlns:mc="http://schemas.openxmlformats.org/markup-compatibility/2006" xmlns:a14="http://schemas.microsoft.com/office/drawing/2010/main" val="FFC000" mc:Ignorable="">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endParaRPr lang="en-GB"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nvGrpSpPr>
          <p:cNvPr id="43" name="Group 42"/>
          <p:cNvGrpSpPr/>
          <p:nvPr/>
        </p:nvGrpSpPr>
        <p:grpSpPr>
          <a:xfrm>
            <a:off x="7125360" y="3037672"/>
            <a:ext cx="530492" cy="3186696"/>
            <a:chOff x="7125360" y="2960038"/>
            <a:chExt cx="530492" cy="3186696"/>
          </a:xfrm>
        </p:grpSpPr>
        <p:sp>
          <p:nvSpPr>
            <p:cNvPr id="28" name="Oval 27"/>
            <p:cNvSpPr/>
            <p:nvPr/>
          </p:nvSpPr>
          <p:spPr bwMode="auto">
            <a:xfrm>
              <a:off x="7125361" y="5616243"/>
              <a:ext cx="530491" cy="530491"/>
            </a:xfrm>
            <a:prstGeom prst="ellipse">
              <a:avLst/>
            </a:prstGeom>
            <a:gradFill rotWithShape="1">
              <a:gsLst>
                <a:gs pos="0">
                  <a:srgbClr xmlns:mc="http://schemas.openxmlformats.org/markup-compatibility/2006" xmlns:a14="http://schemas.microsoft.com/office/drawing/2010/main" val="FFC000" mc:Ignorable="">
                    <a:shade val="58000"/>
                    <a:satMod val="150000"/>
                  </a:srgbClr>
                </a:gs>
                <a:gs pos="72000">
                  <a:srgbClr xmlns:mc="http://schemas.openxmlformats.org/markup-compatibility/2006" xmlns:a14="http://schemas.microsoft.com/office/drawing/2010/main" val="FFC000" mc:Ignorable="">
                    <a:tint val="90000"/>
                    <a:satMod val="135000"/>
                  </a:srgbClr>
                </a:gs>
                <a:gs pos="100000">
                  <a:srgbClr xmlns:mc="http://schemas.openxmlformats.org/markup-compatibility/2006" xmlns:a14="http://schemas.microsoft.com/office/drawing/2010/main" val="FFC000" mc:Ignorable="">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endParaRPr lang="en-GB"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5" name="Oval 24"/>
            <p:cNvSpPr/>
            <p:nvPr/>
          </p:nvSpPr>
          <p:spPr bwMode="auto">
            <a:xfrm>
              <a:off x="7125360" y="5085002"/>
              <a:ext cx="530491" cy="530491"/>
            </a:xfrm>
            <a:prstGeom prst="ellipse">
              <a:avLst/>
            </a:prstGeom>
            <a:gradFill rotWithShape="1">
              <a:gsLst>
                <a:gs pos="0">
                  <a:srgbClr xmlns:mc="http://schemas.openxmlformats.org/markup-compatibility/2006" xmlns:a14="http://schemas.microsoft.com/office/drawing/2010/main" val="2D86E7" mc:Ignorable="">
                    <a:shade val="58000"/>
                    <a:satMod val="150000"/>
                  </a:srgbClr>
                </a:gs>
                <a:gs pos="72000">
                  <a:srgbClr xmlns:mc="http://schemas.openxmlformats.org/markup-compatibility/2006" xmlns:a14="http://schemas.microsoft.com/office/drawing/2010/main" val="2D86E7" mc:Ignorable="">
                    <a:tint val="90000"/>
                    <a:satMod val="135000"/>
                  </a:srgbClr>
                </a:gs>
                <a:gs pos="100000">
                  <a:srgbClr xmlns:mc="http://schemas.openxmlformats.org/markup-compatibility/2006" xmlns:a14="http://schemas.microsoft.com/office/drawing/2010/main" val="2D86E7" mc:Ignorable="">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endParaRPr lang="en-GB"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7" name="Oval 26"/>
            <p:cNvSpPr/>
            <p:nvPr/>
          </p:nvSpPr>
          <p:spPr bwMode="auto">
            <a:xfrm>
              <a:off x="7125361" y="4553761"/>
              <a:ext cx="530491" cy="530491"/>
            </a:xfrm>
            <a:prstGeom prst="ellipse">
              <a:avLst/>
            </a:prstGeom>
            <a:gradFill rotWithShape="1">
              <a:gsLst>
                <a:gs pos="0">
                  <a:srgbClr xmlns:mc="http://schemas.openxmlformats.org/markup-compatibility/2006" xmlns:a14="http://schemas.microsoft.com/office/drawing/2010/main" val="FFC000" mc:Ignorable="">
                    <a:shade val="58000"/>
                    <a:satMod val="150000"/>
                  </a:srgbClr>
                </a:gs>
                <a:gs pos="72000">
                  <a:srgbClr xmlns:mc="http://schemas.openxmlformats.org/markup-compatibility/2006" xmlns:a14="http://schemas.microsoft.com/office/drawing/2010/main" val="FFC000" mc:Ignorable="">
                    <a:tint val="90000"/>
                    <a:satMod val="135000"/>
                  </a:srgbClr>
                </a:gs>
                <a:gs pos="100000">
                  <a:srgbClr xmlns:mc="http://schemas.openxmlformats.org/markup-compatibility/2006" xmlns:a14="http://schemas.microsoft.com/office/drawing/2010/main" val="FFC000" mc:Ignorable="">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endParaRPr lang="en-GB"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6" name="Oval 25"/>
            <p:cNvSpPr/>
            <p:nvPr/>
          </p:nvSpPr>
          <p:spPr bwMode="auto">
            <a:xfrm>
              <a:off x="7125361" y="4022520"/>
              <a:ext cx="530491" cy="530491"/>
            </a:xfrm>
            <a:prstGeom prst="ellipse">
              <a:avLst/>
            </a:prstGeom>
            <a:gradFill rotWithShape="1">
              <a:gsLst>
                <a:gs pos="0">
                  <a:srgbClr xmlns:mc="http://schemas.openxmlformats.org/markup-compatibility/2006" xmlns:a14="http://schemas.microsoft.com/office/drawing/2010/main" val="FFC000" mc:Ignorable="">
                    <a:shade val="58000"/>
                    <a:satMod val="150000"/>
                  </a:srgbClr>
                </a:gs>
                <a:gs pos="72000">
                  <a:srgbClr xmlns:mc="http://schemas.openxmlformats.org/markup-compatibility/2006" xmlns:a14="http://schemas.microsoft.com/office/drawing/2010/main" val="FFC000" mc:Ignorable="">
                    <a:tint val="90000"/>
                    <a:satMod val="135000"/>
                  </a:srgbClr>
                </a:gs>
                <a:gs pos="100000">
                  <a:srgbClr xmlns:mc="http://schemas.openxmlformats.org/markup-compatibility/2006" xmlns:a14="http://schemas.microsoft.com/office/drawing/2010/main" val="FFC000" mc:Ignorable="">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endParaRPr lang="en-GB"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8" name="Oval 37"/>
            <p:cNvSpPr/>
            <p:nvPr/>
          </p:nvSpPr>
          <p:spPr bwMode="auto">
            <a:xfrm>
              <a:off x="7125361" y="3491279"/>
              <a:ext cx="530491" cy="530491"/>
            </a:xfrm>
            <a:prstGeom prst="ellipse">
              <a:avLst/>
            </a:prstGeom>
            <a:gradFill rotWithShape="1">
              <a:gsLst>
                <a:gs pos="0">
                  <a:srgbClr xmlns:mc="http://schemas.openxmlformats.org/markup-compatibility/2006" xmlns:a14="http://schemas.microsoft.com/office/drawing/2010/main" val="FFC000" mc:Ignorable="">
                    <a:shade val="58000"/>
                    <a:satMod val="150000"/>
                  </a:srgbClr>
                </a:gs>
                <a:gs pos="72000">
                  <a:srgbClr xmlns:mc="http://schemas.openxmlformats.org/markup-compatibility/2006" xmlns:a14="http://schemas.microsoft.com/office/drawing/2010/main" val="FFC000" mc:Ignorable="">
                    <a:tint val="90000"/>
                    <a:satMod val="135000"/>
                  </a:srgbClr>
                </a:gs>
                <a:gs pos="100000">
                  <a:srgbClr xmlns:mc="http://schemas.openxmlformats.org/markup-compatibility/2006" xmlns:a14="http://schemas.microsoft.com/office/drawing/2010/main" val="FFC000" mc:Ignorable="">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endParaRPr lang="en-GB"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7" name="Oval 16"/>
            <p:cNvSpPr/>
            <p:nvPr/>
          </p:nvSpPr>
          <p:spPr bwMode="auto">
            <a:xfrm>
              <a:off x="7125361" y="2960038"/>
              <a:ext cx="530491" cy="530491"/>
            </a:xfrm>
            <a:prstGeom prst="ellipse">
              <a:avLst/>
            </a:prstGeom>
            <a:gradFill rotWithShape="1">
              <a:gsLst>
                <a:gs pos="0">
                  <a:srgbClr xmlns:mc="http://schemas.openxmlformats.org/markup-compatibility/2006" xmlns:a14="http://schemas.microsoft.com/office/drawing/2010/main" val="FFC000" mc:Ignorable="">
                    <a:shade val="58000"/>
                    <a:satMod val="150000"/>
                  </a:srgbClr>
                </a:gs>
                <a:gs pos="72000">
                  <a:srgbClr xmlns:mc="http://schemas.openxmlformats.org/markup-compatibility/2006" xmlns:a14="http://schemas.microsoft.com/office/drawing/2010/main" val="FFC000" mc:Ignorable="">
                    <a:tint val="90000"/>
                    <a:satMod val="135000"/>
                  </a:srgbClr>
                </a:gs>
                <a:gs pos="100000">
                  <a:srgbClr xmlns:mc="http://schemas.openxmlformats.org/markup-compatibility/2006" xmlns:a14="http://schemas.microsoft.com/office/drawing/2010/main" val="FFC000" mc:Ignorable="">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endParaRPr lang="en-GB"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42" name="Group 41"/>
          <p:cNvGrpSpPr/>
          <p:nvPr/>
        </p:nvGrpSpPr>
        <p:grpSpPr>
          <a:xfrm>
            <a:off x="1066392" y="3037672"/>
            <a:ext cx="530493" cy="3186696"/>
            <a:chOff x="1066392" y="2960038"/>
            <a:chExt cx="530493" cy="3186696"/>
          </a:xfrm>
        </p:grpSpPr>
        <p:sp>
          <p:nvSpPr>
            <p:cNvPr id="32" name="Oval 31"/>
            <p:cNvSpPr/>
            <p:nvPr/>
          </p:nvSpPr>
          <p:spPr bwMode="auto">
            <a:xfrm>
              <a:off x="1066393" y="5616243"/>
              <a:ext cx="530491" cy="530491"/>
            </a:xfrm>
            <a:prstGeom prst="ellipse">
              <a:avLst/>
            </a:prstGeom>
            <a:gradFill rotWithShape="1">
              <a:gsLst>
                <a:gs pos="0">
                  <a:srgbClr xmlns:mc="http://schemas.openxmlformats.org/markup-compatibility/2006" xmlns:a14="http://schemas.microsoft.com/office/drawing/2010/main" val="2D86E7" mc:Ignorable="">
                    <a:shade val="58000"/>
                    <a:satMod val="150000"/>
                  </a:srgbClr>
                </a:gs>
                <a:gs pos="72000">
                  <a:srgbClr xmlns:mc="http://schemas.openxmlformats.org/markup-compatibility/2006" xmlns:a14="http://schemas.microsoft.com/office/drawing/2010/main" val="2D86E7" mc:Ignorable="">
                    <a:tint val="90000"/>
                    <a:satMod val="135000"/>
                  </a:srgbClr>
                </a:gs>
                <a:gs pos="100000">
                  <a:srgbClr xmlns:mc="http://schemas.openxmlformats.org/markup-compatibility/2006" xmlns:a14="http://schemas.microsoft.com/office/drawing/2010/main" val="2D86E7" mc:Ignorable="">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endParaRPr lang="en-GB"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5" name="Oval 34"/>
            <p:cNvSpPr/>
            <p:nvPr/>
          </p:nvSpPr>
          <p:spPr bwMode="auto">
            <a:xfrm>
              <a:off x="1066392" y="5085002"/>
              <a:ext cx="530491" cy="530491"/>
            </a:xfrm>
            <a:prstGeom prst="ellipse">
              <a:avLst/>
            </a:prstGeom>
            <a:gradFill rotWithShape="1">
              <a:gsLst>
                <a:gs pos="0">
                  <a:srgbClr xmlns:mc="http://schemas.openxmlformats.org/markup-compatibility/2006" xmlns:a14="http://schemas.microsoft.com/office/drawing/2010/main" val="2D86E7" mc:Ignorable="">
                    <a:shade val="58000"/>
                    <a:satMod val="150000"/>
                  </a:srgbClr>
                </a:gs>
                <a:gs pos="72000">
                  <a:srgbClr xmlns:mc="http://schemas.openxmlformats.org/markup-compatibility/2006" xmlns:a14="http://schemas.microsoft.com/office/drawing/2010/main" val="2D86E7" mc:Ignorable="">
                    <a:tint val="90000"/>
                    <a:satMod val="135000"/>
                  </a:srgbClr>
                </a:gs>
                <a:gs pos="100000">
                  <a:srgbClr xmlns:mc="http://schemas.openxmlformats.org/markup-compatibility/2006" xmlns:a14="http://schemas.microsoft.com/office/drawing/2010/main" val="2D86E7" mc:Ignorable="">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endParaRPr lang="en-GB"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4" name="Oval 33"/>
            <p:cNvSpPr/>
            <p:nvPr/>
          </p:nvSpPr>
          <p:spPr bwMode="auto">
            <a:xfrm>
              <a:off x="1066393" y="4553761"/>
              <a:ext cx="530491" cy="530491"/>
            </a:xfrm>
            <a:prstGeom prst="ellipse">
              <a:avLst/>
            </a:prstGeom>
            <a:gradFill rotWithShape="1">
              <a:gsLst>
                <a:gs pos="0">
                  <a:srgbClr xmlns:mc="http://schemas.openxmlformats.org/markup-compatibility/2006" xmlns:a14="http://schemas.microsoft.com/office/drawing/2010/main" val="2D86E7" mc:Ignorable="">
                    <a:shade val="58000"/>
                    <a:satMod val="150000"/>
                  </a:srgbClr>
                </a:gs>
                <a:gs pos="72000">
                  <a:srgbClr xmlns:mc="http://schemas.openxmlformats.org/markup-compatibility/2006" xmlns:a14="http://schemas.microsoft.com/office/drawing/2010/main" val="2D86E7" mc:Ignorable="">
                    <a:tint val="90000"/>
                    <a:satMod val="135000"/>
                  </a:srgbClr>
                </a:gs>
                <a:gs pos="100000">
                  <a:srgbClr xmlns:mc="http://schemas.openxmlformats.org/markup-compatibility/2006" xmlns:a14="http://schemas.microsoft.com/office/drawing/2010/main" val="2D86E7" mc:Ignorable="">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endParaRPr lang="en-GB"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1" name="Oval 30"/>
            <p:cNvSpPr/>
            <p:nvPr/>
          </p:nvSpPr>
          <p:spPr bwMode="auto">
            <a:xfrm>
              <a:off x="1066394" y="4022520"/>
              <a:ext cx="530491" cy="530491"/>
            </a:xfrm>
            <a:prstGeom prst="ellipse">
              <a:avLst/>
            </a:prstGeom>
            <a:gradFill rotWithShape="1">
              <a:gsLst>
                <a:gs pos="0">
                  <a:srgbClr xmlns:mc="http://schemas.openxmlformats.org/markup-compatibility/2006" xmlns:a14="http://schemas.microsoft.com/office/drawing/2010/main" val="2D86E7" mc:Ignorable="">
                    <a:shade val="58000"/>
                    <a:satMod val="150000"/>
                  </a:srgbClr>
                </a:gs>
                <a:gs pos="72000">
                  <a:srgbClr xmlns:mc="http://schemas.openxmlformats.org/markup-compatibility/2006" xmlns:a14="http://schemas.microsoft.com/office/drawing/2010/main" val="2D86E7" mc:Ignorable="">
                    <a:tint val="90000"/>
                    <a:satMod val="135000"/>
                  </a:srgbClr>
                </a:gs>
                <a:gs pos="100000">
                  <a:srgbClr xmlns:mc="http://schemas.openxmlformats.org/markup-compatibility/2006" xmlns:a14="http://schemas.microsoft.com/office/drawing/2010/main" val="2D86E7" mc:Ignorable="">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endParaRPr lang="en-GB"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6" name="Oval 35"/>
            <p:cNvSpPr/>
            <p:nvPr/>
          </p:nvSpPr>
          <p:spPr bwMode="auto">
            <a:xfrm>
              <a:off x="1066394" y="3491279"/>
              <a:ext cx="530491" cy="530491"/>
            </a:xfrm>
            <a:prstGeom prst="ellipse">
              <a:avLst/>
            </a:prstGeom>
            <a:gradFill rotWithShape="1">
              <a:gsLst>
                <a:gs pos="0">
                  <a:srgbClr xmlns:mc="http://schemas.openxmlformats.org/markup-compatibility/2006" xmlns:a14="http://schemas.microsoft.com/office/drawing/2010/main" val="2D86E7" mc:Ignorable="">
                    <a:shade val="58000"/>
                    <a:satMod val="150000"/>
                  </a:srgbClr>
                </a:gs>
                <a:gs pos="72000">
                  <a:srgbClr xmlns:mc="http://schemas.openxmlformats.org/markup-compatibility/2006" xmlns:a14="http://schemas.microsoft.com/office/drawing/2010/main" val="2D86E7" mc:Ignorable="">
                    <a:tint val="90000"/>
                    <a:satMod val="135000"/>
                  </a:srgbClr>
                </a:gs>
                <a:gs pos="100000">
                  <a:srgbClr xmlns:mc="http://schemas.openxmlformats.org/markup-compatibility/2006" xmlns:a14="http://schemas.microsoft.com/office/drawing/2010/main" val="2D86E7" mc:Ignorable="">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endParaRPr lang="en-GB"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0" name="Oval 19"/>
            <p:cNvSpPr/>
            <p:nvPr/>
          </p:nvSpPr>
          <p:spPr bwMode="auto">
            <a:xfrm>
              <a:off x="1066394" y="2960038"/>
              <a:ext cx="530491" cy="530491"/>
            </a:xfrm>
            <a:prstGeom prst="ellipse">
              <a:avLst/>
            </a:prstGeom>
            <a:gradFill rotWithShape="1">
              <a:gsLst>
                <a:gs pos="0">
                  <a:srgbClr xmlns:mc="http://schemas.openxmlformats.org/markup-compatibility/2006" xmlns:a14="http://schemas.microsoft.com/office/drawing/2010/main" val="FFC000" mc:Ignorable="">
                    <a:shade val="58000"/>
                    <a:satMod val="150000"/>
                  </a:srgbClr>
                </a:gs>
                <a:gs pos="72000">
                  <a:srgbClr xmlns:mc="http://schemas.openxmlformats.org/markup-compatibility/2006" xmlns:a14="http://schemas.microsoft.com/office/drawing/2010/main" val="FFC000" mc:Ignorable="">
                    <a:tint val="90000"/>
                    <a:satMod val="135000"/>
                  </a:srgbClr>
                </a:gs>
                <a:gs pos="100000">
                  <a:srgbClr xmlns:mc="http://schemas.openxmlformats.org/markup-compatibility/2006" xmlns:a14="http://schemas.microsoft.com/office/drawing/2010/main" val="FFC000" mc:Ignorable="">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endParaRPr lang="en-GB"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sp>
        <p:nvSpPr>
          <p:cNvPr id="37" name="Oval 36"/>
          <p:cNvSpPr/>
          <p:nvPr/>
        </p:nvSpPr>
        <p:spPr bwMode="auto">
          <a:xfrm>
            <a:off x="4110196" y="3037672"/>
            <a:ext cx="530491" cy="530491"/>
          </a:xfrm>
          <a:prstGeom prst="ellipse">
            <a:avLst/>
          </a:prstGeom>
          <a:gradFill rotWithShape="1">
            <a:gsLst>
              <a:gs pos="0">
                <a:srgbClr xmlns:mc="http://schemas.openxmlformats.org/markup-compatibility/2006" xmlns:a14="http://schemas.microsoft.com/office/drawing/2010/main" val="FFC000" mc:Ignorable="">
                  <a:shade val="58000"/>
                  <a:satMod val="150000"/>
                </a:srgbClr>
              </a:gs>
              <a:gs pos="72000">
                <a:srgbClr xmlns:mc="http://schemas.openxmlformats.org/markup-compatibility/2006" xmlns:a14="http://schemas.microsoft.com/office/drawing/2010/main" val="FFC000" mc:Ignorable="">
                  <a:tint val="90000"/>
                  <a:satMod val="135000"/>
                </a:srgbClr>
              </a:gs>
              <a:gs pos="100000">
                <a:srgbClr xmlns:mc="http://schemas.openxmlformats.org/markup-compatibility/2006" xmlns:a14="http://schemas.microsoft.com/office/drawing/2010/main" val="FFC000" mc:Ignorable="">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endParaRPr lang="en-GB"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Tree>
    <p:extLst>
      <p:ext uri="{BB962C8B-B14F-4D97-AF65-F5344CB8AC3E}">
        <p14:creationId xmlns:p14="http://schemas.microsoft.com/office/powerpoint/2010/main" val="169627499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2" grpId="0" animBg="1"/>
      <p:bldP spid="18" grpId="0" animBg="1"/>
      <p:bldP spid="21"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694273" y="2175901"/>
            <a:ext cx="1442180" cy="584775"/>
          </a:xfrm>
          <a:prstGeom prst="rect">
            <a:avLst/>
          </a:prstGeom>
        </p:spPr>
        <p:txBody>
          <a:bodyPr wrap="square">
            <a:spAutoFit/>
          </a:bodyPr>
          <a:lstStyle/>
          <a:p>
            <a:pPr algn="ctr" defTabSz="914400">
              <a:defRPr/>
            </a:pPr>
            <a:r>
              <a:rPr lang="en-GB" sz="3200" b="1" kern="0" dirty="0" smtClean="0">
                <a:solidFill>
                  <a:srgbClr xmlns:mc="http://schemas.openxmlformats.org/markup-compatibility/2006" xmlns:a14="http://schemas.microsoft.com/office/drawing/2010/main" val="7D706D" mc:Ignorable="">
                    <a:lumMod val="60000"/>
                    <a:lumOff val="40000"/>
                  </a:srgbClr>
                </a:solidFill>
              </a:rPr>
              <a:t>10%</a:t>
            </a:r>
            <a:endParaRPr lang="en-GB" sz="3200" b="1" kern="0" dirty="0">
              <a:solidFill>
                <a:srgbClr xmlns:mc="http://schemas.openxmlformats.org/markup-compatibility/2006" xmlns:a14="http://schemas.microsoft.com/office/drawing/2010/main" val="7D706D" mc:Ignorable="">
                  <a:lumMod val="60000"/>
                  <a:lumOff val="40000"/>
                </a:srgbClr>
              </a:solidFill>
            </a:endParaRPr>
          </a:p>
        </p:txBody>
      </p:sp>
      <p:sp>
        <p:nvSpPr>
          <p:cNvPr id="49" name="Rectangle 48"/>
          <p:cNvSpPr/>
          <p:nvPr/>
        </p:nvSpPr>
        <p:spPr>
          <a:xfrm>
            <a:off x="3731270" y="2175901"/>
            <a:ext cx="1442180" cy="584775"/>
          </a:xfrm>
          <a:prstGeom prst="rect">
            <a:avLst/>
          </a:prstGeom>
        </p:spPr>
        <p:txBody>
          <a:bodyPr wrap="square">
            <a:spAutoFit/>
          </a:bodyPr>
          <a:lstStyle/>
          <a:p>
            <a:pPr algn="ctr" defTabSz="914400">
              <a:defRPr/>
            </a:pPr>
            <a:r>
              <a:rPr lang="en-GB" sz="3200" b="1" kern="0" dirty="0" smtClean="0">
                <a:solidFill>
                  <a:srgbClr xmlns:mc="http://schemas.openxmlformats.org/markup-compatibility/2006" xmlns:a14="http://schemas.microsoft.com/office/drawing/2010/main" val="7D706D" mc:Ignorable="">
                    <a:lumMod val="60000"/>
                    <a:lumOff val="40000"/>
                  </a:srgbClr>
                </a:solidFill>
              </a:rPr>
              <a:t>50%</a:t>
            </a:r>
            <a:endParaRPr lang="en-GB" sz="3200" b="1" kern="0" dirty="0">
              <a:solidFill>
                <a:srgbClr xmlns:mc="http://schemas.openxmlformats.org/markup-compatibility/2006" xmlns:a14="http://schemas.microsoft.com/office/drawing/2010/main" val="7D706D" mc:Ignorable="">
                  <a:lumMod val="60000"/>
                  <a:lumOff val="40000"/>
                </a:srgbClr>
              </a:solidFill>
            </a:endParaRPr>
          </a:p>
        </p:txBody>
      </p:sp>
      <p:sp>
        <p:nvSpPr>
          <p:cNvPr id="50" name="Rectangle 49"/>
          <p:cNvSpPr/>
          <p:nvPr/>
        </p:nvSpPr>
        <p:spPr>
          <a:xfrm>
            <a:off x="6746431" y="2175901"/>
            <a:ext cx="1442180" cy="584775"/>
          </a:xfrm>
          <a:prstGeom prst="rect">
            <a:avLst/>
          </a:prstGeom>
        </p:spPr>
        <p:txBody>
          <a:bodyPr wrap="square">
            <a:spAutoFit/>
          </a:bodyPr>
          <a:lstStyle/>
          <a:p>
            <a:pPr algn="ctr" defTabSz="914400">
              <a:defRPr/>
            </a:pPr>
            <a:r>
              <a:rPr lang="en-GB" sz="3200" b="1" kern="0" dirty="0" smtClean="0">
                <a:solidFill>
                  <a:srgbClr xmlns:mc="http://schemas.openxmlformats.org/markup-compatibility/2006" xmlns:a14="http://schemas.microsoft.com/office/drawing/2010/main" val="7D706D" mc:Ignorable="">
                    <a:lumMod val="60000"/>
                    <a:lumOff val="40000"/>
                  </a:srgbClr>
                </a:solidFill>
              </a:rPr>
              <a:t>90%</a:t>
            </a:r>
            <a:endParaRPr lang="en-GB" sz="3200" b="1" kern="0" dirty="0">
              <a:solidFill>
                <a:srgbClr xmlns:mc="http://schemas.openxmlformats.org/markup-compatibility/2006" xmlns:a14="http://schemas.microsoft.com/office/drawing/2010/main" val="7D706D" mc:Ignorable="">
                  <a:lumMod val="60000"/>
                  <a:lumOff val="40000"/>
                </a:srgbClr>
              </a:solidFill>
            </a:endParaRPr>
          </a:p>
        </p:txBody>
      </p:sp>
      <p:sp>
        <p:nvSpPr>
          <p:cNvPr id="45" name="Rectangle 44"/>
          <p:cNvSpPr/>
          <p:nvPr/>
        </p:nvSpPr>
        <p:spPr bwMode="auto">
          <a:xfrm>
            <a:off x="7040858" y="2996952"/>
            <a:ext cx="699493" cy="3309844"/>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46" name="Rectangle 45"/>
          <p:cNvSpPr/>
          <p:nvPr/>
        </p:nvSpPr>
        <p:spPr bwMode="auto">
          <a:xfrm>
            <a:off x="981893" y="2996952"/>
            <a:ext cx="699493" cy="330984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47" name="Rectangle 46"/>
          <p:cNvSpPr/>
          <p:nvPr/>
        </p:nvSpPr>
        <p:spPr bwMode="auto">
          <a:xfrm>
            <a:off x="4016523" y="2996952"/>
            <a:ext cx="699493" cy="330984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2" name="Title 1"/>
          <p:cNvSpPr>
            <a:spLocks noGrp="1"/>
          </p:cNvSpPr>
          <p:nvPr>
            <p:ph type="title"/>
          </p:nvPr>
        </p:nvSpPr>
        <p:spPr/>
        <p:txBody>
          <a:bodyPr/>
          <a:lstStyle/>
          <a:p>
            <a:r>
              <a:rPr lang="en-GB" smtClean="0"/>
              <a:t>Reasoning Backwards</a:t>
            </a:r>
            <a:endParaRPr lang="en-GB" dirty="0"/>
          </a:p>
        </p:txBody>
      </p:sp>
      <p:cxnSp>
        <p:nvCxnSpPr>
          <p:cNvPr id="5" name="Straight Connector 4"/>
          <p:cNvCxnSpPr/>
          <p:nvPr/>
        </p:nvCxnSpPr>
        <p:spPr>
          <a:xfrm>
            <a:off x="743484" y="2889435"/>
            <a:ext cx="72639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331640" y="2733426"/>
            <a:ext cx="0" cy="239283"/>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375446" y="2733426"/>
            <a:ext cx="0" cy="239283"/>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390607" y="2733426"/>
            <a:ext cx="0" cy="239283"/>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9" name="Oval 18"/>
          <p:cNvSpPr/>
          <p:nvPr/>
        </p:nvSpPr>
        <p:spPr bwMode="auto">
          <a:xfrm>
            <a:off x="4110198" y="5693877"/>
            <a:ext cx="530491" cy="530491"/>
          </a:xfrm>
          <a:prstGeom prst="ellipse">
            <a:avLst/>
          </a:prstGeom>
          <a:gradFill rotWithShape="1">
            <a:gsLst>
              <a:gs pos="0">
                <a:srgbClr xmlns:mc="http://schemas.openxmlformats.org/markup-compatibility/2006" xmlns:a14="http://schemas.microsoft.com/office/drawing/2010/main" val="2D86E7" mc:Ignorable="">
                  <a:shade val="58000"/>
                  <a:satMod val="150000"/>
                </a:srgbClr>
              </a:gs>
              <a:gs pos="72000">
                <a:srgbClr xmlns:mc="http://schemas.openxmlformats.org/markup-compatibility/2006" xmlns:a14="http://schemas.microsoft.com/office/drawing/2010/main" val="2D86E7" mc:Ignorable="">
                  <a:tint val="90000"/>
                  <a:satMod val="135000"/>
                </a:srgbClr>
              </a:gs>
              <a:gs pos="100000">
                <a:srgbClr xmlns:mc="http://schemas.openxmlformats.org/markup-compatibility/2006" xmlns:a14="http://schemas.microsoft.com/office/drawing/2010/main" val="2D86E7" mc:Ignorable="">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endParaRPr lang="en-GB"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3" name="Oval 22"/>
          <p:cNvSpPr/>
          <p:nvPr/>
        </p:nvSpPr>
        <p:spPr bwMode="auto">
          <a:xfrm>
            <a:off x="4110200" y="5162636"/>
            <a:ext cx="530491" cy="530491"/>
          </a:xfrm>
          <a:prstGeom prst="ellipse">
            <a:avLst/>
          </a:prstGeom>
          <a:gradFill rotWithShape="1">
            <a:gsLst>
              <a:gs pos="0">
                <a:srgbClr xmlns:mc="http://schemas.openxmlformats.org/markup-compatibility/2006" xmlns:a14="http://schemas.microsoft.com/office/drawing/2010/main" val="FFC000" mc:Ignorable="">
                  <a:shade val="58000"/>
                  <a:satMod val="150000"/>
                </a:srgbClr>
              </a:gs>
              <a:gs pos="72000">
                <a:srgbClr xmlns:mc="http://schemas.openxmlformats.org/markup-compatibility/2006" xmlns:a14="http://schemas.microsoft.com/office/drawing/2010/main" val="FFC000" mc:Ignorable="">
                  <a:tint val="90000"/>
                  <a:satMod val="135000"/>
                </a:srgbClr>
              </a:gs>
              <a:gs pos="100000">
                <a:srgbClr xmlns:mc="http://schemas.openxmlformats.org/markup-compatibility/2006" xmlns:a14="http://schemas.microsoft.com/office/drawing/2010/main" val="FFC000" mc:Ignorable="">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endParaRPr lang="en-GB"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2" name="Oval 21"/>
          <p:cNvSpPr/>
          <p:nvPr/>
        </p:nvSpPr>
        <p:spPr bwMode="auto">
          <a:xfrm>
            <a:off x="4110200" y="4631395"/>
            <a:ext cx="530491" cy="530491"/>
          </a:xfrm>
          <a:prstGeom prst="ellipse">
            <a:avLst/>
          </a:prstGeom>
          <a:gradFill rotWithShape="1">
            <a:gsLst>
              <a:gs pos="0">
                <a:srgbClr xmlns:mc="http://schemas.openxmlformats.org/markup-compatibility/2006" xmlns:a14="http://schemas.microsoft.com/office/drawing/2010/main" val="2D86E7" mc:Ignorable="">
                  <a:shade val="58000"/>
                  <a:satMod val="150000"/>
                </a:srgbClr>
              </a:gs>
              <a:gs pos="72000">
                <a:srgbClr xmlns:mc="http://schemas.openxmlformats.org/markup-compatibility/2006" xmlns:a14="http://schemas.microsoft.com/office/drawing/2010/main" val="2D86E7" mc:Ignorable="">
                  <a:tint val="90000"/>
                  <a:satMod val="135000"/>
                </a:srgbClr>
              </a:gs>
              <a:gs pos="100000">
                <a:srgbClr xmlns:mc="http://schemas.openxmlformats.org/markup-compatibility/2006" xmlns:a14="http://schemas.microsoft.com/office/drawing/2010/main" val="2D86E7" mc:Ignorable="">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endParaRPr lang="en-GB" sz="3200" b="1" kern="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8" name="Oval 17"/>
          <p:cNvSpPr/>
          <p:nvPr/>
        </p:nvSpPr>
        <p:spPr bwMode="auto">
          <a:xfrm>
            <a:off x="4110199" y="4100154"/>
            <a:ext cx="530491" cy="530491"/>
          </a:xfrm>
          <a:prstGeom prst="ellipse">
            <a:avLst/>
          </a:prstGeom>
          <a:gradFill rotWithShape="1">
            <a:gsLst>
              <a:gs pos="0">
                <a:srgbClr xmlns:mc="http://schemas.openxmlformats.org/markup-compatibility/2006" xmlns:a14="http://schemas.microsoft.com/office/drawing/2010/main" val="2D86E7" mc:Ignorable="">
                  <a:shade val="58000"/>
                  <a:satMod val="150000"/>
                </a:srgbClr>
              </a:gs>
              <a:gs pos="72000">
                <a:srgbClr xmlns:mc="http://schemas.openxmlformats.org/markup-compatibility/2006" xmlns:a14="http://schemas.microsoft.com/office/drawing/2010/main" val="2D86E7" mc:Ignorable="">
                  <a:tint val="90000"/>
                  <a:satMod val="135000"/>
                </a:srgbClr>
              </a:gs>
              <a:gs pos="100000">
                <a:srgbClr xmlns:mc="http://schemas.openxmlformats.org/markup-compatibility/2006" xmlns:a14="http://schemas.microsoft.com/office/drawing/2010/main" val="2D86E7" mc:Ignorable="">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endParaRPr lang="en-GB"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1" name="Oval 20"/>
          <p:cNvSpPr/>
          <p:nvPr/>
        </p:nvSpPr>
        <p:spPr bwMode="auto">
          <a:xfrm>
            <a:off x="4110200" y="3568913"/>
            <a:ext cx="530491" cy="530491"/>
          </a:xfrm>
          <a:prstGeom prst="ellipse">
            <a:avLst/>
          </a:prstGeom>
          <a:gradFill rotWithShape="1">
            <a:gsLst>
              <a:gs pos="0">
                <a:srgbClr xmlns:mc="http://schemas.openxmlformats.org/markup-compatibility/2006" xmlns:a14="http://schemas.microsoft.com/office/drawing/2010/main" val="FFC000" mc:Ignorable="">
                  <a:shade val="58000"/>
                  <a:satMod val="150000"/>
                </a:srgbClr>
              </a:gs>
              <a:gs pos="72000">
                <a:srgbClr xmlns:mc="http://schemas.openxmlformats.org/markup-compatibility/2006" xmlns:a14="http://schemas.microsoft.com/office/drawing/2010/main" val="FFC000" mc:Ignorable="">
                  <a:tint val="90000"/>
                  <a:satMod val="135000"/>
                </a:srgbClr>
              </a:gs>
              <a:gs pos="100000">
                <a:srgbClr xmlns:mc="http://schemas.openxmlformats.org/markup-compatibility/2006" xmlns:a14="http://schemas.microsoft.com/office/drawing/2010/main" val="FFC000" mc:Ignorable="">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endParaRPr lang="en-GB"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nvGrpSpPr>
          <p:cNvPr id="43" name="Group 42"/>
          <p:cNvGrpSpPr/>
          <p:nvPr/>
        </p:nvGrpSpPr>
        <p:grpSpPr>
          <a:xfrm>
            <a:off x="7125360" y="3037672"/>
            <a:ext cx="530492" cy="3186696"/>
            <a:chOff x="7125360" y="2960038"/>
            <a:chExt cx="530492" cy="3186696"/>
          </a:xfrm>
        </p:grpSpPr>
        <p:sp>
          <p:nvSpPr>
            <p:cNvPr id="28" name="Oval 27"/>
            <p:cNvSpPr/>
            <p:nvPr/>
          </p:nvSpPr>
          <p:spPr bwMode="auto">
            <a:xfrm>
              <a:off x="7125361" y="5616243"/>
              <a:ext cx="530491" cy="530491"/>
            </a:xfrm>
            <a:prstGeom prst="ellipse">
              <a:avLst/>
            </a:prstGeom>
            <a:gradFill rotWithShape="1">
              <a:gsLst>
                <a:gs pos="0">
                  <a:srgbClr xmlns:mc="http://schemas.openxmlformats.org/markup-compatibility/2006" xmlns:a14="http://schemas.microsoft.com/office/drawing/2010/main" val="FFC000" mc:Ignorable="">
                    <a:shade val="58000"/>
                    <a:satMod val="150000"/>
                  </a:srgbClr>
                </a:gs>
                <a:gs pos="72000">
                  <a:srgbClr xmlns:mc="http://schemas.openxmlformats.org/markup-compatibility/2006" xmlns:a14="http://schemas.microsoft.com/office/drawing/2010/main" val="FFC000" mc:Ignorable="">
                    <a:tint val="90000"/>
                    <a:satMod val="135000"/>
                  </a:srgbClr>
                </a:gs>
                <a:gs pos="100000">
                  <a:srgbClr xmlns:mc="http://schemas.openxmlformats.org/markup-compatibility/2006" xmlns:a14="http://schemas.microsoft.com/office/drawing/2010/main" val="FFC000" mc:Ignorable="">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endParaRPr lang="en-GB"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5" name="Oval 24"/>
            <p:cNvSpPr/>
            <p:nvPr/>
          </p:nvSpPr>
          <p:spPr bwMode="auto">
            <a:xfrm>
              <a:off x="7125360" y="5085002"/>
              <a:ext cx="530491" cy="530491"/>
            </a:xfrm>
            <a:prstGeom prst="ellipse">
              <a:avLst/>
            </a:prstGeom>
            <a:gradFill rotWithShape="1">
              <a:gsLst>
                <a:gs pos="0">
                  <a:srgbClr xmlns:mc="http://schemas.openxmlformats.org/markup-compatibility/2006" xmlns:a14="http://schemas.microsoft.com/office/drawing/2010/main" val="2D86E7" mc:Ignorable="">
                    <a:shade val="58000"/>
                    <a:satMod val="150000"/>
                  </a:srgbClr>
                </a:gs>
                <a:gs pos="72000">
                  <a:srgbClr xmlns:mc="http://schemas.openxmlformats.org/markup-compatibility/2006" xmlns:a14="http://schemas.microsoft.com/office/drawing/2010/main" val="2D86E7" mc:Ignorable="">
                    <a:tint val="90000"/>
                    <a:satMod val="135000"/>
                  </a:srgbClr>
                </a:gs>
                <a:gs pos="100000">
                  <a:srgbClr xmlns:mc="http://schemas.openxmlformats.org/markup-compatibility/2006" xmlns:a14="http://schemas.microsoft.com/office/drawing/2010/main" val="2D86E7" mc:Ignorable="">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endParaRPr lang="en-GB"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7" name="Oval 26"/>
            <p:cNvSpPr/>
            <p:nvPr/>
          </p:nvSpPr>
          <p:spPr bwMode="auto">
            <a:xfrm>
              <a:off x="7125361" y="4553761"/>
              <a:ext cx="530491" cy="530491"/>
            </a:xfrm>
            <a:prstGeom prst="ellipse">
              <a:avLst/>
            </a:prstGeom>
            <a:gradFill rotWithShape="1">
              <a:gsLst>
                <a:gs pos="0">
                  <a:srgbClr xmlns:mc="http://schemas.openxmlformats.org/markup-compatibility/2006" xmlns:a14="http://schemas.microsoft.com/office/drawing/2010/main" val="FFC000" mc:Ignorable="">
                    <a:shade val="58000"/>
                    <a:satMod val="150000"/>
                  </a:srgbClr>
                </a:gs>
                <a:gs pos="72000">
                  <a:srgbClr xmlns:mc="http://schemas.openxmlformats.org/markup-compatibility/2006" xmlns:a14="http://schemas.microsoft.com/office/drawing/2010/main" val="FFC000" mc:Ignorable="">
                    <a:tint val="90000"/>
                    <a:satMod val="135000"/>
                  </a:srgbClr>
                </a:gs>
                <a:gs pos="100000">
                  <a:srgbClr xmlns:mc="http://schemas.openxmlformats.org/markup-compatibility/2006" xmlns:a14="http://schemas.microsoft.com/office/drawing/2010/main" val="FFC000" mc:Ignorable="">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endParaRPr lang="en-GB"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6" name="Oval 25"/>
            <p:cNvSpPr/>
            <p:nvPr/>
          </p:nvSpPr>
          <p:spPr bwMode="auto">
            <a:xfrm>
              <a:off x="7125361" y="4022520"/>
              <a:ext cx="530491" cy="530491"/>
            </a:xfrm>
            <a:prstGeom prst="ellipse">
              <a:avLst/>
            </a:prstGeom>
            <a:gradFill rotWithShape="1">
              <a:gsLst>
                <a:gs pos="0">
                  <a:srgbClr xmlns:mc="http://schemas.openxmlformats.org/markup-compatibility/2006" xmlns:a14="http://schemas.microsoft.com/office/drawing/2010/main" val="FFC000" mc:Ignorable="">
                    <a:shade val="58000"/>
                    <a:satMod val="150000"/>
                  </a:srgbClr>
                </a:gs>
                <a:gs pos="72000">
                  <a:srgbClr xmlns:mc="http://schemas.openxmlformats.org/markup-compatibility/2006" xmlns:a14="http://schemas.microsoft.com/office/drawing/2010/main" val="FFC000" mc:Ignorable="">
                    <a:tint val="90000"/>
                    <a:satMod val="135000"/>
                  </a:srgbClr>
                </a:gs>
                <a:gs pos="100000">
                  <a:srgbClr xmlns:mc="http://schemas.openxmlformats.org/markup-compatibility/2006" xmlns:a14="http://schemas.microsoft.com/office/drawing/2010/main" val="FFC000" mc:Ignorable="">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endParaRPr lang="en-GB"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8" name="Oval 37"/>
            <p:cNvSpPr/>
            <p:nvPr/>
          </p:nvSpPr>
          <p:spPr bwMode="auto">
            <a:xfrm>
              <a:off x="7125361" y="3491279"/>
              <a:ext cx="530491" cy="530491"/>
            </a:xfrm>
            <a:prstGeom prst="ellipse">
              <a:avLst/>
            </a:prstGeom>
            <a:gradFill rotWithShape="1">
              <a:gsLst>
                <a:gs pos="0">
                  <a:srgbClr xmlns:mc="http://schemas.openxmlformats.org/markup-compatibility/2006" xmlns:a14="http://schemas.microsoft.com/office/drawing/2010/main" val="FFC000" mc:Ignorable="">
                    <a:shade val="58000"/>
                    <a:satMod val="150000"/>
                  </a:srgbClr>
                </a:gs>
                <a:gs pos="72000">
                  <a:srgbClr xmlns:mc="http://schemas.openxmlformats.org/markup-compatibility/2006" xmlns:a14="http://schemas.microsoft.com/office/drawing/2010/main" val="FFC000" mc:Ignorable="">
                    <a:tint val="90000"/>
                    <a:satMod val="135000"/>
                  </a:srgbClr>
                </a:gs>
                <a:gs pos="100000">
                  <a:srgbClr xmlns:mc="http://schemas.openxmlformats.org/markup-compatibility/2006" xmlns:a14="http://schemas.microsoft.com/office/drawing/2010/main" val="FFC000" mc:Ignorable="">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endParaRPr lang="en-GB"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7" name="Oval 16"/>
            <p:cNvSpPr/>
            <p:nvPr/>
          </p:nvSpPr>
          <p:spPr bwMode="auto">
            <a:xfrm>
              <a:off x="7125361" y="2960038"/>
              <a:ext cx="530491" cy="530491"/>
            </a:xfrm>
            <a:prstGeom prst="ellipse">
              <a:avLst/>
            </a:prstGeom>
            <a:gradFill rotWithShape="1">
              <a:gsLst>
                <a:gs pos="0">
                  <a:srgbClr xmlns:mc="http://schemas.openxmlformats.org/markup-compatibility/2006" xmlns:a14="http://schemas.microsoft.com/office/drawing/2010/main" val="FFC000" mc:Ignorable="">
                    <a:shade val="58000"/>
                    <a:satMod val="150000"/>
                  </a:srgbClr>
                </a:gs>
                <a:gs pos="72000">
                  <a:srgbClr xmlns:mc="http://schemas.openxmlformats.org/markup-compatibility/2006" xmlns:a14="http://schemas.microsoft.com/office/drawing/2010/main" val="FFC000" mc:Ignorable="">
                    <a:tint val="90000"/>
                    <a:satMod val="135000"/>
                  </a:srgbClr>
                </a:gs>
                <a:gs pos="100000">
                  <a:srgbClr xmlns:mc="http://schemas.openxmlformats.org/markup-compatibility/2006" xmlns:a14="http://schemas.microsoft.com/office/drawing/2010/main" val="FFC000" mc:Ignorable="">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endParaRPr lang="en-GB"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42" name="Group 41"/>
          <p:cNvGrpSpPr/>
          <p:nvPr/>
        </p:nvGrpSpPr>
        <p:grpSpPr>
          <a:xfrm>
            <a:off x="1066392" y="3037672"/>
            <a:ext cx="530493" cy="3186696"/>
            <a:chOff x="1066392" y="2960038"/>
            <a:chExt cx="530493" cy="3186696"/>
          </a:xfrm>
        </p:grpSpPr>
        <p:sp>
          <p:nvSpPr>
            <p:cNvPr id="32" name="Oval 31"/>
            <p:cNvSpPr/>
            <p:nvPr/>
          </p:nvSpPr>
          <p:spPr bwMode="auto">
            <a:xfrm>
              <a:off x="1066393" y="5616243"/>
              <a:ext cx="530491" cy="530491"/>
            </a:xfrm>
            <a:prstGeom prst="ellipse">
              <a:avLst/>
            </a:prstGeom>
            <a:gradFill rotWithShape="1">
              <a:gsLst>
                <a:gs pos="0">
                  <a:srgbClr xmlns:mc="http://schemas.openxmlformats.org/markup-compatibility/2006" xmlns:a14="http://schemas.microsoft.com/office/drawing/2010/main" val="2D86E7" mc:Ignorable="">
                    <a:shade val="58000"/>
                    <a:satMod val="150000"/>
                  </a:srgbClr>
                </a:gs>
                <a:gs pos="72000">
                  <a:srgbClr xmlns:mc="http://schemas.openxmlformats.org/markup-compatibility/2006" xmlns:a14="http://schemas.microsoft.com/office/drawing/2010/main" val="2D86E7" mc:Ignorable="">
                    <a:tint val="90000"/>
                    <a:satMod val="135000"/>
                  </a:srgbClr>
                </a:gs>
                <a:gs pos="100000">
                  <a:srgbClr xmlns:mc="http://schemas.openxmlformats.org/markup-compatibility/2006" xmlns:a14="http://schemas.microsoft.com/office/drawing/2010/main" val="2D86E7" mc:Ignorable="">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endParaRPr lang="en-GB"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5" name="Oval 34"/>
            <p:cNvSpPr/>
            <p:nvPr/>
          </p:nvSpPr>
          <p:spPr bwMode="auto">
            <a:xfrm>
              <a:off x="1066392" y="5085002"/>
              <a:ext cx="530491" cy="530491"/>
            </a:xfrm>
            <a:prstGeom prst="ellipse">
              <a:avLst/>
            </a:prstGeom>
            <a:gradFill rotWithShape="1">
              <a:gsLst>
                <a:gs pos="0">
                  <a:srgbClr xmlns:mc="http://schemas.openxmlformats.org/markup-compatibility/2006" xmlns:a14="http://schemas.microsoft.com/office/drawing/2010/main" val="2D86E7" mc:Ignorable="">
                    <a:shade val="58000"/>
                    <a:satMod val="150000"/>
                  </a:srgbClr>
                </a:gs>
                <a:gs pos="72000">
                  <a:srgbClr xmlns:mc="http://schemas.openxmlformats.org/markup-compatibility/2006" xmlns:a14="http://schemas.microsoft.com/office/drawing/2010/main" val="2D86E7" mc:Ignorable="">
                    <a:tint val="90000"/>
                    <a:satMod val="135000"/>
                  </a:srgbClr>
                </a:gs>
                <a:gs pos="100000">
                  <a:srgbClr xmlns:mc="http://schemas.openxmlformats.org/markup-compatibility/2006" xmlns:a14="http://schemas.microsoft.com/office/drawing/2010/main" val="2D86E7" mc:Ignorable="">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endParaRPr lang="en-GB"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4" name="Oval 33"/>
            <p:cNvSpPr/>
            <p:nvPr/>
          </p:nvSpPr>
          <p:spPr bwMode="auto">
            <a:xfrm>
              <a:off x="1066393" y="4553761"/>
              <a:ext cx="530491" cy="530491"/>
            </a:xfrm>
            <a:prstGeom prst="ellipse">
              <a:avLst/>
            </a:prstGeom>
            <a:gradFill rotWithShape="1">
              <a:gsLst>
                <a:gs pos="0">
                  <a:srgbClr xmlns:mc="http://schemas.openxmlformats.org/markup-compatibility/2006" xmlns:a14="http://schemas.microsoft.com/office/drawing/2010/main" val="2D86E7" mc:Ignorable="">
                    <a:shade val="58000"/>
                    <a:satMod val="150000"/>
                  </a:srgbClr>
                </a:gs>
                <a:gs pos="72000">
                  <a:srgbClr xmlns:mc="http://schemas.openxmlformats.org/markup-compatibility/2006" xmlns:a14="http://schemas.microsoft.com/office/drawing/2010/main" val="2D86E7" mc:Ignorable="">
                    <a:tint val="90000"/>
                    <a:satMod val="135000"/>
                  </a:srgbClr>
                </a:gs>
                <a:gs pos="100000">
                  <a:srgbClr xmlns:mc="http://schemas.openxmlformats.org/markup-compatibility/2006" xmlns:a14="http://schemas.microsoft.com/office/drawing/2010/main" val="2D86E7" mc:Ignorable="">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endParaRPr lang="en-GB"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1" name="Oval 30"/>
            <p:cNvSpPr/>
            <p:nvPr/>
          </p:nvSpPr>
          <p:spPr bwMode="auto">
            <a:xfrm>
              <a:off x="1066394" y="4022520"/>
              <a:ext cx="530491" cy="530491"/>
            </a:xfrm>
            <a:prstGeom prst="ellipse">
              <a:avLst/>
            </a:prstGeom>
            <a:gradFill rotWithShape="1">
              <a:gsLst>
                <a:gs pos="0">
                  <a:srgbClr xmlns:mc="http://schemas.openxmlformats.org/markup-compatibility/2006" xmlns:a14="http://schemas.microsoft.com/office/drawing/2010/main" val="2D86E7" mc:Ignorable="">
                    <a:shade val="58000"/>
                    <a:satMod val="150000"/>
                  </a:srgbClr>
                </a:gs>
                <a:gs pos="72000">
                  <a:srgbClr xmlns:mc="http://schemas.openxmlformats.org/markup-compatibility/2006" xmlns:a14="http://schemas.microsoft.com/office/drawing/2010/main" val="2D86E7" mc:Ignorable="">
                    <a:tint val="90000"/>
                    <a:satMod val="135000"/>
                  </a:srgbClr>
                </a:gs>
                <a:gs pos="100000">
                  <a:srgbClr xmlns:mc="http://schemas.openxmlformats.org/markup-compatibility/2006" xmlns:a14="http://schemas.microsoft.com/office/drawing/2010/main" val="2D86E7" mc:Ignorable="">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endParaRPr lang="en-GB"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6" name="Oval 35"/>
            <p:cNvSpPr/>
            <p:nvPr/>
          </p:nvSpPr>
          <p:spPr bwMode="auto">
            <a:xfrm>
              <a:off x="1066394" y="3491279"/>
              <a:ext cx="530491" cy="530491"/>
            </a:xfrm>
            <a:prstGeom prst="ellipse">
              <a:avLst/>
            </a:prstGeom>
            <a:gradFill rotWithShape="1">
              <a:gsLst>
                <a:gs pos="0">
                  <a:srgbClr xmlns:mc="http://schemas.openxmlformats.org/markup-compatibility/2006" xmlns:a14="http://schemas.microsoft.com/office/drawing/2010/main" val="2D86E7" mc:Ignorable="">
                    <a:shade val="58000"/>
                    <a:satMod val="150000"/>
                  </a:srgbClr>
                </a:gs>
                <a:gs pos="72000">
                  <a:srgbClr xmlns:mc="http://schemas.openxmlformats.org/markup-compatibility/2006" xmlns:a14="http://schemas.microsoft.com/office/drawing/2010/main" val="2D86E7" mc:Ignorable="">
                    <a:tint val="90000"/>
                    <a:satMod val="135000"/>
                  </a:srgbClr>
                </a:gs>
                <a:gs pos="100000">
                  <a:srgbClr xmlns:mc="http://schemas.openxmlformats.org/markup-compatibility/2006" xmlns:a14="http://schemas.microsoft.com/office/drawing/2010/main" val="2D86E7" mc:Ignorable="">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endParaRPr lang="en-GB"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0" name="Oval 19"/>
            <p:cNvSpPr/>
            <p:nvPr/>
          </p:nvSpPr>
          <p:spPr bwMode="auto">
            <a:xfrm>
              <a:off x="1066394" y="2960038"/>
              <a:ext cx="530491" cy="530491"/>
            </a:xfrm>
            <a:prstGeom prst="ellipse">
              <a:avLst/>
            </a:prstGeom>
            <a:gradFill rotWithShape="1">
              <a:gsLst>
                <a:gs pos="0">
                  <a:srgbClr xmlns:mc="http://schemas.openxmlformats.org/markup-compatibility/2006" xmlns:a14="http://schemas.microsoft.com/office/drawing/2010/main" val="FFC000" mc:Ignorable="">
                    <a:shade val="58000"/>
                    <a:satMod val="150000"/>
                  </a:srgbClr>
                </a:gs>
                <a:gs pos="72000">
                  <a:srgbClr xmlns:mc="http://schemas.openxmlformats.org/markup-compatibility/2006" xmlns:a14="http://schemas.microsoft.com/office/drawing/2010/main" val="FFC000" mc:Ignorable="">
                    <a:tint val="90000"/>
                    <a:satMod val="135000"/>
                  </a:srgbClr>
                </a:gs>
                <a:gs pos="100000">
                  <a:srgbClr xmlns:mc="http://schemas.openxmlformats.org/markup-compatibility/2006" xmlns:a14="http://schemas.microsoft.com/office/drawing/2010/main" val="FFC000" mc:Ignorable="">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endParaRPr lang="en-GB"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sp>
        <p:nvSpPr>
          <p:cNvPr id="37" name="Oval 36"/>
          <p:cNvSpPr/>
          <p:nvPr/>
        </p:nvSpPr>
        <p:spPr bwMode="auto">
          <a:xfrm>
            <a:off x="4110196" y="3037672"/>
            <a:ext cx="530491" cy="530491"/>
          </a:xfrm>
          <a:prstGeom prst="ellipse">
            <a:avLst/>
          </a:prstGeom>
          <a:gradFill rotWithShape="1">
            <a:gsLst>
              <a:gs pos="0">
                <a:srgbClr xmlns:mc="http://schemas.openxmlformats.org/markup-compatibility/2006" xmlns:a14="http://schemas.microsoft.com/office/drawing/2010/main" val="FFC000" mc:Ignorable="">
                  <a:shade val="58000"/>
                  <a:satMod val="150000"/>
                </a:srgbClr>
              </a:gs>
              <a:gs pos="72000">
                <a:srgbClr xmlns:mc="http://schemas.openxmlformats.org/markup-compatibility/2006" xmlns:a14="http://schemas.microsoft.com/office/drawing/2010/main" val="FFC000" mc:Ignorable="">
                  <a:tint val="90000"/>
                  <a:satMod val="135000"/>
                </a:srgbClr>
              </a:gs>
              <a:gs pos="100000">
                <a:srgbClr xmlns:mc="http://schemas.openxmlformats.org/markup-compatibility/2006" xmlns:a14="http://schemas.microsoft.com/office/drawing/2010/main" val="FFC000" mc:Ignorable="">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endParaRPr lang="en-GB"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40" name="Freeform 6"/>
          <p:cNvSpPr>
            <a:spLocks/>
          </p:cNvSpPr>
          <p:nvPr/>
        </p:nvSpPr>
        <p:spPr bwMode="auto">
          <a:xfrm>
            <a:off x="751782" y="990109"/>
            <a:ext cx="7212615" cy="1827051"/>
          </a:xfrm>
          <a:custGeom>
            <a:avLst/>
            <a:gdLst>
              <a:gd name="T0" fmla="*/ 42 w 4620"/>
              <a:gd name="T1" fmla="*/ 1704 h 1914"/>
              <a:gd name="T2" fmla="*/ 138 w 4620"/>
              <a:gd name="T3" fmla="*/ 1284 h 1914"/>
              <a:gd name="T4" fmla="*/ 228 w 4620"/>
              <a:gd name="T5" fmla="*/ 924 h 1914"/>
              <a:gd name="T6" fmla="*/ 318 w 4620"/>
              <a:gd name="T7" fmla="*/ 624 h 1914"/>
              <a:gd name="T8" fmla="*/ 414 w 4620"/>
              <a:gd name="T9" fmla="*/ 396 h 1914"/>
              <a:gd name="T10" fmla="*/ 504 w 4620"/>
              <a:gd name="T11" fmla="*/ 222 h 1914"/>
              <a:gd name="T12" fmla="*/ 600 w 4620"/>
              <a:gd name="T13" fmla="*/ 102 h 1914"/>
              <a:gd name="T14" fmla="*/ 690 w 4620"/>
              <a:gd name="T15" fmla="*/ 30 h 1914"/>
              <a:gd name="T16" fmla="*/ 780 w 4620"/>
              <a:gd name="T17" fmla="*/ 0 h 1914"/>
              <a:gd name="T18" fmla="*/ 876 w 4620"/>
              <a:gd name="T19" fmla="*/ 6 h 1914"/>
              <a:gd name="T20" fmla="*/ 966 w 4620"/>
              <a:gd name="T21" fmla="*/ 36 h 1914"/>
              <a:gd name="T22" fmla="*/ 1062 w 4620"/>
              <a:gd name="T23" fmla="*/ 96 h 1914"/>
              <a:gd name="T24" fmla="*/ 1152 w 4620"/>
              <a:gd name="T25" fmla="*/ 168 h 1914"/>
              <a:gd name="T26" fmla="*/ 1242 w 4620"/>
              <a:gd name="T27" fmla="*/ 258 h 1914"/>
              <a:gd name="T28" fmla="*/ 1338 w 4620"/>
              <a:gd name="T29" fmla="*/ 360 h 1914"/>
              <a:gd name="T30" fmla="*/ 1428 w 4620"/>
              <a:gd name="T31" fmla="*/ 468 h 1914"/>
              <a:gd name="T32" fmla="*/ 1524 w 4620"/>
              <a:gd name="T33" fmla="*/ 582 h 1914"/>
              <a:gd name="T34" fmla="*/ 1614 w 4620"/>
              <a:gd name="T35" fmla="*/ 696 h 1914"/>
              <a:gd name="T36" fmla="*/ 1704 w 4620"/>
              <a:gd name="T37" fmla="*/ 810 h 1914"/>
              <a:gd name="T38" fmla="*/ 1800 w 4620"/>
              <a:gd name="T39" fmla="*/ 918 h 1914"/>
              <a:gd name="T40" fmla="*/ 1890 w 4620"/>
              <a:gd name="T41" fmla="*/ 1026 h 1914"/>
              <a:gd name="T42" fmla="*/ 1986 w 4620"/>
              <a:gd name="T43" fmla="*/ 1134 h 1914"/>
              <a:gd name="T44" fmla="*/ 2076 w 4620"/>
              <a:gd name="T45" fmla="*/ 1230 h 1914"/>
              <a:gd name="T46" fmla="*/ 2166 w 4620"/>
              <a:gd name="T47" fmla="*/ 1320 h 1914"/>
              <a:gd name="T48" fmla="*/ 2262 w 4620"/>
              <a:gd name="T49" fmla="*/ 1398 h 1914"/>
              <a:gd name="T50" fmla="*/ 2352 w 4620"/>
              <a:gd name="T51" fmla="*/ 1476 h 1914"/>
              <a:gd name="T52" fmla="*/ 2448 w 4620"/>
              <a:gd name="T53" fmla="*/ 1542 h 1914"/>
              <a:gd name="T54" fmla="*/ 2538 w 4620"/>
              <a:gd name="T55" fmla="*/ 1602 h 1914"/>
              <a:gd name="T56" fmla="*/ 2628 w 4620"/>
              <a:gd name="T57" fmla="*/ 1656 h 1914"/>
              <a:gd name="T58" fmla="*/ 2724 w 4620"/>
              <a:gd name="T59" fmla="*/ 1704 h 1914"/>
              <a:gd name="T60" fmla="*/ 2814 w 4620"/>
              <a:gd name="T61" fmla="*/ 1746 h 1914"/>
              <a:gd name="T62" fmla="*/ 2910 w 4620"/>
              <a:gd name="T63" fmla="*/ 1782 h 1914"/>
              <a:gd name="T64" fmla="*/ 3000 w 4620"/>
              <a:gd name="T65" fmla="*/ 1806 h 1914"/>
              <a:gd name="T66" fmla="*/ 3090 w 4620"/>
              <a:gd name="T67" fmla="*/ 1830 h 1914"/>
              <a:gd name="T68" fmla="*/ 3186 w 4620"/>
              <a:gd name="T69" fmla="*/ 1854 h 1914"/>
              <a:gd name="T70" fmla="*/ 3276 w 4620"/>
              <a:gd name="T71" fmla="*/ 1866 h 1914"/>
              <a:gd name="T72" fmla="*/ 3372 w 4620"/>
              <a:gd name="T73" fmla="*/ 1878 h 1914"/>
              <a:gd name="T74" fmla="*/ 3462 w 4620"/>
              <a:gd name="T75" fmla="*/ 1890 h 1914"/>
              <a:gd name="T76" fmla="*/ 3552 w 4620"/>
              <a:gd name="T77" fmla="*/ 1896 h 1914"/>
              <a:gd name="T78" fmla="*/ 3648 w 4620"/>
              <a:gd name="T79" fmla="*/ 1902 h 1914"/>
              <a:gd name="T80" fmla="*/ 3738 w 4620"/>
              <a:gd name="T81" fmla="*/ 1908 h 1914"/>
              <a:gd name="T82" fmla="*/ 3834 w 4620"/>
              <a:gd name="T83" fmla="*/ 1908 h 1914"/>
              <a:gd name="T84" fmla="*/ 3924 w 4620"/>
              <a:gd name="T85" fmla="*/ 1908 h 1914"/>
              <a:gd name="T86" fmla="*/ 4014 w 4620"/>
              <a:gd name="T87" fmla="*/ 1908 h 1914"/>
              <a:gd name="T88" fmla="*/ 4110 w 4620"/>
              <a:gd name="T89" fmla="*/ 1908 h 1914"/>
              <a:gd name="T90" fmla="*/ 4200 w 4620"/>
              <a:gd name="T91" fmla="*/ 1908 h 1914"/>
              <a:gd name="T92" fmla="*/ 4296 w 4620"/>
              <a:gd name="T93" fmla="*/ 1908 h 1914"/>
              <a:gd name="T94" fmla="*/ 4386 w 4620"/>
              <a:gd name="T95" fmla="*/ 1908 h 1914"/>
              <a:gd name="T96" fmla="*/ 4476 w 4620"/>
              <a:gd name="T97" fmla="*/ 1908 h 1914"/>
              <a:gd name="T98" fmla="*/ 4572 w 4620"/>
              <a:gd name="T99" fmla="*/ 1908 h 1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20" h="1914">
                <a:moveTo>
                  <a:pt x="0" y="1914"/>
                </a:moveTo>
                <a:lnTo>
                  <a:pt x="42" y="1704"/>
                </a:lnTo>
                <a:lnTo>
                  <a:pt x="90" y="1488"/>
                </a:lnTo>
                <a:lnTo>
                  <a:pt x="138" y="1284"/>
                </a:lnTo>
                <a:lnTo>
                  <a:pt x="180" y="1092"/>
                </a:lnTo>
                <a:lnTo>
                  <a:pt x="228" y="924"/>
                </a:lnTo>
                <a:lnTo>
                  <a:pt x="276" y="762"/>
                </a:lnTo>
                <a:lnTo>
                  <a:pt x="318" y="624"/>
                </a:lnTo>
                <a:lnTo>
                  <a:pt x="366" y="504"/>
                </a:lnTo>
                <a:lnTo>
                  <a:pt x="414" y="396"/>
                </a:lnTo>
                <a:lnTo>
                  <a:pt x="462" y="300"/>
                </a:lnTo>
                <a:lnTo>
                  <a:pt x="504" y="222"/>
                </a:lnTo>
                <a:lnTo>
                  <a:pt x="552" y="156"/>
                </a:lnTo>
                <a:lnTo>
                  <a:pt x="600" y="102"/>
                </a:lnTo>
                <a:lnTo>
                  <a:pt x="642" y="60"/>
                </a:lnTo>
                <a:lnTo>
                  <a:pt x="690" y="30"/>
                </a:lnTo>
                <a:lnTo>
                  <a:pt x="738" y="12"/>
                </a:lnTo>
                <a:lnTo>
                  <a:pt x="780" y="0"/>
                </a:lnTo>
                <a:lnTo>
                  <a:pt x="828" y="0"/>
                </a:lnTo>
                <a:lnTo>
                  <a:pt x="876" y="6"/>
                </a:lnTo>
                <a:lnTo>
                  <a:pt x="924" y="18"/>
                </a:lnTo>
                <a:lnTo>
                  <a:pt x="966" y="36"/>
                </a:lnTo>
                <a:lnTo>
                  <a:pt x="1014" y="66"/>
                </a:lnTo>
                <a:lnTo>
                  <a:pt x="1062" y="96"/>
                </a:lnTo>
                <a:lnTo>
                  <a:pt x="1104" y="132"/>
                </a:lnTo>
                <a:lnTo>
                  <a:pt x="1152" y="168"/>
                </a:lnTo>
                <a:lnTo>
                  <a:pt x="1200" y="216"/>
                </a:lnTo>
                <a:lnTo>
                  <a:pt x="1242" y="258"/>
                </a:lnTo>
                <a:lnTo>
                  <a:pt x="1290" y="312"/>
                </a:lnTo>
                <a:lnTo>
                  <a:pt x="1338" y="360"/>
                </a:lnTo>
                <a:lnTo>
                  <a:pt x="1386" y="414"/>
                </a:lnTo>
                <a:lnTo>
                  <a:pt x="1428" y="468"/>
                </a:lnTo>
                <a:lnTo>
                  <a:pt x="1476" y="522"/>
                </a:lnTo>
                <a:lnTo>
                  <a:pt x="1524" y="582"/>
                </a:lnTo>
                <a:lnTo>
                  <a:pt x="1566" y="636"/>
                </a:lnTo>
                <a:lnTo>
                  <a:pt x="1614" y="696"/>
                </a:lnTo>
                <a:lnTo>
                  <a:pt x="1662" y="750"/>
                </a:lnTo>
                <a:lnTo>
                  <a:pt x="1704" y="810"/>
                </a:lnTo>
                <a:lnTo>
                  <a:pt x="1752" y="864"/>
                </a:lnTo>
                <a:lnTo>
                  <a:pt x="1800" y="918"/>
                </a:lnTo>
                <a:lnTo>
                  <a:pt x="1848" y="978"/>
                </a:lnTo>
                <a:lnTo>
                  <a:pt x="1890" y="1026"/>
                </a:lnTo>
                <a:lnTo>
                  <a:pt x="1938" y="1080"/>
                </a:lnTo>
                <a:lnTo>
                  <a:pt x="1986" y="1134"/>
                </a:lnTo>
                <a:lnTo>
                  <a:pt x="2028" y="1182"/>
                </a:lnTo>
                <a:lnTo>
                  <a:pt x="2076" y="1230"/>
                </a:lnTo>
                <a:lnTo>
                  <a:pt x="2124" y="1272"/>
                </a:lnTo>
                <a:lnTo>
                  <a:pt x="2166" y="1320"/>
                </a:lnTo>
                <a:lnTo>
                  <a:pt x="2214" y="1362"/>
                </a:lnTo>
                <a:lnTo>
                  <a:pt x="2262" y="1398"/>
                </a:lnTo>
                <a:lnTo>
                  <a:pt x="2310" y="1440"/>
                </a:lnTo>
                <a:lnTo>
                  <a:pt x="2352" y="1476"/>
                </a:lnTo>
                <a:lnTo>
                  <a:pt x="2400" y="1512"/>
                </a:lnTo>
                <a:lnTo>
                  <a:pt x="2448" y="1542"/>
                </a:lnTo>
                <a:lnTo>
                  <a:pt x="2490" y="1578"/>
                </a:lnTo>
                <a:lnTo>
                  <a:pt x="2538" y="1602"/>
                </a:lnTo>
                <a:lnTo>
                  <a:pt x="2586" y="1632"/>
                </a:lnTo>
                <a:lnTo>
                  <a:pt x="2628" y="1656"/>
                </a:lnTo>
                <a:lnTo>
                  <a:pt x="2676" y="1680"/>
                </a:lnTo>
                <a:lnTo>
                  <a:pt x="2724" y="1704"/>
                </a:lnTo>
                <a:lnTo>
                  <a:pt x="2772" y="1728"/>
                </a:lnTo>
                <a:lnTo>
                  <a:pt x="2814" y="1746"/>
                </a:lnTo>
                <a:lnTo>
                  <a:pt x="2862" y="1764"/>
                </a:lnTo>
                <a:lnTo>
                  <a:pt x="2910" y="1782"/>
                </a:lnTo>
                <a:lnTo>
                  <a:pt x="2952" y="1794"/>
                </a:lnTo>
                <a:lnTo>
                  <a:pt x="3000" y="1806"/>
                </a:lnTo>
                <a:lnTo>
                  <a:pt x="3048" y="1824"/>
                </a:lnTo>
                <a:lnTo>
                  <a:pt x="3090" y="1830"/>
                </a:lnTo>
                <a:lnTo>
                  <a:pt x="3138" y="1842"/>
                </a:lnTo>
                <a:lnTo>
                  <a:pt x="3186" y="1854"/>
                </a:lnTo>
                <a:lnTo>
                  <a:pt x="3234" y="1860"/>
                </a:lnTo>
                <a:lnTo>
                  <a:pt x="3276" y="1866"/>
                </a:lnTo>
                <a:lnTo>
                  <a:pt x="3324" y="1872"/>
                </a:lnTo>
                <a:lnTo>
                  <a:pt x="3372" y="1878"/>
                </a:lnTo>
                <a:lnTo>
                  <a:pt x="3414" y="1884"/>
                </a:lnTo>
                <a:lnTo>
                  <a:pt x="3462" y="1890"/>
                </a:lnTo>
                <a:lnTo>
                  <a:pt x="3510" y="1896"/>
                </a:lnTo>
                <a:lnTo>
                  <a:pt x="3552" y="1896"/>
                </a:lnTo>
                <a:lnTo>
                  <a:pt x="3600" y="1902"/>
                </a:lnTo>
                <a:lnTo>
                  <a:pt x="3648" y="1902"/>
                </a:lnTo>
                <a:lnTo>
                  <a:pt x="3696" y="1902"/>
                </a:lnTo>
                <a:lnTo>
                  <a:pt x="3738" y="1908"/>
                </a:lnTo>
                <a:lnTo>
                  <a:pt x="3786" y="1908"/>
                </a:lnTo>
                <a:lnTo>
                  <a:pt x="3834" y="1908"/>
                </a:lnTo>
                <a:lnTo>
                  <a:pt x="3876" y="1908"/>
                </a:lnTo>
                <a:lnTo>
                  <a:pt x="3924" y="1908"/>
                </a:lnTo>
                <a:lnTo>
                  <a:pt x="3972" y="1908"/>
                </a:lnTo>
                <a:lnTo>
                  <a:pt x="4014" y="1908"/>
                </a:lnTo>
                <a:lnTo>
                  <a:pt x="4062" y="1908"/>
                </a:lnTo>
                <a:lnTo>
                  <a:pt x="4110" y="1908"/>
                </a:lnTo>
                <a:lnTo>
                  <a:pt x="4158" y="1908"/>
                </a:lnTo>
                <a:lnTo>
                  <a:pt x="4200" y="1908"/>
                </a:lnTo>
                <a:lnTo>
                  <a:pt x="4248" y="1908"/>
                </a:lnTo>
                <a:lnTo>
                  <a:pt x="4296" y="1908"/>
                </a:lnTo>
                <a:lnTo>
                  <a:pt x="4338" y="1908"/>
                </a:lnTo>
                <a:lnTo>
                  <a:pt x="4386" y="1908"/>
                </a:lnTo>
                <a:lnTo>
                  <a:pt x="4434" y="1908"/>
                </a:lnTo>
                <a:lnTo>
                  <a:pt x="4476" y="1908"/>
                </a:lnTo>
                <a:lnTo>
                  <a:pt x="4524" y="1908"/>
                </a:lnTo>
                <a:lnTo>
                  <a:pt x="4572" y="1908"/>
                </a:lnTo>
                <a:lnTo>
                  <a:pt x="4620" y="1914"/>
                </a:lnTo>
              </a:path>
            </a:pathLst>
          </a:custGeom>
          <a:noFill/>
          <a:ln w="76200" cap="flat">
            <a:solidFill>
              <a:schemeClr val="accent1"/>
            </a:solidFill>
            <a:prstDash val="solid"/>
            <a:round/>
            <a:headEnd/>
            <a:tailEnd/>
          </a:ln>
          <a:extLst>
            <a:ext uri="{909E8E84-426E-40DD-AFC4-6F175D3DCCD1}">
              <a14:hiddenFill xmlns:a14="http://schemas.microsoft.com/office/drawing/2010/main">
                <a:solidFill>
                  <a:srgbClr xmlns:mc="http://schemas.openxmlformats.org/markup-compatibility/2006" val="FFFFFF" mc:Ignorable=""/>
                </a:solidFill>
              </a14:hiddenFill>
            </a:ext>
          </a:extLst>
        </p:spPr>
        <p:txBody>
          <a:bodyPr vert="horz" wrap="square" lIns="91440" tIns="45720" rIns="91440" bIns="45720" numCol="1" anchor="t" anchorCtr="0" compatLnSpc="1">
            <a:prstTxWarp prst="textNoShape">
              <a:avLst/>
            </a:prstTxWarp>
          </a:bodyPr>
          <a:lstStyle/>
          <a:p>
            <a:endParaRPr lang="en-GB">
              <a:solidFill>
                <a:srgbClr xmlns:mc="http://schemas.openxmlformats.org/markup-compatibility/2006" xmlns:a14="http://schemas.microsoft.com/office/drawing/2010/main" val="FFFFFF" mc:Ignorable=""/>
              </a:solidFill>
            </a:endParaRPr>
          </a:p>
        </p:txBody>
      </p:sp>
      <p:sp>
        <p:nvSpPr>
          <p:cNvPr id="41" name="Freeform 7"/>
          <p:cNvSpPr>
            <a:spLocks/>
          </p:cNvSpPr>
          <p:nvPr/>
        </p:nvSpPr>
        <p:spPr bwMode="auto">
          <a:xfrm>
            <a:off x="751782" y="1368120"/>
            <a:ext cx="7212615" cy="1449041"/>
          </a:xfrm>
          <a:custGeom>
            <a:avLst/>
            <a:gdLst>
              <a:gd name="T0" fmla="*/ 42 w 4620"/>
              <a:gd name="T1" fmla="*/ 1512 h 1518"/>
              <a:gd name="T2" fmla="*/ 138 w 4620"/>
              <a:gd name="T3" fmla="*/ 1512 h 1518"/>
              <a:gd name="T4" fmla="*/ 228 w 4620"/>
              <a:gd name="T5" fmla="*/ 1506 h 1518"/>
              <a:gd name="T6" fmla="*/ 318 w 4620"/>
              <a:gd name="T7" fmla="*/ 1494 h 1518"/>
              <a:gd name="T8" fmla="*/ 414 w 4620"/>
              <a:gd name="T9" fmla="*/ 1470 h 1518"/>
              <a:gd name="T10" fmla="*/ 504 w 4620"/>
              <a:gd name="T11" fmla="*/ 1434 h 1518"/>
              <a:gd name="T12" fmla="*/ 600 w 4620"/>
              <a:gd name="T13" fmla="*/ 1386 h 1518"/>
              <a:gd name="T14" fmla="*/ 690 w 4620"/>
              <a:gd name="T15" fmla="*/ 1326 h 1518"/>
              <a:gd name="T16" fmla="*/ 780 w 4620"/>
              <a:gd name="T17" fmla="*/ 1260 h 1518"/>
              <a:gd name="T18" fmla="*/ 876 w 4620"/>
              <a:gd name="T19" fmla="*/ 1176 h 1518"/>
              <a:gd name="T20" fmla="*/ 966 w 4620"/>
              <a:gd name="T21" fmla="*/ 1092 h 1518"/>
              <a:gd name="T22" fmla="*/ 1062 w 4620"/>
              <a:gd name="T23" fmla="*/ 996 h 1518"/>
              <a:gd name="T24" fmla="*/ 1152 w 4620"/>
              <a:gd name="T25" fmla="*/ 894 h 1518"/>
              <a:gd name="T26" fmla="*/ 1242 w 4620"/>
              <a:gd name="T27" fmla="*/ 792 h 1518"/>
              <a:gd name="T28" fmla="*/ 1338 w 4620"/>
              <a:gd name="T29" fmla="*/ 684 h 1518"/>
              <a:gd name="T30" fmla="*/ 1428 w 4620"/>
              <a:gd name="T31" fmla="*/ 582 h 1518"/>
              <a:gd name="T32" fmla="*/ 1524 w 4620"/>
              <a:gd name="T33" fmla="*/ 480 h 1518"/>
              <a:gd name="T34" fmla="*/ 1614 w 4620"/>
              <a:gd name="T35" fmla="*/ 384 h 1518"/>
              <a:gd name="T36" fmla="*/ 1704 w 4620"/>
              <a:gd name="T37" fmla="*/ 294 h 1518"/>
              <a:gd name="T38" fmla="*/ 1800 w 4620"/>
              <a:gd name="T39" fmla="*/ 216 h 1518"/>
              <a:gd name="T40" fmla="*/ 1890 w 4620"/>
              <a:gd name="T41" fmla="*/ 144 h 1518"/>
              <a:gd name="T42" fmla="*/ 1986 w 4620"/>
              <a:gd name="T43" fmla="*/ 90 h 1518"/>
              <a:gd name="T44" fmla="*/ 2076 w 4620"/>
              <a:gd name="T45" fmla="*/ 48 h 1518"/>
              <a:gd name="T46" fmla="*/ 2166 w 4620"/>
              <a:gd name="T47" fmla="*/ 18 h 1518"/>
              <a:gd name="T48" fmla="*/ 2262 w 4620"/>
              <a:gd name="T49" fmla="*/ 0 h 1518"/>
              <a:gd name="T50" fmla="*/ 2352 w 4620"/>
              <a:gd name="T51" fmla="*/ 0 h 1518"/>
              <a:gd name="T52" fmla="*/ 2448 w 4620"/>
              <a:gd name="T53" fmla="*/ 18 h 1518"/>
              <a:gd name="T54" fmla="*/ 2538 w 4620"/>
              <a:gd name="T55" fmla="*/ 48 h 1518"/>
              <a:gd name="T56" fmla="*/ 2628 w 4620"/>
              <a:gd name="T57" fmla="*/ 90 h 1518"/>
              <a:gd name="T58" fmla="*/ 2724 w 4620"/>
              <a:gd name="T59" fmla="*/ 144 h 1518"/>
              <a:gd name="T60" fmla="*/ 2814 w 4620"/>
              <a:gd name="T61" fmla="*/ 216 h 1518"/>
              <a:gd name="T62" fmla="*/ 2910 w 4620"/>
              <a:gd name="T63" fmla="*/ 294 h 1518"/>
              <a:gd name="T64" fmla="*/ 3000 w 4620"/>
              <a:gd name="T65" fmla="*/ 384 h 1518"/>
              <a:gd name="T66" fmla="*/ 3090 w 4620"/>
              <a:gd name="T67" fmla="*/ 480 h 1518"/>
              <a:gd name="T68" fmla="*/ 3186 w 4620"/>
              <a:gd name="T69" fmla="*/ 582 h 1518"/>
              <a:gd name="T70" fmla="*/ 3276 w 4620"/>
              <a:gd name="T71" fmla="*/ 684 h 1518"/>
              <a:gd name="T72" fmla="*/ 3372 w 4620"/>
              <a:gd name="T73" fmla="*/ 792 h 1518"/>
              <a:gd name="T74" fmla="*/ 3462 w 4620"/>
              <a:gd name="T75" fmla="*/ 894 h 1518"/>
              <a:gd name="T76" fmla="*/ 3552 w 4620"/>
              <a:gd name="T77" fmla="*/ 996 h 1518"/>
              <a:gd name="T78" fmla="*/ 3648 w 4620"/>
              <a:gd name="T79" fmla="*/ 1092 h 1518"/>
              <a:gd name="T80" fmla="*/ 3738 w 4620"/>
              <a:gd name="T81" fmla="*/ 1176 h 1518"/>
              <a:gd name="T82" fmla="*/ 3834 w 4620"/>
              <a:gd name="T83" fmla="*/ 1260 h 1518"/>
              <a:gd name="T84" fmla="*/ 3924 w 4620"/>
              <a:gd name="T85" fmla="*/ 1326 h 1518"/>
              <a:gd name="T86" fmla="*/ 4014 w 4620"/>
              <a:gd name="T87" fmla="*/ 1386 h 1518"/>
              <a:gd name="T88" fmla="*/ 4110 w 4620"/>
              <a:gd name="T89" fmla="*/ 1434 h 1518"/>
              <a:gd name="T90" fmla="*/ 4200 w 4620"/>
              <a:gd name="T91" fmla="*/ 1470 h 1518"/>
              <a:gd name="T92" fmla="*/ 4296 w 4620"/>
              <a:gd name="T93" fmla="*/ 1494 h 1518"/>
              <a:gd name="T94" fmla="*/ 4386 w 4620"/>
              <a:gd name="T95" fmla="*/ 1506 h 1518"/>
              <a:gd name="T96" fmla="*/ 4476 w 4620"/>
              <a:gd name="T97" fmla="*/ 1512 h 1518"/>
              <a:gd name="T98" fmla="*/ 4572 w 4620"/>
              <a:gd name="T99" fmla="*/ 1512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20" h="1518">
                <a:moveTo>
                  <a:pt x="0" y="1518"/>
                </a:moveTo>
                <a:lnTo>
                  <a:pt x="42" y="1512"/>
                </a:lnTo>
                <a:lnTo>
                  <a:pt x="90" y="1512"/>
                </a:lnTo>
                <a:lnTo>
                  <a:pt x="138" y="1512"/>
                </a:lnTo>
                <a:lnTo>
                  <a:pt x="180" y="1512"/>
                </a:lnTo>
                <a:lnTo>
                  <a:pt x="228" y="1506"/>
                </a:lnTo>
                <a:lnTo>
                  <a:pt x="276" y="1500"/>
                </a:lnTo>
                <a:lnTo>
                  <a:pt x="318" y="1494"/>
                </a:lnTo>
                <a:lnTo>
                  <a:pt x="366" y="1482"/>
                </a:lnTo>
                <a:lnTo>
                  <a:pt x="414" y="1470"/>
                </a:lnTo>
                <a:lnTo>
                  <a:pt x="462" y="1452"/>
                </a:lnTo>
                <a:lnTo>
                  <a:pt x="504" y="1434"/>
                </a:lnTo>
                <a:lnTo>
                  <a:pt x="552" y="1410"/>
                </a:lnTo>
                <a:lnTo>
                  <a:pt x="600" y="1386"/>
                </a:lnTo>
                <a:lnTo>
                  <a:pt x="642" y="1356"/>
                </a:lnTo>
                <a:lnTo>
                  <a:pt x="690" y="1326"/>
                </a:lnTo>
                <a:lnTo>
                  <a:pt x="738" y="1296"/>
                </a:lnTo>
                <a:lnTo>
                  <a:pt x="780" y="1260"/>
                </a:lnTo>
                <a:lnTo>
                  <a:pt x="828" y="1218"/>
                </a:lnTo>
                <a:lnTo>
                  <a:pt x="876" y="1176"/>
                </a:lnTo>
                <a:lnTo>
                  <a:pt x="924" y="1134"/>
                </a:lnTo>
                <a:lnTo>
                  <a:pt x="966" y="1092"/>
                </a:lnTo>
                <a:lnTo>
                  <a:pt x="1014" y="1044"/>
                </a:lnTo>
                <a:lnTo>
                  <a:pt x="1062" y="996"/>
                </a:lnTo>
                <a:lnTo>
                  <a:pt x="1104" y="942"/>
                </a:lnTo>
                <a:lnTo>
                  <a:pt x="1152" y="894"/>
                </a:lnTo>
                <a:lnTo>
                  <a:pt x="1200" y="840"/>
                </a:lnTo>
                <a:lnTo>
                  <a:pt x="1242" y="792"/>
                </a:lnTo>
                <a:lnTo>
                  <a:pt x="1290" y="738"/>
                </a:lnTo>
                <a:lnTo>
                  <a:pt x="1338" y="684"/>
                </a:lnTo>
                <a:lnTo>
                  <a:pt x="1386" y="630"/>
                </a:lnTo>
                <a:lnTo>
                  <a:pt x="1428" y="582"/>
                </a:lnTo>
                <a:lnTo>
                  <a:pt x="1476" y="528"/>
                </a:lnTo>
                <a:lnTo>
                  <a:pt x="1524" y="480"/>
                </a:lnTo>
                <a:lnTo>
                  <a:pt x="1566" y="432"/>
                </a:lnTo>
                <a:lnTo>
                  <a:pt x="1614" y="384"/>
                </a:lnTo>
                <a:lnTo>
                  <a:pt x="1662" y="336"/>
                </a:lnTo>
                <a:lnTo>
                  <a:pt x="1704" y="294"/>
                </a:lnTo>
                <a:lnTo>
                  <a:pt x="1752" y="252"/>
                </a:lnTo>
                <a:lnTo>
                  <a:pt x="1800" y="216"/>
                </a:lnTo>
                <a:lnTo>
                  <a:pt x="1848" y="180"/>
                </a:lnTo>
                <a:lnTo>
                  <a:pt x="1890" y="144"/>
                </a:lnTo>
                <a:lnTo>
                  <a:pt x="1938" y="114"/>
                </a:lnTo>
                <a:lnTo>
                  <a:pt x="1986" y="90"/>
                </a:lnTo>
                <a:lnTo>
                  <a:pt x="2028" y="66"/>
                </a:lnTo>
                <a:lnTo>
                  <a:pt x="2076" y="48"/>
                </a:lnTo>
                <a:lnTo>
                  <a:pt x="2124" y="30"/>
                </a:lnTo>
                <a:lnTo>
                  <a:pt x="2166" y="18"/>
                </a:lnTo>
                <a:lnTo>
                  <a:pt x="2214" y="6"/>
                </a:lnTo>
                <a:lnTo>
                  <a:pt x="2262" y="0"/>
                </a:lnTo>
                <a:lnTo>
                  <a:pt x="2310" y="0"/>
                </a:lnTo>
                <a:lnTo>
                  <a:pt x="2352" y="0"/>
                </a:lnTo>
                <a:lnTo>
                  <a:pt x="2400" y="6"/>
                </a:lnTo>
                <a:lnTo>
                  <a:pt x="2448" y="18"/>
                </a:lnTo>
                <a:lnTo>
                  <a:pt x="2490" y="30"/>
                </a:lnTo>
                <a:lnTo>
                  <a:pt x="2538" y="48"/>
                </a:lnTo>
                <a:lnTo>
                  <a:pt x="2586" y="66"/>
                </a:lnTo>
                <a:lnTo>
                  <a:pt x="2628" y="90"/>
                </a:lnTo>
                <a:lnTo>
                  <a:pt x="2676" y="114"/>
                </a:lnTo>
                <a:lnTo>
                  <a:pt x="2724" y="144"/>
                </a:lnTo>
                <a:lnTo>
                  <a:pt x="2772" y="180"/>
                </a:lnTo>
                <a:lnTo>
                  <a:pt x="2814" y="216"/>
                </a:lnTo>
                <a:lnTo>
                  <a:pt x="2862" y="252"/>
                </a:lnTo>
                <a:lnTo>
                  <a:pt x="2910" y="294"/>
                </a:lnTo>
                <a:lnTo>
                  <a:pt x="2952" y="336"/>
                </a:lnTo>
                <a:lnTo>
                  <a:pt x="3000" y="384"/>
                </a:lnTo>
                <a:lnTo>
                  <a:pt x="3048" y="432"/>
                </a:lnTo>
                <a:lnTo>
                  <a:pt x="3090" y="480"/>
                </a:lnTo>
                <a:lnTo>
                  <a:pt x="3138" y="528"/>
                </a:lnTo>
                <a:lnTo>
                  <a:pt x="3186" y="582"/>
                </a:lnTo>
                <a:lnTo>
                  <a:pt x="3234" y="630"/>
                </a:lnTo>
                <a:lnTo>
                  <a:pt x="3276" y="684"/>
                </a:lnTo>
                <a:lnTo>
                  <a:pt x="3324" y="738"/>
                </a:lnTo>
                <a:lnTo>
                  <a:pt x="3372" y="792"/>
                </a:lnTo>
                <a:lnTo>
                  <a:pt x="3414" y="840"/>
                </a:lnTo>
                <a:lnTo>
                  <a:pt x="3462" y="894"/>
                </a:lnTo>
                <a:lnTo>
                  <a:pt x="3510" y="942"/>
                </a:lnTo>
                <a:lnTo>
                  <a:pt x="3552" y="996"/>
                </a:lnTo>
                <a:lnTo>
                  <a:pt x="3600" y="1044"/>
                </a:lnTo>
                <a:lnTo>
                  <a:pt x="3648" y="1092"/>
                </a:lnTo>
                <a:lnTo>
                  <a:pt x="3696" y="1134"/>
                </a:lnTo>
                <a:lnTo>
                  <a:pt x="3738" y="1176"/>
                </a:lnTo>
                <a:lnTo>
                  <a:pt x="3786" y="1218"/>
                </a:lnTo>
                <a:lnTo>
                  <a:pt x="3834" y="1260"/>
                </a:lnTo>
                <a:lnTo>
                  <a:pt x="3876" y="1296"/>
                </a:lnTo>
                <a:lnTo>
                  <a:pt x="3924" y="1326"/>
                </a:lnTo>
                <a:lnTo>
                  <a:pt x="3972" y="1356"/>
                </a:lnTo>
                <a:lnTo>
                  <a:pt x="4014" y="1386"/>
                </a:lnTo>
                <a:lnTo>
                  <a:pt x="4062" y="1410"/>
                </a:lnTo>
                <a:lnTo>
                  <a:pt x="4110" y="1434"/>
                </a:lnTo>
                <a:lnTo>
                  <a:pt x="4158" y="1452"/>
                </a:lnTo>
                <a:lnTo>
                  <a:pt x="4200" y="1470"/>
                </a:lnTo>
                <a:lnTo>
                  <a:pt x="4248" y="1482"/>
                </a:lnTo>
                <a:lnTo>
                  <a:pt x="4296" y="1494"/>
                </a:lnTo>
                <a:lnTo>
                  <a:pt x="4338" y="1500"/>
                </a:lnTo>
                <a:lnTo>
                  <a:pt x="4386" y="1506"/>
                </a:lnTo>
                <a:lnTo>
                  <a:pt x="4434" y="1512"/>
                </a:lnTo>
                <a:lnTo>
                  <a:pt x="4476" y="1512"/>
                </a:lnTo>
                <a:lnTo>
                  <a:pt x="4524" y="1512"/>
                </a:lnTo>
                <a:lnTo>
                  <a:pt x="4572" y="1512"/>
                </a:lnTo>
                <a:lnTo>
                  <a:pt x="4620" y="1518"/>
                </a:lnTo>
              </a:path>
            </a:pathLst>
          </a:custGeom>
          <a:noFill/>
          <a:ln w="76200" cap="flat">
            <a:solidFill>
              <a:schemeClr val="accent4"/>
            </a:solidFill>
            <a:prstDash val="solid"/>
            <a:round/>
            <a:headEnd/>
            <a:tailEnd/>
          </a:ln>
          <a:extLst>
            <a:ext uri="{909E8E84-426E-40DD-AFC4-6F175D3DCCD1}">
              <a14:hiddenFill xmlns:a14="http://schemas.microsoft.com/office/drawing/2010/main">
                <a:solidFill>
                  <a:srgbClr xmlns:mc="http://schemas.openxmlformats.org/markup-compatibility/2006" val="FFFFFF" mc:Ignorable=""/>
                </a:solidFill>
              </a14:hiddenFill>
            </a:ext>
          </a:extLst>
        </p:spPr>
        <p:txBody>
          <a:bodyPr vert="horz" wrap="square" lIns="91440" tIns="45720" rIns="91440" bIns="45720" numCol="1" anchor="t" anchorCtr="0" compatLnSpc="1">
            <a:prstTxWarp prst="textNoShape">
              <a:avLst/>
            </a:prstTxWarp>
          </a:bodyPr>
          <a:lstStyle/>
          <a:p>
            <a:endParaRPr lang="en-GB">
              <a:solidFill>
                <a:srgbClr xmlns:mc="http://schemas.openxmlformats.org/markup-compatibility/2006" xmlns:a14="http://schemas.microsoft.com/office/drawing/2010/main" val="FFFFFF" mc:Ignorable=""/>
              </a:solidFill>
            </a:endParaRPr>
          </a:p>
        </p:txBody>
      </p:sp>
      <p:sp>
        <p:nvSpPr>
          <p:cNvPr id="44" name="Freeform 8"/>
          <p:cNvSpPr>
            <a:spLocks/>
          </p:cNvSpPr>
          <p:nvPr/>
        </p:nvSpPr>
        <p:spPr bwMode="auto">
          <a:xfrm>
            <a:off x="751782" y="990109"/>
            <a:ext cx="7212615" cy="1827051"/>
          </a:xfrm>
          <a:custGeom>
            <a:avLst/>
            <a:gdLst>
              <a:gd name="T0" fmla="*/ 42 w 4620"/>
              <a:gd name="T1" fmla="*/ 1908 h 1914"/>
              <a:gd name="T2" fmla="*/ 138 w 4620"/>
              <a:gd name="T3" fmla="*/ 1908 h 1914"/>
              <a:gd name="T4" fmla="*/ 228 w 4620"/>
              <a:gd name="T5" fmla="*/ 1908 h 1914"/>
              <a:gd name="T6" fmla="*/ 318 w 4620"/>
              <a:gd name="T7" fmla="*/ 1908 h 1914"/>
              <a:gd name="T8" fmla="*/ 414 w 4620"/>
              <a:gd name="T9" fmla="*/ 1908 h 1914"/>
              <a:gd name="T10" fmla="*/ 504 w 4620"/>
              <a:gd name="T11" fmla="*/ 1908 h 1914"/>
              <a:gd name="T12" fmla="*/ 600 w 4620"/>
              <a:gd name="T13" fmla="*/ 1908 h 1914"/>
              <a:gd name="T14" fmla="*/ 690 w 4620"/>
              <a:gd name="T15" fmla="*/ 1908 h 1914"/>
              <a:gd name="T16" fmla="*/ 780 w 4620"/>
              <a:gd name="T17" fmla="*/ 1908 h 1914"/>
              <a:gd name="T18" fmla="*/ 876 w 4620"/>
              <a:gd name="T19" fmla="*/ 1908 h 1914"/>
              <a:gd name="T20" fmla="*/ 966 w 4620"/>
              <a:gd name="T21" fmla="*/ 1902 h 1914"/>
              <a:gd name="T22" fmla="*/ 1062 w 4620"/>
              <a:gd name="T23" fmla="*/ 1896 h 1914"/>
              <a:gd name="T24" fmla="*/ 1152 w 4620"/>
              <a:gd name="T25" fmla="*/ 1890 h 1914"/>
              <a:gd name="T26" fmla="*/ 1242 w 4620"/>
              <a:gd name="T27" fmla="*/ 1878 h 1914"/>
              <a:gd name="T28" fmla="*/ 1338 w 4620"/>
              <a:gd name="T29" fmla="*/ 1866 h 1914"/>
              <a:gd name="T30" fmla="*/ 1428 w 4620"/>
              <a:gd name="T31" fmla="*/ 1854 h 1914"/>
              <a:gd name="T32" fmla="*/ 1524 w 4620"/>
              <a:gd name="T33" fmla="*/ 1830 h 1914"/>
              <a:gd name="T34" fmla="*/ 1614 w 4620"/>
              <a:gd name="T35" fmla="*/ 1806 h 1914"/>
              <a:gd name="T36" fmla="*/ 1704 w 4620"/>
              <a:gd name="T37" fmla="*/ 1782 h 1914"/>
              <a:gd name="T38" fmla="*/ 1800 w 4620"/>
              <a:gd name="T39" fmla="*/ 1746 h 1914"/>
              <a:gd name="T40" fmla="*/ 1890 w 4620"/>
              <a:gd name="T41" fmla="*/ 1704 h 1914"/>
              <a:gd name="T42" fmla="*/ 1986 w 4620"/>
              <a:gd name="T43" fmla="*/ 1656 h 1914"/>
              <a:gd name="T44" fmla="*/ 2076 w 4620"/>
              <a:gd name="T45" fmla="*/ 1602 h 1914"/>
              <a:gd name="T46" fmla="*/ 2166 w 4620"/>
              <a:gd name="T47" fmla="*/ 1542 h 1914"/>
              <a:gd name="T48" fmla="*/ 2262 w 4620"/>
              <a:gd name="T49" fmla="*/ 1476 h 1914"/>
              <a:gd name="T50" fmla="*/ 2352 w 4620"/>
              <a:gd name="T51" fmla="*/ 1398 h 1914"/>
              <a:gd name="T52" fmla="*/ 2448 w 4620"/>
              <a:gd name="T53" fmla="*/ 1320 h 1914"/>
              <a:gd name="T54" fmla="*/ 2538 w 4620"/>
              <a:gd name="T55" fmla="*/ 1230 h 1914"/>
              <a:gd name="T56" fmla="*/ 2628 w 4620"/>
              <a:gd name="T57" fmla="*/ 1134 h 1914"/>
              <a:gd name="T58" fmla="*/ 2724 w 4620"/>
              <a:gd name="T59" fmla="*/ 1026 h 1914"/>
              <a:gd name="T60" fmla="*/ 2814 w 4620"/>
              <a:gd name="T61" fmla="*/ 918 h 1914"/>
              <a:gd name="T62" fmla="*/ 2910 w 4620"/>
              <a:gd name="T63" fmla="*/ 810 h 1914"/>
              <a:gd name="T64" fmla="*/ 3000 w 4620"/>
              <a:gd name="T65" fmla="*/ 696 h 1914"/>
              <a:gd name="T66" fmla="*/ 3090 w 4620"/>
              <a:gd name="T67" fmla="*/ 582 h 1914"/>
              <a:gd name="T68" fmla="*/ 3186 w 4620"/>
              <a:gd name="T69" fmla="*/ 468 h 1914"/>
              <a:gd name="T70" fmla="*/ 3276 w 4620"/>
              <a:gd name="T71" fmla="*/ 360 h 1914"/>
              <a:gd name="T72" fmla="*/ 3372 w 4620"/>
              <a:gd name="T73" fmla="*/ 258 h 1914"/>
              <a:gd name="T74" fmla="*/ 3462 w 4620"/>
              <a:gd name="T75" fmla="*/ 168 h 1914"/>
              <a:gd name="T76" fmla="*/ 3552 w 4620"/>
              <a:gd name="T77" fmla="*/ 96 h 1914"/>
              <a:gd name="T78" fmla="*/ 3648 w 4620"/>
              <a:gd name="T79" fmla="*/ 36 h 1914"/>
              <a:gd name="T80" fmla="*/ 3738 w 4620"/>
              <a:gd name="T81" fmla="*/ 6 h 1914"/>
              <a:gd name="T82" fmla="*/ 3834 w 4620"/>
              <a:gd name="T83" fmla="*/ 0 h 1914"/>
              <a:gd name="T84" fmla="*/ 3924 w 4620"/>
              <a:gd name="T85" fmla="*/ 30 h 1914"/>
              <a:gd name="T86" fmla="*/ 4014 w 4620"/>
              <a:gd name="T87" fmla="*/ 102 h 1914"/>
              <a:gd name="T88" fmla="*/ 4110 w 4620"/>
              <a:gd name="T89" fmla="*/ 222 h 1914"/>
              <a:gd name="T90" fmla="*/ 4200 w 4620"/>
              <a:gd name="T91" fmla="*/ 396 h 1914"/>
              <a:gd name="T92" fmla="*/ 4296 w 4620"/>
              <a:gd name="T93" fmla="*/ 624 h 1914"/>
              <a:gd name="T94" fmla="*/ 4386 w 4620"/>
              <a:gd name="T95" fmla="*/ 924 h 1914"/>
              <a:gd name="T96" fmla="*/ 4476 w 4620"/>
              <a:gd name="T97" fmla="*/ 1284 h 1914"/>
              <a:gd name="T98" fmla="*/ 4572 w 4620"/>
              <a:gd name="T99" fmla="*/ 1704 h 1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20" h="1914">
                <a:moveTo>
                  <a:pt x="0" y="1914"/>
                </a:moveTo>
                <a:lnTo>
                  <a:pt x="42" y="1908"/>
                </a:lnTo>
                <a:lnTo>
                  <a:pt x="90" y="1908"/>
                </a:lnTo>
                <a:lnTo>
                  <a:pt x="138" y="1908"/>
                </a:lnTo>
                <a:lnTo>
                  <a:pt x="180" y="1908"/>
                </a:lnTo>
                <a:lnTo>
                  <a:pt x="228" y="1908"/>
                </a:lnTo>
                <a:lnTo>
                  <a:pt x="276" y="1908"/>
                </a:lnTo>
                <a:lnTo>
                  <a:pt x="318" y="1908"/>
                </a:lnTo>
                <a:lnTo>
                  <a:pt x="366" y="1908"/>
                </a:lnTo>
                <a:lnTo>
                  <a:pt x="414" y="1908"/>
                </a:lnTo>
                <a:lnTo>
                  <a:pt x="462" y="1908"/>
                </a:lnTo>
                <a:lnTo>
                  <a:pt x="504" y="1908"/>
                </a:lnTo>
                <a:lnTo>
                  <a:pt x="552" y="1908"/>
                </a:lnTo>
                <a:lnTo>
                  <a:pt x="600" y="1908"/>
                </a:lnTo>
                <a:lnTo>
                  <a:pt x="642" y="1908"/>
                </a:lnTo>
                <a:lnTo>
                  <a:pt x="690" y="1908"/>
                </a:lnTo>
                <a:lnTo>
                  <a:pt x="738" y="1908"/>
                </a:lnTo>
                <a:lnTo>
                  <a:pt x="780" y="1908"/>
                </a:lnTo>
                <a:lnTo>
                  <a:pt x="828" y="1908"/>
                </a:lnTo>
                <a:lnTo>
                  <a:pt x="876" y="1908"/>
                </a:lnTo>
                <a:lnTo>
                  <a:pt x="924" y="1902"/>
                </a:lnTo>
                <a:lnTo>
                  <a:pt x="966" y="1902"/>
                </a:lnTo>
                <a:lnTo>
                  <a:pt x="1014" y="1902"/>
                </a:lnTo>
                <a:lnTo>
                  <a:pt x="1062" y="1896"/>
                </a:lnTo>
                <a:lnTo>
                  <a:pt x="1104" y="1896"/>
                </a:lnTo>
                <a:lnTo>
                  <a:pt x="1152" y="1890"/>
                </a:lnTo>
                <a:lnTo>
                  <a:pt x="1200" y="1884"/>
                </a:lnTo>
                <a:lnTo>
                  <a:pt x="1242" y="1878"/>
                </a:lnTo>
                <a:lnTo>
                  <a:pt x="1290" y="1872"/>
                </a:lnTo>
                <a:lnTo>
                  <a:pt x="1338" y="1866"/>
                </a:lnTo>
                <a:lnTo>
                  <a:pt x="1386" y="1860"/>
                </a:lnTo>
                <a:lnTo>
                  <a:pt x="1428" y="1854"/>
                </a:lnTo>
                <a:lnTo>
                  <a:pt x="1476" y="1842"/>
                </a:lnTo>
                <a:lnTo>
                  <a:pt x="1524" y="1830"/>
                </a:lnTo>
                <a:lnTo>
                  <a:pt x="1566" y="1824"/>
                </a:lnTo>
                <a:lnTo>
                  <a:pt x="1614" y="1806"/>
                </a:lnTo>
                <a:lnTo>
                  <a:pt x="1662" y="1794"/>
                </a:lnTo>
                <a:lnTo>
                  <a:pt x="1704" y="1782"/>
                </a:lnTo>
                <a:lnTo>
                  <a:pt x="1752" y="1764"/>
                </a:lnTo>
                <a:lnTo>
                  <a:pt x="1800" y="1746"/>
                </a:lnTo>
                <a:lnTo>
                  <a:pt x="1848" y="1728"/>
                </a:lnTo>
                <a:lnTo>
                  <a:pt x="1890" y="1704"/>
                </a:lnTo>
                <a:lnTo>
                  <a:pt x="1938" y="1680"/>
                </a:lnTo>
                <a:lnTo>
                  <a:pt x="1986" y="1656"/>
                </a:lnTo>
                <a:lnTo>
                  <a:pt x="2028" y="1632"/>
                </a:lnTo>
                <a:lnTo>
                  <a:pt x="2076" y="1602"/>
                </a:lnTo>
                <a:lnTo>
                  <a:pt x="2124" y="1578"/>
                </a:lnTo>
                <a:lnTo>
                  <a:pt x="2166" y="1542"/>
                </a:lnTo>
                <a:lnTo>
                  <a:pt x="2214" y="1512"/>
                </a:lnTo>
                <a:lnTo>
                  <a:pt x="2262" y="1476"/>
                </a:lnTo>
                <a:lnTo>
                  <a:pt x="2310" y="1440"/>
                </a:lnTo>
                <a:lnTo>
                  <a:pt x="2352" y="1398"/>
                </a:lnTo>
                <a:lnTo>
                  <a:pt x="2400" y="1362"/>
                </a:lnTo>
                <a:lnTo>
                  <a:pt x="2448" y="1320"/>
                </a:lnTo>
                <a:lnTo>
                  <a:pt x="2490" y="1272"/>
                </a:lnTo>
                <a:lnTo>
                  <a:pt x="2538" y="1230"/>
                </a:lnTo>
                <a:lnTo>
                  <a:pt x="2586" y="1182"/>
                </a:lnTo>
                <a:lnTo>
                  <a:pt x="2628" y="1134"/>
                </a:lnTo>
                <a:lnTo>
                  <a:pt x="2676" y="1080"/>
                </a:lnTo>
                <a:lnTo>
                  <a:pt x="2724" y="1026"/>
                </a:lnTo>
                <a:lnTo>
                  <a:pt x="2772" y="978"/>
                </a:lnTo>
                <a:lnTo>
                  <a:pt x="2814" y="918"/>
                </a:lnTo>
                <a:lnTo>
                  <a:pt x="2862" y="864"/>
                </a:lnTo>
                <a:lnTo>
                  <a:pt x="2910" y="810"/>
                </a:lnTo>
                <a:lnTo>
                  <a:pt x="2952" y="750"/>
                </a:lnTo>
                <a:lnTo>
                  <a:pt x="3000" y="696"/>
                </a:lnTo>
                <a:lnTo>
                  <a:pt x="3048" y="636"/>
                </a:lnTo>
                <a:lnTo>
                  <a:pt x="3090" y="582"/>
                </a:lnTo>
                <a:lnTo>
                  <a:pt x="3138" y="522"/>
                </a:lnTo>
                <a:lnTo>
                  <a:pt x="3186" y="468"/>
                </a:lnTo>
                <a:lnTo>
                  <a:pt x="3234" y="414"/>
                </a:lnTo>
                <a:lnTo>
                  <a:pt x="3276" y="360"/>
                </a:lnTo>
                <a:lnTo>
                  <a:pt x="3324" y="312"/>
                </a:lnTo>
                <a:lnTo>
                  <a:pt x="3372" y="258"/>
                </a:lnTo>
                <a:lnTo>
                  <a:pt x="3414" y="216"/>
                </a:lnTo>
                <a:lnTo>
                  <a:pt x="3462" y="168"/>
                </a:lnTo>
                <a:lnTo>
                  <a:pt x="3510" y="132"/>
                </a:lnTo>
                <a:lnTo>
                  <a:pt x="3552" y="96"/>
                </a:lnTo>
                <a:lnTo>
                  <a:pt x="3600" y="66"/>
                </a:lnTo>
                <a:lnTo>
                  <a:pt x="3648" y="36"/>
                </a:lnTo>
                <a:lnTo>
                  <a:pt x="3696" y="18"/>
                </a:lnTo>
                <a:lnTo>
                  <a:pt x="3738" y="6"/>
                </a:lnTo>
                <a:lnTo>
                  <a:pt x="3786" y="0"/>
                </a:lnTo>
                <a:lnTo>
                  <a:pt x="3834" y="0"/>
                </a:lnTo>
                <a:lnTo>
                  <a:pt x="3876" y="12"/>
                </a:lnTo>
                <a:lnTo>
                  <a:pt x="3924" y="30"/>
                </a:lnTo>
                <a:lnTo>
                  <a:pt x="3972" y="60"/>
                </a:lnTo>
                <a:lnTo>
                  <a:pt x="4014" y="102"/>
                </a:lnTo>
                <a:lnTo>
                  <a:pt x="4062" y="156"/>
                </a:lnTo>
                <a:lnTo>
                  <a:pt x="4110" y="222"/>
                </a:lnTo>
                <a:lnTo>
                  <a:pt x="4158" y="300"/>
                </a:lnTo>
                <a:lnTo>
                  <a:pt x="4200" y="396"/>
                </a:lnTo>
                <a:lnTo>
                  <a:pt x="4248" y="504"/>
                </a:lnTo>
                <a:lnTo>
                  <a:pt x="4296" y="624"/>
                </a:lnTo>
                <a:lnTo>
                  <a:pt x="4338" y="762"/>
                </a:lnTo>
                <a:lnTo>
                  <a:pt x="4386" y="924"/>
                </a:lnTo>
                <a:lnTo>
                  <a:pt x="4434" y="1092"/>
                </a:lnTo>
                <a:lnTo>
                  <a:pt x="4476" y="1284"/>
                </a:lnTo>
                <a:lnTo>
                  <a:pt x="4524" y="1488"/>
                </a:lnTo>
                <a:lnTo>
                  <a:pt x="4572" y="1704"/>
                </a:lnTo>
                <a:lnTo>
                  <a:pt x="4620" y="1914"/>
                </a:lnTo>
              </a:path>
            </a:pathLst>
          </a:custGeom>
          <a:noFill/>
          <a:ln w="76200" cap="flat">
            <a:solidFill>
              <a:schemeClr val="accent5"/>
            </a:solidFill>
            <a:prstDash val="solid"/>
            <a:round/>
            <a:headEnd/>
            <a:tailEnd/>
          </a:ln>
          <a:extLst>
            <a:ext uri="{909E8E84-426E-40DD-AFC4-6F175D3DCCD1}">
              <a14:hiddenFill xmlns:a14="http://schemas.microsoft.com/office/drawing/2010/main">
                <a:solidFill>
                  <a:srgbClr xmlns:mc="http://schemas.openxmlformats.org/markup-compatibility/2006" val="FFFFFF" mc:Ignorable=""/>
                </a:solidFill>
              </a14:hiddenFill>
            </a:ext>
          </a:extLst>
        </p:spPr>
        <p:txBody>
          <a:bodyPr vert="horz" wrap="square" lIns="91440" tIns="45720" rIns="91440" bIns="45720" numCol="1" anchor="t" anchorCtr="0" compatLnSpc="1">
            <a:prstTxWarp prst="textNoShape">
              <a:avLst/>
            </a:prstTxWarp>
          </a:bodyPr>
          <a:lstStyle/>
          <a:p>
            <a:endParaRPr lang="en-GB">
              <a:solidFill>
                <a:srgbClr xmlns:mc="http://schemas.openxmlformats.org/markup-compatibility/2006" xmlns:a14="http://schemas.microsoft.com/office/drawing/2010/main" val="FFFFFF" mc:Ignorable=""/>
              </a:solidFill>
            </a:endParaRPr>
          </a:p>
        </p:txBody>
      </p:sp>
      <p:grpSp>
        <p:nvGrpSpPr>
          <p:cNvPr id="29" name="Group 28"/>
          <p:cNvGrpSpPr/>
          <p:nvPr/>
        </p:nvGrpSpPr>
        <p:grpSpPr>
          <a:xfrm>
            <a:off x="1381233" y="756449"/>
            <a:ext cx="6022722" cy="697583"/>
            <a:chOff x="1381233" y="756449"/>
            <a:chExt cx="6022722" cy="697583"/>
          </a:xfrm>
        </p:grpSpPr>
        <p:sp>
          <p:nvSpPr>
            <p:cNvPr id="52" name="Rectangle 51"/>
            <p:cNvSpPr/>
            <p:nvPr/>
          </p:nvSpPr>
          <p:spPr>
            <a:xfrm>
              <a:off x="1381233" y="756449"/>
              <a:ext cx="6022722" cy="584775"/>
            </a:xfrm>
            <a:prstGeom prst="rect">
              <a:avLst/>
            </a:prstGeom>
          </p:spPr>
          <p:txBody>
            <a:bodyPr wrap="square">
              <a:spAutoFit/>
            </a:bodyPr>
            <a:lstStyle/>
            <a:p>
              <a:pPr algn="ctr" defTabSz="914400">
                <a:defRPr/>
              </a:pPr>
              <a:r>
                <a:rPr lang="en-GB" sz="3200" i="1" kern="0" dirty="0" smtClean="0">
                  <a:solidFill>
                    <a:srgbClr xmlns:mc="http://schemas.openxmlformats.org/markup-compatibility/2006" xmlns:a14="http://schemas.microsoft.com/office/drawing/2010/main" val="FFFFFF" mc:Ignorable=""/>
                  </a:solidFill>
                </a:rPr>
                <a:t>Beta distributions</a:t>
              </a:r>
              <a:endParaRPr lang="en-GB" sz="3200" i="1" kern="0" dirty="0">
                <a:solidFill>
                  <a:srgbClr xmlns:mc="http://schemas.openxmlformats.org/markup-compatibility/2006" xmlns:a14="http://schemas.microsoft.com/office/drawing/2010/main" val="FFFFFF" mc:Ignorable=""/>
                </a:solidFill>
              </a:endParaRPr>
            </a:p>
          </p:txBody>
        </p:sp>
        <p:cxnSp>
          <p:nvCxnSpPr>
            <p:cNvPr id="4" name="Straight Arrow Connector 3"/>
            <p:cNvCxnSpPr>
              <a:endCxn id="44" idx="34"/>
            </p:cNvCxnSpPr>
            <p:nvPr/>
          </p:nvCxnSpPr>
          <p:spPr>
            <a:xfrm>
              <a:off x="5469147" y="1259457"/>
              <a:ext cx="256529" cy="17739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endCxn id="40" idx="15"/>
            </p:cNvCxnSpPr>
            <p:nvPr/>
          </p:nvCxnSpPr>
          <p:spPr>
            <a:xfrm flipH="1">
              <a:off x="2981136" y="1259457"/>
              <a:ext cx="279649" cy="17739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41" idx="21"/>
            </p:cNvCxnSpPr>
            <p:nvPr/>
          </p:nvCxnSpPr>
          <p:spPr>
            <a:xfrm flipH="1">
              <a:off x="3852270" y="1268760"/>
              <a:ext cx="71658" cy="18527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0856528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0" grpId="0" animBg="1"/>
      <p:bldP spid="4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Reasoning Backwards</a:t>
            </a:r>
            <a:endParaRPr lang="en-GB" dirty="0"/>
          </a:p>
        </p:txBody>
      </p:sp>
      <p:sp>
        <p:nvSpPr>
          <p:cNvPr id="5" name="Rectangle 4"/>
          <p:cNvSpPr/>
          <p:nvPr/>
        </p:nvSpPr>
        <p:spPr>
          <a:xfrm rot="5400000">
            <a:off x="3535693" y="4651134"/>
            <a:ext cx="381836" cy="523220"/>
          </a:xfrm>
          <a:prstGeom prst="rect">
            <a:avLst/>
          </a:prstGeom>
        </p:spPr>
        <p:txBody>
          <a:bodyPr wrap="none">
            <a:spAutoFit/>
          </a:bodyPr>
          <a:lstStyle/>
          <a:p>
            <a:r>
              <a:rPr lang="en-GB" sz="2800" dirty="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cs typeface="Courier New" pitchFamily="49" charset="0"/>
              </a:rPr>
              <a:t>…</a:t>
            </a:r>
            <a:endParaRPr lang="en-GB" dirty="0">
              <a:solidFill>
                <a:srgbClr xmlns:mc="http://schemas.openxmlformats.org/markup-compatibility/2006" xmlns:a14="http://schemas.microsoft.com/office/drawing/2010/main" val="FFFFFF" mc:Ignorable=""/>
              </a:solidFill>
            </a:endParaRPr>
          </a:p>
        </p:txBody>
      </p:sp>
      <p:sp>
        <p:nvSpPr>
          <p:cNvPr id="21" name="Oval 20"/>
          <p:cNvSpPr/>
          <p:nvPr/>
        </p:nvSpPr>
        <p:spPr bwMode="auto">
          <a:xfrm>
            <a:off x="7405489" y="4004863"/>
            <a:ext cx="530491" cy="530491"/>
          </a:xfrm>
          <a:prstGeom prst="ellipse">
            <a:avLst/>
          </a:prstGeom>
          <a:gradFill rotWithShape="1">
            <a:gsLst>
              <a:gs pos="0">
                <a:srgbClr xmlns:mc="http://schemas.openxmlformats.org/markup-compatibility/2006" xmlns:a14="http://schemas.microsoft.com/office/drawing/2010/main" val="FFC000" mc:Ignorable="">
                  <a:shade val="58000"/>
                  <a:satMod val="150000"/>
                </a:srgbClr>
              </a:gs>
              <a:gs pos="72000">
                <a:srgbClr xmlns:mc="http://schemas.openxmlformats.org/markup-compatibility/2006" xmlns:a14="http://schemas.microsoft.com/office/drawing/2010/main" val="FFC000" mc:Ignorable="">
                  <a:tint val="90000"/>
                  <a:satMod val="135000"/>
                </a:srgbClr>
              </a:gs>
              <a:gs pos="100000">
                <a:srgbClr xmlns:mc="http://schemas.openxmlformats.org/markup-compatibility/2006" xmlns:a14="http://schemas.microsoft.com/office/drawing/2010/main" val="FFC000" mc:Ignorable="">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endParaRPr lang="en-GB"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2" name="Oval 21"/>
          <p:cNvSpPr/>
          <p:nvPr/>
        </p:nvSpPr>
        <p:spPr bwMode="auto">
          <a:xfrm>
            <a:off x="7405489" y="2970093"/>
            <a:ext cx="530491" cy="530491"/>
          </a:xfrm>
          <a:prstGeom prst="ellipse">
            <a:avLst/>
          </a:prstGeom>
          <a:gradFill rotWithShape="1">
            <a:gsLst>
              <a:gs pos="0">
                <a:srgbClr xmlns:mc="http://schemas.openxmlformats.org/markup-compatibility/2006" xmlns:a14="http://schemas.microsoft.com/office/drawing/2010/main" val="2D86E7" mc:Ignorable="">
                  <a:shade val="58000"/>
                  <a:satMod val="150000"/>
                </a:srgbClr>
              </a:gs>
              <a:gs pos="72000">
                <a:srgbClr xmlns:mc="http://schemas.openxmlformats.org/markup-compatibility/2006" xmlns:a14="http://schemas.microsoft.com/office/drawing/2010/main" val="2D86E7" mc:Ignorable="">
                  <a:tint val="90000"/>
                  <a:satMod val="135000"/>
                </a:srgbClr>
              </a:gs>
              <a:gs pos="100000">
                <a:srgbClr xmlns:mc="http://schemas.openxmlformats.org/markup-compatibility/2006" xmlns:a14="http://schemas.microsoft.com/office/drawing/2010/main" val="2D86E7" mc:Ignorable="">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endParaRPr lang="en-GB" b="1" kern="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3" name="Rectangle 22"/>
          <p:cNvSpPr/>
          <p:nvPr/>
        </p:nvSpPr>
        <p:spPr>
          <a:xfrm rot="5400000">
            <a:off x="7571067" y="4651134"/>
            <a:ext cx="381836" cy="523220"/>
          </a:xfrm>
          <a:prstGeom prst="rect">
            <a:avLst/>
          </a:prstGeom>
        </p:spPr>
        <p:txBody>
          <a:bodyPr wrap="none">
            <a:spAutoFit/>
          </a:bodyPr>
          <a:lstStyle/>
          <a:p>
            <a:r>
              <a:rPr lang="en-GB" sz="2800" dirty="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cs typeface="Courier New" pitchFamily="49" charset="0"/>
              </a:rPr>
              <a:t>…</a:t>
            </a:r>
            <a:endParaRPr lang="en-GB" dirty="0">
              <a:solidFill>
                <a:srgbClr xmlns:mc="http://schemas.openxmlformats.org/markup-compatibility/2006" xmlns:a14="http://schemas.microsoft.com/office/drawing/2010/main" val="FFFFFF" mc:Ignorable=""/>
              </a:solidFill>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6361"/>
          <a:stretch/>
        </p:blipFill>
        <p:spPr bwMode="auto">
          <a:xfrm>
            <a:off x="7100366" y="634600"/>
            <a:ext cx="1892804" cy="155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Placeholder 3"/>
          <p:cNvSpPr txBox="1">
            <a:spLocks/>
          </p:cNvSpPr>
          <p:nvPr/>
        </p:nvSpPr>
        <p:spPr>
          <a:xfrm>
            <a:off x="722313" y="1905000"/>
            <a:ext cx="8040688" cy="4647426"/>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30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800" dirty="0" smtClean="0">
                <a:solidFill>
                  <a:srgbClr xmlns:mc="http://schemas.openxmlformats.org/markup-compatibility/2006" xmlns:a14="http://schemas.microsoft.com/office/drawing/2010/main" val="2DA33B" mc:Ignorable=""/>
                </a:solidFill>
              </a:rPr>
              <a:t>// a flat Beta distribution</a:t>
            </a:r>
            <a:br>
              <a:rPr lang="en-GB" sz="2800" dirty="0" smtClean="0">
                <a:solidFill>
                  <a:srgbClr xmlns:mc="http://schemas.openxmlformats.org/markup-compatibility/2006" xmlns:a14="http://schemas.microsoft.com/office/drawing/2010/main" val="2DA33B" mc:Ignorable=""/>
                </a:solidFill>
              </a:rPr>
            </a:br>
            <a:r>
              <a:rPr lang="en-GB" sz="2800" dirty="0" err="1" smtClean="0">
                <a:solidFill>
                  <a:srgbClr xmlns:mc="http://schemas.openxmlformats.org/markup-compatibility/2006" xmlns:a14="http://schemas.microsoft.com/office/drawing/2010/main" val="2D86E7" mc:Ignorable=""/>
                </a:solidFill>
              </a:rPr>
              <a:t>var</a:t>
            </a:r>
            <a:r>
              <a:rPr lang="en-GB" sz="2800" dirty="0" smtClean="0">
                <a:solidFill>
                  <a:srgbClr xmlns:mc="http://schemas.openxmlformats.org/markup-compatibility/2006" xmlns:a14="http://schemas.microsoft.com/office/drawing/2010/main" val="2D86E7" mc:Ignorable=""/>
                </a:solidFill>
              </a:rPr>
              <a:t> </a:t>
            </a:r>
            <a:r>
              <a:rPr lang="en-GB" sz="2800" dirty="0" smtClean="0"/>
              <a:t>p = </a:t>
            </a:r>
            <a:r>
              <a:rPr lang="en-GB" sz="2800" dirty="0" err="1" smtClean="0">
                <a:solidFill>
                  <a:srgbClr xmlns:mc="http://schemas.openxmlformats.org/markup-compatibility/2006" xmlns:a14="http://schemas.microsoft.com/office/drawing/2010/main" val="0070C0" mc:Ignorable="">
                    <a:lumMod val="40000"/>
                    <a:lumOff val="60000"/>
                  </a:srgbClr>
                </a:solidFill>
              </a:rPr>
              <a:t>Variable</a:t>
            </a:r>
            <a:r>
              <a:rPr lang="en-GB" sz="2800" dirty="0" err="1" smtClean="0"/>
              <a:t>.Beta</a:t>
            </a:r>
            <a:r>
              <a:rPr lang="en-GB" sz="2800" dirty="0" smtClean="0"/>
              <a:t>(1,1); </a:t>
            </a:r>
            <a:r>
              <a:rPr lang="en-GB" sz="2800" dirty="0">
                <a:solidFill>
                  <a:srgbClr xmlns:mc="http://schemas.openxmlformats.org/markup-compatibility/2006" xmlns:a14="http://schemas.microsoft.com/office/drawing/2010/main" val="2D86E7" mc:Ignorable=""/>
                </a:solidFill>
              </a:rPr>
              <a:t/>
            </a:r>
            <a:br>
              <a:rPr lang="en-GB" sz="2800" dirty="0">
                <a:solidFill>
                  <a:srgbClr xmlns:mc="http://schemas.openxmlformats.org/markup-compatibility/2006" xmlns:a14="http://schemas.microsoft.com/office/drawing/2010/main" val="2D86E7" mc:Ignorable=""/>
                </a:solidFill>
              </a:rPr>
            </a:br>
            <a:endParaRPr lang="en-GB" sz="1600" dirty="0" smtClean="0">
              <a:solidFill>
                <a:srgbClr xmlns:mc="http://schemas.openxmlformats.org/markup-compatibility/2006" xmlns:a14="http://schemas.microsoft.com/office/drawing/2010/main" val="2D86E7" mc:Ignorable=""/>
              </a:solidFill>
            </a:endParaRPr>
          </a:p>
          <a:p>
            <a:r>
              <a:rPr lang="en-GB" sz="2800" dirty="0" err="1" smtClean="0">
                <a:solidFill>
                  <a:srgbClr xmlns:mc="http://schemas.openxmlformats.org/markup-compatibility/2006" xmlns:a14="http://schemas.microsoft.com/office/drawing/2010/main" val="2D86E7" mc:Ignorable=""/>
                </a:solidFill>
              </a:rPr>
              <a:t>var</a:t>
            </a:r>
            <a:r>
              <a:rPr lang="en-GB" sz="2800" dirty="0" smtClean="0">
                <a:solidFill>
                  <a:srgbClr xmlns:mc="http://schemas.openxmlformats.org/markup-compatibility/2006" xmlns:a14="http://schemas.microsoft.com/office/drawing/2010/main" val="2D86E7" mc:Ignorable=""/>
                </a:solidFill>
              </a:rPr>
              <a:t> </a:t>
            </a:r>
            <a:r>
              <a:rPr lang="en-GB" sz="2800" dirty="0" smtClean="0"/>
              <a:t>toss1 = </a:t>
            </a:r>
            <a:r>
              <a:rPr lang="en-GB" sz="2800" dirty="0" err="1" smtClean="0">
                <a:solidFill>
                  <a:srgbClr xmlns:mc="http://schemas.openxmlformats.org/markup-compatibility/2006" xmlns:a14="http://schemas.microsoft.com/office/drawing/2010/main" val="0070C0" mc:Ignorable="">
                    <a:lumMod val="40000"/>
                    <a:lumOff val="60000"/>
                  </a:srgbClr>
                </a:solidFill>
              </a:rPr>
              <a:t>Variable</a:t>
            </a:r>
            <a:r>
              <a:rPr lang="en-GB" sz="2800" dirty="0" err="1" smtClean="0"/>
              <a:t>.Bernoulli</a:t>
            </a:r>
            <a:r>
              <a:rPr lang="en-GB" sz="2800" dirty="0" smtClean="0"/>
              <a:t>(p);</a:t>
            </a:r>
            <a:br>
              <a:rPr lang="en-GB" sz="2800" dirty="0" smtClean="0"/>
            </a:br>
            <a:r>
              <a:rPr lang="en-GB" sz="2800" dirty="0" smtClean="0"/>
              <a:t>toss1.ObservedValue = </a:t>
            </a:r>
            <a:r>
              <a:rPr lang="en-GB" sz="2800" dirty="0" smtClean="0">
                <a:solidFill>
                  <a:srgbClr xmlns:mc="http://schemas.openxmlformats.org/markup-compatibility/2006" xmlns:a14="http://schemas.microsoft.com/office/drawing/2010/main" val="2D86E7" mc:Ignorable=""/>
                </a:solidFill>
              </a:rPr>
              <a:t>false</a:t>
            </a:r>
            <a:r>
              <a:rPr lang="en-GB" sz="2800" dirty="0" smtClean="0"/>
              <a:t>;</a:t>
            </a:r>
            <a:br>
              <a:rPr lang="en-GB" sz="2800" dirty="0" smtClean="0"/>
            </a:br>
            <a:r>
              <a:rPr lang="en-GB" sz="1200" dirty="0" smtClean="0"/>
              <a:t> </a:t>
            </a:r>
            <a:endParaRPr lang="en-GB" sz="2800" dirty="0" smtClean="0"/>
          </a:p>
          <a:p>
            <a:r>
              <a:rPr lang="en-GB" sz="2800" dirty="0" err="1" smtClean="0">
                <a:solidFill>
                  <a:srgbClr xmlns:mc="http://schemas.openxmlformats.org/markup-compatibility/2006" xmlns:a14="http://schemas.microsoft.com/office/drawing/2010/main" val="2D86E7" mc:Ignorable=""/>
                </a:solidFill>
              </a:rPr>
              <a:t>var</a:t>
            </a:r>
            <a:r>
              <a:rPr lang="en-GB" sz="2800" dirty="0" smtClean="0">
                <a:solidFill>
                  <a:srgbClr xmlns:mc="http://schemas.openxmlformats.org/markup-compatibility/2006" xmlns:a14="http://schemas.microsoft.com/office/drawing/2010/main" val="2D86E7" mc:Ignorable=""/>
                </a:solidFill>
              </a:rPr>
              <a:t> </a:t>
            </a:r>
            <a:r>
              <a:rPr lang="en-GB" sz="2800" dirty="0" smtClean="0"/>
              <a:t>toss2 = </a:t>
            </a:r>
            <a:r>
              <a:rPr lang="en-GB" sz="2800" dirty="0" err="1" smtClean="0">
                <a:solidFill>
                  <a:srgbClr xmlns:mc="http://schemas.openxmlformats.org/markup-compatibility/2006" xmlns:a14="http://schemas.microsoft.com/office/drawing/2010/main" val="0070C0" mc:Ignorable="">
                    <a:lumMod val="40000"/>
                    <a:lumOff val="60000"/>
                  </a:srgbClr>
                </a:solidFill>
              </a:rPr>
              <a:t>Variable</a:t>
            </a:r>
            <a:r>
              <a:rPr lang="en-GB" sz="2800" dirty="0" err="1" smtClean="0"/>
              <a:t>.Bernoulli</a:t>
            </a:r>
            <a:r>
              <a:rPr lang="en-GB" sz="2800" dirty="0" smtClean="0"/>
              <a:t>(p);</a:t>
            </a:r>
          </a:p>
          <a:p>
            <a:r>
              <a:rPr lang="en-GB" sz="2800" dirty="0" smtClean="0"/>
              <a:t>toss2.ObservedValue = </a:t>
            </a:r>
            <a:r>
              <a:rPr lang="en-GB" sz="2800" dirty="0" smtClean="0">
                <a:solidFill>
                  <a:srgbClr xmlns:mc="http://schemas.openxmlformats.org/markup-compatibility/2006" xmlns:a14="http://schemas.microsoft.com/office/drawing/2010/main" val="2D86E7" mc:Ignorable=""/>
                </a:solidFill>
              </a:rPr>
              <a:t>true</a:t>
            </a:r>
            <a:r>
              <a:rPr lang="en-GB" sz="2800" dirty="0" smtClean="0"/>
              <a:t>;</a:t>
            </a:r>
          </a:p>
          <a:p>
            <a:endParaRPr lang="en-GB" sz="1800" dirty="0" smtClean="0"/>
          </a:p>
          <a:p>
            <a:r>
              <a:rPr lang="en-GB" sz="2800" dirty="0" smtClean="0">
                <a:solidFill>
                  <a:srgbClr xmlns:mc="http://schemas.openxmlformats.org/markup-compatibility/2006" xmlns:a14="http://schemas.microsoft.com/office/drawing/2010/main" val="0070C0" mc:Ignorable="">
                    <a:lumMod val="40000"/>
                    <a:lumOff val="60000"/>
                  </a:srgbClr>
                </a:solidFill>
              </a:rPr>
              <a:t>Beta </a:t>
            </a:r>
            <a:r>
              <a:rPr lang="en-GB" sz="2800" dirty="0" smtClean="0"/>
              <a:t>result = </a:t>
            </a:r>
            <a:r>
              <a:rPr lang="en-GB" sz="2800" dirty="0" err="1" smtClean="0"/>
              <a:t>engine.Infer</a:t>
            </a:r>
            <a:r>
              <a:rPr lang="en-GB" sz="2800" dirty="0" smtClean="0"/>
              <a:t>&lt;</a:t>
            </a:r>
            <a:r>
              <a:rPr lang="en-GB" sz="2800" dirty="0" smtClean="0">
                <a:solidFill>
                  <a:srgbClr xmlns:mc="http://schemas.openxmlformats.org/markup-compatibility/2006" xmlns:a14="http://schemas.microsoft.com/office/drawing/2010/main" val="0070C0" mc:Ignorable="">
                    <a:lumMod val="40000"/>
                    <a:lumOff val="60000"/>
                  </a:srgbClr>
                </a:solidFill>
              </a:rPr>
              <a:t>Beta</a:t>
            </a:r>
            <a:r>
              <a:rPr lang="en-GB" sz="2800" dirty="0" smtClean="0"/>
              <a:t>&gt;(p);</a:t>
            </a:r>
          </a:p>
          <a:p>
            <a:r>
              <a:rPr lang="en-GB" sz="2800" dirty="0" smtClean="0">
                <a:solidFill>
                  <a:srgbClr xmlns:mc="http://schemas.openxmlformats.org/markup-compatibility/2006" xmlns:a14="http://schemas.microsoft.com/office/drawing/2010/main" val="2DA33B" mc:Ignorable=""/>
                </a:solidFill>
              </a:rPr>
              <a:t>// gives a Beta curve like the ones</a:t>
            </a:r>
            <a:br>
              <a:rPr lang="en-GB" sz="2800" dirty="0" smtClean="0">
                <a:solidFill>
                  <a:srgbClr xmlns:mc="http://schemas.openxmlformats.org/markup-compatibility/2006" xmlns:a14="http://schemas.microsoft.com/office/drawing/2010/main" val="2DA33B" mc:Ignorable=""/>
                </a:solidFill>
              </a:rPr>
            </a:br>
            <a:r>
              <a:rPr lang="en-GB" sz="2800" dirty="0" smtClean="0">
                <a:solidFill>
                  <a:srgbClr xmlns:mc="http://schemas.openxmlformats.org/markup-compatibility/2006" xmlns:a14="http://schemas.microsoft.com/office/drawing/2010/main" val="2DA33B" mc:Ignorable=""/>
                </a:solidFill>
              </a:rPr>
              <a:t>// on the last slide</a:t>
            </a:r>
            <a:endParaRPr lang="en-GB" sz="2800" dirty="0">
              <a:solidFill>
                <a:srgbClr xmlns:mc="http://schemas.openxmlformats.org/markup-compatibility/2006" xmlns:a14="http://schemas.microsoft.com/office/drawing/2010/main" val="2DA33B" mc:Ignorable=""/>
              </a:solidFill>
            </a:endParaRPr>
          </a:p>
        </p:txBody>
      </p:sp>
    </p:spTree>
    <p:extLst>
      <p:ext uri="{BB962C8B-B14F-4D97-AF65-F5344CB8AC3E}">
        <p14:creationId xmlns:p14="http://schemas.microsoft.com/office/powerpoint/2010/main" val="2502040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553998"/>
          </a:xfrm>
        </p:spPr>
        <p:txBody>
          <a:bodyPr/>
          <a:lstStyle/>
          <a:p>
            <a:r>
              <a:rPr lang="en-GB" dirty="0" smtClean="0"/>
              <a:t>Some Infer.NET Scenarios</a:t>
            </a:r>
            <a:endParaRPr lang="en-GB" dirty="0"/>
          </a:p>
        </p:txBody>
      </p:sp>
      <p:graphicFrame>
        <p:nvGraphicFramePr>
          <p:cNvPr id="4" name="Diagram 3"/>
          <p:cNvGraphicFramePr/>
          <p:nvPr>
            <p:extLst>
              <p:ext uri="{D42A27DB-BD31-4B8C-83A1-F6EECF244321}">
                <p14:modId xmlns:p14="http://schemas.microsoft.com/office/powerpoint/2010/main" val="3565524113"/>
              </p:ext>
            </p:extLst>
          </p:nvPr>
        </p:nvGraphicFramePr>
        <p:xfrm>
          <a:off x="388307" y="1027134"/>
          <a:ext cx="8379912" cy="4020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432665" y="2169054"/>
            <a:ext cx="2449181" cy="2743200"/>
            <a:chOff x="3350370" y="2169054"/>
            <a:chExt cx="2449181" cy="2743200"/>
          </a:xfrm>
        </p:grpSpPr>
        <p:pic>
          <p:nvPicPr>
            <p:cNvPr id="6"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24341" t="6069" r="41372" b="36807"/>
            <a:stretch/>
          </p:blipFill>
          <p:spPr bwMode="auto">
            <a:xfrm>
              <a:off x="3350370" y="2169054"/>
              <a:ext cx="2449181" cy="2743200"/>
            </a:xfrm>
            <a:prstGeom prst="rect">
              <a:avLst/>
            </a:prstGeom>
            <a:solidFill>
              <a:srgbClr xmlns:mc="http://schemas.openxmlformats.org/markup-compatibility/2006" xmlns:a14="http://schemas.microsoft.com/office/drawing/2010/main" val="FFFFFF" mc:Ignorable="">
                <a:shade val="85000"/>
              </a:srgbClr>
            </a:solidFill>
            <a:ln w="9525">
              <a:solidFill>
                <a:schemeClr val="tx1"/>
              </a:solidFill>
              <a:miter lim="800000"/>
              <a:headEnd/>
              <a:tailEnd/>
            </a:ln>
            <a:effectLst>
              <a:outerShdw blurRad="55000" dist="18000" dir="5400000" algn="tl" rotWithShape="0">
                <a:srgbClr xmlns:mc="http://schemas.openxmlformats.org/markup-compatibility/2006" xmlns:a14="http://schemas.microsoft.com/office/drawing/2010/main" val="000000" mc:Ignorable="">
                  <a:alpha val="40000"/>
                </a:srgbClr>
              </a:outerShdw>
            </a:effectLst>
            <a:extLst/>
          </p:spPr>
        </p:pic>
        <p:pic>
          <p:nvPicPr>
            <p:cNvPr id="7" name="Picture 4"/>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41667" y1="30769" x2="41667" y2="30769"/>
                          <a14:foregroundMark x1="38889" y1="33333" x2="38889" y2="33333"/>
                          <a14:foregroundMark x1="38889" y1="43590" x2="38889" y2="43590"/>
                          <a14:foregroundMark x1="27778" y1="51282" x2="27778" y2="51282"/>
                          <a14:foregroundMark x1="66667" y1="46154" x2="66667" y2="46154"/>
                          <a14:foregroundMark x1="66667" y1="43590" x2="66667" y2="43590"/>
                          <a14:foregroundMark x1="58333" y1="76923" x2="58333" y2="76923"/>
                          <a14:foregroundMark x1="44444" y1="76923" x2="44444" y2="76923"/>
                          <a14:foregroundMark x1="69444" y1="43590" x2="69444" y2="43590"/>
                          <a14:foregroundMark x1="69444" y1="58974" x2="69444" y2="58974"/>
                        </a14:backgroundRemoval>
                      </a14:imgEffect>
                    </a14:imgLayer>
                  </a14:imgProps>
                </a:ext>
                <a:ext uri="{28A0092B-C50C-407E-A947-70E740481C1C}">
                  <a14:useLocalDpi xmlns:a14="http://schemas.microsoft.com/office/drawing/2010/main" val="0"/>
                </a:ext>
              </a:extLst>
            </a:blip>
            <a:srcRect/>
            <a:stretch>
              <a:fillRect/>
            </a:stretch>
          </p:blipFill>
          <p:spPr bwMode="auto">
            <a:xfrm>
              <a:off x="3818697" y="3269112"/>
              <a:ext cx="543409" cy="588693"/>
            </a:xfrm>
            <a:prstGeom prst="rect">
              <a:avLst/>
            </a:prstGeom>
            <a:noFill/>
            <a:ln>
              <a:noFill/>
            </a:ln>
            <a:effectLst>
              <a:outerShdw blurRad="139700" dist="35921" dir="2700000" algn="ctr" rotWithShape="0">
                <a:schemeClr val="tx1">
                  <a:lumMod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 name="Picture 2" descr="C:\temp\shutterstock_40176415.jpg"/>
          <p:cNvPicPr>
            <a:picLocks noChangeAspect="1" noChangeArrowheads="1"/>
          </p:cNvPicPr>
          <p:nvPr/>
        </p:nvPicPr>
        <p:blipFill rotWithShape="1">
          <a:blip r:embed="rId10">
            <a:extLst>
              <a:ext uri="{28A0092B-C50C-407E-A947-70E740481C1C}">
                <a14:useLocalDpi xmlns:a14="http://schemas.microsoft.com/office/drawing/2010/main" val="0"/>
              </a:ext>
            </a:extLst>
          </a:blip>
          <a:srcRect l="11418" r="29380"/>
          <a:stretch/>
        </p:blipFill>
        <p:spPr bwMode="auto">
          <a:xfrm>
            <a:off x="3359886" y="2168937"/>
            <a:ext cx="2456124" cy="2767982"/>
          </a:xfrm>
          <a:prstGeom prst="rect">
            <a:avLst/>
          </a:prstGeom>
          <a:ln>
            <a:noFill/>
          </a:ln>
          <a:effectLst>
            <a:softEdge rad="31750"/>
          </a:effectLst>
          <a:extLst>
            <a:ext uri="{909E8E84-426E-40DD-AFC4-6F175D3DCCD1}">
              <a14:hiddenFill xmlns:a14="http://schemas.microsoft.com/office/drawing/2010/main">
                <a:solidFill>
                  <a:srgbClr xmlns:mc="http://schemas.openxmlformats.org/markup-compatibility/2006" val="FFFFFF" mc:Ignorable=""/>
                </a:solidFill>
              </a14:hiddenFill>
            </a:ext>
          </a:extLst>
        </p:spPr>
      </p:pic>
      <p:grpSp>
        <p:nvGrpSpPr>
          <p:cNvPr id="10" name="Group 9"/>
          <p:cNvGrpSpPr/>
          <p:nvPr/>
        </p:nvGrpSpPr>
        <p:grpSpPr>
          <a:xfrm>
            <a:off x="6267098" y="2189746"/>
            <a:ext cx="2524669" cy="2815391"/>
            <a:chOff x="7042374" y="2189746"/>
            <a:chExt cx="1797708" cy="2004719"/>
          </a:xfrm>
        </p:grpSpPr>
        <p:sp>
          <p:nvSpPr>
            <p:cNvPr id="11" name="Rectangle 10"/>
            <p:cNvSpPr/>
            <p:nvPr/>
          </p:nvSpPr>
          <p:spPr bwMode="auto">
            <a:xfrm>
              <a:off x="7042374" y="2189746"/>
              <a:ext cx="1748668" cy="1973179"/>
            </a:xfrm>
            <a:prstGeom prst="rect">
              <a:avLst/>
            </a:prstGeom>
            <a:solidFill>
              <a:schemeClr val="accent3">
                <a:lumMod val="40000"/>
                <a:lumOff val="60000"/>
              </a:schemeClr>
            </a:solidFill>
            <a:ln>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40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grpSp>
          <p:nvGrpSpPr>
            <p:cNvPr id="12" name="Group 11"/>
            <p:cNvGrpSpPr/>
            <p:nvPr/>
          </p:nvGrpSpPr>
          <p:grpSpPr>
            <a:xfrm>
              <a:off x="7093776" y="2391718"/>
              <a:ext cx="1746306" cy="1802747"/>
              <a:chOff x="6964831" y="2995697"/>
              <a:chExt cx="1746306" cy="1802747"/>
            </a:xfrm>
          </p:grpSpPr>
          <p:pic>
            <p:nvPicPr>
              <p:cNvPr id="13" name="Picture 25" descr="C:\Users\joguiver\AppData\Local\Microsoft\Windows\Temporary Internet Files\Content.IE5\6GPEAGJK\MCPE03635_0000[1].wmf"/>
              <p:cNvPicPr>
                <a:picLocks noChangeAspect="1" noChangeArrowheads="1"/>
              </p:cNvPicPr>
              <p:nvPr/>
            </p:nvPicPr>
            <p:blipFill>
              <a:blip r:embed="rId11" cstate="print"/>
              <a:srcRect/>
              <a:stretch>
                <a:fillRect/>
              </a:stretch>
            </p:blipFill>
            <p:spPr bwMode="auto">
              <a:xfrm>
                <a:off x="7494161" y="3374613"/>
                <a:ext cx="1216976" cy="1423831"/>
              </a:xfrm>
              <a:prstGeom prst="rect">
                <a:avLst/>
              </a:prstGeom>
              <a:noFill/>
            </p:spPr>
          </p:pic>
          <p:sp>
            <p:nvSpPr>
              <p:cNvPr id="14" name="Oval Callout 13"/>
              <p:cNvSpPr/>
              <p:nvPr/>
            </p:nvSpPr>
            <p:spPr>
              <a:xfrm>
                <a:off x="7052463" y="2995697"/>
                <a:ext cx="820484" cy="439616"/>
              </a:xfrm>
              <a:prstGeom prst="wedgeEllipseCallout">
                <a:avLst>
                  <a:gd name="adj1" fmla="val 53693"/>
                  <a:gd name="adj2" fmla="val 111158"/>
                </a:avLst>
              </a:prstGeom>
              <a:solidFill>
                <a:srgbClr xmlns:mc="http://schemas.openxmlformats.org/markup-compatibility/2006" xmlns:a14="http://schemas.microsoft.com/office/drawing/2010/main" val="FFC000" mc:Ignorable=""/>
              </a:solidFill>
              <a:ln w="508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bg1"/>
                    </a:solidFill>
                  </a:rPr>
                  <a:t>Reject</a:t>
                </a:r>
              </a:p>
            </p:txBody>
          </p:sp>
          <p:sp>
            <p:nvSpPr>
              <p:cNvPr id="15" name="Oval Callout 14"/>
              <p:cNvSpPr/>
              <p:nvPr/>
            </p:nvSpPr>
            <p:spPr>
              <a:xfrm>
                <a:off x="6964831" y="3585016"/>
                <a:ext cx="831514" cy="439615"/>
              </a:xfrm>
              <a:prstGeom prst="wedgeEllipseCallout">
                <a:avLst>
                  <a:gd name="adj1" fmla="val 71092"/>
                  <a:gd name="adj2" fmla="val 13335"/>
                </a:avLst>
              </a:prstGeom>
              <a:solidFill>
                <a:schemeClr val="bg2">
                  <a:lumMod val="40000"/>
                  <a:lumOff val="60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bg1"/>
                    </a:solidFill>
                  </a:rPr>
                  <a:t>Accept</a:t>
                </a:r>
              </a:p>
            </p:txBody>
          </p:sp>
        </p:grpSp>
      </p:grpSp>
    </p:spTree>
    <p:extLst>
      <p:ext uri="{BB962C8B-B14F-4D97-AF65-F5344CB8AC3E}">
        <p14:creationId xmlns:p14="http://schemas.microsoft.com/office/powerpoint/2010/main" val="24104250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553998"/>
          </a:xfrm>
        </p:spPr>
        <p:txBody>
          <a:bodyPr/>
          <a:lstStyle/>
          <a:p>
            <a:r>
              <a:rPr lang="en-GB" dirty="0" smtClean="0"/>
              <a:t>Search Log Analysis</a:t>
            </a:r>
            <a:endParaRPr lang="en-GB" i="1" dirty="0">
              <a:solidFill>
                <a:schemeClr val="accent4"/>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26" y="1423756"/>
            <a:ext cx="7600369" cy="4747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23"/>
          <p:cNvSpPr txBox="1">
            <a:spLocks noChangeArrowheads="1"/>
          </p:cNvSpPr>
          <p:nvPr/>
        </p:nvSpPr>
        <p:spPr bwMode="auto">
          <a:xfrm>
            <a:off x="5235807" y="1013045"/>
            <a:ext cx="2949846" cy="338554"/>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600" dirty="0" smtClean="0"/>
              <a:t>[</a:t>
            </a:r>
            <a:r>
              <a:rPr lang="en-US" sz="1600" dirty="0" err="1" smtClean="0"/>
              <a:t>Guo</a:t>
            </a:r>
            <a:r>
              <a:rPr lang="en-US" sz="1600" dirty="0" smtClean="0"/>
              <a:t> et al., WWW Conf. 2009]</a:t>
            </a:r>
            <a:endParaRPr lang="en-GB" sz="1600" dirty="0"/>
          </a:p>
        </p:txBody>
      </p:sp>
    </p:spTree>
    <p:extLst>
      <p:ext uri="{BB962C8B-B14F-4D97-AF65-F5344CB8AC3E}">
        <p14:creationId xmlns:p14="http://schemas.microsoft.com/office/powerpoint/2010/main" val="180939260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n 5"/>
          <p:cNvSpPr/>
          <p:nvPr/>
        </p:nvSpPr>
        <p:spPr bwMode="auto">
          <a:xfrm>
            <a:off x="7401294" y="1288473"/>
            <a:ext cx="1571256" cy="4966854"/>
          </a:xfrm>
          <a:prstGeom prst="can">
            <a:avLst/>
          </a:prstGeom>
          <a:gradFill rotWithShape="1">
            <a:gsLst>
              <a:gs pos="0">
                <a:srgbClr xmlns:mc="http://schemas.openxmlformats.org/markup-compatibility/2006" xmlns:a14="http://schemas.microsoft.com/office/drawing/2010/main" val="DF8045" mc:Ignorable="">
                  <a:shade val="58000"/>
                  <a:satMod val="150000"/>
                </a:srgbClr>
              </a:gs>
              <a:gs pos="72000">
                <a:srgbClr xmlns:mc="http://schemas.openxmlformats.org/markup-compatibility/2006" xmlns:a14="http://schemas.microsoft.com/office/drawing/2010/main" val="DF8045" mc:Ignorable="">
                  <a:tint val="90000"/>
                  <a:satMod val="135000"/>
                </a:srgbClr>
              </a:gs>
              <a:gs pos="100000">
                <a:srgbClr xmlns:mc="http://schemas.openxmlformats.org/markup-compatibility/2006" xmlns:a14="http://schemas.microsoft.com/office/drawing/2010/main" val="DF8045" mc:Ignorable="">
                  <a:tint val="80000"/>
                  <a:satMod val="155000"/>
                </a:srgbClr>
              </a:gs>
            </a:gsLst>
            <a:lin ang="16200000" scaled="0"/>
          </a:gradFill>
          <a:ln>
            <a:noFill/>
            <a:headEnd type="none" w="med" len="med"/>
            <a:tailEnd type="none" w="med" len="med"/>
          </a:ln>
          <a:effectLst>
            <a:outerShdw blurRad="50800" dist="381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GB" sz="2800" kern="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 name="Title 1"/>
          <p:cNvSpPr>
            <a:spLocks noGrp="1"/>
          </p:cNvSpPr>
          <p:nvPr>
            <p:ph type="title"/>
          </p:nvPr>
        </p:nvSpPr>
        <p:spPr/>
        <p:txBody>
          <a:bodyPr/>
          <a:lstStyle/>
          <a:p>
            <a:r>
              <a:rPr lang="en-GB" smtClean="0"/>
              <a:t>The Click Log</a:t>
            </a:r>
            <a:endParaRPr lang="en-GB" dirty="0"/>
          </a:p>
        </p:txBody>
      </p:sp>
      <p:sp>
        <p:nvSpPr>
          <p:cNvPr id="5" name="Content Placeholder 4"/>
          <p:cNvSpPr>
            <a:spLocks noGrp="1"/>
          </p:cNvSpPr>
          <p:nvPr>
            <p:ph idx="1"/>
          </p:nvPr>
        </p:nvSpPr>
        <p:spPr/>
        <p:txBody>
          <a:bodyPr/>
          <a:lstStyle/>
          <a:p>
            <a:endParaRPr lang="en-GB"/>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676" y="1336946"/>
            <a:ext cx="7169030" cy="481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1624646" y="2397513"/>
            <a:ext cx="423744" cy="3701836"/>
          </a:xfrm>
          <a:prstGeom prst="rect">
            <a:avLst/>
          </a:prstGeom>
          <a:solidFill>
            <a:schemeClr val="bg2">
              <a:alpha val="17000"/>
            </a:schemeClr>
          </a:solidFill>
          <a:ln>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a:p>
            <a:pPr algn="r" defTabSz="914099" fontAlgn="base">
              <a:spcBef>
                <a:spcPct val="0"/>
              </a:spcBef>
              <a:spcAft>
                <a:spcPct val="0"/>
              </a:spcAft>
            </a:pPr>
            <a:r>
              <a:rPr lang="en-GB" sz="28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1</a:t>
            </a:r>
          </a:p>
          <a:p>
            <a:pPr algn="r" defTabSz="914099" fontAlgn="base">
              <a:spcBef>
                <a:spcPct val="0"/>
              </a:spcBef>
              <a:spcAft>
                <a:spcPct val="0"/>
              </a:spcAft>
            </a:pPr>
            <a:endParaRPr lang="en-GB" sz="28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a:p>
            <a:pPr algn="r" defTabSz="914099" fontAlgn="base">
              <a:spcBef>
                <a:spcPct val="0"/>
              </a:spcBef>
              <a:spcAft>
                <a:spcPct val="0"/>
              </a:spcAft>
            </a:pPr>
            <a:r>
              <a:rPr lang="en-GB" sz="28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2</a:t>
            </a:r>
          </a:p>
          <a:p>
            <a:pPr algn="r" defTabSz="914099" fontAlgn="base">
              <a:spcBef>
                <a:spcPct val="0"/>
              </a:spcBef>
              <a:spcAft>
                <a:spcPct val="0"/>
              </a:spcAft>
            </a:pPr>
            <a:endParaRPr lang="en-GB" sz="28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a:p>
            <a:pPr algn="r" defTabSz="914099" fontAlgn="base">
              <a:spcBef>
                <a:spcPct val="0"/>
              </a:spcBef>
              <a:spcAft>
                <a:spcPct val="0"/>
              </a:spcAft>
            </a:pPr>
            <a:r>
              <a:rPr lang="en-GB" sz="28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3</a:t>
            </a:r>
          </a:p>
          <a:p>
            <a:pPr algn="r" defTabSz="914099" fontAlgn="base">
              <a:spcBef>
                <a:spcPct val="0"/>
              </a:spcBef>
              <a:spcAft>
                <a:spcPct val="0"/>
              </a:spcAft>
            </a:pPr>
            <a:endParaRPr lang="en-GB" sz="28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a:p>
            <a:pPr algn="r" defTabSz="914099" fontAlgn="base">
              <a:spcBef>
                <a:spcPct val="0"/>
              </a:spcBef>
              <a:spcAft>
                <a:spcPct val="0"/>
              </a:spcAft>
            </a:pPr>
            <a:r>
              <a:rPr lang="en-GB" sz="28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4</a:t>
            </a:r>
          </a:p>
        </p:txBody>
      </p:sp>
      <p:pic>
        <p:nvPicPr>
          <p:cNvPr id="2052"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41667" y1="30769" x2="41667" y2="30769"/>
                        <a14:foregroundMark x1="38889" y1="33333" x2="38889" y2="33333"/>
                        <a14:foregroundMark x1="38889" y1="43590" x2="38889" y2="43590"/>
                        <a14:foregroundMark x1="27778" y1="51282" x2="27778" y2="51282"/>
                        <a14:foregroundMark x1="66667" y1="46154" x2="66667" y2="46154"/>
                        <a14:foregroundMark x1="66667" y1="43590" x2="66667" y2="43590"/>
                        <a14:foregroundMark x1="58333" y1="76923" x2="58333" y2="76923"/>
                        <a14:foregroundMark x1="44444" y1="76923" x2="44444" y2="76923"/>
                        <a14:foregroundMark x1="69444" y1="43590" x2="69444" y2="43590"/>
                      </a14:backgroundRemoval>
                    </a14:imgEffect>
                  </a14:imgLayer>
                </a14:imgProps>
              </a:ext>
              <a:ext uri="{28A0092B-C50C-407E-A947-70E740481C1C}">
                <a14:useLocalDpi xmlns:a14="http://schemas.microsoft.com/office/drawing/2010/main" val="0"/>
              </a:ext>
            </a:extLst>
          </a:blip>
          <a:srcRect/>
          <a:stretch>
            <a:fillRect/>
          </a:stretch>
        </p:blipFill>
        <p:spPr bwMode="auto">
          <a:xfrm>
            <a:off x="2729859" y="2705695"/>
            <a:ext cx="543409" cy="588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Oval 19"/>
          <p:cNvSpPr/>
          <p:nvPr/>
        </p:nvSpPr>
        <p:spPr bwMode="auto">
          <a:xfrm>
            <a:off x="2786799" y="2761019"/>
            <a:ext cx="419539" cy="469076"/>
          </a:xfrm>
          <a:prstGeom prst="ellipse">
            <a:avLst/>
          </a:prstGeom>
          <a:noFill/>
          <a:ln w="31750">
            <a:solidFill>
              <a:srgbClr xmlns:mc="http://schemas.openxmlformats.org/markup-compatibility/2006" xmlns:a14="http://schemas.microsoft.com/office/drawing/2010/main" val="FFC000" mc:Ignorable=""/>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cxnSp>
        <p:nvCxnSpPr>
          <p:cNvPr id="19" name="Straight Arrow Connector 18"/>
          <p:cNvCxnSpPr/>
          <p:nvPr/>
        </p:nvCxnSpPr>
        <p:spPr>
          <a:xfrm flipV="1">
            <a:off x="3237643" y="2980123"/>
            <a:ext cx="4504277" cy="24202"/>
          </a:xfrm>
          <a:prstGeom prst="straightConnector1">
            <a:avLst/>
          </a:prstGeom>
          <a:ln w="31750">
            <a:solidFill>
              <a:srgbClr xmlns:mc="http://schemas.openxmlformats.org/markup-compatibility/2006" xmlns:a14="http://schemas.microsoft.com/office/drawing/2010/main" val="FFC000" mc:Ignorable=""/>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464939" y="1582032"/>
            <a:ext cx="1444856" cy="675383"/>
          </a:xfrm>
          <a:prstGeom prst="rect">
            <a:avLst/>
          </a:prstGeom>
          <a:noFill/>
        </p:spPr>
        <p:txBody>
          <a:bodyPr wrap="square" lIns="0" tIns="0" rIns="0" bIns="0" rtlCol="0">
            <a:prstTxWarp prst="textCanDown">
              <a:avLst>
                <a:gd name="adj" fmla="val 22756"/>
              </a:avLst>
            </a:prstTxWarp>
            <a:spAutoFit/>
          </a:bodyPr>
          <a:lstStyle/>
          <a:p>
            <a:r>
              <a:rPr lang="en-GB" sz="2800" dirty="0">
                <a:solidFill>
                  <a:schemeClr val="bg1"/>
                </a:solidFill>
              </a:rPr>
              <a:t>Click </a:t>
            </a:r>
            <a:r>
              <a:rPr lang="en-GB" sz="2800" dirty="0" smtClean="0">
                <a:solidFill>
                  <a:schemeClr val="bg1"/>
                </a:solidFill>
              </a:rPr>
              <a:t>Log</a:t>
            </a:r>
          </a:p>
        </p:txBody>
      </p:sp>
      <p:sp>
        <p:nvSpPr>
          <p:cNvPr id="23" name="Oval 22"/>
          <p:cNvSpPr/>
          <p:nvPr/>
        </p:nvSpPr>
        <p:spPr bwMode="auto">
          <a:xfrm>
            <a:off x="7957489" y="2699604"/>
            <a:ext cx="530491" cy="530491"/>
          </a:xfrm>
          <a:prstGeom prst="ellipse">
            <a:avLst/>
          </a:prstGeom>
          <a:gradFill rotWithShape="1">
            <a:gsLst>
              <a:gs pos="0">
                <a:srgbClr xmlns:mc="http://schemas.openxmlformats.org/markup-compatibility/2006" xmlns:a14="http://schemas.microsoft.com/office/drawing/2010/main" val="FFC000" mc:Ignorable="">
                  <a:shade val="58000"/>
                  <a:satMod val="150000"/>
                </a:srgbClr>
              </a:gs>
              <a:gs pos="72000">
                <a:srgbClr xmlns:mc="http://schemas.openxmlformats.org/markup-compatibility/2006" xmlns:a14="http://schemas.microsoft.com/office/drawing/2010/main" val="FFC000" mc:Ignorable="">
                  <a:tint val="90000"/>
                  <a:satMod val="135000"/>
                </a:srgbClr>
              </a:gs>
              <a:gs pos="100000">
                <a:srgbClr xmlns:mc="http://schemas.openxmlformats.org/markup-compatibility/2006" xmlns:a14="http://schemas.microsoft.com/office/drawing/2010/main" val="FFC000" mc:Ignorable="">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smtClean="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Segoe" pitchFamily="34" charset="0"/>
                <a:ea typeface="+mn-ea"/>
                <a:cs typeface="+mn-cs"/>
              </a:rPr>
              <a:t>T</a:t>
            </a:r>
            <a:endParaRPr kumimoji="0" lang="en-GB" sz="1800" b="1" i="0" u="none" strike="noStrike" kern="0" cap="none" spc="0" normalizeH="0" baseline="0" noProof="0" dirty="0" smtClean="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Segoe" pitchFamily="34" charset="0"/>
              <a:ea typeface="+mn-ea"/>
              <a:cs typeface="+mn-cs"/>
            </a:endParaRPr>
          </a:p>
        </p:txBody>
      </p:sp>
      <p:grpSp>
        <p:nvGrpSpPr>
          <p:cNvPr id="11" name="Group 10"/>
          <p:cNvGrpSpPr/>
          <p:nvPr/>
        </p:nvGrpSpPr>
        <p:grpSpPr>
          <a:xfrm>
            <a:off x="7956510" y="3569663"/>
            <a:ext cx="531470" cy="2272205"/>
            <a:chOff x="7856494" y="3569663"/>
            <a:chExt cx="531470" cy="2272205"/>
          </a:xfrm>
        </p:grpSpPr>
        <p:sp>
          <p:nvSpPr>
            <p:cNvPr id="22" name="Oval 21"/>
            <p:cNvSpPr/>
            <p:nvPr/>
          </p:nvSpPr>
          <p:spPr bwMode="auto">
            <a:xfrm>
              <a:off x="7856494" y="3569663"/>
              <a:ext cx="530491" cy="530491"/>
            </a:xfrm>
            <a:prstGeom prst="ellipse">
              <a:avLst/>
            </a:prstGeom>
            <a:gradFill rotWithShape="1">
              <a:gsLst>
                <a:gs pos="0">
                  <a:srgbClr xmlns:mc="http://schemas.openxmlformats.org/markup-compatibility/2006" xmlns:a14="http://schemas.microsoft.com/office/drawing/2010/main" val="2D86E7" mc:Ignorable="">
                    <a:shade val="58000"/>
                    <a:satMod val="150000"/>
                  </a:srgbClr>
                </a:gs>
                <a:gs pos="72000">
                  <a:srgbClr xmlns:mc="http://schemas.openxmlformats.org/markup-compatibility/2006" xmlns:a14="http://schemas.microsoft.com/office/drawing/2010/main" val="2D86E7" mc:Ignorable="">
                    <a:tint val="90000"/>
                    <a:satMod val="135000"/>
                  </a:srgbClr>
                </a:gs>
                <a:gs pos="100000">
                  <a:srgbClr xmlns:mc="http://schemas.openxmlformats.org/markup-compatibility/2006" xmlns:a14="http://schemas.microsoft.com/office/drawing/2010/main" val="2D86E7" mc:Ignorable="">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smtClean="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Segoe" pitchFamily="34" charset="0"/>
                  <a:ea typeface="+mn-ea"/>
                  <a:cs typeface="+mn-cs"/>
                </a:rPr>
                <a:t>F</a:t>
              </a:r>
              <a:endParaRPr kumimoji="0" lang="en-GB" sz="1800" b="1" i="0" u="none" strike="noStrike" kern="0" cap="none" spc="0" normalizeH="0" baseline="0" noProof="0" dirty="0" smtClean="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Segoe" pitchFamily="34" charset="0"/>
                <a:ea typeface="+mn-ea"/>
                <a:cs typeface="+mn-cs"/>
              </a:endParaRPr>
            </a:p>
          </p:txBody>
        </p:sp>
        <p:sp>
          <p:nvSpPr>
            <p:cNvPr id="26" name="Oval 25"/>
            <p:cNvSpPr/>
            <p:nvPr/>
          </p:nvSpPr>
          <p:spPr bwMode="auto">
            <a:xfrm>
              <a:off x="7856494" y="5311377"/>
              <a:ext cx="530491" cy="530491"/>
            </a:xfrm>
            <a:prstGeom prst="ellipse">
              <a:avLst/>
            </a:prstGeom>
            <a:gradFill rotWithShape="1">
              <a:gsLst>
                <a:gs pos="0">
                  <a:srgbClr xmlns:mc="http://schemas.openxmlformats.org/markup-compatibility/2006" xmlns:a14="http://schemas.microsoft.com/office/drawing/2010/main" val="2D86E7" mc:Ignorable="">
                    <a:shade val="58000"/>
                    <a:satMod val="150000"/>
                  </a:srgbClr>
                </a:gs>
                <a:gs pos="72000">
                  <a:srgbClr xmlns:mc="http://schemas.openxmlformats.org/markup-compatibility/2006" xmlns:a14="http://schemas.microsoft.com/office/drawing/2010/main" val="2D86E7" mc:Ignorable="">
                    <a:tint val="90000"/>
                    <a:satMod val="135000"/>
                  </a:srgbClr>
                </a:gs>
                <a:gs pos="100000">
                  <a:srgbClr xmlns:mc="http://schemas.openxmlformats.org/markup-compatibility/2006" xmlns:a14="http://schemas.microsoft.com/office/drawing/2010/main" val="2D86E7" mc:Ignorable="">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smtClean="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Segoe" pitchFamily="34" charset="0"/>
                  <a:ea typeface="+mn-ea"/>
                  <a:cs typeface="+mn-cs"/>
                </a:rPr>
                <a:t>F</a:t>
              </a:r>
              <a:endParaRPr kumimoji="0" lang="en-GB" sz="1800" b="1" i="0" u="none" strike="noStrike" kern="0" cap="none" spc="0" normalizeH="0" baseline="0" noProof="0" dirty="0" smtClean="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Segoe" pitchFamily="34" charset="0"/>
                <a:ea typeface="+mn-ea"/>
                <a:cs typeface="+mn-cs"/>
              </a:endParaRPr>
            </a:p>
          </p:txBody>
        </p:sp>
        <p:sp>
          <p:nvSpPr>
            <p:cNvPr id="29" name="Oval 28"/>
            <p:cNvSpPr/>
            <p:nvPr/>
          </p:nvSpPr>
          <p:spPr bwMode="auto">
            <a:xfrm>
              <a:off x="7857473" y="4491003"/>
              <a:ext cx="530491" cy="530491"/>
            </a:xfrm>
            <a:prstGeom prst="ellipse">
              <a:avLst/>
            </a:prstGeom>
            <a:gradFill rotWithShape="1">
              <a:gsLst>
                <a:gs pos="0">
                  <a:srgbClr xmlns:mc="http://schemas.openxmlformats.org/markup-compatibility/2006" xmlns:a14="http://schemas.microsoft.com/office/drawing/2010/main" val="FFC000" mc:Ignorable="">
                    <a:shade val="58000"/>
                    <a:satMod val="150000"/>
                  </a:srgbClr>
                </a:gs>
                <a:gs pos="72000">
                  <a:srgbClr xmlns:mc="http://schemas.openxmlformats.org/markup-compatibility/2006" xmlns:a14="http://schemas.microsoft.com/office/drawing/2010/main" val="FFC000" mc:Ignorable="">
                    <a:tint val="90000"/>
                    <a:satMod val="135000"/>
                  </a:srgbClr>
                </a:gs>
                <a:gs pos="100000">
                  <a:srgbClr xmlns:mc="http://schemas.openxmlformats.org/markup-compatibility/2006" xmlns:a14="http://schemas.microsoft.com/office/drawing/2010/main" val="FFC000" mc:Ignorable="">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smtClean="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Segoe" pitchFamily="34" charset="0"/>
                  <a:ea typeface="+mn-ea"/>
                  <a:cs typeface="+mn-cs"/>
                </a:rPr>
                <a:t>T</a:t>
              </a:r>
              <a:endParaRPr kumimoji="0" lang="en-GB" sz="1800" b="1" i="0" u="none" strike="noStrike" kern="0" cap="none" spc="0" normalizeH="0" baseline="0" noProof="0" dirty="0" smtClean="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Segoe" pitchFamily="34" charset="0"/>
                <a:ea typeface="+mn-ea"/>
                <a:cs typeface="+mn-cs"/>
              </a:endParaRPr>
            </a:p>
          </p:txBody>
        </p:sp>
      </p:grpSp>
    </p:spTree>
    <p:extLst>
      <p:ext uri="{BB962C8B-B14F-4D97-AF65-F5344CB8AC3E}">
        <p14:creationId xmlns:p14="http://schemas.microsoft.com/office/powerpoint/2010/main" val="350301339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par>
                                <p:cTn id="11" presetID="6" presetClass="emph" presetSubtype="0" autoRev="1" fill="hold" nodeType="withEffect">
                                  <p:stCondLst>
                                    <p:cond delay="0"/>
                                  </p:stCondLst>
                                  <p:childTnLst>
                                    <p:animScale>
                                      <p:cBhvr>
                                        <p:cTn id="12" dur="500" fill="hold"/>
                                        <p:tgtEl>
                                          <p:spTgt spid="2052"/>
                                        </p:tgtEl>
                                      </p:cBhvr>
                                      <p:by x="150000" y="150000"/>
                                    </p:animScale>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Group 110"/>
          <p:cNvGrpSpPr/>
          <p:nvPr/>
        </p:nvGrpSpPr>
        <p:grpSpPr>
          <a:xfrm>
            <a:off x="5216236" y="1364340"/>
            <a:ext cx="3911270" cy="3862154"/>
            <a:chOff x="4784096" y="2425455"/>
            <a:chExt cx="3911270" cy="3862154"/>
          </a:xfrm>
        </p:grpSpPr>
        <p:pic>
          <p:nvPicPr>
            <p:cNvPr id="112"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799" y="3767609"/>
              <a:ext cx="3600000"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 name="Cloud Callout 112"/>
            <p:cNvSpPr/>
            <p:nvPr/>
          </p:nvSpPr>
          <p:spPr bwMode="auto">
            <a:xfrm>
              <a:off x="4784096" y="2425455"/>
              <a:ext cx="3900375" cy="1071376"/>
            </a:xfrm>
            <a:prstGeom prst="cloudCallout">
              <a:avLst>
                <a:gd name="adj1" fmla="val 2466"/>
                <a:gd name="adj2" fmla="val 95867"/>
              </a:avLst>
            </a:prstGeom>
            <a:ln>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114" name="TextBox 113"/>
            <p:cNvSpPr txBox="1"/>
            <p:nvPr/>
          </p:nvSpPr>
          <p:spPr>
            <a:xfrm>
              <a:off x="5123601" y="2579579"/>
              <a:ext cx="3571765" cy="553998"/>
            </a:xfrm>
            <a:prstGeom prst="rect">
              <a:avLst/>
            </a:prstGeom>
            <a:noFill/>
          </p:spPr>
          <p:txBody>
            <a:bodyPr wrap="square" lIns="0" tIns="0" rIns="0" bIns="0" rtlCol="0">
              <a:spAutoFit/>
            </a:bodyPr>
            <a:lstStyle/>
            <a:p>
              <a:pPr algn="ctr"/>
              <a:r>
                <a:rPr lang="en-GB" dirty="0" smtClean="0">
                  <a:solidFill>
                    <a:schemeClr val="accent1"/>
                  </a:solidFill>
                </a:rPr>
                <a:t>Let’s look at the next result …</a:t>
              </a:r>
            </a:p>
            <a:p>
              <a:pPr algn="ctr"/>
              <a:r>
                <a:rPr lang="en-GB" dirty="0" smtClean="0">
                  <a:solidFill>
                    <a:schemeClr val="accent1"/>
                  </a:solidFill>
                </a:rPr>
                <a:t>… and see if it’s worth clicking on</a:t>
              </a:r>
            </a:p>
          </p:txBody>
        </p:sp>
      </p:grpSp>
      <p:grpSp>
        <p:nvGrpSpPr>
          <p:cNvPr id="128" name="Group 127"/>
          <p:cNvGrpSpPr/>
          <p:nvPr/>
        </p:nvGrpSpPr>
        <p:grpSpPr>
          <a:xfrm>
            <a:off x="5319821" y="1273504"/>
            <a:ext cx="3600000" cy="3963872"/>
            <a:chOff x="4876799" y="2323737"/>
            <a:chExt cx="3600000" cy="3963872"/>
          </a:xfrm>
        </p:grpSpPr>
        <p:pic>
          <p:nvPicPr>
            <p:cNvPr id="129"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799" y="3767609"/>
              <a:ext cx="3600000"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 name="Cloud Callout 129"/>
            <p:cNvSpPr/>
            <p:nvPr/>
          </p:nvSpPr>
          <p:spPr bwMode="auto">
            <a:xfrm>
              <a:off x="4934843" y="2323737"/>
              <a:ext cx="2996865" cy="1096665"/>
            </a:xfrm>
            <a:prstGeom prst="cloudCallout">
              <a:avLst>
                <a:gd name="adj1" fmla="val 14788"/>
                <a:gd name="adj2" fmla="val 108516"/>
              </a:avLst>
            </a:prstGeom>
            <a:ln>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131" name="TextBox 130"/>
            <p:cNvSpPr txBox="1"/>
            <p:nvPr/>
          </p:nvSpPr>
          <p:spPr>
            <a:xfrm>
              <a:off x="5024883" y="2542633"/>
              <a:ext cx="2948116" cy="553998"/>
            </a:xfrm>
            <a:prstGeom prst="rect">
              <a:avLst/>
            </a:prstGeom>
            <a:noFill/>
          </p:spPr>
          <p:txBody>
            <a:bodyPr wrap="square" lIns="0" tIns="0" rIns="0" bIns="0" rtlCol="0">
              <a:spAutoFit/>
            </a:bodyPr>
            <a:lstStyle/>
            <a:p>
              <a:pPr algn="ctr"/>
              <a:r>
                <a:rPr lang="en-GB" dirty="0" smtClean="0">
                  <a:solidFill>
                    <a:schemeClr val="accent1"/>
                  </a:solidFill>
                </a:rPr>
                <a:t>Let’s look at the page …</a:t>
              </a:r>
              <a:endParaRPr lang="en-GB" dirty="0">
                <a:solidFill>
                  <a:schemeClr val="accent1"/>
                </a:solidFill>
              </a:endParaRPr>
            </a:p>
            <a:p>
              <a:pPr algn="ctr"/>
              <a:r>
                <a:rPr lang="en-GB" dirty="0" smtClean="0">
                  <a:solidFill>
                    <a:schemeClr val="accent1"/>
                  </a:solidFill>
                </a:rPr>
                <a:t>… and see if it’s useful</a:t>
              </a:r>
            </a:p>
          </p:txBody>
        </p:sp>
      </p:grpSp>
      <p:grpSp>
        <p:nvGrpSpPr>
          <p:cNvPr id="119" name="Group 118"/>
          <p:cNvGrpSpPr/>
          <p:nvPr/>
        </p:nvGrpSpPr>
        <p:grpSpPr>
          <a:xfrm>
            <a:off x="5312245" y="1295553"/>
            <a:ext cx="3600000" cy="3940035"/>
            <a:chOff x="4680857" y="-588745"/>
            <a:chExt cx="3600000" cy="3940035"/>
          </a:xfrm>
        </p:grpSpPr>
        <p:pic>
          <p:nvPicPr>
            <p:cNvPr id="120"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0857" y="831290"/>
              <a:ext cx="3600000"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1" name="Cloud Callout 120"/>
            <p:cNvSpPr/>
            <p:nvPr/>
          </p:nvSpPr>
          <p:spPr bwMode="auto">
            <a:xfrm>
              <a:off x="4903199" y="-588745"/>
              <a:ext cx="1981201" cy="750845"/>
            </a:xfrm>
            <a:prstGeom prst="cloudCallout">
              <a:avLst>
                <a:gd name="adj1" fmla="val 2838"/>
                <a:gd name="adj2" fmla="val 131394"/>
              </a:avLst>
            </a:prstGeom>
            <a:ln>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122" name="TextBox 121"/>
            <p:cNvSpPr txBox="1"/>
            <p:nvPr/>
          </p:nvSpPr>
          <p:spPr>
            <a:xfrm>
              <a:off x="5497896" y="-339461"/>
              <a:ext cx="925286" cy="276999"/>
            </a:xfrm>
            <a:prstGeom prst="rect">
              <a:avLst/>
            </a:prstGeom>
            <a:noFill/>
          </p:spPr>
          <p:txBody>
            <a:bodyPr wrap="square" lIns="0" tIns="0" rIns="0" bIns="0" rtlCol="0">
              <a:spAutoFit/>
            </a:bodyPr>
            <a:lstStyle/>
            <a:p>
              <a:r>
                <a:rPr lang="en-GB" dirty="0" err="1" smtClean="0">
                  <a:solidFill>
                    <a:schemeClr val="accent1"/>
                  </a:solidFill>
                </a:rPr>
                <a:t>Aaargh</a:t>
              </a:r>
              <a:r>
                <a:rPr lang="en-GB" dirty="0" smtClean="0">
                  <a:solidFill>
                    <a:schemeClr val="accent1"/>
                  </a:solidFill>
                </a:rPr>
                <a:t>!</a:t>
              </a:r>
            </a:p>
          </p:txBody>
        </p:sp>
      </p:grpSp>
      <p:grpSp>
        <p:nvGrpSpPr>
          <p:cNvPr id="123" name="Group 122"/>
          <p:cNvGrpSpPr/>
          <p:nvPr/>
        </p:nvGrpSpPr>
        <p:grpSpPr>
          <a:xfrm>
            <a:off x="5307569" y="1596713"/>
            <a:ext cx="3600000" cy="3636509"/>
            <a:chOff x="1239612" y="-315759"/>
            <a:chExt cx="3600000" cy="3636509"/>
          </a:xfrm>
        </p:grpSpPr>
        <p:pic>
          <p:nvPicPr>
            <p:cNvPr id="124"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9612" y="800750"/>
              <a:ext cx="3600000"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5" name="Cloud Callout 124"/>
            <p:cNvSpPr/>
            <p:nvPr/>
          </p:nvSpPr>
          <p:spPr bwMode="auto">
            <a:xfrm>
              <a:off x="1584987" y="-315759"/>
              <a:ext cx="1981201" cy="750845"/>
            </a:xfrm>
            <a:prstGeom prst="cloudCallout">
              <a:avLst>
                <a:gd name="adj1" fmla="val 6714"/>
                <a:gd name="adj2" fmla="val 107385"/>
              </a:avLst>
            </a:prstGeom>
            <a:ln>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126" name="TextBox 125"/>
            <p:cNvSpPr txBox="1"/>
            <p:nvPr/>
          </p:nvSpPr>
          <p:spPr>
            <a:xfrm>
              <a:off x="2031300" y="-78837"/>
              <a:ext cx="1284517" cy="276999"/>
            </a:xfrm>
            <a:prstGeom prst="rect">
              <a:avLst/>
            </a:prstGeom>
            <a:noFill/>
          </p:spPr>
          <p:txBody>
            <a:bodyPr wrap="square" lIns="0" tIns="0" rIns="0" bIns="0" rtlCol="0">
              <a:spAutoFit/>
            </a:bodyPr>
            <a:lstStyle/>
            <a:p>
              <a:r>
                <a:rPr lang="en-GB" dirty="0" smtClean="0">
                  <a:solidFill>
                    <a:schemeClr val="accent1"/>
                  </a:solidFill>
                </a:rPr>
                <a:t>It’s relevant!</a:t>
              </a:r>
            </a:p>
          </p:txBody>
        </p:sp>
      </p:grpSp>
      <p:grpSp>
        <p:nvGrpSpPr>
          <p:cNvPr id="2" name="Group 1"/>
          <p:cNvGrpSpPr/>
          <p:nvPr/>
        </p:nvGrpSpPr>
        <p:grpSpPr>
          <a:xfrm>
            <a:off x="5540828" y="1702822"/>
            <a:ext cx="3377965" cy="3775629"/>
            <a:chOff x="5540828" y="1702822"/>
            <a:chExt cx="3377965" cy="3775629"/>
          </a:xfrm>
        </p:grpSpPr>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0828" y="2204646"/>
              <a:ext cx="2865779" cy="3273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 name="Cloud Callout 105"/>
            <p:cNvSpPr/>
            <p:nvPr/>
          </p:nvSpPr>
          <p:spPr bwMode="auto">
            <a:xfrm>
              <a:off x="7547192" y="1702822"/>
              <a:ext cx="1371601" cy="750845"/>
            </a:xfrm>
            <a:prstGeom prst="cloudCallout">
              <a:avLst>
                <a:gd name="adj1" fmla="val -68365"/>
                <a:gd name="adj2" fmla="val 44885"/>
              </a:avLst>
            </a:prstGeom>
            <a:ln>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109" name="TextBox 108"/>
            <p:cNvSpPr txBox="1"/>
            <p:nvPr/>
          </p:nvSpPr>
          <p:spPr>
            <a:xfrm>
              <a:off x="8008499" y="1896746"/>
              <a:ext cx="794659" cy="276999"/>
            </a:xfrm>
            <a:prstGeom prst="rect">
              <a:avLst/>
            </a:prstGeom>
            <a:noFill/>
          </p:spPr>
          <p:txBody>
            <a:bodyPr wrap="square" lIns="0" tIns="0" rIns="0" bIns="0" rtlCol="0">
              <a:spAutoFit/>
            </a:bodyPr>
            <a:lstStyle/>
            <a:p>
              <a:r>
                <a:rPr lang="en-GB" dirty="0" smtClean="0">
                  <a:solidFill>
                    <a:schemeClr val="accent1"/>
                  </a:solidFill>
                </a:rPr>
                <a:t>Done!</a:t>
              </a:r>
            </a:p>
          </p:txBody>
        </p:sp>
      </p:grpSp>
      <p:grpSp>
        <p:nvGrpSpPr>
          <p:cNvPr id="115" name="Group 114"/>
          <p:cNvGrpSpPr/>
          <p:nvPr/>
        </p:nvGrpSpPr>
        <p:grpSpPr>
          <a:xfrm>
            <a:off x="5310185" y="1392459"/>
            <a:ext cx="3600000" cy="3838832"/>
            <a:chOff x="1238932" y="2440143"/>
            <a:chExt cx="3600000" cy="3838832"/>
          </a:xfrm>
        </p:grpSpPr>
        <p:pic>
          <p:nvPicPr>
            <p:cNvPr id="116" name="Picture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8932" y="3758975"/>
              <a:ext cx="3600000"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 name="Cloud Callout 116"/>
            <p:cNvSpPr/>
            <p:nvPr/>
          </p:nvSpPr>
          <p:spPr bwMode="auto">
            <a:xfrm>
              <a:off x="1428088" y="2440143"/>
              <a:ext cx="2775858" cy="955631"/>
            </a:xfrm>
            <a:prstGeom prst="cloudCallout">
              <a:avLst>
                <a:gd name="adj1" fmla="val 9109"/>
                <a:gd name="adj2" fmla="val 109495"/>
              </a:avLst>
            </a:prstGeom>
            <a:ln>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118" name="TextBox 117"/>
            <p:cNvSpPr txBox="1"/>
            <p:nvPr/>
          </p:nvSpPr>
          <p:spPr>
            <a:xfrm>
              <a:off x="1547828" y="2640959"/>
              <a:ext cx="2786748" cy="553998"/>
            </a:xfrm>
            <a:prstGeom prst="rect">
              <a:avLst/>
            </a:prstGeom>
            <a:noFill/>
          </p:spPr>
          <p:txBody>
            <a:bodyPr wrap="square" lIns="0" tIns="0" rIns="0" bIns="0" rtlCol="0">
              <a:spAutoFit/>
            </a:bodyPr>
            <a:lstStyle/>
            <a:p>
              <a:pPr algn="ctr"/>
              <a:r>
                <a:rPr lang="en-GB" dirty="0" smtClean="0">
                  <a:solidFill>
                    <a:schemeClr val="accent1"/>
                  </a:solidFill>
                </a:rPr>
                <a:t>That looks promising …</a:t>
              </a:r>
              <a:br>
                <a:rPr lang="en-GB" dirty="0" smtClean="0">
                  <a:solidFill>
                    <a:schemeClr val="accent1"/>
                  </a:solidFill>
                </a:rPr>
              </a:br>
              <a:r>
                <a:rPr lang="en-GB" dirty="0" smtClean="0">
                  <a:solidFill>
                    <a:schemeClr val="accent1"/>
                  </a:solidFill>
                </a:rPr>
                <a:t>… let’s click</a:t>
              </a:r>
            </a:p>
          </p:txBody>
        </p:sp>
      </p:grpSp>
      <p:sp>
        <p:nvSpPr>
          <p:cNvPr id="104" name="Snip Single Corner Rectangle 103"/>
          <p:cNvSpPr/>
          <p:nvPr/>
        </p:nvSpPr>
        <p:spPr bwMode="auto">
          <a:xfrm>
            <a:off x="3327255" y="5749956"/>
            <a:ext cx="5381959" cy="355308"/>
          </a:xfrm>
          <a:prstGeom prst="snip1Rect">
            <a:avLst/>
          </a:prstGeom>
          <a:solidFill>
            <a:schemeClr val="tx1"/>
          </a:solidFill>
          <a:ln>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7" name="Title 6"/>
          <p:cNvSpPr>
            <a:spLocks noGrp="1"/>
          </p:cNvSpPr>
          <p:nvPr>
            <p:ph type="title"/>
          </p:nvPr>
        </p:nvSpPr>
        <p:spPr/>
        <p:txBody>
          <a:bodyPr/>
          <a:lstStyle/>
          <a:p>
            <a:r>
              <a:rPr lang="en-GB" smtClean="0"/>
              <a:t>Imagine One User and One Query</a:t>
            </a:r>
            <a:endParaRPr lang="en-GB" dirty="0"/>
          </a:p>
        </p:txBody>
      </p:sp>
      <p:sp>
        <p:nvSpPr>
          <p:cNvPr id="3" name="Flowchart: Decision 2"/>
          <p:cNvSpPr/>
          <p:nvPr/>
        </p:nvSpPr>
        <p:spPr bwMode="auto">
          <a:xfrm>
            <a:off x="934900" y="1942228"/>
            <a:ext cx="1646465" cy="722526"/>
          </a:xfrm>
          <a:prstGeom prst="flowChartDecision">
            <a:avLst/>
          </a:prstGeom>
          <a:solidFill>
            <a:schemeClr val="bg2"/>
          </a:solidFill>
          <a:ln w="31750">
            <a:solidFill>
              <a:schemeClr val="accent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4" name="TextBox 3"/>
          <p:cNvSpPr txBox="1"/>
          <p:nvPr/>
        </p:nvSpPr>
        <p:spPr>
          <a:xfrm>
            <a:off x="1466940" y="2167175"/>
            <a:ext cx="582388" cy="276999"/>
          </a:xfrm>
          <a:prstGeom prst="rect">
            <a:avLst/>
          </a:prstGeom>
          <a:noFill/>
        </p:spPr>
        <p:txBody>
          <a:bodyPr wrap="square" lIns="0" tIns="0" rIns="0" bIns="0" rtlCol="0">
            <a:spAutoFit/>
          </a:bodyPr>
          <a:lstStyle/>
          <a:p>
            <a:pPr algn="ctr"/>
            <a:r>
              <a:rPr lang="en-GB" dirty="0" smtClean="0">
                <a:gradFill>
                  <a:gsLst>
                    <a:gs pos="0">
                      <a:schemeClr val="tx1"/>
                    </a:gs>
                    <a:gs pos="86000">
                      <a:schemeClr val="tx1"/>
                    </a:gs>
                  </a:gsLst>
                  <a:lin ang="5400000" scaled="0"/>
                </a:gradFill>
              </a:rPr>
              <a:t>Click?</a:t>
            </a:r>
          </a:p>
        </p:txBody>
      </p:sp>
      <p:sp>
        <p:nvSpPr>
          <p:cNvPr id="5" name="Rectangle 4"/>
          <p:cNvSpPr/>
          <p:nvPr/>
        </p:nvSpPr>
        <p:spPr bwMode="auto">
          <a:xfrm>
            <a:off x="1110432" y="1196826"/>
            <a:ext cx="1295400" cy="350769"/>
          </a:xfrm>
          <a:prstGeom prst="rect">
            <a:avLst/>
          </a:prstGeom>
          <a:solidFill>
            <a:schemeClr val="bg2"/>
          </a:solidFill>
          <a:ln w="31750">
            <a:solidFill>
              <a:schemeClr val="accent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6" name="TextBox 5"/>
          <p:cNvSpPr txBox="1"/>
          <p:nvPr/>
        </p:nvSpPr>
        <p:spPr>
          <a:xfrm>
            <a:off x="1303653" y="1233712"/>
            <a:ext cx="908957" cy="276999"/>
          </a:xfrm>
          <a:prstGeom prst="rect">
            <a:avLst/>
          </a:prstGeom>
          <a:noFill/>
        </p:spPr>
        <p:txBody>
          <a:bodyPr wrap="square" lIns="0" tIns="0" rIns="0" bIns="0" rtlCol="0">
            <a:spAutoFit/>
          </a:bodyPr>
          <a:lstStyle/>
          <a:p>
            <a:pPr algn="ctr"/>
            <a:r>
              <a:rPr lang="en-GB" dirty="0" smtClean="0">
                <a:gradFill>
                  <a:gsLst>
                    <a:gs pos="0">
                      <a:schemeClr val="tx1"/>
                    </a:gs>
                    <a:gs pos="86000">
                      <a:schemeClr val="tx1"/>
                    </a:gs>
                  </a:gsLst>
                  <a:lin ang="5400000" scaled="0"/>
                </a:gradFill>
              </a:rPr>
              <a:t>Examine</a:t>
            </a:r>
          </a:p>
        </p:txBody>
      </p:sp>
      <p:sp>
        <p:nvSpPr>
          <p:cNvPr id="8" name="Rectangle 7"/>
          <p:cNvSpPr/>
          <p:nvPr/>
        </p:nvSpPr>
        <p:spPr bwMode="auto">
          <a:xfrm>
            <a:off x="1110432" y="3128161"/>
            <a:ext cx="1295400" cy="350769"/>
          </a:xfrm>
          <a:prstGeom prst="rect">
            <a:avLst/>
          </a:prstGeom>
          <a:solidFill>
            <a:schemeClr val="bg2"/>
          </a:solidFill>
          <a:ln w="31750">
            <a:solidFill>
              <a:schemeClr val="accent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9" name="TextBox 8"/>
          <p:cNvSpPr txBox="1"/>
          <p:nvPr/>
        </p:nvSpPr>
        <p:spPr>
          <a:xfrm>
            <a:off x="1303652" y="3163034"/>
            <a:ext cx="908957" cy="276999"/>
          </a:xfrm>
          <a:prstGeom prst="rect">
            <a:avLst/>
          </a:prstGeom>
          <a:noFill/>
        </p:spPr>
        <p:txBody>
          <a:bodyPr wrap="square" lIns="0" tIns="0" rIns="0" bIns="0" rtlCol="0">
            <a:spAutoFit/>
          </a:bodyPr>
          <a:lstStyle/>
          <a:p>
            <a:pPr algn="ctr"/>
            <a:r>
              <a:rPr lang="en-GB" dirty="0" smtClean="0">
                <a:gradFill>
                  <a:gsLst>
                    <a:gs pos="0">
                      <a:schemeClr val="tx1"/>
                    </a:gs>
                    <a:gs pos="86000">
                      <a:schemeClr val="tx1"/>
                    </a:gs>
                  </a:gsLst>
                  <a:lin ang="5400000" scaled="0"/>
                </a:gradFill>
              </a:rPr>
              <a:t>View</a:t>
            </a:r>
          </a:p>
        </p:txBody>
      </p:sp>
      <p:sp>
        <p:nvSpPr>
          <p:cNvPr id="20" name="Flowchart: Decision 19"/>
          <p:cNvSpPr/>
          <p:nvPr/>
        </p:nvSpPr>
        <p:spPr bwMode="auto">
          <a:xfrm>
            <a:off x="3101151" y="1942228"/>
            <a:ext cx="1646465" cy="722526"/>
          </a:xfrm>
          <a:prstGeom prst="flowChartDecision">
            <a:avLst/>
          </a:prstGeom>
          <a:solidFill>
            <a:schemeClr val="bg2"/>
          </a:solidFill>
          <a:ln w="31750">
            <a:solidFill>
              <a:schemeClr val="accent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13" name="TextBox 12"/>
          <p:cNvSpPr txBox="1"/>
          <p:nvPr/>
        </p:nvSpPr>
        <p:spPr>
          <a:xfrm>
            <a:off x="3633189" y="2158717"/>
            <a:ext cx="582388" cy="276999"/>
          </a:xfrm>
          <a:prstGeom prst="rect">
            <a:avLst/>
          </a:prstGeom>
          <a:noFill/>
        </p:spPr>
        <p:txBody>
          <a:bodyPr wrap="square" lIns="0" tIns="0" rIns="0" bIns="0" rtlCol="0">
            <a:spAutoFit/>
          </a:bodyPr>
          <a:lstStyle/>
          <a:p>
            <a:pPr algn="ctr"/>
            <a:r>
              <a:rPr lang="en-GB" dirty="0" smtClean="0">
                <a:gradFill>
                  <a:gsLst>
                    <a:gs pos="0">
                      <a:schemeClr val="tx1"/>
                    </a:gs>
                    <a:gs pos="86000">
                      <a:schemeClr val="tx1"/>
                    </a:gs>
                  </a:gsLst>
                  <a:lin ang="5400000" scaled="0"/>
                </a:gradFill>
              </a:rPr>
              <a:t>Next?</a:t>
            </a:r>
          </a:p>
        </p:txBody>
      </p:sp>
      <p:sp>
        <p:nvSpPr>
          <p:cNvPr id="17" name="Flowchart: Decision 16"/>
          <p:cNvSpPr/>
          <p:nvPr/>
        </p:nvSpPr>
        <p:spPr bwMode="auto">
          <a:xfrm>
            <a:off x="934900" y="3950279"/>
            <a:ext cx="1646465" cy="722526"/>
          </a:xfrm>
          <a:prstGeom prst="flowChartDecision">
            <a:avLst/>
          </a:prstGeom>
          <a:solidFill>
            <a:schemeClr val="bg2"/>
          </a:solidFill>
          <a:ln w="31750">
            <a:solidFill>
              <a:schemeClr val="accent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11" name="TextBox 10"/>
          <p:cNvSpPr txBox="1"/>
          <p:nvPr/>
        </p:nvSpPr>
        <p:spPr>
          <a:xfrm>
            <a:off x="1283245" y="4173042"/>
            <a:ext cx="994681" cy="276999"/>
          </a:xfrm>
          <a:prstGeom prst="rect">
            <a:avLst/>
          </a:prstGeom>
          <a:noFill/>
        </p:spPr>
        <p:txBody>
          <a:bodyPr wrap="square" lIns="0" tIns="0" rIns="0" bIns="0" rtlCol="0">
            <a:spAutoFit/>
          </a:bodyPr>
          <a:lstStyle/>
          <a:p>
            <a:pPr algn="ctr"/>
            <a:r>
              <a:rPr lang="en-GB" dirty="0" smtClean="0">
                <a:gradFill>
                  <a:gsLst>
                    <a:gs pos="0">
                      <a:schemeClr val="tx1"/>
                    </a:gs>
                    <a:gs pos="86000">
                      <a:schemeClr val="tx1"/>
                    </a:gs>
                  </a:gsLst>
                  <a:lin ang="5400000" scaled="0"/>
                </a:gradFill>
              </a:rPr>
              <a:t>Relevant?</a:t>
            </a:r>
          </a:p>
        </p:txBody>
      </p:sp>
      <p:sp>
        <p:nvSpPr>
          <p:cNvPr id="18" name="Flowchart: Decision 17"/>
          <p:cNvSpPr/>
          <p:nvPr/>
        </p:nvSpPr>
        <p:spPr bwMode="auto">
          <a:xfrm>
            <a:off x="934900" y="5059496"/>
            <a:ext cx="1646465" cy="722526"/>
          </a:xfrm>
          <a:prstGeom prst="flowChartDecision">
            <a:avLst/>
          </a:prstGeom>
          <a:solidFill>
            <a:schemeClr val="bg2"/>
          </a:solidFill>
          <a:ln w="31750">
            <a:solidFill>
              <a:schemeClr val="accent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19" name="TextBox 18"/>
          <p:cNvSpPr txBox="1"/>
          <p:nvPr/>
        </p:nvSpPr>
        <p:spPr>
          <a:xfrm>
            <a:off x="1370333" y="5282259"/>
            <a:ext cx="804180" cy="276999"/>
          </a:xfrm>
          <a:prstGeom prst="rect">
            <a:avLst/>
          </a:prstGeom>
          <a:noFill/>
        </p:spPr>
        <p:txBody>
          <a:bodyPr wrap="square" lIns="0" tIns="0" rIns="0" bIns="0" rtlCol="0">
            <a:spAutoFit/>
          </a:bodyPr>
          <a:lstStyle/>
          <a:p>
            <a:pPr algn="ctr"/>
            <a:r>
              <a:rPr lang="en-GB" dirty="0" smtClean="0">
                <a:gradFill>
                  <a:gsLst>
                    <a:gs pos="0">
                      <a:schemeClr val="tx1"/>
                    </a:gs>
                    <a:gs pos="86000">
                      <a:schemeClr val="tx1"/>
                    </a:gs>
                  </a:gsLst>
                  <a:lin ang="5400000" scaled="0"/>
                </a:gradFill>
              </a:rPr>
              <a:t>Next?</a:t>
            </a:r>
          </a:p>
        </p:txBody>
      </p:sp>
      <p:sp>
        <p:nvSpPr>
          <p:cNvPr id="21" name="Flowchart: Decision 20"/>
          <p:cNvSpPr/>
          <p:nvPr/>
        </p:nvSpPr>
        <p:spPr bwMode="auto">
          <a:xfrm>
            <a:off x="3101150" y="3950279"/>
            <a:ext cx="1646465" cy="722526"/>
          </a:xfrm>
          <a:prstGeom prst="flowChartDecision">
            <a:avLst/>
          </a:prstGeom>
          <a:solidFill>
            <a:schemeClr val="bg2"/>
          </a:solidFill>
          <a:ln w="31750">
            <a:solidFill>
              <a:schemeClr val="accent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15" name="TextBox 14"/>
          <p:cNvSpPr txBox="1"/>
          <p:nvPr/>
        </p:nvSpPr>
        <p:spPr>
          <a:xfrm>
            <a:off x="3633188" y="4170014"/>
            <a:ext cx="582388" cy="276999"/>
          </a:xfrm>
          <a:prstGeom prst="rect">
            <a:avLst/>
          </a:prstGeom>
          <a:noFill/>
        </p:spPr>
        <p:txBody>
          <a:bodyPr wrap="square" lIns="0" tIns="0" rIns="0" bIns="0" rtlCol="0">
            <a:spAutoFit/>
          </a:bodyPr>
          <a:lstStyle/>
          <a:p>
            <a:pPr algn="ctr"/>
            <a:r>
              <a:rPr lang="en-GB" dirty="0" smtClean="0">
                <a:gradFill>
                  <a:gsLst>
                    <a:gs pos="0">
                      <a:schemeClr val="tx1"/>
                    </a:gs>
                    <a:gs pos="86000">
                      <a:schemeClr val="tx1"/>
                    </a:gs>
                  </a:gsLst>
                  <a:lin ang="5400000" scaled="0"/>
                </a:gradFill>
              </a:rPr>
              <a:t>Next?</a:t>
            </a:r>
          </a:p>
        </p:txBody>
      </p:sp>
      <p:cxnSp>
        <p:nvCxnSpPr>
          <p:cNvPr id="29" name="Straight Arrow Connector 28"/>
          <p:cNvCxnSpPr>
            <a:stCxn id="5" idx="2"/>
            <a:endCxn id="3" idx="0"/>
          </p:cNvCxnSpPr>
          <p:nvPr/>
        </p:nvCxnSpPr>
        <p:spPr>
          <a:xfrm>
            <a:off x="1758132" y="1547595"/>
            <a:ext cx="1" cy="3946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3" idx="2"/>
            <a:endCxn id="8" idx="0"/>
          </p:cNvCxnSpPr>
          <p:nvPr/>
        </p:nvCxnSpPr>
        <p:spPr>
          <a:xfrm flipH="1">
            <a:off x="1758132" y="2664754"/>
            <a:ext cx="1" cy="46340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18" idx="2"/>
          </p:cNvCxnSpPr>
          <p:nvPr/>
        </p:nvCxnSpPr>
        <p:spPr>
          <a:xfrm>
            <a:off x="1758133" y="5782022"/>
            <a:ext cx="10886" cy="43228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17" idx="2"/>
            <a:endCxn id="18" idx="0"/>
          </p:cNvCxnSpPr>
          <p:nvPr/>
        </p:nvCxnSpPr>
        <p:spPr>
          <a:xfrm>
            <a:off x="1758133" y="4672805"/>
            <a:ext cx="0" cy="38669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8" idx="2"/>
            <a:endCxn id="17" idx="0"/>
          </p:cNvCxnSpPr>
          <p:nvPr/>
        </p:nvCxnSpPr>
        <p:spPr>
          <a:xfrm>
            <a:off x="1758132" y="3478930"/>
            <a:ext cx="1" cy="47134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endCxn id="5" idx="0"/>
          </p:cNvCxnSpPr>
          <p:nvPr/>
        </p:nvCxnSpPr>
        <p:spPr>
          <a:xfrm flipH="1">
            <a:off x="1758132" y="791307"/>
            <a:ext cx="10888" cy="40551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17" idx="3"/>
            <a:endCxn id="21" idx="1"/>
          </p:cNvCxnSpPr>
          <p:nvPr/>
        </p:nvCxnSpPr>
        <p:spPr>
          <a:xfrm>
            <a:off x="2581365" y="4311542"/>
            <a:ext cx="51978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3" idx="3"/>
            <a:endCxn id="20" idx="1"/>
          </p:cNvCxnSpPr>
          <p:nvPr/>
        </p:nvCxnSpPr>
        <p:spPr>
          <a:xfrm>
            <a:off x="2581365" y="2303491"/>
            <a:ext cx="519786"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21" idx="3"/>
          </p:cNvCxnSpPr>
          <p:nvPr/>
        </p:nvCxnSpPr>
        <p:spPr>
          <a:xfrm flipV="1">
            <a:off x="4747615" y="4300352"/>
            <a:ext cx="519785" cy="1119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20" idx="3"/>
          </p:cNvCxnSpPr>
          <p:nvPr/>
        </p:nvCxnSpPr>
        <p:spPr>
          <a:xfrm flipV="1">
            <a:off x="4747616" y="2292301"/>
            <a:ext cx="519785" cy="1119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20" idx="2"/>
          </p:cNvCxnSpPr>
          <p:nvPr/>
        </p:nvCxnSpPr>
        <p:spPr>
          <a:xfrm flipH="1">
            <a:off x="3921656" y="2664754"/>
            <a:ext cx="2728" cy="44366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21" idx="2"/>
          </p:cNvCxnSpPr>
          <p:nvPr/>
        </p:nvCxnSpPr>
        <p:spPr>
          <a:xfrm flipH="1">
            <a:off x="3921656" y="4672805"/>
            <a:ext cx="2727" cy="36694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flipV="1">
            <a:off x="5242901" y="4299016"/>
            <a:ext cx="0" cy="1109218"/>
          </a:xfrm>
          <a:prstGeom prst="straightConnector1">
            <a:avLst/>
          </a:prstGeom>
          <a:ln>
            <a:tailEnd type="none"/>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H="1">
            <a:off x="2428966" y="1372210"/>
            <a:ext cx="2827548"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18" idx="3"/>
          </p:cNvCxnSpPr>
          <p:nvPr/>
        </p:nvCxnSpPr>
        <p:spPr>
          <a:xfrm>
            <a:off x="2581365" y="5420759"/>
            <a:ext cx="2686035"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91" name="TextBox 90"/>
          <p:cNvSpPr txBox="1"/>
          <p:nvPr/>
        </p:nvSpPr>
        <p:spPr>
          <a:xfrm>
            <a:off x="1831613" y="2664754"/>
            <a:ext cx="217715" cy="276999"/>
          </a:xfrm>
          <a:prstGeom prst="rect">
            <a:avLst/>
          </a:prstGeom>
          <a:noFill/>
        </p:spPr>
        <p:txBody>
          <a:bodyPr wrap="square" lIns="0" tIns="0" rIns="0" bIns="0" rtlCol="0">
            <a:spAutoFit/>
          </a:bodyPr>
          <a:lstStyle/>
          <a:p>
            <a:r>
              <a:rPr lang="en-GB" dirty="0" smtClean="0">
                <a:solidFill>
                  <a:schemeClr val="accent1"/>
                </a:solidFill>
              </a:rPr>
              <a:t>Y</a:t>
            </a:r>
          </a:p>
        </p:txBody>
      </p:sp>
      <p:sp>
        <p:nvSpPr>
          <p:cNvPr id="92" name="TextBox 91"/>
          <p:cNvSpPr txBox="1"/>
          <p:nvPr/>
        </p:nvSpPr>
        <p:spPr>
          <a:xfrm>
            <a:off x="2658905" y="3994604"/>
            <a:ext cx="217715" cy="276999"/>
          </a:xfrm>
          <a:prstGeom prst="rect">
            <a:avLst/>
          </a:prstGeom>
          <a:noFill/>
        </p:spPr>
        <p:txBody>
          <a:bodyPr wrap="square" lIns="0" tIns="0" rIns="0" bIns="0" rtlCol="0">
            <a:spAutoFit/>
          </a:bodyPr>
          <a:lstStyle/>
          <a:p>
            <a:r>
              <a:rPr lang="en-GB" dirty="0" smtClean="0">
                <a:solidFill>
                  <a:schemeClr val="accent1"/>
                </a:solidFill>
              </a:rPr>
              <a:t>N</a:t>
            </a:r>
          </a:p>
        </p:txBody>
      </p:sp>
      <p:sp>
        <p:nvSpPr>
          <p:cNvPr id="93" name="TextBox 92"/>
          <p:cNvSpPr txBox="1"/>
          <p:nvPr/>
        </p:nvSpPr>
        <p:spPr>
          <a:xfrm>
            <a:off x="2642574" y="1999895"/>
            <a:ext cx="217715" cy="276999"/>
          </a:xfrm>
          <a:prstGeom prst="rect">
            <a:avLst/>
          </a:prstGeom>
          <a:noFill/>
        </p:spPr>
        <p:txBody>
          <a:bodyPr wrap="square" lIns="0" tIns="0" rIns="0" bIns="0" rtlCol="0">
            <a:spAutoFit/>
          </a:bodyPr>
          <a:lstStyle/>
          <a:p>
            <a:r>
              <a:rPr lang="en-GB" dirty="0" smtClean="0">
                <a:solidFill>
                  <a:schemeClr val="accent1"/>
                </a:solidFill>
              </a:rPr>
              <a:t>N</a:t>
            </a:r>
          </a:p>
        </p:txBody>
      </p:sp>
      <p:sp>
        <p:nvSpPr>
          <p:cNvPr id="94" name="TextBox 93"/>
          <p:cNvSpPr txBox="1"/>
          <p:nvPr/>
        </p:nvSpPr>
        <p:spPr>
          <a:xfrm>
            <a:off x="3997862" y="4672805"/>
            <a:ext cx="217715" cy="276999"/>
          </a:xfrm>
          <a:prstGeom prst="rect">
            <a:avLst/>
          </a:prstGeom>
          <a:noFill/>
        </p:spPr>
        <p:txBody>
          <a:bodyPr wrap="square" lIns="0" tIns="0" rIns="0" bIns="0" rtlCol="0">
            <a:spAutoFit/>
          </a:bodyPr>
          <a:lstStyle/>
          <a:p>
            <a:r>
              <a:rPr lang="en-GB" dirty="0" smtClean="0">
                <a:solidFill>
                  <a:schemeClr val="accent1"/>
                </a:solidFill>
              </a:rPr>
              <a:t>N</a:t>
            </a:r>
          </a:p>
        </p:txBody>
      </p:sp>
      <p:sp>
        <p:nvSpPr>
          <p:cNvPr id="95" name="TextBox 94"/>
          <p:cNvSpPr txBox="1"/>
          <p:nvPr/>
        </p:nvSpPr>
        <p:spPr>
          <a:xfrm>
            <a:off x="1812000" y="5809558"/>
            <a:ext cx="217715" cy="276999"/>
          </a:xfrm>
          <a:prstGeom prst="rect">
            <a:avLst/>
          </a:prstGeom>
          <a:noFill/>
        </p:spPr>
        <p:txBody>
          <a:bodyPr wrap="square" lIns="0" tIns="0" rIns="0" bIns="0" rtlCol="0">
            <a:spAutoFit/>
          </a:bodyPr>
          <a:lstStyle/>
          <a:p>
            <a:r>
              <a:rPr lang="en-GB" dirty="0" smtClean="0">
                <a:solidFill>
                  <a:schemeClr val="accent1"/>
                </a:solidFill>
              </a:rPr>
              <a:t>N</a:t>
            </a:r>
          </a:p>
        </p:txBody>
      </p:sp>
      <p:sp>
        <p:nvSpPr>
          <p:cNvPr id="96" name="TextBox 95"/>
          <p:cNvSpPr txBox="1"/>
          <p:nvPr/>
        </p:nvSpPr>
        <p:spPr>
          <a:xfrm>
            <a:off x="3992407" y="2672172"/>
            <a:ext cx="217715" cy="276999"/>
          </a:xfrm>
          <a:prstGeom prst="rect">
            <a:avLst/>
          </a:prstGeom>
          <a:noFill/>
        </p:spPr>
        <p:txBody>
          <a:bodyPr wrap="square" lIns="0" tIns="0" rIns="0" bIns="0" rtlCol="0">
            <a:spAutoFit/>
          </a:bodyPr>
          <a:lstStyle/>
          <a:p>
            <a:r>
              <a:rPr lang="en-GB" dirty="0" smtClean="0">
                <a:solidFill>
                  <a:schemeClr val="accent1"/>
                </a:solidFill>
              </a:rPr>
              <a:t>N</a:t>
            </a:r>
          </a:p>
        </p:txBody>
      </p:sp>
      <p:sp>
        <p:nvSpPr>
          <p:cNvPr id="98" name="TextBox 97"/>
          <p:cNvSpPr txBox="1"/>
          <p:nvPr/>
        </p:nvSpPr>
        <p:spPr>
          <a:xfrm>
            <a:off x="1831613" y="4717779"/>
            <a:ext cx="217715" cy="276999"/>
          </a:xfrm>
          <a:prstGeom prst="rect">
            <a:avLst/>
          </a:prstGeom>
          <a:noFill/>
        </p:spPr>
        <p:txBody>
          <a:bodyPr wrap="square" lIns="0" tIns="0" rIns="0" bIns="0" rtlCol="0">
            <a:spAutoFit/>
          </a:bodyPr>
          <a:lstStyle/>
          <a:p>
            <a:r>
              <a:rPr lang="en-GB" dirty="0" smtClean="0">
                <a:solidFill>
                  <a:schemeClr val="accent1"/>
                </a:solidFill>
              </a:rPr>
              <a:t>Y</a:t>
            </a:r>
          </a:p>
        </p:txBody>
      </p:sp>
      <p:sp>
        <p:nvSpPr>
          <p:cNvPr id="99" name="TextBox 98"/>
          <p:cNvSpPr txBox="1"/>
          <p:nvPr/>
        </p:nvSpPr>
        <p:spPr>
          <a:xfrm>
            <a:off x="4789793" y="2010781"/>
            <a:ext cx="217715" cy="276999"/>
          </a:xfrm>
          <a:prstGeom prst="rect">
            <a:avLst/>
          </a:prstGeom>
          <a:noFill/>
        </p:spPr>
        <p:txBody>
          <a:bodyPr wrap="square" lIns="0" tIns="0" rIns="0" bIns="0" rtlCol="0">
            <a:spAutoFit/>
          </a:bodyPr>
          <a:lstStyle/>
          <a:p>
            <a:r>
              <a:rPr lang="en-GB" dirty="0" smtClean="0">
                <a:solidFill>
                  <a:schemeClr val="accent1"/>
                </a:solidFill>
              </a:rPr>
              <a:t>Y</a:t>
            </a:r>
          </a:p>
        </p:txBody>
      </p:sp>
      <p:sp>
        <p:nvSpPr>
          <p:cNvPr id="100" name="TextBox 99"/>
          <p:cNvSpPr txBox="1"/>
          <p:nvPr/>
        </p:nvSpPr>
        <p:spPr>
          <a:xfrm>
            <a:off x="4789793" y="3994604"/>
            <a:ext cx="217715" cy="276999"/>
          </a:xfrm>
          <a:prstGeom prst="rect">
            <a:avLst/>
          </a:prstGeom>
          <a:noFill/>
        </p:spPr>
        <p:txBody>
          <a:bodyPr wrap="square" lIns="0" tIns="0" rIns="0" bIns="0" rtlCol="0">
            <a:spAutoFit/>
          </a:bodyPr>
          <a:lstStyle/>
          <a:p>
            <a:r>
              <a:rPr lang="en-GB" dirty="0" smtClean="0">
                <a:solidFill>
                  <a:schemeClr val="accent1"/>
                </a:solidFill>
              </a:rPr>
              <a:t>Y</a:t>
            </a:r>
          </a:p>
        </p:txBody>
      </p:sp>
      <p:sp>
        <p:nvSpPr>
          <p:cNvPr id="101" name="TextBox 100"/>
          <p:cNvSpPr txBox="1"/>
          <p:nvPr/>
        </p:nvSpPr>
        <p:spPr>
          <a:xfrm>
            <a:off x="2664322" y="5129180"/>
            <a:ext cx="217715" cy="276999"/>
          </a:xfrm>
          <a:prstGeom prst="rect">
            <a:avLst/>
          </a:prstGeom>
          <a:noFill/>
        </p:spPr>
        <p:txBody>
          <a:bodyPr wrap="square" lIns="0" tIns="0" rIns="0" bIns="0" rtlCol="0">
            <a:spAutoFit/>
          </a:bodyPr>
          <a:lstStyle/>
          <a:p>
            <a:r>
              <a:rPr lang="en-GB" dirty="0" smtClean="0">
                <a:solidFill>
                  <a:schemeClr val="accent1"/>
                </a:solidFill>
              </a:rPr>
              <a:t>Y</a:t>
            </a:r>
          </a:p>
        </p:txBody>
      </p:sp>
      <p:sp>
        <p:nvSpPr>
          <p:cNvPr id="103" name="Rectangle 102"/>
          <p:cNvSpPr/>
          <p:nvPr/>
        </p:nvSpPr>
        <p:spPr>
          <a:xfrm>
            <a:off x="3327256" y="5740276"/>
            <a:ext cx="5183040" cy="369332"/>
          </a:xfrm>
          <a:prstGeom prst="rect">
            <a:avLst/>
          </a:prstGeom>
        </p:spPr>
        <p:txBody>
          <a:bodyPr wrap="square">
            <a:spAutoFit/>
          </a:bodyPr>
          <a:lstStyle/>
          <a:p>
            <a:r>
              <a:rPr lang="en-GB" dirty="0" err="1" smtClean="0">
                <a:solidFill>
                  <a:srgbClr xmlns:mc="http://schemas.openxmlformats.org/markup-compatibility/2006" xmlns:a14="http://schemas.microsoft.com/office/drawing/2010/main" val="0000FF" mc:Ignorable=""/>
                </a:solidFill>
                <a:latin typeface="Consolas" pitchFamily="49" charset="0"/>
                <a:cs typeface="Consolas" pitchFamily="49" charset="0"/>
              </a:rPr>
              <a:t>var</a:t>
            </a:r>
            <a:r>
              <a:rPr lang="en-GB" dirty="0" smtClean="0">
                <a:solidFill>
                  <a:prstClr val="black"/>
                </a:solidFill>
                <a:latin typeface="Consolas" pitchFamily="49" charset="0"/>
                <a:cs typeface="Consolas" pitchFamily="49" charset="0"/>
              </a:rPr>
              <a:t> </a:t>
            </a:r>
            <a:r>
              <a:rPr lang="en-GB" dirty="0">
                <a:solidFill>
                  <a:prstClr val="black"/>
                </a:solidFill>
                <a:latin typeface="Consolas" pitchFamily="49" charset="0"/>
                <a:cs typeface="Consolas" pitchFamily="49" charset="0"/>
              </a:rPr>
              <a:t>click = </a:t>
            </a:r>
            <a:r>
              <a:rPr lang="en-GB" dirty="0" err="1">
                <a:solidFill>
                  <a:schemeClr val="bg2">
                    <a:lumMod val="60000"/>
                    <a:lumOff val="40000"/>
                  </a:schemeClr>
                </a:solidFill>
              </a:rPr>
              <a:t>Variable</a:t>
            </a:r>
            <a:r>
              <a:rPr lang="en-GB" dirty="0" err="1">
                <a:solidFill>
                  <a:schemeClr val="bg1"/>
                </a:solidFill>
              </a:rPr>
              <a:t>.Bernoulli</a:t>
            </a:r>
            <a:r>
              <a:rPr lang="en-GB" dirty="0">
                <a:solidFill>
                  <a:schemeClr val="bg1"/>
                </a:solidFill>
              </a:rPr>
              <a:t> </a:t>
            </a:r>
            <a:r>
              <a:rPr lang="en-GB" dirty="0" smtClean="0">
                <a:solidFill>
                  <a:schemeClr val="bg1"/>
                </a:solidFill>
              </a:rPr>
              <a:t>(</a:t>
            </a:r>
            <a:r>
              <a:rPr lang="en-GB" dirty="0" smtClean="0">
                <a:solidFill>
                  <a:prstClr val="black"/>
                </a:solidFill>
                <a:latin typeface="Consolas" pitchFamily="49" charset="0"/>
                <a:cs typeface="Consolas" pitchFamily="49" charset="0"/>
              </a:rPr>
              <a:t>appeal[d]);</a:t>
            </a:r>
            <a:endParaRPr lang="en-GB" dirty="0"/>
          </a:p>
        </p:txBody>
      </p:sp>
      <p:cxnSp>
        <p:nvCxnSpPr>
          <p:cNvPr id="78" name="Straight Arrow Connector 77"/>
          <p:cNvCxnSpPr/>
          <p:nvPr/>
        </p:nvCxnSpPr>
        <p:spPr>
          <a:xfrm flipV="1">
            <a:off x="5242901" y="2303491"/>
            <a:ext cx="0" cy="2008051"/>
          </a:xfrm>
          <a:prstGeom prst="straightConnector1">
            <a:avLst/>
          </a:prstGeom>
          <a:ln>
            <a:tailEnd type="none"/>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V="1">
            <a:off x="5242901" y="1377821"/>
            <a:ext cx="0" cy="935134"/>
          </a:xfrm>
          <a:prstGeom prst="straightConnector1">
            <a:avLst/>
          </a:prstGeom>
          <a:ln>
            <a:tailEnd type="none"/>
          </a:ln>
          <a:effectLst/>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3323945" y="5740457"/>
            <a:ext cx="4130418" cy="369332"/>
          </a:xfrm>
          <a:prstGeom prst="rect">
            <a:avLst/>
          </a:prstGeom>
        </p:spPr>
        <p:txBody>
          <a:bodyPr wrap="square">
            <a:spAutoFit/>
          </a:bodyPr>
          <a:lstStyle/>
          <a:p>
            <a:r>
              <a:rPr lang="en-GB" dirty="0" err="1" smtClean="0">
                <a:solidFill>
                  <a:srgbClr xmlns:mc="http://schemas.openxmlformats.org/markup-compatibility/2006" xmlns:a14="http://schemas.microsoft.com/office/drawing/2010/main" val="0000FF" mc:Ignorable=""/>
                </a:solidFill>
                <a:latin typeface="Consolas" pitchFamily="49" charset="0"/>
                <a:cs typeface="Consolas" pitchFamily="49" charset="0"/>
              </a:rPr>
              <a:t>var</a:t>
            </a:r>
            <a:r>
              <a:rPr lang="en-GB" dirty="0" smtClean="0">
                <a:solidFill>
                  <a:prstClr val="black"/>
                </a:solidFill>
                <a:latin typeface="Consolas" pitchFamily="49" charset="0"/>
                <a:cs typeface="Consolas" pitchFamily="49" charset="0"/>
              </a:rPr>
              <a:t> next = </a:t>
            </a:r>
            <a:r>
              <a:rPr lang="en-GB" dirty="0" err="1">
                <a:solidFill>
                  <a:schemeClr val="bg2">
                    <a:lumMod val="60000"/>
                    <a:lumOff val="40000"/>
                  </a:schemeClr>
                </a:solidFill>
              </a:rPr>
              <a:t>Variable</a:t>
            </a:r>
            <a:r>
              <a:rPr lang="en-GB" dirty="0" err="1">
                <a:solidFill>
                  <a:schemeClr val="bg1"/>
                </a:solidFill>
              </a:rPr>
              <a:t>.Bernoulli</a:t>
            </a:r>
            <a:r>
              <a:rPr lang="en-GB" dirty="0">
                <a:solidFill>
                  <a:schemeClr val="bg1"/>
                </a:solidFill>
              </a:rPr>
              <a:t> </a:t>
            </a:r>
            <a:r>
              <a:rPr lang="en-GB" dirty="0" smtClean="0">
                <a:solidFill>
                  <a:schemeClr val="bg1"/>
                </a:solidFill>
              </a:rPr>
              <a:t>(</a:t>
            </a:r>
            <a:r>
              <a:rPr lang="en-GB" dirty="0" smtClean="0">
                <a:solidFill>
                  <a:prstClr val="black"/>
                </a:solidFill>
                <a:latin typeface="Consolas" pitchFamily="49" charset="0"/>
                <a:cs typeface="Consolas" pitchFamily="49" charset="0"/>
              </a:rPr>
              <a:t>0.2);</a:t>
            </a:r>
            <a:r>
              <a:rPr lang="en-GB" dirty="0" smtClean="0">
                <a:latin typeface="Consolas" pitchFamily="49" charset="0"/>
                <a:cs typeface="Consolas" pitchFamily="49" charset="0"/>
              </a:rPr>
              <a:t> </a:t>
            </a:r>
            <a:endParaRPr lang="en-GB" dirty="0">
              <a:latin typeface="Consolas" pitchFamily="49" charset="0"/>
              <a:cs typeface="Consolas" pitchFamily="49" charset="0"/>
            </a:endParaRPr>
          </a:p>
        </p:txBody>
      </p:sp>
      <p:sp>
        <p:nvSpPr>
          <p:cNvPr id="85" name="Rectangle 84"/>
          <p:cNvSpPr/>
          <p:nvPr/>
        </p:nvSpPr>
        <p:spPr>
          <a:xfrm>
            <a:off x="3334963" y="5742944"/>
            <a:ext cx="4664037" cy="369332"/>
          </a:xfrm>
          <a:prstGeom prst="rect">
            <a:avLst/>
          </a:prstGeom>
        </p:spPr>
        <p:txBody>
          <a:bodyPr wrap="square">
            <a:spAutoFit/>
          </a:bodyPr>
          <a:lstStyle/>
          <a:p>
            <a:r>
              <a:rPr lang="en-GB" dirty="0" err="1" smtClean="0">
                <a:solidFill>
                  <a:srgbClr xmlns:mc="http://schemas.openxmlformats.org/markup-compatibility/2006" xmlns:a14="http://schemas.microsoft.com/office/drawing/2010/main" val="0000FF" mc:Ignorable=""/>
                </a:solidFill>
                <a:latin typeface="Consolas" pitchFamily="49" charset="0"/>
                <a:cs typeface="Consolas" pitchFamily="49" charset="0"/>
              </a:rPr>
              <a:t>var</a:t>
            </a:r>
            <a:r>
              <a:rPr lang="en-GB" dirty="0" smtClean="0">
                <a:solidFill>
                  <a:srgbClr xmlns:mc="http://schemas.openxmlformats.org/markup-compatibility/2006" xmlns:a14="http://schemas.microsoft.com/office/drawing/2010/main" val="0000FF" mc:Ignorable=""/>
                </a:solidFill>
                <a:latin typeface="Consolas" pitchFamily="49" charset="0"/>
                <a:cs typeface="Consolas" pitchFamily="49" charset="0"/>
              </a:rPr>
              <a:t> </a:t>
            </a:r>
            <a:r>
              <a:rPr lang="en-GB" dirty="0" err="1" smtClean="0">
                <a:solidFill>
                  <a:prstClr val="black"/>
                </a:solidFill>
                <a:latin typeface="Consolas" pitchFamily="49" charset="0"/>
                <a:cs typeface="Consolas" pitchFamily="49" charset="0"/>
              </a:rPr>
              <a:t>doNext</a:t>
            </a:r>
            <a:r>
              <a:rPr lang="en-GB" dirty="0" smtClean="0">
                <a:solidFill>
                  <a:prstClr val="black"/>
                </a:solidFill>
                <a:latin typeface="Consolas" pitchFamily="49" charset="0"/>
                <a:cs typeface="Consolas" pitchFamily="49" charset="0"/>
              </a:rPr>
              <a:t> = </a:t>
            </a:r>
            <a:r>
              <a:rPr lang="en-GB" dirty="0" err="1" smtClean="0">
                <a:solidFill>
                  <a:schemeClr val="bg2">
                    <a:lumMod val="60000"/>
                    <a:lumOff val="40000"/>
                  </a:schemeClr>
                </a:solidFill>
              </a:rPr>
              <a:t>Variable</a:t>
            </a:r>
            <a:r>
              <a:rPr lang="en-GB" dirty="0" err="1" smtClean="0">
                <a:solidFill>
                  <a:schemeClr val="bg1"/>
                </a:solidFill>
              </a:rPr>
              <a:t>.Bernoulli</a:t>
            </a:r>
            <a:r>
              <a:rPr lang="en-GB" dirty="0" smtClean="0">
                <a:solidFill>
                  <a:schemeClr val="bg1"/>
                </a:solidFill>
              </a:rPr>
              <a:t> </a:t>
            </a:r>
            <a:r>
              <a:rPr lang="en-GB" dirty="0" smtClean="0">
                <a:solidFill>
                  <a:prstClr val="black"/>
                </a:solidFill>
                <a:latin typeface="Consolas" pitchFamily="49" charset="0"/>
                <a:cs typeface="Consolas" pitchFamily="49" charset="0"/>
              </a:rPr>
              <a:t>(0.9);</a:t>
            </a:r>
            <a:r>
              <a:rPr lang="en-GB" dirty="0" smtClean="0">
                <a:latin typeface="Consolas" pitchFamily="49" charset="0"/>
                <a:cs typeface="Consolas" pitchFamily="49" charset="0"/>
              </a:rPr>
              <a:t> </a:t>
            </a:r>
            <a:endParaRPr lang="en-GB" dirty="0">
              <a:latin typeface="Consolas" pitchFamily="49" charset="0"/>
              <a:cs typeface="Consolas" pitchFamily="49" charset="0"/>
            </a:endParaRPr>
          </a:p>
        </p:txBody>
      </p:sp>
      <p:sp>
        <p:nvSpPr>
          <p:cNvPr id="72" name="Rectangle 71"/>
          <p:cNvSpPr/>
          <p:nvPr/>
        </p:nvSpPr>
        <p:spPr>
          <a:xfrm>
            <a:off x="3327256" y="5746990"/>
            <a:ext cx="5381958" cy="369332"/>
          </a:xfrm>
          <a:prstGeom prst="rect">
            <a:avLst/>
          </a:prstGeom>
        </p:spPr>
        <p:txBody>
          <a:bodyPr wrap="square">
            <a:spAutoFit/>
          </a:bodyPr>
          <a:lstStyle/>
          <a:p>
            <a:r>
              <a:rPr lang="en-GB" dirty="0" err="1" smtClean="0">
                <a:solidFill>
                  <a:srgbClr xmlns:mc="http://schemas.openxmlformats.org/markup-compatibility/2006" xmlns:a14="http://schemas.microsoft.com/office/drawing/2010/main" val="0000FF" mc:Ignorable=""/>
                </a:solidFill>
                <a:latin typeface="Consolas" pitchFamily="49" charset="0"/>
                <a:cs typeface="Consolas" pitchFamily="49" charset="0"/>
              </a:rPr>
              <a:t>var</a:t>
            </a:r>
            <a:r>
              <a:rPr lang="en-GB" dirty="0" smtClean="0">
                <a:solidFill>
                  <a:prstClr val="black"/>
                </a:solidFill>
                <a:latin typeface="Consolas" pitchFamily="49" charset="0"/>
                <a:cs typeface="Consolas" pitchFamily="49" charset="0"/>
              </a:rPr>
              <a:t> </a:t>
            </a:r>
            <a:r>
              <a:rPr lang="en-GB" dirty="0" err="1" smtClean="0">
                <a:solidFill>
                  <a:prstClr val="black"/>
                </a:solidFill>
                <a:latin typeface="Consolas" pitchFamily="49" charset="0"/>
                <a:cs typeface="Consolas" pitchFamily="49" charset="0"/>
              </a:rPr>
              <a:t>isRel</a:t>
            </a:r>
            <a:r>
              <a:rPr lang="en-GB" dirty="0" smtClean="0">
                <a:solidFill>
                  <a:prstClr val="black"/>
                </a:solidFill>
                <a:latin typeface="Consolas" pitchFamily="49" charset="0"/>
                <a:cs typeface="Consolas" pitchFamily="49" charset="0"/>
              </a:rPr>
              <a:t> </a:t>
            </a:r>
            <a:r>
              <a:rPr lang="en-GB" dirty="0">
                <a:solidFill>
                  <a:prstClr val="black"/>
                </a:solidFill>
                <a:latin typeface="Consolas" pitchFamily="49" charset="0"/>
                <a:cs typeface="Consolas" pitchFamily="49" charset="0"/>
              </a:rPr>
              <a:t>= </a:t>
            </a:r>
            <a:r>
              <a:rPr lang="en-GB" dirty="0" err="1">
                <a:solidFill>
                  <a:schemeClr val="bg2">
                    <a:lumMod val="60000"/>
                    <a:lumOff val="40000"/>
                  </a:schemeClr>
                </a:solidFill>
              </a:rPr>
              <a:t>Variable</a:t>
            </a:r>
            <a:r>
              <a:rPr lang="en-GB" dirty="0" err="1">
                <a:solidFill>
                  <a:schemeClr val="bg1"/>
                </a:solidFill>
              </a:rPr>
              <a:t>.Bernoulli</a:t>
            </a:r>
            <a:r>
              <a:rPr lang="en-GB" dirty="0">
                <a:solidFill>
                  <a:schemeClr val="bg1"/>
                </a:solidFill>
              </a:rPr>
              <a:t> </a:t>
            </a:r>
            <a:r>
              <a:rPr lang="en-GB" dirty="0" smtClean="0">
                <a:solidFill>
                  <a:schemeClr val="bg1"/>
                </a:solidFill>
              </a:rPr>
              <a:t>(</a:t>
            </a:r>
            <a:r>
              <a:rPr lang="en-GB" dirty="0" smtClean="0">
                <a:solidFill>
                  <a:prstClr val="black"/>
                </a:solidFill>
                <a:latin typeface="Consolas" pitchFamily="49" charset="0"/>
                <a:cs typeface="Consolas" pitchFamily="49" charset="0"/>
              </a:rPr>
              <a:t>relevance[d]);</a:t>
            </a:r>
            <a:endParaRPr lang="en-GB" dirty="0"/>
          </a:p>
        </p:txBody>
      </p:sp>
      <p:sp>
        <p:nvSpPr>
          <p:cNvPr id="24" name="Oval 23"/>
          <p:cNvSpPr/>
          <p:nvPr/>
        </p:nvSpPr>
        <p:spPr bwMode="auto">
          <a:xfrm>
            <a:off x="125261" y="2072462"/>
            <a:ext cx="496489" cy="479857"/>
          </a:xfrm>
          <a:prstGeom prst="ellipse">
            <a:avLst/>
          </a:prstGeom>
          <a:solidFill>
            <a:schemeClr val="bg2"/>
          </a:solidFill>
          <a:ln w="31750">
            <a:solidFill>
              <a:schemeClr val="accent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cxnSp>
        <p:nvCxnSpPr>
          <p:cNvPr id="86" name="Straight Arrow Connector 85"/>
          <p:cNvCxnSpPr>
            <a:endCxn id="3" idx="1"/>
          </p:cNvCxnSpPr>
          <p:nvPr/>
        </p:nvCxnSpPr>
        <p:spPr>
          <a:xfrm>
            <a:off x="621750" y="2303491"/>
            <a:ext cx="313150"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8" name="Oval 87"/>
          <p:cNvSpPr/>
          <p:nvPr/>
        </p:nvSpPr>
        <p:spPr bwMode="auto">
          <a:xfrm>
            <a:off x="125261" y="4071613"/>
            <a:ext cx="496489" cy="479857"/>
          </a:xfrm>
          <a:prstGeom prst="ellipse">
            <a:avLst/>
          </a:prstGeom>
          <a:solidFill>
            <a:schemeClr val="bg2"/>
          </a:solidFill>
          <a:ln w="31750">
            <a:solidFill>
              <a:schemeClr val="accent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cxnSp>
        <p:nvCxnSpPr>
          <p:cNvPr id="89" name="Straight Arrow Connector 88"/>
          <p:cNvCxnSpPr/>
          <p:nvPr/>
        </p:nvCxnSpPr>
        <p:spPr>
          <a:xfrm>
            <a:off x="621750" y="4302642"/>
            <a:ext cx="313150"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87683" y="1782219"/>
            <a:ext cx="907322" cy="276999"/>
          </a:xfrm>
          <a:prstGeom prst="rect">
            <a:avLst/>
          </a:prstGeom>
          <a:noFill/>
        </p:spPr>
        <p:txBody>
          <a:bodyPr wrap="square" lIns="0" tIns="0" rIns="0" bIns="0" rtlCol="0">
            <a:spAutoFit/>
          </a:bodyPr>
          <a:lstStyle/>
          <a:p>
            <a:pPr algn="ctr"/>
            <a:r>
              <a:rPr lang="en-GB" dirty="0" smtClean="0">
                <a:gradFill>
                  <a:gsLst>
                    <a:gs pos="0">
                      <a:schemeClr val="tx1"/>
                    </a:gs>
                    <a:gs pos="86000">
                      <a:schemeClr val="tx1"/>
                    </a:gs>
                  </a:gsLst>
                  <a:lin ang="5400000" scaled="0"/>
                </a:gradFill>
              </a:rPr>
              <a:t>appeal</a:t>
            </a:r>
          </a:p>
        </p:txBody>
      </p:sp>
      <p:sp>
        <p:nvSpPr>
          <p:cNvPr id="97" name="TextBox 96"/>
          <p:cNvSpPr txBox="1"/>
          <p:nvPr/>
        </p:nvSpPr>
        <p:spPr>
          <a:xfrm>
            <a:off x="125259" y="3794614"/>
            <a:ext cx="985171" cy="276999"/>
          </a:xfrm>
          <a:prstGeom prst="rect">
            <a:avLst/>
          </a:prstGeom>
          <a:noFill/>
        </p:spPr>
        <p:txBody>
          <a:bodyPr wrap="square" lIns="0" tIns="0" rIns="0" bIns="0" rtlCol="0">
            <a:spAutoFit/>
          </a:bodyPr>
          <a:lstStyle/>
          <a:p>
            <a:pPr algn="ctr"/>
            <a:r>
              <a:rPr lang="en-GB" dirty="0" smtClean="0">
                <a:gradFill>
                  <a:gsLst>
                    <a:gs pos="0">
                      <a:schemeClr val="tx1"/>
                    </a:gs>
                    <a:gs pos="86000">
                      <a:schemeClr val="tx1"/>
                    </a:gs>
                  </a:gsLst>
                  <a:lin ang="5400000" scaled="0"/>
                </a:gradFill>
              </a:rPr>
              <a:t>relevance</a:t>
            </a:r>
          </a:p>
        </p:txBody>
      </p:sp>
    </p:spTree>
    <p:extLst>
      <p:ext uri="{BB962C8B-B14F-4D97-AF65-F5344CB8AC3E}">
        <p14:creationId xmlns:p14="http://schemas.microsoft.com/office/powerpoint/2010/main" val="77114210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childTnLst>
                                </p:cTn>
                              </p:par>
                              <p:par>
                                <p:cTn id="7" presetID="19" presetClass="emph" presetSubtype="0" fill="hold" grpId="0" nodeType="withEffect">
                                  <p:stCondLst>
                                    <p:cond delay="0"/>
                                  </p:stCondLst>
                                  <p:childTnLst>
                                    <p:animClr clrSpc="rgb" dir="cw">
                                      <p:cBhvr override="childStyle">
                                        <p:cTn id="8" dur="500" fill="hold"/>
                                        <p:tgtEl>
                                          <p:spTgt spid="5"/>
                                        </p:tgtEl>
                                        <p:attrNameLst>
                                          <p:attrName>style.color</p:attrName>
                                        </p:attrNameLst>
                                      </p:cBhvr>
                                      <p:to>
                                        <a:schemeClr val="folHlink"/>
                                      </p:to>
                                    </p:animClr>
                                    <p:animClr clrSpc="rgb" dir="cw">
                                      <p:cBhvr>
                                        <p:cTn id="9" dur="500" fill="hold"/>
                                        <p:tgtEl>
                                          <p:spTgt spid="5"/>
                                        </p:tgtEl>
                                        <p:attrNameLst>
                                          <p:attrName>fillcolor</p:attrName>
                                        </p:attrNameLst>
                                      </p:cBhvr>
                                      <p:to>
                                        <a:schemeClr val="folHlink"/>
                                      </p:to>
                                    </p:animClr>
                                    <p:set>
                                      <p:cBhvr>
                                        <p:cTn id="10" dur="500" fill="hold"/>
                                        <p:tgtEl>
                                          <p:spTgt spid="5"/>
                                        </p:tgtEl>
                                        <p:attrNameLst>
                                          <p:attrName>fill.type</p:attrName>
                                        </p:attrNameLst>
                                      </p:cBhvr>
                                      <p:to>
                                        <p:strVal val="solid"/>
                                      </p:to>
                                    </p:set>
                                    <p:set>
                                      <p:cBhvr>
                                        <p:cTn id="11" dur="500" fill="hold"/>
                                        <p:tgtEl>
                                          <p:spTgt spid="5"/>
                                        </p:tgtEl>
                                        <p:attrNameLst>
                                          <p:attrName>fill.on</p:attrName>
                                        </p:attrNameLst>
                                      </p:cBhvr>
                                      <p:to>
                                        <p:strVal val="true"/>
                                      </p:to>
                                    </p:set>
                                  </p:childTnLst>
                                </p:cTn>
                              </p:par>
                              <p:par>
                                <p:cTn id="12" presetID="7" presetClass="emph" presetSubtype="2" fill="hold" nodeType="withEffect">
                                  <p:stCondLst>
                                    <p:cond delay="0"/>
                                  </p:stCondLst>
                                  <p:childTnLst>
                                    <p:animClr clrSpc="rgb" dir="cw">
                                      <p:cBhvr>
                                        <p:cTn id="13" dur="2000" fill="hold"/>
                                        <p:tgtEl>
                                          <p:spTgt spid="46"/>
                                        </p:tgtEl>
                                        <p:attrNameLst>
                                          <p:attrName>stroke.color</p:attrName>
                                        </p:attrNameLst>
                                      </p:cBhvr>
                                      <p:to>
                                        <a:schemeClr val="folHlink"/>
                                      </p:to>
                                    </p:animClr>
                                    <p:set>
                                      <p:cBhvr>
                                        <p:cTn id="14" dur="2000" fill="hold"/>
                                        <p:tgtEl>
                                          <p:spTgt spid="46"/>
                                        </p:tgtEl>
                                        <p:attrNameLst>
                                          <p:attrName>stroke.on</p:attrName>
                                        </p:attrNameLst>
                                      </p:cBhvr>
                                      <p:to>
                                        <p:strVal val="true"/>
                                      </p:to>
                                    </p:set>
                                  </p:childTnLst>
                                </p:cTn>
                              </p:par>
                              <p:par>
                                <p:cTn id="15" presetID="3" presetClass="emph" presetSubtype="2" fill="hold" grpId="0" nodeType="withEffect">
                                  <p:stCondLst>
                                    <p:cond delay="0"/>
                                  </p:stCondLst>
                                  <p:childTnLst>
                                    <p:animClr clrSpc="rgb" dir="cw">
                                      <p:cBhvr override="childStyle">
                                        <p:cTn id="16" dur="2000" fill="hold"/>
                                        <p:tgtEl>
                                          <p:spTgt spid="6"/>
                                        </p:tgtEl>
                                        <p:attrNameLst>
                                          <p:attrName>style.color</p:attrName>
                                        </p:attrNameLst>
                                      </p:cBhvr>
                                      <p:to>
                                        <a:schemeClr val="bg1"/>
                                      </p:to>
                                    </p:animClr>
                                  </p:childTnLst>
                                </p:cTn>
                              </p:par>
                              <p:par>
                                <p:cTn id="17" presetID="7" presetClass="emph" presetSubtype="2" fill="hold" nodeType="withEffect">
                                  <p:stCondLst>
                                    <p:cond delay="0"/>
                                  </p:stCondLst>
                                  <p:childTnLst>
                                    <p:animClr clrSpc="rgb" dir="cw">
                                      <p:cBhvr>
                                        <p:cTn id="18" dur="2000" fill="hold"/>
                                        <p:tgtEl>
                                          <p:spTgt spid="29"/>
                                        </p:tgtEl>
                                        <p:attrNameLst>
                                          <p:attrName>stroke.color</p:attrName>
                                        </p:attrNameLst>
                                      </p:cBhvr>
                                      <p:to>
                                        <a:schemeClr val="folHlink"/>
                                      </p:to>
                                    </p:animClr>
                                    <p:set>
                                      <p:cBhvr>
                                        <p:cTn id="19" dur="2000" fill="hold"/>
                                        <p:tgtEl>
                                          <p:spTgt spid="29"/>
                                        </p:tgtEl>
                                        <p:attrNameLst>
                                          <p:attrName>stroke.on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3"/>
                                        </p:tgtEl>
                                        <p:attrNameLst>
                                          <p:attrName>style.visibility</p:attrName>
                                        </p:attrNameLst>
                                      </p:cBhvr>
                                      <p:to>
                                        <p:strVal val="visible"/>
                                      </p:to>
                                    </p:set>
                                  </p:childTnLst>
                                </p:cTn>
                              </p:par>
                              <p:par>
                                <p:cTn id="24" presetID="19" presetClass="emph" presetSubtype="0" fill="hold" grpId="0" nodeType="withEffect">
                                  <p:stCondLst>
                                    <p:cond delay="0"/>
                                  </p:stCondLst>
                                  <p:childTnLst>
                                    <p:animClr clrSpc="rgb" dir="cw">
                                      <p:cBhvr override="childStyle">
                                        <p:cTn id="25" dur="500" fill="hold"/>
                                        <p:tgtEl>
                                          <p:spTgt spid="24"/>
                                        </p:tgtEl>
                                        <p:attrNameLst>
                                          <p:attrName>style.color</p:attrName>
                                        </p:attrNameLst>
                                      </p:cBhvr>
                                      <p:to>
                                        <a:schemeClr val="folHlink"/>
                                      </p:to>
                                    </p:animClr>
                                    <p:animClr clrSpc="rgb" dir="cw">
                                      <p:cBhvr>
                                        <p:cTn id="26" dur="500" fill="hold"/>
                                        <p:tgtEl>
                                          <p:spTgt spid="24"/>
                                        </p:tgtEl>
                                        <p:attrNameLst>
                                          <p:attrName>fillcolor</p:attrName>
                                        </p:attrNameLst>
                                      </p:cBhvr>
                                      <p:to>
                                        <a:schemeClr val="folHlink"/>
                                      </p:to>
                                    </p:animClr>
                                    <p:set>
                                      <p:cBhvr>
                                        <p:cTn id="27" dur="500" fill="hold"/>
                                        <p:tgtEl>
                                          <p:spTgt spid="24"/>
                                        </p:tgtEl>
                                        <p:attrNameLst>
                                          <p:attrName>fill.type</p:attrName>
                                        </p:attrNameLst>
                                      </p:cBhvr>
                                      <p:to>
                                        <p:strVal val="solid"/>
                                      </p:to>
                                    </p:set>
                                    <p:set>
                                      <p:cBhvr>
                                        <p:cTn id="28" dur="500" fill="hold"/>
                                        <p:tgtEl>
                                          <p:spTgt spid="24"/>
                                        </p:tgtEl>
                                        <p:attrNameLst>
                                          <p:attrName>fill.on</p:attrName>
                                        </p:attrNameLst>
                                      </p:cBhvr>
                                      <p:to>
                                        <p:strVal val="true"/>
                                      </p:to>
                                    </p:set>
                                  </p:childTnLst>
                                </p:cTn>
                              </p:par>
                              <p:par>
                                <p:cTn id="29" presetID="7" presetClass="emph" presetSubtype="2" fill="hold" nodeType="withEffect">
                                  <p:stCondLst>
                                    <p:cond delay="0"/>
                                  </p:stCondLst>
                                  <p:childTnLst>
                                    <p:animClr clrSpc="rgb" dir="cw">
                                      <p:cBhvr>
                                        <p:cTn id="30" dur="2000" fill="hold"/>
                                        <p:tgtEl>
                                          <p:spTgt spid="86"/>
                                        </p:tgtEl>
                                        <p:attrNameLst>
                                          <p:attrName>stroke.color</p:attrName>
                                        </p:attrNameLst>
                                      </p:cBhvr>
                                      <p:to>
                                        <a:schemeClr val="folHlink"/>
                                      </p:to>
                                    </p:animClr>
                                    <p:set>
                                      <p:cBhvr>
                                        <p:cTn id="31" dur="2000" fill="hold"/>
                                        <p:tgtEl>
                                          <p:spTgt spid="86"/>
                                        </p:tgtEl>
                                        <p:attrNameLst>
                                          <p:attrName>stroke.on</p:attrName>
                                        </p:attrNameLst>
                                      </p:cBhvr>
                                      <p:to>
                                        <p:strVal val="true"/>
                                      </p:to>
                                    </p:set>
                                  </p:childTnLst>
                                </p:cTn>
                              </p:par>
                              <p:par>
                                <p:cTn id="32" presetID="1" presetClass="entr" presetSubtype="0" fill="hold" grpId="0" nodeType="withEffect">
                                  <p:stCondLst>
                                    <p:cond delay="0"/>
                                  </p:stCondLst>
                                  <p:childTnLst>
                                    <p:set>
                                      <p:cBhvr>
                                        <p:cTn id="33" dur="1" fill="hold">
                                          <p:stCondLst>
                                            <p:cond delay="0"/>
                                          </p:stCondLst>
                                        </p:cTn>
                                        <p:tgtEl>
                                          <p:spTgt spid="104"/>
                                        </p:tgtEl>
                                        <p:attrNameLst>
                                          <p:attrName>style.visibility</p:attrName>
                                        </p:attrNameLst>
                                      </p:cBhvr>
                                      <p:to>
                                        <p:strVal val="visible"/>
                                      </p:to>
                                    </p:set>
                                  </p:childTnLst>
                                </p:cTn>
                              </p:par>
                              <p:par>
                                <p:cTn id="34" presetID="19" presetClass="emph" presetSubtype="0" fill="hold" grpId="0" nodeType="withEffect">
                                  <p:stCondLst>
                                    <p:cond delay="0"/>
                                  </p:stCondLst>
                                  <p:childTnLst>
                                    <p:animClr clrSpc="rgb" dir="cw">
                                      <p:cBhvr override="childStyle">
                                        <p:cTn id="35" dur="500" fill="hold"/>
                                        <p:tgtEl>
                                          <p:spTgt spid="3"/>
                                        </p:tgtEl>
                                        <p:attrNameLst>
                                          <p:attrName>style.color</p:attrName>
                                        </p:attrNameLst>
                                      </p:cBhvr>
                                      <p:to>
                                        <a:schemeClr val="folHlink"/>
                                      </p:to>
                                    </p:animClr>
                                    <p:animClr clrSpc="rgb" dir="cw">
                                      <p:cBhvr>
                                        <p:cTn id="36" dur="500" fill="hold"/>
                                        <p:tgtEl>
                                          <p:spTgt spid="3"/>
                                        </p:tgtEl>
                                        <p:attrNameLst>
                                          <p:attrName>fillcolor</p:attrName>
                                        </p:attrNameLst>
                                      </p:cBhvr>
                                      <p:to>
                                        <a:schemeClr val="folHlink"/>
                                      </p:to>
                                    </p:animClr>
                                    <p:set>
                                      <p:cBhvr>
                                        <p:cTn id="37" dur="500" fill="hold"/>
                                        <p:tgtEl>
                                          <p:spTgt spid="3"/>
                                        </p:tgtEl>
                                        <p:attrNameLst>
                                          <p:attrName>fill.type</p:attrName>
                                        </p:attrNameLst>
                                      </p:cBhvr>
                                      <p:to>
                                        <p:strVal val="solid"/>
                                      </p:to>
                                    </p:set>
                                    <p:set>
                                      <p:cBhvr>
                                        <p:cTn id="38" dur="500" fill="hold"/>
                                        <p:tgtEl>
                                          <p:spTgt spid="3"/>
                                        </p:tgtEl>
                                        <p:attrNameLst>
                                          <p:attrName>fill.on</p:attrName>
                                        </p:attrNameLst>
                                      </p:cBhvr>
                                      <p:to>
                                        <p:strVal val="true"/>
                                      </p:to>
                                    </p:set>
                                  </p:childTnLst>
                                </p:cTn>
                              </p:par>
                              <p:par>
                                <p:cTn id="39" presetID="3" presetClass="emph" presetSubtype="2" fill="hold" grpId="0" nodeType="withEffect">
                                  <p:stCondLst>
                                    <p:cond delay="0"/>
                                  </p:stCondLst>
                                  <p:childTnLst>
                                    <p:animClr clrSpc="rgb" dir="cw">
                                      <p:cBhvr override="childStyle">
                                        <p:cTn id="40" dur="2000" fill="hold"/>
                                        <p:tgtEl>
                                          <p:spTgt spid="4"/>
                                        </p:tgtEl>
                                        <p:attrNameLst>
                                          <p:attrName>style.color</p:attrName>
                                        </p:attrNameLst>
                                      </p:cBhvr>
                                      <p:to>
                                        <a:schemeClr val="bg1"/>
                                      </p:to>
                                    </p:animClr>
                                  </p:childTnLst>
                                </p:cTn>
                              </p:par>
                              <p:par>
                                <p:cTn id="41" presetID="19" presetClass="emph" presetSubtype="0" fill="hold" grpId="1" nodeType="withEffect">
                                  <p:stCondLst>
                                    <p:cond delay="0"/>
                                  </p:stCondLst>
                                  <p:childTnLst>
                                    <p:animClr clrSpc="rgb" dir="cw">
                                      <p:cBhvr override="childStyle">
                                        <p:cTn id="42" dur="500" fill="hold"/>
                                        <p:tgtEl>
                                          <p:spTgt spid="5"/>
                                        </p:tgtEl>
                                        <p:attrNameLst>
                                          <p:attrName>style.color</p:attrName>
                                        </p:attrNameLst>
                                      </p:cBhvr>
                                      <p:to>
                                        <a:schemeClr val="bg2"/>
                                      </p:to>
                                    </p:animClr>
                                    <p:animClr clrSpc="rgb" dir="cw">
                                      <p:cBhvr>
                                        <p:cTn id="43" dur="500" fill="hold"/>
                                        <p:tgtEl>
                                          <p:spTgt spid="5"/>
                                        </p:tgtEl>
                                        <p:attrNameLst>
                                          <p:attrName>fillcolor</p:attrName>
                                        </p:attrNameLst>
                                      </p:cBhvr>
                                      <p:to>
                                        <a:schemeClr val="bg2"/>
                                      </p:to>
                                    </p:animClr>
                                    <p:set>
                                      <p:cBhvr>
                                        <p:cTn id="44" dur="500" fill="hold"/>
                                        <p:tgtEl>
                                          <p:spTgt spid="5"/>
                                        </p:tgtEl>
                                        <p:attrNameLst>
                                          <p:attrName>fill.type</p:attrName>
                                        </p:attrNameLst>
                                      </p:cBhvr>
                                      <p:to>
                                        <p:strVal val="solid"/>
                                      </p:to>
                                    </p:set>
                                    <p:set>
                                      <p:cBhvr>
                                        <p:cTn id="45" dur="500" fill="hold"/>
                                        <p:tgtEl>
                                          <p:spTgt spid="5"/>
                                        </p:tgtEl>
                                        <p:attrNameLst>
                                          <p:attrName>fill.on</p:attrName>
                                        </p:attrNameLst>
                                      </p:cBhvr>
                                      <p:to>
                                        <p:strVal val="true"/>
                                      </p:to>
                                    </p:set>
                                  </p:childTnLst>
                                </p:cTn>
                              </p:par>
                              <p:par>
                                <p:cTn id="46" presetID="3" presetClass="emph" presetSubtype="2" fill="hold" grpId="1" nodeType="withEffect">
                                  <p:stCondLst>
                                    <p:cond delay="0"/>
                                  </p:stCondLst>
                                  <p:childTnLst>
                                    <p:animClr clrSpc="rgb" dir="cw">
                                      <p:cBhvr override="childStyle">
                                        <p:cTn id="47" dur="2000" fill="hold"/>
                                        <p:tgtEl>
                                          <p:spTgt spid="6"/>
                                        </p:tgtEl>
                                        <p:attrNameLst>
                                          <p:attrName>style.color</p:attrName>
                                        </p:attrNameLst>
                                      </p:cBhvr>
                                      <p:to>
                                        <a:schemeClr val="tx1"/>
                                      </p:to>
                                    </p:animClr>
                                  </p:childTnLst>
                                </p:cTn>
                              </p:par>
                              <p:par>
                                <p:cTn id="48" presetID="7" presetClass="emph" presetSubtype="2" fill="hold" nodeType="withEffect">
                                  <p:stCondLst>
                                    <p:cond delay="0"/>
                                  </p:stCondLst>
                                  <p:childTnLst>
                                    <p:animClr clrSpc="rgb" dir="cw">
                                      <p:cBhvr>
                                        <p:cTn id="49" dur="2000" fill="hold"/>
                                        <p:tgtEl>
                                          <p:spTgt spid="29"/>
                                        </p:tgtEl>
                                        <p:attrNameLst>
                                          <p:attrName>stroke.color</p:attrName>
                                        </p:attrNameLst>
                                      </p:cBhvr>
                                      <p:to>
                                        <a:srgbClr xmlns:mc="http://schemas.openxmlformats.org/markup-compatibility/2006" xmlns:a14="http://schemas.microsoft.com/office/drawing/2010/main" val="C3D69B" mc:Ignorable=""/>
                                      </p:to>
                                    </p:animClr>
                                    <p:set>
                                      <p:cBhvr>
                                        <p:cTn id="50" dur="2000" fill="hold"/>
                                        <p:tgtEl>
                                          <p:spTgt spid="29"/>
                                        </p:tgtEl>
                                        <p:attrNameLst>
                                          <p:attrName>stroke.on</p:attrName>
                                        </p:attrNameLst>
                                      </p:cBhvr>
                                      <p:to>
                                        <p:strVal val="true"/>
                                      </p:to>
                                    </p:set>
                                  </p:childTnLst>
                                </p:cTn>
                              </p:par>
                              <p:par>
                                <p:cTn id="51" presetID="7" presetClass="emph" presetSubtype="2" fill="hold" nodeType="withEffect">
                                  <p:stCondLst>
                                    <p:cond delay="0"/>
                                  </p:stCondLst>
                                  <p:childTnLst>
                                    <p:animClr clrSpc="rgb" dir="cw">
                                      <p:cBhvr>
                                        <p:cTn id="52" dur="2000" fill="hold"/>
                                        <p:tgtEl>
                                          <p:spTgt spid="46"/>
                                        </p:tgtEl>
                                        <p:attrNameLst>
                                          <p:attrName>stroke.color</p:attrName>
                                        </p:attrNameLst>
                                      </p:cBhvr>
                                      <p:to>
                                        <a:srgbClr xmlns:mc="http://schemas.openxmlformats.org/markup-compatibility/2006" xmlns:a14="http://schemas.microsoft.com/office/drawing/2010/main" val="C3D69B" mc:Ignorable=""/>
                                      </p:to>
                                    </p:animClr>
                                    <p:set>
                                      <p:cBhvr>
                                        <p:cTn id="53" dur="2000" fill="hold"/>
                                        <p:tgtEl>
                                          <p:spTgt spid="46"/>
                                        </p:tgtEl>
                                        <p:attrNameLst>
                                          <p:attrName>stroke.on</p:attrName>
                                        </p:attrNameLst>
                                      </p:cBhvr>
                                      <p:to>
                                        <p:strVal val="tru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111"/>
                                        </p:tgtEl>
                                        <p:attrNameLst>
                                          <p:attrName>style.visibility</p:attrName>
                                        </p:attrNameLst>
                                      </p:cBhvr>
                                      <p:to>
                                        <p:strVal val="hidden"/>
                                      </p:to>
                                    </p:set>
                                  </p:childTnLst>
                                </p:cTn>
                              </p:par>
                              <p:par>
                                <p:cTn id="58" presetID="7" presetClass="emph" presetSubtype="2" fill="hold" nodeType="withEffect">
                                  <p:stCondLst>
                                    <p:cond delay="0"/>
                                  </p:stCondLst>
                                  <p:childTnLst>
                                    <p:animClr clrSpc="rgb" dir="cw">
                                      <p:cBhvr>
                                        <p:cTn id="59" dur="2000" fill="hold"/>
                                        <p:tgtEl>
                                          <p:spTgt spid="35"/>
                                        </p:tgtEl>
                                        <p:attrNameLst>
                                          <p:attrName>stroke.color</p:attrName>
                                        </p:attrNameLst>
                                      </p:cBhvr>
                                      <p:to>
                                        <a:schemeClr val="folHlink"/>
                                      </p:to>
                                    </p:animClr>
                                    <p:set>
                                      <p:cBhvr>
                                        <p:cTn id="60" dur="2000" fill="hold"/>
                                        <p:tgtEl>
                                          <p:spTgt spid="35"/>
                                        </p:tgtEl>
                                        <p:attrNameLst>
                                          <p:attrName>stroke.on</p:attrName>
                                        </p:attrNameLst>
                                      </p:cBhvr>
                                      <p:to>
                                        <p:strVal val="true"/>
                                      </p:to>
                                    </p:set>
                                  </p:childTnLst>
                                </p:cTn>
                              </p:par>
                              <p:par>
                                <p:cTn id="61" presetID="1" presetClass="entr" presetSubtype="0" fill="hold" nodeType="withEffect">
                                  <p:stCondLst>
                                    <p:cond delay="0"/>
                                  </p:stCondLst>
                                  <p:childTnLst>
                                    <p:set>
                                      <p:cBhvr>
                                        <p:cTn id="62" dur="1" fill="hold">
                                          <p:stCondLst>
                                            <p:cond delay="0"/>
                                          </p:stCondLst>
                                        </p:cTn>
                                        <p:tgtEl>
                                          <p:spTgt spid="115"/>
                                        </p:tgtEl>
                                        <p:attrNameLst>
                                          <p:attrName>style.visibility</p:attrName>
                                        </p:attrNameLst>
                                      </p:cBhvr>
                                      <p:to>
                                        <p:strVal val="visible"/>
                                      </p:to>
                                    </p:set>
                                  </p:childTnLst>
                                </p:cTn>
                              </p:par>
                              <p:par>
                                <p:cTn id="63" presetID="3" presetClass="emph" presetSubtype="2" fill="hold" grpId="0" nodeType="withEffect">
                                  <p:stCondLst>
                                    <p:cond delay="0"/>
                                  </p:stCondLst>
                                  <p:childTnLst>
                                    <p:animClr clrSpc="rgb" dir="cw">
                                      <p:cBhvr override="childStyle">
                                        <p:cTn id="64" dur="2000" fill="hold"/>
                                        <p:tgtEl>
                                          <p:spTgt spid="91"/>
                                        </p:tgtEl>
                                        <p:attrNameLst>
                                          <p:attrName>style.color</p:attrName>
                                        </p:attrNameLst>
                                      </p:cBhvr>
                                      <p:to>
                                        <a:schemeClr val="folHlink"/>
                                      </p:to>
                                    </p:animClr>
                                  </p:childTnLst>
                                </p:cTn>
                              </p:par>
                              <p:par>
                                <p:cTn id="65" presetID="19" presetClass="emph" presetSubtype="0" fill="hold" grpId="1" nodeType="withEffect">
                                  <p:stCondLst>
                                    <p:cond delay="0"/>
                                  </p:stCondLst>
                                  <p:childTnLst>
                                    <p:animClr clrSpc="rgb" dir="cw">
                                      <p:cBhvr override="childStyle">
                                        <p:cTn id="66" dur="500" fill="hold"/>
                                        <p:tgtEl>
                                          <p:spTgt spid="24"/>
                                        </p:tgtEl>
                                        <p:attrNameLst>
                                          <p:attrName>style.color</p:attrName>
                                        </p:attrNameLst>
                                      </p:cBhvr>
                                      <p:to>
                                        <a:schemeClr val="bg2"/>
                                      </p:to>
                                    </p:animClr>
                                    <p:animClr clrSpc="rgb" dir="cw">
                                      <p:cBhvr>
                                        <p:cTn id="67" dur="500" fill="hold"/>
                                        <p:tgtEl>
                                          <p:spTgt spid="24"/>
                                        </p:tgtEl>
                                        <p:attrNameLst>
                                          <p:attrName>fillcolor</p:attrName>
                                        </p:attrNameLst>
                                      </p:cBhvr>
                                      <p:to>
                                        <a:schemeClr val="bg2"/>
                                      </p:to>
                                    </p:animClr>
                                    <p:set>
                                      <p:cBhvr>
                                        <p:cTn id="68" dur="500" fill="hold"/>
                                        <p:tgtEl>
                                          <p:spTgt spid="24"/>
                                        </p:tgtEl>
                                        <p:attrNameLst>
                                          <p:attrName>fill.type</p:attrName>
                                        </p:attrNameLst>
                                      </p:cBhvr>
                                      <p:to>
                                        <p:strVal val="solid"/>
                                      </p:to>
                                    </p:set>
                                    <p:set>
                                      <p:cBhvr>
                                        <p:cTn id="69" dur="500" fill="hold"/>
                                        <p:tgtEl>
                                          <p:spTgt spid="24"/>
                                        </p:tgtEl>
                                        <p:attrNameLst>
                                          <p:attrName>fill.on</p:attrName>
                                        </p:attrNameLst>
                                      </p:cBhvr>
                                      <p:to>
                                        <p:strVal val="true"/>
                                      </p:to>
                                    </p:set>
                                  </p:childTnLst>
                                </p:cTn>
                              </p:par>
                              <p:par>
                                <p:cTn id="70" presetID="7" presetClass="emph" presetSubtype="2" fill="hold" nodeType="withEffect">
                                  <p:stCondLst>
                                    <p:cond delay="0"/>
                                  </p:stCondLst>
                                  <p:childTnLst>
                                    <p:animClr clrSpc="rgb" dir="cw">
                                      <p:cBhvr>
                                        <p:cTn id="71" dur="2000" fill="hold"/>
                                        <p:tgtEl>
                                          <p:spTgt spid="86"/>
                                        </p:tgtEl>
                                        <p:attrNameLst>
                                          <p:attrName>stroke.color</p:attrName>
                                        </p:attrNameLst>
                                      </p:cBhvr>
                                      <p:to>
                                        <a:srgbClr xmlns:mc="http://schemas.openxmlformats.org/markup-compatibility/2006" xmlns:a14="http://schemas.microsoft.com/office/drawing/2010/main" val="C3D69B" mc:Ignorable=""/>
                                      </p:to>
                                    </p:animClr>
                                    <p:set>
                                      <p:cBhvr>
                                        <p:cTn id="72" dur="2000" fill="hold"/>
                                        <p:tgtEl>
                                          <p:spTgt spid="86"/>
                                        </p:tgtEl>
                                        <p:attrNameLst>
                                          <p:attrName>stroke.on</p:attrName>
                                        </p:attrNameLst>
                                      </p:cBhvr>
                                      <p:to>
                                        <p:strVal val="tru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115"/>
                                        </p:tgtEl>
                                        <p:attrNameLst>
                                          <p:attrName>style.visibility</p:attrName>
                                        </p:attrNameLst>
                                      </p:cBhvr>
                                      <p:to>
                                        <p:strVal val="hidden"/>
                                      </p:to>
                                    </p:set>
                                  </p:childTnLst>
                                </p:cTn>
                              </p:par>
                              <p:par>
                                <p:cTn id="77" presetID="3" presetClass="emph" presetSubtype="2" fill="hold" grpId="1" nodeType="withEffect">
                                  <p:stCondLst>
                                    <p:cond delay="0"/>
                                  </p:stCondLst>
                                  <p:childTnLst>
                                    <p:animClr clrSpc="rgb" dir="cw">
                                      <p:cBhvr override="childStyle">
                                        <p:cTn id="78" dur="2000" fill="hold"/>
                                        <p:tgtEl>
                                          <p:spTgt spid="4"/>
                                        </p:tgtEl>
                                        <p:attrNameLst>
                                          <p:attrName>style.color</p:attrName>
                                        </p:attrNameLst>
                                      </p:cBhvr>
                                      <p:to>
                                        <a:schemeClr val="tx1"/>
                                      </p:to>
                                    </p:animClr>
                                  </p:childTnLst>
                                </p:cTn>
                              </p:par>
                              <p:par>
                                <p:cTn id="79" presetID="19" presetClass="emph" presetSubtype="0" fill="hold" grpId="1" nodeType="withEffect">
                                  <p:stCondLst>
                                    <p:cond delay="0"/>
                                  </p:stCondLst>
                                  <p:childTnLst>
                                    <p:animClr clrSpc="rgb" dir="cw">
                                      <p:cBhvr override="childStyle">
                                        <p:cTn id="80" dur="500" fill="hold"/>
                                        <p:tgtEl>
                                          <p:spTgt spid="3"/>
                                        </p:tgtEl>
                                        <p:attrNameLst>
                                          <p:attrName>style.color</p:attrName>
                                        </p:attrNameLst>
                                      </p:cBhvr>
                                      <p:to>
                                        <a:schemeClr val="bg2"/>
                                      </p:to>
                                    </p:animClr>
                                    <p:animClr clrSpc="rgb" dir="cw">
                                      <p:cBhvr>
                                        <p:cTn id="81" dur="500" fill="hold"/>
                                        <p:tgtEl>
                                          <p:spTgt spid="3"/>
                                        </p:tgtEl>
                                        <p:attrNameLst>
                                          <p:attrName>fillcolor</p:attrName>
                                        </p:attrNameLst>
                                      </p:cBhvr>
                                      <p:to>
                                        <a:schemeClr val="bg2"/>
                                      </p:to>
                                    </p:animClr>
                                    <p:set>
                                      <p:cBhvr>
                                        <p:cTn id="82" dur="500" fill="hold"/>
                                        <p:tgtEl>
                                          <p:spTgt spid="3"/>
                                        </p:tgtEl>
                                        <p:attrNameLst>
                                          <p:attrName>fill.type</p:attrName>
                                        </p:attrNameLst>
                                      </p:cBhvr>
                                      <p:to>
                                        <p:strVal val="solid"/>
                                      </p:to>
                                    </p:set>
                                    <p:set>
                                      <p:cBhvr>
                                        <p:cTn id="83" dur="500" fill="hold"/>
                                        <p:tgtEl>
                                          <p:spTgt spid="3"/>
                                        </p:tgtEl>
                                        <p:attrNameLst>
                                          <p:attrName>fill.on</p:attrName>
                                        </p:attrNameLst>
                                      </p:cBhvr>
                                      <p:to>
                                        <p:strVal val="true"/>
                                      </p:to>
                                    </p:set>
                                  </p:childTnLst>
                                </p:cTn>
                              </p:par>
                              <p:par>
                                <p:cTn id="84" presetID="7" presetClass="emph" presetSubtype="2" fill="hold" nodeType="withEffect">
                                  <p:stCondLst>
                                    <p:cond delay="0"/>
                                  </p:stCondLst>
                                  <p:childTnLst>
                                    <p:animClr clrSpc="rgb" dir="cw">
                                      <p:cBhvr>
                                        <p:cTn id="85" dur="1500" fill="hold"/>
                                        <p:tgtEl>
                                          <p:spTgt spid="35"/>
                                        </p:tgtEl>
                                        <p:attrNameLst>
                                          <p:attrName>stroke.color</p:attrName>
                                        </p:attrNameLst>
                                      </p:cBhvr>
                                      <p:to>
                                        <a:srgbClr xmlns:mc="http://schemas.openxmlformats.org/markup-compatibility/2006" xmlns:a14="http://schemas.microsoft.com/office/drawing/2010/main" val="C3D69B" mc:Ignorable=""/>
                                      </p:to>
                                    </p:animClr>
                                    <p:set>
                                      <p:cBhvr>
                                        <p:cTn id="86" dur="1500" fill="hold"/>
                                        <p:tgtEl>
                                          <p:spTgt spid="35"/>
                                        </p:tgtEl>
                                        <p:attrNameLst>
                                          <p:attrName>stroke.on</p:attrName>
                                        </p:attrNameLst>
                                      </p:cBhvr>
                                      <p:to>
                                        <p:strVal val="true"/>
                                      </p:to>
                                    </p:set>
                                  </p:childTnLst>
                                </p:cTn>
                              </p:par>
                              <p:par>
                                <p:cTn id="87" presetID="1" presetClass="entr" presetSubtype="0" fill="hold" nodeType="withEffect">
                                  <p:stCondLst>
                                    <p:cond delay="0"/>
                                  </p:stCondLst>
                                  <p:childTnLst>
                                    <p:set>
                                      <p:cBhvr>
                                        <p:cTn id="88" dur="1" fill="hold">
                                          <p:stCondLst>
                                            <p:cond delay="0"/>
                                          </p:stCondLst>
                                        </p:cTn>
                                        <p:tgtEl>
                                          <p:spTgt spid="128"/>
                                        </p:tgtEl>
                                        <p:attrNameLst>
                                          <p:attrName>style.visibility</p:attrName>
                                        </p:attrNameLst>
                                      </p:cBhvr>
                                      <p:to>
                                        <p:strVal val="visible"/>
                                      </p:to>
                                    </p:set>
                                  </p:childTnLst>
                                </p:cTn>
                              </p:par>
                              <p:par>
                                <p:cTn id="89" presetID="19" presetClass="emph" presetSubtype="0" fill="hold" grpId="0" nodeType="withEffect">
                                  <p:stCondLst>
                                    <p:cond delay="0"/>
                                  </p:stCondLst>
                                  <p:childTnLst>
                                    <p:animClr clrSpc="rgb" dir="cw">
                                      <p:cBhvr override="childStyle">
                                        <p:cTn id="90" dur="500" fill="hold"/>
                                        <p:tgtEl>
                                          <p:spTgt spid="8"/>
                                        </p:tgtEl>
                                        <p:attrNameLst>
                                          <p:attrName>style.color</p:attrName>
                                        </p:attrNameLst>
                                      </p:cBhvr>
                                      <p:to>
                                        <a:schemeClr val="folHlink"/>
                                      </p:to>
                                    </p:animClr>
                                    <p:animClr clrSpc="rgb" dir="cw">
                                      <p:cBhvr>
                                        <p:cTn id="91" dur="500" fill="hold"/>
                                        <p:tgtEl>
                                          <p:spTgt spid="8"/>
                                        </p:tgtEl>
                                        <p:attrNameLst>
                                          <p:attrName>fillcolor</p:attrName>
                                        </p:attrNameLst>
                                      </p:cBhvr>
                                      <p:to>
                                        <a:schemeClr val="folHlink"/>
                                      </p:to>
                                    </p:animClr>
                                    <p:set>
                                      <p:cBhvr>
                                        <p:cTn id="92" dur="500" fill="hold"/>
                                        <p:tgtEl>
                                          <p:spTgt spid="8"/>
                                        </p:tgtEl>
                                        <p:attrNameLst>
                                          <p:attrName>fill.type</p:attrName>
                                        </p:attrNameLst>
                                      </p:cBhvr>
                                      <p:to>
                                        <p:strVal val="solid"/>
                                      </p:to>
                                    </p:set>
                                    <p:set>
                                      <p:cBhvr>
                                        <p:cTn id="93" dur="500" fill="hold"/>
                                        <p:tgtEl>
                                          <p:spTgt spid="8"/>
                                        </p:tgtEl>
                                        <p:attrNameLst>
                                          <p:attrName>fill.on</p:attrName>
                                        </p:attrNameLst>
                                      </p:cBhvr>
                                      <p:to>
                                        <p:strVal val="true"/>
                                      </p:to>
                                    </p:set>
                                  </p:childTnLst>
                                </p:cTn>
                              </p:par>
                              <p:par>
                                <p:cTn id="94" presetID="3" presetClass="emph" presetSubtype="2" fill="hold" grpId="0" nodeType="withEffect">
                                  <p:stCondLst>
                                    <p:cond delay="0"/>
                                  </p:stCondLst>
                                  <p:childTnLst>
                                    <p:animClr clrSpc="rgb" dir="cw">
                                      <p:cBhvr override="childStyle">
                                        <p:cTn id="95" dur="2000" fill="hold"/>
                                        <p:tgtEl>
                                          <p:spTgt spid="9"/>
                                        </p:tgtEl>
                                        <p:attrNameLst>
                                          <p:attrName>style.color</p:attrName>
                                        </p:attrNameLst>
                                      </p:cBhvr>
                                      <p:to>
                                        <a:schemeClr val="bg1"/>
                                      </p:to>
                                    </p:animClr>
                                  </p:childTnLst>
                                </p:cTn>
                              </p:par>
                              <p:par>
                                <p:cTn id="96" presetID="7" presetClass="emph" presetSubtype="2" fill="hold" nodeType="withEffect">
                                  <p:stCondLst>
                                    <p:cond delay="0"/>
                                  </p:stCondLst>
                                  <p:childTnLst>
                                    <p:animClr clrSpc="rgb" dir="cw">
                                      <p:cBhvr>
                                        <p:cTn id="97" dur="2000" fill="hold"/>
                                        <p:tgtEl>
                                          <p:spTgt spid="38"/>
                                        </p:tgtEl>
                                        <p:attrNameLst>
                                          <p:attrName>stroke.color</p:attrName>
                                        </p:attrNameLst>
                                      </p:cBhvr>
                                      <p:to>
                                        <a:schemeClr val="folHlink"/>
                                      </p:to>
                                    </p:animClr>
                                    <p:set>
                                      <p:cBhvr>
                                        <p:cTn id="98" dur="2000" fill="hold"/>
                                        <p:tgtEl>
                                          <p:spTgt spid="38"/>
                                        </p:tgtEl>
                                        <p:attrNameLst>
                                          <p:attrName>stroke.on</p:attrName>
                                        </p:attrNameLst>
                                      </p:cBhvr>
                                      <p:to>
                                        <p:strVal val="true"/>
                                      </p:to>
                                    </p:set>
                                  </p:childTnLst>
                                </p:cTn>
                              </p:par>
                              <p:par>
                                <p:cTn id="99" presetID="1" presetClass="exit" presetSubtype="0" fill="hold" grpId="1" nodeType="withEffect">
                                  <p:stCondLst>
                                    <p:cond delay="0"/>
                                  </p:stCondLst>
                                  <p:childTnLst>
                                    <p:set>
                                      <p:cBhvr>
                                        <p:cTn id="100" dur="1" fill="hold">
                                          <p:stCondLst>
                                            <p:cond delay="0"/>
                                          </p:stCondLst>
                                        </p:cTn>
                                        <p:tgtEl>
                                          <p:spTgt spid="104"/>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103"/>
                                        </p:tgtEl>
                                        <p:attrNameLst>
                                          <p:attrName>style.visibility</p:attrName>
                                        </p:attrNameLst>
                                      </p:cBhvr>
                                      <p:to>
                                        <p:strVal val="hidden"/>
                                      </p:to>
                                    </p:set>
                                  </p:childTnLst>
                                </p:cTn>
                              </p:par>
                              <p:par>
                                <p:cTn id="103" presetID="3" presetClass="emph" presetSubtype="2" fill="hold" grpId="1" nodeType="withEffect">
                                  <p:stCondLst>
                                    <p:cond delay="0"/>
                                  </p:stCondLst>
                                  <p:childTnLst>
                                    <p:animClr clrSpc="rgb" dir="cw">
                                      <p:cBhvr override="childStyle">
                                        <p:cTn id="104" dur="2000" fill="hold"/>
                                        <p:tgtEl>
                                          <p:spTgt spid="91"/>
                                        </p:tgtEl>
                                        <p:attrNameLst>
                                          <p:attrName>style.color</p:attrName>
                                        </p:attrNameLst>
                                      </p:cBhvr>
                                      <p:to>
                                        <a:srgbClr xmlns:mc="http://schemas.openxmlformats.org/markup-compatibility/2006" xmlns:a14="http://schemas.microsoft.com/office/drawing/2010/main" val="C3D69B" mc:Ignorable=""/>
                                      </p:to>
                                    </p:animClr>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8" nodeType="clickEffect">
                                  <p:stCondLst>
                                    <p:cond delay="0"/>
                                  </p:stCondLst>
                                  <p:childTnLst>
                                    <p:set>
                                      <p:cBhvr>
                                        <p:cTn id="108" dur="1" fill="hold">
                                          <p:stCondLst>
                                            <p:cond delay="0"/>
                                          </p:stCondLst>
                                        </p:cTn>
                                        <p:tgtEl>
                                          <p:spTgt spid="104"/>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72"/>
                                        </p:tgtEl>
                                        <p:attrNameLst>
                                          <p:attrName>style.visibility</p:attrName>
                                        </p:attrNameLst>
                                      </p:cBhvr>
                                      <p:to>
                                        <p:strVal val="visible"/>
                                      </p:to>
                                    </p:set>
                                  </p:childTnLst>
                                </p:cTn>
                              </p:par>
                              <p:par>
                                <p:cTn id="111" presetID="19" presetClass="emph" presetSubtype="0" fill="hold" grpId="0" nodeType="withEffect">
                                  <p:stCondLst>
                                    <p:cond delay="0"/>
                                  </p:stCondLst>
                                  <p:childTnLst>
                                    <p:animClr clrSpc="rgb" dir="cw">
                                      <p:cBhvr override="childStyle">
                                        <p:cTn id="112" dur="500" fill="hold"/>
                                        <p:tgtEl>
                                          <p:spTgt spid="88"/>
                                        </p:tgtEl>
                                        <p:attrNameLst>
                                          <p:attrName>style.color</p:attrName>
                                        </p:attrNameLst>
                                      </p:cBhvr>
                                      <p:to>
                                        <a:schemeClr val="folHlink"/>
                                      </p:to>
                                    </p:animClr>
                                    <p:animClr clrSpc="rgb" dir="cw">
                                      <p:cBhvr>
                                        <p:cTn id="113" dur="500" fill="hold"/>
                                        <p:tgtEl>
                                          <p:spTgt spid="88"/>
                                        </p:tgtEl>
                                        <p:attrNameLst>
                                          <p:attrName>fillcolor</p:attrName>
                                        </p:attrNameLst>
                                      </p:cBhvr>
                                      <p:to>
                                        <a:schemeClr val="folHlink"/>
                                      </p:to>
                                    </p:animClr>
                                    <p:set>
                                      <p:cBhvr>
                                        <p:cTn id="114" dur="500" fill="hold"/>
                                        <p:tgtEl>
                                          <p:spTgt spid="88"/>
                                        </p:tgtEl>
                                        <p:attrNameLst>
                                          <p:attrName>fill.type</p:attrName>
                                        </p:attrNameLst>
                                      </p:cBhvr>
                                      <p:to>
                                        <p:strVal val="solid"/>
                                      </p:to>
                                    </p:set>
                                    <p:set>
                                      <p:cBhvr>
                                        <p:cTn id="115" dur="500" fill="hold"/>
                                        <p:tgtEl>
                                          <p:spTgt spid="88"/>
                                        </p:tgtEl>
                                        <p:attrNameLst>
                                          <p:attrName>fill.on</p:attrName>
                                        </p:attrNameLst>
                                      </p:cBhvr>
                                      <p:to>
                                        <p:strVal val="true"/>
                                      </p:to>
                                    </p:set>
                                  </p:childTnLst>
                                </p:cTn>
                              </p:par>
                              <p:par>
                                <p:cTn id="116" presetID="7" presetClass="emph" presetSubtype="2" fill="hold" nodeType="withEffect">
                                  <p:stCondLst>
                                    <p:cond delay="0"/>
                                  </p:stCondLst>
                                  <p:childTnLst>
                                    <p:animClr clrSpc="rgb" dir="cw">
                                      <p:cBhvr>
                                        <p:cTn id="117" dur="2000" fill="hold"/>
                                        <p:tgtEl>
                                          <p:spTgt spid="89"/>
                                        </p:tgtEl>
                                        <p:attrNameLst>
                                          <p:attrName>stroke.color</p:attrName>
                                        </p:attrNameLst>
                                      </p:cBhvr>
                                      <p:to>
                                        <a:schemeClr val="folHlink"/>
                                      </p:to>
                                    </p:animClr>
                                    <p:set>
                                      <p:cBhvr>
                                        <p:cTn id="118" dur="2000" fill="hold"/>
                                        <p:tgtEl>
                                          <p:spTgt spid="89"/>
                                        </p:tgtEl>
                                        <p:attrNameLst>
                                          <p:attrName>stroke.on</p:attrName>
                                        </p:attrNameLst>
                                      </p:cBhvr>
                                      <p:to>
                                        <p:strVal val="true"/>
                                      </p:to>
                                    </p:set>
                                  </p:childTnLst>
                                </p:cTn>
                              </p:par>
                              <p:par>
                                <p:cTn id="119" presetID="19" presetClass="emph" presetSubtype="0" fill="hold" grpId="0" nodeType="withEffect">
                                  <p:stCondLst>
                                    <p:cond delay="0"/>
                                  </p:stCondLst>
                                  <p:childTnLst>
                                    <p:animClr clrSpc="rgb" dir="cw">
                                      <p:cBhvr override="childStyle">
                                        <p:cTn id="120" dur="500" fill="hold"/>
                                        <p:tgtEl>
                                          <p:spTgt spid="17"/>
                                        </p:tgtEl>
                                        <p:attrNameLst>
                                          <p:attrName>style.color</p:attrName>
                                        </p:attrNameLst>
                                      </p:cBhvr>
                                      <p:to>
                                        <a:schemeClr val="folHlink"/>
                                      </p:to>
                                    </p:animClr>
                                    <p:animClr clrSpc="rgb" dir="cw">
                                      <p:cBhvr>
                                        <p:cTn id="121" dur="500" fill="hold"/>
                                        <p:tgtEl>
                                          <p:spTgt spid="17"/>
                                        </p:tgtEl>
                                        <p:attrNameLst>
                                          <p:attrName>fillcolor</p:attrName>
                                        </p:attrNameLst>
                                      </p:cBhvr>
                                      <p:to>
                                        <a:schemeClr val="folHlink"/>
                                      </p:to>
                                    </p:animClr>
                                    <p:set>
                                      <p:cBhvr>
                                        <p:cTn id="122" dur="500" fill="hold"/>
                                        <p:tgtEl>
                                          <p:spTgt spid="17"/>
                                        </p:tgtEl>
                                        <p:attrNameLst>
                                          <p:attrName>fill.type</p:attrName>
                                        </p:attrNameLst>
                                      </p:cBhvr>
                                      <p:to>
                                        <p:strVal val="solid"/>
                                      </p:to>
                                    </p:set>
                                    <p:set>
                                      <p:cBhvr>
                                        <p:cTn id="123" dur="500" fill="hold"/>
                                        <p:tgtEl>
                                          <p:spTgt spid="17"/>
                                        </p:tgtEl>
                                        <p:attrNameLst>
                                          <p:attrName>fill.on</p:attrName>
                                        </p:attrNameLst>
                                      </p:cBhvr>
                                      <p:to>
                                        <p:strVal val="true"/>
                                      </p:to>
                                    </p:set>
                                  </p:childTnLst>
                                </p:cTn>
                              </p:par>
                              <p:par>
                                <p:cTn id="124" presetID="3" presetClass="emph" presetSubtype="2" fill="hold" grpId="0" nodeType="withEffect">
                                  <p:stCondLst>
                                    <p:cond delay="0"/>
                                  </p:stCondLst>
                                  <p:childTnLst>
                                    <p:animClr clrSpc="rgb" dir="cw">
                                      <p:cBhvr override="childStyle">
                                        <p:cTn id="125" dur="2000" fill="hold"/>
                                        <p:tgtEl>
                                          <p:spTgt spid="11"/>
                                        </p:tgtEl>
                                        <p:attrNameLst>
                                          <p:attrName>style.color</p:attrName>
                                        </p:attrNameLst>
                                      </p:cBhvr>
                                      <p:to>
                                        <a:schemeClr val="bg1"/>
                                      </p:to>
                                    </p:animClr>
                                  </p:childTnLst>
                                </p:cTn>
                              </p:par>
                              <p:par>
                                <p:cTn id="126" presetID="7" presetClass="emph" presetSubtype="2" fill="hold" nodeType="withEffect">
                                  <p:stCondLst>
                                    <p:cond delay="0"/>
                                  </p:stCondLst>
                                  <p:childTnLst>
                                    <p:animClr clrSpc="rgb" dir="cw">
                                      <p:cBhvr>
                                        <p:cTn id="127" dur="2000" fill="hold"/>
                                        <p:tgtEl>
                                          <p:spTgt spid="38"/>
                                        </p:tgtEl>
                                        <p:attrNameLst>
                                          <p:attrName>stroke.color</p:attrName>
                                        </p:attrNameLst>
                                      </p:cBhvr>
                                      <p:to>
                                        <a:srgbClr xmlns:mc="http://schemas.openxmlformats.org/markup-compatibility/2006" xmlns:a14="http://schemas.microsoft.com/office/drawing/2010/main" val="C3D69B" mc:Ignorable=""/>
                                      </p:to>
                                    </p:animClr>
                                    <p:set>
                                      <p:cBhvr>
                                        <p:cTn id="128" dur="2000" fill="hold"/>
                                        <p:tgtEl>
                                          <p:spTgt spid="38"/>
                                        </p:tgtEl>
                                        <p:attrNameLst>
                                          <p:attrName>stroke.on</p:attrName>
                                        </p:attrNameLst>
                                      </p:cBhvr>
                                      <p:to>
                                        <p:strVal val="true"/>
                                      </p:to>
                                    </p:set>
                                  </p:childTnLst>
                                </p:cTn>
                              </p:par>
                              <p:par>
                                <p:cTn id="129" presetID="19" presetClass="emph" presetSubtype="0" fill="hold" grpId="1" nodeType="withEffect">
                                  <p:stCondLst>
                                    <p:cond delay="0"/>
                                  </p:stCondLst>
                                  <p:childTnLst>
                                    <p:animClr clrSpc="rgb" dir="cw">
                                      <p:cBhvr override="childStyle">
                                        <p:cTn id="130" dur="500" fill="hold"/>
                                        <p:tgtEl>
                                          <p:spTgt spid="8"/>
                                        </p:tgtEl>
                                        <p:attrNameLst>
                                          <p:attrName>style.color</p:attrName>
                                        </p:attrNameLst>
                                      </p:cBhvr>
                                      <p:to>
                                        <a:schemeClr val="bg2"/>
                                      </p:to>
                                    </p:animClr>
                                    <p:animClr clrSpc="rgb" dir="cw">
                                      <p:cBhvr>
                                        <p:cTn id="131" dur="500" fill="hold"/>
                                        <p:tgtEl>
                                          <p:spTgt spid="8"/>
                                        </p:tgtEl>
                                        <p:attrNameLst>
                                          <p:attrName>fillcolor</p:attrName>
                                        </p:attrNameLst>
                                      </p:cBhvr>
                                      <p:to>
                                        <a:schemeClr val="bg2"/>
                                      </p:to>
                                    </p:animClr>
                                    <p:set>
                                      <p:cBhvr>
                                        <p:cTn id="132" dur="500" fill="hold"/>
                                        <p:tgtEl>
                                          <p:spTgt spid="8"/>
                                        </p:tgtEl>
                                        <p:attrNameLst>
                                          <p:attrName>fill.type</p:attrName>
                                        </p:attrNameLst>
                                      </p:cBhvr>
                                      <p:to>
                                        <p:strVal val="solid"/>
                                      </p:to>
                                    </p:set>
                                    <p:set>
                                      <p:cBhvr>
                                        <p:cTn id="133" dur="500" fill="hold"/>
                                        <p:tgtEl>
                                          <p:spTgt spid="8"/>
                                        </p:tgtEl>
                                        <p:attrNameLst>
                                          <p:attrName>fill.on</p:attrName>
                                        </p:attrNameLst>
                                      </p:cBhvr>
                                      <p:to>
                                        <p:strVal val="true"/>
                                      </p:to>
                                    </p:set>
                                  </p:childTnLst>
                                </p:cTn>
                              </p:par>
                              <p:par>
                                <p:cTn id="134" presetID="3" presetClass="emph" presetSubtype="2" fill="hold" grpId="1" nodeType="withEffect">
                                  <p:stCondLst>
                                    <p:cond delay="0"/>
                                  </p:stCondLst>
                                  <p:childTnLst>
                                    <p:animClr clrSpc="rgb" dir="cw">
                                      <p:cBhvr override="childStyle">
                                        <p:cTn id="135" dur="2000" fill="hold"/>
                                        <p:tgtEl>
                                          <p:spTgt spid="9"/>
                                        </p:tgtEl>
                                        <p:attrNameLst>
                                          <p:attrName>style.color</p:attrName>
                                        </p:attrNameLst>
                                      </p:cBhvr>
                                      <p:to>
                                        <a:schemeClr val="tx1"/>
                                      </p:to>
                                    </p:animClr>
                                  </p:childTnLst>
                                </p:cTn>
                              </p:par>
                            </p:childTnLst>
                          </p:cTn>
                        </p:par>
                      </p:childTnLst>
                    </p:cTn>
                  </p:par>
                  <p:par>
                    <p:cTn id="136" fill="hold">
                      <p:stCondLst>
                        <p:cond delay="indefinite"/>
                      </p:stCondLst>
                      <p:childTnLst>
                        <p:par>
                          <p:cTn id="137" fill="hold">
                            <p:stCondLst>
                              <p:cond delay="0"/>
                            </p:stCondLst>
                            <p:childTnLst>
                              <p:par>
                                <p:cTn id="138" presetID="1" presetClass="exit" presetSubtype="0" fill="hold" nodeType="clickEffect">
                                  <p:stCondLst>
                                    <p:cond delay="0"/>
                                  </p:stCondLst>
                                  <p:childTnLst>
                                    <p:set>
                                      <p:cBhvr>
                                        <p:cTn id="139" dur="1" fill="hold">
                                          <p:stCondLst>
                                            <p:cond delay="0"/>
                                          </p:stCondLst>
                                        </p:cTn>
                                        <p:tgtEl>
                                          <p:spTgt spid="128"/>
                                        </p:tgtEl>
                                        <p:attrNameLst>
                                          <p:attrName>style.visibility</p:attrName>
                                        </p:attrNameLst>
                                      </p:cBhvr>
                                      <p:to>
                                        <p:strVal val="hidden"/>
                                      </p:to>
                                    </p:set>
                                  </p:childTnLst>
                                </p:cTn>
                              </p:par>
                              <p:par>
                                <p:cTn id="140" presetID="7" presetClass="emph" presetSubtype="2" fill="hold" nodeType="withEffect">
                                  <p:stCondLst>
                                    <p:cond delay="0"/>
                                  </p:stCondLst>
                                  <p:childTnLst>
                                    <p:animClr clrSpc="rgb" dir="cw">
                                      <p:cBhvr>
                                        <p:cTn id="141" dur="2000" fill="hold"/>
                                        <p:tgtEl>
                                          <p:spTgt spid="48"/>
                                        </p:tgtEl>
                                        <p:attrNameLst>
                                          <p:attrName>stroke.color</p:attrName>
                                        </p:attrNameLst>
                                      </p:cBhvr>
                                      <p:to>
                                        <a:schemeClr val="folHlink"/>
                                      </p:to>
                                    </p:animClr>
                                    <p:set>
                                      <p:cBhvr>
                                        <p:cTn id="142" dur="2000" fill="hold"/>
                                        <p:tgtEl>
                                          <p:spTgt spid="48"/>
                                        </p:tgtEl>
                                        <p:attrNameLst>
                                          <p:attrName>stroke.on</p:attrName>
                                        </p:attrNameLst>
                                      </p:cBhvr>
                                      <p:to>
                                        <p:strVal val="true"/>
                                      </p:to>
                                    </p:set>
                                  </p:childTnLst>
                                </p:cTn>
                              </p:par>
                              <p:par>
                                <p:cTn id="143" presetID="1" presetClass="entr" presetSubtype="0" fill="hold" nodeType="withEffect">
                                  <p:stCondLst>
                                    <p:cond delay="0"/>
                                  </p:stCondLst>
                                  <p:childTnLst>
                                    <p:set>
                                      <p:cBhvr>
                                        <p:cTn id="144" dur="1" fill="hold">
                                          <p:stCondLst>
                                            <p:cond delay="0"/>
                                          </p:stCondLst>
                                        </p:cTn>
                                        <p:tgtEl>
                                          <p:spTgt spid="119"/>
                                        </p:tgtEl>
                                        <p:attrNameLst>
                                          <p:attrName>style.visibility</p:attrName>
                                        </p:attrNameLst>
                                      </p:cBhvr>
                                      <p:to>
                                        <p:strVal val="visible"/>
                                      </p:to>
                                    </p:set>
                                  </p:childTnLst>
                                </p:cTn>
                              </p:par>
                              <p:par>
                                <p:cTn id="145" presetID="3" presetClass="emph" presetSubtype="2" fill="hold" grpId="0" nodeType="withEffect">
                                  <p:stCondLst>
                                    <p:cond delay="0"/>
                                  </p:stCondLst>
                                  <p:childTnLst>
                                    <p:animClr clrSpc="rgb" dir="cw">
                                      <p:cBhvr override="childStyle">
                                        <p:cTn id="146" dur="2000" fill="hold"/>
                                        <p:tgtEl>
                                          <p:spTgt spid="92"/>
                                        </p:tgtEl>
                                        <p:attrNameLst>
                                          <p:attrName>style.color</p:attrName>
                                        </p:attrNameLst>
                                      </p:cBhvr>
                                      <p:to>
                                        <a:schemeClr val="folHlink"/>
                                      </p:to>
                                    </p:animClr>
                                  </p:childTnLst>
                                </p:cTn>
                              </p:par>
                              <p:par>
                                <p:cTn id="147" presetID="19" presetClass="emph" presetSubtype="0" fill="hold" grpId="1" nodeType="withEffect">
                                  <p:stCondLst>
                                    <p:cond delay="0"/>
                                  </p:stCondLst>
                                  <p:childTnLst>
                                    <p:animClr clrSpc="rgb" dir="cw">
                                      <p:cBhvr override="childStyle">
                                        <p:cTn id="148" dur="500" fill="hold"/>
                                        <p:tgtEl>
                                          <p:spTgt spid="88"/>
                                        </p:tgtEl>
                                        <p:attrNameLst>
                                          <p:attrName>style.color</p:attrName>
                                        </p:attrNameLst>
                                      </p:cBhvr>
                                      <p:to>
                                        <a:schemeClr val="bg2"/>
                                      </p:to>
                                    </p:animClr>
                                    <p:animClr clrSpc="rgb" dir="cw">
                                      <p:cBhvr>
                                        <p:cTn id="149" dur="500" fill="hold"/>
                                        <p:tgtEl>
                                          <p:spTgt spid="88"/>
                                        </p:tgtEl>
                                        <p:attrNameLst>
                                          <p:attrName>fillcolor</p:attrName>
                                        </p:attrNameLst>
                                      </p:cBhvr>
                                      <p:to>
                                        <a:schemeClr val="bg2"/>
                                      </p:to>
                                    </p:animClr>
                                    <p:set>
                                      <p:cBhvr>
                                        <p:cTn id="150" dur="500" fill="hold"/>
                                        <p:tgtEl>
                                          <p:spTgt spid="88"/>
                                        </p:tgtEl>
                                        <p:attrNameLst>
                                          <p:attrName>fill.type</p:attrName>
                                        </p:attrNameLst>
                                      </p:cBhvr>
                                      <p:to>
                                        <p:strVal val="solid"/>
                                      </p:to>
                                    </p:set>
                                    <p:set>
                                      <p:cBhvr>
                                        <p:cTn id="151" dur="500" fill="hold"/>
                                        <p:tgtEl>
                                          <p:spTgt spid="88"/>
                                        </p:tgtEl>
                                        <p:attrNameLst>
                                          <p:attrName>fill.on</p:attrName>
                                        </p:attrNameLst>
                                      </p:cBhvr>
                                      <p:to>
                                        <p:strVal val="true"/>
                                      </p:to>
                                    </p:set>
                                  </p:childTnLst>
                                </p:cTn>
                              </p:par>
                              <p:par>
                                <p:cTn id="152" presetID="7" presetClass="emph" presetSubtype="2" fill="hold" nodeType="withEffect">
                                  <p:stCondLst>
                                    <p:cond delay="0"/>
                                  </p:stCondLst>
                                  <p:childTnLst>
                                    <p:animClr clrSpc="rgb" dir="cw">
                                      <p:cBhvr>
                                        <p:cTn id="153" dur="2000" fill="hold"/>
                                        <p:tgtEl>
                                          <p:spTgt spid="89"/>
                                        </p:tgtEl>
                                        <p:attrNameLst>
                                          <p:attrName>stroke.color</p:attrName>
                                        </p:attrNameLst>
                                      </p:cBhvr>
                                      <p:to>
                                        <a:srgbClr xmlns:mc="http://schemas.openxmlformats.org/markup-compatibility/2006" xmlns:a14="http://schemas.microsoft.com/office/drawing/2010/main" val="C3D69B" mc:Ignorable=""/>
                                      </p:to>
                                    </p:animClr>
                                    <p:set>
                                      <p:cBhvr>
                                        <p:cTn id="154" dur="2000" fill="hold"/>
                                        <p:tgtEl>
                                          <p:spTgt spid="89"/>
                                        </p:tgtEl>
                                        <p:attrNameLst>
                                          <p:attrName>stroke.on</p:attrName>
                                        </p:attrNameLst>
                                      </p:cBhvr>
                                      <p:to>
                                        <p:strVal val="true"/>
                                      </p:to>
                                    </p:set>
                                  </p:childTnLst>
                                </p:cTn>
                              </p:par>
                            </p:childTnLst>
                          </p:cTn>
                        </p:par>
                      </p:childTnLst>
                    </p:cTn>
                  </p:par>
                  <p:par>
                    <p:cTn id="155" fill="hold">
                      <p:stCondLst>
                        <p:cond delay="indefinite"/>
                      </p:stCondLst>
                      <p:childTnLst>
                        <p:par>
                          <p:cTn id="156" fill="hold">
                            <p:stCondLst>
                              <p:cond delay="0"/>
                            </p:stCondLst>
                            <p:childTnLst>
                              <p:par>
                                <p:cTn id="157" presetID="19" presetClass="emph" presetSubtype="0" fill="hold" grpId="0" nodeType="clickEffect">
                                  <p:stCondLst>
                                    <p:cond delay="0"/>
                                  </p:stCondLst>
                                  <p:childTnLst>
                                    <p:animClr clrSpc="rgb" dir="cw">
                                      <p:cBhvr override="childStyle">
                                        <p:cTn id="158" dur="500" fill="hold"/>
                                        <p:tgtEl>
                                          <p:spTgt spid="21"/>
                                        </p:tgtEl>
                                        <p:attrNameLst>
                                          <p:attrName>style.color</p:attrName>
                                        </p:attrNameLst>
                                      </p:cBhvr>
                                      <p:to>
                                        <a:schemeClr val="folHlink"/>
                                      </p:to>
                                    </p:animClr>
                                    <p:animClr clrSpc="rgb" dir="cw">
                                      <p:cBhvr>
                                        <p:cTn id="159" dur="500" fill="hold"/>
                                        <p:tgtEl>
                                          <p:spTgt spid="21"/>
                                        </p:tgtEl>
                                        <p:attrNameLst>
                                          <p:attrName>fillcolor</p:attrName>
                                        </p:attrNameLst>
                                      </p:cBhvr>
                                      <p:to>
                                        <a:schemeClr val="folHlink"/>
                                      </p:to>
                                    </p:animClr>
                                    <p:set>
                                      <p:cBhvr>
                                        <p:cTn id="160" dur="500" fill="hold"/>
                                        <p:tgtEl>
                                          <p:spTgt spid="21"/>
                                        </p:tgtEl>
                                        <p:attrNameLst>
                                          <p:attrName>fill.type</p:attrName>
                                        </p:attrNameLst>
                                      </p:cBhvr>
                                      <p:to>
                                        <p:strVal val="solid"/>
                                      </p:to>
                                    </p:set>
                                    <p:set>
                                      <p:cBhvr>
                                        <p:cTn id="161" dur="500" fill="hold"/>
                                        <p:tgtEl>
                                          <p:spTgt spid="21"/>
                                        </p:tgtEl>
                                        <p:attrNameLst>
                                          <p:attrName>fill.on</p:attrName>
                                        </p:attrNameLst>
                                      </p:cBhvr>
                                      <p:to>
                                        <p:strVal val="true"/>
                                      </p:to>
                                    </p:set>
                                  </p:childTnLst>
                                </p:cTn>
                              </p:par>
                              <p:par>
                                <p:cTn id="162" presetID="19" presetClass="emph" presetSubtype="0" fill="hold" grpId="1" nodeType="withEffect">
                                  <p:stCondLst>
                                    <p:cond delay="0"/>
                                  </p:stCondLst>
                                  <p:childTnLst>
                                    <p:animClr clrSpc="rgb" dir="cw">
                                      <p:cBhvr override="childStyle">
                                        <p:cTn id="163" dur="500" fill="hold"/>
                                        <p:tgtEl>
                                          <p:spTgt spid="17"/>
                                        </p:tgtEl>
                                        <p:attrNameLst>
                                          <p:attrName>style.color</p:attrName>
                                        </p:attrNameLst>
                                      </p:cBhvr>
                                      <p:to>
                                        <a:schemeClr val="bg2"/>
                                      </p:to>
                                    </p:animClr>
                                    <p:animClr clrSpc="rgb" dir="cw">
                                      <p:cBhvr>
                                        <p:cTn id="164" dur="500" fill="hold"/>
                                        <p:tgtEl>
                                          <p:spTgt spid="17"/>
                                        </p:tgtEl>
                                        <p:attrNameLst>
                                          <p:attrName>fillcolor</p:attrName>
                                        </p:attrNameLst>
                                      </p:cBhvr>
                                      <p:to>
                                        <a:schemeClr val="bg2"/>
                                      </p:to>
                                    </p:animClr>
                                    <p:set>
                                      <p:cBhvr>
                                        <p:cTn id="165" dur="500" fill="hold"/>
                                        <p:tgtEl>
                                          <p:spTgt spid="17"/>
                                        </p:tgtEl>
                                        <p:attrNameLst>
                                          <p:attrName>fill.type</p:attrName>
                                        </p:attrNameLst>
                                      </p:cBhvr>
                                      <p:to>
                                        <p:strVal val="solid"/>
                                      </p:to>
                                    </p:set>
                                    <p:set>
                                      <p:cBhvr>
                                        <p:cTn id="166" dur="500" fill="hold"/>
                                        <p:tgtEl>
                                          <p:spTgt spid="17"/>
                                        </p:tgtEl>
                                        <p:attrNameLst>
                                          <p:attrName>fill.on</p:attrName>
                                        </p:attrNameLst>
                                      </p:cBhvr>
                                      <p:to>
                                        <p:strVal val="true"/>
                                      </p:to>
                                    </p:set>
                                  </p:childTnLst>
                                </p:cTn>
                              </p:par>
                              <p:par>
                                <p:cTn id="167" presetID="3" presetClass="emph" presetSubtype="2" fill="hold" grpId="1" nodeType="withEffect">
                                  <p:stCondLst>
                                    <p:cond delay="0"/>
                                  </p:stCondLst>
                                  <p:childTnLst>
                                    <p:animClr clrSpc="rgb" dir="cw">
                                      <p:cBhvr override="childStyle">
                                        <p:cTn id="168" dur="2000" fill="hold"/>
                                        <p:tgtEl>
                                          <p:spTgt spid="11"/>
                                        </p:tgtEl>
                                        <p:attrNameLst>
                                          <p:attrName>style.color</p:attrName>
                                        </p:attrNameLst>
                                      </p:cBhvr>
                                      <p:to>
                                        <a:schemeClr val="tx1"/>
                                      </p:to>
                                    </p:animClr>
                                  </p:childTnLst>
                                </p:cTn>
                              </p:par>
                              <p:par>
                                <p:cTn id="169" presetID="7" presetClass="emph" presetSubtype="2" fill="hold" nodeType="withEffect">
                                  <p:stCondLst>
                                    <p:cond delay="0"/>
                                  </p:stCondLst>
                                  <p:childTnLst>
                                    <p:animClr clrSpc="rgb" dir="cw">
                                      <p:cBhvr>
                                        <p:cTn id="170" dur="2000" fill="hold"/>
                                        <p:tgtEl>
                                          <p:spTgt spid="48"/>
                                        </p:tgtEl>
                                        <p:attrNameLst>
                                          <p:attrName>stroke.color</p:attrName>
                                        </p:attrNameLst>
                                      </p:cBhvr>
                                      <p:to>
                                        <a:srgbClr xmlns:mc="http://schemas.openxmlformats.org/markup-compatibility/2006" xmlns:a14="http://schemas.microsoft.com/office/drawing/2010/main" val="C3D69B" mc:Ignorable=""/>
                                      </p:to>
                                    </p:animClr>
                                    <p:set>
                                      <p:cBhvr>
                                        <p:cTn id="171" dur="2000" fill="hold"/>
                                        <p:tgtEl>
                                          <p:spTgt spid="48"/>
                                        </p:tgtEl>
                                        <p:attrNameLst>
                                          <p:attrName>stroke.on</p:attrName>
                                        </p:attrNameLst>
                                      </p:cBhvr>
                                      <p:to>
                                        <p:strVal val="true"/>
                                      </p:to>
                                    </p:set>
                                  </p:childTnLst>
                                </p:cTn>
                              </p:par>
                              <p:par>
                                <p:cTn id="172" presetID="3" presetClass="emph" presetSubtype="2" fill="hold" grpId="0" nodeType="withEffect">
                                  <p:stCondLst>
                                    <p:cond delay="0"/>
                                  </p:stCondLst>
                                  <p:childTnLst>
                                    <p:animClr clrSpc="rgb" dir="cw">
                                      <p:cBhvr override="childStyle">
                                        <p:cTn id="173" dur="2000" fill="hold"/>
                                        <p:tgtEl>
                                          <p:spTgt spid="15"/>
                                        </p:tgtEl>
                                        <p:attrNameLst>
                                          <p:attrName>style.color</p:attrName>
                                        </p:attrNameLst>
                                      </p:cBhvr>
                                      <p:to>
                                        <a:schemeClr val="bg1"/>
                                      </p:to>
                                    </p:animClr>
                                  </p:childTnLst>
                                </p:cTn>
                              </p:par>
                              <p:par>
                                <p:cTn id="174" presetID="3" presetClass="emph" presetSubtype="2" fill="hold" grpId="1" nodeType="withEffect">
                                  <p:stCondLst>
                                    <p:cond delay="0"/>
                                  </p:stCondLst>
                                  <p:childTnLst>
                                    <p:animClr clrSpc="rgb" dir="cw">
                                      <p:cBhvr override="childStyle">
                                        <p:cTn id="175" dur="2000" fill="hold"/>
                                        <p:tgtEl>
                                          <p:spTgt spid="92"/>
                                        </p:tgtEl>
                                        <p:attrNameLst>
                                          <p:attrName>style.color</p:attrName>
                                        </p:attrNameLst>
                                      </p:cBhvr>
                                      <p:to>
                                        <a:srgbClr xmlns:mc="http://schemas.openxmlformats.org/markup-compatibility/2006" xmlns:a14="http://schemas.microsoft.com/office/drawing/2010/main" val="C3D69B" mc:Ignorable=""/>
                                      </p:to>
                                    </p:animClr>
                                  </p:childTnLst>
                                </p:cTn>
                              </p:par>
                              <p:par>
                                <p:cTn id="176" presetID="1" presetClass="exit" presetSubtype="0" fill="hold" grpId="1" nodeType="withEffect">
                                  <p:stCondLst>
                                    <p:cond delay="0"/>
                                  </p:stCondLst>
                                  <p:childTnLst>
                                    <p:set>
                                      <p:cBhvr>
                                        <p:cTn id="177" dur="1" fill="hold">
                                          <p:stCondLst>
                                            <p:cond delay="0"/>
                                          </p:stCondLst>
                                        </p:cTn>
                                        <p:tgtEl>
                                          <p:spTgt spid="72"/>
                                        </p:tgtEl>
                                        <p:attrNameLst>
                                          <p:attrName>style.visibility</p:attrName>
                                        </p:attrNameLst>
                                      </p:cBhvr>
                                      <p:to>
                                        <p:strVal val="hidden"/>
                                      </p:to>
                                    </p:set>
                                  </p:childTnLst>
                                </p:cTn>
                              </p:par>
                              <p:par>
                                <p:cTn id="178" presetID="1" presetClass="exit" presetSubtype="0" fill="hold" grpId="9" nodeType="withEffect">
                                  <p:stCondLst>
                                    <p:cond delay="0"/>
                                  </p:stCondLst>
                                  <p:childTnLst>
                                    <p:set>
                                      <p:cBhvr>
                                        <p:cTn id="179" dur="1" fill="hold">
                                          <p:stCondLst>
                                            <p:cond delay="0"/>
                                          </p:stCondLst>
                                        </p:cTn>
                                        <p:tgtEl>
                                          <p:spTgt spid="104"/>
                                        </p:tgtEl>
                                        <p:attrNameLst>
                                          <p:attrName>style.visibility</p:attrName>
                                        </p:attrNameLst>
                                      </p:cBhvr>
                                      <p:to>
                                        <p:strVal val="hidden"/>
                                      </p:to>
                                    </p:set>
                                  </p:childTnLst>
                                </p:cTn>
                              </p:par>
                              <p:par>
                                <p:cTn id="180" presetID="1" presetClass="entr" presetSubtype="0" fill="hold" grpId="2" nodeType="withEffect">
                                  <p:stCondLst>
                                    <p:cond delay="0"/>
                                  </p:stCondLst>
                                  <p:childTnLst>
                                    <p:set>
                                      <p:cBhvr>
                                        <p:cTn id="181" dur="1" fill="hold">
                                          <p:stCondLst>
                                            <p:cond delay="0"/>
                                          </p:stCondLst>
                                        </p:cTn>
                                        <p:tgtEl>
                                          <p:spTgt spid="104"/>
                                        </p:tgtEl>
                                        <p:attrNameLst>
                                          <p:attrName>style.visibility</p:attrName>
                                        </p:attrNameLst>
                                      </p:cBhvr>
                                      <p:to>
                                        <p:strVal val="visible"/>
                                      </p:to>
                                    </p:set>
                                  </p:childTnLst>
                                </p:cTn>
                              </p:par>
                              <p:par>
                                <p:cTn id="182" presetID="1" presetClass="entr" presetSubtype="0" fill="hold" grpId="1" nodeType="withEffect">
                                  <p:stCondLst>
                                    <p:cond delay="0"/>
                                  </p:stCondLst>
                                  <p:childTnLst>
                                    <p:set>
                                      <p:cBhvr>
                                        <p:cTn id="183" dur="1" fill="hold">
                                          <p:stCondLst>
                                            <p:cond delay="0"/>
                                          </p:stCondLst>
                                        </p:cTn>
                                        <p:tgtEl>
                                          <p:spTgt spid="85"/>
                                        </p:tgtEl>
                                        <p:attrNameLst>
                                          <p:attrName>style.visibility</p:attrName>
                                        </p:attrNameLst>
                                      </p:cBhvr>
                                      <p:to>
                                        <p:strVal val="visible"/>
                                      </p:to>
                                    </p:set>
                                  </p:childTnLst>
                                </p:cTn>
                              </p:par>
                            </p:childTnLst>
                          </p:cTn>
                        </p:par>
                      </p:childTnLst>
                    </p:cTn>
                  </p:par>
                  <p:par>
                    <p:cTn id="184" fill="hold">
                      <p:stCondLst>
                        <p:cond delay="indefinite"/>
                      </p:stCondLst>
                      <p:childTnLst>
                        <p:par>
                          <p:cTn id="185" fill="hold">
                            <p:stCondLst>
                              <p:cond delay="0"/>
                            </p:stCondLst>
                            <p:childTnLst>
                              <p:par>
                                <p:cTn id="186" presetID="1" presetClass="exit" presetSubtype="0" fill="hold" nodeType="clickEffect">
                                  <p:stCondLst>
                                    <p:cond delay="0"/>
                                  </p:stCondLst>
                                  <p:childTnLst>
                                    <p:set>
                                      <p:cBhvr>
                                        <p:cTn id="187" dur="1" fill="hold">
                                          <p:stCondLst>
                                            <p:cond delay="0"/>
                                          </p:stCondLst>
                                        </p:cTn>
                                        <p:tgtEl>
                                          <p:spTgt spid="119"/>
                                        </p:tgtEl>
                                        <p:attrNameLst>
                                          <p:attrName>style.visibility</p:attrName>
                                        </p:attrNameLst>
                                      </p:cBhvr>
                                      <p:to>
                                        <p:strVal val="hidden"/>
                                      </p:to>
                                    </p:set>
                                  </p:childTnLst>
                                </p:cTn>
                              </p:par>
                              <p:par>
                                <p:cTn id="188" presetID="19" presetClass="emph" presetSubtype="0" fill="hold" grpId="1" nodeType="withEffect">
                                  <p:stCondLst>
                                    <p:cond delay="0"/>
                                  </p:stCondLst>
                                  <p:childTnLst>
                                    <p:animClr clrSpc="rgb" dir="cw">
                                      <p:cBhvr override="childStyle">
                                        <p:cTn id="189" dur="500" fill="hold"/>
                                        <p:tgtEl>
                                          <p:spTgt spid="21"/>
                                        </p:tgtEl>
                                        <p:attrNameLst>
                                          <p:attrName>style.color</p:attrName>
                                        </p:attrNameLst>
                                      </p:cBhvr>
                                      <p:to>
                                        <a:schemeClr val="bg2"/>
                                      </p:to>
                                    </p:animClr>
                                    <p:animClr clrSpc="rgb" dir="cw">
                                      <p:cBhvr>
                                        <p:cTn id="190" dur="500" fill="hold"/>
                                        <p:tgtEl>
                                          <p:spTgt spid="21"/>
                                        </p:tgtEl>
                                        <p:attrNameLst>
                                          <p:attrName>fillcolor</p:attrName>
                                        </p:attrNameLst>
                                      </p:cBhvr>
                                      <p:to>
                                        <a:schemeClr val="bg2"/>
                                      </p:to>
                                    </p:animClr>
                                    <p:set>
                                      <p:cBhvr>
                                        <p:cTn id="191" dur="500" fill="hold"/>
                                        <p:tgtEl>
                                          <p:spTgt spid="21"/>
                                        </p:tgtEl>
                                        <p:attrNameLst>
                                          <p:attrName>fill.type</p:attrName>
                                        </p:attrNameLst>
                                      </p:cBhvr>
                                      <p:to>
                                        <p:strVal val="solid"/>
                                      </p:to>
                                    </p:set>
                                    <p:set>
                                      <p:cBhvr>
                                        <p:cTn id="192" dur="500" fill="hold"/>
                                        <p:tgtEl>
                                          <p:spTgt spid="21"/>
                                        </p:tgtEl>
                                        <p:attrNameLst>
                                          <p:attrName>fill.on</p:attrName>
                                        </p:attrNameLst>
                                      </p:cBhvr>
                                      <p:to>
                                        <p:strVal val="true"/>
                                      </p:to>
                                    </p:set>
                                  </p:childTnLst>
                                </p:cTn>
                              </p:par>
                              <p:par>
                                <p:cTn id="193" presetID="3" presetClass="emph" presetSubtype="2" fill="hold" grpId="1" nodeType="withEffect">
                                  <p:stCondLst>
                                    <p:cond delay="0"/>
                                  </p:stCondLst>
                                  <p:childTnLst>
                                    <p:animClr clrSpc="rgb" dir="cw">
                                      <p:cBhvr override="childStyle">
                                        <p:cTn id="194" dur="2000" fill="hold"/>
                                        <p:tgtEl>
                                          <p:spTgt spid="15"/>
                                        </p:tgtEl>
                                        <p:attrNameLst>
                                          <p:attrName>style.color</p:attrName>
                                        </p:attrNameLst>
                                      </p:cBhvr>
                                      <p:to>
                                        <a:schemeClr val="tx1"/>
                                      </p:to>
                                    </p:animClr>
                                  </p:childTnLst>
                                </p:cTn>
                              </p:par>
                              <p:par>
                                <p:cTn id="195" presetID="7" presetClass="emph" presetSubtype="2" fill="hold" nodeType="withEffect">
                                  <p:stCondLst>
                                    <p:cond delay="0"/>
                                  </p:stCondLst>
                                  <p:childTnLst>
                                    <p:animClr clrSpc="rgb" dir="cw">
                                      <p:cBhvr>
                                        <p:cTn id="196" dur="2000" fill="hold"/>
                                        <p:tgtEl>
                                          <p:spTgt spid="58"/>
                                        </p:tgtEl>
                                        <p:attrNameLst>
                                          <p:attrName>stroke.color</p:attrName>
                                        </p:attrNameLst>
                                      </p:cBhvr>
                                      <p:to>
                                        <a:schemeClr val="folHlink"/>
                                      </p:to>
                                    </p:animClr>
                                    <p:set>
                                      <p:cBhvr>
                                        <p:cTn id="197" dur="2000" fill="hold"/>
                                        <p:tgtEl>
                                          <p:spTgt spid="58"/>
                                        </p:tgtEl>
                                        <p:attrNameLst>
                                          <p:attrName>stroke.on</p:attrName>
                                        </p:attrNameLst>
                                      </p:cBhvr>
                                      <p:to>
                                        <p:strVal val="true"/>
                                      </p:to>
                                    </p:set>
                                  </p:childTnLst>
                                </p:cTn>
                              </p:par>
                              <p:par>
                                <p:cTn id="198" presetID="7" presetClass="emph" presetSubtype="2" fill="hold" nodeType="withEffect">
                                  <p:stCondLst>
                                    <p:cond delay="0"/>
                                  </p:stCondLst>
                                  <p:childTnLst>
                                    <p:animClr clrSpc="rgb" dir="cw">
                                      <p:cBhvr>
                                        <p:cTn id="199" dur="2000" fill="hold"/>
                                        <p:tgtEl>
                                          <p:spTgt spid="66"/>
                                        </p:tgtEl>
                                        <p:attrNameLst>
                                          <p:attrName>stroke.color</p:attrName>
                                        </p:attrNameLst>
                                      </p:cBhvr>
                                      <p:to>
                                        <a:srgbClr xmlns:mc="http://schemas.openxmlformats.org/markup-compatibility/2006" xmlns:a14="http://schemas.microsoft.com/office/drawing/2010/main" val="C3D69B" mc:Ignorable=""/>
                                      </p:to>
                                    </p:animClr>
                                    <p:set>
                                      <p:cBhvr>
                                        <p:cTn id="200" dur="2000" fill="hold"/>
                                        <p:tgtEl>
                                          <p:spTgt spid="66"/>
                                        </p:tgtEl>
                                        <p:attrNameLst>
                                          <p:attrName>stroke.on</p:attrName>
                                        </p:attrNameLst>
                                      </p:cBhvr>
                                      <p:to>
                                        <p:strVal val="true"/>
                                      </p:to>
                                    </p:set>
                                  </p:childTnLst>
                                </p:cTn>
                              </p:par>
                              <p:par>
                                <p:cTn id="201" presetID="7" presetClass="emph" presetSubtype="2" fill="hold" nodeType="withEffect">
                                  <p:stCondLst>
                                    <p:cond delay="0"/>
                                  </p:stCondLst>
                                  <p:childTnLst>
                                    <p:animClr clrSpc="rgb" dir="cw">
                                      <p:cBhvr>
                                        <p:cTn id="202" dur="2000" fill="hold"/>
                                        <p:tgtEl>
                                          <p:spTgt spid="83"/>
                                        </p:tgtEl>
                                        <p:attrNameLst>
                                          <p:attrName>stroke.color</p:attrName>
                                        </p:attrNameLst>
                                      </p:cBhvr>
                                      <p:to>
                                        <a:schemeClr val="folHlink"/>
                                      </p:to>
                                    </p:animClr>
                                    <p:set>
                                      <p:cBhvr>
                                        <p:cTn id="203" dur="2000" fill="hold"/>
                                        <p:tgtEl>
                                          <p:spTgt spid="83"/>
                                        </p:tgtEl>
                                        <p:attrNameLst>
                                          <p:attrName>stroke.on</p:attrName>
                                        </p:attrNameLst>
                                      </p:cBhvr>
                                      <p:to>
                                        <p:strVal val="true"/>
                                      </p:to>
                                    </p:set>
                                  </p:childTnLst>
                                </p:cTn>
                              </p:par>
                              <p:par>
                                <p:cTn id="204" presetID="1" presetClass="entr" presetSubtype="0" fill="hold" nodeType="withEffect">
                                  <p:stCondLst>
                                    <p:cond delay="0"/>
                                  </p:stCondLst>
                                  <p:childTnLst>
                                    <p:set>
                                      <p:cBhvr>
                                        <p:cTn id="205" dur="1" fill="hold">
                                          <p:stCondLst>
                                            <p:cond delay="0"/>
                                          </p:stCondLst>
                                        </p:cTn>
                                        <p:tgtEl>
                                          <p:spTgt spid="111"/>
                                        </p:tgtEl>
                                        <p:attrNameLst>
                                          <p:attrName>style.visibility</p:attrName>
                                        </p:attrNameLst>
                                      </p:cBhvr>
                                      <p:to>
                                        <p:strVal val="visible"/>
                                      </p:to>
                                    </p:set>
                                  </p:childTnLst>
                                </p:cTn>
                              </p:par>
                              <p:par>
                                <p:cTn id="206" presetID="7" presetClass="emph" presetSubtype="2" fill="hold" nodeType="withEffect">
                                  <p:stCondLst>
                                    <p:cond delay="0"/>
                                  </p:stCondLst>
                                  <p:childTnLst>
                                    <p:animClr clrSpc="rgb" dir="cw">
                                      <p:cBhvr>
                                        <p:cTn id="207" dur="2000" fill="hold"/>
                                        <p:tgtEl>
                                          <p:spTgt spid="78"/>
                                        </p:tgtEl>
                                        <p:attrNameLst>
                                          <p:attrName>stroke.color</p:attrName>
                                        </p:attrNameLst>
                                      </p:cBhvr>
                                      <p:to>
                                        <a:schemeClr val="folHlink"/>
                                      </p:to>
                                    </p:animClr>
                                    <p:set>
                                      <p:cBhvr>
                                        <p:cTn id="208" dur="2000" fill="hold"/>
                                        <p:tgtEl>
                                          <p:spTgt spid="78"/>
                                        </p:tgtEl>
                                        <p:attrNameLst>
                                          <p:attrName>stroke.on</p:attrName>
                                        </p:attrNameLst>
                                      </p:cBhvr>
                                      <p:to>
                                        <p:strVal val="true"/>
                                      </p:to>
                                    </p:set>
                                  </p:childTnLst>
                                </p:cTn>
                              </p:par>
                              <p:par>
                                <p:cTn id="209" presetID="7" presetClass="emph" presetSubtype="2" fill="hold" nodeType="withEffect">
                                  <p:stCondLst>
                                    <p:cond delay="0"/>
                                  </p:stCondLst>
                                  <p:childTnLst>
                                    <p:animClr clrSpc="rgb" dir="cw">
                                      <p:cBhvr>
                                        <p:cTn id="210" dur="2000" fill="hold"/>
                                        <p:tgtEl>
                                          <p:spTgt spid="76"/>
                                        </p:tgtEl>
                                        <p:attrNameLst>
                                          <p:attrName>stroke.color</p:attrName>
                                        </p:attrNameLst>
                                      </p:cBhvr>
                                      <p:to>
                                        <a:schemeClr val="folHlink"/>
                                      </p:to>
                                    </p:animClr>
                                    <p:set>
                                      <p:cBhvr>
                                        <p:cTn id="211" dur="2000" fill="hold"/>
                                        <p:tgtEl>
                                          <p:spTgt spid="76"/>
                                        </p:tgtEl>
                                        <p:attrNameLst>
                                          <p:attrName>stroke.on</p:attrName>
                                        </p:attrNameLst>
                                      </p:cBhvr>
                                      <p:to>
                                        <p:strVal val="true"/>
                                      </p:to>
                                    </p:set>
                                  </p:childTnLst>
                                </p:cTn>
                              </p:par>
                              <p:par>
                                <p:cTn id="212" presetID="19" presetClass="emph" presetSubtype="0" fill="hold" grpId="2" nodeType="withEffect">
                                  <p:stCondLst>
                                    <p:cond delay="0"/>
                                  </p:stCondLst>
                                  <p:childTnLst>
                                    <p:animClr clrSpc="rgb" dir="cw">
                                      <p:cBhvr override="childStyle">
                                        <p:cTn id="213" dur="500" fill="hold"/>
                                        <p:tgtEl>
                                          <p:spTgt spid="5"/>
                                        </p:tgtEl>
                                        <p:attrNameLst>
                                          <p:attrName>style.color</p:attrName>
                                        </p:attrNameLst>
                                      </p:cBhvr>
                                      <p:to>
                                        <a:schemeClr val="folHlink"/>
                                      </p:to>
                                    </p:animClr>
                                    <p:animClr clrSpc="rgb" dir="cw">
                                      <p:cBhvr>
                                        <p:cTn id="214" dur="500" fill="hold"/>
                                        <p:tgtEl>
                                          <p:spTgt spid="5"/>
                                        </p:tgtEl>
                                        <p:attrNameLst>
                                          <p:attrName>fillcolor</p:attrName>
                                        </p:attrNameLst>
                                      </p:cBhvr>
                                      <p:to>
                                        <a:schemeClr val="folHlink"/>
                                      </p:to>
                                    </p:animClr>
                                    <p:set>
                                      <p:cBhvr>
                                        <p:cTn id="215" dur="500" fill="hold"/>
                                        <p:tgtEl>
                                          <p:spTgt spid="5"/>
                                        </p:tgtEl>
                                        <p:attrNameLst>
                                          <p:attrName>fill.type</p:attrName>
                                        </p:attrNameLst>
                                      </p:cBhvr>
                                      <p:to>
                                        <p:strVal val="solid"/>
                                      </p:to>
                                    </p:set>
                                    <p:set>
                                      <p:cBhvr>
                                        <p:cTn id="216" dur="500" fill="hold"/>
                                        <p:tgtEl>
                                          <p:spTgt spid="5"/>
                                        </p:tgtEl>
                                        <p:attrNameLst>
                                          <p:attrName>fill.on</p:attrName>
                                        </p:attrNameLst>
                                      </p:cBhvr>
                                      <p:to>
                                        <p:strVal val="true"/>
                                      </p:to>
                                    </p:set>
                                  </p:childTnLst>
                                </p:cTn>
                              </p:par>
                              <p:par>
                                <p:cTn id="217" presetID="3" presetClass="emph" presetSubtype="2" fill="hold" grpId="2" nodeType="withEffect">
                                  <p:stCondLst>
                                    <p:cond delay="0"/>
                                  </p:stCondLst>
                                  <p:childTnLst>
                                    <p:animClr clrSpc="rgb" dir="cw">
                                      <p:cBhvr override="childStyle">
                                        <p:cTn id="218" dur="2000" fill="hold"/>
                                        <p:tgtEl>
                                          <p:spTgt spid="6"/>
                                        </p:tgtEl>
                                        <p:attrNameLst>
                                          <p:attrName>style.color</p:attrName>
                                        </p:attrNameLst>
                                      </p:cBhvr>
                                      <p:to>
                                        <a:schemeClr val="bg1"/>
                                      </p:to>
                                    </p:animClr>
                                  </p:childTnLst>
                                </p:cTn>
                              </p:par>
                              <p:par>
                                <p:cTn id="219" presetID="7" presetClass="emph" presetSubtype="2" fill="hold" nodeType="withEffect">
                                  <p:stCondLst>
                                    <p:cond delay="0"/>
                                  </p:stCondLst>
                                  <p:childTnLst>
                                    <p:animClr clrSpc="rgb" dir="cw">
                                      <p:cBhvr>
                                        <p:cTn id="220" dur="1700" fill="hold"/>
                                        <p:tgtEl>
                                          <p:spTgt spid="29"/>
                                        </p:tgtEl>
                                        <p:attrNameLst>
                                          <p:attrName>stroke.color</p:attrName>
                                        </p:attrNameLst>
                                      </p:cBhvr>
                                      <p:to>
                                        <a:schemeClr val="folHlink"/>
                                      </p:to>
                                    </p:animClr>
                                    <p:set>
                                      <p:cBhvr>
                                        <p:cTn id="221" dur="1700" fill="hold"/>
                                        <p:tgtEl>
                                          <p:spTgt spid="29"/>
                                        </p:tgtEl>
                                        <p:attrNameLst>
                                          <p:attrName>stroke.on</p:attrName>
                                        </p:attrNameLst>
                                      </p:cBhvr>
                                      <p:to>
                                        <p:strVal val="true"/>
                                      </p:to>
                                    </p:set>
                                  </p:childTnLst>
                                </p:cTn>
                              </p:par>
                            </p:childTnLst>
                          </p:cTn>
                        </p:par>
                      </p:childTnLst>
                    </p:cTn>
                  </p:par>
                  <p:par>
                    <p:cTn id="222" fill="hold">
                      <p:stCondLst>
                        <p:cond delay="indefinite"/>
                      </p:stCondLst>
                      <p:childTnLst>
                        <p:par>
                          <p:cTn id="223" fill="hold">
                            <p:stCondLst>
                              <p:cond delay="0"/>
                            </p:stCondLst>
                            <p:childTnLst>
                              <p:par>
                                <p:cTn id="224" presetID="19" presetClass="emph" presetSubtype="0" fill="hold" grpId="2" nodeType="clickEffect">
                                  <p:stCondLst>
                                    <p:cond delay="0"/>
                                  </p:stCondLst>
                                  <p:childTnLst>
                                    <p:animClr clrSpc="rgb" dir="cw">
                                      <p:cBhvr override="childStyle">
                                        <p:cTn id="225" dur="500" fill="hold"/>
                                        <p:tgtEl>
                                          <p:spTgt spid="3"/>
                                        </p:tgtEl>
                                        <p:attrNameLst>
                                          <p:attrName>style.color</p:attrName>
                                        </p:attrNameLst>
                                      </p:cBhvr>
                                      <p:to>
                                        <a:schemeClr val="folHlink"/>
                                      </p:to>
                                    </p:animClr>
                                    <p:animClr clrSpc="rgb" dir="cw">
                                      <p:cBhvr>
                                        <p:cTn id="226" dur="500" fill="hold"/>
                                        <p:tgtEl>
                                          <p:spTgt spid="3"/>
                                        </p:tgtEl>
                                        <p:attrNameLst>
                                          <p:attrName>fillcolor</p:attrName>
                                        </p:attrNameLst>
                                      </p:cBhvr>
                                      <p:to>
                                        <a:schemeClr val="folHlink"/>
                                      </p:to>
                                    </p:animClr>
                                    <p:set>
                                      <p:cBhvr>
                                        <p:cTn id="227" dur="500" fill="hold"/>
                                        <p:tgtEl>
                                          <p:spTgt spid="3"/>
                                        </p:tgtEl>
                                        <p:attrNameLst>
                                          <p:attrName>fill.type</p:attrName>
                                        </p:attrNameLst>
                                      </p:cBhvr>
                                      <p:to>
                                        <p:strVal val="solid"/>
                                      </p:to>
                                    </p:set>
                                    <p:set>
                                      <p:cBhvr>
                                        <p:cTn id="228" dur="500" fill="hold"/>
                                        <p:tgtEl>
                                          <p:spTgt spid="3"/>
                                        </p:tgtEl>
                                        <p:attrNameLst>
                                          <p:attrName>fill.on</p:attrName>
                                        </p:attrNameLst>
                                      </p:cBhvr>
                                      <p:to>
                                        <p:strVal val="true"/>
                                      </p:to>
                                    </p:set>
                                  </p:childTnLst>
                                </p:cTn>
                              </p:par>
                              <p:par>
                                <p:cTn id="229" presetID="3" presetClass="emph" presetSubtype="2" fill="hold" grpId="2" nodeType="withEffect">
                                  <p:stCondLst>
                                    <p:cond delay="0"/>
                                  </p:stCondLst>
                                  <p:childTnLst>
                                    <p:animClr clrSpc="rgb" dir="cw">
                                      <p:cBhvr override="childStyle">
                                        <p:cTn id="230" dur="2000" fill="hold"/>
                                        <p:tgtEl>
                                          <p:spTgt spid="4"/>
                                        </p:tgtEl>
                                        <p:attrNameLst>
                                          <p:attrName>style.color</p:attrName>
                                        </p:attrNameLst>
                                      </p:cBhvr>
                                      <p:to>
                                        <a:schemeClr val="bg1"/>
                                      </p:to>
                                    </p:animClr>
                                  </p:childTnLst>
                                </p:cTn>
                              </p:par>
                              <p:par>
                                <p:cTn id="231" presetID="19" presetClass="emph" presetSubtype="0" fill="hold" grpId="2" nodeType="withEffect">
                                  <p:stCondLst>
                                    <p:cond delay="0"/>
                                  </p:stCondLst>
                                  <p:childTnLst>
                                    <p:animClr clrSpc="rgb" dir="cw">
                                      <p:cBhvr override="childStyle">
                                        <p:cTn id="232" dur="500" fill="hold"/>
                                        <p:tgtEl>
                                          <p:spTgt spid="24"/>
                                        </p:tgtEl>
                                        <p:attrNameLst>
                                          <p:attrName>style.color</p:attrName>
                                        </p:attrNameLst>
                                      </p:cBhvr>
                                      <p:to>
                                        <a:schemeClr val="folHlink"/>
                                      </p:to>
                                    </p:animClr>
                                    <p:animClr clrSpc="rgb" dir="cw">
                                      <p:cBhvr>
                                        <p:cTn id="233" dur="500" fill="hold"/>
                                        <p:tgtEl>
                                          <p:spTgt spid="24"/>
                                        </p:tgtEl>
                                        <p:attrNameLst>
                                          <p:attrName>fillcolor</p:attrName>
                                        </p:attrNameLst>
                                      </p:cBhvr>
                                      <p:to>
                                        <a:schemeClr val="folHlink"/>
                                      </p:to>
                                    </p:animClr>
                                    <p:set>
                                      <p:cBhvr>
                                        <p:cTn id="234" dur="500" fill="hold"/>
                                        <p:tgtEl>
                                          <p:spTgt spid="24"/>
                                        </p:tgtEl>
                                        <p:attrNameLst>
                                          <p:attrName>fill.type</p:attrName>
                                        </p:attrNameLst>
                                      </p:cBhvr>
                                      <p:to>
                                        <p:strVal val="solid"/>
                                      </p:to>
                                    </p:set>
                                    <p:set>
                                      <p:cBhvr>
                                        <p:cTn id="235" dur="500" fill="hold"/>
                                        <p:tgtEl>
                                          <p:spTgt spid="24"/>
                                        </p:tgtEl>
                                        <p:attrNameLst>
                                          <p:attrName>fill.on</p:attrName>
                                        </p:attrNameLst>
                                      </p:cBhvr>
                                      <p:to>
                                        <p:strVal val="true"/>
                                      </p:to>
                                    </p:set>
                                  </p:childTnLst>
                                </p:cTn>
                              </p:par>
                              <p:par>
                                <p:cTn id="236" presetID="7" presetClass="emph" presetSubtype="2" fill="hold" nodeType="withEffect">
                                  <p:stCondLst>
                                    <p:cond delay="0"/>
                                  </p:stCondLst>
                                  <p:childTnLst>
                                    <p:animClr clrSpc="rgb" dir="cw">
                                      <p:cBhvr>
                                        <p:cTn id="237" dur="2000" fill="hold"/>
                                        <p:tgtEl>
                                          <p:spTgt spid="86"/>
                                        </p:tgtEl>
                                        <p:attrNameLst>
                                          <p:attrName>stroke.color</p:attrName>
                                        </p:attrNameLst>
                                      </p:cBhvr>
                                      <p:to>
                                        <a:schemeClr val="folHlink"/>
                                      </p:to>
                                    </p:animClr>
                                    <p:set>
                                      <p:cBhvr>
                                        <p:cTn id="238" dur="2000" fill="hold"/>
                                        <p:tgtEl>
                                          <p:spTgt spid="86"/>
                                        </p:tgtEl>
                                        <p:attrNameLst>
                                          <p:attrName>stroke.on</p:attrName>
                                        </p:attrNameLst>
                                      </p:cBhvr>
                                      <p:to>
                                        <p:strVal val="true"/>
                                      </p:to>
                                    </p:set>
                                  </p:childTnLst>
                                </p:cTn>
                              </p:par>
                              <p:par>
                                <p:cTn id="239" presetID="1" presetClass="exit" presetSubtype="0" fill="hold" grpId="3" nodeType="withEffect">
                                  <p:stCondLst>
                                    <p:cond delay="0"/>
                                  </p:stCondLst>
                                  <p:childTnLst>
                                    <p:set>
                                      <p:cBhvr>
                                        <p:cTn id="240" dur="1" fill="hold">
                                          <p:stCondLst>
                                            <p:cond delay="0"/>
                                          </p:stCondLst>
                                        </p:cTn>
                                        <p:tgtEl>
                                          <p:spTgt spid="104"/>
                                        </p:tgtEl>
                                        <p:attrNameLst>
                                          <p:attrName>style.visibility</p:attrName>
                                        </p:attrNameLst>
                                      </p:cBhvr>
                                      <p:to>
                                        <p:strVal val="hidden"/>
                                      </p:to>
                                    </p:set>
                                  </p:childTnLst>
                                </p:cTn>
                              </p:par>
                              <p:par>
                                <p:cTn id="241" presetID="1" presetClass="exit" presetSubtype="0" fill="hold" grpId="0" nodeType="withEffect">
                                  <p:stCondLst>
                                    <p:cond delay="0"/>
                                  </p:stCondLst>
                                  <p:childTnLst>
                                    <p:set>
                                      <p:cBhvr>
                                        <p:cTn id="242" dur="1" fill="hold">
                                          <p:stCondLst>
                                            <p:cond delay="0"/>
                                          </p:stCondLst>
                                        </p:cTn>
                                        <p:tgtEl>
                                          <p:spTgt spid="85"/>
                                        </p:tgtEl>
                                        <p:attrNameLst>
                                          <p:attrName>style.visibility</p:attrName>
                                        </p:attrNameLst>
                                      </p:cBhvr>
                                      <p:to>
                                        <p:strVal val="hidden"/>
                                      </p:to>
                                    </p:set>
                                  </p:childTnLst>
                                </p:cTn>
                              </p:par>
                              <p:par>
                                <p:cTn id="243" presetID="7" presetClass="emph" presetSubtype="2" fill="hold" nodeType="withEffect">
                                  <p:stCondLst>
                                    <p:cond delay="0"/>
                                  </p:stCondLst>
                                  <p:childTnLst>
                                    <p:animClr clrSpc="rgb" dir="cw">
                                      <p:cBhvr>
                                        <p:cTn id="244" dur="2000" fill="hold"/>
                                        <p:tgtEl>
                                          <p:spTgt spid="58"/>
                                        </p:tgtEl>
                                        <p:attrNameLst>
                                          <p:attrName>stroke.color</p:attrName>
                                        </p:attrNameLst>
                                      </p:cBhvr>
                                      <p:to>
                                        <a:srgbClr xmlns:mc="http://schemas.openxmlformats.org/markup-compatibility/2006" xmlns:a14="http://schemas.microsoft.com/office/drawing/2010/main" val="C3D69B" mc:Ignorable=""/>
                                      </p:to>
                                    </p:animClr>
                                    <p:set>
                                      <p:cBhvr>
                                        <p:cTn id="245" dur="2000" fill="hold"/>
                                        <p:tgtEl>
                                          <p:spTgt spid="58"/>
                                        </p:tgtEl>
                                        <p:attrNameLst>
                                          <p:attrName>stroke.on</p:attrName>
                                        </p:attrNameLst>
                                      </p:cBhvr>
                                      <p:to>
                                        <p:strVal val="true"/>
                                      </p:to>
                                    </p:set>
                                  </p:childTnLst>
                                </p:cTn>
                              </p:par>
                              <p:par>
                                <p:cTn id="246" presetID="7" presetClass="emph" presetSubtype="2" fill="hold" nodeType="withEffect">
                                  <p:stCondLst>
                                    <p:cond delay="0"/>
                                  </p:stCondLst>
                                  <p:childTnLst>
                                    <p:animClr clrSpc="rgb" dir="cw">
                                      <p:cBhvr>
                                        <p:cTn id="247" dur="2000" fill="hold"/>
                                        <p:tgtEl>
                                          <p:spTgt spid="78"/>
                                        </p:tgtEl>
                                        <p:attrNameLst>
                                          <p:attrName>stroke.color</p:attrName>
                                        </p:attrNameLst>
                                      </p:cBhvr>
                                      <p:to>
                                        <a:srgbClr xmlns:mc="http://schemas.openxmlformats.org/markup-compatibility/2006" xmlns:a14="http://schemas.microsoft.com/office/drawing/2010/main" val="C3D69B" mc:Ignorable=""/>
                                      </p:to>
                                    </p:animClr>
                                    <p:set>
                                      <p:cBhvr>
                                        <p:cTn id="248" dur="2000" fill="hold"/>
                                        <p:tgtEl>
                                          <p:spTgt spid="78"/>
                                        </p:tgtEl>
                                        <p:attrNameLst>
                                          <p:attrName>stroke.on</p:attrName>
                                        </p:attrNameLst>
                                      </p:cBhvr>
                                      <p:to>
                                        <p:strVal val="true"/>
                                      </p:to>
                                    </p:set>
                                  </p:childTnLst>
                                </p:cTn>
                              </p:par>
                              <p:par>
                                <p:cTn id="249" presetID="7" presetClass="emph" presetSubtype="2" fill="hold" nodeType="withEffect">
                                  <p:stCondLst>
                                    <p:cond delay="0"/>
                                  </p:stCondLst>
                                  <p:childTnLst>
                                    <p:animClr clrSpc="rgb" dir="cw">
                                      <p:cBhvr>
                                        <p:cTn id="250" dur="2000" fill="hold"/>
                                        <p:tgtEl>
                                          <p:spTgt spid="83"/>
                                        </p:tgtEl>
                                        <p:attrNameLst>
                                          <p:attrName>stroke.color</p:attrName>
                                        </p:attrNameLst>
                                      </p:cBhvr>
                                      <p:to>
                                        <a:srgbClr xmlns:mc="http://schemas.openxmlformats.org/markup-compatibility/2006" xmlns:a14="http://schemas.microsoft.com/office/drawing/2010/main" val="C3D69B" mc:Ignorable=""/>
                                      </p:to>
                                    </p:animClr>
                                    <p:set>
                                      <p:cBhvr>
                                        <p:cTn id="251" dur="2000" fill="hold"/>
                                        <p:tgtEl>
                                          <p:spTgt spid="83"/>
                                        </p:tgtEl>
                                        <p:attrNameLst>
                                          <p:attrName>stroke.on</p:attrName>
                                        </p:attrNameLst>
                                      </p:cBhvr>
                                      <p:to>
                                        <p:strVal val="true"/>
                                      </p:to>
                                    </p:set>
                                  </p:childTnLst>
                                </p:cTn>
                              </p:par>
                              <p:par>
                                <p:cTn id="252" presetID="7" presetClass="emph" presetSubtype="2" fill="hold" nodeType="withEffect">
                                  <p:stCondLst>
                                    <p:cond delay="0"/>
                                  </p:stCondLst>
                                  <p:childTnLst>
                                    <p:animClr clrSpc="rgb" dir="cw">
                                      <p:cBhvr>
                                        <p:cTn id="253" dur="2000" fill="hold"/>
                                        <p:tgtEl>
                                          <p:spTgt spid="76"/>
                                        </p:tgtEl>
                                        <p:attrNameLst>
                                          <p:attrName>stroke.color</p:attrName>
                                        </p:attrNameLst>
                                      </p:cBhvr>
                                      <p:to>
                                        <a:srgbClr xmlns:mc="http://schemas.openxmlformats.org/markup-compatibility/2006" xmlns:a14="http://schemas.microsoft.com/office/drawing/2010/main" val="C3D69B" mc:Ignorable=""/>
                                      </p:to>
                                    </p:animClr>
                                    <p:set>
                                      <p:cBhvr>
                                        <p:cTn id="254" dur="2000" fill="hold"/>
                                        <p:tgtEl>
                                          <p:spTgt spid="76"/>
                                        </p:tgtEl>
                                        <p:attrNameLst>
                                          <p:attrName>stroke.on</p:attrName>
                                        </p:attrNameLst>
                                      </p:cBhvr>
                                      <p:to>
                                        <p:strVal val="true"/>
                                      </p:to>
                                    </p:set>
                                  </p:childTnLst>
                                </p:cTn>
                              </p:par>
                              <p:par>
                                <p:cTn id="255" presetID="7" presetClass="emph" presetSubtype="2" fill="hold" nodeType="withEffect">
                                  <p:stCondLst>
                                    <p:cond delay="0"/>
                                  </p:stCondLst>
                                  <p:childTnLst>
                                    <p:animClr clrSpc="rgb" dir="cw">
                                      <p:cBhvr>
                                        <p:cTn id="256" dur="2000" fill="hold"/>
                                        <p:tgtEl>
                                          <p:spTgt spid="29"/>
                                        </p:tgtEl>
                                        <p:attrNameLst>
                                          <p:attrName>stroke.color</p:attrName>
                                        </p:attrNameLst>
                                      </p:cBhvr>
                                      <p:to>
                                        <a:srgbClr xmlns:mc="http://schemas.openxmlformats.org/markup-compatibility/2006" xmlns:a14="http://schemas.microsoft.com/office/drawing/2010/main" val="C3D69B" mc:Ignorable=""/>
                                      </p:to>
                                    </p:animClr>
                                    <p:set>
                                      <p:cBhvr>
                                        <p:cTn id="257" dur="2000" fill="hold"/>
                                        <p:tgtEl>
                                          <p:spTgt spid="29"/>
                                        </p:tgtEl>
                                        <p:attrNameLst>
                                          <p:attrName>stroke.on</p:attrName>
                                        </p:attrNameLst>
                                      </p:cBhvr>
                                      <p:to>
                                        <p:strVal val="true"/>
                                      </p:to>
                                    </p:set>
                                  </p:childTnLst>
                                </p:cTn>
                              </p:par>
                              <p:par>
                                <p:cTn id="258" presetID="19" presetClass="emph" presetSubtype="0" fill="hold" grpId="3" nodeType="withEffect">
                                  <p:stCondLst>
                                    <p:cond delay="0"/>
                                  </p:stCondLst>
                                  <p:childTnLst>
                                    <p:animClr clrSpc="rgb" dir="cw">
                                      <p:cBhvr override="childStyle">
                                        <p:cTn id="259" dur="500" fill="hold"/>
                                        <p:tgtEl>
                                          <p:spTgt spid="5"/>
                                        </p:tgtEl>
                                        <p:attrNameLst>
                                          <p:attrName>style.color</p:attrName>
                                        </p:attrNameLst>
                                      </p:cBhvr>
                                      <p:to>
                                        <a:schemeClr val="bg2"/>
                                      </p:to>
                                    </p:animClr>
                                    <p:animClr clrSpc="rgb" dir="cw">
                                      <p:cBhvr>
                                        <p:cTn id="260" dur="500" fill="hold"/>
                                        <p:tgtEl>
                                          <p:spTgt spid="5"/>
                                        </p:tgtEl>
                                        <p:attrNameLst>
                                          <p:attrName>fillcolor</p:attrName>
                                        </p:attrNameLst>
                                      </p:cBhvr>
                                      <p:to>
                                        <a:schemeClr val="bg2"/>
                                      </p:to>
                                    </p:animClr>
                                    <p:set>
                                      <p:cBhvr>
                                        <p:cTn id="261" dur="500" fill="hold"/>
                                        <p:tgtEl>
                                          <p:spTgt spid="5"/>
                                        </p:tgtEl>
                                        <p:attrNameLst>
                                          <p:attrName>fill.type</p:attrName>
                                        </p:attrNameLst>
                                      </p:cBhvr>
                                      <p:to>
                                        <p:strVal val="solid"/>
                                      </p:to>
                                    </p:set>
                                    <p:set>
                                      <p:cBhvr>
                                        <p:cTn id="262" dur="500" fill="hold"/>
                                        <p:tgtEl>
                                          <p:spTgt spid="5"/>
                                        </p:tgtEl>
                                        <p:attrNameLst>
                                          <p:attrName>fill.on</p:attrName>
                                        </p:attrNameLst>
                                      </p:cBhvr>
                                      <p:to>
                                        <p:strVal val="true"/>
                                      </p:to>
                                    </p:set>
                                  </p:childTnLst>
                                </p:cTn>
                              </p:par>
                              <p:par>
                                <p:cTn id="263" presetID="3" presetClass="emph" presetSubtype="2" fill="hold" grpId="3" nodeType="withEffect">
                                  <p:stCondLst>
                                    <p:cond delay="0"/>
                                  </p:stCondLst>
                                  <p:childTnLst>
                                    <p:animClr clrSpc="rgb" dir="cw">
                                      <p:cBhvr override="childStyle">
                                        <p:cTn id="264" dur="2000" fill="hold"/>
                                        <p:tgtEl>
                                          <p:spTgt spid="6"/>
                                        </p:tgtEl>
                                        <p:attrNameLst>
                                          <p:attrName>style.color</p:attrName>
                                        </p:attrNameLst>
                                      </p:cBhvr>
                                      <p:to>
                                        <a:schemeClr val="tx1"/>
                                      </p:to>
                                    </p:animClr>
                                  </p:childTnLst>
                                </p:cTn>
                              </p:par>
                              <p:par>
                                <p:cTn id="265" presetID="1" presetClass="entr" presetSubtype="0" fill="hold" grpId="4" nodeType="withEffect">
                                  <p:stCondLst>
                                    <p:cond delay="0"/>
                                  </p:stCondLst>
                                  <p:childTnLst>
                                    <p:set>
                                      <p:cBhvr>
                                        <p:cTn id="266" dur="1" fill="hold">
                                          <p:stCondLst>
                                            <p:cond delay="0"/>
                                          </p:stCondLst>
                                        </p:cTn>
                                        <p:tgtEl>
                                          <p:spTgt spid="104"/>
                                        </p:tgtEl>
                                        <p:attrNameLst>
                                          <p:attrName>style.visibility</p:attrName>
                                        </p:attrNameLst>
                                      </p:cBhvr>
                                      <p:to>
                                        <p:strVal val="visible"/>
                                      </p:to>
                                    </p:set>
                                  </p:childTnLst>
                                </p:cTn>
                              </p:par>
                              <p:par>
                                <p:cTn id="267" presetID="1" presetClass="entr" presetSubtype="0" fill="hold" grpId="2" nodeType="withEffect">
                                  <p:stCondLst>
                                    <p:cond delay="0"/>
                                  </p:stCondLst>
                                  <p:childTnLst>
                                    <p:set>
                                      <p:cBhvr>
                                        <p:cTn id="268" dur="1" fill="hold">
                                          <p:stCondLst>
                                            <p:cond delay="0"/>
                                          </p:stCondLst>
                                        </p:cTn>
                                        <p:tgtEl>
                                          <p:spTgt spid="103"/>
                                        </p:tgtEl>
                                        <p:attrNameLst>
                                          <p:attrName>style.visibility</p:attrName>
                                        </p:attrNameLst>
                                      </p:cBhvr>
                                      <p:to>
                                        <p:strVal val="visible"/>
                                      </p:to>
                                    </p:set>
                                  </p:childTnLst>
                                </p:cTn>
                              </p:par>
                            </p:childTnLst>
                          </p:cTn>
                        </p:par>
                      </p:childTnLst>
                    </p:cTn>
                  </p:par>
                  <p:par>
                    <p:cTn id="269" fill="hold">
                      <p:stCondLst>
                        <p:cond delay="indefinite"/>
                      </p:stCondLst>
                      <p:childTnLst>
                        <p:par>
                          <p:cTn id="270" fill="hold">
                            <p:stCondLst>
                              <p:cond delay="0"/>
                            </p:stCondLst>
                            <p:childTnLst>
                              <p:par>
                                <p:cTn id="271" presetID="1" presetClass="exit" presetSubtype="0" fill="hold" nodeType="clickEffect">
                                  <p:stCondLst>
                                    <p:cond delay="0"/>
                                  </p:stCondLst>
                                  <p:childTnLst>
                                    <p:set>
                                      <p:cBhvr>
                                        <p:cTn id="272" dur="1" fill="hold">
                                          <p:stCondLst>
                                            <p:cond delay="0"/>
                                          </p:stCondLst>
                                        </p:cTn>
                                        <p:tgtEl>
                                          <p:spTgt spid="111"/>
                                        </p:tgtEl>
                                        <p:attrNameLst>
                                          <p:attrName>style.visibility</p:attrName>
                                        </p:attrNameLst>
                                      </p:cBhvr>
                                      <p:to>
                                        <p:strVal val="hidden"/>
                                      </p:to>
                                    </p:set>
                                  </p:childTnLst>
                                </p:cTn>
                              </p:par>
                              <p:par>
                                <p:cTn id="273" presetID="3" presetClass="emph" presetSubtype="2" fill="hold" grpId="0" nodeType="withEffect">
                                  <p:stCondLst>
                                    <p:cond delay="0"/>
                                  </p:stCondLst>
                                  <p:childTnLst>
                                    <p:animClr clrSpc="rgb" dir="cw">
                                      <p:cBhvr override="childStyle">
                                        <p:cTn id="274" dur="2000" fill="hold"/>
                                        <p:tgtEl>
                                          <p:spTgt spid="100"/>
                                        </p:tgtEl>
                                        <p:attrNameLst>
                                          <p:attrName>style.color</p:attrName>
                                        </p:attrNameLst>
                                      </p:cBhvr>
                                      <p:to>
                                        <a:schemeClr val="folHlink"/>
                                      </p:to>
                                    </p:animClr>
                                  </p:childTnLst>
                                </p:cTn>
                              </p:par>
                              <p:par>
                                <p:cTn id="275" presetID="7" presetClass="emph" presetSubtype="2" fill="hold" nodeType="withEffect">
                                  <p:stCondLst>
                                    <p:cond delay="0"/>
                                  </p:stCondLst>
                                  <p:childTnLst>
                                    <p:animClr clrSpc="rgb" dir="cw">
                                      <p:cBhvr>
                                        <p:cTn id="276" dur="2000" fill="hold"/>
                                        <p:tgtEl>
                                          <p:spTgt spid="35"/>
                                        </p:tgtEl>
                                        <p:attrNameLst>
                                          <p:attrName>stroke.color</p:attrName>
                                        </p:attrNameLst>
                                      </p:cBhvr>
                                      <p:to>
                                        <a:schemeClr val="folHlink"/>
                                      </p:to>
                                    </p:animClr>
                                    <p:set>
                                      <p:cBhvr>
                                        <p:cTn id="277" dur="2000" fill="hold"/>
                                        <p:tgtEl>
                                          <p:spTgt spid="35"/>
                                        </p:tgtEl>
                                        <p:attrNameLst>
                                          <p:attrName>stroke.on</p:attrName>
                                        </p:attrNameLst>
                                      </p:cBhvr>
                                      <p:to>
                                        <p:strVal val="true"/>
                                      </p:to>
                                    </p:set>
                                  </p:childTnLst>
                                </p:cTn>
                              </p:par>
                              <p:par>
                                <p:cTn id="278" presetID="1" presetClass="entr" presetSubtype="0" fill="hold" nodeType="withEffect">
                                  <p:stCondLst>
                                    <p:cond delay="0"/>
                                  </p:stCondLst>
                                  <p:childTnLst>
                                    <p:set>
                                      <p:cBhvr>
                                        <p:cTn id="279" dur="1" fill="hold">
                                          <p:stCondLst>
                                            <p:cond delay="0"/>
                                          </p:stCondLst>
                                        </p:cTn>
                                        <p:tgtEl>
                                          <p:spTgt spid="115"/>
                                        </p:tgtEl>
                                        <p:attrNameLst>
                                          <p:attrName>style.visibility</p:attrName>
                                        </p:attrNameLst>
                                      </p:cBhvr>
                                      <p:to>
                                        <p:strVal val="visible"/>
                                      </p:to>
                                    </p:set>
                                  </p:childTnLst>
                                </p:cTn>
                              </p:par>
                              <p:par>
                                <p:cTn id="280" presetID="3" presetClass="emph" presetSubtype="2" fill="hold" grpId="1" nodeType="withEffect">
                                  <p:stCondLst>
                                    <p:cond delay="0"/>
                                  </p:stCondLst>
                                  <p:childTnLst>
                                    <p:animClr clrSpc="rgb" dir="cw">
                                      <p:cBhvr override="childStyle">
                                        <p:cTn id="281" dur="2000" fill="hold"/>
                                        <p:tgtEl>
                                          <p:spTgt spid="100"/>
                                        </p:tgtEl>
                                        <p:attrNameLst>
                                          <p:attrName>style.color</p:attrName>
                                        </p:attrNameLst>
                                      </p:cBhvr>
                                      <p:to>
                                        <a:srgbClr xmlns:mc="http://schemas.openxmlformats.org/markup-compatibility/2006" xmlns:a14="http://schemas.microsoft.com/office/drawing/2010/main" val="C3D69B" mc:Ignorable=""/>
                                      </p:to>
                                    </p:animClr>
                                  </p:childTnLst>
                                </p:cTn>
                              </p:par>
                              <p:par>
                                <p:cTn id="282" presetID="3" presetClass="emph" presetSubtype="2" fill="hold" grpId="2" nodeType="withEffect">
                                  <p:stCondLst>
                                    <p:cond delay="0"/>
                                  </p:stCondLst>
                                  <p:childTnLst>
                                    <p:animClr clrSpc="rgb" dir="cw">
                                      <p:cBhvr override="childStyle">
                                        <p:cTn id="283" dur="2000" fill="hold"/>
                                        <p:tgtEl>
                                          <p:spTgt spid="91"/>
                                        </p:tgtEl>
                                        <p:attrNameLst>
                                          <p:attrName>style.color</p:attrName>
                                        </p:attrNameLst>
                                      </p:cBhvr>
                                      <p:to>
                                        <a:schemeClr val="folHlink"/>
                                      </p:to>
                                    </p:animClr>
                                  </p:childTnLst>
                                </p:cTn>
                              </p:par>
                              <p:par>
                                <p:cTn id="284" presetID="19" presetClass="emph" presetSubtype="0" fill="hold" grpId="3" nodeType="withEffect">
                                  <p:stCondLst>
                                    <p:cond delay="0"/>
                                  </p:stCondLst>
                                  <p:childTnLst>
                                    <p:animClr clrSpc="rgb" dir="cw">
                                      <p:cBhvr override="childStyle">
                                        <p:cTn id="285" dur="500" fill="hold"/>
                                        <p:tgtEl>
                                          <p:spTgt spid="24"/>
                                        </p:tgtEl>
                                        <p:attrNameLst>
                                          <p:attrName>style.color</p:attrName>
                                        </p:attrNameLst>
                                      </p:cBhvr>
                                      <p:to>
                                        <a:schemeClr val="bg2"/>
                                      </p:to>
                                    </p:animClr>
                                    <p:animClr clrSpc="rgb" dir="cw">
                                      <p:cBhvr>
                                        <p:cTn id="286" dur="500" fill="hold"/>
                                        <p:tgtEl>
                                          <p:spTgt spid="24"/>
                                        </p:tgtEl>
                                        <p:attrNameLst>
                                          <p:attrName>fillcolor</p:attrName>
                                        </p:attrNameLst>
                                      </p:cBhvr>
                                      <p:to>
                                        <a:schemeClr val="bg2"/>
                                      </p:to>
                                    </p:animClr>
                                    <p:set>
                                      <p:cBhvr>
                                        <p:cTn id="287" dur="500" fill="hold"/>
                                        <p:tgtEl>
                                          <p:spTgt spid="24"/>
                                        </p:tgtEl>
                                        <p:attrNameLst>
                                          <p:attrName>fill.type</p:attrName>
                                        </p:attrNameLst>
                                      </p:cBhvr>
                                      <p:to>
                                        <p:strVal val="solid"/>
                                      </p:to>
                                    </p:set>
                                    <p:set>
                                      <p:cBhvr>
                                        <p:cTn id="288" dur="500" fill="hold"/>
                                        <p:tgtEl>
                                          <p:spTgt spid="24"/>
                                        </p:tgtEl>
                                        <p:attrNameLst>
                                          <p:attrName>fill.on</p:attrName>
                                        </p:attrNameLst>
                                      </p:cBhvr>
                                      <p:to>
                                        <p:strVal val="true"/>
                                      </p:to>
                                    </p:set>
                                  </p:childTnLst>
                                </p:cTn>
                              </p:par>
                              <p:par>
                                <p:cTn id="289" presetID="7" presetClass="emph" presetSubtype="2" fill="hold" nodeType="withEffect">
                                  <p:stCondLst>
                                    <p:cond delay="0"/>
                                  </p:stCondLst>
                                  <p:childTnLst>
                                    <p:animClr clrSpc="rgb" dir="cw">
                                      <p:cBhvr>
                                        <p:cTn id="290" dur="2000" fill="hold"/>
                                        <p:tgtEl>
                                          <p:spTgt spid="86"/>
                                        </p:tgtEl>
                                        <p:attrNameLst>
                                          <p:attrName>stroke.color</p:attrName>
                                        </p:attrNameLst>
                                      </p:cBhvr>
                                      <p:to>
                                        <a:srgbClr xmlns:mc="http://schemas.openxmlformats.org/markup-compatibility/2006" xmlns:a14="http://schemas.microsoft.com/office/drawing/2010/main" val="C3D69B" mc:Ignorable=""/>
                                      </p:to>
                                    </p:animClr>
                                    <p:set>
                                      <p:cBhvr>
                                        <p:cTn id="291" dur="2000" fill="hold"/>
                                        <p:tgtEl>
                                          <p:spTgt spid="86"/>
                                        </p:tgtEl>
                                        <p:attrNameLst>
                                          <p:attrName>stroke.on</p:attrName>
                                        </p:attrNameLst>
                                      </p:cBhvr>
                                      <p:to>
                                        <p:strVal val="true"/>
                                      </p:to>
                                    </p:set>
                                  </p:childTnLst>
                                </p:cTn>
                              </p:par>
                              <p:par>
                                <p:cTn id="292" presetID="3" presetClass="emph" presetSubtype="2" fill="hold" grpId="3" nodeType="withEffect">
                                  <p:stCondLst>
                                    <p:cond delay="0"/>
                                  </p:stCondLst>
                                  <p:childTnLst>
                                    <p:animClr clrSpc="rgb" dir="cw">
                                      <p:cBhvr override="childStyle">
                                        <p:cTn id="293" dur="2000" fill="hold"/>
                                        <p:tgtEl>
                                          <p:spTgt spid="91"/>
                                        </p:tgtEl>
                                        <p:attrNameLst>
                                          <p:attrName>style.color</p:attrName>
                                        </p:attrNameLst>
                                      </p:cBhvr>
                                      <p:to>
                                        <a:srgbClr xmlns:mc="http://schemas.openxmlformats.org/markup-compatibility/2006" xmlns:a14="http://schemas.microsoft.com/office/drawing/2010/main" val="C3D69B" mc:Ignorable=""/>
                                      </p:to>
                                    </p:animClr>
                                  </p:childTnLst>
                                </p:cTn>
                              </p:par>
                            </p:childTnLst>
                          </p:cTn>
                        </p:par>
                      </p:childTnLst>
                    </p:cTn>
                  </p:par>
                  <p:par>
                    <p:cTn id="294" fill="hold">
                      <p:stCondLst>
                        <p:cond delay="indefinite"/>
                      </p:stCondLst>
                      <p:childTnLst>
                        <p:par>
                          <p:cTn id="295" fill="hold">
                            <p:stCondLst>
                              <p:cond delay="0"/>
                            </p:stCondLst>
                            <p:childTnLst>
                              <p:par>
                                <p:cTn id="296" presetID="19" presetClass="emph" presetSubtype="0" fill="hold" grpId="3" nodeType="clickEffect">
                                  <p:stCondLst>
                                    <p:cond delay="0"/>
                                  </p:stCondLst>
                                  <p:childTnLst>
                                    <p:animClr clrSpc="rgb" dir="cw">
                                      <p:cBhvr override="childStyle">
                                        <p:cTn id="297" dur="500" fill="hold"/>
                                        <p:tgtEl>
                                          <p:spTgt spid="3"/>
                                        </p:tgtEl>
                                        <p:attrNameLst>
                                          <p:attrName>style.color</p:attrName>
                                        </p:attrNameLst>
                                      </p:cBhvr>
                                      <p:to>
                                        <a:schemeClr val="bg2"/>
                                      </p:to>
                                    </p:animClr>
                                    <p:animClr clrSpc="rgb" dir="cw">
                                      <p:cBhvr>
                                        <p:cTn id="298" dur="500" fill="hold"/>
                                        <p:tgtEl>
                                          <p:spTgt spid="3"/>
                                        </p:tgtEl>
                                        <p:attrNameLst>
                                          <p:attrName>fillcolor</p:attrName>
                                        </p:attrNameLst>
                                      </p:cBhvr>
                                      <p:to>
                                        <a:schemeClr val="bg2"/>
                                      </p:to>
                                    </p:animClr>
                                    <p:set>
                                      <p:cBhvr>
                                        <p:cTn id="299" dur="500" fill="hold"/>
                                        <p:tgtEl>
                                          <p:spTgt spid="3"/>
                                        </p:tgtEl>
                                        <p:attrNameLst>
                                          <p:attrName>fill.type</p:attrName>
                                        </p:attrNameLst>
                                      </p:cBhvr>
                                      <p:to>
                                        <p:strVal val="solid"/>
                                      </p:to>
                                    </p:set>
                                    <p:set>
                                      <p:cBhvr>
                                        <p:cTn id="300" dur="500" fill="hold"/>
                                        <p:tgtEl>
                                          <p:spTgt spid="3"/>
                                        </p:tgtEl>
                                        <p:attrNameLst>
                                          <p:attrName>fill.on</p:attrName>
                                        </p:attrNameLst>
                                      </p:cBhvr>
                                      <p:to>
                                        <p:strVal val="true"/>
                                      </p:to>
                                    </p:set>
                                  </p:childTnLst>
                                </p:cTn>
                              </p:par>
                              <p:par>
                                <p:cTn id="301" presetID="3" presetClass="emph" presetSubtype="2" fill="hold" grpId="3" nodeType="withEffect">
                                  <p:stCondLst>
                                    <p:cond delay="0"/>
                                  </p:stCondLst>
                                  <p:childTnLst>
                                    <p:animClr clrSpc="rgb" dir="cw">
                                      <p:cBhvr override="childStyle">
                                        <p:cTn id="302" dur="2000" fill="hold"/>
                                        <p:tgtEl>
                                          <p:spTgt spid="4"/>
                                        </p:tgtEl>
                                        <p:attrNameLst>
                                          <p:attrName>style.color</p:attrName>
                                        </p:attrNameLst>
                                      </p:cBhvr>
                                      <p:to>
                                        <a:schemeClr val="tx1"/>
                                      </p:to>
                                    </p:animClr>
                                  </p:childTnLst>
                                </p:cTn>
                              </p:par>
                              <p:par>
                                <p:cTn id="303" presetID="7" presetClass="emph" presetSubtype="2" fill="hold" nodeType="withEffect">
                                  <p:stCondLst>
                                    <p:cond delay="0"/>
                                  </p:stCondLst>
                                  <p:childTnLst>
                                    <p:animClr clrSpc="rgb" dir="cw">
                                      <p:cBhvr>
                                        <p:cTn id="304" dur="2000" fill="hold"/>
                                        <p:tgtEl>
                                          <p:spTgt spid="35"/>
                                        </p:tgtEl>
                                        <p:attrNameLst>
                                          <p:attrName>stroke.color</p:attrName>
                                        </p:attrNameLst>
                                      </p:cBhvr>
                                      <p:to>
                                        <a:srgbClr xmlns:mc="http://schemas.openxmlformats.org/markup-compatibility/2006" xmlns:a14="http://schemas.microsoft.com/office/drawing/2010/main" val="C3D69B" mc:Ignorable=""/>
                                      </p:to>
                                    </p:animClr>
                                    <p:set>
                                      <p:cBhvr>
                                        <p:cTn id="305" dur="2000" fill="hold"/>
                                        <p:tgtEl>
                                          <p:spTgt spid="35"/>
                                        </p:tgtEl>
                                        <p:attrNameLst>
                                          <p:attrName>stroke.on</p:attrName>
                                        </p:attrNameLst>
                                      </p:cBhvr>
                                      <p:to>
                                        <p:strVal val="true"/>
                                      </p:to>
                                    </p:set>
                                  </p:childTnLst>
                                </p:cTn>
                              </p:par>
                              <p:par>
                                <p:cTn id="306" presetID="19" presetClass="emph" presetSubtype="0" fill="hold" grpId="2" nodeType="withEffect">
                                  <p:stCondLst>
                                    <p:cond delay="0"/>
                                  </p:stCondLst>
                                  <p:childTnLst>
                                    <p:animClr clrSpc="rgb" dir="cw">
                                      <p:cBhvr override="childStyle">
                                        <p:cTn id="307" dur="500" fill="hold"/>
                                        <p:tgtEl>
                                          <p:spTgt spid="8"/>
                                        </p:tgtEl>
                                        <p:attrNameLst>
                                          <p:attrName>style.color</p:attrName>
                                        </p:attrNameLst>
                                      </p:cBhvr>
                                      <p:to>
                                        <a:schemeClr val="folHlink"/>
                                      </p:to>
                                    </p:animClr>
                                    <p:animClr clrSpc="rgb" dir="cw">
                                      <p:cBhvr>
                                        <p:cTn id="308" dur="500" fill="hold"/>
                                        <p:tgtEl>
                                          <p:spTgt spid="8"/>
                                        </p:tgtEl>
                                        <p:attrNameLst>
                                          <p:attrName>fillcolor</p:attrName>
                                        </p:attrNameLst>
                                      </p:cBhvr>
                                      <p:to>
                                        <a:schemeClr val="folHlink"/>
                                      </p:to>
                                    </p:animClr>
                                    <p:set>
                                      <p:cBhvr>
                                        <p:cTn id="309" dur="500" fill="hold"/>
                                        <p:tgtEl>
                                          <p:spTgt spid="8"/>
                                        </p:tgtEl>
                                        <p:attrNameLst>
                                          <p:attrName>fill.type</p:attrName>
                                        </p:attrNameLst>
                                      </p:cBhvr>
                                      <p:to>
                                        <p:strVal val="solid"/>
                                      </p:to>
                                    </p:set>
                                    <p:set>
                                      <p:cBhvr>
                                        <p:cTn id="310" dur="500" fill="hold"/>
                                        <p:tgtEl>
                                          <p:spTgt spid="8"/>
                                        </p:tgtEl>
                                        <p:attrNameLst>
                                          <p:attrName>fill.on</p:attrName>
                                        </p:attrNameLst>
                                      </p:cBhvr>
                                      <p:to>
                                        <p:strVal val="true"/>
                                      </p:to>
                                    </p:set>
                                  </p:childTnLst>
                                </p:cTn>
                              </p:par>
                              <p:par>
                                <p:cTn id="311" presetID="3" presetClass="emph" presetSubtype="2" fill="hold" nodeType="withEffect">
                                  <p:stCondLst>
                                    <p:cond delay="0"/>
                                  </p:stCondLst>
                                  <p:childTnLst>
                                    <p:animClr clrSpc="rgb" dir="cw">
                                      <p:cBhvr override="childStyle">
                                        <p:cTn id="312" dur="2000" fill="hold"/>
                                        <p:tgtEl>
                                          <p:spTgt spid="9"/>
                                        </p:tgtEl>
                                        <p:attrNameLst>
                                          <p:attrName>style.color</p:attrName>
                                        </p:attrNameLst>
                                      </p:cBhvr>
                                      <p:to>
                                        <a:schemeClr val="bg1"/>
                                      </p:to>
                                    </p:animClr>
                                  </p:childTnLst>
                                </p:cTn>
                              </p:par>
                            </p:childTnLst>
                          </p:cTn>
                        </p:par>
                        <p:par>
                          <p:cTn id="313" fill="hold">
                            <p:stCondLst>
                              <p:cond delay="2000"/>
                            </p:stCondLst>
                            <p:childTnLst>
                              <p:par>
                                <p:cTn id="314" presetID="7" presetClass="emph" presetSubtype="2" fill="hold" nodeType="afterEffect">
                                  <p:stCondLst>
                                    <p:cond delay="0"/>
                                  </p:stCondLst>
                                  <p:childTnLst>
                                    <p:animClr clrSpc="rgb" dir="cw">
                                      <p:cBhvr>
                                        <p:cTn id="315" dur="2000" fill="hold"/>
                                        <p:tgtEl>
                                          <p:spTgt spid="38"/>
                                        </p:tgtEl>
                                        <p:attrNameLst>
                                          <p:attrName>stroke.color</p:attrName>
                                        </p:attrNameLst>
                                      </p:cBhvr>
                                      <p:to>
                                        <a:schemeClr val="folHlink"/>
                                      </p:to>
                                    </p:animClr>
                                    <p:set>
                                      <p:cBhvr>
                                        <p:cTn id="316" dur="2000" fill="hold"/>
                                        <p:tgtEl>
                                          <p:spTgt spid="38"/>
                                        </p:tgtEl>
                                        <p:attrNameLst>
                                          <p:attrName>stroke.on</p:attrName>
                                        </p:attrNameLst>
                                      </p:cBhvr>
                                      <p:to>
                                        <p:strVal val="true"/>
                                      </p:to>
                                    </p:set>
                                  </p:childTnLst>
                                </p:cTn>
                              </p:par>
                              <p:par>
                                <p:cTn id="317" presetID="1" presetClass="exit" presetSubtype="0" fill="hold" grpId="5" nodeType="withEffect">
                                  <p:stCondLst>
                                    <p:cond delay="0"/>
                                  </p:stCondLst>
                                  <p:childTnLst>
                                    <p:set>
                                      <p:cBhvr>
                                        <p:cTn id="318" dur="1" fill="hold">
                                          <p:stCondLst>
                                            <p:cond delay="0"/>
                                          </p:stCondLst>
                                        </p:cTn>
                                        <p:tgtEl>
                                          <p:spTgt spid="104"/>
                                        </p:tgtEl>
                                        <p:attrNameLst>
                                          <p:attrName>style.visibility</p:attrName>
                                        </p:attrNameLst>
                                      </p:cBhvr>
                                      <p:to>
                                        <p:strVal val="hidden"/>
                                      </p:to>
                                    </p:set>
                                  </p:childTnLst>
                                </p:cTn>
                              </p:par>
                              <p:par>
                                <p:cTn id="319" presetID="1" presetClass="exit" presetSubtype="0" fill="hold" grpId="3" nodeType="withEffect">
                                  <p:stCondLst>
                                    <p:cond delay="0"/>
                                  </p:stCondLst>
                                  <p:childTnLst>
                                    <p:set>
                                      <p:cBhvr>
                                        <p:cTn id="320" dur="1" fill="hold">
                                          <p:stCondLst>
                                            <p:cond delay="0"/>
                                          </p:stCondLst>
                                        </p:cTn>
                                        <p:tgtEl>
                                          <p:spTgt spid="103"/>
                                        </p:tgtEl>
                                        <p:attrNameLst>
                                          <p:attrName>style.visibility</p:attrName>
                                        </p:attrNameLst>
                                      </p:cBhvr>
                                      <p:to>
                                        <p:strVal val="hidden"/>
                                      </p:to>
                                    </p:set>
                                  </p:childTnLst>
                                </p:cTn>
                              </p:par>
                            </p:childTnLst>
                          </p:cTn>
                        </p:par>
                      </p:childTnLst>
                    </p:cTn>
                  </p:par>
                  <p:par>
                    <p:cTn id="321" fill="hold">
                      <p:stCondLst>
                        <p:cond delay="indefinite"/>
                      </p:stCondLst>
                      <p:childTnLst>
                        <p:par>
                          <p:cTn id="322" fill="hold">
                            <p:stCondLst>
                              <p:cond delay="0"/>
                            </p:stCondLst>
                            <p:childTnLst>
                              <p:par>
                                <p:cTn id="323" presetID="19" presetClass="emph" presetSubtype="0" fill="hold" grpId="2" nodeType="clickEffect">
                                  <p:stCondLst>
                                    <p:cond delay="0"/>
                                  </p:stCondLst>
                                  <p:childTnLst>
                                    <p:animClr clrSpc="rgb" dir="cw">
                                      <p:cBhvr override="childStyle">
                                        <p:cTn id="324" dur="500" fill="hold"/>
                                        <p:tgtEl>
                                          <p:spTgt spid="17"/>
                                        </p:tgtEl>
                                        <p:attrNameLst>
                                          <p:attrName>style.color</p:attrName>
                                        </p:attrNameLst>
                                      </p:cBhvr>
                                      <p:to>
                                        <a:schemeClr val="folHlink"/>
                                      </p:to>
                                    </p:animClr>
                                    <p:animClr clrSpc="rgb" dir="cw">
                                      <p:cBhvr>
                                        <p:cTn id="325" dur="500" fill="hold"/>
                                        <p:tgtEl>
                                          <p:spTgt spid="17"/>
                                        </p:tgtEl>
                                        <p:attrNameLst>
                                          <p:attrName>fillcolor</p:attrName>
                                        </p:attrNameLst>
                                      </p:cBhvr>
                                      <p:to>
                                        <a:schemeClr val="folHlink"/>
                                      </p:to>
                                    </p:animClr>
                                    <p:set>
                                      <p:cBhvr>
                                        <p:cTn id="326" dur="500" fill="hold"/>
                                        <p:tgtEl>
                                          <p:spTgt spid="17"/>
                                        </p:tgtEl>
                                        <p:attrNameLst>
                                          <p:attrName>fill.type</p:attrName>
                                        </p:attrNameLst>
                                      </p:cBhvr>
                                      <p:to>
                                        <p:strVal val="solid"/>
                                      </p:to>
                                    </p:set>
                                    <p:set>
                                      <p:cBhvr>
                                        <p:cTn id="327" dur="500" fill="hold"/>
                                        <p:tgtEl>
                                          <p:spTgt spid="17"/>
                                        </p:tgtEl>
                                        <p:attrNameLst>
                                          <p:attrName>fill.on</p:attrName>
                                        </p:attrNameLst>
                                      </p:cBhvr>
                                      <p:to>
                                        <p:strVal val="true"/>
                                      </p:to>
                                    </p:set>
                                  </p:childTnLst>
                                </p:cTn>
                              </p:par>
                              <p:par>
                                <p:cTn id="328" presetID="3" presetClass="emph" presetSubtype="2" fill="hold" grpId="2" nodeType="withEffect">
                                  <p:stCondLst>
                                    <p:cond delay="0"/>
                                  </p:stCondLst>
                                  <p:childTnLst>
                                    <p:animClr clrSpc="rgb" dir="cw">
                                      <p:cBhvr override="childStyle">
                                        <p:cTn id="329" dur="2000" fill="hold"/>
                                        <p:tgtEl>
                                          <p:spTgt spid="11"/>
                                        </p:tgtEl>
                                        <p:attrNameLst>
                                          <p:attrName>style.color</p:attrName>
                                        </p:attrNameLst>
                                      </p:cBhvr>
                                      <p:to>
                                        <a:schemeClr val="bg1"/>
                                      </p:to>
                                    </p:animClr>
                                  </p:childTnLst>
                                </p:cTn>
                              </p:par>
                              <p:par>
                                <p:cTn id="330" presetID="1" presetClass="exit" presetSubtype="0" fill="hold" nodeType="withEffect">
                                  <p:stCondLst>
                                    <p:cond delay="0"/>
                                  </p:stCondLst>
                                  <p:childTnLst>
                                    <p:set>
                                      <p:cBhvr>
                                        <p:cTn id="331" dur="1" fill="hold">
                                          <p:stCondLst>
                                            <p:cond delay="0"/>
                                          </p:stCondLst>
                                        </p:cTn>
                                        <p:tgtEl>
                                          <p:spTgt spid="115"/>
                                        </p:tgtEl>
                                        <p:attrNameLst>
                                          <p:attrName>style.visibility</p:attrName>
                                        </p:attrNameLst>
                                      </p:cBhvr>
                                      <p:to>
                                        <p:strVal val="hidden"/>
                                      </p:to>
                                    </p:set>
                                  </p:childTnLst>
                                </p:cTn>
                              </p:par>
                              <p:par>
                                <p:cTn id="332" presetID="1" presetClass="entr" presetSubtype="0" fill="hold" nodeType="withEffect">
                                  <p:stCondLst>
                                    <p:cond delay="0"/>
                                  </p:stCondLst>
                                  <p:childTnLst>
                                    <p:set>
                                      <p:cBhvr>
                                        <p:cTn id="333" dur="1" fill="hold">
                                          <p:stCondLst>
                                            <p:cond delay="0"/>
                                          </p:stCondLst>
                                        </p:cTn>
                                        <p:tgtEl>
                                          <p:spTgt spid="128"/>
                                        </p:tgtEl>
                                        <p:attrNameLst>
                                          <p:attrName>style.visibility</p:attrName>
                                        </p:attrNameLst>
                                      </p:cBhvr>
                                      <p:to>
                                        <p:strVal val="visible"/>
                                      </p:to>
                                    </p:set>
                                  </p:childTnLst>
                                </p:cTn>
                              </p:par>
                              <p:par>
                                <p:cTn id="334" presetID="19" presetClass="emph" presetSubtype="0" fill="hold" grpId="2" nodeType="withEffect">
                                  <p:stCondLst>
                                    <p:cond delay="0"/>
                                  </p:stCondLst>
                                  <p:childTnLst>
                                    <p:animClr clrSpc="rgb" dir="cw">
                                      <p:cBhvr override="childStyle">
                                        <p:cTn id="335" dur="500" fill="hold"/>
                                        <p:tgtEl>
                                          <p:spTgt spid="88"/>
                                        </p:tgtEl>
                                        <p:attrNameLst>
                                          <p:attrName>style.color</p:attrName>
                                        </p:attrNameLst>
                                      </p:cBhvr>
                                      <p:to>
                                        <a:schemeClr val="folHlink"/>
                                      </p:to>
                                    </p:animClr>
                                    <p:animClr clrSpc="rgb" dir="cw">
                                      <p:cBhvr>
                                        <p:cTn id="336" dur="500" fill="hold"/>
                                        <p:tgtEl>
                                          <p:spTgt spid="88"/>
                                        </p:tgtEl>
                                        <p:attrNameLst>
                                          <p:attrName>fillcolor</p:attrName>
                                        </p:attrNameLst>
                                      </p:cBhvr>
                                      <p:to>
                                        <a:schemeClr val="folHlink"/>
                                      </p:to>
                                    </p:animClr>
                                    <p:set>
                                      <p:cBhvr>
                                        <p:cTn id="337" dur="500" fill="hold"/>
                                        <p:tgtEl>
                                          <p:spTgt spid="88"/>
                                        </p:tgtEl>
                                        <p:attrNameLst>
                                          <p:attrName>fill.type</p:attrName>
                                        </p:attrNameLst>
                                      </p:cBhvr>
                                      <p:to>
                                        <p:strVal val="solid"/>
                                      </p:to>
                                    </p:set>
                                    <p:set>
                                      <p:cBhvr>
                                        <p:cTn id="338" dur="500" fill="hold"/>
                                        <p:tgtEl>
                                          <p:spTgt spid="88"/>
                                        </p:tgtEl>
                                        <p:attrNameLst>
                                          <p:attrName>fill.on</p:attrName>
                                        </p:attrNameLst>
                                      </p:cBhvr>
                                      <p:to>
                                        <p:strVal val="true"/>
                                      </p:to>
                                    </p:set>
                                  </p:childTnLst>
                                </p:cTn>
                              </p:par>
                              <p:par>
                                <p:cTn id="339" presetID="7" presetClass="emph" presetSubtype="2" fill="hold" nodeType="withEffect">
                                  <p:stCondLst>
                                    <p:cond delay="0"/>
                                  </p:stCondLst>
                                  <p:childTnLst>
                                    <p:animClr clrSpc="rgb" dir="cw">
                                      <p:cBhvr>
                                        <p:cTn id="340" dur="2000" fill="hold"/>
                                        <p:tgtEl>
                                          <p:spTgt spid="89"/>
                                        </p:tgtEl>
                                        <p:attrNameLst>
                                          <p:attrName>stroke.color</p:attrName>
                                        </p:attrNameLst>
                                      </p:cBhvr>
                                      <p:to>
                                        <a:schemeClr val="folHlink"/>
                                      </p:to>
                                    </p:animClr>
                                    <p:set>
                                      <p:cBhvr>
                                        <p:cTn id="341" dur="2000" fill="hold"/>
                                        <p:tgtEl>
                                          <p:spTgt spid="89"/>
                                        </p:tgtEl>
                                        <p:attrNameLst>
                                          <p:attrName>stroke.on</p:attrName>
                                        </p:attrNameLst>
                                      </p:cBhvr>
                                      <p:to>
                                        <p:strVal val="true"/>
                                      </p:to>
                                    </p:set>
                                  </p:childTnLst>
                                </p:cTn>
                              </p:par>
                              <p:par>
                                <p:cTn id="342" presetID="19" presetClass="emph" presetSubtype="0" fill="hold" grpId="3" nodeType="withEffect">
                                  <p:stCondLst>
                                    <p:cond delay="0"/>
                                  </p:stCondLst>
                                  <p:childTnLst>
                                    <p:animClr clrSpc="rgb" dir="cw">
                                      <p:cBhvr override="childStyle">
                                        <p:cTn id="343" dur="500" fill="hold"/>
                                        <p:tgtEl>
                                          <p:spTgt spid="8"/>
                                        </p:tgtEl>
                                        <p:attrNameLst>
                                          <p:attrName>style.color</p:attrName>
                                        </p:attrNameLst>
                                      </p:cBhvr>
                                      <p:to>
                                        <a:schemeClr val="bg2"/>
                                      </p:to>
                                    </p:animClr>
                                    <p:animClr clrSpc="rgb" dir="cw">
                                      <p:cBhvr>
                                        <p:cTn id="344" dur="500" fill="hold"/>
                                        <p:tgtEl>
                                          <p:spTgt spid="8"/>
                                        </p:tgtEl>
                                        <p:attrNameLst>
                                          <p:attrName>fillcolor</p:attrName>
                                        </p:attrNameLst>
                                      </p:cBhvr>
                                      <p:to>
                                        <a:schemeClr val="bg2"/>
                                      </p:to>
                                    </p:animClr>
                                    <p:set>
                                      <p:cBhvr>
                                        <p:cTn id="345" dur="500" fill="hold"/>
                                        <p:tgtEl>
                                          <p:spTgt spid="8"/>
                                        </p:tgtEl>
                                        <p:attrNameLst>
                                          <p:attrName>fill.type</p:attrName>
                                        </p:attrNameLst>
                                      </p:cBhvr>
                                      <p:to>
                                        <p:strVal val="solid"/>
                                      </p:to>
                                    </p:set>
                                    <p:set>
                                      <p:cBhvr>
                                        <p:cTn id="346" dur="500" fill="hold"/>
                                        <p:tgtEl>
                                          <p:spTgt spid="8"/>
                                        </p:tgtEl>
                                        <p:attrNameLst>
                                          <p:attrName>fill.on</p:attrName>
                                        </p:attrNameLst>
                                      </p:cBhvr>
                                      <p:to>
                                        <p:strVal val="true"/>
                                      </p:to>
                                    </p:set>
                                  </p:childTnLst>
                                </p:cTn>
                              </p:par>
                              <p:par>
                                <p:cTn id="347" presetID="3" presetClass="emph" presetSubtype="2" fill="hold" grpId="2" nodeType="withEffect">
                                  <p:stCondLst>
                                    <p:cond delay="0"/>
                                  </p:stCondLst>
                                  <p:childTnLst>
                                    <p:animClr clrSpc="rgb" dir="cw">
                                      <p:cBhvr override="childStyle">
                                        <p:cTn id="348" dur="2000" fill="hold"/>
                                        <p:tgtEl>
                                          <p:spTgt spid="9"/>
                                        </p:tgtEl>
                                        <p:attrNameLst>
                                          <p:attrName>style.color</p:attrName>
                                        </p:attrNameLst>
                                      </p:cBhvr>
                                      <p:to>
                                        <a:schemeClr val="tx1"/>
                                      </p:to>
                                    </p:animClr>
                                  </p:childTnLst>
                                </p:cTn>
                              </p:par>
                              <p:par>
                                <p:cTn id="349" presetID="7" presetClass="emph" presetSubtype="2" fill="hold" nodeType="withEffect">
                                  <p:stCondLst>
                                    <p:cond delay="0"/>
                                  </p:stCondLst>
                                  <p:childTnLst>
                                    <p:animClr clrSpc="rgb" dir="cw">
                                      <p:cBhvr>
                                        <p:cTn id="350" dur="2000" fill="hold"/>
                                        <p:tgtEl>
                                          <p:spTgt spid="38"/>
                                        </p:tgtEl>
                                        <p:attrNameLst>
                                          <p:attrName>stroke.color</p:attrName>
                                        </p:attrNameLst>
                                      </p:cBhvr>
                                      <p:to>
                                        <a:srgbClr xmlns:mc="http://schemas.openxmlformats.org/markup-compatibility/2006" xmlns:a14="http://schemas.microsoft.com/office/drawing/2010/main" val="C3D69B" mc:Ignorable=""/>
                                      </p:to>
                                    </p:animClr>
                                    <p:set>
                                      <p:cBhvr>
                                        <p:cTn id="351" dur="2000" fill="hold"/>
                                        <p:tgtEl>
                                          <p:spTgt spid="38"/>
                                        </p:tgtEl>
                                        <p:attrNameLst>
                                          <p:attrName>stroke.on</p:attrName>
                                        </p:attrNameLst>
                                      </p:cBhvr>
                                      <p:to>
                                        <p:strVal val="true"/>
                                      </p:to>
                                    </p:set>
                                  </p:childTnLst>
                                </p:cTn>
                              </p:par>
                              <p:par>
                                <p:cTn id="352" presetID="3" presetClass="emph" presetSubtype="2" fill="hold" grpId="1" nodeType="withEffect">
                                  <p:stCondLst>
                                    <p:cond delay="0"/>
                                  </p:stCondLst>
                                  <p:childTnLst>
                                    <p:animClr clrSpc="rgb" dir="cw">
                                      <p:cBhvr override="childStyle">
                                        <p:cTn id="353" dur="2000" fill="hold"/>
                                        <p:tgtEl>
                                          <p:spTgt spid="98"/>
                                        </p:tgtEl>
                                        <p:attrNameLst>
                                          <p:attrName>style.color</p:attrName>
                                        </p:attrNameLst>
                                      </p:cBhvr>
                                      <p:to>
                                        <a:srgbClr xmlns:mc="http://schemas.openxmlformats.org/markup-compatibility/2006" xmlns:a14="http://schemas.microsoft.com/office/drawing/2010/main" val="C3D69B" mc:Ignorable=""/>
                                      </p:to>
                                    </p:animClr>
                                  </p:childTnLst>
                                </p:cTn>
                              </p:par>
                              <p:par>
                                <p:cTn id="354" presetID="1" presetClass="entr" presetSubtype="0" fill="hold" grpId="10" nodeType="withEffect">
                                  <p:stCondLst>
                                    <p:cond delay="0"/>
                                  </p:stCondLst>
                                  <p:childTnLst>
                                    <p:set>
                                      <p:cBhvr>
                                        <p:cTn id="355" dur="1" fill="hold">
                                          <p:stCondLst>
                                            <p:cond delay="0"/>
                                          </p:stCondLst>
                                        </p:cTn>
                                        <p:tgtEl>
                                          <p:spTgt spid="104"/>
                                        </p:tgtEl>
                                        <p:attrNameLst>
                                          <p:attrName>style.visibility</p:attrName>
                                        </p:attrNameLst>
                                      </p:cBhvr>
                                      <p:to>
                                        <p:strVal val="visible"/>
                                      </p:to>
                                    </p:set>
                                  </p:childTnLst>
                                </p:cTn>
                              </p:par>
                              <p:par>
                                <p:cTn id="356" presetID="1" presetClass="entr" presetSubtype="0" fill="hold" grpId="2" nodeType="withEffect">
                                  <p:stCondLst>
                                    <p:cond delay="0"/>
                                  </p:stCondLst>
                                  <p:childTnLst>
                                    <p:set>
                                      <p:cBhvr>
                                        <p:cTn id="357" dur="1" fill="hold">
                                          <p:stCondLst>
                                            <p:cond delay="0"/>
                                          </p:stCondLst>
                                        </p:cTn>
                                        <p:tgtEl>
                                          <p:spTgt spid="72"/>
                                        </p:tgtEl>
                                        <p:attrNameLst>
                                          <p:attrName>style.visibility</p:attrName>
                                        </p:attrNameLst>
                                      </p:cBhvr>
                                      <p:to>
                                        <p:strVal val="visible"/>
                                      </p:to>
                                    </p:set>
                                  </p:childTnLst>
                                </p:cTn>
                              </p:par>
                            </p:childTnLst>
                          </p:cTn>
                        </p:par>
                      </p:childTnLst>
                    </p:cTn>
                  </p:par>
                  <p:par>
                    <p:cTn id="358" fill="hold">
                      <p:stCondLst>
                        <p:cond delay="indefinite"/>
                      </p:stCondLst>
                      <p:childTnLst>
                        <p:par>
                          <p:cTn id="359" fill="hold">
                            <p:stCondLst>
                              <p:cond delay="0"/>
                            </p:stCondLst>
                            <p:childTnLst>
                              <p:par>
                                <p:cTn id="360" presetID="1" presetClass="entr" presetSubtype="0" fill="hold" nodeType="clickEffect">
                                  <p:stCondLst>
                                    <p:cond delay="0"/>
                                  </p:stCondLst>
                                  <p:childTnLst>
                                    <p:set>
                                      <p:cBhvr>
                                        <p:cTn id="361" dur="1" fill="hold">
                                          <p:stCondLst>
                                            <p:cond delay="0"/>
                                          </p:stCondLst>
                                        </p:cTn>
                                        <p:tgtEl>
                                          <p:spTgt spid="123"/>
                                        </p:tgtEl>
                                        <p:attrNameLst>
                                          <p:attrName>style.visibility</p:attrName>
                                        </p:attrNameLst>
                                      </p:cBhvr>
                                      <p:to>
                                        <p:strVal val="visible"/>
                                      </p:to>
                                    </p:set>
                                  </p:childTnLst>
                                </p:cTn>
                              </p:par>
                              <p:par>
                                <p:cTn id="362" presetID="1" presetClass="exit" presetSubtype="0" fill="hold" nodeType="withEffect">
                                  <p:stCondLst>
                                    <p:cond delay="0"/>
                                  </p:stCondLst>
                                  <p:childTnLst>
                                    <p:set>
                                      <p:cBhvr>
                                        <p:cTn id="363" dur="1" fill="hold">
                                          <p:stCondLst>
                                            <p:cond delay="0"/>
                                          </p:stCondLst>
                                        </p:cTn>
                                        <p:tgtEl>
                                          <p:spTgt spid="128"/>
                                        </p:tgtEl>
                                        <p:attrNameLst>
                                          <p:attrName>style.visibility</p:attrName>
                                        </p:attrNameLst>
                                      </p:cBhvr>
                                      <p:to>
                                        <p:strVal val="hidden"/>
                                      </p:to>
                                    </p:set>
                                  </p:childTnLst>
                                </p:cTn>
                              </p:par>
                              <p:par>
                                <p:cTn id="364" presetID="7" presetClass="emph" presetSubtype="2" fill="hold" nodeType="withEffect">
                                  <p:stCondLst>
                                    <p:cond delay="0"/>
                                  </p:stCondLst>
                                  <p:childTnLst>
                                    <p:animClr clrSpc="rgb" dir="cw">
                                      <p:cBhvr>
                                        <p:cTn id="365" dur="2000" fill="hold"/>
                                        <p:tgtEl>
                                          <p:spTgt spid="37"/>
                                        </p:tgtEl>
                                        <p:attrNameLst>
                                          <p:attrName>stroke.color</p:attrName>
                                        </p:attrNameLst>
                                      </p:cBhvr>
                                      <p:to>
                                        <a:schemeClr val="folHlink"/>
                                      </p:to>
                                    </p:animClr>
                                    <p:set>
                                      <p:cBhvr>
                                        <p:cTn id="366" dur="2000" fill="hold"/>
                                        <p:tgtEl>
                                          <p:spTgt spid="37"/>
                                        </p:tgtEl>
                                        <p:attrNameLst>
                                          <p:attrName>stroke.on</p:attrName>
                                        </p:attrNameLst>
                                      </p:cBhvr>
                                      <p:to>
                                        <p:strVal val="true"/>
                                      </p:to>
                                    </p:set>
                                  </p:childTnLst>
                                </p:cTn>
                              </p:par>
                              <p:par>
                                <p:cTn id="367" presetID="3" presetClass="emph" presetSubtype="2" fill="hold" grpId="0" nodeType="withEffect">
                                  <p:stCondLst>
                                    <p:cond delay="0"/>
                                  </p:stCondLst>
                                  <p:childTnLst>
                                    <p:animClr clrSpc="rgb" dir="cw">
                                      <p:cBhvr override="childStyle">
                                        <p:cTn id="368" dur="2000" fill="hold"/>
                                        <p:tgtEl>
                                          <p:spTgt spid="98"/>
                                        </p:tgtEl>
                                        <p:attrNameLst>
                                          <p:attrName>style.color</p:attrName>
                                        </p:attrNameLst>
                                      </p:cBhvr>
                                      <p:to>
                                        <a:schemeClr val="folHlink"/>
                                      </p:to>
                                    </p:animClr>
                                  </p:childTnLst>
                                </p:cTn>
                              </p:par>
                              <p:par>
                                <p:cTn id="369" presetID="19" presetClass="emph" presetSubtype="0" fill="hold" grpId="3" nodeType="withEffect">
                                  <p:stCondLst>
                                    <p:cond delay="0"/>
                                  </p:stCondLst>
                                  <p:childTnLst>
                                    <p:animClr clrSpc="rgb" dir="cw">
                                      <p:cBhvr override="childStyle">
                                        <p:cTn id="370" dur="500" fill="hold"/>
                                        <p:tgtEl>
                                          <p:spTgt spid="88"/>
                                        </p:tgtEl>
                                        <p:attrNameLst>
                                          <p:attrName>style.color</p:attrName>
                                        </p:attrNameLst>
                                      </p:cBhvr>
                                      <p:to>
                                        <a:schemeClr val="bg2"/>
                                      </p:to>
                                    </p:animClr>
                                    <p:animClr clrSpc="rgb" dir="cw">
                                      <p:cBhvr>
                                        <p:cTn id="371" dur="500" fill="hold"/>
                                        <p:tgtEl>
                                          <p:spTgt spid="88"/>
                                        </p:tgtEl>
                                        <p:attrNameLst>
                                          <p:attrName>fillcolor</p:attrName>
                                        </p:attrNameLst>
                                      </p:cBhvr>
                                      <p:to>
                                        <a:schemeClr val="bg2"/>
                                      </p:to>
                                    </p:animClr>
                                    <p:set>
                                      <p:cBhvr>
                                        <p:cTn id="372" dur="500" fill="hold"/>
                                        <p:tgtEl>
                                          <p:spTgt spid="88"/>
                                        </p:tgtEl>
                                        <p:attrNameLst>
                                          <p:attrName>fill.type</p:attrName>
                                        </p:attrNameLst>
                                      </p:cBhvr>
                                      <p:to>
                                        <p:strVal val="solid"/>
                                      </p:to>
                                    </p:set>
                                    <p:set>
                                      <p:cBhvr>
                                        <p:cTn id="373" dur="500" fill="hold"/>
                                        <p:tgtEl>
                                          <p:spTgt spid="88"/>
                                        </p:tgtEl>
                                        <p:attrNameLst>
                                          <p:attrName>fill.on</p:attrName>
                                        </p:attrNameLst>
                                      </p:cBhvr>
                                      <p:to>
                                        <p:strVal val="true"/>
                                      </p:to>
                                    </p:set>
                                  </p:childTnLst>
                                </p:cTn>
                              </p:par>
                              <p:par>
                                <p:cTn id="374" presetID="7" presetClass="emph" presetSubtype="2" fill="hold" nodeType="withEffect">
                                  <p:stCondLst>
                                    <p:cond delay="0"/>
                                  </p:stCondLst>
                                  <p:childTnLst>
                                    <p:animClr clrSpc="rgb" dir="cw">
                                      <p:cBhvr>
                                        <p:cTn id="375" dur="2000" fill="hold"/>
                                        <p:tgtEl>
                                          <p:spTgt spid="89"/>
                                        </p:tgtEl>
                                        <p:attrNameLst>
                                          <p:attrName>stroke.color</p:attrName>
                                        </p:attrNameLst>
                                      </p:cBhvr>
                                      <p:to>
                                        <a:srgbClr xmlns:mc="http://schemas.openxmlformats.org/markup-compatibility/2006" xmlns:a14="http://schemas.microsoft.com/office/drawing/2010/main" val="C3D69B" mc:Ignorable=""/>
                                      </p:to>
                                    </p:animClr>
                                    <p:set>
                                      <p:cBhvr>
                                        <p:cTn id="376" dur="2000" fill="hold"/>
                                        <p:tgtEl>
                                          <p:spTgt spid="89"/>
                                        </p:tgtEl>
                                        <p:attrNameLst>
                                          <p:attrName>stroke.on</p:attrName>
                                        </p:attrNameLst>
                                      </p:cBhvr>
                                      <p:to>
                                        <p:strVal val="true"/>
                                      </p:to>
                                    </p:set>
                                  </p:childTnLst>
                                </p:cTn>
                              </p:par>
                            </p:childTnLst>
                          </p:cTn>
                        </p:par>
                      </p:childTnLst>
                    </p:cTn>
                  </p:par>
                  <p:par>
                    <p:cTn id="377" fill="hold">
                      <p:stCondLst>
                        <p:cond delay="indefinite"/>
                      </p:stCondLst>
                      <p:childTnLst>
                        <p:par>
                          <p:cTn id="378" fill="hold">
                            <p:stCondLst>
                              <p:cond delay="0"/>
                            </p:stCondLst>
                            <p:childTnLst>
                              <p:par>
                                <p:cTn id="379" presetID="19" presetClass="emph" presetSubtype="0" fill="hold" grpId="0" nodeType="clickEffect">
                                  <p:stCondLst>
                                    <p:cond delay="0"/>
                                  </p:stCondLst>
                                  <p:childTnLst>
                                    <p:animClr clrSpc="rgb" dir="cw">
                                      <p:cBhvr override="childStyle">
                                        <p:cTn id="380" dur="500" fill="hold"/>
                                        <p:tgtEl>
                                          <p:spTgt spid="18"/>
                                        </p:tgtEl>
                                        <p:attrNameLst>
                                          <p:attrName>style.color</p:attrName>
                                        </p:attrNameLst>
                                      </p:cBhvr>
                                      <p:to>
                                        <a:schemeClr val="folHlink"/>
                                      </p:to>
                                    </p:animClr>
                                    <p:animClr clrSpc="rgb" dir="cw">
                                      <p:cBhvr>
                                        <p:cTn id="381" dur="500" fill="hold"/>
                                        <p:tgtEl>
                                          <p:spTgt spid="18"/>
                                        </p:tgtEl>
                                        <p:attrNameLst>
                                          <p:attrName>fillcolor</p:attrName>
                                        </p:attrNameLst>
                                      </p:cBhvr>
                                      <p:to>
                                        <a:schemeClr val="folHlink"/>
                                      </p:to>
                                    </p:animClr>
                                    <p:set>
                                      <p:cBhvr>
                                        <p:cTn id="382" dur="500" fill="hold"/>
                                        <p:tgtEl>
                                          <p:spTgt spid="18"/>
                                        </p:tgtEl>
                                        <p:attrNameLst>
                                          <p:attrName>fill.type</p:attrName>
                                        </p:attrNameLst>
                                      </p:cBhvr>
                                      <p:to>
                                        <p:strVal val="solid"/>
                                      </p:to>
                                    </p:set>
                                    <p:set>
                                      <p:cBhvr>
                                        <p:cTn id="383" dur="500" fill="hold"/>
                                        <p:tgtEl>
                                          <p:spTgt spid="18"/>
                                        </p:tgtEl>
                                        <p:attrNameLst>
                                          <p:attrName>fill.on</p:attrName>
                                        </p:attrNameLst>
                                      </p:cBhvr>
                                      <p:to>
                                        <p:strVal val="true"/>
                                      </p:to>
                                    </p:set>
                                  </p:childTnLst>
                                </p:cTn>
                              </p:par>
                              <p:par>
                                <p:cTn id="384" presetID="3" presetClass="emph" presetSubtype="2" fill="hold" grpId="0" nodeType="withEffect">
                                  <p:stCondLst>
                                    <p:cond delay="0"/>
                                  </p:stCondLst>
                                  <p:childTnLst>
                                    <p:animClr clrSpc="rgb" dir="cw">
                                      <p:cBhvr override="childStyle">
                                        <p:cTn id="385" dur="2000" fill="hold"/>
                                        <p:tgtEl>
                                          <p:spTgt spid="19"/>
                                        </p:tgtEl>
                                        <p:attrNameLst>
                                          <p:attrName>style.color</p:attrName>
                                        </p:attrNameLst>
                                      </p:cBhvr>
                                      <p:to>
                                        <a:schemeClr val="bg1"/>
                                      </p:to>
                                    </p:animClr>
                                  </p:childTnLst>
                                </p:cTn>
                              </p:par>
                              <p:par>
                                <p:cTn id="386" presetID="19" presetClass="emph" presetSubtype="0" fill="hold" grpId="3" nodeType="withEffect">
                                  <p:stCondLst>
                                    <p:cond delay="0"/>
                                  </p:stCondLst>
                                  <p:childTnLst>
                                    <p:animClr clrSpc="rgb" dir="cw">
                                      <p:cBhvr override="childStyle">
                                        <p:cTn id="387" dur="500" fill="hold"/>
                                        <p:tgtEl>
                                          <p:spTgt spid="17"/>
                                        </p:tgtEl>
                                        <p:attrNameLst>
                                          <p:attrName>style.color</p:attrName>
                                        </p:attrNameLst>
                                      </p:cBhvr>
                                      <p:to>
                                        <a:schemeClr val="bg2"/>
                                      </p:to>
                                    </p:animClr>
                                    <p:animClr clrSpc="rgb" dir="cw">
                                      <p:cBhvr>
                                        <p:cTn id="388" dur="500" fill="hold"/>
                                        <p:tgtEl>
                                          <p:spTgt spid="17"/>
                                        </p:tgtEl>
                                        <p:attrNameLst>
                                          <p:attrName>fillcolor</p:attrName>
                                        </p:attrNameLst>
                                      </p:cBhvr>
                                      <p:to>
                                        <a:schemeClr val="bg2"/>
                                      </p:to>
                                    </p:animClr>
                                    <p:set>
                                      <p:cBhvr>
                                        <p:cTn id="389" dur="500" fill="hold"/>
                                        <p:tgtEl>
                                          <p:spTgt spid="17"/>
                                        </p:tgtEl>
                                        <p:attrNameLst>
                                          <p:attrName>fill.type</p:attrName>
                                        </p:attrNameLst>
                                      </p:cBhvr>
                                      <p:to>
                                        <p:strVal val="solid"/>
                                      </p:to>
                                    </p:set>
                                    <p:set>
                                      <p:cBhvr>
                                        <p:cTn id="390" dur="500" fill="hold"/>
                                        <p:tgtEl>
                                          <p:spTgt spid="17"/>
                                        </p:tgtEl>
                                        <p:attrNameLst>
                                          <p:attrName>fill.on</p:attrName>
                                        </p:attrNameLst>
                                      </p:cBhvr>
                                      <p:to>
                                        <p:strVal val="true"/>
                                      </p:to>
                                    </p:set>
                                  </p:childTnLst>
                                </p:cTn>
                              </p:par>
                              <p:par>
                                <p:cTn id="391" presetID="3" presetClass="emph" presetSubtype="2" fill="hold" grpId="3" nodeType="withEffect">
                                  <p:stCondLst>
                                    <p:cond delay="0"/>
                                  </p:stCondLst>
                                  <p:childTnLst>
                                    <p:animClr clrSpc="rgb" dir="cw">
                                      <p:cBhvr override="childStyle">
                                        <p:cTn id="392" dur="2000" fill="hold"/>
                                        <p:tgtEl>
                                          <p:spTgt spid="11"/>
                                        </p:tgtEl>
                                        <p:attrNameLst>
                                          <p:attrName>style.color</p:attrName>
                                        </p:attrNameLst>
                                      </p:cBhvr>
                                      <p:to>
                                        <a:schemeClr val="tx1"/>
                                      </p:to>
                                    </p:animClr>
                                  </p:childTnLst>
                                </p:cTn>
                              </p:par>
                              <p:par>
                                <p:cTn id="393" presetID="7" presetClass="emph" presetSubtype="2" fill="hold" nodeType="withEffect">
                                  <p:stCondLst>
                                    <p:cond delay="0"/>
                                  </p:stCondLst>
                                  <p:childTnLst>
                                    <p:animClr clrSpc="rgb" dir="cw">
                                      <p:cBhvr>
                                        <p:cTn id="394" dur="2000" fill="hold"/>
                                        <p:tgtEl>
                                          <p:spTgt spid="37"/>
                                        </p:tgtEl>
                                        <p:attrNameLst>
                                          <p:attrName>stroke.color</p:attrName>
                                        </p:attrNameLst>
                                      </p:cBhvr>
                                      <p:to>
                                        <a:srgbClr xmlns:mc="http://schemas.openxmlformats.org/markup-compatibility/2006" xmlns:a14="http://schemas.microsoft.com/office/drawing/2010/main" val="C3D69B" mc:Ignorable=""/>
                                      </p:to>
                                    </p:animClr>
                                    <p:set>
                                      <p:cBhvr>
                                        <p:cTn id="395" dur="2000" fill="hold"/>
                                        <p:tgtEl>
                                          <p:spTgt spid="37"/>
                                        </p:tgtEl>
                                        <p:attrNameLst>
                                          <p:attrName>stroke.on</p:attrName>
                                        </p:attrNameLst>
                                      </p:cBhvr>
                                      <p:to>
                                        <p:strVal val="true"/>
                                      </p:to>
                                    </p:set>
                                  </p:childTnLst>
                                </p:cTn>
                              </p:par>
                              <p:par>
                                <p:cTn id="396" presetID="1" presetClass="exit" presetSubtype="0" fill="hold" grpId="11" nodeType="withEffect">
                                  <p:stCondLst>
                                    <p:cond delay="0"/>
                                  </p:stCondLst>
                                  <p:childTnLst>
                                    <p:set>
                                      <p:cBhvr>
                                        <p:cTn id="397" dur="1" fill="hold">
                                          <p:stCondLst>
                                            <p:cond delay="0"/>
                                          </p:stCondLst>
                                        </p:cTn>
                                        <p:tgtEl>
                                          <p:spTgt spid="104"/>
                                        </p:tgtEl>
                                        <p:attrNameLst>
                                          <p:attrName>style.visibility</p:attrName>
                                        </p:attrNameLst>
                                      </p:cBhvr>
                                      <p:to>
                                        <p:strVal val="hidden"/>
                                      </p:to>
                                    </p:set>
                                  </p:childTnLst>
                                </p:cTn>
                              </p:par>
                              <p:par>
                                <p:cTn id="398" presetID="1" presetClass="exit" presetSubtype="0" fill="hold" grpId="3" nodeType="withEffect">
                                  <p:stCondLst>
                                    <p:cond delay="0"/>
                                  </p:stCondLst>
                                  <p:childTnLst>
                                    <p:set>
                                      <p:cBhvr>
                                        <p:cTn id="399" dur="1" fill="hold">
                                          <p:stCondLst>
                                            <p:cond delay="0"/>
                                          </p:stCondLst>
                                        </p:cTn>
                                        <p:tgtEl>
                                          <p:spTgt spid="72"/>
                                        </p:tgtEl>
                                        <p:attrNameLst>
                                          <p:attrName>style.visibility</p:attrName>
                                        </p:attrNameLst>
                                      </p:cBhvr>
                                      <p:to>
                                        <p:strVal val="hidden"/>
                                      </p:to>
                                    </p:set>
                                  </p:childTnLst>
                                </p:cTn>
                              </p:par>
                              <p:par>
                                <p:cTn id="400" presetID="1" presetClass="entr" presetSubtype="0" fill="hold" grpId="6" nodeType="withEffect">
                                  <p:stCondLst>
                                    <p:cond delay="0"/>
                                  </p:stCondLst>
                                  <p:childTnLst>
                                    <p:set>
                                      <p:cBhvr>
                                        <p:cTn id="401" dur="1" fill="hold">
                                          <p:stCondLst>
                                            <p:cond delay="0"/>
                                          </p:stCondLst>
                                        </p:cTn>
                                        <p:tgtEl>
                                          <p:spTgt spid="104"/>
                                        </p:tgtEl>
                                        <p:attrNameLst>
                                          <p:attrName>style.visibility</p:attrName>
                                        </p:attrNameLst>
                                      </p:cBhvr>
                                      <p:to>
                                        <p:strVal val="visible"/>
                                      </p:to>
                                    </p:set>
                                  </p:childTnLst>
                                </p:cTn>
                              </p:par>
                              <p:par>
                                <p:cTn id="402" presetID="1" presetClass="entr" presetSubtype="0" fill="hold" grpId="0" nodeType="withEffect">
                                  <p:stCondLst>
                                    <p:cond delay="0"/>
                                  </p:stCondLst>
                                  <p:childTnLst>
                                    <p:set>
                                      <p:cBhvr>
                                        <p:cTn id="403" dur="1" fill="hold">
                                          <p:stCondLst>
                                            <p:cond delay="0"/>
                                          </p:stCondLst>
                                        </p:cTn>
                                        <p:tgtEl>
                                          <p:spTgt spid="84"/>
                                        </p:tgtEl>
                                        <p:attrNameLst>
                                          <p:attrName>style.visibility</p:attrName>
                                        </p:attrNameLst>
                                      </p:cBhvr>
                                      <p:to>
                                        <p:strVal val="visible"/>
                                      </p:to>
                                    </p:set>
                                  </p:childTnLst>
                                </p:cTn>
                              </p:par>
                              <p:par>
                                <p:cTn id="404" presetID="3" presetClass="emph" presetSubtype="2" fill="hold" grpId="2" nodeType="withEffect">
                                  <p:stCondLst>
                                    <p:cond delay="0"/>
                                  </p:stCondLst>
                                  <p:childTnLst>
                                    <p:animClr clrSpc="rgb" dir="cw">
                                      <p:cBhvr override="childStyle">
                                        <p:cTn id="405" dur="2000" fill="hold"/>
                                        <p:tgtEl>
                                          <p:spTgt spid="98"/>
                                        </p:tgtEl>
                                        <p:attrNameLst>
                                          <p:attrName>style.color</p:attrName>
                                        </p:attrNameLst>
                                      </p:cBhvr>
                                      <p:to>
                                        <a:srgbClr xmlns:mc="http://schemas.openxmlformats.org/markup-compatibility/2006" xmlns:a14="http://schemas.microsoft.com/office/drawing/2010/main" val="C3D69B" mc:Ignorable=""/>
                                      </p:to>
                                    </p:animClr>
                                  </p:childTnLst>
                                </p:cTn>
                              </p:par>
                            </p:childTnLst>
                          </p:cTn>
                        </p:par>
                      </p:childTnLst>
                    </p:cTn>
                  </p:par>
                  <p:par>
                    <p:cTn id="406" fill="hold">
                      <p:stCondLst>
                        <p:cond delay="indefinite"/>
                      </p:stCondLst>
                      <p:childTnLst>
                        <p:par>
                          <p:cTn id="407" fill="hold">
                            <p:stCondLst>
                              <p:cond delay="0"/>
                            </p:stCondLst>
                            <p:childTnLst>
                              <p:par>
                                <p:cTn id="408" presetID="1" presetClass="exit" presetSubtype="0" fill="hold" nodeType="clickEffect">
                                  <p:stCondLst>
                                    <p:cond delay="0"/>
                                  </p:stCondLst>
                                  <p:childTnLst>
                                    <p:set>
                                      <p:cBhvr>
                                        <p:cTn id="409" dur="1" fill="hold">
                                          <p:stCondLst>
                                            <p:cond delay="0"/>
                                          </p:stCondLst>
                                        </p:cTn>
                                        <p:tgtEl>
                                          <p:spTgt spid="123"/>
                                        </p:tgtEl>
                                        <p:attrNameLst>
                                          <p:attrName>style.visibility</p:attrName>
                                        </p:attrNameLst>
                                      </p:cBhvr>
                                      <p:to>
                                        <p:strVal val="hidden"/>
                                      </p:to>
                                    </p:set>
                                  </p:childTnLst>
                                </p:cTn>
                              </p:par>
                              <p:par>
                                <p:cTn id="410" presetID="1" presetClass="exit" presetSubtype="0" fill="hold" grpId="7" nodeType="withEffect">
                                  <p:stCondLst>
                                    <p:cond delay="0"/>
                                  </p:stCondLst>
                                  <p:childTnLst>
                                    <p:set>
                                      <p:cBhvr>
                                        <p:cTn id="411" dur="1" fill="hold">
                                          <p:stCondLst>
                                            <p:cond delay="0"/>
                                          </p:stCondLst>
                                        </p:cTn>
                                        <p:tgtEl>
                                          <p:spTgt spid="104"/>
                                        </p:tgtEl>
                                        <p:attrNameLst>
                                          <p:attrName>style.visibility</p:attrName>
                                        </p:attrNameLst>
                                      </p:cBhvr>
                                      <p:to>
                                        <p:strVal val="hidden"/>
                                      </p:to>
                                    </p:set>
                                  </p:childTnLst>
                                </p:cTn>
                              </p:par>
                              <p:par>
                                <p:cTn id="412" presetID="1" presetClass="exit" presetSubtype="0" fill="hold" grpId="1" nodeType="withEffect">
                                  <p:stCondLst>
                                    <p:cond delay="0"/>
                                  </p:stCondLst>
                                  <p:childTnLst>
                                    <p:set>
                                      <p:cBhvr>
                                        <p:cTn id="413" dur="1" fill="hold">
                                          <p:stCondLst>
                                            <p:cond delay="0"/>
                                          </p:stCondLst>
                                        </p:cTn>
                                        <p:tgtEl>
                                          <p:spTgt spid="84"/>
                                        </p:tgtEl>
                                        <p:attrNameLst>
                                          <p:attrName>style.visibility</p:attrName>
                                        </p:attrNameLst>
                                      </p:cBhvr>
                                      <p:to>
                                        <p:strVal val="hidden"/>
                                      </p:to>
                                    </p:set>
                                  </p:childTnLst>
                                </p:cTn>
                              </p:par>
                              <p:par>
                                <p:cTn id="414" presetID="19" presetClass="emph" presetSubtype="0" fill="hold" grpId="1" nodeType="withEffect">
                                  <p:stCondLst>
                                    <p:cond delay="0"/>
                                  </p:stCondLst>
                                  <p:childTnLst>
                                    <p:animClr clrSpc="rgb" dir="cw">
                                      <p:cBhvr override="childStyle">
                                        <p:cTn id="415" dur="500" fill="hold"/>
                                        <p:tgtEl>
                                          <p:spTgt spid="18"/>
                                        </p:tgtEl>
                                        <p:attrNameLst>
                                          <p:attrName>style.color</p:attrName>
                                        </p:attrNameLst>
                                      </p:cBhvr>
                                      <p:to>
                                        <a:schemeClr val="bg2"/>
                                      </p:to>
                                    </p:animClr>
                                    <p:animClr clrSpc="rgb" dir="cw">
                                      <p:cBhvr>
                                        <p:cTn id="416" dur="500" fill="hold"/>
                                        <p:tgtEl>
                                          <p:spTgt spid="18"/>
                                        </p:tgtEl>
                                        <p:attrNameLst>
                                          <p:attrName>fillcolor</p:attrName>
                                        </p:attrNameLst>
                                      </p:cBhvr>
                                      <p:to>
                                        <a:schemeClr val="bg2"/>
                                      </p:to>
                                    </p:animClr>
                                    <p:set>
                                      <p:cBhvr>
                                        <p:cTn id="417" dur="500" fill="hold"/>
                                        <p:tgtEl>
                                          <p:spTgt spid="18"/>
                                        </p:tgtEl>
                                        <p:attrNameLst>
                                          <p:attrName>fill.type</p:attrName>
                                        </p:attrNameLst>
                                      </p:cBhvr>
                                      <p:to>
                                        <p:strVal val="solid"/>
                                      </p:to>
                                    </p:set>
                                    <p:set>
                                      <p:cBhvr>
                                        <p:cTn id="418" dur="500" fill="hold"/>
                                        <p:tgtEl>
                                          <p:spTgt spid="18"/>
                                        </p:tgtEl>
                                        <p:attrNameLst>
                                          <p:attrName>fill.on</p:attrName>
                                        </p:attrNameLst>
                                      </p:cBhvr>
                                      <p:to>
                                        <p:strVal val="true"/>
                                      </p:to>
                                    </p:set>
                                  </p:childTnLst>
                                </p:cTn>
                              </p:par>
                              <p:par>
                                <p:cTn id="419" presetID="3" presetClass="emph" presetSubtype="2" fill="hold" grpId="1" nodeType="withEffect">
                                  <p:stCondLst>
                                    <p:cond delay="0"/>
                                  </p:stCondLst>
                                  <p:childTnLst>
                                    <p:animClr clrSpc="rgb" dir="cw">
                                      <p:cBhvr override="childStyle">
                                        <p:cTn id="420" dur="2000" fill="hold"/>
                                        <p:tgtEl>
                                          <p:spTgt spid="19"/>
                                        </p:tgtEl>
                                        <p:attrNameLst>
                                          <p:attrName>style.color</p:attrName>
                                        </p:attrNameLst>
                                      </p:cBhvr>
                                      <p:to>
                                        <a:schemeClr val="tx1"/>
                                      </p:to>
                                    </p:animClr>
                                  </p:childTnLst>
                                </p:cTn>
                              </p:par>
                              <p:par>
                                <p:cTn id="421" presetID="7" presetClass="emph" presetSubtype="2" fill="hold" nodeType="withEffect">
                                  <p:stCondLst>
                                    <p:cond delay="0"/>
                                  </p:stCondLst>
                                  <p:childTnLst>
                                    <p:animClr clrSpc="rgb" dir="cw">
                                      <p:cBhvr>
                                        <p:cTn id="422" dur="2000" fill="hold"/>
                                        <p:tgtEl>
                                          <p:spTgt spid="36"/>
                                        </p:tgtEl>
                                        <p:attrNameLst>
                                          <p:attrName>stroke.color</p:attrName>
                                        </p:attrNameLst>
                                      </p:cBhvr>
                                      <p:to>
                                        <a:schemeClr val="folHlink"/>
                                      </p:to>
                                    </p:animClr>
                                    <p:set>
                                      <p:cBhvr>
                                        <p:cTn id="423" dur="2000" fill="hold"/>
                                        <p:tgtEl>
                                          <p:spTgt spid="36"/>
                                        </p:tgtEl>
                                        <p:attrNameLst>
                                          <p:attrName>stroke.on</p:attrName>
                                        </p:attrNameLst>
                                      </p:cBhvr>
                                      <p:to>
                                        <p:strVal val="true"/>
                                      </p:to>
                                    </p:set>
                                  </p:childTnLst>
                                </p:cTn>
                              </p:par>
                              <p:par>
                                <p:cTn id="424" presetID="3" presetClass="emph" presetSubtype="2" fill="hold" grpId="0" nodeType="withEffect">
                                  <p:stCondLst>
                                    <p:cond delay="0"/>
                                  </p:stCondLst>
                                  <p:childTnLst>
                                    <p:animClr clrSpc="rgb" dir="cw">
                                      <p:cBhvr override="childStyle">
                                        <p:cTn id="425" dur="2000" fill="hold"/>
                                        <p:tgtEl>
                                          <p:spTgt spid="95"/>
                                        </p:tgtEl>
                                        <p:attrNameLst>
                                          <p:attrName>style.color</p:attrName>
                                        </p:attrNameLst>
                                      </p:cBhvr>
                                      <p:to>
                                        <a:schemeClr val="folHlink"/>
                                      </p:to>
                                    </p:animClr>
                                  </p:childTnLst>
                                </p:cTn>
                              </p:par>
                              <p:par>
                                <p:cTn id="426" presetID="1" presetClass="entr" presetSubtype="0" fill="hold" nodeType="withEffect">
                                  <p:stCondLst>
                                    <p:cond delay="0"/>
                                  </p:stCondLst>
                                  <p:childTnLst>
                                    <p:set>
                                      <p:cBhvr>
                                        <p:cTn id="42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4" grpId="1" animBg="1"/>
      <p:bldP spid="104" grpId="2" animBg="1"/>
      <p:bldP spid="104" grpId="3" animBg="1"/>
      <p:bldP spid="104" grpId="4" animBg="1"/>
      <p:bldP spid="104" grpId="5" animBg="1"/>
      <p:bldP spid="104" grpId="6" animBg="1"/>
      <p:bldP spid="104" grpId="7" animBg="1"/>
      <p:bldP spid="104" grpId="8" animBg="1"/>
      <p:bldP spid="104" grpId="9" animBg="1"/>
      <p:bldP spid="104" grpId="10" animBg="1"/>
      <p:bldP spid="104" grpId="11" animBg="1"/>
      <p:bldP spid="3" grpId="0" animBg="1"/>
      <p:bldP spid="3" grpId="1" animBg="1"/>
      <p:bldP spid="3" grpId="2" animBg="1"/>
      <p:bldP spid="3" grpId="3" animBg="1"/>
      <p:bldP spid="4" grpId="0"/>
      <p:bldP spid="4" grpId="1"/>
      <p:bldP spid="4" grpId="2"/>
      <p:bldP spid="4" grpId="3"/>
      <p:bldP spid="5" grpId="0" animBg="1"/>
      <p:bldP spid="5" grpId="1" animBg="1"/>
      <p:bldP spid="5" grpId="2" animBg="1"/>
      <p:bldP spid="5" grpId="3" animBg="1"/>
      <p:bldP spid="6" grpId="0"/>
      <p:bldP spid="6" grpId="1"/>
      <p:bldP spid="6" grpId="2"/>
      <p:bldP spid="6" grpId="3"/>
      <p:bldP spid="8" grpId="0" animBg="1"/>
      <p:bldP spid="8" grpId="1" animBg="1"/>
      <p:bldP spid="8" grpId="2" animBg="1"/>
      <p:bldP spid="8" grpId="3" animBg="1"/>
      <p:bldP spid="9" grpId="0"/>
      <p:bldP spid="9" grpId="1"/>
      <p:bldP spid="9" grpId="2"/>
      <p:bldP spid="17" grpId="0" animBg="1"/>
      <p:bldP spid="17" grpId="1" animBg="1"/>
      <p:bldP spid="17" grpId="2" animBg="1"/>
      <p:bldP spid="17" grpId="3" animBg="1"/>
      <p:bldP spid="11" grpId="0"/>
      <p:bldP spid="11" grpId="1"/>
      <p:bldP spid="11" grpId="2"/>
      <p:bldP spid="11" grpId="3"/>
      <p:bldP spid="18" grpId="0" animBg="1"/>
      <p:bldP spid="18" grpId="1" animBg="1"/>
      <p:bldP spid="19" grpId="0"/>
      <p:bldP spid="19" grpId="1"/>
      <p:bldP spid="21" grpId="0" animBg="1"/>
      <p:bldP spid="21" grpId="1" animBg="1"/>
      <p:bldP spid="15" grpId="0"/>
      <p:bldP spid="15" grpId="1"/>
      <p:bldP spid="91" grpId="0"/>
      <p:bldP spid="91" grpId="1"/>
      <p:bldP spid="91" grpId="2"/>
      <p:bldP spid="91" grpId="3"/>
      <p:bldP spid="92" grpId="0"/>
      <p:bldP spid="92" grpId="1"/>
      <p:bldP spid="95" grpId="0"/>
      <p:bldP spid="98" grpId="0"/>
      <p:bldP spid="98" grpId="1"/>
      <p:bldP spid="98" grpId="2"/>
      <p:bldP spid="100" grpId="0"/>
      <p:bldP spid="100" grpId="1"/>
      <p:bldP spid="103" grpId="0"/>
      <p:bldP spid="103" grpId="1"/>
      <p:bldP spid="103" grpId="2"/>
      <p:bldP spid="103" grpId="3"/>
      <p:bldP spid="84" grpId="0"/>
      <p:bldP spid="84" grpId="1"/>
      <p:bldP spid="85" grpId="0"/>
      <p:bldP spid="85" grpId="1"/>
      <p:bldP spid="72" grpId="0"/>
      <p:bldP spid="72" grpId="1"/>
      <p:bldP spid="72" grpId="2"/>
      <p:bldP spid="72" grpId="3"/>
      <p:bldP spid="24" grpId="0" animBg="1"/>
      <p:bldP spid="24" grpId="1" animBg="1"/>
      <p:bldP spid="24" grpId="2" animBg="1"/>
      <p:bldP spid="24" grpId="3" animBg="1"/>
      <p:bldP spid="88" grpId="0" animBg="1"/>
      <p:bldP spid="88" grpId="1" animBg="1"/>
      <p:bldP spid="88" grpId="2" animBg="1"/>
      <p:bldP spid="88" grpId="3"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Infer.NET </a:t>
            </a:r>
            <a:r>
              <a:rPr lang="en-GB" dirty="0" smtClean="0"/>
              <a:t>code snippet</a:t>
            </a:r>
            <a:endParaRPr lang="en-GB" dirty="0"/>
          </a:p>
        </p:txBody>
      </p:sp>
      <p:sp>
        <p:nvSpPr>
          <p:cNvPr id="3" name="Snip Single Corner Rectangle 2"/>
          <p:cNvSpPr/>
          <p:nvPr/>
        </p:nvSpPr>
        <p:spPr bwMode="auto">
          <a:xfrm>
            <a:off x="386153" y="926924"/>
            <a:ext cx="8414947" cy="5348616"/>
          </a:xfrm>
          <a:prstGeom prst="snip1Rect">
            <a:avLst/>
          </a:prstGeom>
          <a:solidFill>
            <a:schemeClr val="tx1"/>
          </a:solidFill>
          <a:ln>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6800" rIns="91436" bIns="46800" numCol="1" rtlCol="0" anchor="t" anchorCtr="0" compatLnSpc="1">
            <a:prstTxWarp prst="textNoShape">
              <a:avLst/>
            </a:prstTxWarp>
          </a:bodyPr>
          <a:lstStyle/>
          <a:p>
            <a:r>
              <a:rPr lang="en-GB" sz="2400" dirty="0" smtClean="0">
                <a:solidFill>
                  <a:srgbClr xmlns:mc="http://schemas.openxmlformats.org/markup-compatibility/2006" xmlns:a14="http://schemas.microsoft.com/office/drawing/2010/main" val="008000" mc:Ignorable=""/>
                </a:solidFill>
                <a:latin typeface="Consolas" pitchFamily="49" charset="0"/>
                <a:cs typeface="Consolas" pitchFamily="49" charset="0"/>
              </a:rPr>
              <a:t>// Is user examining this item?</a:t>
            </a:r>
            <a:endParaRPr lang="en-GB" sz="2400" dirty="0">
              <a:solidFill>
                <a:srgbClr xmlns:mc="http://schemas.openxmlformats.org/markup-compatibility/2006" xmlns:a14="http://schemas.microsoft.com/office/drawing/2010/main" val="008000" mc:Ignorable=""/>
              </a:solidFill>
              <a:latin typeface="Consolas" pitchFamily="49" charset="0"/>
              <a:cs typeface="Consolas" pitchFamily="49" charset="0"/>
            </a:endParaRPr>
          </a:p>
          <a:p>
            <a:r>
              <a:rPr lang="es-ES" sz="2400" dirty="0" smtClean="0">
                <a:solidFill>
                  <a:prstClr val="black"/>
                </a:solidFill>
                <a:latin typeface="Consolas" pitchFamily="49" charset="0"/>
                <a:cs typeface="Consolas" pitchFamily="49" charset="0"/>
              </a:rPr>
              <a:t>examine[d] </a:t>
            </a:r>
            <a:r>
              <a:rPr lang="es-ES" sz="2400" dirty="0">
                <a:solidFill>
                  <a:prstClr val="black"/>
                </a:solidFill>
                <a:latin typeface="Consolas" pitchFamily="49" charset="0"/>
                <a:cs typeface="Consolas" pitchFamily="49" charset="0"/>
              </a:rPr>
              <a:t>= </a:t>
            </a:r>
            <a:endParaRPr lang="es-ES" sz="2400" dirty="0" smtClean="0">
              <a:solidFill>
                <a:prstClr val="black"/>
              </a:solidFill>
              <a:latin typeface="Consolas" pitchFamily="49" charset="0"/>
              <a:cs typeface="Consolas" pitchFamily="49" charset="0"/>
            </a:endParaRPr>
          </a:p>
          <a:p>
            <a:r>
              <a:rPr lang="es-ES" sz="2400" dirty="0">
                <a:solidFill>
                  <a:prstClr val="black"/>
                </a:solidFill>
                <a:latin typeface="Consolas" pitchFamily="49" charset="0"/>
                <a:cs typeface="Consolas" pitchFamily="49" charset="0"/>
              </a:rPr>
              <a:t> </a:t>
            </a:r>
            <a:r>
              <a:rPr lang="es-ES" sz="2400" dirty="0" smtClean="0">
                <a:solidFill>
                  <a:prstClr val="black"/>
                </a:solidFill>
                <a:latin typeface="Consolas" pitchFamily="49" charset="0"/>
                <a:cs typeface="Consolas" pitchFamily="49" charset="0"/>
              </a:rPr>
              <a:t> examine[d </a:t>
            </a:r>
            <a:r>
              <a:rPr lang="es-ES" sz="2400" dirty="0">
                <a:solidFill>
                  <a:prstClr val="black"/>
                </a:solidFill>
                <a:latin typeface="Consolas" pitchFamily="49" charset="0"/>
                <a:cs typeface="Consolas" pitchFamily="49" charset="0"/>
              </a:rPr>
              <a:t>- </a:t>
            </a:r>
            <a:r>
              <a:rPr lang="es-ES" sz="2400" dirty="0" smtClean="0">
                <a:solidFill>
                  <a:prstClr val="black"/>
                </a:solidFill>
                <a:latin typeface="Consolas" pitchFamily="49" charset="0"/>
                <a:cs typeface="Consolas" pitchFamily="49" charset="0"/>
              </a:rPr>
              <a:t>1] </a:t>
            </a:r>
            <a:r>
              <a:rPr lang="es-ES" sz="2400" dirty="0">
                <a:solidFill>
                  <a:prstClr val="black"/>
                </a:solidFill>
                <a:latin typeface="Consolas" pitchFamily="49" charset="0"/>
                <a:cs typeface="Consolas" pitchFamily="49" charset="0"/>
              </a:rPr>
              <a:t>&amp;</a:t>
            </a:r>
            <a:br>
              <a:rPr lang="es-ES" sz="2400" dirty="0">
                <a:solidFill>
                  <a:prstClr val="black"/>
                </a:solidFill>
                <a:latin typeface="Consolas" pitchFamily="49" charset="0"/>
                <a:cs typeface="Consolas" pitchFamily="49" charset="0"/>
              </a:rPr>
            </a:br>
            <a:r>
              <a:rPr lang="es-ES" sz="2400" dirty="0">
                <a:solidFill>
                  <a:prstClr val="black"/>
                </a:solidFill>
                <a:latin typeface="Consolas" pitchFamily="49" charset="0"/>
                <a:cs typeface="Consolas" pitchFamily="49" charset="0"/>
              </a:rPr>
              <a:t> </a:t>
            </a:r>
            <a:r>
              <a:rPr lang="es-ES" sz="2400" dirty="0" smtClean="0">
                <a:solidFill>
                  <a:prstClr val="black"/>
                </a:solidFill>
                <a:latin typeface="Consolas" pitchFamily="49" charset="0"/>
                <a:cs typeface="Consolas" pitchFamily="49" charset="0"/>
              </a:rPr>
              <a:t> </a:t>
            </a:r>
            <a:r>
              <a:rPr lang="en-GB" sz="2400" dirty="0" smtClean="0">
                <a:solidFill>
                  <a:prstClr val="black"/>
                </a:solidFill>
                <a:latin typeface="Consolas" pitchFamily="49" charset="0"/>
                <a:cs typeface="Consolas" pitchFamily="49" charset="0"/>
              </a:rPr>
              <a:t>(((!</a:t>
            </a:r>
            <a:r>
              <a:rPr lang="en-GB" sz="2400" dirty="0">
                <a:solidFill>
                  <a:prstClr val="black"/>
                </a:solidFill>
                <a:latin typeface="Consolas" pitchFamily="49" charset="0"/>
                <a:cs typeface="Consolas" pitchFamily="49" charset="0"/>
              </a:rPr>
              <a:t>click[d - </a:t>
            </a:r>
            <a:r>
              <a:rPr lang="en-GB" sz="2400" dirty="0" smtClean="0">
                <a:solidFill>
                  <a:prstClr val="black"/>
                </a:solidFill>
                <a:latin typeface="Consolas" pitchFamily="49" charset="0"/>
                <a:cs typeface="Consolas" pitchFamily="49" charset="0"/>
              </a:rPr>
              <a:t>1]) </a:t>
            </a:r>
            <a:r>
              <a:rPr lang="en-GB" sz="2400" dirty="0">
                <a:solidFill>
                  <a:prstClr val="black"/>
                </a:solidFill>
                <a:latin typeface="Consolas" pitchFamily="49" charset="0"/>
                <a:cs typeface="Consolas" pitchFamily="49" charset="0"/>
              </a:rPr>
              <a:t>&amp; </a:t>
            </a:r>
            <a:r>
              <a:rPr lang="en-GB" sz="2400" dirty="0" err="1">
                <a:solidFill>
                  <a:prstClr val="black"/>
                </a:solidFill>
                <a:latin typeface="Consolas" pitchFamily="49" charset="0"/>
                <a:cs typeface="Consolas" pitchFamily="49" charset="0"/>
              </a:rPr>
              <a:t>nextIfNotClick</a:t>
            </a:r>
            <a:r>
              <a:rPr lang="en-GB" sz="2400" dirty="0" smtClean="0">
                <a:solidFill>
                  <a:prstClr val="black"/>
                </a:solidFill>
                <a:latin typeface="Consolas" pitchFamily="49" charset="0"/>
                <a:cs typeface="Consolas" pitchFamily="49" charset="0"/>
              </a:rPr>
              <a:t>) |</a:t>
            </a:r>
            <a:br>
              <a:rPr lang="en-GB" sz="2400" dirty="0" smtClean="0">
                <a:solidFill>
                  <a:prstClr val="black"/>
                </a:solidFill>
                <a:latin typeface="Consolas" pitchFamily="49" charset="0"/>
                <a:cs typeface="Consolas" pitchFamily="49" charset="0"/>
              </a:rPr>
            </a:br>
            <a:r>
              <a:rPr lang="en-GB" sz="2400" dirty="0" smtClean="0">
                <a:solidFill>
                  <a:prstClr val="black"/>
                </a:solidFill>
                <a:latin typeface="Consolas" pitchFamily="49" charset="0"/>
                <a:cs typeface="Consolas" pitchFamily="49" charset="0"/>
              </a:rPr>
              <a:t>  </a:t>
            </a:r>
            <a:r>
              <a:rPr lang="en-GB" sz="2400" dirty="0">
                <a:solidFill>
                  <a:prstClr val="black"/>
                </a:solidFill>
                <a:latin typeface="Consolas" pitchFamily="49" charset="0"/>
                <a:cs typeface="Consolas" pitchFamily="49" charset="0"/>
              </a:rPr>
              <a:t>(click[d - </a:t>
            </a:r>
            <a:r>
              <a:rPr lang="en-GB" sz="2400" dirty="0" smtClean="0">
                <a:solidFill>
                  <a:prstClr val="black"/>
                </a:solidFill>
                <a:latin typeface="Consolas" pitchFamily="49" charset="0"/>
                <a:cs typeface="Consolas" pitchFamily="49" charset="0"/>
              </a:rPr>
              <a:t>1]  </a:t>
            </a:r>
            <a:r>
              <a:rPr lang="en-GB" sz="2400" dirty="0">
                <a:solidFill>
                  <a:prstClr val="black"/>
                </a:solidFill>
                <a:latin typeface="Consolas" pitchFamily="49" charset="0"/>
                <a:cs typeface="Consolas" pitchFamily="49" charset="0"/>
              </a:rPr>
              <a:t>&amp; </a:t>
            </a:r>
            <a:r>
              <a:rPr lang="en-GB" sz="2400" dirty="0" err="1">
                <a:solidFill>
                  <a:prstClr val="black"/>
                </a:solidFill>
                <a:latin typeface="Consolas" pitchFamily="49" charset="0"/>
                <a:cs typeface="Consolas" pitchFamily="49" charset="0"/>
              </a:rPr>
              <a:t>nextIfClick</a:t>
            </a:r>
            <a:r>
              <a:rPr lang="en-GB" sz="2400" dirty="0" smtClean="0">
                <a:solidFill>
                  <a:prstClr val="black"/>
                </a:solidFill>
                <a:latin typeface="Consolas" pitchFamily="49" charset="0"/>
                <a:cs typeface="Consolas" pitchFamily="49" charset="0"/>
              </a:rPr>
              <a:t>));</a:t>
            </a:r>
          </a:p>
          <a:p>
            <a:endParaRPr lang="en-GB" sz="2400" dirty="0" smtClean="0">
              <a:solidFill>
                <a:srgbClr xmlns:mc="http://schemas.openxmlformats.org/markup-compatibility/2006" xmlns:a14="http://schemas.microsoft.com/office/drawing/2010/main" val="008000" mc:Ignorable=""/>
              </a:solidFill>
              <a:latin typeface="Consolas" pitchFamily="49" charset="0"/>
              <a:cs typeface="Consolas" pitchFamily="49" charset="0"/>
            </a:endParaRPr>
          </a:p>
          <a:p>
            <a:r>
              <a:rPr lang="en-GB" sz="2400" dirty="0" smtClean="0">
                <a:solidFill>
                  <a:srgbClr xmlns:mc="http://schemas.openxmlformats.org/markup-compatibility/2006" xmlns:a14="http://schemas.microsoft.com/office/drawing/2010/main" val="008000" mc:Ignorable=""/>
                </a:solidFill>
                <a:latin typeface="Consolas" pitchFamily="49" charset="0"/>
                <a:cs typeface="Consolas" pitchFamily="49" charset="0"/>
              </a:rPr>
              <a:t>// Whether the user clicks/finds relevant</a:t>
            </a:r>
          </a:p>
          <a:p>
            <a:r>
              <a:rPr lang="en-GB" sz="2400" dirty="0" smtClean="0">
                <a:solidFill>
                  <a:prstClr val="black"/>
                </a:solidFill>
                <a:latin typeface="Consolas" pitchFamily="49" charset="0"/>
                <a:cs typeface="Consolas" pitchFamily="49" charset="0"/>
              </a:rPr>
              <a:t>click[d] = </a:t>
            </a:r>
          </a:p>
          <a:p>
            <a:r>
              <a:rPr lang="en-GB" sz="2400" dirty="0">
                <a:solidFill>
                  <a:prstClr val="black"/>
                </a:solidFill>
                <a:latin typeface="Consolas" pitchFamily="49" charset="0"/>
                <a:cs typeface="Consolas" pitchFamily="49" charset="0"/>
              </a:rPr>
              <a:t> </a:t>
            </a:r>
            <a:r>
              <a:rPr lang="en-GB" sz="2400" dirty="0" smtClean="0">
                <a:solidFill>
                  <a:prstClr val="black"/>
                </a:solidFill>
                <a:latin typeface="Consolas" pitchFamily="49" charset="0"/>
                <a:cs typeface="Consolas" pitchFamily="49" charset="0"/>
              </a:rPr>
              <a:t> examine[d] &amp; </a:t>
            </a:r>
            <a:r>
              <a:rPr lang="en-GB" sz="2400" dirty="0" err="1" smtClean="0">
                <a:solidFill>
                  <a:srgbClr xmlns:mc="http://schemas.openxmlformats.org/markup-compatibility/2006" xmlns:a14="http://schemas.microsoft.com/office/drawing/2010/main" val="2B91AF" mc:Ignorable=""/>
                </a:solidFill>
                <a:latin typeface="Consolas" pitchFamily="49" charset="0"/>
                <a:cs typeface="Consolas" pitchFamily="49" charset="0"/>
              </a:rPr>
              <a:t>Variable</a:t>
            </a:r>
            <a:r>
              <a:rPr lang="en-GB" sz="2400" dirty="0" err="1" smtClean="0">
                <a:solidFill>
                  <a:prstClr val="black"/>
                </a:solidFill>
                <a:latin typeface="Consolas" pitchFamily="49" charset="0"/>
                <a:cs typeface="Consolas" pitchFamily="49" charset="0"/>
              </a:rPr>
              <a:t>.Bernoulli</a:t>
            </a:r>
            <a:r>
              <a:rPr lang="en-GB" sz="2400" dirty="0" smtClean="0">
                <a:solidFill>
                  <a:prstClr val="black"/>
                </a:solidFill>
                <a:latin typeface="Consolas" pitchFamily="49" charset="0"/>
                <a:cs typeface="Consolas" pitchFamily="49" charset="0"/>
              </a:rPr>
              <a:t>(appeal[d]);</a:t>
            </a:r>
          </a:p>
          <a:p>
            <a:endParaRPr lang="en-GB" sz="2400" dirty="0" smtClean="0">
              <a:solidFill>
                <a:prstClr val="black"/>
              </a:solidFill>
              <a:latin typeface="Consolas" pitchFamily="49" charset="0"/>
              <a:cs typeface="Consolas" pitchFamily="49" charset="0"/>
            </a:endParaRPr>
          </a:p>
          <a:p>
            <a:r>
              <a:rPr lang="en-GB" sz="2400" dirty="0" err="1" smtClean="0">
                <a:solidFill>
                  <a:prstClr val="black"/>
                </a:solidFill>
                <a:latin typeface="Consolas" pitchFamily="49" charset="0"/>
                <a:cs typeface="Consolas" pitchFamily="49" charset="0"/>
              </a:rPr>
              <a:t>isRelevant</a:t>
            </a:r>
            <a:r>
              <a:rPr lang="en-GB" sz="2400" dirty="0" smtClean="0">
                <a:solidFill>
                  <a:prstClr val="black"/>
                </a:solidFill>
                <a:latin typeface="Consolas" pitchFamily="49" charset="0"/>
                <a:cs typeface="Consolas" pitchFamily="49" charset="0"/>
              </a:rPr>
              <a:t>[d] =</a:t>
            </a:r>
          </a:p>
          <a:p>
            <a:r>
              <a:rPr lang="en-GB" sz="2400" dirty="0" smtClean="0">
                <a:solidFill>
                  <a:prstClr val="black"/>
                </a:solidFill>
                <a:latin typeface="Consolas" pitchFamily="49" charset="0"/>
                <a:cs typeface="Consolas" pitchFamily="49" charset="0"/>
              </a:rPr>
              <a:t>  click[d] &amp; </a:t>
            </a:r>
            <a:r>
              <a:rPr lang="en-GB" sz="2400" dirty="0" err="1" smtClean="0">
                <a:solidFill>
                  <a:srgbClr xmlns:mc="http://schemas.openxmlformats.org/markup-compatibility/2006" xmlns:a14="http://schemas.microsoft.com/office/drawing/2010/main" val="2B91AF" mc:Ignorable=""/>
                </a:solidFill>
                <a:latin typeface="Consolas" pitchFamily="49" charset="0"/>
                <a:cs typeface="Consolas" pitchFamily="49" charset="0"/>
              </a:rPr>
              <a:t>Variable</a:t>
            </a:r>
            <a:r>
              <a:rPr lang="en-GB" sz="2400" dirty="0" err="1" smtClean="0">
                <a:solidFill>
                  <a:prstClr val="black"/>
                </a:solidFill>
                <a:latin typeface="Consolas" pitchFamily="49" charset="0"/>
                <a:cs typeface="Consolas" pitchFamily="49" charset="0"/>
              </a:rPr>
              <a:t>.Bernoulli</a:t>
            </a:r>
            <a:r>
              <a:rPr lang="en-GB" sz="2400" dirty="0" smtClean="0">
                <a:solidFill>
                  <a:prstClr val="black"/>
                </a:solidFill>
                <a:latin typeface="Consolas" pitchFamily="49" charset="0"/>
                <a:cs typeface="Consolas" pitchFamily="49" charset="0"/>
              </a:rPr>
              <a:t>(relevance[d]);</a:t>
            </a:r>
          </a:p>
          <a:p>
            <a:endParaRPr lang="en-GB" sz="2400" dirty="0" smtClean="0">
              <a:solidFill>
                <a:prstClr val="black"/>
              </a:solidFill>
              <a:latin typeface="Consolas" pitchFamily="49" charset="0"/>
              <a:cs typeface="Consolas" pitchFamily="49" charset="0"/>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6361"/>
          <a:stretch/>
        </p:blipFill>
        <p:spPr bwMode="auto">
          <a:xfrm>
            <a:off x="7100366" y="634600"/>
            <a:ext cx="1892804" cy="155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052702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Attaching data</a:t>
            </a:r>
            <a:endParaRPr lang="en-GB" dirty="0"/>
          </a:p>
        </p:txBody>
      </p:sp>
      <p:pic>
        <p:nvPicPr>
          <p:cNvPr id="14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481" t="19235" r="-24481" b="-19235"/>
          <a:stretch/>
        </p:blipFill>
        <p:spPr bwMode="auto">
          <a:xfrm>
            <a:off x="181470" y="999900"/>
            <a:ext cx="7169030" cy="481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5729288" y="340241"/>
            <a:ext cx="3071812" cy="4840016"/>
            <a:chOff x="5306258" y="712991"/>
            <a:chExt cx="3071812" cy="4840016"/>
          </a:xfrm>
          <a:effectLst>
            <a:reflection blurRad="6350" stA="22000" endPos="35000" dir="5400000" sy="-100000" algn="bl" rotWithShape="0"/>
          </a:effectLst>
        </p:grpSpPr>
        <p:sp>
          <p:nvSpPr>
            <p:cNvPr id="140" name="Can 139"/>
            <p:cNvSpPr/>
            <p:nvPr/>
          </p:nvSpPr>
          <p:spPr bwMode="auto">
            <a:xfrm>
              <a:off x="5306258" y="712991"/>
              <a:ext cx="3071812" cy="4840016"/>
            </a:xfrm>
            <a:prstGeom prst="can">
              <a:avLst>
                <a:gd name="adj" fmla="val 14330"/>
              </a:avLst>
            </a:prstGeom>
            <a:gradFill rotWithShape="1">
              <a:gsLst>
                <a:gs pos="0">
                  <a:srgbClr xmlns:mc="http://schemas.openxmlformats.org/markup-compatibility/2006" xmlns:a14="http://schemas.microsoft.com/office/drawing/2010/main" val="DF8045" mc:Ignorable="">
                    <a:shade val="58000"/>
                    <a:satMod val="150000"/>
                  </a:srgbClr>
                </a:gs>
                <a:gs pos="72000">
                  <a:srgbClr xmlns:mc="http://schemas.openxmlformats.org/markup-compatibility/2006" xmlns:a14="http://schemas.microsoft.com/office/drawing/2010/main" val="DF8045" mc:Ignorable="">
                    <a:tint val="90000"/>
                    <a:satMod val="135000"/>
                  </a:srgbClr>
                </a:gs>
                <a:gs pos="100000">
                  <a:srgbClr xmlns:mc="http://schemas.openxmlformats.org/markup-compatibility/2006" xmlns:a14="http://schemas.microsoft.com/office/drawing/2010/main" val="DF8045" mc:Ignorable="">
                    <a:tint val="80000"/>
                    <a:satMod val="155000"/>
                  </a:srgbClr>
                </a:gs>
              </a:gsLst>
              <a:lin ang="16200000" scaled="0"/>
            </a:gradFill>
            <a:ln>
              <a:noFill/>
              <a:headEnd type="none" w="med" len="med"/>
              <a:tailEnd type="none" w="med" len="med"/>
            </a:ln>
            <a:effectLst>
              <a:outerShdw blurRad="50800" dist="381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CanDown">
                <a:avLst>
                  <a:gd name="adj" fmla="val 2469"/>
                </a:avLst>
              </a:prstTxWarp>
            </a:bodyPr>
            <a:lstStyle/>
            <a:p>
              <a:pPr algn="ctr" defTabSz="1096963" fontAlgn="base">
                <a:spcBef>
                  <a:spcPct val="0"/>
                </a:spcBef>
                <a:spcAft>
                  <a:spcPct val="0"/>
                </a:spcAft>
              </a:pPr>
              <a:endParaRPr lang="en-GB" sz="2800" kern="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nvGrpSpPr>
            <p:cNvPr id="19" name="Group 18"/>
            <p:cNvGrpSpPr/>
            <p:nvPr/>
          </p:nvGrpSpPr>
          <p:grpSpPr>
            <a:xfrm>
              <a:off x="5495094" y="1874150"/>
              <a:ext cx="530491" cy="3160449"/>
              <a:chOff x="5495094" y="1874150"/>
              <a:chExt cx="530491" cy="3160449"/>
            </a:xfrm>
          </p:grpSpPr>
          <p:sp>
            <p:nvSpPr>
              <p:cNvPr id="3" name="Oval 2"/>
              <p:cNvSpPr/>
              <p:nvPr/>
            </p:nvSpPr>
            <p:spPr bwMode="auto">
              <a:xfrm>
                <a:off x="5495094" y="1874150"/>
                <a:ext cx="530491" cy="530491"/>
              </a:xfrm>
              <a:prstGeom prst="ellipse">
                <a:avLst/>
              </a:prstGeom>
              <a:gradFill rotWithShape="1">
                <a:gsLst>
                  <a:gs pos="0">
                    <a:srgbClr xmlns:mc="http://schemas.openxmlformats.org/markup-compatibility/2006" xmlns:a14="http://schemas.microsoft.com/office/drawing/2010/main" val="FFC000" mc:Ignorable="">
                      <a:shade val="58000"/>
                      <a:satMod val="150000"/>
                    </a:srgbClr>
                  </a:gs>
                  <a:gs pos="72000">
                    <a:srgbClr xmlns:mc="http://schemas.openxmlformats.org/markup-compatibility/2006" xmlns:a14="http://schemas.microsoft.com/office/drawing/2010/main" val="FFC000" mc:Ignorable="">
                      <a:tint val="90000"/>
                      <a:satMod val="135000"/>
                    </a:srgbClr>
                  </a:gs>
                  <a:gs pos="100000">
                    <a:srgbClr xmlns:mc="http://schemas.openxmlformats.org/markup-compatibility/2006" xmlns:a14="http://schemas.microsoft.com/office/drawing/2010/main" val="FFC000" mc:Ignorable="">
                      <a:tint val="80000"/>
                      <a:satMod val="155000"/>
                    </a:srgbClr>
                  </a:gs>
                </a:gsLst>
                <a:lin ang="16200000" scaled="0"/>
              </a:gradFill>
              <a:ln>
                <a:noFill/>
                <a:headEnd type="none" w="med" len="med"/>
                <a:tailEnd type="none" w="med" len="med"/>
              </a:ln>
              <a:effectLst>
                <a:outerShdw blurRad="50800" dist="381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kern="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p>
            </p:txBody>
          </p:sp>
          <p:sp>
            <p:nvSpPr>
              <p:cNvPr id="10" name="Oval 9"/>
              <p:cNvSpPr/>
              <p:nvPr/>
            </p:nvSpPr>
            <p:spPr bwMode="auto">
              <a:xfrm>
                <a:off x="5495094" y="2750803"/>
                <a:ext cx="530491" cy="530491"/>
              </a:xfrm>
              <a:prstGeom prst="ellipse">
                <a:avLst/>
              </a:prstGeom>
              <a:gradFill rotWithShape="1">
                <a:gsLst>
                  <a:gs pos="0">
                    <a:srgbClr xmlns:mc="http://schemas.openxmlformats.org/markup-compatibility/2006" xmlns:a14="http://schemas.microsoft.com/office/drawing/2010/main" val="FFC000" mc:Ignorable="">
                      <a:shade val="58000"/>
                      <a:satMod val="150000"/>
                    </a:srgbClr>
                  </a:gs>
                  <a:gs pos="72000">
                    <a:srgbClr xmlns:mc="http://schemas.openxmlformats.org/markup-compatibility/2006" xmlns:a14="http://schemas.microsoft.com/office/drawing/2010/main" val="FFC000" mc:Ignorable="">
                      <a:tint val="90000"/>
                      <a:satMod val="135000"/>
                    </a:srgbClr>
                  </a:gs>
                  <a:gs pos="100000">
                    <a:srgbClr xmlns:mc="http://schemas.openxmlformats.org/markup-compatibility/2006" xmlns:a14="http://schemas.microsoft.com/office/drawing/2010/main" val="FFC000" mc:Ignorable="">
                      <a:tint val="80000"/>
                      <a:satMod val="155000"/>
                    </a:srgbClr>
                  </a:gs>
                </a:gsLst>
                <a:lin ang="16200000" scaled="0"/>
              </a:gradFill>
              <a:ln>
                <a:noFill/>
                <a:headEnd type="none" w="med" len="med"/>
                <a:tailEnd type="none" w="med" len="med"/>
              </a:ln>
              <a:effectLst>
                <a:outerShdw blurRad="50800" dist="381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kern="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p>
            </p:txBody>
          </p:sp>
          <p:sp>
            <p:nvSpPr>
              <p:cNvPr id="11" name="Oval 10"/>
              <p:cNvSpPr/>
              <p:nvPr/>
            </p:nvSpPr>
            <p:spPr bwMode="auto">
              <a:xfrm>
                <a:off x="5495094" y="3627456"/>
                <a:ext cx="530491" cy="530491"/>
              </a:xfrm>
              <a:prstGeom prst="ellipse">
                <a:avLst/>
              </a:prstGeom>
              <a:gradFill rotWithShape="1">
                <a:gsLst>
                  <a:gs pos="0">
                    <a:srgbClr xmlns:mc="http://schemas.openxmlformats.org/markup-compatibility/2006" xmlns:a14="http://schemas.microsoft.com/office/drawing/2010/main" val="2D86E7" mc:Ignorable="">
                      <a:shade val="58000"/>
                      <a:satMod val="150000"/>
                    </a:srgbClr>
                  </a:gs>
                  <a:gs pos="72000">
                    <a:srgbClr xmlns:mc="http://schemas.openxmlformats.org/markup-compatibility/2006" xmlns:a14="http://schemas.microsoft.com/office/drawing/2010/main" val="2D86E7" mc:Ignorable="">
                      <a:tint val="90000"/>
                      <a:satMod val="135000"/>
                    </a:srgbClr>
                  </a:gs>
                  <a:gs pos="100000">
                    <a:srgbClr xmlns:mc="http://schemas.openxmlformats.org/markup-compatibility/2006" xmlns:a14="http://schemas.microsoft.com/office/drawing/2010/main" val="2D86E7" mc:Ignorable="">
                      <a:tint val="80000"/>
                      <a:satMod val="155000"/>
                    </a:srgbClr>
                  </a:gs>
                </a:gsLst>
                <a:lin ang="16200000" scaled="0"/>
              </a:gradFill>
              <a:ln>
                <a:noFill/>
                <a:headEnd type="none" w="med" len="med"/>
                <a:tailEnd type="none" w="med" len="med"/>
              </a:ln>
              <a:effectLst>
                <a:outerShdw blurRad="50800" dist="381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kern="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p>
            </p:txBody>
          </p:sp>
          <p:sp>
            <p:nvSpPr>
              <p:cNvPr id="16" name="Oval 15"/>
              <p:cNvSpPr/>
              <p:nvPr/>
            </p:nvSpPr>
            <p:spPr bwMode="auto">
              <a:xfrm>
                <a:off x="5495094" y="4504108"/>
                <a:ext cx="530491" cy="530491"/>
              </a:xfrm>
              <a:prstGeom prst="ellipse">
                <a:avLst/>
              </a:prstGeom>
              <a:gradFill rotWithShape="1">
                <a:gsLst>
                  <a:gs pos="0">
                    <a:srgbClr xmlns:mc="http://schemas.openxmlformats.org/markup-compatibility/2006" xmlns:a14="http://schemas.microsoft.com/office/drawing/2010/main" val="2D86E7" mc:Ignorable="">
                      <a:shade val="58000"/>
                      <a:satMod val="150000"/>
                    </a:srgbClr>
                  </a:gs>
                  <a:gs pos="72000">
                    <a:srgbClr xmlns:mc="http://schemas.openxmlformats.org/markup-compatibility/2006" xmlns:a14="http://schemas.microsoft.com/office/drawing/2010/main" val="2D86E7" mc:Ignorable="">
                      <a:tint val="90000"/>
                      <a:satMod val="135000"/>
                    </a:srgbClr>
                  </a:gs>
                  <a:gs pos="100000">
                    <a:srgbClr xmlns:mc="http://schemas.openxmlformats.org/markup-compatibility/2006" xmlns:a14="http://schemas.microsoft.com/office/drawing/2010/main" val="2D86E7" mc:Ignorable="">
                      <a:tint val="80000"/>
                      <a:satMod val="155000"/>
                    </a:srgbClr>
                  </a:gs>
                </a:gsLst>
                <a:lin ang="16200000" scaled="0"/>
              </a:gradFill>
              <a:ln>
                <a:noFill/>
                <a:headEnd type="none" w="med" len="med"/>
                <a:tailEnd type="none" w="med" len="med"/>
              </a:ln>
              <a:effectLst>
                <a:outerShdw blurRad="50800" dist="381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kern="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p>
            </p:txBody>
          </p:sp>
        </p:grpSp>
        <p:grpSp>
          <p:nvGrpSpPr>
            <p:cNvPr id="8" name="Group 7"/>
            <p:cNvGrpSpPr/>
            <p:nvPr/>
          </p:nvGrpSpPr>
          <p:grpSpPr>
            <a:xfrm>
              <a:off x="6886676" y="1874150"/>
              <a:ext cx="530491" cy="3160449"/>
              <a:chOff x="6967910" y="1874150"/>
              <a:chExt cx="530491" cy="3160449"/>
            </a:xfrm>
          </p:grpSpPr>
          <p:sp>
            <p:nvSpPr>
              <p:cNvPr id="4" name="Oval 3"/>
              <p:cNvSpPr/>
              <p:nvPr/>
            </p:nvSpPr>
            <p:spPr bwMode="auto">
              <a:xfrm>
                <a:off x="6967910" y="1874150"/>
                <a:ext cx="530491" cy="530491"/>
              </a:xfrm>
              <a:prstGeom prst="ellipse">
                <a:avLst/>
              </a:prstGeom>
              <a:gradFill rotWithShape="1">
                <a:gsLst>
                  <a:gs pos="0">
                    <a:srgbClr xmlns:mc="http://schemas.openxmlformats.org/markup-compatibility/2006" xmlns:a14="http://schemas.microsoft.com/office/drawing/2010/main" val="2D86E7" mc:Ignorable="">
                      <a:shade val="58000"/>
                      <a:satMod val="150000"/>
                    </a:srgbClr>
                  </a:gs>
                  <a:gs pos="72000">
                    <a:srgbClr xmlns:mc="http://schemas.openxmlformats.org/markup-compatibility/2006" xmlns:a14="http://schemas.microsoft.com/office/drawing/2010/main" val="2D86E7" mc:Ignorable="">
                      <a:tint val="90000"/>
                      <a:satMod val="135000"/>
                    </a:srgbClr>
                  </a:gs>
                  <a:gs pos="100000">
                    <a:srgbClr xmlns:mc="http://schemas.openxmlformats.org/markup-compatibility/2006" xmlns:a14="http://schemas.microsoft.com/office/drawing/2010/main" val="2D86E7" mc:Ignorable="">
                      <a:tint val="80000"/>
                      <a:satMod val="155000"/>
                    </a:srgbClr>
                  </a:gs>
                </a:gsLst>
                <a:lin ang="16200000" scaled="0"/>
              </a:gradFill>
              <a:ln>
                <a:noFill/>
                <a:headEnd type="none" w="med" len="med"/>
                <a:tailEnd type="none" w="med" len="med"/>
              </a:ln>
              <a:effectLst>
                <a:outerShdw blurRad="50800" dist="381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kern="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p>
            </p:txBody>
          </p:sp>
          <p:sp>
            <p:nvSpPr>
              <p:cNvPr id="6" name="Oval 5"/>
              <p:cNvSpPr/>
              <p:nvPr/>
            </p:nvSpPr>
            <p:spPr bwMode="auto">
              <a:xfrm>
                <a:off x="6967910" y="2750803"/>
                <a:ext cx="530491" cy="530491"/>
              </a:xfrm>
              <a:prstGeom prst="ellipse">
                <a:avLst/>
              </a:prstGeom>
              <a:gradFill rotWithShape="1">
                <a:gsLst>
                  <a:gs pos="0">
                    <a:srgbClr xmlns:mc="http://schemas.openxmlformats.org/markup-compatibility/2006" xmlns:a14="http://schemas.microsoft.com/office/drawing/2010/main" val="2D86E7" mc:Ignorable="">
                      <a:shade val="58000"/>
                      <a:satMod val="150000"/>
                    </a:srgbClr>
                  </a:gs>
                  <a:gs pos="72000">
                    <a:srgbClr xmlns:mc="http://schemas.openxmlformats.org/markup-compatibility/2006" xmlns:a14="http://schemas.microsoft.com/office/drawing/2010/main" val="2D86E7" mc:Ignorable="">
                      <a:tint val="90000"/>
                      <a:satMod val="135000"/>
                    </a:srgbClr>
                  </a:gs>
                  <a:gs pos="100000">
                    <a:srgbClr xmlns:mc="http://schemas.openxmlformats.org/markup-compatibility/2006" xmlns:a14="http://schemas.microsoft.com/office/drawing/2010/main" val="2D86E7" mc:Ignorable="">
                      <a:tint val="80000"/>
                      <a:satMod val="155000"/>
                    </a:srgbClr>
                  </a:gs>
                </a:gsLst>
                <a:lin ang="16200000" scaled="0"/>
              </a:gradFill>
              <a:ln>
                <a:noFill/>
                <a:headEnd type="none" w="med" len="med"/>
                <a:tailEnd type="none" w="med" len="med"/>
              </a:ln>
              <a:effectLst>
                <a:outerShdw blurRad="50800" dist="381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kern="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p>
            </p:txBody>
          </p:sp>
          <p:sp>
            <p:nvSpPr>
              <p:cNvPr id="14" name="Oval 13"/>
              <p:cNvSpPr/>
              <p:nvPr/>
            </p:nvSpPr>
            <p:spPr bwMode="auto">
              <a:xfrm>
                <a:off x="6967910" y="3627456"/>
                <a:ext cx="530491" cy="530491"/>
              </a:xfrm>
              <a:prstGeom prst="ellipse">
                <a:avLst/>
              </a:prstGeom>
              <a:gradFill rotWithShape="1">
                <a:gsLst>
                  <a:gs pos="0">
                    <a:srgbClr xmlns:mc="http://schemas.openxmlformats.org/markup-compatibility/2006" xmlns:a14="http://schemas.microsoft.com/office/drawing/2010/main" val="2D86E7" mc:Ignorable="">
                      <a:shade val="58000"/>
                      <a:satMod val="150000"/>
                    </a:srgbClr>
                  </a:gs>
                  <a:gs pos="72000">
                    <a:srgbClr xmlns:mc="http://schemas.openxmlformats.org/markup-compatibility/2006" xmlns:a14="http://schemas.microsoft.com/office/drawing/2010/main" val="2D86E7" mc:Ignorable="">
                      <a:tint val="90000"/>
                      <a:satMod val="135000"/>
                    </a:srgbClr>
                  </a:gs>
                  <a:gs pos="100000">
                    <a:srgbClr xmlns:mc="http://schemas.openxmlformats.org/markup-compatibility/2006" xmlns:a14="http://schemas.microsoft.com/office/drawing/2010/main" val="2D86E7" mc:Ignorable="">
                      <a:tint val="80000"/>
                      <a:satMod val="155000"/>
                    </a:srgbClr>
                  </a:gs>
                </a:gsLst>
                <a:lin ang="16200000" scaled="0"/>
              </a:gradFill>
              <a:ln>
                <a:noFill/>
                <a:headEnd type="none" w="med" len="med"/>
                <a:tailEnd type="none" w="med" len="med"/>
              </a:ln>
              <a:effectLst>
                <a:outerShdw blurRad="50800" dist="381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kern="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p>
            </p:txBody>
          </p:sp>
          <p:sp>
            <p:nvSpPr>
              <p:cNvPr id="17" name="Oval 16"/>
              <p:cNvSpPr/>
              <p:nvPr/>
            </p:nvSpPr>
            <p:spPr bwMode="auto">
              <a:xfrm>
                <a:off x="6967910" y="4504108"/>
                <a:ext cx="530491" cy="530491"/>
              </a:xfrm>
              <a:prstGeom prst="ellipse">
                <a:avLst/>
              </a:prstGeom>
              <a:gradFill rotWithShape="1">
                <a:gsLst>
                  <a:gs pos="0">
                    <a:srgbClr xmlns:mc="http://schemas.openxmlformats.org/markup-compatibility/2006" xmlns:a14="http://schemas.microsoft.com/office/drawing/2010/main" val="FFC000" mc:Ignorable="">
                      <a:shade val="58000"/>
                      <a:satMod val="150000"/>
                    </a:srgbClr>
                  </a:gs>
                  <a:gs pos="72000">
                    <a:srgbClr xmlns:mc="http://schemas.openxmlformats.org/markup-compatibility/2006" xmlns:a14="http://schemas.microsoft.com/office/drawing/2010/main" val="FFC000" mc:Ignorable="">
                      <a:tint val="90000"/>
                      <a:satMod val="135000"/>
                    </a:srgbClr>
                  </a:gs>
                  <a:gs pos="100000">
                    <a:srgbClr xmlns:mc="http://schemas.openxmlformats.org/markup-compatibility/2006" xmlns:a14="http://schemas.microsoft.com/office/drawing/2010/main" val="FFC000" mc:Ignorable="">
                      <a:tint val="80000"/>
                      <a:satMod val="155000"/>
                    </a:srgbClr>
                  </a:gs>
                </a:gsLst>
                <a:lin ang="16200000" scaled="0"/>
              </a:gradFill>
              <a:ln>
                <a:noFill/>
                <a:headEnd type="none" w="med" len="med"/>
                <a:tailEnd type="none" w="med" len="med"/>
              </a:ln>
              <a:effectLst>
                <a:outerShdw blurRad="50800" dist="381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kern="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p>
            </p:txBody>
          </p:sp>
        </p:grpSp>
        <p:grpSp>
          <p:nvGrpSpPr>
            <p:cNvPr id="5" name="Group 4"/>
            <p:cNvGrpSpPr/>
            <p:nvPr/>
          </p:nvGrpSpPr>
          <p:grpSpPr>
            <a:xfrm>
              <a:off x="7582467" y="1874150"/>
              <a:ext cx="530491" cy="3160449"/>
              <a:chOff x="7582467" y="1874150"/>
              <a:chExt cx="530491" cy="3160449"/>
            </a:xfrm>
          </p:grpSpPr>
          <p:sp>
            <p:nvSpPr>
              <p:cNvPr id="7" name="Oval 6"/>
              <p:cNvSpPr/>
              <p:nvPr/>
            </p:nvSpPr>
            <p:spPr bwMode="auto">
              <a:xfrm>
                <a:off x="7582467" y="1874150"/>
                <a:ext cx="530491" cy="530491"/>
              </a:xfrm>
              <a:prstGeom prst="ellipse">
                <a:avLst/>
              </a:prstGeom>
              <a:gradFill rotWithShape="1">
                <a:gsLst>
                  <a:gs pos="0">
                    <a:srgbClr xmlns:mc="http://schemas.openxmlformats.org/markup-compatibility/2006" xmlns:a14="http://schemas.microsoft.com/office/drawing/2010/main" val="FFC000" mc:Ignorable="">
                      <a:shade val="58000"/>
                      <a:satMod val="150000"/>
                    </a:srgbClr>
                  </a:gs>
                  <a:gs pos="72000">
                    <a:srgbClr xmlns:mc="http://schemas.openxmlformats.org/markup-compatibility/2006" xmlns:a14="http://schemas.microsoft.com/office/drawing/2010/main" val="FFC000" mc:Ignorable="">
                      <a:tint val="90000"/>
                      <a:satMod val="135000"/>
                    </a:srgbClr>
                  </a:gs>
                  <a:gs pos="100000">
                    <a:srgbClr xmlns:mc="http://schemas.openxmlformats.org/markup-compatibility/2006" xmlns:a14="http://schemas.microsoft.com/office/drawing/2010/main" val="FFC000" mc:Ignorable="">
                      <a:tint val="80000"/>
                      <a:satMod val="155000"/>
                    </a:srgbClr>
                  </a:gs>
                </a:gsLst>
                <a:lin ang="16200000" scaled="0"/>
              </a:gradFill>
              <a:ln>
                <a:noFill/>
                <a:headEnd type="none" w="med" len="med"/>
                <a:tailEnd type="none" w="med" len="med"/>
              </a:ln>
              <a:effectLst>
                <a:outerShdw blurRad="50800" dist="381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kern="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p>
            </p:txBody>
          </p:sp>
          <p:sp>
            <p:nvSpPr>
              <p:cNvPr id="9" name="Oval 8"/>
              <p:cNvSpPr/>
              <p:nvPr/>
            </p:nvSpPr>
            <p:spPr bwMode="auto">
              <a:xfrm>
                <a:off x="7582467" y="2750803"/>
                <a:ext cx="530491" cy="530491"/>
              </a:xfrm>
              <a:prstGeom prst="ellipse">
                <a:avLst/>
              </a:prstGeom>
              <a:gradFill rotWithShape="1">
                <a:gsLst>
                  <a:gs pos="0">
                    <a:srgbClr xmlns:mc="http://schemas.openxmlformats.org/markup-compatibility/2006" xmlns:a14="http://schemas.microsoft.com/office/drawing/2010/main" val="2D86E7" mc:Ignorable="">
                      <a:shade val="58000"/>
                      <a:satMod val="150000"/>
                    </a:srgbClr>
                  </a:gs>
                  <a:gs pos="72000">
                    <a:srgbClr xmlns:mc="http://schemas.openxmlformats.org/markup-compatibility/2006" xmlns:a14="http://schemas.microsoft.com/office/drawing/2010/main" val="2D86E7" mc:Ignorable="">
                      <a:tint val="90000"/>
                      <a:satMod val="135000"/>
                    </a:srgbClr>
                  </a:gs>
                  <a:gs pos="100000">
                    <a:srgbClr xmlns:mc="http://schemas.openxmlformats.org/markup-compatibility/2006" xmlns:a14="http://schemas.microsoft.com/office/drawing/2010/main" val="2D86E7" mc:Ignorable="">
                      <a:tint val="80000"/>
                      <a:satMod val="155000"/>
                    </a:srgbClr>
                  </a:gs>
                </a:gsLst>
                <a:lin ang="16200000" scaled="0"/>
              </a:gradFill>
              <a:ln>
                <a:noFill/>
                <a:headEnd type="none" w="med" len="med"/>
                <a:tailEnd type="none" w="med" len="med"/>
              </a:ln>
              <a:effectLst>
                <a:outerShdw blurRad="50800" dist="381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kern="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p>
            </p:txBody>
          </p:sp>
          <p:sp>
            <p:nvSpPr>
              <p:cNvPr id="13" name="Oval 12"/>
              <p:cNvSpPr/>
              <p:nvPr/>
            </p:nvSpPr>
            <p:spPr bwMode="auto">
              <a:xfrm>
                <a:off x="7582467" y="3627456"/>
                <a:ext cx="530491" cy="530491"/>
              </a:xfrm>
              <a:prstGeom prst="ellipse">
                <a:avLst/>
              </a:prstGeom>
              <a:gradFill rotWithShape="1">
                <a:gsLst>
                  <a:gs pos="0">
                    <a:srgbClr xmlns:mc="http://schemas.openxmlformats.org/markup-compatibility/2006" xmlns:a14="http://schemas.microsoft.com/office/drawing/2010/main" val="2D86E7" mc:Ignorable="">
                      <a:shade val="58000"/>
                      <a:satMod val="150000"/>
                    </a:srgbClr>
                  </a:gs>
                  <a:gs pos="72000">
                    <a:srgbClr xmlns:mc="http://schemas.openxmlformats.org/markup-compatibility/2006" xmlns:a14="http://schemas.microsoft.com/office/drawing/2010/main" val="2D86E7" mc:Ignorable="">
                      <a:tint val="90000"/>
                      <a:satMod val="135000"/>
                    </a:srgbClr>
                  </a:gs>
                  <a:gs pos="100000">
                    <a:srgbClr xmlns:mc="http://schemas.openxmlformats.org/markup-compatibility/2006" xmlns:a14="http://schemas.microsoft.com/office/drawing/2010/main" val="2D86E7" mc:Ignorable="">
                      <a:tint val="80000"/>
                      <a:satMod val="155000"/>
                    </a:srgbClr>
                  </a:gs>
                </a:gsLst>
                <a:lin ang="16200000" scaled="0"/>
              </a:gradFill>
              <a:ln>
                <a:noFill/>
                <a:headEnd type="none" w="med" len="med"/>
                <a:tailEnd type="none" w="med" len="med"/>
              </a:ln>
              <a:effectLst>
                <a:outerShdw blurRad="50800" dist="381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kern="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p>
            </p:txBody>
          </p:sp>
          <p:sp>
            <p:nvSpPr>
              <p:cNvPr id="35" name="Oval 34"/>
              <p:cNvSpPr/>
              <p:nvPr/>
            </p:nvSpPr>
            <p:spPr bwMode="auto">
              <a:xfrm>
                <a:off x="7582467" y="4504108"/>
                <a:ext cx="530491" cy="530491"/>
              </a:xfrm>
              <a:prstGeom prst="ellipse">
                <a:avLst/>
              </a:prstGeom>
              <a:gradFill rotWithShape="1">
                <a:gsLst>
                  <a:gs pos="0">
                    <a:srgbClr xmlns:mc="http://schemas.openxmlformats.org/markup-compatibility/2006" xmlns:a14="http://schemas.microsoft.com/office/drawing/2010/main" val="FFC000" mc:Ignorable="">
                      <a:shade val="58000"/>
                      <a:satMod val="150000"/>
                    </a:srgbClr>
                  </a:gs>
                  <a:gs pos="72000">
                    <a:srgbClr xmlns:mc="http://schemas.openxmlformats.org/markup-compatibility/2006" xmlns:a14="http://schemas.microsoft.com/office/drawing/2010/main" val="FFC000" mc:Ignorable="">
                      <a:tint val="90000"/>
                      <a:satMod val="135000"/>
                    </a:srgbClr>
                  </a:gs>
                  <a:gs pos="100000">
                    <a:srgbClr xmlns:mc="http://schemas.openxmlformats.org/markup-compatibility/2006" xmlns:a14="http://schemas.microsoft.com/office/drawing/2010/main" val="FFC000" mc:Ignorable="">
                      <a:tint val="80000"/>
                      <a:satMod val="155000"/>
                    </a:srgbClr>
                  </a:gs>
                </a:gsLst>
                <a:lin ang="16200000" scaled="0"/>
              </a:gradFill>
              <a:ln>
                <a:noFill/>
                <a:headEnd type="none" w="med" len="med"/>
                <a:tailEnd type="none" w="med" len="med"/>
              </a:ln>
              <a:effectLst>
                <a:outerShdw blurRad="50800" dist="381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kern="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p>
            </p:txBody>
          </p:sp>
        </p:grpSp>
        <p:grpSp>
          <p:nvGrpSpPr>
            <p:cNvPr id="12" name="Group 11"/>
            <p:cNvGrpSpPr/>
            <p:nvPr/>
          </p:nvGrpSpPr>
          <p:grpSpPr>
            <a:xfrm>
              <a:off x="6190885" y="1874150"/>
              <a:ext cx="530491" cy="3160449"/>
              <a:chOff x="6279882" y="1877637"/>
              <a:chExt cx="530491" cy="3160449"/>
            </a:xfrm>
          </p:grpSpPr>
          <p:sp>
            <p:nvSpPr>
              <p:cNvPr id="141" name="Oval 140"/>
              <p:cNvSpPr/>
              <p:nvPr/>
            </p:nvSpPr>
            <p:spPr bwMode="auto">
              <a:xfrm>
                <a:off x="6279882" y="1877637"/>
                <a:ext cx="530491" cy="530491"/>
              </a:xfrm>
              <a:prstGeom prst="ellipse">
                <a:avLst/>
              </a:prstGeom>
              <a:gradFill rotWithShape="1">
                <a:gsLst>
                  <a:gs pos="0">
                    <a:srgbClr xmlns:mc="http://schemas.openxmlformats.org/markup-compatibility/2006" xmlns:a14="http://schemas.microsoft.com/office/drawing/2010/main" val="FFC000" mc:Ignorable="">
                      <a:shade val="58000"/>
                      <a:satMod val="150000"/>
                    </a:srgbClr>
                  </a:gs>
                  <a:gs pos="72000">
                    <a:srgbClr xmlns:mc="http://schemas.openxmlformats.org/markup-compatibility/2006" xmlns:a14="http://schemas.microsoft.com/office/drawing/2010/main" val="FFC000" mc:Ignorable="">
                      <a:tint val="90000"/>
                      <a:satMod val="135000"/>
                    </a:srgbClr>
                  </a:gs>
                  <a:gs pos="100000">
                    <a:srgbClr xmlns:mc="http://schemas.openxmlformats.org/markup-compatibility/2006" xmlns:a14="http://schemas.microsoft.com/office/drawing/2010/main" val="FFC000" mc:Ignorable="">
                      <a:tint val="80000"/>
                      <a:satMod val="155000"/>
                    </a:srgbClr>
                  </a:gs>
                </a:gsLst>
                <a:lin ang="16200000" scaled="0"/>
              </a:gradFill>
              <a:ln>
                <a:noFill/>
                <a:headEnd type="none" w="med" len="med"/>
                <a:tailEnd type="none" w="med" len="med"/>
              </a:ln>
              <a:effectLst>
                <a:outerShdw blurRad="50800" dist="381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kern="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p>
            </p:txBody>
          </p:sp>
          <p:sp>
            <p:nvSpPr>
              <p:cNvPr id="142" name="Oval 141"/>
              <p:cNvSpPr/>
              <p:nvPr/>
            </p:nvSpPr>
            <p:spPr bwMode="auto">
              <a:xfrm>
                <a:off x="6279882" y="3630943"/>
                <a:ext cx="530491" cy="530491"/>
              </a:xfrm>
              <a:prstGeom prst="ellipse">
                <a:avLst/>
              </a:prstGeom>
              <a:gradFill rotWithShape="1">
                <a:gsLst>
                  <a:gs pos="0">
                    <a:srgbClr xmlns:mc="http://schemas.openxmlformats.org/markup-compatibility/2006" xmlns:a14="http://schemas.microsoft.com/office/drawing/2010/main" val="FFC000" mc:Ignorable="">
                      <a:shade val="58000"/>
                      <a:satMod val="150000"/>
                    </a:srgbClr>
                  </a:gs>
                  <a:gs pos="72000">
                    <a:srgbClr xmlns:mc="http://schemas.openxmlformats.org/markup-compatibility/2006" xmlns:a14="http://schemas.microsoft.com/office/drawing/2010/main" val="FFC000" mc:Ignorable="">
                      <a:tint val="90000"/>
                      <a:satMod val="135000"/>
                    </a:srgbClr>
                  </a:gs>
                  <a:gs pos="100000">
                    <a:srgbClr xmlns:mc="http://schemas.openxmlformats.org/markup-compatibility/2006" xmlns:a14="http://schemas.microsoft.com/office/drawing/2010/main" val="FFC000" mc:Ignorable="">
                      <a:tint val="80000"/>
                      <a:satMod val="155000"/>
                    </a:srgbClr>
                  </a:gs>
                </a:gsLst>
                <a:lin ang="16200000" scaled="0"/>
              </a:gradFill>
              <a:ln>
                <a:noFill/>
                <a:headEnd type="none" w="med" len="med"/>
                <a:tailEnd type="none" w="med" len="med"/>
              </a:ln>
              <a:effectLst>
                <a:outerShdw blurRad="50800" dist="381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kern="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p>
            </p:txBody>
          </p:sp>
          <p:sp>
            <p:nvSpPr>
              <p:cNvPr id="143" name="Oval 142"/>
              <p:cNvSpPr/>
              <p:nvPr/>
            </p:nvSpPr>
            <p:spPr bwMode="auto">
              <a:xfrm>
                <a:off x="6279882" y="2754290"/>
                <a:ext cx="530491" cy="530491"/>
              </a:xfrm>
              <a:prstGeom prst="ellipse">
                <a:avLst/>
              </a:prstGeom>
              <a:gradFill rotWithShape="1">
                <a:gsLst>
                  <a:gs pos="0">
                    <a:srgbClr xmlns:mc="http://schemas.openxmlformats.org/markup-compatibility/2006" xmlns:a14="http://schemas.microsoft.com/office/drawing/2010/main" val="2D86E7" mc:Ignorable="">
                      <a:shade val="58000"/>
                      <a:satMod val="150000"/>
                    </a:srgbClr>
                  </a:gs>
                  <a:gs pos="72000">
                    <a:srgbClr xmlns:mc="http://schemas.openxmlformats.org/markup-compatibility/2006" xmlns:a14="http://schemas.microsoft.com/office/drawing/2010/main" val="2D86E7" mc:Ignorable="">
                      <a:tint val="90000"/>
                      <a:satMod val="135000"/>
                    </a:srgbClr>
                  </a:gs>
                  <a:gs pos="100000">
                    <a:srgbClr xmlns:mc="http://schemas.openxmlformats.org/markup-compatibility/2006" xmlns:a14="http://schemas.microsoft.com/office/drawing/2010/main" val="2D86E7" mc:Ignorable="">
                      <a:tint val="80000"/>
                      <a:satMod val="155000"/>
                    </a:srgbClr>
                  </a:gs>
                </a:gsLst>
                <a:lin ang="16200000" scaled="0"/>
              </a:gradFill>
              <a:ln>
                <a:noFill/>
                <a:headEnd type="none" w="med" len="med"/>
                <a:tailEnd type="none" w="med" len="med"/>
              </a:ln>
              <a:effectLst>
                <a:outerShdw blurRad="50800" dist="381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kern="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p>
            </p:txBody>
          </p:sp>
          <p:sp>
            <p:nvSpPr>
              <p:cNvPr id="144" name="Oval 143"/>
              <p:cNvSpPr/>
              <p:nvPr/>
            </p:nvSpPr>
            <p:spPr bwMode="auto">
              <a:xfrm>
                <a:off x="6279882" y="4507595"/>
                <a:ext cx="530491" cy="530491"/>
              </a:xfrm>
              <a:prstGeom prst="ellipse">
                <a:avLst/>
              </a:prstGeom>
              <a:gradFill rotWithShape="1">
                <a:gsLst>
                  <a:gs pos="0">
                    <a:srgbClr xmlns:mc="http://schemas.openxmlformats.org/markup-compatibility/2006" xmlns:a14="http://schemas.microsoft.com/office/drawing/2010/main" val="2D86E7" mc:Ignorable="">
                      <a:shade val="58000"/>
                      <a:satMod val="150000"/>
                    </a:srgbClr>
                  </a:gs>
                  <a:gs pos="72000">
                    <a:srgbClr xmlns:mc="http://schemas.openxmlformats.org/markup-compatibility/2006" xmlns:a14="http://schemas.microsoft.com/office/drawing/2010/main" val="2D86E7" mc:Ignorable="">
                      <a:tint val="90000"/>
                      <a:satMod val="135000"/>
                    </a:srgbClr>
                  </a:gs>
                  <a:gs pos="100000">
                    <a:srgbClr xmlns:mc="http://schemas.openxmlformats.org/markup-compatibility/2006" xmlns:a14="http://schemas.microsoft.com/office/drawing/2010/main" val="2D86E7" mc:Ignorable="">
                      <a:tint val="80000"/>
                      <a:satMod val="155000"/>
                    </a:srgbClr>
                  </a:gs>
                </a:gsLst>
                <a:lin ang="16200000" scaled="0"/>
              </a:gradFill>
              <a:ln>
                <a:noFill/>
                <a:headEnd type="none" w="med" len="med"/>
                <a:tailEnd type="none" w="med" len="med"/>
              </a:ln>
              <a:effectLst>
                <a:outerShdw blurRad="50800" dist="381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kern="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p>
            </p:txBody>
          </p:sp>
        </p:grpSp>
        <p:sp>
          <p:nvSpPr>
            <p:cNvPr id="150" name="TextBox 149"/>
            <p:cNvSpPr txBox="1"/>
            <p:nvPr/>
          </p:nvSpPr>
          <p:spPr>
            <a:xfrm>
              <a:off x="6090869" y="1211884"/>
              <a:ext cx="1444856" cy="675383"/>
            </a:xfrm>
            <a:prstGeom prst="rect">
              <a:avLst/>
            </a:prstGeom>
            <a:noFill/>
          </p:spPr>
          <p:txBody>
            <a:bodyPr wrap="square" lIns="0" tIns="0" rIns="0" bIns="0" rtlCol="0">
              <a:prstTxWarp prst="textCanDown">
                <a:avLst>
                  <a:gd name="adj" fmla="val 12179"/>
                </a:avLst>
              </a:prstTxWarp>
              <a:spAutoFit/>
            </a:bodyPr>
            <a:lstStyle/>
            <a:p>
              <a:r>
                <a:rPr lang="en-GB" sz="2800" dirty="0">
                  <a:solidFill>
                    <a:schemeClr val="bg1"/>
                  </a:solidFill>
                </a:rPr>
                <a:t>Click </a:t>
              </a:r>
              <a:r>
                <a:rPr lang="en-GB" sz="2800" dirty="0" smtClean="0">
                  <a:solidFill>
                    <a:schemeClr val="bg1"/>
                  </a:solidFill>
                </a:rPr>
                <a:t>Log</a:t>
              </a:r>
            </a:p>
          </p:txBody>
        </p:sp>
      </p:grpSp>
      <p:sp>
        <p:nvSpPr>
          <p:cNvPr id="151" name="Snip Single Corner Rectangle 150"/>
          <p:cNvSpPr/>
          <p:nvPr/>
        </p:nvSpPr>
        <p:spPr bwMode="auto">
          <a:xfrm>
            <a:off x="219721" y="5280273"/>
            <a:ext cx="5963648" cy="946301"/>
          </a:xfrm>
          <a:prstGeom prst="snip1Rect">
            <a:avLst>
              <a:gd name="adj" fmla="val 34902"/>
            </a:avLst>
          </a:prstGeom>
          <a:solidFill>
            <a:schemeClr val="tx1"/>
          </a:solidFill>
          <a:ln>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6800" rIns="91436" bIns="46800" numCol="1" rtlCol="0" anchor="ctr" anchorCtr="0" compatLnSpc="1">
            <a:prstTxWarp prst="textNoShape">
              <a:avLst/>
            </a:prstTxWarp>
          </a:bodyPr>
          <a:lstStyle/>
          <a:p>
            <a:r>
              <a:rPr lang="nn-NO" sz="2400" dirty="0" smtClean="0">
                <a:solidFill>
                  <a:srgbClr xmlns:mc="http://schemas.openxmlformats.org/markup-compatibility/2006" xmlns:a14="http://schemas.microsoft.com/office/drawing/2010/main" val="0000FF" mc:Ignorable=""/>
                </a:solidFill>
              </a:rPr>
              <a:t>for</a:t>
            </a:r>
            <a:r>
              <a:rPr lang="nn-NO" sz="2400" dirty="0" smtClean="0">
                <a:solidFill>
                  <a:prstClr val="black"/>
                </a:solidFill>
              </a:rPr>
              <a:t> </a:t>
            </a:r>
            <a:r>
              <a:rPr lang="nn-NO" sz="2400" dirty="0">
                <a:solidFill>
                  <a:prstClr val="black"/>
                </a:solidFill>
              </a:rPr>
              <a:t>(</a:t>
            </a:r>
            <a:r>
              <a:rPr lang="nn-NO" sz="2400" dirty="0">
                <a:solidFill>
                  <a:srgbClr xmlns:mc="http://schemas.openxmlformats.org/markup-compatibility/2006" xmlns:a14="http://schemas.microsoft.com/office/drawing/2010/main" val="0000FF" mc:Ignorable=""/>
                </a:solidFill>
              </a:rPr>
              <a:t>int</a:t>
            </a:r>
            <a:r>
              <a:rPr lang="nn-NO" sz="2400" dirty="0">
                <a:solidFill>
                  <a:prstClr val="black"/>
                </a:solidFill>
              </a:rPr>
              <a:t> d = 0; d &lt; nRanks; d++)</a:t>
            </a:r>
          </a:p>
          <a:p>
            <a:r>
              <a:rPr lang="en-GB" sz="2400" dirty="0" smtClean="0">
                <a:solidFill>
                  <a:prstClr val="black"/>
                </a:solidFill>
              </a:rPr>
              <a:t>    click[d</a:t>
            </a:r>
            <a:r>
              <a:rPr lang="en-GB" sz="2400" dirty="0">
                <a:solidFill>
                  <a:prstClr val="black"/>
                </a:solidFill>
              </a:rPr>
              <a:t>].</a:t>
            </a:r>
            <a:r>
              <a:rPr lang="en-GB" sz="2400" dirty="0" err="1">
                <a:solidFill>
                  <a:prstClr val="black"/>
                </a:solidFill>
              </a:rPr>
              <a:t>ObservedValue</a:t>
            </a:r>
            <a:r>
              <a:rPr lang="en-GB" sz="2400" dirty="0">
                <a:solidFill>
                  <a:prstClr val="black"/>
                </a:solidFill>
              </a:rPr>
              <a:t> = </a:t>
            </a:r>
            <a:r>
              <a:rPr lang="en-GB" sz="2400" dirty="0" err="1" smtClean="0">
                <a:solidFill>
                  <a:prstClr val="black"/>
                </a:solidFill>
              </a:rPr>
              <a:t>user.clicks</a:t>
            </a:r>
            <a:r>
              <a:rPr lang="en-GB" sz="2400" dirty="0" smtClean="0">
                <a:solidFill>
                  <a:prstClr val="black"/>
                </a:solidFill>
              </a:rPr>
              <a:t>[d];</a:t>
            </a:r>
            <a:endParaRPr lang="en-GB" sz="2400" dirty="0">
              <a:solidFill>
                <a:prstClr val="black"/>
              </a:solidFill>
            </a:endParaRPr>
          </a:p>
        </p:txBody>
      </p:sp>
      <p:cxnSp>
        <p:nvCxnSpPr>
          <p:cNvPr id="29" name="Straight Connector 28"/>
          <p:cNvCxnSpPr/>
          <p:nvPr/>
        </p:nvCxnSpPr>
        <p:spPr>
          <a:xfrm>
            <a:off x="6528187" y="1514517"/>
            <a:ext cx="0" cy="3543258"/>
          </a:xfrm>
          <a:prstGeom prst="line">
            <a:avLst/>
          </a:prstGeom>
          <a:ln w="254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7236327" y="1544264"/>
            <a:ext cx="0" cy="3543258"/>
          </a:xfrm>
          <a:prstGeom prst="line">
            <a:avLst/>
          </a:prstGeom>
          <a:ln w="254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7928095" y="1497365"/>
            <a:ext cx="0" cy="3543258"/>
          </a:xfrm>
          <a:prstGeom prst="line">
            <a:avLst/>
          </a:prstGeom>
          <a:ln w="254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5843819" y="1347285"/>
            <a:ext cx="0" cy="3543258"/>
          </a:xfrm>
          <a:prstGeom prst="line">
            <a:avLst/>
          </a:prstGeom>
          <a:ln w="254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8609398" y="1394464"/>
            <a:ext cx="0" cy="3543258"/>
          </a:xfrm>
          <a:prstGeom prst="line">
            <a:avLst/>
          </a:prstGeom>
          <a:ln w="254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621726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Search Log Analysis</a:t>
            </a:r>
            <a:endParaRPr lang="en-GB" dirty="0"/>
          </a:p>
        </p:txBody>
      </p:sp>
      <p:sp>
        <p:nvSpPr>
          <p:cNvPr id="6" name="Subtitle 5"/>
          <p:cNvSpPr>
            <a:spLocks noGrp="1"/>
          </p:cNvSpPr>
          <p:nvPr>
            <p:ph type="subTitle" idx="1"/>
          </p:nvPr>
        </p:nvSpPr>
        <p:spPr/>
        <p:txBody>
          <a:bodyPr/>
          <a:lstStyle/>
          <a:p>
            <a:endParaRPr lang="en-GB"/>
          </a:p>
        </p:txBody>
      </p:sp>
      <p:sp>
        <p:nvSpPr>
          <p:cNvPr id="4" name="Text Placeholder 3"/>
          <p:cNvSpPr>
            <a:spLocks noGrp="1"/>
          </p:cNvSpPr>
          <p:nvPr>
            <p:ph type="body" sz="quarter" idx="10"/>
          </p:nvPr>
        </p:nvSpPr>
        <p:spPr/>
        <p:txBody>
          <a:bodyPr/>
          <a:lstStyle/>
          <a:p>
            <a:r>
              <a:rPr lang="en-GB" dirty="0" smtClean="0"/>
              <a:t>demo</a:t>
            </a:r>
            <a:endParaRPr lang="en-GB" dirty="0"/>
          </a:p>
        </p:txBody>
      </p:sp>
    </p:spTree>
    <p:extLst>
      <p:ext uri="{BB962C8B-B14F-4D97-AF65-F5344CB8AC3E}">
        <p14:creationId xmlns:p14="http://schemas.microsoft.com/office/powerpoint/2010/main" val="400101899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66800" y="4302125"/>
            <a:ext cx="2895600" cy="633413"/>
            <a:chOff x="672" y="2704"/>
            <a:chExt cx="1824" cy="399"/>
          </a:xfrm>
        </p:grpSpPr>
        <p:sp>
          <p:nvSpPr>
            <p:cNvPr id="6163" name="Down Arrow 111629"/>
            <p:cNvSpPr>
              <a:spLocks noChangeArrowheads="1"/>
            </p:cNvSpPr>
            <p:nvPr/>
          </p:nvSpPr>
          <p:spPr bwMode="auto">
            <a:xfrm>
              <a:off x="1488" y="2704"/>
              <a:ext cx="192" cy="144"/>
            </a:xfrm>
            <a:prstGeom prst="downArrow">
              <a:avLst>
                <a:gd name="adj1" fmla="val 57287"/>
                <a:gd name="adj2" fmla="val 47222"/>
              </a:avLst>
            </a:prstGeom>
            <a:solidFill>
              <a:schemeClr val="accent1"/>
            </a:solidFill>
            <a:ln w="9525" algn="ctr">
              <a:solidFill>
                <a:schemeClr val="tx1"/>
              </a:solidFill>
              <a:miter lim="800000"/>
              <a:headEnd/>
              <a:tailEnd/>
            </a:ln>
          </p:spPr>
          <p:txBody>
            <a:bodyPr vert="eaVert" wrap="none" anchor="ctr"/>
            <a:lstStyle/>
            <a:p>
              <a:endParaRPr lang="en-GB">
                <a:solidFill>
                  <a:srgbClr xmlns:mc="http://schemas.openxmlformats.org/markup-compatibility/2006" xmlns:a14="http://schemas.microsoft.com/office/drawing/2010/main" val="000000" mc:Ignorable=""/>
                </a:solidFill>
              </a:endParaRPr>
            </a:p>
          </p:txBody>
        </p:sp>
        <p:sp>
          <p:nvSpPr>
            <p:cNvPr id="6164" name="TextBox 111623"/>
            <p:cNvSpPr txBox="1">
              <a:spLocks noChangeArrowheads="1"/>
            </p:cNvSpPr>
            <p:nvPr/>
          </p:nvSpPr>
          <p:spPr bwMode="auto">
            <a:xfrm>
              <a:off x="672" y="2866"/>
              <a:ext cx="1824" cy="237"/>
            </a:xfrm>
            <a:prstGeom prst="rect">
              <a:avLst/>
            </a:prstGeom>
            <a:solidFill>
              <a:schemeClr val="accent1">
                <a:alpha val="10196"/>
              </a:schemeClr>
            </a:solidFill>
            <a:ln w="9525" algn="ctr">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t>Revise model/method</a:t>
              </a:r>
            </a:p>
          </p:txBody>
        </p:sp>
      </p:grpSp>
      <p:sp>
        <p:nvSpPr>
          <p:cNvPr id="6147" name="Shape 111617"/>
          <p:cNvSpPr>
            <a:spLocks noGrp="1" noChangeArrowheads="1"/>
          </p:cNvSpPr>
          <p:nvPr>
            <p:ph type="title"/>
          </p:nvPr>
        </p:nvSpPr>
        <p:spPr/>
        <p:txBody>
          <a:bodyPr anchor="t"/>
          <a:lstStyle/>
          <a:p>
            <a:pPr marL="0" indent="0" defTabSz="914400" eaLnBrk="1" hangingPunct="1"/>
            <a:r>
              <a:rPr lang="en-GB" dirty="0" smtClean="0"/>
              <a:t>Why probabilistic programming?</a:t>
            </a:r>
          </a:p>
        </p:txBody>
      </p:sp>
      <p:sp>
        <p:nvSpPr>
          <p:cNvPr id="111620" name="TextBox 111619"/>
          <p:cNvSpPr txBox="1">
            <a:spLocks noChangeArrowheads="1"/>
          </p:cNvSpPr>
          <p:nvPr/>
        </p:nvSpPr>
        <p:spPr bwMode="auto">
          <a:xfrm>
            <a:off x="1066800" y="1752600"/>
            <a:ext cx="2895600" cy="376238"/>
          </a:xfrm>
          <a:prstGeom prst="rect">
            <a:avLst/>
          </a:prstGeom>
          <a:solidFill>
            <a:schemeClr val="accent1">
              <a:alpha val="10196"/>
            </a:schemeClr>
          </a:solidFill>
          <a:ln w="9525" algn="ctr">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dirty="0"/>
              <a:t>Define </a:t>
            </a:r>
            <a:r>
              <a:rPr lang="en-GB" dirty="0" smtClean="0"/>
              <a:t>model</a:t>
            </a:r>
            <a:endParaRPr lang="en-GB" dirty="0"/>
          </a:p>
        </p:txBody>
      </p:sp>
      <p:grpSp>
        <p:nvGrpSpPr>
          <p:cNvPr id="3" name="Group 38"/>
          <p:cNvGrpSpPr>
            <a:grpSpLocks/>
          </p:cNvGrpSpPr>
          <p:nvPr/>
        </p:nvGrpSpPr>
        <p:grpSpPr bwMode="auto">
          <a:xfrm>
            <a:off x="1066800" y="2133600"/>
            <a:ext cx="2895600" cy="625475"/>
            <a:chOff x="672" y="1344"/>
            <a:chExt cx="1824" cy="394"/>
          </a:xfrm>
        </p:grpSpPr>
        <p:sp>
          <p:nvSpPr>
            <p:cNvPr id="6161" name="Down Arrow 111626"/>
            <p:cNvSpPr>
              <a:spLocks noChangeArrowheads="1"/>
            </p:cNvSpPr>
            <p:nvPr/>
          </p:nvSpPr>
          <p:spPr bwMode="auto">
            <a:xfrm>
              <a:off x="1488" y="1344"/>
              <a:ext cx="192" cy="144"/>
            </a:xfrm>
            <a:prstGeom prst="downArrow">
              <a:avLst>
                <a:gd name="adj1" fmla="val 57287"/>
                <a:gd name="adj2" fmla="val 47222"/>
              </a:avLst>
            </a:prstGeom>
            <a:solidFill>
              <a:schemeClr val="accent1"/>
            </a:solidFill>
            <a:ln w="9525" algn="ctr">
              <a:solidFill>
                <a:schemeClr val="tx1"/>
              </a:solidFill>
              <a:miter lim="800000"/>
              <a:headEnd/>
              <a:tailEnd/>
            </a:ln>
          </p:spPr>
          <p:txBody>
            <a:bodyPr vert="eaVert" wrap="none" anchor="ctr"/>
            <a:lstStyle/>
            <a:p>
              <a:endParaRPr lang="en-GB">
                <a:solidFill>
                  <a:srgbClr xmlns:mc="http://schemas.openxmlformats.org/markup-compatibility/2006" xmlns:a14="http://schemas.microsoft.com/office/drawing/2010/main" val="000000" mc:Ignorable=""/>
                </a:solidFill>
              </a:endParaRPr>
            </a:p>
          </p:txBody>
        </p:sp>
        <p:sp>
          <p:nvSpPr>
            <p:cNvPr id="6162" name="TextBox 111620"/>
            <p:cNvSpPr txBox="1">
              <a:spLocks noChangeArrowheads="1"/>
            </p:cNvSpPr>
            <p:nvPr/>
          </p:nvSpPr>
          <p:spPr bwMode="auto">
            <a:xfrm>
              <a:off x="672" y="1501"/>
              <a:ext cx="1824" cy="237"/>
            </a:xfrm>
            <a:prstGeom prst="rect">
              <a:avLst/>
            </a:prstGeom>
            <a:solidFill>
              <a:schemeClr val="accent1">
                <a:alpha val="10196"/>
              </a:schemeClr>
            </a:solidFill>
            <a:ln w="9525" algn="ctr">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dirty="0"/>
                <a:t>Choose </a:t>
              </a:r>
              <a:r>
                <a:rPr lang="en-GB" dirty="0" smtClean="0"/>
                <a:t>inference method</a:t>
              </a:r>
              <a:endParaRPr lang="en-GB" dirty="0"/>
            </a:p>
          </p:txBody>
        </p:sp>
      </p:grpSp>
      <p:grpSp>
        <p:nvGrpSpPr>
          <p:cNvPr id="4" name="Group 40"/>
          <p:cNvGrpSpPr>
            <a:grpSpLocks/>
          </p:cNvGrpSpPr>
          <p:nvPr/>
        </p:nvGrpSpPr>
        <p:grpSpPr bwMode="auto">
          <a:xfrm>
            <a:off x="1066800" y="2763838"/>
            <a:ext cx="2895600" cy="625475"/>
            <a:chOff x="672" y="1741"/>
            <a:chExt cx="1824" cy="394"/>
          </a:xfrm>
        </p:grpSpPr>
        <p:sp>
          <p:nvSpPr>
            <p:cNvPr id="6159" name="Down Arrow 111627"/>
            <p:cNvSpPr>
              <a:spLocks noChangeArrowheads="1"/>
            </p:cNvSpPr>
            <p:nvPr/>
          </p:nvSpPr>
          <p:spPr bwMode="auto">
            <a:xfrm>
              <a:off x="1488" y="1741"/>
              <a:ext cx="192" cy="144"/>
            </a:xfrm>
            <a:prstGeom prst="downArrow">
              <a:avLst>
                <a:gd name="adj1" fmla="val 57287"/>
                <a:gd name="adj2" fmla="val 47222"/>
              </a:avLst>
            </a:prstGeom>
            <a:solidFill>
              <a:schemeClr val="accent1"/>
            </a:solidFill>
            <a:ln w="9525" algn="ctr">
              <a:solidFill>
                <a:schemeClr val="tx1"/>
              </a:solidFill>
              <a:miter lim="800000"/>
              <a:headEnd/>
              <a:tailEnd/>
            </a:ln>
          </p:spPr>
          <p:txBody>
            <a:bodyPr vert="eaVert" wrap="none" anchor="ctr"/>
            <a:lstStyle/>
            <a:p>
              <a:endParaRPr lang="en-GB">
                <a:solidFill>
                  <a:srgbClr xmlns:mc="http://schemas.openxmlformats.org/markup-compatibility/2006" xmlns:a14="http://schemas.microsoft.com/office/drawing/2010/main" val="000000" mc:Ignorable=""/>
                </a:solidFill>
              </a:endParaRPr>
            </a:p>
          </p:txBody>
        </p:sp>
        <p:sp>
          <p:nvSpPr>
            <p:cNvPr id="6160" name="TextBox 111621"/>
            <p:cNvSpPr txBox="1">
              <a:spLocks noChangeArrowheads="1"/>
            </p:cNvSpPr>
            <p:nvPr/>
          </p:nvSpPr>
          <p:spPr bwMode="auto">
            <a:xfrm>
              <a:off x="672" y="1898"/>
              <a:ext cx="1824" cy="237"/>
            </a:xfrm>
            <a:prstGeom prst="rect">
              <a:avLst/>
            </a:prstGeom>
            <a:solidFill>
              <a:schemeClr val="accent1">
                <a:alpha val="10196"/>
              </a:schemeClr>
            </a:solidFill>
            <a:ln w="9525" algn="ctr">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t>Derive algorithm by hand</a:t>
              </a:r>
            </a:p>
          </p:txBody>
        </p:sp>
      </p:grpSp>
      <p:grpSp>
        <p:nvGrpSpPr>
          <p:cNvPr id="5" name="Group 41"/>
          <p:cNvGrpSpPr>
            <a:grpSpLocks/>
          </p:cNvGrpSpPr>
          <p:nvPr/>
        </p:nvGrpSpPr>
        <p:grpSpPr bwMode="auto">
          <a:xfrm>
            <a:off x="1066800" y="3397250"/>
            <a:ext cx="2895600" cy="898525"/>
            <a:chOff x="672" y="2134"/>
            <a:chExt cx="1824" cy="566"/>
          </a:xfrm>
        </p:grpSpPr>
        <p:sp>
          <p:nvSpPr>
            <p:cNvPr id="6157" name="Down Arrow 111628"/>
            <p:cNvSpPr>
              <a:spLocks noChangeArrowheads="1"/>
            </p:cNvSpPr>
            <p:nvPr/>
          </p:nvSpPr>
          <p:spPr bwMode="auto">
            <a:xfrm>
              <a:off x="1488" y="2134"/>
              <a:ext cx="192" cy="144"/>
            </a:xfrm>
            <a:prstGeom prst="downArrow">
              <a:avLst>
                <a:gd name="adj1" fmla="val 57287"/>
                <a:gd name="adj2" fmla="val 47222"/>
              </a:avLst>
            </a:prstGeom>
            <a:solidFill>
              <a:schemeClr val="accent1"/>
            </a:solidFill>
            <a:ln w="9525" algn="ctr">
              <a:solidFill>
                <a:schemeClr val="tx1"/>
              </a:solidFill>
              <a:miter lim="800000"/>
              <a:headEnd/>
              <a:tailEnd/>
            </a:ln>
          </p:spPr>
          <p:txBody>
            <a:bodyPr vert="eaVert" wrap="none" anchor="ctr"/>
            <a:lstStyle/>
            <a:p>
              <a:endParaRPr lang="en-GB">
                <a:solidFill>
                  <a:srgbClr xmlns:mc="http://schemas.openxmlformats.org/markup-compatibility/2006" xmlns:a14="http://schemas.microsoft.com/office/drawing/2010/main" val="000000" mc:Ignorable=""/>
                </a:solidFill>
              </a:endParaRPr>
            </a:p>
          </p:txBody>
        </p:sp>
        <p:sp>
          <p:nvSpPr>
            <p:cNvPr id="6158" name="TextBox 111622"/>
            <p:cNvSpPr txBox="1">
              <a:spLocks noChangeArrowheads="1"/>
            </p:cNvSpPr>
            <p:nvPr/>
          </p:nvSpPr>
          <p:spPr bwMode="auto">
            <a:xfrm>
              <a:off x="672" y="2290"/>
              <a:ext cx="1824" cy="410"/>
            </a:xfrm>
            <a:prstGeom prst="rect">
              <a:avLst/>
            </a:prstGeom>
            <a:solidFill>
              <a:schemeClr val="accent1">
                <a:alpha val="10196"/>
              </a:schemeClr>
            </a:solidFill>
            <a:ln w="9525" algn="ctr">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t>Implement algorithm (e.g.</a:t>
              </a:r>
              <a:r>
                <a:rPr lang="en-US">
                  <a:cs typeface="Arial" charset="0"/>
                </a:rPr>
                <a:t> </a:t>
              </a:r>
              <a:r>
                <a:rPr lang="en-GB"/>
                <a:t>Matlab)</a:t>
              </a:r>
            </a:p>
          </p:txBody>
        </p:sp>
      </p:grpSp>
      <p:grpSp>
        <p:nvGrpSpPr>
          <p:cNvPr id="6" name="Group 43"/>
          <p:cNvGrpSpPr>
            <a:grpSpLocks/>
          </p:cNvGrpSpPr>
          <p:nvPr/>
        </p:nvGrpSpPr>
        <p:grpSpPr bwMode="auto">
          <a:xfrm>
            <a:off x="1066800" y="4945063"/>
            <a:ext cx="2895600" cy="896937"/>
            <a:chOff x="672" y="3109"/>
            <a:chExt cx="1824" cy="565"/>
          </a:xfrm>
        </p:grpSpPr>
        <p:sp>
          <p:nvSpPr>
            <p:cNvPr id="6155" name="Down Arrow 111630"/>
            <p:cNvSpPr>
              <a:spLocks noChangeArrowheads="1"/>
            </p:cNvSpPr>
            <p:nvPr/>
          </p:nvSpPr>
          <p:spPr bwMode="auto">
            <a:xfrm>
              <a:off x="1488" y="3109"/>
              <a:ext cx="192" cy="144"/>
            </a:xfrm>
            <a:prstGeom prst="downArrow">
              <a:avLst>
                <a:gd name="adj1" fmla="val 57287"/>
                <a:gd name="adj2" fmla="val 47222"/>
              </a:avLst>
            </a:prstGeom>
            <a:solidFill>
              <a:schemeClr val="accent1"/>
            </a:solidFill>
            <a:ln w="9525" algn="ctr">
              <a:solidFill>
                <a:schemeClr val="tx1"/>
              </a:solidFill>
              <a:miter lim="800000"/>
              <a:headEnd/>
              <a:tailEnd/>
            </a:ln>
          </p:spPr>
          <p:txBody>
            <a:bodyPr vert="eaVert" wrap="none" anchor="ctr"/>
            <a:lstStyle/>
            <a:p>
              <a:endParaRPr lang="en-GB">
                <a:solidFill>
                  <a:srgbClr xmlns:mc="http://schemas.openxmlformats.org/markup-compatibility/2006" xmlns:a14="http://schemas.microsoft.com/office/drawing/2010/main" val="000000" mc:Ignorable=""/>
                </a:solidFill>
              </a:endParaRPr>
            </a:p>
          </p:txBody>
        </p:sp>
        <p:sp>
          <p:nvSpPr>
            <p:cNvPr id="6156" name="TextBox 111624"/>
            <p:cNvSpPr txBox="1">
              <a:spLocks noChangeArrowheads="1"/>
            </p:cNvSpPr>
            <p:nvPr/>
          </p:nvSpPr>
          <p:spPr bwMode="auto">
            <a:xfrm>
              <a:off x="672" y="3264"/>
              <a:ext cx="1824" cy="410"/>
            </a:xfrm>
            <a:prstGeom prst="rect">
              <a:avLst/>
            </a:prstGeom>
            <a:solidFill>
              <a:schemeClr val="accent1">
                <a:alpha val="10196"/>
              </a:schemeClr>
            </a:solidFill>
            <a:ln w="9525" algn="ctr">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t>Re-implement algorithm (e.g.</a:t>
              </a:r>
              <a:r>
                <a:rPr lang="en-US">
                  <a:cs typeface="Arial" charset="0"/>
                </a:rPr>
                <a:t> </a:t>
              </a:r>
              <a:r>
                <a:rPr lang="en-GB"/>
                <a:t>C++/C#)</a:t>
              </a:r>
            </a:p>
          </p:txBody>
        </p:sp>
      </p:grpSp>
      <p:sp>
        <p:nvSpPr>
          <p:cNvPr id="111637" name="Shape 111636"/>
          <p:cNvSpPr>
            <a:spLocks/>
          </p:cNvSpPr>
          <p:nvPr/>
        </p:nvSpPr>
        <p:spPr bwMode="auto">
          <a:xfrm>
            <a:off x="444500" y="3048000"/>
            <a:ext cx="622300" cy="1781175"/>
          </a:xfrm>
          <a:custGeom>
            <a:avLst/>
            <a:gdLst>
              <a:gd name="T0" fmla="*/ 2147483647 w 392"/>
              <a:gd name="T1" fmla="*/ 2147483647 h 1122"/>
              <a:gd name="T2" fmla="*/ 2147483647 w 392"/>
              <a:gd name="T3" fmla="*/ 2147483647 h 1122"/>
              <a:gd name="T4" fmla="*/ 2147483647 w 392"/>
              <a:gd name="T5" fmla="*/ 2147483647 h 1122"/>
              <a:gd name="T6" fmla="*/ 2147483647 w 392"/>
              <a:gd name="T7" fmla="*/ 2147483647 h 1122"/>
              <a:gd name="T8" fmla="*/ 2147483647 w 392"/>
              <a:gd name="T9" fmla="*/ 2147483647 h 1122"/>
              <a:gd name="T10" fmla="*/ 2147483647 w 392"/>
              <a:gd name="T11" fmla="*/ 2147483647 h 1122"/>
              <a:gd name="T12" fmla="*/ 2147483647 w 392"/>
              <a:gd name="T13" fmla="*/ 2147483647 h 1122"/>
              <a:gd name="T14" fmla="*/ 2147483647 w 392"/>
              <a:gd name="T15" fmla="*/ 2147483647 h 1122"/>
              <a:gd name="T16" fmla="*/ 2147483647 w 392"/>
              <a:gd name="T17" fmla="*/ 0 h 1122"/>
              <a:gd name="T18" fmla="*/ 2147483647 w 392"/>
              <a:gd name="T19" fmla="*/ 2147483647 h 1122"/>
              <a:gd name="T20" fmla="*/ 2147483647 w 392"/>
              <a:gd name="T21" fmla="*/ 2147483647 h 1122"/>
              <a:gd name="T22" fmla="*/ 2147483647 w 392"/>
              <a:gd name="T23" fmla="*/ 2147483647 h 1122"/>
              <a:gd name="T24" fmla="*/ 2147483647 w 392"/>
              <a:gd name="T25" fmla="*/ 2147483647 h 1122"/>
              <a:gd name="T26" fmla="*/ 2147483647 w 392"/>
              <a:gd name="T27" fmla="*/ 2147483647 h 1122"/>
              <a:gd name="T28" fmla="*/ 2147483647 w 392"/>
              <a:gd name="T29" fmla="*/ 2147483647 h 1122"/>
              <a:gd name="T30" fmla="*/ 2147483647 w 392"/>
              <a:gd name="T31" fmla="*/ 2147483647 h 11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2"/>
              <a:gd name="T49" fmla="*/ 0 h 1122"/>
              <a:gd name="T50" fmla="*/ 392 w 392"/>
              <a:gd name="T51" fmla="*/ 1122 h 11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2" h="1122">
                <a:moveTo>
                  <a:pt x="390" y="1021"/>
                </a:moveTo>
                <a:cubicBezTo>
                  <a:pt x="390" y="1021"/>
                  <a:pt x="291" y="1021"/>
                  <a:pt x="193" y="1021"/>
                </a:cubicBezTo>
                <a:cubicBezTo>
                  <a:pt x="133" y="1014"/>
                  <a:pt x="131" y="938"/>
                  <a:pt x="131" y="938"/>
                </a:cubicBezTo>
                <a:cubicBezTo>
                  <a:pt x="131" y="565"/>
                  <a:pt x="131" y="192"/>
                  <a:pt x="131" y="192"/>
                </a:cubicBezTo>
                <a:cubicBezTo>
                  <a:pt x="128" y="138"/>
                  <a:pt x="211" y="149"/>
                  <a:pt x="211" y="149"/>
                </a:cubicBezTo>
                <a:cubicBezTo>
                  <a:pt x="264" y="149"/>
                  <a:pt x="318" y="149"/>
                  <a:pt x="318" y="149"/>
                </a:cubicBezTo>
                <a:lnTo>
                  <a:pt x="318" y="190"/>
                </a:lnTo>
                <a:lnTo>
                  <a:pt x="388" y="94"/>
                </a:lnTo>
                <a:lnTo>
                  <a:pt x="318" y="0"/>
                </a:lnTo>
                <a:lnTo>
                  <a:pt x="318" y="40"/>
                </a:lnTo>
                <a:cubicBezTo>
                  <a:pt x="318" y="40"/>
                  <a:pt x="259" y="40"/>
                  <a:pt x="201" y="40"/>
                </a:cubicBezTo>
                <a:cubicBezTo>
                  <a:pt x="0" y="38"/>
                  <a:pt x="12" y="173"/>
                  <a:pt x="12" y="173"/>
                </a:cubicBezTo>
                <a:cubicBezTo>
                  <a:pt x="12" y="173"/>
                  <a:pt x="12" y="551"/>
                  <a:pt x="12" y="930"/>
                </a:cubicBezTo>
                <a:cubicBezTo>
                  <a:pt x="12" y="930"/>
                  <a:pt x="8" y="1118"/>
                  <a:pt x="169" y="1122"/>
                </a:cubicBezTo>
                <a:cubicBezTo>
                  <a:pt x="280" y="1122"/>
                  <a:pt x="392" y="1122"/>
                  <a:pt x="392" y="1122"/>
                </a:cubicBezTo>
                <a:lnTo>
                  <a:pt x="390" y="1021"/>
                </a:lnTo>
                <a:close/>
              </a:path>
            </a:pathLst>
          </a:custGeom>
          <a:solidFill>
            <a:schemeClr val="accent1"/>
          </a:solidFill>
          <a:ln w="9525" algn="ctr">
            <a:solidFill>
              <a:schemeClr val="tx1"/>
            </a:solidFill>
            <a:round/>
            <a:headEnd/>
            <a:tailEnd/>
          </a:ln>
        </p:spPr>
        <p:txBody>
          <a:bodyPr/>
          <a:lstStyle/>
          <a:p>
            <a:endParaRPr lang="en-GB"/>
          </a:p>
        </p:txBody>
      </p:sp>
      <p:sp>
        <p:nvSpPr>
          <p:cNvPr id="6154" name="TextBox 111637"/>
          <p:cNvSpPr txBox="1">
            <a:spLocks noChangeArrowheads="1"/>
          </p:cNvSpPr>
          <p:nvPr/>
        </p:nvSpPr>
        <p:spPr bwMode="auto">
          <a:xfrm>
            <a:off x="1430819" y="1066800"/>
            <a:ext cx="2165978" cy="46166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400" b="1" dirty="0" smtClean="0"/>
              <a:t>Old approach</a:t>
            </a:r>
            <a:endParaRPr lang="en-GB" sz="2400" b="1" dirty="0"/>
          </a:p>
        </p:txBody>
      </p:sp>
    </p:spTree>
    <p:extLst>
      <p:ext uri="{BB962C8B-B14F-4D97-AF65-F5344CB8AC3E}">
        <p14:creationId xmlns:p14="http://schemas.microsoft.com/office/powerpoint/2010/main" val="16875514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6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ntr" presetSubtype="1"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Top)">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lide(fromTop)">
                                      <p:cBhvr>
                                        <p:cTn id="16" dur="5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lide(fromTop)">
                                      <p:cBhvr>
                                        <p:cTn id="21" dur="5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slide(fromTop)">
                                      <p:cBhvr>
                                        <p:cTn id="26" dur="500"/>
                                        <p:tgtEl>
                                          <p:spTgt spid="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2" fill="hold" grpId="0" nodeType="clickEffect">
                                  <p:stCondLst>
                                    <p:cond delay="0"/>
                                  </p:stCondLst>
                                  <p:childTnLst>
                                    <p:set>
                                      <p:cBhvr>
                                        <p:cTn id="30" dur="1" fill="hold">
                                          <p:stCondLst>
                                            <p:cond delay="0"/>
                                          </p:stCondLst>
                                        </p:cTn>
                                        <p:tgtEl>
                                          <p:spTgt spid="111637"/>
                                        </p:tgtEl>
                                        <p:attrNameLst>
                                          <p:attrName>style.visibility</p:attrName>
                                        </p:attrNameLst>
                                      </p:cBhvr>
                                      <p:to>
                                        <p:strVal val="visible"/>
                                      </p:to>
                                    </p:set>
                                    <p:animEffect transition="in" filter="slide(fromRight)">
                                      <p:cBhvr>
                                        <p:cTn id="31" dur="500"/>
                                        <p:tgtEl>
                                          <p:spTgt spid="11163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2" presetClass="entr" presetSubtype="1"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slide(fromTop)">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0" grpId="0" animBg="1"/>
      <p:bldP spid="1116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553998"/>
          </a:xfrm>
        </p:spPr>
        <p:txBody>
          <a:bodyPr/>
          <a:lstStyle/>
          <a:p>
            <a:r>
              <a:rPr lang="en-GB" dirty="0" smtClean="0"/>
              <a:t>Standard models supported</a:t>
            </a:r>
            <a:endParaRPr lang="en-GB" dirty="0"/>
          </a:p>
        </p:txBody>
      </p:sp>
      <p:sp>
        <p:nvSpPr>
          <p:cNvPr id="3" name="Text Placeholder 2"/>
          <p:cNvSpPr>
            <a:spLocks noGrp="1"/>
          </p:cNvSpPr>
          <p:nvPr>
            <p:ph type="body" sz="quarter" idx="10"/>
          </p:nvPr>
        </p:nvSpPr>
        <p:spPr>
          <a:xfrm>
            <a:off x="543374" y="986325"/>
            <a:ext cx="8382000" cy="4776692"/>
          </a:xfrm>
        </p:spPr>
        <p:txBody>
          <a:bodyPr/>
          <a:lstStyle/>
          <a:p>
            <a:r>
              <a:rPr lang="en-GB" dirty="0" smtClean="0">
                <a:solidFill>
                  <a:schemeClr val="accent3"/>
                </a:solidFill>
              </a:rPr>
              <a:t>Clustering</a:t>
            </a:r>
          </a:p>
          <a:p>
            <a:r>
              <a:rPr lang="en-GB" dirty="0" smtClean="0">
                <a:solidFill>
                  <a:schemeClr val="accent3"/>
                </a:solidFill>
              </a:rPr>
              <a:t>Classification (linear/non-linear/multi-class)</a:t>
            </a:r>
          </a:p>
          <a:p>
            <a:r>
              <a:rPr lang="en-GB" dirty="0" smtClean="0">
                <a:solidFill>
                  <a:schemeClr val="accent3"/>
                </a:solidFill>
              </a:rPr>
              <a:t>Logistic regression</a:t>
            </a:r>
          </a:p>
          <a:p>
            <a:r>
              <a:rPr lang="en-GB" dirty="0" smtClean="0">
                <a:solidFill>
                  <a:schemeClr val="accent3"/>
                </a:solidFill>
              </a:rPr>
              <a:t>Factor analysis/PCA/ICA</a:t>
            </a:r>
          </a:p>
          <a:p>
            <a:r>
              <a:rPr lang="en-GB" dirty="0" smtClean="0">
                <a:solidFill>
                  <a:schemeClr val="accent3"/>
                </a:solidFill>
              </a:rPr>
              <a:t>Discrete Bayesian networks</a:t>
            </a:r>
          </a:p>
          <a:p>
            <a:r>
              <a:rPr lang="en-GB" dirty="0" smtClean="0">
                <a:solidFill>
                  <a:schemeClr val="accent3"/>
                </a:solidFill>
              </a:rPr>
              <a:t>Ranking models</a:t>
            </a:r>
          </a:p>
          <a:p>
            <a:r>
              <a:rPr lang="en-GB" dirty="0" smtClean="0">
                <a:solidFill>
                  <a:schemeClr val="accent3"/>
                </a:solidFill>
              </a:rPr>
              <a:t>Hidden Markov Models</a:t>
            </a:r>
          </a:p>
          <a:p>
            <a:r>
              <a:rPr lang="en-GB" dirty="0" smtClean="0">
                <a:solidFill>
                  <a:schemeClr val="accent3"/>
                </a:solidFill>
              </a:rPr>
              <a:t>Sparse models (e.g. classifiers, PCA)</a:t>
            </a:r>
          </a:p>
          <a:p>
            <a:r>
              <a:rPr lang="en-GB" dirty="0" smtClean="0">
                <a:solidFill>
                  <a:schemeClr val="accent3"/>
                </a:solidFill>
              </a:rPr>
              <a:t>Hierarchical models</a:t>
            </a:r>
          </a:p>
        </p:txBody>
      </p:sp>
    </p:spTree>
    <p:extLst>
      <p:ext uri="{BB962C8B-B14F-4D97-AF65-F5344CB8AC3E}">
        <p14:creationId xmlns:p14="http://schemas.microsoft.com/office/powerpoint/2010/main" val="350292524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553998"/>
          </a:xfrm>
        </p:spPr>
        <p:txBody>
          <a:bodyPr/>
          <a:lstStyle/>
          <a:p>
            <a:r>
              <a:rPr lang="en-GB" dirty="0" smtClean="0"/>
              <a:t>Custom models supported</a:t>
            </a:r>
            <a:endParaRPr lang="en-GB" dirty="0"/>
          </a:p>
        </p:txBody>
      </p:sp>
      <p:sp>
        <p:nvSpPr>
          <p:cNvPr id="4" name="Right Triangle 3"/>
          <p:cNvSpPr/>
          <p:nvPr/>
        </p:nvSpPr>
        <p:spPr bwMode="auto">
          <a:xfrm flipH="1">
            <a:off x="113112" y="1093862"/>
            <a:ext cx="9030888" cy="2050337"/>
          </a:xfrm>
          <a:prstGeom prst="rtTriangle">
            <a:avLst/>
          </a:prstGeom>
          <a:gradFill flip="none" rotWithShape="1">
            <a:gsLst>
              <a:gs pos="0">
                <a:schemeClr val="accent5">
                  <a:shade val="58000"/>
                  <a:satMod val="150000"/>
                  <a:alpha val="19000"/>
                </a:schemeClr>
              </a:gs>
              <a:gs pos="72000">
                <a:schemeClr val="accent5">
                  <a:tint val="90000"/>
                  <a:satMod val="135000"/>
                </a:schemeClr>
              </a:gs>
              <a:gs pos="100000">
                <a:schemeClr val="accent5">
                  <a:tint val="80000"/>
                  <a:satMod val="155000"/>
                </a:schemeClr>
              </a:gs>
            </a:gsLst>
            <a:lin ang="0" scaled="1"/>
            <a:tileRect/>
          </a:gradFill>
          <a:ln>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cxnSp>
        <p:nvCxnSpPr>
          <p:cNvPr id="5" name="Straight Connector 4"/>
          <p:cNvCxnSpPr/>
          <p:nvPr/>
        </p:nvCxnSpPr>
        <p:spPr>
          <a:xfrm>
            <a:off x="113112" y="3179035"/>
            <a:ext cx="8945430" cy="0"/>
          </a:xfrm>
          <a:prstGeom prst="line">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45778" y="3168308"/>
            <a:ext cx="0" cy="239283"/>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463061" y="3179035"/>
            <a:ext cx="0" cy="239283"/>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649271" y="3168308"/>
            <a:ext cx="0" cy="239283"/>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96954" y="3168308"/>
            <a:ext cx="0" cy="239283"/>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050634" y="3168308"/>
            <a:ext cx="0" cy="239283"/>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51747" y="3388407"/>
            <a:ext cx="2267834" cy="646331"/>
          </a:xfrm>
          <a:prstGeom prst="rect">
            <a:avLst/>
          </a:prstGeom>
        </p:spPr>
        <p:txBody>
          <a:bodyPr wrap="square">
            <a:spAutoFit/>
          </a:bodyPr>
          <a:lstStyle/>
          <a:p>
            <a:pPr lvl="0" algn="ctr" defTabSz="914400">
              <a:defRPr/>
            </a:pPr>
            <a:r>
              <a:rPr lang="en-GB" kern="0" dirty="0" smtClean="0">
                <a:solidFill>
                  <a:schemeClr val="accent3">
                    <a:lumMod val="40000"/>
                    <a:lumOff val="60000"/>
                  </a:schemeClr>
                </a:solidFill>
              </a:rPr>
              <a:t>Solvable using </a:t>
            </a:r>
            <a:br>
              <a:rPr lang="en-GB" kern="0" dirty="0" smtClean="0">
                <a:solidFill>
                  <a:schemeClr val="accent3">
                    <a:lumMod val="40000"/>
                    <a:lumOff val="60000"/>
                  </a:schemeClr>
                </a:solidFill>
              </a:rPr>
            </a:br>
            <a:r>
              <a:rPr lang="en-GB" kern="0" dirty="0" smtClean="0">
                <a:solidFill>
                  <a:schemeClr val="accent3">
                    <a:lumMod val="40000"/>
                    <a:lumOff val="60000"/>
                  </a:schemeClr>
                </a:solidFill>
              </a:rPr>
              <a:t>built-in components</a:t>
            </a:r>
          </a:p>
        </p:txBody>
      </p:sp>
      <p:sp>
        <p:nvSpPr>
          <p:cNvPr id="16" name="Rectangle 15"/>
          <p:cNvSpPr/>
          <p:nvPr/>
        </p:nvSpPr>
        <p:spPr>
          <a:xfrm>
            <a:off x="3408598" y="3388407"/>
            <a:ext cx="2267834" cy="646331"/>
          </a:xfrm>
          <a:prstGeom prst="rect">
            <a:avLst/>
          </a:prstGeom>
        </p:spPr>
        <p:txBody>
          <a:bodyPr wrap="square">
            <a:spAutoFit/>
          </a:bodyPr>
          <a:lstStyle/>
          <a:p>
            <a:pPr lvl="0" algn="ctr" defTabSz="914400">
              <a:defRPr/>
            </a:pPr>
            <a:r>
              <a:rPr lang="en-GB" kern="0" dirty="0" smtClean="0">
                <a:solidFill>
                  <a:schemeClr val="accent3">
                    <a:lumMod val="40000"/>
                    <a:lumOff val="60000"/>
                  </a:schemeClr>
                </a:solidFill>
              </a:rPr>
              <a:t>Solvable using custom components</a:t>
            </a:r>
          </a:p>
        </p:txBody>
      </p:sp>
      <p:sp>
        <p:nvSpPr>
          <p:cNvPr id="17" name="Rectangle 16"/>
          <p:cNvSpPr/>
          <p:nvPr/>
        </p:nvSpPr>
        <p:spPr>
          <a:xfrm>
            <a:off x="5589273" y="3388407"/>
            <a:ext cx="1259430" cy="646331"/>
          </a:xfrm>
          <a:prstGeom prst="rect">
            <a:avLst/>
          </a:prstGeom>
        </p:spPr>
        <p:txBody>
          <a:bodyPr wrap="square">
            <a:spAutoFit/>
          </a:bodyPr>
          <a:lstStyle/>
          <a:p>
            <a:pPr lvl="0" algn="ctr" defTabSz="914400">
              <a:defRPr/>
            </a:pPr>
            <a:r>
              <a:rPr lang="en-GB" kern="0" dirty="0" smtClean="0">
                <a:solidFill>
                  <a:schemeClr val="accent3">
                    <a:lumMod val="40000"/>
                    <a:lumOff val="60000"/>
                  </a:schemeClr>
                </a:solidFill>
              </a:rPr>
              <a:t>Solvable in parts</a:t>
            </a:r>
          </a:p>
        </p:txBody>
      </p:sp>
      <p:sp>
        <p:nvSpPr>
          <p:cNvPr id="22" name="Rectangle 21"/>
          <p:cNvSpPr/>
          <p:nvPr/>
        </p:nvSpPr>
        <p:spPr>
          <a:xfrm>
            <a:off x="6824474" y="3388407"/>
            <a:ext cx="1259430" cy="646331"/>
          </a:xfrm>
          <a:prstGeom prst="rect">
            <a:avLst/>
          </a:prstGeom>
        </p:spPr>
        <p:txBody>
          <a:bodyPr wrap="square">
            <a:spAutoFit/>
          </a:bodyPr>
          <a:lstStyle/>
          <a:p>
            <a:pPr lvl="0" algn="ctr" defTabSz="914400">
              <a:defRPr/>
            </a:pPr>
            <a:r>
              <a:rPr lang="en-GB" kern="0" dirty="0" smtClean="0">
                <a:solidFill>
                  <a:schemeClr val="accent3">
                    <a:lumMod val="40000"/>
                    <a:lumOff val="60000"/>
                  </a:schemeClr>
                </a:solidFill>
              </a:rPr>
              <a:t>Custom method</a:t>
            </a:r>
          </a:p>
        </p:txBody>
      </p:sp>
      <p:sp>
        <p:nvSpPr>
          <p:cNvPr id="25" name="Rectangle 24"/>
          <p:cNvSpPr/>
          <p:nvPr/>
        </p:nvSpPr>
        <p:spPr>
          <a:xfrm>
            <a:off x="7958213" y="3388407"/>
            <a:ext cx="1259430" cy="646331"/>
          </a:xfrm>
          <a:prstGeom prst="rect">
            <a:avLst/>
          </a:prstGeom>
        </p:spPr>
        <p:txBody>
          <a:bodyPr wrap="square">
            <a:spAutoFit/>
          </a:bodyPr>
          <a:lstStyle/>
          <a:p>
            <a:pPr lvl="0" algn="ctr" defTabSz="914400">
              <a:defRPr/>
            </a:pPr>
            <a:r>
              <a:rPr lang="en-GB" kern="0" dirty="0" smtClean="0">
                <a:solidFill>
                  <a:schemeClr val="accent3">
                    <a:lumMod val="40000"/>
                    <a:lumOff val="60000"/>
                  </a:schemeClr>
                </a:solidFill>
              </a:rPr>
              <a:t>Open research</a:t>
            </a:r>
          </a:p>
        </p:txBody>
      </p:sp>
      <p:sp>
        <p:nvSpPr>
          <p:cNvPr id="32" name="Rectangle 31"/>
          <p:cNvSpPr/>
          <p:nvPr/>
        </p:nvSpPr>
        <p:spPr>
          <a:xfrm>
            <a:off x="2639440" y="2697022"/>
            <a:ext cx="3200492" cy="400110"/>
          </a:xfrm>
          <a:prstGeom prst="rect">
            <a:avLst/>
          </a:prstGeom>
        </p:spPr>
        <p:txBody>
          <a:bodyPr wrap="none">
            <a:spAutoFit/>
          </a:bodyPr>
          <a:lstStyle/>
          <a:p>
            <a:pPr algn="ctr" defTabSz="914099" fontAlgn="base">
              <a:spcBef>
                <a:spcPct val="0"/>
              </a:spcBef>
              <a:spcAft>
                <a:spcPct val="0"/>
              </a:spcAft>
            </a:pPr>
            <a:r>
              <a:rPr lang="en-GB" sz="20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More complex models </a:t>
            </a:r>
            <a:r>
              <a:rPr lang="en-GB" sz="20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sym typeface="Wingdings" pitchFamily="2" charset="2"/>
              </a:rPr>
              <a:t></a:t>
            </a:r>
            <a:endParaRPr lang="en-GB" sz="2000" b="1" dirty="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33" name="Rectangle 32"/>
          <p:cNvSpPr/>
          <p:nvPr/>
        </p:nvSpPr>
        <p:spPr>
          <a:xfrm>
            <a:off x="2118710" y="5190611"/>
            <a:ext cx="4847609" cy="707886"/>
          </a:xfrm>
          <a:prstGeom prst="rect">
            <a:avLst/>
          </a:prstGeom>
        </p:spPr>
        <p:txBody>
          <a:bodyPr wrap="none">
            <a:spAutoFit/>
          </a:bodyPr>
          <a:lstStyle/>
          <a:p>
            <a:pPr algn="ctr" defTabSz="914099" fontAlgn="base">
              <a:spcBef>
                <a:spcPct val="0"/>
              </a:spcBef>
              <a:spcAft>
                <a:spcPct val="0"/>
              </a:spcAft>
            </a:pPr>
            <a:r>
              <a:rPr lang="en-GB" sz="20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Custom components can be used as </a:t>
            </a:r>
            <a:br>
              <a:rPr lang="en-GB" sz="20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br>
            <a:r>
              <a:rPr lang="en-GB" sz="20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a </a:t>
            </a:r>
            <a:r>
              <a:rPr lang="en-GB" sz="2000" b="1" i="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distribution channel</a:t>
            </a:r>
            <a:r>
              <a:rPr lang="en-GB" sz="20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 for ML research.</a:t>
            </a:r>
            <a:endParaRPr lang="en-GB" sz="2000" b="1" dirty="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34" name="Rectangle 33"/>
          <p:cNvSpPr/>
          <p:nvPr/>
        </p:nvSpPr>
        <p:spPr bwMode="auto">
          <a:xfrm>
            <a:off x="120140" y="2281727"/>
            <a:ext cx="1127545" cy="859240"/>
          </a:xfrm>
          <a:prstGeom prst="rect">
            <a:avLst/>
          </a:prstGeom>
          <a:solidFill>
            <a:schemeClr val="accent4">
              <a:lumMod val="60000"/>
              <a:lumOff val="40000"/>
              <a:alpha val="46000"/>
            </a:schemeClr>
          </a:solidFill>
          <a:ln>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Standard models</a:t>
            </a:r>
          </a:p>
        </p:txBody>
      </p:sp>
    </p:spTree>
    <p:extLst>
      <p:ext uri="{BB962C8B-B14F-4D97-AF65-F5344CB8AC3E}">
        <p14:creationId xmlns:p14="http://schemas.microsoft.com/office/powerpoint/2010/main" val="26100377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59734" y="1447799"/>
            <a:ext cx="6072963" cy="4302716"/>
          </a:xfrm>
        </p:spPr>
        <p:txBody>
          <a:bodyPr/>
          <a:lstStyle/>
          <a:p>
            <a:pPr marL="0" indent="0">
              <a:buNone/>
            </a:pPr>
            <a:r>
              <a:rPr lang="en-GB" b="1" dirty="0" smtClean="0"/>
              <a:t>Aim:</a:t>
            </a:r>
            <a:r>
              <a:rPr lang="en-GB" dirty="0" smtClean="0"/>
              <a:t> analyse playlists to understand shared tastes within </a:t>
            </a:r>
            <a:r>
              <a:rPr lang="en-GB" dirty="0"/>
              <a:t>the social network.</a:t>
            </a:r>
          </a:p>
          <a:p>
            <a:pPr lvl="1"/>
            <a:r>
              <a:rPr lang="en-GB" dirty="0" smtClean="0"/>
              <a:t>Learn which friends are more influential in propagating musical tastes</a:t>
            </a:r>
          </a:p>
          <a:p>
            <a:pPr lvl="1"/>
            <a:r>
              <a:rPr lang="en-GB" dirty="0" smtClean="0"/>
              <a:t>Learn underlying taste profiles across artists/songs</a:t>
            </a:r>
          </a:p>
          <a:p>
            <a:pPr lvl="1"/>
            <a:r>
              <a:rPr lang="en-GB" dirty="0" smtClean="0"/>
              <a:t>Learn shared </a:t>
            </a:r>
            <a:r>
              <a:rPr lang="en-GB" dirty="0"/>
              <a:t>tastes between two </a:t>
            </a:r>
            <a:r>
              <a:rPr lang="en-GB" dirty="0" smtClean="0"/>
              <a:t>individuals</a:t>
            </a:r>
            <a:endParaRPr lang="en-GB" dirty="0"/>
          </a:p>
        </p:txBody>
      </p:sp>
      <p:sp>
        <p:nvSpPr>
          <p:cNvPr id="6" name="Title 1"/>
          <p:cNvSpPr txBox="1">
            <a:spLocks/>
          </p:cNvSpPr>
          <p:nvPr/>
        </p:nvSpPr>
        <p:spPr>
          <a:xfrm>
            <a:off x="381000" y="323850"/>
            <a:ext cx="8382000" cy="5539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dirty="0" smtClean="0"/>
              <a:t>Shared Music Tastes</a:t>
            </a:r>
            <a:endParaRPr lang="en-GB" i="1" dirty="0">
              <a:solidFill>
                <a:schemeClr val="accent1"/>
              </a:solidFill>
            </a:endParaRPr>
          </a:p>
        </p:txBody>
      </p:sp>
      <p:pic>
        <p:nvPicPr>
          <p:cNvPr id="7" name="Picture 2" descr="C:\temp\shutterstock_40176415.jpg"/>
          <p:cNvPicPr>
            <a:picLocks noChangeAspect="1" noChangeArrowheads="1"/>
          </p:cNvPicPr>
          <p:nvPr/>
        </p:nvPicPr>
        <p:blipFill rotWithShape="1">
          <a:blip r:embed="rId2">
            <a:extLst>
              <a:ext uri="{28A0092B-C50C-407E-A947-70E740481C1C}">
                <a14:useLocalDpi xmlns:a14="http://schemas.microsoft.com/office/drawing/2010/main" val="0"/>
              </a:ext>
            </a:extLst>
          </a:blip>
          <a:srcRect l="11418" r="29380"/>
          <a:stretch/>
        </p:blipFill>
        <p:spPr bwMode="auto">
          <a:xfrm>
            <a:off x="6432695" y="1456555"/>
            <a:ext cx="2456124" cy="2767982"/>
          </a:xfrm>
          <a:prstGeom prst="rect">
            <a:avLst/>
          </a:prstGeom>
          <a:ln>
            <a:noFill/>
          </a:ln>
          <a:effectLst>
            <a:softEdge rad="31750"/>
          </a:effectLst>
          <a:extLst>
            <a:ext uri="{909E8E84-426E-40DD-AFC4-6F175D3DCCD1}">
              <a14:hiddenFill xmlns:a14="http://schemas.microsoft.com/office/drawing/2010/main">
                <a:solidFill>
                  <a:srgbClr xmlns:mc="http://schemas.openxmlformats.org/markup-compatibility/2006" val="FFFFFF" mc:Ignorable=""/>
                </a:solidFill>
              </a14:hiddenFill>
            </a:ext>
          </a:extLst>
        </p:spPr>
      </p:pic>
      <mc:AlternateContent xmlns:mc="http://schemas.openxmlformats.org/markup-compatibility/2006" xmlns:a14="http://schemas.microsoft.com/office/drawing/2010/main">
        <mc:Choice Requires="a14">
          <p:sp>
            <p:nvSpPr>
              <p:cNvPr id="9" name="Rectangle 8"/>
              <p:cNvSpPr/>
              <p:nvPr/>
            </p:nvSpPr>
            <p:spPr>
              <a:xfrm>
                <a:off x="381000" y="5735996"/>
                <a:ext cx="8497186" cy="535531"/>
              </a:xfrm>
              <a:prstGeom prst="rect">
                <a:avLst/>
              </a:prstGeom>
            </p:spPr>
            <p:txBody>
              <a:bodyPr wrap="square">
                <a:spAutoFit/>
              </a:bodyPr>
              <a:lstStyle/>
              <a:p>
                <a:pPr lvl="0">
                  <a:lnSpc>
                    <a:spcPct val="90000"/>
                  </a:lnSpc>
                  <a:spcBef>
                    <a:spcPct val="20000"/>
                  </a:spcBef>
                  <a:buClr>
                    <a:srgbClr val="C3D69B" mc:Ignorable=""/>
                  </a:buClr>
                  <a:buSzPct val="90000"/>
                </a:pPr>
                <a:r>
                  <a:rPr lang="en-GB" sz="3200" dirty="0">
                    <a:gradFill>
                      <a:gsLst>
                        <a:gs pos="0">
                          <a:srgbClr val="FFFFFF" mc:Ignorable=""/>
                        </a:gs>
                        <a:gs pos="86000">
                          <a:srgbClr val="FFFFFF" mc:Ignorable=""/>
                        </a:gs>
                      </a:gsLst>
                      <a:lin ang="5400000" scaled="0"/>
                    </a:gradFill>
                  </a:rPr>
                  <a:t>Clique within social network </a:t>
                </a:r>
                <a14:m>
                  <m:oMath xmlns:m="http://schemas.openxmlformats.org/officeDocument/2006/math">
                    <m:r>
                      <a:rPr lang="en-GB" sz="3200" i="1" dirty="0">
                        <a:gradFill>
                          <a:gsLst>
                            <a:gs pos="0">
                              <a:srgbClr val="FFFFFF" mc:Ignorable=""/>
                            </a:gs>
                            <a:gs pos="86000">
                              <a:srgbClr val="FFFFFF" mc:Ignorable=""/>
                            </a:gs>
                          </a:gsLst>
                          <a:lin ang="5400000" scaled="0"/>
                        </a:gradFill>
                        <a:latin typeface="Cambria Math"/>
                      </a:rPr>
                      <m:t>⇏</m:t>
                    </m:r>
                  </m:oMath>
                </a14:m>
                <a:r>
                  <a:rPr lang="en-GB" sz="3200" dirty="0">
                    <a:gradFill>
                      <a:gsLst>
                        <a:gs pos="0">
                          <a:srgbClr val="FFFFFF" mc:Ignorable=""/>
                        </a:gs>
                        <a:gs pos="86000">
                          <a:srgbClr val="FFFFFF" mc:Ignorable=""/>
                        </a:gs>
                      </a:gsLst>
                      <a:lin ang="5400000" scaled="0"/>
                    </a:gradFill>
                    <a:sym typeface="Wingdings" pitchFamily="2" charset="2"/>
                  </a:rPr>
                  <a:t> Shared </a:t>
                </a:r>
                <a:r>
                  <a:rPr lang="en-GB" sz="3200" dirty="0">
                    <a:gradFill>
                      <a:gsLst>
                        <a:gs pos="0">
                          <a:srgbClr val="FFFFFF" mc:Ignorable=""/>
                        </a:gs>
                        <a:gs pos="86000">
                          <a:srgbClr val="FFFFFF" mc:Ignorable=""/>
                        </a:gs>
                      </a:gsLst>
                      <a:lin ang="5400000" scaled="0"/>
                    </a:gradFill>
                  </a:rPr>
                  <a:t>Taste</a:t>
                </a:r>
              </a:p>
            </p:txBody>
          </p:sp>
        </mc:Choice>
        <mc:Fallback xmlns="">
          <p:sp>
            <p:nvSpPr>
              <p:cNvPr id="9" name="Rectangle 8"/>
              <p:cNvSpPr>
                <a:spLocks noRot="1" noChangeAspect="1" noMove="1" noResize="1" noEditPoints="1" noAdjustHandles="1" noChangeArrowheads="1" noChangeShapeType="1" noTextEdit="1"/>
              </p:cNvSpPr>
              <p:nvPr/>
            </p:nvSpPr>
            <p:spPr>
              <a:xfrm>
                <a:off x="381000" y="5735996"/>
                <a:ext cx="8497186" cy="535531"/>
              </a:xfrm>
              <a:prstGeom prst="rect">
                <a:avLst/>
              </a:prstGeom>
              <a:blipFill rotWithShape="1">
                <a:blip r:embed="rId3"/>
                <a:stretch>
                  <a:fillRect l="-1866" t="-23864" b="-36364"/>
                </a:stretch>
              </a:blipFill>
            </p:spPr>
            <p:txBody>
              <a:bodyPr/>
              <a:lstStyle/>
              <a:p>
                <a:r>
                  <a:rPr lang="en-GB">
                    <a:noFill/>
                  </a:rPr>
                  <a:t> </a:t>
                </a:r>
              </a:p>
            </p:txBody>
          </p:sp>
        </mc:Fallback>
      </mc:AlternateContent>
      <p:sp>
        <p:nvSpPr>
          <p:cNvPr id="8" name="TextBox 23"/>
          <p:cNvSpPr txBox="1">
            <a:spLocks noChangeArrowheads="1"/>
          </p:cNvSpPr>
          <p:nvPr/>
        </p:nvSpPr>
        <p:spPr bwMode="auto">
          <a:xfrm>
            <a:off x="4967807" y="941795"/>
            <a:ext cx="3954096" cy="338554"/>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600" dirty="0" smtClean="0"/>
              <a:t>[Dietz, NIPS Topic Model workshop 2009]</a:t>
            </a:r>
            <a:endParaRPr lang="en-GB" sz="1600" dirty="0"/>
          </a:p>
        </p:txBody>
      </p:sp>
    </p:spTree>
    <p:extLst>
      <p:ext uri="{BB962C8B-B14F-4D97-AF65-F5344CB8AC3E}">
        <p14:creationId xmlns:p14="http://schemas.microsoft.com/office/powerpoint/2010/main" val="64050417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GB" dirty="0" smtClean="0"/>
              <a:t>Learning Shared Tastes</a:t>
            </a:r>
            <a:endParaRPr lang="en-GB" dirty="0"/>
          </a:p>
        </p:txBody>
      </p:sp>
      <p:grpSp>
        <p:nvGrpSpPr>
          <p:cNvPr id="140" name="Group 139"/>
          <p:cNvGrpSpPr/>
          <p:nvPr/>
        </p:nvGrpSpPr>
        <p:grpSpPr>
          <a:xfrm>
            <a:off x="620578" y="1200129"/>
            <a:ext cx="7900465" cy="4119956"/>
            <a:chOff x="585062" y="1508385"/>
            <a:chExt cx="7900465" cy="4119956"/>
          </a:xfrm>
          <a:effectLst/>
        </p:grpSpPr>
        <p:grpSp>
          <p:nvGrpSpPr>
            <p:cNvPr id="25" name="Group 24"/>
            <p:cNvGrpSpPr/>
            <p:nvPr/>
          </p:nvGrpSpPr>
          <p:grpSpPr>
            <a:xfrm>
              <a:off x="2285984" y="2616579"/>
              <a:ext cx="877963" cy="1936266"/>
              <a:chOff x="2565940" y="2696817"/>
              <a:chExt cx="877963" cy="1936266"/>
            </a:xfrm>
          </p:grpSpPr>
          <p:sp>
            <p:nvSpPr>
              <p:cNvPr id="4" name="Smiley Face 3"/>
              <p:cNvSpPr/>
              <p:nvPr/>
            </p:nvSpPr>
            <p:spPr bwMode="auto">
              <a:xfrm>
                <a:off x="2736566" y="2696817"/>
                <a:ext cx="536713" cy="556591"/>
              </a:xfrm>
              <a:prstGeom prst="smileyFace">
                <a:avLst/>
              </a:prstGeom>
              <a:solidFill>
                <a:schemeClr val="tx2"/>
              </a:solidFill>
              <a:ln>
                <a:solidFill>
                  <a:schemeClr val="bg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cxnSp>
            <p:nvCxnSpPr>
              <p:cNvPr id="6" name="Straight Connector 5"/>
              <p:cNvCxnSpPr>
                <a:stCxn id="4" idx="4"/>
              </p:cNvCxnSpPr>
              <p:nvPr/>
            </p:nvCxnSpPr>
            <p:spPr>
              <a:xfrm flipH="1">
                <a:off x="3004922" y="3253408"/>
                <a:ext cx="1" cy="662609"/>
              </a:xfrm>
              <a:prstGeom prst="line">
                <a:avLst/>
              </a:prstGeom>
              <a:ln w="38100">
                <a:solidFill>
                  <a:schemeClr val="tx2">
                    <a:alpha val="99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65940" y="3452190"/>
                <a:ext cx="877963" cy="0"/>
              </a:xfrm>
              <a:prstGeom prst="line">
                <a:avLst/>
              </a:prstGeom>
              <a:ln w="38100">
                <a:solidFill>
                  <a:schemeClr val="tx2">
                    <a:alpha val="99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716687" y="3916017"/>
                <a:ext cx="268356" cy="717066"/>
              </a:xfrm>
              <a:prstGeom prst="line">
                <a:avLst/>
              </a:prstGeom>
              <a:ln w="38100">
                <a:solidFill>
                  <a:schemeClr val="tx2">
                    <a:alpha val="99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11534" y="3916017"/>
                <a:ext cx="261745" cy="717066"/>
              </a:xfrm>
              <a:prstGeom prst="line">
                <a:avLst/>
              </a:prstGeom>
              <a:ln w="38100">
                <a:solidFill>
                  <a:schemeClr val="tx2">
                    <a:alpha val="99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5632977" y="2642357"/>
              <a:ext cx="828260" cy="1936266"/>
              <a:chOff x="5436704" y="2696817"/>
              <a:chExt cx="828260" cy="1936266"/>
            </a:xfrm>
          </p:grpSpPr>
          <p:sp>
            <p:nvSpPr>
              <p:cNvPr id="3" name="Smiley Face 2"/>
              <p:cNvSpPr/>
              <p:nvPr/>
            </p:nvSpPr>
            <p:spPr bwMode="auto">
              <a:xfrm>
                <a:off x="5595728" y="2696817"/>
                <a:ext cx="536713" cy="556591"/>
              </a:xfrm>
              <a:prstGeom prst="smileyFace">
                <a:avLst/>
              </a:prstGeom>
              <a:solidFill>
                <a:schemeClr val="accent1"/>
              </a:solidFill>
              <a:ln>
                <a:solidFill>
                  <a:schemeClr val="bg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cxnSp>
            <p:nvCxnSpPr>
              <p:cNvPr id="15" name="Straight Connector 14"/>
              <p:cNvCxnSpPr/>
              <p:nvPr/>
            </p:nvCxnSpPr>
            <p:spPr>
              <a:xfrm flipH="1">
                <a:off x="5864084" y="3253408"/>
                <a:ext cx="1" cy="662609"/>
              </a:xfrm>
              <a:prstGeom prst="line">
                <a:avLst/>
              </a:prstGeom>
              <a:ln w="38100">
                <a:solidFill>
                  <a:schemeClr val="accent1">
                    <a:alpha val="99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436704" y="3392555"/>
                <a:ext cx="828260" cy="0"/>
              </a:xfrm>
              <a:prstGeom prst="line">
                <a:avLst/>
              </a:prstGeom>
              <a:ln w="38100">
                <a:solidFill>
                  <a:schemeClr val="accent1">
                    <a:alpha val="99000"/>
                  </a:schemeClr>
                </a:solidFill>
              </a:ln>
            </p:spPr>
            <p:style>
              <a:lnRef idx="1">
                <a:schemeClr val="accent1"/>
              </a:lnRef>
              <a:fillRef idx="0">
                <a:schemeClr val="accent1"/>
              </a:fillRef>
              <a:effectRef idx="0">
                <a:schemeClr val="accent1"/>
              </a:effectRef>
              <a:fontRef idx="minor">
                <a:schemeClr val="tx1"/>
              </a:fontRef>
            </p:style>
          </p:cxnSp>
          <p:sp>
            <p:nvSpPr>
              <p:cNvPr id="18" name="Isosceles Triangle 17"/>
              <p:cNvSpPr/>
              <p:nvPr/>
            </p:nvSpPr>
            <p:spPr bwMode="auto">
              <a:xfrm>
                <a:off x="5526153" y="3667236"/>
                <a:ext cx="675861" cy="499014"/>
              </a:xfrm>
              <a:prstGeom prst="triangle">
                <a:avLst/>
              </a:prstGeom>
              <a:solidFill>
                <a:schemeClr val="accent1"/>
              </a:solidFill>
              <a:ln>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cxnSp>
            <p:nvCxnSpPr>
              <p:cNvPr id="19" name="Straight Connector 18"/>
              <p:cNvCxnSpPr/>
              <p:nvPr/>
            </p:nvCxnSpPr>
            <p:spPr>
              <a:xfrm flipH="1">
                <a:off x="5724920" y="3916017"/>
                <a:ext cx="134178" cy="717066"/>
              </a:xfrm>
              <a:prstGeom prst="line">
                <a:avLst/>
              </a:prstGeom>
              <a:ln w="38100">
                <a:solidFill>
                  <a:schemeClr val="accent1">
                    <a:alpha val="99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885589" y="3916017"/>
                <a:ext cx="130872" cy="717066"/>
              </a:xfrm>
              <a:prstGeom prst="line">
                <a:avLst/>
              </a:prstGeom>
              <a:ln w="38100">
                <a:solidFill>
                  <a:schemeClr val="accent1">
                    <a:alpha val="99000"/>
                  </a:schemeClr>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a:off x="3180522" y="3612776"/>
              <a:ext cx="2464904"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660526" y="2225896"/>
              <a:ext cx="1108288" cy="83575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092829" y="2225896"/>
              <a:ext cx="1054007" cy="94727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604398" y="4226276"/>
              <a:ext cx="1098252" cy="96426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077813" y="3811013"/>
              <a:ext cx="1155417" cy="948851"/>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533285" y="3634214"/>
              <a:ext cx="1525346"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rot="19428476">
              <a:off x="6539845" y="2105350"/>
              <a:ext cx="929910" cy="556200"/>
              <a:chOff x="3697355" y="2673077"/>
              <a:chExt cx="1646983" cy="884034"/>
            </a:xfrm>
          </p:grpSpPr>
          <p:sp>
            <p:nvSpPr>
              <p:cNvPr id="50" name="Rectangle 49"/>
              <p:cNvSpPr/>
              <p:nvPr/>
            </p:nvSpPr>
            <p:spPr bwMode="auto">
              <a:xfrm>
                <a:off x="3697355" y="2894874"/>
                <a:ext cx="327263" cy="662237"/>
              </a:xfrm>
              <a:prstGeom prst="rect">
                <a:avLst/>
              </a:prstGeom>
              <a:solidFill>
                <a:srgbClr xmlns:mc="http://schemas.openxmlformats.org/markup-compatibility/2006" xmlns:a14="http://schemas.microsoft.com/office/drawing/2010/main" val="FF0000" mc:Ignorable=""/>
              </a:solidFill>
              <a:ln>
                <a:solidFill>
                  <a:schemeClr val="tx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52" name="Rectangle 51"/>
              <p:cNvSpPr/>
              <p:nvPr/>
            </p:nvSpPr>
            <p:spPr bwMode="auto">
              <a:xfrm>
                <a:off x="4024618" y="3391552"/>
                <a:ext cx="327263" cy="165559"/>
              </a:xfrm>
              <a:prstGeom prst="rect">
                <a:avLst/>
              </a:prstGeom>
              <a:solidFill>
                <a:srgbClr xmlns:mc="http://schemas.openxmlformats.org/markup-compatibility/2006" xmlns:a14="http://schemas.microsoft.com/office/drawing/2010/main" val="0070C0" mc:Ignorable=""/>
              </a:solidFill>
              <a:ln>
                <a:solidFill>
                  <a:schemeClr val="tx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53" name="Rectangle 52"/>
              <p:cNvSpPr/>
              <p:nvPr/>
            </p:nvSpPr>
            <p:spPr bwMode="auto">
              <a:xfrm>
                <a:off x="4351881" y="3225992"/>
                <a:ext cx="337931" cy="331119"/>
              </a:xfrm>
              <a:prstGeom prst="rect">
                <a:avLst/>
              </a:prstGeom>
              <a:solidFill>
                <a:srgbClr xmlns:mc="http://schemas.openxmlformats.org/markup-compatibility/2006" xmlns:a14="http://schemas.microsoft.com/office/drawing/2010/main" val="FFFF00" mc:Ignorable=""/>
              </a:solidFill>
              <a:ln>
                <a:solidFill>
                  <a:schemeClr val="tx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54" name="Rectangle 53"/>
              <p:cNvSpPr/>
              <p:nvPr/>
            </p:nvSpPr>
            <p:spPr bwMode="auto">
              <a:xfrm>
                <a:off x="4679144" y="2894874"/>
                <a:ext cx="327263" cy="662237"/>
              </a:xfrm>
              <a:prstGeom prst="rect">
                <a:avLst/>
              </a:prstGeom>
              <a:solidFill>
                <a:srgbClr xmlns:mc="http://schemas.openxmlformats.org/markup-compatibility/2006" xmlns:a14="http://schemas.microsoft.com/office/drawing/2010/main" val="00B050" mc:Ignorable=""/>
              </a:solidFill>
              <a:ln>
                <a:solidFill>
                  <a:schemeClr val="tx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55" name="Rectangle 54"/>
              <p:cNvSpPr/>
              <p:nvPr/>
            </p:nvSpPr>
            <p:spPr bwMode="auto">
              <a:xfrm>
                <a:off x="5006407" y="2673077"/>
                <a:ext cx="337931" cy="884034"/>
              </a:xfrm>
              <a:prstGeom prst="rect">
                <a:avLst/>
              </a:prstGeom>
              <a:solidFill>
                <a:srgbClr xmlns:mc="http://schemas.openxmlformats.org/markup-compatibility/2006" xmlns:a14="http://schemas.microsoft.com/office/drawing/2010/main" val="FFC000" mc:Ignorable=""/>
              </a:solidFill>
              <a:ln>
                <a:solidFill>
                  <a:schemeClr val="tx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grpSp>
        <p:grpSp>
          <p:nvGrpSpPr>
            <p:cNvPr id="57" name="Group 56"/>
            <p:cNvGrpSpPr/>
            <p:nvPr/>
          </p:nvGrpSpPr>
          <p:grpSpPr>
            <a:xfrm rot="2599965">
              <a:off x="1310229" y="2292519"/>
              <a:ext cx="1021985" cy="430106"/>
              <a:chOff x="3697355" y="2451280"/>
              <a:chExt cx="1663548" cy="1105832"/>
            </a:xfrm>
          </p:grpSpPr>
          <p:sp>
            <p:nvSpPr>
              <p:cNvPr id="58" name="Rectangle 57"/>
              <p:cNvSpPr/>
              <p:nvPr/>
            </p:nvSpPr>
            <p:spPr bwMode="auto">
              <a:xfrm>
                <a:off x="3697355" y="2451280"/>
                <a:ext cx="327263" cy="1105831"/>
              </a:xfrm>
              <a:prstGeom prst="rect">
                <a:avLst/>
              </a:prstGeom>
              <a:solidFill>
                <a:srgbClr xmlns:mc="http://schemas.openxmlformats.org/markup-compatibility/2006" xmlns:a14="http://schemas.microsoft.com/office/drawing/2010/main" val="FF0000" mc:Ignorable=""/>
              </a:solidFill>
              <a:ln>
                <a:solidFill>
                  <a:schemeClr val="tx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59" name="Rectangle 58"/>
              <p:cNvSpPr/>
              <p:nvPr/>
            </p:nvSpPr>
            <p:spPr bwMode="auto">
              <a:xfrm>
                <a:off x="4024618" y="3225992"/>
                <a:ext cx="354496" cy="331119"/>
              </a:xfrm>
              <a:prstGeom prst="rect">
                <a:avLst/>
              </a:prstGeom>
              <a:solidFill>
                <a:srgbClr xmlns:mc="http://schemas.openxmlformats.org/markup-compatibility/2006" xmlns:a14="http://schemas.microsoft.com/office/drawing/2010/main" val="0070C0" mc:Ignorable=""/>
              </a:solidFill>
              <a:ln>
                <a:solidFill>
                  <a:schemeClr val="tx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60" name="Rectangle 59"/>
              <p:cNvSpPr/>
              <p:nvPr/>
            </p:nvSpPr>
            <p:spPr bwMode="auto">
              <a:xfrm>
                <a:off x="4351881" y="3004196"/>
                <a:ext cx="354496" cy="552916"/>
              </a:xfrm>
              <a:prstGeom prst="rect">
                <a:avLst/>
              </a:prstGeom>
              <a:solidFill>
                <a:srgbClr xmlns:mc="http://schemas.openxmlformats.org/markup-compatibility/2006" xmlns:a14="http://schemas.microsoft.com/office/drawing/2010/main" val="FFFF00" mc:Ignorable=""/>
              </a:solidFill>
              <a:ln>
                <a:solidFill>
                  <a:schemeClr val="tx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61" name="Rectangle 60"/>
              <p:cNvSpPr/>
              <p:nvPr/>
            </p:nvSpPr>
            <p:spPr bwMode="auto">
              <a:xfrm>
                <a:off x="4679144" y="3280653"/>
                <a:ext cx="327263" cy="276458"/>
              </a:xfrm>
              <a:prstGeom prst="rect">
                <a:avLst/>
              </a:prstGeom>
              <a:solidFill>
                <a:srgbClr xmlns:mc="http://schemas.openxmlformats.org/markup-compatibility/2006" xmlns:a14="http://schemas.microsoft.com/office/drawing/2010/main" val="00B050" mc:Ignorable=""/>
              </a:solidFill>
              <a:ln>
                <a:solidFill>
                  <a:schemeClr val="tx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62" name="Rectangle 61"/>
              <p:cNvSpPr/>
              <p:nvPr/>
            </p:nvSpPr>
            <p:spPr bwMode="auto">
              <a:xfrm>
                <a:off x="5006407" y="3004195"/>
                <a:ext cx="354496" cy="552916"/>
              </a:xfrm>
              <a:prstGeom prst="rect">
                <a:avLst/>
              </a:prstGeom>
              <a:solidFill>
                <a:srgbClr xmlns:mc="http://schemas.openxmlformats.org/markup-compatibility/2006" xmlns:a14="http://schemas.microsoft.com/office/drawing/2010/main" val="FFC000" mc:Ignorable=""/>
              </a:solidFill>
              <a:ln>
                <a:solidFill>
                  <a:schemeClr val="tx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grpSp>
        <p:grpSp>
          <p:nvGrpSpPr>
            <p:cNvPr id="63" name="Group 62"/>
            <p:cNvGrpSpPr/>
            <p:nvPr/>
          </p:nvGrpSpPr>
          <p:grpSpPr>
            <a:xfrm rot="2493677">
              <a:off x="6920976" y="4037149"/>
              <a:ext cx="935689" cy="669167"/>
              <a:chOff x="3697355" y="2673076"/>
              <a:chExt cx="1627105" cy="884036"/>
            </a:xfrm>
          </p:grpSpPr>
          <p:sp>
            <p:nvSpPr>
              <p:cNvPr id="64" name="Rectangle 63"/>
              <p:cNvSpPr/>
              <p:nvPr/>
            </p:nvSpPr>
            <p:spPr bwMode="auto">
              <a:xfrm>
                <a:off x="3697355" y="2894874"/>
                <a:ext cx="327263" cy="662237"/>
              </a:xfrm>
              <a:prstGeom prst="rect">
                <a:avLst/>
              </a:prstGeom>
              <a:solidFill>
                <a:srgbClr xmlns:mc="http://schemas.openxmlformats.org/markup-compatibility/2006" xmlns:a14="http://schemas.microsoft.com/office/drawing/2010/main" val="FF0000" mc:Ignorable=""/>
              </a:solidFill>
              <a:ln>
                <a:solidFill>
                  <a:schemeClr val="tx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65" name="Rectangle 64"/>
              <p:cNvSpPr/>
              <p:nvPr/>
            </p:nvSpPr>
            <p:spPr bwMode="auto">
              <a:xfrm>
                <a:off x="4024618" y="3225992"/>
                <a:ext cx="337931" cy="331119"/>
              </a:xfrm>
              <a:prstGeom prst="rect">
                <a:avLst/>
              </a:prstGeom>
              <a:solidFill>
                <a:srgbClr xmlns:mc="http://schemas.openxmlformats.org/markup-compatibility/2006" xmlns:a14="http://schemas.microsoft.com/office/drawing/2010/main" val="0070C0" mc:Ignorable=""/>
              </a:solidFill>
              <a:ln>
                <a:solidFill>
                  <a:schemeClr val="tx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66" name="Rectangle 65"/>
              <p:cNvSpPr/>
              <p:nvPr/>
            </p:nvSpPr>
            <p:spPr bwMode="auto">
              <a:xfrm>
                <a:off x="4351881" y="2894874"/>
                <a:ext cx="374893" cy="662238"/>
              </a:xfrm>
              <a:prstGeom prst="rect">
                <a:avLst/>
              </a:prstGeom>
              <a:solidFill>
                <a:srgbClr xmlns:mc="http://schemas.openxmlformats.org/markup-compatibility/2006" xmlns:a14="http://schemas.microsoft.com/office/drawing/2010/main" val="FFFF00" mc:Ignorable=""/>
              </a:solidFill>
              <a:ln>
                <a:solidFill>
                  <a:schemeClr val="tx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67" name="Rectangle 66"/>
              <p:cNvSpPr/>
              <p:nvPr/>
            </p:nvSpPr>
            <p:spPr bwMode="auto">
              <a:xfrm>
                <a:off x="4679144" y="3225991"/>
                <a:ext cx="312255" cy="331120"/>
              </a:xfrm>
              <a:prstGeom prst="rect">
                <a:avLst/>
              </a:prstGeom>
              <a:solidFill>
                <a:srgbClr xmlns:mc="http://schemas.openxmlformats.org/markup-compatibility/2006" xmlns:a14="http://schemas.microsoft.com/office/drawing/2010/main" val="00B050" mc:Ignorable=""/>
              </a:solidFill>
              <a:ln>
                <a:solidFill>
                  <a:schemeClr val="tx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68" name="Rectangle 67"/>
              <p:cNvSpPr/>
              <p:nvPr/>
            </p:nvSpPr>
            <p:spPr bwMode="auto">
              <a:xfrm>
                <a:off x="5006408" y="2673076"/>
                <a:ext cx="318052" cy="884035"/>
              </a:xfrm>
              <a:prstGeom prst="rect">
                <a:avLst/>
              </a:prstGeom>
              <a:solidFill>
                <a:srgbClr xmlns:mc="http://schemas.openxmlformats.org/markup-compatibility/2006" xmlns:a14="http://schemas.microsoft.com/office/drawing/2010/main" val="FFC000" mc:Ignorable=""/>
              </a:solidFill>
              <a:ln>
                <a:solidFill>
                  <a:schemeClr val="tx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grpSp>
        <p:grpSp>
          <p:nvGrpSpPr>
            <p:cNvPr id="69" name="Group 68"/>
            <p:cNvGrpSpPr/>
            <p:nvPr/>
          </p:nvGrpSpPr>
          <p:grpSpPr>
            <a:xfrm>
              <a:off x="3662769" y="2443060"/>
              <a:ext cx="1646983" cy="1105831"/>
              <a:chOff x="3697355" y="2451280"/>
              <a:chExt cx="1646983" cy="1105831"/>
            </a:xfrm>
          </p:grpSpPr>
          <p:sp>
            <p:nvSpPr>
              <p:cNvPr id="70" name="Rectangle 69"/>
              <p:cNvSpPr/>
              <p:nvPr/>
            </p:nvSpPr>
            <p:spPr bwMode="auto">
              <a:xfrm>
                <a:off x="3697355" y="2894874"/>
                <a:ext cx="327263" cy="662237"/>
              </a:xfrm>
              <a:prstGeom prst="rect">
                <a:avLst/>
              </a:prstGeom>
              <a:solidFill>
                <a:srgbClr xmlns:mc="http://schemas.openxmlformats.org/markup-compatibility/2006" xmlns:a14="http://schemas.microsoft.com/office/drawing/2010/main" val="FF0000" mc:Ignorable=""/>
              </a:solidFill>
              <a:ln>
                <a:solidFill>
                  <a:schemeClr val="tx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71" name="Rectangle 70"/>
              <p:cNvSpPr/>
              <p:nvPr/>
            </p:nvSpPr>
            <p:spPr bwMode="auto">
              <a:xfrm>
                <a:off x="4024618" y="2451280"/>
                <a:ext cx="337931" cy="1105831"/>
              </a:xfrm>
              <a:prstGeom prst="rect">
                <a:avLst/>
              </a:prstGeom>
              <a:solidFill>
                <a:srgbClr xmlns:mc="http://schemas.openxmlformats.org/markup-compatibility/2006" xmlns:a14="http://schemas.microsoft.com/office/drawing/2010/main" val="0070C0" mc:Ignorable=""/>
              </a:solidFill>
              <a:ln>
                <a:solidFill>
                  <a:schemeClr val="tx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72" name="Rectangle 71"/>
              <p:cNvSpPr/>
              <p:nvPr/>
            </p:nvSpPr>
            <p:spPr bwMode="auto">
              <a:xfrm>
                <a:off x="4351881" y="3225992"/>
                <a:ext cx="337931" cy="331119"/>
              </a:xfrm>
              <a:prstGeom prst="rect">
                <a:avLst/>
              </a:prstGeom>
              <a:solidFill>
                <a:srgbClr xmlns:mc="http://schemas.openxmlformats.org/markup-compatibility/2006" xmlns:a14="http://schemas.microsoft.com/office/drawing/2010/main" val="FFFF00" mc:Ignorable=""/>
              </a:solidFill>
              <a:ln>
                <a:solidFill>
                  <a:schemeClr val="tx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73" name="Rectangle 72"/>
              <p:cNvSpPr/>
              <p:nvPr/>
            </p:nvSpPr>
            <p:spPr bwMode="auto">
              <a:xfrm>
                <a:off x="4679144" y="2894874"/>
                <a:ext cx="327263" cy="662237"/>
              </a:xfrm>
              <a:prstGeom prst="rect">
                <a:avLst/>
              </a:prstGeom>
              <a:solidFill>
                <a:srgbClr xmlns:mc="http://schemas.openxmlformats.org/markup-compatibility/2006" xmlns:a14="http://schemas.microsoft.com/office/drawing/2010/main" val="00B050" mc:Ignorable=""/>
              </a:solidFill>
              <a:ln>
                <a:solidFill>
                  <a:schemeClr val="tx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74" name="Rectangle 73"/>
              <p:cNvSpPr/>
              <p:nvPr/>
            </p:nvSpPr>
            <p:spPr bwMode="auto">
              <a:xfrm>
                <a:off x="5006407" y="3391551"/>
                <a:ext cx="337931" cy="165560"/>
              </a:xfrm>
              <a:prstGeom prst="rect">
                <a:avLst/>
              </a:prstGeom>
              <a:solidFill>
                <a:srgbClr xmlns:mc="http://schemas.openxmlformats.org/markup-compatibility/2006" xmlns:a14="http://schemas.microsoft.com/office/drawing/2010/main" val="FFC000" mc:Ignorable=""/>
              </a:solidFill>
              <a:ln>
                <a:solidFill>
                  <a:schemeClr val="tx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grpSp>
        <p:grpSp>
          <p:nvGrpSpPr>
            <p:cNvPr id="75" name="Group 74"/>
            <p:cNvGrpSpPr/>
            <p:nvPr/>
          </p:nvGrpSpPr>
          <p:grpSpPr>
            <a:xfrm>
              <a:off x="6817527" y="2928989"/>
              <a:ext cx="986310" cy="662237"/>
              <a:chOff x="3697355" y="2451280"/>
              <a:chExt cx="1646983" cy="1105832"/>
            </a:xfrm>
          </p:grpSpPr>
          <p:sp>
            <p:nvSpPr>
              <p:cNvPr id="76" name="Rectangle 75"/>
              <p:cNvSpPr/>
              <p:nvPr/>
            </p:nvSpPr>
            <p:spPr bwMode="auto">
              <a:xfrm>
                <a:off x="3697355" y="3115095"/>
                <a:ext cx="336500" cy="442016"/>
              </a:xfrm>
              <a:prstGeom prst="rect">
                <a:avLst/>
              </a:prstGeom>
              <a:solidFill>
                <a:srgbClr xmlns:mc="http://schemas.openxmlformats.org/markup-compatibility/2006" xmlns:a14="http://schemas.microsoft.com/office/drawing/2010/main" val="FF0000" mc:Ignorable=""/>
              </a:solidFill>
              <a:ln>
                <a:solidFill>
                  <a:schemeClr val="tx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77" name="Rectangle 76"/>
              <p:cNvSpPr/>
              <p:nvPr/>
            </p:nvSpPr>
            <p:spPr bwMode="auto">
              <a:xfrm>
                <a:off x="4024618" y="2451280"/>
                <a:ext cx="337931" cy="1105831"/>
              </a:xfrm>
              <a:prstGeom prst="rect">
                <a:avLst/>
              </a:prstGeom>
              <a:solidFill>
                <a:srgbClr xmlns:mc="http://schemas.openxmlformats.org/markup-compatibility/2006" xmlns:a14="http://schemas.microsoft.com/office/drawing/2010/main" val="0070C0" mc:Ignorable=""/>
              </a:solidFill>
              <a:ln>
                <a:solidFill>
                  <a:schemeClr val="tx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78" name="Rectangle 77"/>
              <p:cNvSpPr/>
              <p:nvPr/>
            </p:nvSpPr>
            <p:spPr bwMode="auto">
              <a:xfrm>
                <a:off x="4351881" y="2673078"/>
                <a:ext cx="337931" cy="884034"/>
              </a:xfrm>
              <a:prstGeom prst="rect">
                <a:avLst/>
              </a:prstGeom>
              <a:solidFill>
                <a:srgbClr xmlns:mc="http://schemas.openxmlformats.org/markup-compatibility/2006" xmlns:a14="http://schemas.microsoft.com/office/drawing/2010/main" val="FFFF00" mc:Ignorable=""/>
              </a:solidFill>
              <a:ln>
                <a:solidFill>
                  <a:schemeClr val="tx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79" name="Rectangle 78"/>
              <p:cNvSpPr/>
              <p:nvPr/>
            </p:nvSpPr>
            <p:spPr bwMode="auto">
              <a:xfrm>
                <a:off x="4679144" y="3335316"/>
                <a:ext cx="327263" cy="221795"/>
              </a:xfrm>
              <a:prstGeom prst="rect">
                <a:avLst/>
              </a:prstGeom>
              <a:solidFill>
                <a:srgbClr xmlns:mc="http://schemas.openxmlformats.org/markup-compatibility/2006" xmlns:a14="http://schemas.microsoft.com/office/drawing/2010/main" val="00B050" mc:Ignorable=""/>
              </a:solidFill>
              <a:ln>
                <a:solidFill>
                  <a:schemeClr val="tx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80" name="Rectangle 79"/>
              <p:cNvSpPr/>
              <p:nvPr/>
            </p:nvSpPr>
            <p:spPr bwMode="auto">
              <a:xfrm>
                <a:off x="5006407" y="3004195"/>
                <a:ext cx="337931" cy="552916"/>
              </a:xfrm>
              <a:prstGeom prst="rect">
                <a:avLst/>
              </a:prstGeom>
              <a:solidFill>
                <a:srgbClr xmlns:mc="http://schemas.openxmlformats.org/markup-compatibility/2006" xmlns:a14="http://schemas.microsoft.com/office/drawing/2010/main" val="FFC000" mc:Ignorable=""/>
              </a:solidFill>
              <a:ln>
                <a:solidFill>
                  <a:schemeClr val="tx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grpSp>
        <p:grpSp>
          <p:nvGrpSpPr>
            <p:cNvPr id="81" name="Group 80"/>
            <p:cNvGrpSpPr/>
            <p:nvPr/>
          </p:nvGrpSpPr>
          <p:grpSpPr>
            <a:xfrm rot="19272940">
              <a:off x="895593" y="3892916"/>
              <a:ext cx="1203693" cy="394152"/>
              <a:chOff x="3697355" y="2451280"/>
              <a:chExt cx="1637745" cy="1105831"/>
            </a:xfrm>
          </p:grpSpPr>
          <p:sp>
            <p:nvSpPr>
              <p:cNvPr id="82" name="Rectangle 81"/>
              <p:cNvSpPr/>
              <p:nvPr/>
            </p:nvSpPr>
            <p:spPr bwMode="auto">
              <a:xfrm>
                <a:off x="3697355" y="3225992"/>
                <a:ext cx="327263" cy="331119"/>
              </a:xfrm>
              <a:prstGeom prst="rect">
                <a:avLst/>
              </a:prstGeom>
              <a:solidFill>
                <a:srgbClr xmlns:mc="http://schemas.openxmlformats.org/markup-compatibility/2006" xmlns:a14="http://schemas.microsoft.com/office/drawing/2010/main" val="FF0000" mc:Ignorable=""/>
              </a:solidFill>
              <a:ln>
                <a:solidFill>
                  <a:schemeClr val="tx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83" name="Rectangle 82"/>
              <p:cNvSpPr/>
              <p:nvPr/>
            </p:nvSpPr>
            <p:spPr bwMode="auto">
              <a:xfrm>
                <a:off x="4024618" y="2451280"/>
                <a:ext cx="337931" cy="1105831"/>
              </a:xfrm>
              <a:prstGeom prst="rect">
                <a:avLst/>
              </a:prstGeom>
              <a:solidFill>
                <a:srgbClr xmlns:mc="http://schemas.openxmlformats.org/markup-compatibility/2006" xmlns:a14="http://schemas.microsoft.com/office/drawing/2010/main" val="0070C0" mc:Ignorable=""/>
              </a:solidFill>
              <a:ln>
                <a:solidFill>
                  <a:schemeClr val="tx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84" name="Rectangle 83"/>
              <p:cNvSpPr/>
              <p:nvPr/>
            </p:nvSpPr>
            <p:spPr bwMode="auto">
              <a:xfrm>
                <a:off x="4351881" y="3225992"/>
                <a:ext cx="337931" cy="331119"/>
              </a:xfrm>
              <a:prstGeom prst="rect">
                <a:avLst/>
              </a:prstGeom>
              <a:solidFill>
                <a:srgbClr xmlns:mc="http://schemas.openxmlformats.org/markup-compatibility/2006" xmlns:a14="http://schemas.microsoft.com/office/drawing/2010/main" val="FFFF00" mc:Ignorable=""/>
              </a:solidFill>
              <a:ln>
                <a:solidFill>
                  <a:schemeClr val="tx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85" name="Rectangle 84"/>
              <p:cNvSpPr/>
              <p:nvPr/>
            </p:nvSpPr>
            <p:spPr bwMode="auto">
              <a:xfrm>
                <a:off x="4679144" y="2451280"/>
                <a:ext cx="327978" cy="1105831"/>
              </a:xfrm>
              <a:prstGeom prst="rect">
                <a:avLst/>
              </a:prstGeom>
              <a:solidFill>
                <a:srgbClr xmlns:mc="http://schemas.openxmlformats.org/markup-compatibility/2006" xmlns:a14="http://schemas.microsoft.com/office/drawing/2010/main" val="00B050" mc:Ignorable=""/>
              </a:solidFill>
              <a:ln>
                <a:solidFill>
                  <a:schemeClr val="tx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86" name="Rectangle 85"/>
              <p:cNvSpPr/>
              <p:nvPr/>
            </p:nvSpPr>
            <p:spPr bwMode="auto">
              <a:xfrm>
                <a:off x="5006407" y="3004195"/>
                <a:ext cx="328693" cy="552916"/>
              </a:xfrm>
              <a:prstGeom prst="rect">
                <a:avLst/>
              </a:prstGeom>
              <a:solidFill>
                <a:srgbClr xmlns:mc="http://schemas.openxmlformats.org/markup-compatibility/2006" xmlns:a14="http://schemas.microsoft.com/office/drawing/2010/main" val="FFC000" mc:Ignorable=""/>
              </a:solidFill>
              <a:ln>
                <a:solidFill>
                  <a:schemeClr val="tx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grpSp>
        <p:grpSp>
          <p:nvGrpSpPr>
            <p:cNvPr id="101" name="Group 100"/>
            <p:cNvGrpSpPr/>
            <p:nvPr/>
          </p:nvGrpSpPr>
          <p:grpSpPr>
            <a:xfrm>
              <a:off x="665328" y="1508385"/>
              <a:ext cx="412485" cy="964288"/>
              <a:chOff x="5436704" y="2696817"/>
              <a:chExt cx="828260" cy="1936266"/>
            </a:xfrm>
          </p:grpSpPr>
          <p:sp>
            <p:nvSpPr>
              <p:cNvPr id="102" name="Smiley Face 101"/>
              <p:cNvSpPr/>
              <p:nvPr/>
            </p:nvSpPr>
            <p:spPr bwMode="auto">
              <a:xfrm>
                <a:off x="5595728" y="2696817"/>
                <a:ext cx="536713" cy="556591"/>
              </a:xfrm>
              <a:prstGeom prst="smileyFace">
                <a:avLst/>
              </a:prstGeom>
              <a:solidFill>
                <a:schemeClr val="accent1"/>
              </a:solidFill>
              <a:ln>
                <a:solidFill>
                  <a:schemeClr val="bg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cxnSp>
            <p:nvCxnSpPr>
              <p:cNvPr id="103" name="Straight Connector 102"/>
              <p:cNvCxnSpPr/>
              <p:nvPr/>
            </p:nvCxnSpPr>
            <p:spPr>
              <a:xfrm flipH="1">
                <a:off x="5864084" y="3253408"/>
                <a:ext cx="1" cy="662609"/>
              </a:xfrm>
              <a:prstGeom prst="line">
                <a:avLst/>
              </a:prstGeom>
              <a:ln w="38100">
                <a:solidFill>
                  <a:schemeClr val="accent1">
                    <a:alpha val="99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5436704" y="3392555"/>
                <a:ext cx="828260" cy="0"/>
              </a:xfrm>
              <a:prstGeom prst="line">
                <a:avLst/>
              </a:prstGeom>
              <a:ln w="38100">
                <a:solidFill>
                  <a:schemeClr val="accent1">
                    <a:alpha val="99000"/>
                  </a:schemeClr>
                </a:solidFill>
              </a:ln>
            </p:spPr>
            <p:style>
              <a:lnRef idx="1">
                <a:schemeClr val="accent1"/>
              </a:lnRef>
              <a:fillRef idx="0">
                <a:schemeClr val="accent1"/>
              </a:fillRef>
              <a:effectRef idx="0">
                <a:schemeClr val="accent1"/>
              </a:effectRef>
              <a:fontRef idx="minor">
                <a:schemeClr val="tx1"/>
              </a:fontRef>
            </p:style>
          </p:cxnSp>
          <p:sp>
            <p:nvSpPr>
              <p:cNvPr id="105" name="Isosceles Triangle 104"/>
              <p:cNvSpPr/>
              <p:nvPr/>
            </p:nvSpPr>
            <p:spPr bwMode="auto">
              <a:xfrm>
                <a:off x="5526153" y="3667236"/>
                <a:ext cx="675861" cy="499014"/>
              </a:xfrm>
              <a:prstGeom prst="triangle">
                <a:avLst/>
              </a:prstGeom>
              <a:solidFill>
                <a:schemeClr val="accent1"/>
              </a:solidFill>
              <a:ln>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cxnSp>
            <p:nvCxnSpPr>
              <p:cNvPr id="106" name="Straight Connector 105"/>
              <p:cNvCxnSpPr/>
              <p:nvPr/>
            </p:nvCxnSpPr>
            <p:spPr>
              <a:xfrm flipH="1">
                <a:off x="5724920" y="3916017"/>
                <a:ext cx="134178" cy="717066"/>
              </a:xfrm>
              <a:prstGeom prst="line">
                <a:avLst/>
              </a:prstGeom>
              <a:ln w="38100">
                <a:solidFill>
                  <a:schemeClr val="accent1">
                    <a:alpha val="99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885589" y="3916017"/>
                <a:ext cx="130872" cy="717066"/>
              </a:xfrm>
              <a:prstGeom prst="line">
                <a:avLst/>
              </a:prstGeom>
              <a:ln w="38100">
                <a:solidFill>
                  <a:schemeClr val="accent1">
                    <a:alpha val="99000"/>
                  </a:schemeClr>
                </a:solidFill>
              </a:ln>
            </p:spPr>
            <p:style>
              <a:lnRef idx="1">
                <a:schemeClr val="accent1"/>
              </a:lnRef>
              <a:fillRef idx="0">
                <a:schemeClr val="accent1"/>
              </a:fillRef>
              <a:effectRef idx="0">
                <a:schemeClr val="accent1"/>
              </a:effectRef>
              <a:fontRef idx="minor">
                <a:schemeClr val="tx1"/>
              </a:fontRef>
            </p:style>
          </p:cxnSp>
        </p:grpSp>
        <p:grpSp>
          <p:nvGrpSpPr>
            <p:cNvPr id="108" name="Group 107"/>
            <p:cNvGrpSpPr/>
            <p:nvPr/>
          </p:nvGrpSpPr>
          <p:grpSpPr>
            <a:xfrm>
              <a:off x="7771919" y="4664053"/>
              <a:ext cx="412485" cy="964288"/>
              <a:chOff x="5436704" y="2696817"/>
              <a:chExt cx="828260" cy="1936266"/>
            </a:xfrm>
          </p:grpSpPr>
          <p:sp>
            <p:nvSpPr>
              <p:cNvPr id="109" name="Smiley Face 108"/>
              <p:cNvSpPr/>
              <p:nvPr/>
            </p:nvSpPr>
            <p:spPr bwMode="auto">
              <a:xfrm>
                <a:off x="5595728" y="2696817"/>
                <a:ext cx="536713" cy="556591"/>
              </a:xfrm>
              <a:prstGeom prst="smileyFace">
                <a:avLst/>
              </a:prstGeom>
              <a:solidFill>
                <a:schemeClr val="accent1"/>
              </a:solidFill>
              <a:ln>
                <a:solidFill>
                  <a:schemeClr val="bg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cxnSp>
            <p:nvCxnSpPr>
              <p:cNvPr id="110" name="Straight Connector 109"/>
              <p:cNvCxnSpPr/>
              <p:nvPr/>
            </p:nvCxnSpPr>
            <p:spPr>
              <a:xfrm flipH="1">
                <a:off x="5864084" y="3253408"/>
                <a:ext cx="1" cy="662609"/>
              </a:xfrm>
              <a:prstGeom prst="line">
                <a:avLst/>
              </a:prstGeom>
              <a:ln w="38100">
                <a:solidFill>
                  <a:schemeClr val="accent1">
                    <a:alpha val="99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5436704" y="3392555"/>
                <a:ext cx="828260" cy="0"/>
              </a:xfrm>
              <a:prstGeom prst="line">
                <a:avLst/>
              </a:prstGeom>
              <a:ln w="38100">
                <a:solidFill>
                  <a:schemeClr val="accent1">
                    <a:alpha val="99000"/>
                  </a:schemeClr>
                </a:solidFill>
              </a:ln>
            </p:spPr>
            <p:style>
              <a:lnRef idx="1">
                <a:schemeClr val="accent1"/>
              </a:lnRef>
              <a:fillRef idx="0">
                <a:schemeClr val="accent1"/>
              </a:fillRef>
              <a:effectRef idx="0">
                <a:schemeClr val="accent1"/>
              </a:effectRef>
              <a:fontRef idx="minor">
                <a:schemeClr val="tx1"/>
              </a:fontRef>
            </p:style>
          </p:cxnSp>
          <p:sp>
            <p:nvSpPr>
              <p:cNvPr id="112" name="Isosceles Triangle 111"/>
              <p:cNvSpPr/>
              <p:nvPr/>
            </p:nvSpPr>
            <p:spPr bwMode="auto">
              <a:xfrm>
                <a:off x="5526153" y="3667236"/>
                <a:ext cx="675861" cy="499014"/>
              </a:xfrm>
              <a:prstGeom prst="triangle">
                <a:avLst/>
              </a:prstGeom>
              <a:solidFill>
                <a:schemeClr val="accent1"/>
              </a:solidFill>
              <a:ln>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cxnSp>
            <p:nvCxnSpPr>
              <p:cNvPr id="113" name="Straight Connector 112"/>
              <p:cNvCxnSpPr/>
              <p:nvPr/>
            </p:nvCxnSpPr>
            <p:spPr>
              <a:xfrm flipH="1">
                <a:off x="5724920" y="3916017"/>
                <a:ext cx="134178" cy="717066"/>
              </a:xfrm>
              <a:prstGeom prst="line">
                <a:avLst/>
              </a:prstGeom>
              <a:ln w="38100">
                <a:solidFill>
                  <a:schemeClr val="accent1">
                    <a:alpha val="99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5885589" y="3916017"/>
                <a:ext cx="130872" cy="717066"/>
              </a:xfrm>
              <a:prstGeom prst="line">
                <a:avLst/>
              </a:prstGeom>
              <a:ln w="38100">
                <a:solidFill>
                  <a:schemeClr val="accent1">
                    <a:alpha val="99000"/>
                  </a:schemeClr>
                </a:solidFill>
              </a:ln>
            </p:spPr>
            <p:style>
              <a:lnRef idx="1">
                <a:schemeClr val="accent1"/>
              </a:lnRef>
              <a:fillRef idx="0">
                <a:schemeClr val="accent1"/>
              </a:fillRef>
              <a:effectRef idx="0">
                <a:schemeClr val="accent1"/>
              </a:effectRef>
              <a:fontRef idx="minor">
                <a:schemeClr val="tx1"/>
              </a:fontRef>
            </p:style>
          </p:cxnSp>
        </p:grpSp>
        <p:grpSp>
          <p:nvGrpSpPr>
            <p:cNvPr id="115" name="Group 114"/>
            <p:cNvGrpSpPr/>
            <p:nvPr/>
          </p:nvGrpSpPr>
          <p:grpSpPr>
            <a:xfrm>
              <a:off x="7754611" y="1758039"/>
              <a:ext cx="412485" cy="964288"/>
              <a:chOff x="5436704" y="2696817"/>
              <a:chExt cx="828260" cy="1936266"/>
            </a:xfrm>
          </p:grpSpPr>
          <p:sp>
            <p:nvSpPr>
              <p:cNvPr id="116" name="Smiley Face 115"/>
              <p:cNvSpPr/>
              <p:nvPr/>
            </p:nvSpPr>
            <p:spPr bwMode="auto">
              <a:xfrm>
                <a:off x="5595728" y="2696817"/>
                <a:ext cx="536713" cy="556591"/>
              </a:xfrm>
              <a:prstGeom prst="smileyFace">
                <a:avLst/>
              </a:prstGeom>
              <a:solidFill>
                <a:schemeClr val="accent1"/>
              </a:solidFill>
              <a:ln>
                <a:solidFill>
                  <a:schemeClr val="bg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cxnSp>
            <p:nvCxnSpPr>
              <p:cNvPr id="117" name="Straight Connector 116"/>
              <p:cNvCxnSpPr/>
              <p:nvPr/>
            </p:nvCxnSpPr>
            <p:spPr>
              <a:xfrm flipH="1">
                <a:off x="5864084" y="3253408"/>
                <a:ext cx="1" cy="662609"/>
              </a:xfrm>
              <a:prstGeom prst="line">
                <a:avLst/>
              </a:prstGeom>
              <a:ln w="38100">
                <a:solidFill>
                  <a:schemeClr val="accent1">
                    <a:alpha val="99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5436704" y="3392555"/>
                <a:ext cx="828260" cy="0"/>
              </a:xfrm>
              <a:prstGeom prst="line">
                <a:avLst/>
              </a:prstGeom>
              <a:ln w="38100">
                <a:solidFill>
                  <a:schemeClr val="accent1">
                    <a:alpha val="99000"/>
                  </a:schemeClr>
                </a:solidFill>
              </a:ln>
            </p:spPr>
            <p:style>
              <a:lnRef idx="1">
                <a:schemeClr val="accent1"/>
              </a:lnRef>
              <a:fillRef idx="0">
                <a:schemeClr val="accent1"/>
              </a:fillRef>
              <a:effectRef idx="0">
                <a:schemeClr val="accent1"/>
              </a:effectRef>
              <a:fontRef idx="minor">
                <a:schemeClr val="tx1"/>
              </a:fontRef>
            </p:style>
          </p:cxnSp>
          <p:sp>
            <p:nvSpPr>
              <p:cNvPr id="119" name="Isosceles Triangle 118"/>
              <p:cNvSpPr/>
              <p:nvPr/>
            </p:nvSpPr>
            <p:spPr bwMode="auto">
              <a:xfrm>
                <a:off x="5526153" y="3667236"/>
                <a:ext cx="675861" cy="499014"/>
              </a:xfrm>
              <a:prstGeom prst="triangle">
                <a:avLst/>
              </a:prstGeom>
              <a:solidFill>
                <a:schemeClr val="accent1"/>
              </a:solidFill>
              <a:ln>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cxnSp>
            <p:nvCxnSpPr>
              <p:cNvPr id="120" name="Straight Connector 119"/>
              <p:cNvCxnSpPr/>
              <p:nvPr/>
            </p:nvCxnSpPr>
            <p:spPr>
              <a:xfrm flipH="1">
                <a:off x="5724920" y="3916017"/>
                <a:ext cx="134178" cy="717066"/>
              </a:xfrm>
              <a:prstGeom prst="line">
                <a:avLst/>
              </a:prstGeom>
              <a:ln w="38100">
                <a:solidFill>
                  <a:schemeClr val="accent1">
                    <a:alpha val="99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5885589" y="3916017"/>
                <a:ext cx="130872" cy="717066"/>
              </a:xfrm>
              <a:prstGeom prst="line">
                <a:avLst/>
              </a:prstGeom>
              <a:ln w="38100">
                <a:solidFill>
                  <a:schemeClr val="accent1">
                    <a:alpha val="99000"/>
                  </a:schemeClr>
                </a:solidFill>
              </a:ln>
            </p:spPr>
            <p:style>
              <a:lnRef idx="1">
                <a:schemeClr val="accent1"/>
              </a:lnRef>
              <a:fillRef idx="0">
                <a:schemeClr val="accent1"/>
              </a:fillRef>
              <a:effectRef idx="0">
                <a:schemeClr val="accent1"/>
              </a:effectRef>
              <a:fontRef idx="minor">
                <a:schemeClr val="tx1"/>
              </a:fontRef>
            </p:style>
          </p:cxnSp>
        </p:grpSp>
        <p:grpSp>
          <p:nvGrpSpPr>
            <p:cNvPr id="122" name="Group 121"/>
            <p:cNvGrpSpPr>
              <a:grpSpLocks/>
            </p:cNvGrpSpPr>
            <p:nvPr/>
          </p:nvGrpSpPr>
          <p:grpSpPr>
            <a:xfrm>
              <a:off x="8071527" y="3042319"/>
              <a:ext cx="414000" cy="964800"/>
              <a:chOff x="2565940" y="2696817"/>
              <a:chExt cx="877963" cy="1936266"/>
            </a:xfrm>
          </p:grpSpPr>
          <p:sp>
            <p:nvSpPr>
              <p:cNvPr id="123" name="Smiley Face 122"/>
              <p:cNvSpPr/>
              <p:nvPr/>
            </p:nvSpPr>
            <p:spPr bwMode="auto">
              <a:xfrm>
                <a:off x="2736566" y="2696817"/>
                <a:ext cx="536713" cy="556591"/>
              </a:xfrm>
              <a:prstGeom prst="smileyFace">
                <a:avLst/>
              </a:prstGeom>
              <a:solidFill>
                <a:schemeClr val="tx2"/>
              </a:solidFill>
              <a:ln>
                <a:solidFill>
                  <a:schemeClr val="bg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cxnSp>
            <p:nvCxnSpPr>
              <p:cNvPr id="124" name="Straight Connector 123"/>
              <p:cNvCxnSpPr>
                <a:stCxn id="123" idx="4"/>
              </p:cNvCxnSpPr>
              <p:nvPr/>
            </p:nvCxnSpPr>
            <p:spPr>
              <a:xfrm flipH="1">
                <a:off x="3004922" y="3253408"/>
                <a:ext cx="1" cy="662609"/>
              </a:xfrm>
              <a:prstGeom prst="line">
                <a:avLst/>
              </a:prstGeom>
              <a:ln w="38100">
                <a:solidFill>
                  <a:schemeClr val="tx2">
                    <a:alpha val="99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2565940" y="3452190"/>
                <a:ext cx="877963" cy="0"/>
              </a:xfrm>
              <a:prstGeom prst="line">
                <a:avLst/>
              </a:prstGeom>
              <a:ln w="38100">
                <a:solidFill>
                  <a:schemeClr val="tx2">
                    <a:alpha val="99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2716687" y="3916017"/>
                <a:ext cx="268356" cy="717066"/>
              </a:xfrm>
              <a:prstGeom prst="line">
                <a:avLst/>
              </a:prstGeom>
              <a:ln w="38100">
                <a:solidFill>
                  <a:schemeClr val="tx2">
                    <a:alpha val="99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3011534" y="3916017"/>
                <a:ext cx="261745" cy="717066"/>
              </a:xfrm>
              <a:prstGeom prst="line">
                <a:avLst/>
              </a:prstGeom>
              <a:ln w="38100">
                <a:solidFill>
                  <a:schemeClr val="tx2">
                    <a:alpha val="99000"/>
                  </a:schemeClr>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a:grpSpLocks/>
            </p:cNvGrpSpPr>
            <p:nvPr/>
          </p:nvGrpSpPr>
          <p:grpSpPr>
            <a:xfrm>
              <a:off x="585062" y="4186592"/>
              <a:ext cx="414000" cy="964800"/>
              <a:chOff x="2565940" y="2696817"/>
              <a:chExt cx="877963" cy="1936266"/>
            </a:xfrm>
          </p:grpSpPr>
          <p:sp>
            <p:nvSpPr>
              <p:cNvPr id="129" name="Smiley Face 128"/>
              <p:cNvSpPr/>
              <p:nvPr/>
            </p:nvSpPr>
            <p:spPr bwMode="auto">
              <a:xfrm>
                <a:off x="2736566" y="2696817"/>
                <a:ext cx="536713" cy="556591"/>
              </a:xfrm>
              <a:prstGeom prst="smileyFace">
                <a:avLst/>
              </a:prstGeom>
              <a:solidFill>
                <a:schemeClr val="tx2"/>
              </a:solidFill>
              <a:ln>
                <a:solidFill>
                  <a:schemeClr val="bg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cxnSp>
            <p:nvCxnSpPr>
              <p:cNvPr id="130" name="Straight Connector 129"/>
              <p:cNvCxnSpPr>
                <a:stCxn id="129" idx="4"/>
              </p:cNvCxnSpPr>
              <p:nvPr/>
            </p:nvCxnSpPr>
            <p:spPr>
              <a:xfrm flipH="1">
                <a:off x="3004922" y="3253408"/>
                <a:ext cx="1" cy="662609"/>
              </a:xfrm>
              <a:prstGeom prst="line">
                <a:avLst/>
              </a:prstGeom>
              <a:ln w="38100">
                <a:solidFill>
                  <a:schemeClr val="tx2">
                    <a:alpha val="99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2565940" y="3452190"/>
                <a:ext cx="877963" cy="0"/>
              </a:xfrm>
              <a:prstGeom prst="line">
                <a:avLst/>
              </a:prstGeom>
              <a:ln w="38100">
                <a:solidFill>
                  <a:schemeClr val="tx2">
                    <a:alpha val="99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2716687" y="3916017"/>
                <a:ext cx="268356" cy="717066"/>
              </a:xfrm>
              <a:prstGeom prst="line">
                <a:avLst/>
              </a:prstGeom>
              <a:ln w="38100">
                <a:solidFill>
                  <a:schemeClr val="tx2">
                    <a:alpha val="99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3011534" y="3916017"/>
                <a:ext cx="261745" cy="717066"/>
              </a:xfrm>
              <a:prstGeom prst="line">
                <a:avLst/>
              </a:prstGeom>
              <a:ln w="38100">
                <a:solidFill>
                  <a:schemeClr val="tx2">
                    <a:alpha val="99000"/>
                  </a:schemeClr>
                </a:solidFill>
              </a:ln>
            </p:spPr>
            <p:style>
              <a:lnRef idx="1">
                <a:schemeClr val="accent1"/>
              </a:lnRef>
              <a:fillRef idx="0">
                <a:schemeClr val="accent1"/>
              </a:fillRef>
              <a:effectRef idx="0">
                <a:schemeClr val="accent1"/>
              </a:effectRef>
              <a:fontRef idx="minor">
                <a:schemeClr val="tx1"/>
              </a:fontRef>
            </p:style>
          </p:cxnSp>
        </p:grpSp>
      </p:grpSp>
      <p:grpSp>
        <p:nvGrpSpPr>
          <p:cNvPr id="134" name="Group 133"/>
          <p:cNvGrpSpPr/>
          <p:nvPr/>
        </p:nvGrpSpPr>
        <p:grpSpPr>
          <a:xfrm>
            <a:off x="158495" y="5513313"/>
            <a:ext cx="8846355" cy="662237"/>
            <a:chOff x="3697355" y="2894874"/>
            <a:chExt cx="1646983" cy="662237"/>
          </a:xfrm>
          <a:effectLst/>
        </p:grpSpPr>
        <p:sp>
          <p:nvSpPr>
            <p:cNvPr id="135" name="Rectangle 134"/>
            <p:cNvSpPr/>
            <p:nvPr/>
          </p:nvSpPr>
          <p:spPr bwMode="auto">
            <a:xfrm>
              <a:off x="3697355" y="2894874"/>
              <a:ext cx="327263" cy="662237"/>
            </a:xfrm>
            <a:prstGeom prst="rect">
              <a:avLst/>
            </a:prstGeom>
            <a:solidFill>
              <a:srgbClr xmlns:mc="http://schemas.openxmlformats.org/markup-compatibility/2006" xmlns:a14="http://schemas.microsoft.com/office/drawing/2010/main" val="FF0000" mc:Ignorable=""/>
            </a:solidFill>
            <a:ln>
              <a:solidFill>
                <a:schemeClr val="tx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dirty="0" smtClean="0">
                  <a:solidFill>
                    <a:schemeClr val="bg1"/>
                  </a:solidFill>
                </a:rPr>
                <a:t>Alternative</a:t>
              </a:r>
            </a:p>
          </p:txBody>
        </p:sp>
        <p:sp>
          <p:nvSpPr>
            <p:cNvPr id="136" name="Rectangle 135"/>
            <p:cNvSpPr/>
            <p:nvPr/>
          </p:nvSpPr>
          <p:spPr bwMode="auto">
            <a:xfrm>
              <a:off x="4024618" y="2894874"/>
              <a:ext cx="337931" cy="662237"/>
            </a:xfrm>
            <a:prstGeom prst="rect">
              <a:avLst/>
            </a:prstGeom>
            <a:solidFill>
              <a:srgbClr xmlns:mc="http://schemas.openxmlformats.org/markup-compatibility/2006" xmlns:a14="http://schemas.microsoft.com/office/drawing/2010/main" val="0070C0" mc:Ignorable=""/>
            </a:solidFill>
            <a:ln>
              <a:solidFill>
                <a:schemeClr val="tx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dirty="0" smtClean="0">
                  <a:solidFill>
                    <a:srgbClr xmlns:mc="http://schemas.openxmlformats.org/markup-compatibility/2006" xmlns:a14="http://schemas.microsoft.com/office/drawing/2010/main" val="FFFF00" mc:Ignorable=""/>
                  </a:solidFill>
                </a:rPr>
                <a:t>Jam Band</a:t>
              </a:r>
            </a:p>
          </p:txBody>
        </p:sp>
        <p:sp>
          <p:nvSpPr>
            <p:cNvPr id="137" name="Rectangle 136"/>
            <p:cNvSpPr/>
            <p:nvPr/>
          </p:nvSpPr>
          <p:spPr bwMode="auto">
            <a:xfrm>
              <a:off x="4351881" y="2894874"/>
              <a:ext cx="337931" cy="662237"/>
            </a:xfrm>
            <a:prstGeom prst="rect">
              <a:avLst/>
            </a:prstGeom>
            <a:solidFill>
              <a:srgbClr xmlns:mc="http://schemas.openxmlformats.org/markup-compatibility/2006" xmlns:a14="http://schemas.microsoft.com/office/drawing/2010/main" val="FFFF00" mc:Ignorable=""/>
            </a:solidFill>
            <a:ln>
              <a:solidFill>
                <a:schemeClr val="tx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dirty="0" smtClean="0">
                  <a:solidFill>
                    <a:schemeClr val="bg1"/>
                  </a:solidFill>
                </a:rPr>
                <a:t>Misc.</a:t>
              </a:r>
            </a:p>
          </p:txBody>
        </p:sp>
        <p:sp>
          <p:nvSpPr>
            <p:cNvPr id="138" name="Rectangle 137"/>
            <p:cNvSpPr/>
            <p:nvPr/>
          </p:nvSpPr>
          <p:spPr bwMode="auto">
            <a:xfrm>
              <a:off x="4679144" y="2894874"/>
              <a:ext cx="327263" cy="662237"/>
            </a:xfrm>
            <a:prstGeom prst="rect">
              <a:avLst/>
            </a:prstGeom>
            <a:solidFill>
              <a:srgbClr xmlns:mc="http://schemas.openxmlformats.org/markup-compatibility/2006" xmlns:a14="http://schemas.microsoft.com/office/drawing/2010/main" val="00B050" mc:Ignorable=""/>
            </a:solidFill>
            <a:ln>
              <a:solidFill>
                <a:schemeClr val="tx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R&amp;B/Pop</a:t>
              </a:r>
            </a:p>
          </p:txBody>
        </p:sp>
        <p:sp>
          <p:nvSpPr>
            <p:cNvPr id="139" name="Rectangle 138"/>
            <p:cNvSpPr/>
            <p:nvPr/>
          </p:nvSpPr>
          <p:spPr bwMode="auto">
            <a:xfrm>
              <a:off x="5006407" y="2894874"/>
              <a:ext cx="337931" cy="662237"/>
            </a:xfrm>
            <a:prstGeom prst="rect">
              <a:avLst/>
            </a:prstGeom>
            <a:solidFill>
              <a:srgbClr xmlns:mc="http://schemas.openxmlformats.org/markup-compatibility/2006" xmlns:a14="http://schemas.microsoft.com/office/drawing/2010/main" val="FFC000" mc:Ignorable=""/>
            </a:solidFill>
            <a:ln>
              <a:solidFill>
                <a:schemeClr val="tx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dirty="0" smtClean="0">
                  <a:solidFill>
                    <a:schemeClr val="bg1"/>
                  </a:solidFill>
                </a:rPr>
                <a:t>Rock</a:t>
              </a:r>
            </a:p>
          </p:txBody>
        </p:sp>
      </p:grpSp>
    </p:spTree>
    <p:extLst>
      <p:ext uri="{BB962C8B-B14F-4D97-AF65-F5344CB8AC3E}">
        <p14:creationId xmlns:p14="http://schemas.microsoft.com/office/powerpoint/2010/main" val="35706524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Probabilistic Program (one user)</a:t>
            </a:r>
            <a:endParaRPr lang="en-GB" dirty="0"/>
          </a:p>
        </p:txBody>
      </p:sp>
      <p:sp>
        <p:nvSpPr>
          <p:cNvPr id="3" name="Snip Single Corner Rectangle 2"/>
          <p:cNvSpPr/>
          <p:nvPr/>
        </p:nvSpPr>
        <p:spPr bwMode="auto">
          <a:xfrm>
            <a:off x="166255" y="927280"/>
            <a:ext cx="8811490" cy="5306096"/>
          </a:xfrm>
          <a:prstGeom prst="snip1Rect">
            <a:avLst>
              <a:gd name="adj" fmla="val 9734"/>
            </a:avLst>
          </a:prstGeom>
          <a:solidFill>
            <a:schemeClr val="tx1"/>
          </a:solidFill>
          <a:ln>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108000" tIns="0" rIns="0" bIns="45718" numCol="1" rtlCol="0" anchor="ctr" anchorCtr="0" compatLnSpc="1">
            <a:prstTxWarp prst="textNoShape">
              <a:avLst/>
            </a:prstTxWarp>
          </a:bodyPr>
          <a:lstStyle/>
          <a:p>
            <a:pPr>
              <a:lnSpc>
                <a:spcPct val="115000"/>
              </a:lnSpc>
              <a:spcAft>
                <a:spcPts val="0"/>
              </a:spcAft>
            </a:pPr>
            <a:r>
              <a:rPr lang="en-GB" sz="2000" dirty="0" err="1">
                <a:solidFill>
                  <a:srgbClr xmlns:mc="http://schemas.openxmlformats.org/markup-compatibility/2006" xmlns:a14="http://schemas.microsoft.com/office/drawing/2010/main" val="0000FF" mc:Ignorable=""/>
                </a:solidFill>
                <a:latin typeface="Consolas"/>
                <a:ea typeface="Calibri"/>
              </a:rPr>
              <a:t>var</a:t>
            </a:r>
            <a:r>
              <a:rPr lang="en-GB" sz="2000" dirty="0">
                <a:solidFill>
                  <a:srgbClr xmlns:mc="http://schemas.openxmlformats.org/markup-compatibility/2006" xmlns:a14="http://schemas.microsoft.com/office/drawing/2010/main" val="000000" mc:Ignorable=""/>
                </a:solidFill>
                <a:latin typeface="Consolas"/>
                <a:ea typeface="Calibri"/>
              </a:rPr>
              <a:t> F = </a:t>
            </a:r>
            <a:r>
              <a:rPr lang="en-GB" sz="2000" dirty="0">
                <a:solidFill>
                  <a:srgbClr xmlns:mc="http://schemas.openxmlformats.org/markup-compatibility/2006" xmlns:a14="http://schemas.microsoft.com/office/drawing/2010/main" val="0000FF" mc:Ignorable=""/>
                </a:solidFill>
                <a:latin typeface="Consolas"/>
                <a:ea typeface="Calibri"/>
              </a:rPr>
              <a:t>new</a:t>
            </a:r>
            <a:r>
              <a:rPr lang="en-GB" sz="2000" dirty="0">
                <a:solidFill>
                  <a:srgbClr xmlns:mc="http://schemas.openxmlformats.org/markup-compatibility/2006" xmlns:a14="http://schemas.microsoft.com/office/drawing/2010/main" val="000000" mc:Ignorable=""/>
                </a:solidFill>
                <a:latin typeface="Consolas"/>
                <a:ea typeface="Calibri"/>
              </a:rPr>
              <a:t> </a:t>
            </a:r>
            <a:r>
              <a:rPr lang="en-GB" sz="2000" dirty="0">
                <a:solidFill>
                  <a:srgbClr xmlns:mc="http://schemas.openxmlformats.org/markup-compatibility/2006" xmlns:a14="http://schemas.microsoft.com/office/drawing/2010/main" val="2B91AF" mc:Ignorable=""/>
                </a:solidFill>
                <a:latin typeface="Consolas"/>
                <a:ea typeface="Calibri"/>
              </a:rPr>
              <a:t>Range</a:t>
            </a:r>
            <a:r>
              <a:rPr lang="en-GB" sz="2000" dirty="0">
                <a:solidFill>
                  <a:srgbClr xmlns:mc="http://schemas.openxmlformats.org/markup-compatibility/2006" xmlns:a14="http://schemas.microsoft.com/office/drawing/2010/main" val="000000" mc:Ignorable=""/>
                </a:solidFill>
                <a:latin typeface="Consolas"/>
                <a:ea typeface="Calibri"/>
              </a:rPr>
              <a:t>(</a:t>
            </a:r>
            <a:r>
              <a:rPr lang="en-GB" sz="2000" dirty="0" err="1">
                <a:solidFill>
                  <a:srgbClr xmlns:mc="http://schemas.openxmlformats.org/markup-compatibility/2006" xmlns:a14="http://schemas.microsoft.com/office/drawing/2010/main" val="000000" mc:Ignorable=""/>
                </a:solidFill>
                <a:latin typeface="Consolas"/>
                <a:ea typeface="Calibri"/>
              </a:rPr>
              <a:t>NumF</a:t>
            </a:r>
            <a:r>
              <a:rPr lang="en-GB" sz="2000" dirty="0">
                <a:solidFill>
                  <a:srgbClr xmlns:mc="http://schemas.openxmlformats.org/markup-compatibility/2006" xmlns:a14="http://schemas.microsoft.com/office/drawing/2010/main" val="000000" mc:Ignorable=""/>
                </a:solidFill>
                <a:latin typeface="Consolas"/>
                <a:ea typeface="Calibri"/>
              </a:rPr>
              <a:t>);</a:t>
            </a:r>
            <a:r>
              <a:rPr lang="en-GB" sz="2000" dirty="0">
                <a:solidFill>
                  <a:srgbClr xmlns:mc="http://schemas.openxmlformats.org/markup-compatibility/2006" xmlns:a14="http://schemas.microsoft.com/office/drawing/2010/main" val="008000" mc:Ignorable=""/>
                </a:solidFill>
                <a:latin typeface="Consolas"/>
                <a:ea typeface="Calibri"/>
              </a:rPr>
              <a:t> // Friends</a:t>
            </a:r>
            <a:endParaRPr lang="en-GB" sz="2800" dirty="0">
              <a:latin typeface="Calibri"/>
              <a:ea typeface="Calibri"/>
            </a:endParaRPr>
          </a:p>
          <a:p>
            <a:pPr>
              <a:lnSpc>
                <a:spcPct val="115000"/>
              </a:lnSpc>
              <a:spcAft>
                <a:spcPts val="0"/>
              </a:spcAft>
            </a:pPr>
            <a:r>
              <a:rPr lang="en-GB" sz="2000" dirty="0" err="1">
                <a:solidFill>
                  <a:srgbClr xmlns:mc="http://schemas.openxmlformats.org/markup-compatibility/2006" xmlns:a14="http://schemas.microsoft.com/office/drawing/2010/main" val="0000FF" mc:Ignorable=""/>
                </a:solidFill>
                <a:latin typeface="Consolas"/>
                <a:ea typeface="Calibri"/>
              </a:rPr>
              <a:t>var</a:t>
            </a:r>
            <a:r>
              <a:rPr lang="en-GB" sz="2000" dirty="0">
                <a:solidFill>
                  <a:srgbClr xmlns:mc="http://schemas.openxmlformats.org/markup-compatibility/2006" xmlns:a14="http://schemas.microsoft.com/office/drawing/2010/main" val="000000" mc:Ignorable=""/>
                </a:solidFill>
                <a:latin typeface="Consolas"/>
                <a:ea typeface="Calibri"/>
              </a:rPr>
              <a:t> P = </a:t>
            </a:r>
            <a:r>
              <a:rPr lang="en-GB" sz="2000" dirty="0">
                <a:solidFill>
                  <a:srgbClr xmlns:mc="http://schemas.openxmlformats.org/markup-compatibility/2006" xmlns:a14="http://schemas.microsoft.com/office/drawing/2010/main" val="0000FF" mc:Ignorable=""/>
                </a:solidFill>
                <a:latin typeface="Consolas"/>
                <a:ea typeface="Calibri"/>
              </a:rPr>
              <a:t>new</a:t>
            </a:r>
            <a:r>
              <a:rPr lang="en-GB" sz="2000" dirty="0">
                <a:solidFill>
                  <a:srgbClr xmlns:mc="http://schemas.openxmlformats.org/markup-compatibility/2006" xmlns:a14="http://schemas.microsoft.com/office/drawing/2010/main" val="000000" mc:Ignorable=""/>
                </a:solidFill>
                <a:latin typeface="Consolas"/>
                <a:ea typeface="Calibri"/>
              </a:rPr>
              <a:t> </a:t>
            </a:r>
            <a:r>
              <a:rPr lang="en-GB" sz="2000" dirty="0">
                <a:solidFill>
                  <a:srgbClr xmlns:mc="http://schemas.openxmlformats.org/markup-compatibility/2006" xmlns:a14="http://schemas.microsoft.com/office/drawing/2010/main" val="2B91AF" mc:Ignorable=""/>
                </a:solidFill>
                <a:latin typeface="Consolas"/>
                <a:ea typeface="Calibri"/>
              </a:rPr>
              <a:t>Range</a:t>
            </a:r>
            <a:r>
              <a:rPr lang="en-GB" sz="2000" dirty="0">
                <a:solidFill>
                  <a:srgbClr xmlns:mc="http://schemas.openxmlformats.org/markup-compatibility/2006" xmlns:a14="http://schemas.microsoft.com/office/drawing/2010/main" val="000000" mc:Ignorable=""/>
                </a:solidFill>
                <a:latin typeface="Consolas"/>
                <a:ea typeface="Calibri"/>
              </a:rPr>
              <a:t>(</a:t>
            </a:r>
            <a:r>
              <a:rPr lang="en-GB" sz="2000" dirty="0" err="1">
                <a:solidFill>
                  <a:srgbClr xmlns:mc="http://schemas.openxmlformats.org/markup-compatibility/2006" xmlns:a14="http://schemas.microsoft.com/office/drawing/2010/main" val="000000" mc:Ignorable=""/>
                </a:solidFill>
                <a:latin typeface="Consolas"/>
                <a:ea typeface="Calibri"/>
              </a:rPr>
              <a:t>NumP</a:t>
            </a:r>
            <a:r>
              <a:rPr lang="en-GB" sz="2000" dirty="0">
                <a:solidFill>
                  <a:srgbClr xmlns:mc="http://schemas.openxmlformats.org/markup-compatibility/2006" xmlns:a14="http://schemas.microsoft.com/office/drawing/2010/main" val="000000" mc:Ignorable=""/>
                </a:solidFill>
                <a:latin typeface="Consolas"/>
                <a:ea typeface="Calibri"/>
              </a:rPr>
              <a:t>);</a:t>
            </a:r>
            <a:r>
              <a:rPr lang="en-GB" sz="2000" dirty="0">
                <a:solidFill>
                  <a:srgbClr xmlns:mc="http://schemas.openxmlformats.org/markup-compatibility/2006" xmlns:a14="http://schemas.microsoft.com/office/drawing/2010/main" val="008000" mc:Ignorable=""/>
                </a:solidFill>
                <a:latin typeface="Consolas"/>
                <a:ea typeface="Calibri"/>
              </a:rPr>
              <a:t> // Playlist</a:t>
            </a:r>
            <a:endParaRPr lang="en-GB" sz="2800" dirty="0">
              <a:latin typeface="Calibri"/>
              <a:ea typeface="Calibri"/>
            </a:endParaRPr>
          </a:p>
          <a:p>
            <a:pPr>
              <a:lnSpc>
                <a:spcPct val="115000"/>
              </a:lnSpc>
              <a:spcAft>
                <a:spcPts val="0"/>
              </a:spcAft>
            </a:pPr>
            <a:r>
              <a:rPr lang="en-GB" sz="2000" dirty="0" err="1">
                <a:solidFill>
                  <a:srgbClr xmlns:mc="http://schemas.openxmlformats.org/markup-compatibility/2006" xmlns:a14="http://schemas.microsoft.com/office/drawing/2010/main" val="0000FF" mc:Ignorable=""/>
                </a:solidFill>
                <a:latin typeface="Consolas"/>
                <a:ea typeface="Calibri"/>
              </a:rPr>
              <a:t>var</a:t>
            </a:r>
            <a:r>
              <a:rPr lang="en-GB" sz="2000" dirty="0">
                <a:solidFill>
                  <a:srgbClr xmlns:mc="http://schemas.openxmlformats.org/markup-compatibility/2006" xmlns:a14="http://schemas.microsoft.com/office/drawing/2010/main" val="000000" mc:Ignorable=""/>
                </a:solidFill>
                <a:latin typeface="Consolas"/>
                <a:ea typeface="Calibri"/>
              </a:rPr>
              <a:t> T = </a:t>
            </a:r>
            <a:r>
              <a:rPr lang="en-GB" sz="2000" dirty="0">
                <a:solidFill>
                  <a:srgbClr xmlns:mc="http://schemas.openxmlformats.org/markup-compatibility/2006" xmlns:a14="http://schemas.microsoft.com/office/drawing/2010/main" val="0000FF" mc:Ignorable=""/>
                </a:solidFill>
                <a:latin typeface="Consolas"/>
                <a:ea typeface="Calibri"/>
              </a:rPr>
              <a:t>new</a:t>
            </a:r>
            <a:r>
              <a:rPr lang="en-GB" sz="2000" dirty="0">
                <a:solidFill>
                  <a:srgbClr xmlns:mc="http://schemas.openxmlformats.org/markup-compatibility/2006" xmlns:a14="http://schemas.microsoft.com/office/drawing/2010/main" val="000000" mc:Ignorable=""/>
                </a:solidFill>
                <a:latin typeface="Consolas"/>
                <a:ea typeface="Calibri"/>
              </a:rPr>
              <a:t> </a:t>
            </a:r>
            <a:r>
              <a:rPr lang="en-GB" sz="2000" dirty="0">
                <a:solidFill>
                  <a:srgbClr xmlns:mc="http://schemas.openxmlformats.org/markup-compatibility/2006" xmlns:a14="http://schemas.microsoft.com/office/drawing/2010/main" val="2B91AF" mc:Ignorable=""/>
                </a:solidFill>
                <a:latin typeface="Consolas"/>
                <a:ea typeface="Calibri"/>
              </a:rPr>
              <a:t>Range</a:t>
            </a:r>
            <a:r>
              <a:rPr lang="en-GB" sz="2000" dirty="0">
                <a:solidFill>
                  <a:srgbClr xmlns:mc="http://schemas.openxmlformats.org/markup-compatibility/2006" xmlns:a14="http://schemas.microsoft.com/office/drawing/2010/main" val="000000" mc:Ignorable=""/>
                </a:solidFill>
                <a:latin typeface="Consolas"/>
                <a:ea typeface="Calibri"/>
              </a:rPr>
              <a:t>(</a:t>
            </a:r>
            <a:r>
              <a:rPr lang="en-GB" sz="2000" dirty="0" err="1">
                <a:solidFill>
                  <a:srgbClr xmlns:mc="http://schemas.openxmlformats.org/markup-compatibility/2006" xmlns:a14="http://schemas.microsoft.com/office/drawing/2010/main" val="000000" mc:Ignorable=""/>
                </a:solidFill>
                <a:latin typeface="Consolas"/>
                <a:ea typeface="Calibri"/>
              </a:rPr>
              <a:t>NumT</a:t>
            </a:r>
            <a:r>
              <a:rPr lang="en-GB" sz="2000" dirty="0">
                <a:solidFill>
                  <a:srgbClr xmlns:mc="http://schemas.openxmlformats.org/markup-compatibility/2006" xmlns:a14="http://schemas.microsoft.com/office/drawing/2010/main" val="000000" mc:Ignorable=""/>
                </a:solidFill>
                <a:latin typeface="Consolas"/>
                <a:ea typeface="Calibri"/>
              </a:rPr>
              <a:t>); </a:t>
            </a:r>
            <a:r>
              <a:rPr lang="en-GB" sz="2000" dirty="0">
                <a:solidFill>
                  <a:srgbClr xmlns:mc="http://schemas.openxmlformats.org/markup-compatibility/2006" xmlns:a14="http://schemas.microsoft.com/office/drawing/2010/main" val="008000" mc:Ignorable=""/>
                </a:solidFill>
                <a:latin typeface="Consolas"/>
                <a:ea typeface="Calibri"/>
              </a:rPr>
              <a:t>// Tastes</a:t>
            </a:r>
            <a:endParaRPr lang="en-GB" sz="2800" dirty="0">
              <a:latin typeface="Calibri"/>
              <a:ea typeface="Calibri"/>
            </a:endParaRPr>
          </a:p>
          <a:p>
            <a:pPr>
              <a:lnSpc>
                <a:spcPct val="115000"/>
              </a:lnSpc>
              <a:spcAft>
                <a:spcPts val="0"/>
              </a:spcAft>
            </a:pPr>
            <a:r>
              <a:rPr lang="en-GB" sz="2000" dirty="0">
                <a:solidFill>
                  <a:srgbClr xmlns:mc="http://schemas.openxmlformats.org/markup-compatibility/2006" xmlns:a14="http://schemas.microsoft.com/office/drawing/2010/main" val="0000FF" mc:Ignorable=""/>
                </a:solidFill>
                <a:latin typeface="Consolas"/>
                <a:ea typeface="Calibri"/>
              </a:rPr>
              <a:t>using</a:t>
            </a:r>
            <a:r>
              <a:rPr lang="en-GB" sz="2000" dirty="0">
                <a:solidFill>
                  <a:srgbClr xmlns:mc="http://schemas.openxmlformats.org/markup-compatibility/2006" xmlns:a14="http://schemas.microsoft.com/office/drawing/2010/main" val="000000" mc:Ignorable=""/>
                </a:solidFill>
                <a:latin typeface="Consolas"/>
                <a:ea typeface="Calibri"/>
              </a:rPr>
              <a:t> (</a:t>
            </a:r>
            <a:r>
              <a:rPr lang="en-GB" sz="2000" dirty="0" err="1">
                <a:solidFill>
                  <a:srgbClr xmlns:mc="http://schemas.openxmlformats.org/markup-compatibility/2006" xmlns:a14="http://schemas.microsoft.com/office/drawing/2010/main" val="2B91AF" mc:Ignorable=""/>
                </a:solidFill>
                <a:latin typeface="Consolas"/>
                <a:ea typeface="Calibri"/>
              </a:rPr>
              <a:t>Variable</a:t>
            </a:r>
            <a:r>
              <a:rPr lang="en-GB" sz="2000" dirty="0" err="1">
                <a:solidFill>
                  <a:srgbClr xmlns:mc="http://schemas.openxmlformats.org/markup-compatibility/2006" xmlns:a14="http://schemas.microsoft.com/office/drawing/2010/main" val="000000" mc:Ignorable=""/>
                </a:solidFill>
                <a:latin typeface="Consolas"/>
                <a:ea typeface="Calibri"/>
              </a:rPr>
              <a:t>.ForEach</a:t>
            </a:r>
            <a:r>
              <a:rPr lang="en-GB" sz="2000" dirty="0">
                <a:solidFill>
                  <a:srgbClr xmlns:mc="http://schemas.openxmlformats.org/markup-compatibility/2006" xmlns:a14="http://schemas.microsoft.com/office/drawing/2010/main" val="000000" mc:Ignorable=""/>
                </a:solidFill>
                <a:latin typeface="Consolas"/>
                <a:ea typeface="Calibri"/>
              </a:rPr>
              <a:t>(P)) {</a:t>
            </a:r>
            <a:endParaRPr lang="en-GB" sz="2800" dirty="0">
              <a:latin typeface="Calibri"/>
              <a:ea typeface="Calibri"/>
            </a:endParaRPr>
          </a:p>
          <a:p>
            <a:pPr>
              <a:lnSpc>
                <a:spcPct val="115000"/>
              </a:lnSpc>
              <a:spcAft>
                <a:spcPts val="0"/>
              </a:spcAft>
            </a:pPr>
            <a:r>
              <a:rPr lang="en-GB" sz="2000" dirty="0">
                <a:solidFill>
                  <a:srgbClr xmlns:mc="http://schemas.openxmlformats.org/markup-compatibility/2006" xmlns:a14="http://schemas.microsoft.com/office/drawing/2010/main" val="000000" mc:Ignorable=""/>
                </a:solidFill>
                <a:latin typeface="Consolas"/>
                <a:ea typeface="Calibri"/>
              </a:rPr>
              <a:t>  </a:t>
            </a:r>
            <a:r>
              <a:rPr lang="en-GB" sz="2000" dirty="0">
                <a:solidFill>
                  <a:srgbClr xmlns:mc="http://schemas.openxmlformats.org/markup-compatibility/2006" xmlns:a14="http://schemas.microsoft.com/office/drawing/2010/main" val="008000" mc:Ignorable=""/>
                </a:solidFill>
                <a:latin typeface="Consolas"/>
                <a:ea typeface="Calibri"/>
              </a:rPr>
              <a:t>// Explain playlist by choosing a friend …</a:t>
            </a:r>
            <a:br>
              <a:rPr lang="en-GB" sz="2000" dirty="0">
                <a:solidFill>
                  <a:srgbClr xmlns:mc="http://schemas.openxmlformats.org/markup-compatibility/2006" xmlns:a14="http://schemas.microsoft.com/office/drawing/2010/main" val="008000" mc:Ignorable=""/>
                </a:solidFill>
                <a:latin typeface="Consolas"/>
                <a:ea typeface="Calibri"/>
              </a:rPr>
            </a:br>
            <a:r>
              <a:rPr lang="en-GB" sz="2000" dirty="0">
                <a:solidFill>
                  <a:srgbClr xmlns:mc="http://schemas.openxmlformats.org/markup-compatibility/2006" xmlns:a14="http://schemas.microsoft.com/office/drawing/2010/main" val="008000" mc:Ignorable=""/>
                </a:solidFill>
                <a:latin typeface="Consolas"/>
                <a:ea typeface="Calibri"/>
              </a:rPr>
              <a:t>  </a:t>
            </a:r>
            <a:r>
              <a:rPr lang="en-GB" sz="2000" dirty="0" err="1">
                <a:solidFill>
                  <a:srgbClr xmlns:mc="http://schemas.openxmlformats.org/markup-compatibility/2006" xmlns:a14="http://schemas.microsoft.com/office/drawing/2010/main" val="0000FF" mc:Ignorable=""/>
                </a:solidFill>
                <a:latin typeface="Consolas"/>
                <a:ea typeface="Calibri"/>
              </a:rPr>
              <a:t>var</a:t>
            </a:r>
            <a:r>
              <a:rPr lang="en-GB" sz="2000" dirty="0">
                <a:solidFill>
                  <a:srgbClr xmlns:mc="http://schemas.openxmlformats.org/markup-compatibility/2006" xmlns:a14="http://schemas.microsoft.com/office/drawing/2010/main" val="000000" mc:Ignorable=""/>
                </a:solidFill>
                <a:latin typeface="Consolas"/>
                <a:ea typeface="Calibri"/>
              </a:rPr>
              <a:t> friend = </a:t>
            </a:r>
            <a:r>
              <a:rPr lang="en-GB" sz="2000" dirty="0" err="1" smtClean="0">
                <a:solidFill>
                  <a:srgbClr xmlns:mc="http://schemas.openxmlformats.org/markup-compatibility/2006" xmlns:a14="http://schemas.microsoft.com/office/drawing/2010/main" val="2B91AF" mc:Ignorable=""/>
                </a:solidFill>
                <a:latin typeface="Consolas"/>
                <a:ea typeface="Calibri"/>
              </a:rPr>
              <a:t>Variable</a:t>
            </a:r>
            <a:r>
              <a:rPr lang="en-GB" sz="2000" dirty="0" err="1" smtClean="0">
                <a:solidFill>
                  <a:srgbClr xmlns:mc="http://schemas.openxmlformats.org/markup-compatibility/2006" xmlns:a14="http://schemas.microsoft.com/office/drawing/2010/main" val="000000" mc:Ignorable=""/>
                </a:solidFill>
                <a:latin typeface="Consolas"/>
                <a:ea typeface="Calibri"/>
              </a:rPr>
              <a:t>.Discrete</a:t>
            </a:r>
            <a:r>
              <a:rPr lang="en-GB" sz="2000" dirty="0" smtClean="0">
                <a:solidFill>
                  <a:srgbClr xmlns:mc="http://schemas.openxmlformats.org/markup-compatibility/2006" xmlns:a14="http://schemas.microsoft.com/office/drawing/2010/main" val="000000" mc:Ignorable=""/>
                </a:solidFill>
                <a:latin typeface="Consolas"/>
                <a:ea typeface="Calibri"/>
              </a:rPr>
              <a:t>(</a:t>
            </a:r>
            <a:r>
              <a:rPr lang="en-GB" sz="2000" dirty="0" err="1" smtClean="0">
                <a:solidFill>
                  <a:srgbClr xmlns:mc="http://schemas.openxmlformats.org/markup-compatibility/2006" xmlns:a14="http://schemas.microsoft.com/office/drawing/2010/main" val="000000" mc:Ignorable=""/>
                </a:solidFill>
                <a:latin typeface="Consolas"/>
                <a:ea typeface="Calibri"/>
              </a:rPr>
              <a:t>F,UProb</a:t>
            </a:r>
            <a:r>
              <a:rPr lang="en-GB" sz="2000" dirty="0">
                <a:solidFill>
                  <a:srgbClr xmlns:mc="http://schemas.openxmlformats.org/markup-compatibility/2006" xmlns:a14="http://schemas.microsoft.com/office/drawing/2010/main" val="000000" mc:Ignorable=""/>
                </a:solidFill>
                <a:latin typeface="Consolas"/>
                <a:ea typeface="Calibri"/>
              </a:rPr>
              <a:t>);</a:t>
            </a:r>
            <a:endParaRPr lang="en-GB" sz="2800" dirty="0">
              <a:latin typeface="Calibri"/>
              <a:ea typeface="Calibri"/>
            </a:endParaRPr>
          </a:p>
          <a:p>
            <a:pPr>
              <a:lnSpc>
                <a:spcPct val="115000"/>
              </a:lnSpc>
              <a:spcAft>
                <a:spcPts val="0"/>
              </a:spcAft>
            </a:pPr>
            <a:r>
              <a:rPr lang="en-GB" sz="2000" dirty="0">
                <a:solidFill>
                  <a:srgbClr xmlns:mc="http://schemas.openxmlformats.org/markup-compatibility/2006" xmlns:a14="http://schemas.microsoft.com/office/drawing/2010/main" val="000000" mc:Ignorable=""/>
                </a:solidFill>
                <a:latin typeface="Consolas"/>
                <a:ea typeface="Calibri"/>
              </a:rPr>
              <a:t>  </a:t>
            </a:r>
            <a:r>
              <a:rPr lang="en-GB" sz="2000" dirty="0">
                <a:solidFill>
                  <a:srgbClr xmlns:mc="http://schemas.openxmlformats.org/markup-compatibility/2006" xmlns:a14="http://schemas.microsoft.com/office/drawing/2010/main" val="0000FF" mc:Ignorable=""/>
                </a:solidFill>
                <a:latin typeface="Consolas"/>
                <a:ea typeface="Calibri"/>
              </a:rPr>
              <a:t>using</a:t>
            </a:r>
            <a:r>
              <a:rPr lang="en-GB" sz="2000" dirty="0">
                <a:solidFill>
                  <a:srgbClr xmlns:mc="http://schemas.openxmlformats.org/markup-compatibility/2006" xmlns:a14="http://schemas.microsoft.com/office/drawing/2010/main" val="000000" mc:Ignorable=""/>
                </a:solidFill>
                <a:latin typeface="Consolas"/>
                <a:ea typeface="Calibri"/>
              </a:rPr>
              <a:t> (</a:t>
            </a:r>
            <a:r>
              <a:rPr lang="en-GB" sz="2000" dirty="0" err="1">
                <a:solidFill>
                  <a:srgbClr xmlns:mc="http://schemas.openxmlformats.org/markup-compatibility/2006" xmlns:a14="http://schemas.microsoft.com/office/drawing/2010/main" val="2B91AF" mc:Ignorable=""/>
                </a:solidFill>
                <a:latin typeface="Consolas"/>
                <a:ea typeface="Calibri"/>
              </a:rPr>
              <a:t>Variable</a:t>
            </a:r>
            <a:r>
              <a:rPr lang="en-GB" sz="2000" dirty="0" err="1">
                <a:solidFill>
                  <a:srgbClr xmlns:mc="http://schemas.openxmlformats.org/markup-compatibility/2006" xmlns:a14="http://schemas.microsoft.com/office/drawing/2010/main" val="000000" mc:Ignorable=""/>
                </a:solidFill>
                <a:latin typeface="Consolas"/>
                <a:ea typeface="Calibri"/>
              </a:rPr>
              <a:t>.Switch</a:t>
            </a:r>
            <a:r>
              <a:rPr lang="en-GB" sz="2000" dirty="0">
                <a:solidFill>
                  <a:srgbClr xmlns:mc="http://schemas.openxmlformats.org/markup-compatibility/2006" xmlns:a14="http://schemas.microsoft.com/office/drawing/2010/main" val="000000" mc:Ignorable=""/>
                </a:solidFill>
                <a:latin typeface="Consolas"/>
                <a:ea typeface="Calibri"/>
              </a:rPr>
              <a:t>(friend)) {</a:t>
            </a:r>
            <a:endParaRPr lang="en-GB" sz="2800" dirty="0">
              <a:latin typeface="Calibri"/>
              <a:ea typeface="Calibri"/>
            </a:endParaRPr>
          </a:p>
          <a:p>
            <a:pPr>
              <a:lnSpc>
                <a:spcPct val="115000"/>
              </a:lnSpc>
              <a:spcAft>
                <a:spcPts val="0"/>
              </a:spcAft>
            </a:pPr>
            <a:r>
              <a:rPr lang="en-GB" sz="2000" dirty="0">
                <a:solidFill>
                  <a:srgbClr xmlns:mc="http://schemas.openxmlformats.org/markup-compatibility/2006" xmlns:a14="http://schemas.microsoft.com/office/drawing/2010/main" val="000000" mc:Ignorable=""/>
                </a:solidFill>
                <a:latin typeface="Consolas"/>
                <a:ea typeface="Calibri"/>
              </a:rPr>
              <a:t>    </a:t>
            </a:r>
            <a:r>
              <a:rPr lang="en-GB" sz="2000" dirty="0">
                <a:solidFill>
                  <a:srgbClr xmlns:mc="http://schemas.openxmlformats.org/markup-compatibility/2006" xmlns:a14="http://schemas.microsoft.com/office/drawing/2010/main" val="008000" mc:Ignorable=""/>
                </a:solidFill>
                <a:latin typeface="Consolas"/>
                <a:ea typeface="Calibri"/>
              </a:rPr>
              <a:t>// … choosing a taste for that friend …</a:t>
            </a:r>
            <a:br>
              <a:rPr lang="en-GB" sz="2000" dirty="0">
                <a:solidFill>
                  <a:srgbClr xmlns:mc="http://schemas.openxmlformats.org/markup-compatibility/2006" xmlns:a14="http://schemas.microsoft.com/office/drawing/2010/main" val="008000" mc:Ignorable=""/>
                </a:solidFill>
                <a:latin typeface="Consolas"/>
                <a:ea typeface="Calibri"/>
              </a:rPr>
            </a:br>
            <a:r>
              <a:rPr lang="en-GB" sz="2000" dirty="0">
                <a:solidFill>
                  <a:srgbClr xmlns:mc="http://schemas.openxmlformats.org/markup-compatibility/2006" xmlns:a14="http://schemas.microsoft.com/office/drawing/2010/main" val="000000" mc:Ignorable=""/>
                </a:solidFill>
                <a:latin typeface="Consolas"/>
                <a:ea typeface="Calibri"/>
              </a:rPr>
              <a:t>    </a:t>
            </a:r>
            <a:r>
              <a:rPr lang="en-GB" sz="2000" dirty="0" err="1">
                <a:solidFill>
                  <a:srgbClr xmlns:mc="http://schemas.openxmlformats.org/markup-compatibility/2006" xmlns:a14="http://schemas.microsoft.com/office/drawing/2010/main" val="0000FF" mc:Ignorable=""/>
                </a:solidFill>
                <a:latin typeface="Consolas"/>
                <a:ea typeface="Calibri"/>
              </a:rPr>
              <a:t>var</a:t>
            </a:r>
            <a:r>
              <a:rPr lang="en-GB" sz="2000" dirty="0">
                <a:solidFill>
                  <a:srgbClr xmlns:mc="http://schemas.openxmlformats.org/markup-compatibility/2006" xmlns:a14="http://schemas.microsoft.com/office/drawing/2010/main" val="000000" mc:Ignorable=""/>
                </a:solidFill>
                <a:latin typeface="Consolas"/>
                <a:ea typeface="Calibri"/>
              </a:rPr>
              <a:t> taste = </a:t>
            </a:r>
            <a:r>
              <a:rPr lang="en-GB" sz="2000" dirty="0" err="1" smtClean="0">
                <a:solidFill>
                  <a:srgbClr xmlns:mc="http://schemas.openxmlformats.org/markup-compatibility/2006" xmlns:a14="http://schemas.microsoft.com/office/drawing/2010/main" val="2B91AF" mc:Ignorable=""/>
                </a:solidFill>
                <a:latin typeface="Consolas"/>
                <a:ea typeface="Calibri"/>
              </a:rPr>
              <a:t>Variable</a:t>
            </a:r>
            <a:r>
              <a:rPr lang="en-GB" sz="2000" dirty="0" err="1" smtClean="0">
                <a:solidFill>
                  <a:srgbClr xmlns:mc="http://schemas.openxmlformats.org/markup-compatibility/2006" xmlns:a14="http://schemas.microsoft.com/office/drawing/2010/main" val="000000" mc:Ignorable=""/>
                </a:solidFill>
                <a:latin typeface="Consolas"/>
                <a:ea typeface="Calibri"/>
              </a:rPr>
              <a:t>.Discrete</a:t>
            </a:r>
            <a:r>
              <a:rPr lang="en-GB" sz="2000" dirty="0" smtClean="0">
                <a:solidFill>
                  <a:srgbClr xmlns:mc="http://schemas.openxmlformats.org/markup-compatibility/2006" xmlns:a14="http://schemas.microsoft.com/office/drawing/2010/main" val="000000" mc:Ignorable=""/>
                </a:solidFill>
                <a:latin typeface="Consolas"/>
                <a:ea typeface="Calibri"/>
              </a:rPr>
              <a:t>(</a:t>
            </a:r>
            <a:r>
              <a:rPr lang="en-GB" sz="2000" dirty="0" err="1" smtClean="0">
                <a:solidFill>
                  <a:srgbClr xmlns:mc="http://schemas.openxmlformats.org/markup-compatibility/2006" xmlns:a14="http://schemas.microsoft.com/office/drawing/2010/main" val="000000" mc:Ignorable=""/>
                </a:solidFill>
                <a:latin typeface="Consolas"/>
                <a:ea typeface="Calibri"/>
              </a:rPr>
              <a:t>T,FProbs</a:t>
            </a:r>
            <a:r>
              <a:rPr lang="en-GB" sz="2000" dirty="0" smtClean="0">
                <a:solidFill>
                  <a:srgbClr xmlns:mc="http://schemas.openxmlformats.org/markup-compatibility/2006" xmlns:a14="http://schemas.microsoft.com/office/drawing/2010/main" val="000000" mc:Ignorable=""/>
                </a:solidFill>
                <a:latin typeface="Consolas"/>
                <a:ea typeface="Calibri"/>
              </a:rPr>
              <a:t>[friend])</a:t>
            </a:r>
            <a:endParaRPr lang="en-GB" sz="2800" dirty="0">
              <a:latin typeface="Calibri"/>
              <a:ea typeface="Calibri"/>
            </a:endParaRPr>
          </a:p>
          <a:p>
            <a:pPr>
              <a:lnSpc>
                <a:spcPct val="115000"/>
              </a:lnSpc>
              <a:spcAft>
                <a:spcPts val="0"/>
              </a:spcAft>
            </a:pPr>
            <a:r>
              <a:rPr lang="en-GB" sz="2000" dirty="0">
                <a:solidFill>
                  <a:srgbClr xmlns:mc="http://schemas.openxmlformats.org/markup-compatibility/2006" xmlns:a14="http://schemas.microsoft.com/office/drawing/2010/main" val="000000" mc:Ignorable=""/>
                </a:solidFill>
                <a:latin typeface="Consolas"/>
                <a:ea typeface="Calibri"/>
              </a:rPr>
              <a:t>    </a:t>
            </a:r>
            <a:r>
              <a:rPr lang="en-GB" sz="2000" dirty="0">
                <a:solidFill>
                  <a:srgbClr xmlns:mc="http://schemas.openxmlformats.org/markup-compatibility/2006" xmlns:a14="http://schemas.microsoft.com/office/drawing/2010/main" val="0000FF" mc:Ignorable=""/>
                </a:solidFill>
                <a:latin typeface="Consolas"/>
                <a:ea typeface="Calibri"/>
              </a:rPr>
              <a:t>using</a:t>
            </a:r>
            <a:r>
              <a:rPr lang="en-GB" sz="2000" dirty="0">
                <a:solidFill>
                  <a:srgbClr xmlns:mc="http://schemas.openxmlformats.org/markup-compatibility/2006" xmlns:a14="http://schemas.microsoft.com/office/drawing/2010/main" val="000000" mc:Ignorable=""/>
                </a:solidFill>
                <a:latin typeface="Consolas"/>
                <a:ea typeface="Calibri"/>
              </a:rPr>
              <a:t> (</a:t>
            </a:r>
            <a:r>
              <a:rPr lang="en-GB" sz="2000" dirty="0" err="1">
                <a:solidFill>
                  <a:srgbClr xmlns:mc="http://schemas.openxmlformats.org/markup-compatibility/2006" xmlns:a14="http://schemas.microsoft.com/office/drawing/2010/main" val="2B91AF" mc:Ignorable=""/>
                </a:solidFill>
                <a:latin typeface="Consolas"/>
                <a:ea typeface="Calibri"/>
              </a:rPr>
              <a:t>Variable</a:t>
            </a:r>
            <a:r>
              <a:rPr lang="en-GB" sz="2000" dirty="0" err="1">
                <a:solidFill>
                  <a:srgbClr xmlns:mc="http://schemas.openxmlformats.org/markup-compatibility/2006" xmlns:a14="http://schemas.microsoft.com/office/drawing/2010/main" val="000000" mc:Ignorable=""/>
                </a:solidFill>
                <a:latin typeface="Consolas"/>
                <a:ea typeface="Calibri"/>
              </a:rPr>
              <a:t>.Switch</a:t>
            </a:r>
            <a:r>
              <a:rPr lang="en-GB" sz="2000" dirty="0">
                <a:solidFill>
                  <a:srgbClr xmlns:mc="http://schemas.openxmlformats.org/markup-compatibility/2006" xmlns:a14="http://schemas.microsoft.com/office/drawing/2010/main" val="000000" mc:Ignorable=""/>
                </a:solidFill>
                <a:latin typeface="Consolas"/>
                <a:ea typeface="Calibri"/>
              </a:rPr>
              <a:t>(taste))</a:t>
            </a:r>
            <a:endParaRPr lang="en-GB" sz="2800" dirty="0">
              <a:latin typeface="Calibri"/>
              <a:ea typeface="Calibri"/>
            </a:endParaRPr>
          </a:p>
          <a:p>
            <a:pPr>
              <a:lnSpc>
                <a:spcPct val="115000"/>
              </a:lnSpc>
              <a:spcAft>
                <a:spcPts val="0"/>
              </a:spcAft>
            </a:pPr>
            <a:r>
              <a:rPr lang="en-GB" sz="2000" dirty="0">
                <a:solidFill>
                  <a:srgbClr xmlns:mc="http://schemas.openxmlformats.org/markup-compatibility/2006" xmlns:a14="http://schemas.microsoft.com/office/drawing/2010/main" val="000000" mc:Ignorable=""/>
                </a:solidFill>
                <a:latin typeface="Consolas"/>
                <a:ea typeface="Calibri"/>
              </a:rPr>
              <a:t>      </a:t>
            </a:r>
            <a:r>
              <a:rPr lang="en-GB" sz="2000" dirty="0">
                <a:solidFill>
                  <a:srgbClr xmlns:mc="http://schemas.openxmlformats.org/markup-compatibility/2006" xmlns:a14="http://schemas.microsoft.com/office/drawing/2010/main" val="008000" mc:Ignorable=""/>
                </a:solidFill>
                <a:latin typeface="Consolas"/>
                <a:ea typeface="Calibri"/>
              </a:rPr>
              <a:t>// … and choosing a song for that taste</a:t>
            </a:r>
            <a:br>
              <a:rPr lang="en-GB" sz="2000" dirty="0">
                <a:solidFill>
                  <a:srgbClr xmlns:mc="http://schemas.openxmlformats.org/markup-compatibility/2006" xmlns:a14="http://schemas.microsoft.com/office/drawing/2010/main" val="008000" mc:Ignorable=""/>
                </a:solidFill>
                <a:latin typeface="Consolas"/>
                <a:ea typeface="Calibri"/>
              </a:rPr>
            </a:br>
            <a:r>
              <a:rPr lang="en-GB" sz="2000" dirty="0">
                <a:solidFill>
                  <a:srgbClr xmlns:mc="http://schemas.openxmlformats.org/markup-compatibility/2006" xmlns:a14="http://schemas.microsoft.com/office/drawing/2010/main" val="008000" mc:Ignorable=""/>
                </a:solidFill>
                <a:latin typeface="Consolas"/>
                <a:ea typeface="Calibri"/>
              </a:rPr>
              <a:t>      </a:t>
            </a:r>
            <a:r>
              <a:rPr lang="en-GB" sz="2000" dirty="0" err="1">
                <a:solidFill>
                  <a:srgbClr xmlns:mc="http://schemas.openxmlformats.org/markup-compatibility/2006" xmlns:a14="http://schemas.microsoft.com/office/drawing/2010/main" val="000000" mc:Ignorable=""/>
                </a:solidFill>
                <a:latin typeface="Consolas"/>
                <a:ea typeface="Calibri"/>
              </a:rPr>
              <a:t>PlayList</a:t>
            </a:r>
            <a:r>
              <a:rPr lang="en-GB" sz="2000" dirty="0">
                <a:solidFill>
                  <a:srgbClr xmlns:mc="http://schemas.openxmlformats.org/markup-compatibility/2006" xmlns:a14="http://schemas.microsoft.com/office/drawing/2010/main" val="000000" mc:Ignorable=""/>
                </a:solidFill>
                <a:latin typeface="Consolas"/>
                <a:ea typeface="Calibri"/>
              </a:rPr>
              <a:t>[P] = </a:t>
            </a:r>
            <a:r>
              <a:rPr lang="en-GB" sz="2000" dirty="0" err="1">
                <a:solidFill>
                  <a:srgbClr xmlns:mc="http://schemas.openxmlformats.org/markup-compatibility/2006" xmlns:a14="http://schemas.microsoft.com/office/drawing/2010/main" val="2B91AF" mc:Ignorable=""/>
                </a:solidFill>
                <a:latin typeface="Consolas"/>
                <a:ea typeface="Calibri"/>
              </a:rPr>
              <a:t>Variable</a:t>
            </a:r>
            <a:r>
              <a:rPr lang="en-GB" sz="2000" dirty="0" err="1">
                <a:solidFill>
                  <a:srgbClr xmlns:mc="http://schemas.openxmlformats.org/markup-compatibility/2006" xmlns:a14="http://schemas.microsoft.com/office/drawing/2010/main" val="000000" mc:Ignorable=""/>
                </a:solidFill>
                <a:latin typeface="Consolas"/>
                <a:ea typeface="Calibri"/>
              </a:rPr>
              <a:t>.Discrete</a:t>
            </a:r>
            <a:r>
              <a:rPr lang="en-GB" sz="2000" dirty="0">
                <a:solidFill>
                  <a:srgbClr xmlns:mc="http://schemas.openxmlformats.org/markup-compatibility/2006" xmlns:a14="http://schemas.microsoft.com/office/drawing/2010/main" val="000000" mc:Ignorable=""/>
                </a:solidFill>
                <a:latin typeface="Consolas"/>
                <a:ea typeface="Calibri"/>
              </a:rPr>
              <a:t>(</a:t>
            </a:r>
            <a:r>
              <a:rPr lang="en-GB" sz="2000" dirty="0" err="1">
                <a:solidFill>
                  <a:srgbClr xmlns:mc="http://schemas.openxmlformats.org/markup-compatibility/2006" xmlns:a14="http://schemas.microsoft.com/office/drawing/2010/main" val="000000" mc:Ignorable=""/>
                </a:solidFill>
                <a:latin typeface="Consolas"/>
                <a:ea typeface="Calibri"/>
              </a:rPr>
              <a:t>TProbs</a:t>
            </a:r>
            <a:r>
              <a:rPr lang="en-GB" sz="2000" dirty="0">
                <a:solidFill>
                  <a:srgbClr xmlns:mc="http://schemas.openxmlformats.org/markup-compatibility/2006" xmlns:a14="http://schemas.microsoft.com/office/drawing/2010/main" val="000000" mc:Ignorable=""/>
                </a:solidFill>
                <a:latin typeface="Consolas"/>
                <a:ea typeface="Calibri"/>
              </a:rPr>
              <a:t>[taste]); </a:t>
            </a:r>
            <a:r>
              <a:rPr lang="en-GB" sz="2000" dirty="0" smtClean="0">
                <a:solidFill>
                  <a:srgbClr xmlns:mc="http://schemas.openxmlformats.org/markup-compatibility/2006" xmlns:a14="http://schemas.microsoft.com/office/drawing/2010/main" val="000000" mc:Ignorable=""/>
                </a:solidFill>
                <a:latin typeface="Consolas"/>
                <a:ea typeface="Calibri"/>
              </a:rPr>
              <a:t/>
            </a:r>
            <a:br>
              <a:rPr lang="en-GB" sz="2000" dirty="0" smtClean="0">
                <a:solidFill>
                  <a:srgbClr xmlns:mc="http://schemas.openxmlformats.org/markup-compatibility/2006" xmlns:a14="http://schemas.microsoft.com/office/drawing/2010/main" val="000000" mc:Ignorable=""/>
                </a:solidFill>
                <a:latin typeface="Consolas"/>
                <a:ea typeface="Calibri"/>
              </a:rPr>
            </a:br>
            <a:r>
              <a:rPr lang="en-GB" sz="2000" dirty="0" smtClean="0">
                <a:solidFill>
                  <a:srgbClr xmlns:mc="http://schemas.openxmlformats.org/markup-compatibility/2006" xmlns:a14="http://schemas.microsoft.com/office/drawing/2010/main" val="000000" mc:Ignorable=""/>
                </a:solidFill>
                <a:latin typeface="Consolas"/>
                <a:ea typeface="Calibri"/>
              </a:rPr>
              <a:t>    }</a:t>
            </a:r>
          </a:p>
          <a:p>
            <a:pPr>
              <a:lnSpc>
                <a:spcPct val="115000"/>
              </a:lnSpc>
              <a:spcAft>
                <a:spcPts val="0"/>
              </a:spcAft>
            </a:pPr>
            <a:r>
              <a:rPr lang="en-GB" sz="2000" dirty="0" smtClean="0">
                <a:solidFill>
                  <a:srgbClr xmlns:mc="http://schemas.openxmlformats.org/markup-compatibility/2006" xmlns:a14="http://schemas.microsoft.com/office/drawing/2010/main" val="000000" mc:Ignorable=""/>
                </a:solidFill>
                <a:latin typeface="Consolas"/>
                <a:ea typeface="Calibri"/>
              </a:rPr>
              <a:t>  }</a:t>
            </a:r>
          </a:p>
          <a:p>
            <a:pPr>
              <a:lnSpc>
                <a:spcPct val="115000"/>
              </a:lnSpc>
              <a:spcAft>
                <a:spcPts val="0"/>
              </a:spcAft>
            </a:pPr>
            <a:r>
              <a:rPr lang="en-GB" sz="2000" dirty="0" smtClean="0">
                <a:solidFill>
                  <a:srgbClr xmlns:mc="http://schemas.openxmlformats.org/markup-compatibility/2006" xmlns:a14="http://schemas.microsoft.com/office/drawing/2010/main" val="000000" mc:Ignorable=""/>
                </a:solidFill>
                <a:latin typeface="Consolas"/>
                <a:ea typeface="Calibri"/>
              </a:rPr>
              <a:t>}</a:t>
            </a:r>
            <a:endParaRPr lang="en-GB" sz="2800" dirty="0">
              <a:latin typeface="Calibri"/>
              <a:ea typeface="Calibri"/>
            </a:endParaRPr>
          </a:p>
          <a:p>
            <a:endParaRPr lang="en-GB" sz="20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6361"/>
          <a:stretch/>
        </p:blipFill>
        <p:spPr bwMode="auto">
          <a:xfrm>
            <a:off x="7201182" y="307536"/>
            <a:ext cx="1892804" cy="155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883691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Shared Music Tastes</a:t>
            </a:r>
            <a:endParaRPr lang="en-GB" dirty="0"/>
          </a:p>
        </p:txBody>
      </p:sp>
      <p:sp>
        <p:nvSpPr>
          <p:cNvPr id="6" name="Subtitle 5"/>
          <p:cNvSpPr>
            <a:spLocks noGrp="1"/>
          </p:cNvSpPr>
          <p:nvPr>
            <p:ph type="subTitle" idx="1"/>
          </p:nvPr>
        </p:nvSpPr>
        <p:spPr/>
        <p:txBody>
          <a:bodyPr/>
          <a:lstStyle/>
          <a:p>
            <a:endParaRPr lang="en-GB"/>
          </a:p>
        </p:txBody>
      </p:sp>
      <p:sp>
        <p:nvSpPr>
          <p:cNvPr id="4" name="Text Placeholder 3"/>
          <p:cNvSpPr>
            <a:spLocks noGrp="1"/>
          </p:cNvSpPr>
          <p:nvPr>
            <p:ph type="body" sz="quarter" idx="10"/>
          </p:nvPr>
        </p:nvSpPr>
        <p:spPr/>
        <p:txBody>
          <a:bodyPr/>
          <a:lstStyle/>
          <a:p>
            <a:r>
              <a:rPr lang="en-GB" dirty="0" smtClean="0"/>
              <a:t>demo</a:t>
            </a:r>
            <a:endParaRPr lang="en-GB" dirty="0"/>
          </a:p>
        </p:txBody>
      </p:sp>
    </p:spTree>
    <p:extLst>
      <p:ext uri="{BB962C8B-B14F-4D97-AF65-F5344CB8AC3E}">
        <p14:creationId xmlns:p14="http://schemas.microsoft.com/office/powerpoint/2010/main" val="48944712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How Good Are You at Halo?</a:t>
            </a:r>
            <a:endParaRPr lang="en-GB" dirty="0"/>
          </a:p>
        </p:txBody>
      </p:sp>
      <p:pic>
        <p:nvPicPr>
          <p:cNvPr id="3" name="Picture 2" descr="http://allthingschill.com/img/halo_3_cover.jpg"/>
          <p:cNvPicPr>
            <a:picLocks noChangeAspect="1" noChangeArrowheads="1"/>
          </p:cNvPicPr>
          <p:nvPr/>
        </p:nvPicPr>
        <p:blipFill>
          <a:blip r:embed="rId3"/>
          <a:srcRect/>
          <a:stretch>
            <a:fillRect/>
          </a:stretch>
        </p:blipFill>
        <p:spPr bwMode="auto">
          <a:xfrm>
            <a:off x="6586908" y="961481"/>
            <a:ext cx="2231942" cy="3189412"/>
          </a:xfrm>
          <a:prstGeom prst="roundRect">
            <a:avLst>
              <a:gd name="adj" fmla="val 4167"/>
            </a:avLst>
          </a:prstGeom>
          <a:solidFill>
            <a:srgbClr xmlns:mc="http://schemas.openxmlformats.org/markup-compatibility/2006" xmlns:a14="http://schemas.microsoft.com/office/drawing/2010/main" val="FFFFFF" mc:Ignorable=""/>
          </a:solidFill>
          <a:ln w="76200" cap="sq">
            <a:solidFill>
              <a:srgbClr xmlns:mc="http://schemas.openxmlformats.org/markup-compatibility/2006" xmlns:a14="http://schemas.microsoft.com/office/drawing/2010/main" val="292929" mc:Ignorable=""/>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xmlns:mc="http://schemas.openxmlformats.org/markup-compatibility/2006" xmlns:a14="http://schemas.microsoft.com/office/drawing/2010/main" val="C0C0C0" mc:Ignorable=""/>
            </a:contourClr>
          </a:sp3d>
        </p:spPr>
      </p:pic>
      <p:sp>
        <p:nvSpPr>
          <p:cNvPr id="4" name="Rectangle 3"/>
          <p:cNvSpPr/>
          <p:nvPr/>
        </p:nvSpPr>
        <p:spPr>
          <a:xfrm>
            <a:off x="386080" y="942261"/>
            <a:ext cx="5684782" cy="4067267"/>
          </a:xfrm>
          <a:prstGeom prst="rect">
            <a:avLst/>
          </a:prstGeom>
        </p:spPr>
        <p:txBody>
          <a:bodyPr wrap="square">
            <a:spAutoFit/>
          </a:bodyPr>
          <a:lstStyle/>
          <a:p>
            <a:pPr>
              <a:lnSpc>
                <a:spcPct val="90000"/>
              </a:lnSpc>
              <a:spcBef>
                <a:spcPct val="20000"/>
              </a:spcBef>
              <a:buClr>
                <a:srgbClr xmlns:mc="http://schemas.openxmlformats.org/markup-compatibility/2006" xmlns:a14="http://schemas.microsoft.com/office/drawing/2010/main" val="C3D69B" mc:Ignorable=""/>
              </a:buClr>
              <a:buSzPct val="90000"/>
            </a:pPr>
            <a:r>
              <a:rPr lang="en-GB" sz="2400" b="1" dirty="0">
                <a:gradFill>
                  <a:gsLst>
                    <a:gs pos="0">
                      <a:schemeClr val="tx1"/>
                    </a:gs>
                    <a:gs pos="86000">
                      <a:schemeClr val="tx1"/>
                    </a:gs>
                  </a:gsLst>
                  <a:lin ang="5400000" scaled="0"/>
                </a:gradFill>
              </a:rPr>
              <a:t>Xbox Live</a:t>
            </a:r>
          </a:p>
          <a:p>
            <a:pPr marL="800082" lvl="1" indent="-342900">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pPr>
            <a:r>
              <a:rPr lang="en-GB" sz="2200" dirty="0">
                <a:gradFill>
                  <a:gsLst>
                    <a:gs pos="0">
                      <a:schemeClr val="tx1"/>
                    </a:gs>
                    <a:gs pos="86000">
                      <a:schemeClr val="tx1"/>
                    </a:gs>
                  </a:gsLst>
                  <a:lin ang="5400000" scaled="0"/>
                </a:gradFill>
              </a:rPr>
              <a:t>12 million players</a:t>
            </a:r>
          </a:p>
          <a:p>
            <a:pPr marL="800082" lvl="1" indent="-342900">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pPr>
            <a:r>
              <a:rPr lang="en-GB" sz="2200" dirty="0">
                <a:gradFill>
                  <a:gsLst>
                    <a:gs pos="0">
                      <a:schemeClr val="tx1"/>
                    </a:gs>
                    <a:gs pos="86000">
                      <a:schemeClr val="tx1"/>
                    </a:gs>
                  </a:gsLst>
                  <a:lin ang="5400000" scaled="0"/>
                </a:gradFill>
              </a:rPr>
              <a:t>2 million matches per day</a:t>
            </a:r>
          </a:p>
          <a:p>
            <a:pPr marL="800082" lvl="1" indent="-342900">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pPr>
            <a:r>
              <a:rPr lang="en-GB" sz="2200" dirty="0">
                <a:gradFill>
                  <a:gsLst>
                    <a:gs pos="0">
                      <a:schemeClr val="tx1"/>
                    </a:gs>
                    <a:gs pos="86000">
                      <a:schemeClr val="tx1"/>
                    </a:gs>
                  </a:gsLst>
                  <a:lin ang="5400000" scaled="0"/>
                </a:gradFill>
              </a:rPr>
              <a:t>2 billion hours of gameplay</a:t>
            </a:r>
            <a:r>
              <a:rPr lang="en-GB" sz="2400" dirty="0">
                <a:gradFill>
                  <a:gsLst>
                    <a:gs pos="0">
                      <a:schemeClr val="tx1"/>
                    </a:gs>
                    <a:gs pos="86000">
                      <a:schemeClr val="tx1"/>
                    </a:gs>
                  </a:gsLst>
                  <a:lin ang="5400000" scaled="0"/>
                </a:gradFill>
              </a:rPr>
              <a:t/>
            </a:r>
            <a:br>
              <a:rPr lang="en-GB" sz="2400" dirty="0">
                <a:gradFill>
                  <a:gsLst>
                    <a:gs pos="0">
                      <a:schemeClr val="tx1"/>
                    </a:gs>
                    <a:gs pos="86000">
                      <a:schemeClr val="tx1"/>
                    </a:gs>
                  </a:gsLst>
                  <a:lin ang="5400000" scaled="0"/>
                </a:gradFill>
              </a:rPr>
            </a:br>
            <a:endParaRPr lang="en-GB" sz="1100" dirty="0">
              <a:gradFill>
                <a:gsLst>
                  <a:gs pos="0">
                    <a:schemeClr val="tx1"/>
                  </a:gs>
                  <a:gs pos="86000">
                    <a:schemeClr val="tx1"/>
                  </a:gs>
                </a:gsLst>
                <a:lin ang="5400000" scaled="0"/>
              </a:gradFill>
            </a:endParaRPr>
          </a:p>
          <a:p>
            <a:pPr>
              <a:lnSpc>
                <a:spcPct val="90000"/>
              </a:lnSpc>
              <a:spcBef>
                <a:spcPct val="20000"/>
              </a:spcBef>
              <a:buClr>
                <a:srgbClr xmlns:mc="http://schemas.openxmlformats.org/markup-compatibility/2006" xmlns:a14="http://schemas.microsoft.com/office/drawing/2010/main" val="C3D69B" mc:Ignorable=""/>
              </a:buClr>
              <a:buSzPct val="90000"/>
            </a:pPr>
            <a:r>
              <a:rPr lang="en-GB" sz="2400" b="1" dirty="0">
                <a:gradFill>
                  <a:gsLst>
                    <a:gs pos="0">
                      <a:schemeClr val="tx1"/>
                    </a:gs>
                    <a:gs pos="86000">
                      <a:schemeClr val="tx1"/>
                    </a:gs>
                  </a:gsLst>
                  <a:lin ang="5400000" scaled="0"/>
                </a:gradFill>
              </a:rPr>
              <a:t>The Challenge</a:t>
            </a:r>
          </a:p>
          <a:p>
            <a:pPr marL="800082" lvl="1" indent="-342900">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pPr>
            <a:r>
              <a:rPr lang="en-GB" sz="2200" dirty="0" smtClean="0">
                <a:gradFill>
                  <a:gsLst>
                    <a:gs pos="0">
                      <a:schemeClr val="tx1"/>
                    </a:gs>
                    <a:gs pos="86000">
                      <a:schemeClr val="tx1"/>
                    </a:gs>
                  </a:gsLst>
                  <a:lin ang="5400000" scaled="0"/>
                </a:gradFill>
              </a:rPr>
              <a:t>Tracking how good each player is to match players of similar skill.</a:t>
            </a:r>
            <a:br>
              <a:rPr lang="en-GB" sz="2200" dirty="0" smtClean="0">
                <a:gradFill>
                  <a:gsLst>
                    <a:gs pos="0">
                      <a:schemeClr val="tx1"/>
                    </a:gs>
                    <a:gs pos="86000">
                      <a:schemeClr val="tx1"/>
                    </a:gs>
                  </a:gsLst>
                  <a:lin ang="5400000" scaled="0"/>
                </a:gradFill>
              </a:rPr>
            </a:br>
            <a:endParaRPr lang="en-GB" sz="1000" dirty="0" smtClean="0">
              <a:gradFill>
                <a:gsLst>
                  <a:gs pos="0">
                    <a:schemeClr val="tx1"/>
                  </a:gs>
                  <a:gs pos="86000">
                    <a:schemeClr val="tx1"/>
                  </a:gs>
                </a:gsLst>
                <a:lin ang="5400000" scaled="0"/>
              </a:gradFill>
            </a:endParaRPr>
          </a:p>
          <a:p>
            <a:pPr>
              <a:lnSpc>
                <a:spcPct val="90000"/>
              </a:lnSpc>
              <a:spcBef>
                <a:spcPct val="20000"/>
              </a:spcBef>
              <a:buClr>
                <a:srgbClr xmlns:mc="http://schemas.openxmlformats.org/markup-compatibility/2006" xmlns:a14="http://schemas.microsoft.com/office/drawing/2010/main" val="C3D69B" mc:Ignorable=""/>
              </a:buClr>
              <a:buSzPct val="90000"/>
            </a:pPr>
            <a:r>
              <a:rPr lang="en-GB" sz="2400" b="1" dirty="0" smtClean="0">
                <a:gradFill>
                  <a:gsLst>
                    <a:gs pos="0">
                      <a:schemeClr val="tx1"/>
                    </a:gs>
                    <a:gs pos="86000">
                      <a:schemeClr val="tx1"/>
                    </a:gs>
                  </a:gsLst>
                  <a:lin ang="5400000" scaled="0"/>
                </a:gradFill>
              </a:rPr>
              <a:t>TrueSkill™</a:t>
            </a:r>
            <a:endParaRPr lang="en-GB" sz="2400" b="1" baseline="30000" dirty="0">
              <a:gradFill>
                <a:gsLst>
                  <a:gs pos="0">
                    <a:schemeClr val="tx1"/>
                  </a:gs>
                  <a:gs pos="86000">
                    <a:schemeClr val="tx1"/>
                  </a:gs>
                </a:gsLst>
                <a:lin ang="5400000" scaled="0"/>
              </a:gradFill>
            </a:endParaRPr>
          </a:p>
          <a:p>
            <a:pPr marL="800082" lvl="1" indent="-342900">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pPr>
            <a:r>
              <a:rPr lang="en-GB" sz="2200" dirty="0" smtClean="0">
                <a:gradFill>
                  <a:gsLst>
                    <a:gs pos="0">
                      <a:schemeClr val="tx1"/>
                    </a:gs>
                    <a:gs pos="86000">
                      <a:schemeClr val="tx1"/>
                    </a:gs>
                  </a:gsLst>
                  <a:lin ang="5400000" scaled="0"/>
                </a:gradFill>
              </a:rPr>
              <a:t>Months of work, 100s of lines of code</a:t>
            </a:r>
            <a:endParaRPr lang="en-GB" sz="2200" dirty="0">
              <a:gradFill>
                <a:gsLst>
                  <a:gs pos="0">
                    <a:schemeClr val="tx1"/>
                  </a:gs>
                  <a:gs pos="86000">
                    <a:schemeClr val="tx1"/>
                  </a:gs>
                </a:gsLst>
                <a:lin ang="5400000" scaled="0"/>
              </a:gradFill>
            </a:endParaRPr>
          </a:p>
          <a:p>
            <a:pPr marL="800082" lvl="1" indent="-342900">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pPr>
            <a:endParaRPr lang="en-GB" sz="2200" dirty="0">
              <a:gradFill>
                <a:gsLst>
                  <a:gs pos="0">
                    <a:schemeClr val="tx1"/>
                  </a:gs>
                  <a:gs pos="86000">
                    <a:schemeClr val="tx1"/>
                  </a:gs>
                </a:gsLst>
                <a:lin ang="5400000" scaled="0"/>
              </a:gradFill>
            </a:endParaRPr>
          </a:p>
        </p:txBody>
      </p:sp>
      <p:graphicFrame>
        <p:nvGraphicFramePr>
          <p:cNvPr id="5" name="Table 4"/>
          <p:cNvGraphicFramePr>
            <a:graphicFrameLocks noGrp="1"/>
          </p:cNvGraphicFramePr>
          <p:nvPr>
            <p:extLst>
              <p:ext uri="{D42A27DB-BD31-4B8C-83A1-F6EECF244321}">
                <p14:modId xmlns:p14="http://schemas.microsoft.com/office/powerpoint/2010/main" val="603421846"/>
              </p:ext>
            </p:extLst>
          </p:nvPr>
        </p:nvGraphicFramePr>
        <p:xfrm>
          <a:off x="2721357" y="4804516"/>
          <a:ext cx="3444515" cy="1483360"/>
        </p:xfrm>
        <a:graphic>
          <a:graphicData uri="http://schemas.openxmlformats.org/drawingml/2006/table">
            <a:tbl>
              <a:tblPr firstRow="1" bandRow="1">
                <a:effectLst/>
                <a:tableStyleId>{5C22544A-7EE6-4342-B048-85BDC9FD1C3A}</a:tableStyleId>
              </a:tblPr>
              <a:tblGrid>
                <a:gridCol w="1936458"/>
                <a:gridCol w="1508057"/>
              </a:tblGrid>
              <a:tr h="370840">
                <a:tc>
                  <a:txBody>
                    <a:bodyPr/>
                    <a:lstStyle/>
                    <a:p>
                      <a:r>
                        <a:rPr lang="en-GB" dirty="0" err="1" smtClean="0">
                          <a:solidFill>
                            <a:schemeClr val="bg2"/>
                          </a:solidFill>
                        </a:rPr>
                        <a:t>Gamertag</a:t>
                      </a:r>
                      <a:endParaRPr lang="en-GB"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xmlns:mc="http://schemas.openxmlformats.org/markup-compatibility/2006" xmlns:a14="http://schemas.microsoft.com/office/drawing/2010/main" val="A9BBC5" mc:Ignorable=""/>
                    </a:solidFill>
                  </a:tcPr>
                </a:tc>
                <a:tc>
                  <a:txBody>
                    <a:bodyPr/>
                    <a:lstStyle/>
                    <a:p>
                      <a:r>
                        <a:rPr lang="en-GB" dirty="0" smtClean="0">
                          <a:solidFill>
                            <a:schemeClr val="bg2"/>
                          </a:solidFill>
                        </a:rPr>
                        <a:t>Score</a:t>
                      </a:r>
                      <a:endParaRPr lang="en-GB"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xmlns:mc="http://schemas.openxmlformats.org/markup-compatibility/2006" xmlns:a14="http://schemas.microsoft.com/office/drawing/2010/main" val="A9BBC5" mc:Ignorable=""/>
                    </a:solidFill>
                  </a:tcPr>
                </a:tc>
              </a:tr>
              <a:tr h="370840">
                <a:tc>
                  <a:txBody>
                    <a:bodyPr/>
                    <a:lstStyle/>
                    <a:p>
                      <a:r>
                        <a:rPr lang="en-GB" dirty="0" smtClean="0"/>
                        <a:t>Sully</a:t>
                      </a:r>
                      <a:endParaRPr lang="en-GB"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xmlns:mc="http://schemas.openxmlformats.org/markup-compatibility/2006" xmlns:a14="http://schemas.microsoft.com/office/drawing/2010/main" val="92D050" mc:Ignorable=""/>
                    </a:solidFill>
                  </a:tcPr>
                </a:tc>
                <a:tc>
                  <a:txBody>
                    <a:bodyPr/>
                    <a:lstStyle/>
                    <a:p>
                      <a:r>
                        <a:rPr lang="en-GB" dirty="0" smtClean="0"/>
                        <a:t>25</a:t>
                      </a:r>
                      <a:endParaRPr lang="en-GB"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xmlns:mc="http://schemas.openxmlformats.org/markup-compatibility/2006" xmlns:a14="http://schemas.microsoft.com/office/drawing/2010/main" val="92D050" mc:Ignorable=""/>
                    </a:solidFill>
                  </a:tcPr>
                </a:tc>
              </a:tr>
              <a:tr h="370840">
                <a:tc>
                  <a:txBody>
                    <a:bodyPr/>
                    <a:lstStyle/>
                    <a:p>
                      <a:r>
                        <a:rPr lang="en-GB" dirty="0" err="1" smtClean="0"/>
                        <a:t>SniperEye</a:t>
                      </a:r>
                      <a:endParaRPr lang="en-GB"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xmlns:mc="http://schemas.openxmlformats.org/markup-compatibility/2006" xmlns:a14="http://schemas.microsoft.com/office/drawing/2010/main" val="FFFF00" mc:Ignorable=""/>
                    </a:solidFill>
                  </a:tcPr>
                </a:tc>
                <a:tc>
                  <a:txBody>
                    <a:bodyPr/>
                    <a:lstStyle/>
                    <a:p>
                      <a:r>
                        <a:rPr lang="en-GB" dirty="0" smtClean="0"/>
                        <a:t>22</a:t>
                      </a:r>
                      <a:endParaRPr lang="en-GB"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xmlns:mc="http://schemas.openxmlformats.org/markup-compatibility/2006" xmlns:a14="http://schemas.microsoft.com/office/drawing/2010/main" val="FFFF00" mc:Ignorable=""/>
                    </a:solidFill>
                  </a:tcPr>
                </a:tc>
              </a:tr>
              <a:tr h="370840">
                <a:tc>
                  <a:txBody>
                    <a:bodyPr/>
                    <a:lstStyle/>
                    <a:p>
                      <a:r>
                        <a:rPr lang="en-GB" dirty="0" err="1" smtClean="0"/>
                        <a:t>DrSlowPlay</a:t>
                      </a:r>
                      <a:endParaRPr lang="en-GB"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xmlns:mc="http://schemas.openxmlformats.org/markup-compatibility/2006" xmlns:a14="http://schemas.microsoft.com/office/drawing/2010/main" val="FF0000" mc:Ignorable=""/>
                    </a:solidFill>
                  </a:tcPr>
                </a:tc>
                <a:tc>
                  <a:txBody>
                    <a:bodyPr/>
                    <a:lstStyle/>
                    <a:p>
                      <a:r>
                        <a:rPr lang="en-GB" dirty="0" smtClean="0"/>
                        <a:t>17</a:t>
                      </a:r>
                      <a:endParaRPr lang="en-GB"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xmlns:mc="http://schemas.openxmlformats.org/markup-compatibility/2006" xmlns:a14="http://schemas.microsoft.com/office/drawing/2010/main" val="FF0000" mc:Ignorable=""/>
                    </a:solidFill>
                  </a:tcPr>
                </a:tc>
              </a:tr>
            </a:tbl>
          </a:graphicData>
        </a:graphic>
      </p:graphicFrame>
      <p:sp>
        <p:nvSpPr>
          <p:cNvPr id="8" name="Rectangle 7"/>
          <p:cNvSpPr/>
          <p:nvPr/>
        </p:nvSpPr>
        <p:spPr>
          <a:xfrm>
            <a:off x="6697363" y="5131984"/>
            <a:ext cx="1747683" cy="102579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600" b="1" dirty="0" smtClean="0"/>
              <a:t>New Estimates of Players’ Skills</a:t>
            </a:r>
            <a:endParaRPr lang="en-GB" sz="1600" b="1" dirty="0"/>
          </a:p>
        </p:txBody>
      </p:sp>
      <p:sp>
        <p:nvSpPr>
          <p:cNvPr id="19" name="Right Arrow 18"/>
          <p:cNvSpPr/>
          <p:nvPr/>
        </p:nvSpPr>
        <p:spPr>
          <a:xfrm>
            <a:off x="6165872" y="5439102"/>
            <a:ext cx="531491" cy="41155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sz="1600"/>
          </a:p>
        </p:txBody>
      </p:sp>
      <p:sp>
        <p:nvSpPr>
          <p:cNvPr id="13" name="Right Arrow Callout 12"/>
          <p:cNvSpPr/>
          <p:nvPr/>
        </p:nvSpPr>
        <p:spPr>
          <a:xfrm>
            <a:off x="280086" y="5131984"/>
            <a:ext cx="2373825" cy="1025792"/>
          </a:xfrm>
          <a:prstGeom prst="rightArrowCallout">
            <a:avLst>
              <a:gd name="adj1" fmla="val 21787"/>
              <a:gd name="adj2" fmla="val 20985"/>
              <a:gd name="adj3" fmla="val 25000"/>
              <a:gd name="adj4" fmla="val 7365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600" b="1" dirty="0" smtClean="0"/>
              <a:t>Old Estimates of Players’ Skills</a:t>
            </a:r>
            <a:endParaRPr lang="en-GB" sz="1600" b="1" dirty="0"/>
          </a:p>
        </p:txBody>
      </p:sp>
    </p:spTree>
    <p:extLst>
      <p:ext uri="{BB962C8B-B14F-4D97-AF65-F5344CB8AC3E}">
        <p14:creationId xmlns:p14="http://schemas.microsoft.com/office/powerpoint/2010/main" val="392388749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Inferring Skills</a:t>
            </a:r>
            <a:endParaRPr lang="en-GB" dirty="0"/>
          </a:p>
        </p:txBody>
      </p:sp>
      <p:sp>
        <p:nvSpPr>
          <p:cNvPr id="3" name="Line 3"/>
          <p:cNvSpPr>
            <a:spLocks noChangeShapeType="1"/>
          </p:cNvSpPr>
          <p:nvPr/>
        </p:nvSpPr>
        <p:spPr bwMode="auto">
          <a:xfrm>
            <a:off x="1085049" y="5660624"/>
            <a:ext cx="5680075" cy="1587"/>
          </a:xfrm>
          <a:prstGeom prst="line">
            <a:avLst/>
          </a:prstGeom>
          <a:noFill/>
          <a:ln w="25400">
            <a:solidFill>
              <a:srgbClr xmlns:mc="http://schemas.openxmlformats.org/markup-compatibility/2006" xmlns:a14="http://schemas.microsoft.com/office/drawing/2010/main" val="FFFFFF" mc:Ignorable=""/>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 name="Line 4"/>
          <p:cNvSpPr>
            <a:spLocks noChangeShapeType="1"/>
          </p:cNvSpPr>
          <p:nvPr/>
        </p:nvSpPr>
        <p:spPr bwMode="auto">
          <a:xfrm flipV="1">
            <a:off x="1085049" y="1288649"/>
            <a:ext cx="1588" cy="4371975"/>
          </a:xfrm>
          <a:prstGeom prst="line">
            <a:avLst/>
          </a:prstGeom>
          <a:noFill/>
          <a:ln w="25400">
            <a:solidFill>
              <a:srgbClr xmlns:mc="http://schemas.openxmlformats.org/markup-compatibility/2006" xmlns:a14="http://schemas.microsoft.com/office/drawing/2010/main" val="FFFFFF" mc:Ignorable=""/>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 name="Line 5"/>
          <p:cNvSpPr>
            <a:spLocks noChangeShapeType="1"/>
          </p:cNvSpPr>
          <p:nvPr/>
        </p:nvSpPr>
        <p:spPr bwMode="auto">
          <a:xfrm flipV="1">
            <a:off x="1085049" y="5605061"/>
            <a:ext cx="1588" cy="55563"/>
          </a:xfrm>
          <a:prstGeom prst="line">
            <a:avLst/>
          </a:prstGeom>
          <a:noFill/>
          <a:ln w="0">
            <a:solidFill>
              <a:srgbClr xmlns:mc="http://schemas.openxmlformats.org/markup-compatibility/2006" xmlns:a14="http://schemas.microsoft.com/office/drawing/2010/main" val="FFFFFF" mc:Ignorable=""/>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 name="Rectangle 6"/>
          <p:cNvSpPr>
            <a:spLocks noChangeArrowheads="1"/>
          </p:cNvSpPr>
          <p:nvPr/>
        </p:nvSpPr>
        <p:spPr bwMode="auto">
          <a:xfrm>
            <a:off x="1029487" y="5687611"/>
            <a:ext cx="127000" cy="274638"/>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xmlns:mc="http://schemas.openxmlformats.org/markup-compatibility/2006" xmlns:a14="http://schemas.microsoft.com/office/drawing/2010/main" val="FFFFFF" mc:Ignorable=""/>
                </a:solidFill>
                <a:effectLst/>
                <a:uLnTx/>
                <a:uFillTx/>
                <a:latin typeface="Helvetica" pitchFamily="34" charset="0"/>
              </a:rPr>
              <a:t>0</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7" name="Line 7"/>
          <p:cNvSpPr>
            <a:spLocks noChangeShapeType="1"/>
          </p:cNvSpPr>
          <p:nvPr/>
        </p:nvSpPr>
        <p:spPr bwMode="auto">
          <a:xfrm flipV="1">
            <a:off x="2164549" y="5605061"/>
            <a:ext cx="1588" cy="55563"/>
          </a:xfrm>
          <a:prstGeom prst="line">
            <a:avLst/>
          </a:prstGeom>
          <a:noFill/>
          <a:ln w="0">
            <a:solidFill>
              <a:srgbClr xmlns:mc="http://schemas.openxmlformats.org/markup-compatibility/2006" xmlns:a14="http://schemas.microsoft.com/office/drawing/2010/main" val="FFFFFF" mc:Ignorable=""/>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 name="Rectangle 8"/>
          <p:cNvSpPr>
            <a:spLocks noChangeArrowheads="1"/>
          </p:cNvSpPr>
          <p:nvPr/>
        </p:nvSpPr>
        <p:spPr bwMode="auto">
          <a:xfrm>
            <a:off x="2043899" y="5687611"/>
            <a:ext cx="254000" cy="274638"/>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xmlns:mc="http://schemas.openxmlformats.org/markup-compatibility/2006" xmlns:a14="http://schemas.microsoft.com/office/drawing/2010/main" val="FFFFFF" mc:Ignorable=""/>
                </a:solidFill>
                <a:effectLst/>
                <a:uLnTx/>
                <a:uFillTx/>
                <a:latin typeface="Helvetica" pitchFamily="34" charset="0"/>
              </a:rPr>
              <a:t>10</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9" name="Line 9"/>
          <p:cNvSpPr>
            <a:spLocks noChangeShapeType="1"/>
          </p:cNvSpPr>
          <p:nvPr/>
        </p:nvSpPr>
        <p:spPr bwMode="auto">
          <a:xfrm flipV="1">
            <a:off x="3244049" y="5605061"/>
            <a:ext cx="1588" cy="55563"/>
          </a:xfrm>
          <a:prstGeom prst="line">
            <a:avLst/>
          </a:prstGeom>
          <a:noFill/>
          <a:ln w="0">
            <a:solidFill>
              <a:srgbClr xmlns:mc="http://schemas.openxmlformats.org/markup-compatibility/2006" xmlns:a14="http://schemas.microsoft.com/office/drawing/2010/main" val="FFFFFF" mc:Ignorable=""/>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0" name="Rectangle 10"/>
          <p:cNvSpPr>
            <a:spLocks noChangeArrowheads="1"/>
          </p:cNvSpPr>
          <p:nvPr/>
        </p:nvSpPr>
        <p:spPr bwMode="auto">
          <a:xfrm>
            <a:off x="3123399" y="5687611"/>
            <a:ext cx="254000" cy="274638"/>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xmlns:mc="http://schemas.openxmlformats.org/markup-compatibility/2006" xmlns:a14="http://schemas.microsoft.com/office/drawing/2010/main" val="FFFFFF" mc:Ignorable=""/>
                </a:solidFill>
                <a:effectLst/>
                <a:uLnTx/>
                <a:uFillTx/>
                <a:latin typeface="Helvetica" pitchFamily="34" charset="0"/>
              </a:rPr>
              <a:t>20</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11" name="Line 11"/>
          <p:cNvSpPr>
            <a:spLocks noChangeShapeType="1"/>
          </p:cNvSpPr>
          <p:nvPr/>
        </p:nvSpPr>
        <p:spPr bwMode="auto">
          <a:xfrm flipV="1">
            <a:off x="4323549" y="5605061"/>
            <a:ext cx="1588" cy="55563"/>
          </a:xfrm>
          <a:prstGeom prst="line">
            <a:avLst/>
          </a:prstGeom>
          <a:noFill/>
          <a:ln w="0">
            <a:solidFill>
              <a:srgbClr xmlns:mc="http://schemas.openxmlformats.org/markup-compatibility/2006" xmlns:a14="http://schemas.microsoft.com/office/drawing/2010/main" val="FFFFFF" mc:Ignorable=""/>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 name="Rectangle 12"/>
          <p:cNvSpPr>
            <a:spLocks noChangeArrowheads="1"/>
          </p:cNvSpPr>
          <p:nvPr/>
        </p:nvSpPr>
        <p:spPr bwMode="auto">
          <a:xfrm>
            <a:off x="4202899" y="5687611"/>
            <a:ext cx="254000" cy="274638"/>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xmlns:mc="http://schemas.openxmlformats.org/markup-compatibility/2006" xmlns:a14="http://schemas.microsoft.com/office/drawing/2010/main" val="FFFFFF" mc:Ignorable=""/>
                </a:solidFill>
                <a:effectLst/>
                <a:uLnTx/>
                <a:uFillTx/>
                <a:latin typeface="Helvetica" pitchFamily="34" charset="0"/>
              </a:rPr>
              <a:t>30</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13" name="Line 13"/>
          <p:cNvSpPr>
            <a:spLocks noChangeShapeType="1"/>
          </p:cNvSpPr>
          <p:nvPr/>
        </p:nvSpPr>
        <p:spPr bwMode="auto">
          <a:xfrm flipV="1">
            <a:off x="5403049" y="5605061"/>
            <a:ext cx="1588" cy="55563"/>
          </a:xfrm>
          <a:prstGeom prst="line">
            <a:avLst/>
          </a:prstGeom>
          <a:noFill/>
          <a:ln w="0">
            <a:solidFill>
              <a:srgbClr xmlns:mc="http://schemas.openxmlformats.org/markup-compatibility/2006" xmlns:a14="http://schemas.microsoft.com/office/drawing/2010/main" val="FFFFFF" mc:Ignorable=""/>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4" name="Rectangle 14"/>
          <p:cNvSpPr>
            <a:spLocks noChangeArrowheads="1"/>
          </p:cNvSpPr>
          <p:nvPr/>
        </p:nvSpPr>
        <p:spPr bwMode="auto">
          <a:xfrm>
            <a:off x="5282399" y="5687611"/>
            <a:ext cx="254000" cy="274638"/>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xmlns:mc="http://schemas.openxmlformats.org/markup-compatibility/2006" xmlns:a14="http://schemas.microsoft.com/office/drawing/2010/main" val="FFFFFF" mc:Ignorable=""/>
                </a:solidFill>
                <a:effectLst/>
                <a:uLnTx/>
                <a:uFillTx/>
                <a:latin typeface="Helvetica" pitchFamily="34" charset="0"/>
              </a:rPr>
              <a:t>40</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15" name="Line 15"/>
          <p:cNvSpPr>
            <a:spLocks noChangeShapeType="1"/>
          </p:cNvSpPr>
          <p:nvPr/>
        </p:nvSpPr>
        <p:spPr bwMode="auto">
          <a:xfrm flipV="1">
            <a:off x="6482549" y="5605061"/>
            <a:ext cx="1588" cy="55563"/>
          </a:xfrm>
          <a:prstGeom prst="line">
            <a:avLst/>
          </a:prstGeom>
          <a:noFill/>
          <a:ln w="0">
            <a:solidFill>
              <a:srgbClr xmlns:mc="http://schemas.openxmlformats.org/markup-compatibility/2006" xmlns:a14="http://schemas.microsoft.com/office/drawing/2010/main" val="FFFFFF" mc:Ignorable=""/>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6" name="Rectangle 16"/>
          <p:cNvSpPr>
            <a:spLocks noChangeArrowheads="1"/>
          </p:cNvSpPr>
          <p:nvPr/>
        </p:nvSpPr>
        <p:spPr bwMode="auto">
          <a:xfrm>
            <a:off x="6361899" y="5687611"/>
            <a:ext cx="254000" cy="274638"/>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xmlns:mc="http://schemas.openxmlformats.org/markup-compatibility/2006" xmlns:a14="http://schemas.microsoft.com/office/drawing/2010/main" val="FFFFFF" mc:Ignorable=""/>
                </a:solidFill>
                <a:effectLst/>
                <a:uLnTx/>
                <a:uFillTx/>
                <a:latin typeface="Helvetica" pitchFamily="34" charset="0"/>
              </a:rPr>
              <a:t>50</a:t>
            </a:r>
            <a:endParaRPr kumimoji="0" lang="en-GB" sz="1800" b="0" i="0" u="none" strike="noStrike" kern="0" cap="none" spc="0" normalizeH="0" baseline="0" noProof="0" smtClean="0">
              <a:ln>
                <a:noFill/>
              </a:ln>
              <a:solidFill>
                <a:sysClr val="windowText" lastClr="000000"/>
              </a:solidFill>
              <a:effectLst/>
              <a:uLnTx/>
              <a:uFillTx/>
            </a:endParaRPr>
          </a:p>
        </p:txBody>
      </p:sp>
      <p:grpSp>
        <p:nvGrpSpPr>
          <p:cNvPr id="17" name="Group 17"/>
          <p:cNvGrpSpPr>
            <a:grpSpLocks/>
          </p:cNvGrpSpPr>
          <p:nvPr/>
        </p:nvGrpSpPr>
        <p:grpSpPr bwMode="auto">
          <a:xfrm>
            <a:off x="1943887" y="3530199"/>
            <a:ext cx="2481262" cy="2111375"/>
            <a:chOff x="1639" y="2143"/>
            <a:chExt cx="1563" cy="1330"/>
          </a:xfrm>
        </p:grpSpPr>
        <p:sp>
          <p:nvSpPr>
            <p:cNvPr id="18" name="Freeform 18"/>
            <p:cNvSpPr>
              <a:spLocks/>
            </p:cNvSpPr>
            <p:nvPr/>
          </p:nvSpPr>
          <p:spPr bwMode="auto">
            <a:xfrm>
              <a:off x="1639" y="2647"/>
              <a:ext cx="552" cy="826"/>
            </a:xfrm>
            <a:custGeom>
              <a:avLst/>
              <a:gdLst/>
              <a:ahLst/>
              <a:cxnLst>
                <a:cxn ang="0">
                  <a:pos x="11" y="826"/>
                </a:cxn>
                <a:cxn ang="0">
                  <a:pos x="29" y="820"/>
                </a:cxn>
                <a:cxn ang="0">
                  <a:pos x="46" y="814"/>
                </a:cxn>
                <a:cxn ang="0">
                  <a:pos x="63" y="814"/>
                </a:cxn>
                <a:cxn ang="0">
                  <a:pos x="81" y="809"/>
                </a:cxn>
                <a:cxn ang="0">
                  <a:pos x="98" y="803"/>
                </a:cxn>
                <a:cxn ang="0">
                  <a:pos x="116" y="791"/>
                </a:cxn>
                <a:cxn ang="0">
                  <a:pos x="133" y="785"/>
                </a:cxn>
                <a:cxn ang="0">
                  <a:pos x="151" y="773"/>
                </a:cxn>
                <a:cxn ang="0">
                  <a:pos x="168" y="762"/>
                </a:cxn>
                <a:cxn ang="0">
                  <a:pos x="186" y="750"/>
                </a:cxn>
                <a:cxn ang="0">
                  <a:pos x="203" y="732"/>
                </a:cxn>
                <a:cxn ang="0">
                  <a:pos x="220" y="715"/>
                </a:cxn>
                <a:cxn ang="0">
                  <a:pos x="238" y="703"/>
                </a:cxn>
                <a:cxn ang="0">
                  <a:pos x="255" y="680"/>
                </a:cxn>
                <a:cxn ang="0">
                  <a:pos x="278" y="656"/>
                </a:cxn>
                <a:cxn ang="0">
                  <a:pos x="290" y="633"/>
                </a:cxn>
                <a:cxn ang="0">
                  <a:pos x="313" y="603"/>
                </a:cxn>
                <a:cxn ang="0">
                  <a:pos x="325" y="574"/>
                </a:cxn>
                <a:cxn ang="0">
                  <a:pos x="337" y="557"/>
                </a:cxn>
                <a:cxn ang="0">
                  <a:pos x="348" y="539"/>
                </a:cxn>
                <a:cxn ang="0">
                  <a:pos x="360" y="510"/>
                </a:cxn>
                <a:cxn ang="0">
                  <a:pos x="377" y="480"/>
                </a:cxn>
                <a:cxn ang="0">
                  <a:pos x="389" y="457"/>
                </a:cxn>
                <a:cxn ang="0">
                  <a:pos x="395" y="434"/>
                </a:cxn>
                <a:cxn ang="0">
                  <a:pos x="406" y="410"/>
                </a:cxn>
                <a:cxn ang="0">
                  <a:pos x="418" y="387"/>
                </a:cxn>
                <a:cxn ang="0">
                  <a:pos x="424" y="363"/>
                </a:cxn>
                <a:cxn ang="0">
                  <a:pos x="435" y="340"/>
                </a:cxn>
                <a:cxn ang="0">
                  <a:pos x="441" y="316"/>
                </a:cxn>
                <a:cxn ang="0">
                  <a:pos x="453" y="299"/>
                </a:cxn>
                <a:cxn ang="0">
                  <a:pos x="459" y="270"/>
                </a:cxn>
                <a:cxn ang="0">
                  <a:pos x="470" y="246"/>
                </a:cxn>
                <a:cxn ang="0">
                  <a:pos x="476" y="223"/>
                </a:cxn>
                <a:cxn ang="0">
                  <a:pos x="488" y="199"/>
                </a:cxn>
                <a:cxn ang="0">
                  <a:pos x="494" y="170"/>
                </a:cxn>
                <a:cxn ang="0">
                  <a:pos x="505" y="152"/>
                </a:cxn>
                <a:cxn ang="0">
                  <a:pos x="511" y="123"/>
                </a:cxn>
                <a:cxn ang="0">
                  <a:pos x="523" y="94"/>
                </a:cxn>
                <a:cxn ang="0">
                  <a:pos x="528" y="70"/>
                </a:cxn>
                <a:cxn ang="0">
                  <a:pos x="540" y="47"/>
                </a:cxn>
                <a:cxn ang="0">
                  <a:pos x="546" y="12"/>
                </a:cxn>
              </a:cxnLst>
              <a:rect l="0" t="0" r="r" b="b"/>
              <a:pathLst>
                <a:path w="552" h="826">
                  <a:moveTo>
                    <a:pt x="0" y="826"/>
                  </a:moveTo>
                  <a:lnTo>
                    <a:pt x="5" y="826"/>
                  </a:lnTo>
                  <a:lnTo>
                    <a:pt x="11" y="826"/>
                  </a:lnTo>
                  <a:lnTo>
                    <a:pt x="17" y="826"/>
                  </a:lnTo>
                  <a:lnTo>
                    <a:pt x="23" y="820"/>
                  </a:lnTo>
                  <a:lnTo>
                    <a:pt x="29" y="820"/>
                  </a:lnTo>
                  <a:lnTo>
                    <a:pt x="34" y="820"/>
                  </a:lnTo>
                  <a:lnTo>
                    <a:pt x="40" y="820"/>
                  </a:lnTo>
                  <a:lnTo>
                    <a:pt x="46" y="814"/>
                  </a:lnTo>
                  <a:lnTo>
                    <a:pt x="52" y="814"/>
                  </a:lnTo>
                  <a:lnTo>
                    <a:pt x="58" y="814"/>
                  </a:lnTo>
                  <a:lnTo>
                    <a:pt x="63" y="814"/>
                  </a:lnTo>
                  <a:lnTo>
                    <a:pt x="69" y="809"/>
                  </a:lnTo>
                  <a:lnTo>
                    <a:pt x="75" y="809"/>
                  </a:lnTo>
                  <a:lnTo>
                    <a:pt x="81" y="809"/>
                  </a:lnTo>
                  <a:lnTo>
                    <a:pt x="87" y="803"/>
                  </a:lnTo>
                  <a:lnTo>
                    <a:pt x="93" y="803"/>
                  </a:lnTo>
                  <a:lnTo>
                    <a:pt x="98" y="803"/>
                  </a:lnTo>
                  <a:lnTo>
                    <a:pt x="104" y="797"/>
                  </a:lnTo>
                  <a:lnTo>
                    <a:pt x="110" y="797"/>
                  </a:lnTo>
                  <a:lnTo>
                    <a:pt x="116" y="791"/>
                  </a:lnTo>
                  <a:lnTo>
                    <a:pt x="122" y="791"/>
                  </a:lnTo>
                  <a:lnTo>
                    <a:pt x="127" y="785"/>
                  </a:lnTo>
                  <a:lnTo>
                    <a:pt x="133" y="785"/>
                  </a:lnTo>
                  <a:lnTo>
                    <a:pt x="139" y="779"/>
                  </a:lnTo>
                  <a:lnTo>
                    <a:pt x="145" y="779"/>
                  </a:lnTo>
                  <a:lnTo>
                    <a:pt x="151" y="773"/>
                  </a:lnTo>
                  <a:lnTo>
                    <a:pt x="156" y="773"/>
                  </a:lnTo>
                  <a:lnTo>
                    <a:pt x="162" y="768"/>
                  </a:lnTo>
                  <a:lnTo>
                    <a:pt x="168" y="762"/>
                  </a:lnTo>
                  <a:lnTo>
                    <a:pt x="174" y="756"/>
                  </a:lnTo>
                  <a:lnTo>
                    <a:pt x="180" y="756"/>
                  </a:lnTo>
                  <a:lnTo>
                    <a:pt x="186" y="750"/>
                  </a:lnTo>
                  <a:lnTo>
                    <a:pt x="191" y="744"/>
                  </a:lnTo>
                  <a:lnTo>
                    <a:pt x="197" y="738"/>
                  </a:lnTo>
                  <a:lnTo>
                    <a:pt x="203" y="732"/>
                  </a:lnTo>
                  <a:lnTo>
                    <a:pt x="209" y="732"/>
                  </a:lnTo>
                  <a:lnTo>
                    <a:pt x="215" y="727"/>
                  </a:lnTo>
                  <a:lnTo>
                    <a:pt x="220" y="715"/>
                  </a:lnTo>
                  <a:lnTo>
                    <a:pt x="226" y="715"/>
                  </a:lnTo>
                  <a:lnTo>
                    <a:pt x="232" y="703"/>
                  </a:lnTo>
                  <a:lnTo>
                    <a:pt x="238" y="703"/>
                  </a:lnTo>
                  <a:lnTo>
                    <a:pt x="244" y="691"/>
                  </a:lnTo>
                  <a:lnTo>
                    <a:pt x="249" y="686"/>
                  </a:lnTo>
                  <a:lnTo>
                    <a:pt x="255" y="680"/>
                  </a:lnTo>
                  <a:lnTo>
                    <a:pt x="261" y="674"/>
                  </a:lnTo>
                  <a:lnTo>
                    <a:pt x="267" y="668"/>
                  </a:lnTo>
                  <a:lnTo>
                    <a:pt x="278" y="656"/>
                  </a:lnTo>
                  <a:lnTo>
                    <a:pt x="278" y="650"/>
                  </a:lnTo>
                  <a:lnTo>
                    <a:pt x="290" y="639"/>
                  </a:lnTo>
                  <a:lnTo>
                    <a:pt x="290" y="633"/>
                  </a:lnTo>
                  <a:lnTo>
                    <a:pt x="302" y="621"/>
                  </a:lnTo>
                  <a:lnTo>
                    <a:pt x="302" y="615"/>
                  </a:lnTo>
                  <a:lnTo>
                    <a:pt x="313" y="603"/>
                  </a:lnTo>
                  <a:lnTo>
                    <a:pt x="313" y="598"/>
                  </a:lnTo>
                  <a:lnTo>
                    <a:pt x="325" y="586"/>
                  </a:lnTo>
                  <a:lnTo>
                    <a:pt x="325" y="574"/>
                  </a:lnTo>
                  <a:lnTo>
                    <a:pt x="331" y="568"/>
                  </a:lnTo>
                  <a:lnTo>
                    <a:pt x="337" y="562"/>
                  </a:lnTo>
                  <a:lnTo>
                    <a:pt x="337" y="557"/>
                  </a:lnTo>
                  <a:lnTo>
                    <a:pt x="342" y="551"/>
                  </a:lnTo>
                  <a:lnTo>
                    <a:pt x="342" y="545"/>
                  </a:lnTo>
                  <a:lnTo>
                    <a:pt x="348" y="539"/>
                  </a:lnTo>
                  <a:lnTo>
                    <a:pt x="348" y="533"/>
                  </a:lnTo>
                  <a:lnTo>
                    <a:pt x="360" y="521"/>
                  </a:lnTo>
                  <a:lnTo>
                    <a:pt x="360" y="510"/>
                  </a:lnTo>
                  <a:lnTo>
                    <a:pt x="371" y="498"/>
                  </a:lnTo>
                  <a:lnTo>
                    <a:pt x="371" y="486"/>
                  </a:lnTo>
                  <a:lnTo>
                    <a:pt x="377" y="480"/>
                  </a:lnTo>
                  <a:lnTo>
                    <a:pt x="377" y="469"/>
                  </a:lnTo>
                  <a:lnTo>
                    <a:pt x="383" y="463"/>
                  </a:lnTo>
                  <a:lnTo>
                    <a:pt x="389" y="457"/>
                  </a:lnTo>
                  <a:lnTo>
                    <a:pt x="389" y="445"/>
                  </a:lnTo>
                  <a:lnTo>
                    <a:pt x="395" y="439"/>
                  </a:lnTo>
                  <a:lnTo>
                    <a:pt x="395" y="434"/>
                  </a:lnTo>
                  <a:lnTo>
                    <a:pt x="401" y="428"/>
                  </a:lnTo>
                  <a:lnTo>
                    <a:pt x="401" y="416"/>
                  </a:lnTo>
                  <a:lnTo>
                    <a:pt x="406" y="410"/>
                  </a:lnTo>
                  <a:lnTo>
                    <a:pt x="412" y="404"/>
                  </a:lnTo>
                  <a:lnTo>
                    <a:pt x="412" y="393"/>
                  </a:lnTo>
                  <a:lnTo>
                    <a:pt x="418" y="387"/>
                  </a:lnTo>
                  <a:lnTo>
                    <a:pt x="418" y="381"/>
                  </a:lnTo>
                  <a:lnTo>
                    <a:pt x="424" y="375"/>
                  </a:lnTo>
                  <a:lnTo>
                    <a:pt x="424" y="363"/>
                  </a:lnTo>
                  <a:lnTo>
                    <a:pt x="430" y="357"/>
                  </a:lnTo>
                  <a:lnTo>
                    <a:pt x="430" y="346"/>
                  </a:lnTo>
                  <a:lnTo>
                    <a:pt x="435" y="340"/>
                  </a:lnTo>
                  <a:lnTo>
                    <a:pt x="435" y="334"/>
                  </a:lnTo>
                  <a:lnTo>
                    <a:pt x="441" y="328"/>
                  </a:lnTo>
                  <a:lnTo>
                    <a:pt x="441" y="316"/>
                  </a:lnTo>
                  <a:lnTo>
                    <a:pt x="447" y="311"/>
                  </a:lnTo>
                  <a:lnTo>
                    <a:pt x="447" y="305"/>
                  </a:lnTo>
                  <a:lnTo>
                    <a:pt x="453" y="299"/>
                  </a:lnTo>
                  <a:lnTo>
                    <a:pt x="453" y="287"/>
                  </a:lnTo>
                  <a:lnTo>
                    <a:pt x="459" y="281"/>
                  </a:lnTo>
                  <a:lnTo>
                    <a:pt x="459" y="270"/>
                  </a:lnTo>
                  <a:lnTo>
                    <a:pt x="464" y="264"/>
                  </a:lnTo>
                  <a:lnTo>
                    <a:pt x="464" y="252"/>
                  </a:lnTo>
                  <a:lnTo>
                    <a:pt x="470" y="246"/>
                  </a:lnTo>
                  <a:lnTo>
                    <a:pt x="470" y="240"/>
                  </a:lnTo>
                  <a:lnTo>
                    <a:pt x="476" y="234"/>
                  </a:lnTo>
                  <a:lnTo>
                    <a:pt x="476" y="223"/>
                  </a:lnTo>
                  <a:lnTo>
                    <a:pt x="482" y="217"/>
                  </a:lnTo>
                  <a:lnTo>
                    <a:pt x="482" y="205"/>
                  </a:lnTo>
                  <a:lnTo>
                    <a:pt x="488" y="199"/>
                  </a:lnTo>
                  <a:lnTo>
                    <a:pt x="488" y="187"/>
                  </a:lnTo>
                  <a:lnTo>
                    <a:pt x="494" y="182"/>
                  </a:lnTo>
                  <a:lnTo>
                    <a:pt x="494" y="170"/>
                  </a:lnTo>
                  <a:lnTo>
                    <a:pt x="499" y="164"/>
                  </a:lnTo>
                  <a:lnTo>
                    <a:pt x="499" y="158"/>
                  </a:lnTo>
                  <a:lnTo>
                    <a:pt x="505" y="152"/>
                  </a:lnTo>
                  <a:lnTo>
                    <a:pt x="505" y="135"/>
                  </a:lnTo>
                  <a:lnTo>
                    <a:pt x="511" y="129"/>
                  </a:lnTo>
                  <a:lnTo>
                    <a:pt x="511" y="123"/>
                  </a:lnTo>
                  <a:lnTo>
                    <a:pt x="517" y="117"/>
                  </a:lnTo>
                  <a:lnTo>
                    <a:pt x="517" y="100"/>
                  </a:lnTo>
                  <a:lnTo>
                    <a:pt x="523" y="94"/>
                  </a:lnTo>
                  <a:lnTo>
                    <a:pt x="523" y="88"/>
                  </a:lnTo>
                  <a:lnTo>
                    <a:pt x="528" y="82"/>
                  </a:lnTo>
                  <a:lnTo>
                    <a:pt x="528" y="70"/>
                  </a:lnTo>
                  <a:lnTo>
                    <a:pt x="534" y="64"/>
                  </a:lnTo>
                  <a:lnTo>
                    <a:pt x="534" y="53"/>
                  </a:lnTo>
                  <a:lnTo>
                    <a:pt x="540" y="47"/>
                  </a:lnTo>
                  <a:lnTo>
                    <a:pt x="540" y="35"/>
                  </a:lnTo>
                  <a:lnTo>
                    <a:pt x="546" y="29"/>
                  </a:lnTo>
                  <a:lnTo>
                    <a:pt x="546" y="12"/>
                  </a:lnTo>
                  <a:lnTo>
                    <a:pt x="552" y="6"/>
                  </a:lnTo>
                  <a:lnTo>
                    <a:pt x="552" y="0"/>
                  </a:lnTo>
                </a:path>
              </a:pathLst>
            </a:custGeom>
            <a:noFill/>
            <a:ln w="38100" cap="flat">
              <a:solidFill>
                <a:srgbClr xmlns:mc="http://schemas.openxmlformats.org/markup-compatibility/2006" xmlns:a14="http://schemas.microsoft.com/office/drawing/2010/main" val="FF0000" mc:Ignorable=""/>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9" name="Freeform 19"/>
            <p:cNvSpPr>
              <a:spLocks/>
            </p:cNvSpPr>
            <p:nvPr/>
          </p:nvSpPr>
          <p:spPr bwMode="auto">
            <a:xfrm>
              <a:off x="2191" y="2143"/>
              <a:ext cx="499" cy="504"/>
            </a:xfrm>
            <a:custGeom>
              <a:avLst/>
              <a:gdLst/>
              <a:ahLst/>
              <a:cxnLst>
                <a:cxn ang="0">
                  <a:pos x="5" y="486"/>
                </a:cxn>
                <a:cxn ang="0">
                  <a:pos x="17" y="463"/>
                </a:cxn>
                <a:cxn ang="0">
                  <a:pos x="23" y="434"/>
                </a:cxn>
                <a:cxn ang="0">
                  <a:pos x="34" y="410"/>
                </a:cxn>
                <a:cxn ang="0">
                  <a:pos x="40" y="381"/>
                </a:cxn>
                <a:cxn ang="0">
                  <a:pos x="52" y="357"/>
                </a:cxn>
                <a:cxn ang="0">
                  <a:pos x="58" y="328"/>
                </a:cxn>
                <a:cxn ang="0">
                  <a:pos x="69" y="311"/>
                </a:cxn>
                <a:cxn ang="0">
                  <a:pos x="75" y="287"/>
                </a:cxn>
                <a:cxn ang="0">
                  <a:pos x="87" y="264"/>
                </a:cxn>
                <a:cxn ang="0">
                  <a:pos x="93" y="240"/>
                </a:cxn>
                <a:cxn ang="0">
                  <a:pos x="104" y="217"/>
                </a:cxn>
                <a:cxn ang="0">
                  <a:pos x="110" y="193"/>
                </a:cxn>
                <a:cxn ang="0">
                  <a:pos x="127" y="164"/>
                </a:cxn>
                <a:cxn ang="0">
                  <a:pos x="133" y="141"/>
                </a:cxn>
                <a:cxn ang="0">
                  <a:pos x="145" y="117"/>
                </a:cxn>
                <a:cxn ang="0">
                  <a:pos x="162" y="94"/>
                </a:cxn>
                <a:cxn ang="0">
                  <a:pos x="174" y="70"/>
                </a:cxn>
                <a:cxn ang="0">
                  <a:pos x="191" y="47"/>
                </a:cxn>
                <a:cxn ang="0">
                  <a:pos x="209" y="24"/>
                </a:cxn>
                <a:cxn ang="0">
                  <a:pos x="226" y="12"/>
                </a:cxn>
                <a:cxn ang="0">
                  <a:pos x="244" y="0"/>
                </a:cxn>
                <a:cxn ang="0">
                  <a:pos x="261" y="0"/>
                </a:cxn>
                <a:cxn ang="0">
                  <a:pos x="279" y="0"/>
                </a:cxn>
                <a:cxn ang="0">
                  <a:pos x="296" y="6"/>
                </a:cxn>
                <a:cxn ang="0">
                  <a:pos x="313" y="18"/>
                </a:cxn>
                <a:cxn ang="0">
                  <a:pos x="331" y="41"/>
                </a:cxn>
                <a:cxn ang="0">
                  <a:pos x="348" y="59"/>
                </a:cxn>
                <a:cxn ang="0">
                  <a:pos x="366" y="82"/>
                </a:cxn>
                <a:cxn ang="0">
                  <a:pos x="372" y="100"/>
                </a:cxn>
                <a:cxn ang="0">
                  <a:pos x="395" y="135"/>
                </a:cxn>
                <a:cxn ang="0">
                  <a:pos x="406" y="170"/>
                </a:cxn>
                <a:cxn ang="0">
                  <a:pos x="418" y="188"/>
                </a:cxn>
                <a:cxn ang="0">
                  <a:pos x="424" y="211"/>
                </a:cxn>
                <a:cxn ang="0">
                  <a:pos x="435" y="234"/>
                </a:cxn>
                <a:cxn ang="0">
                  <a:pos x="441" y="258"/>
                </a:cxn>
                <a:cxn ang="0">
                  <a:pos x="453" y="281"/>
                </a:cxn>
                <a:cxn ang="0">
                  <a:pos x="459" y="305"/>
                </a:cxn>
                <a:cxn ang="0">
                  <a:pos x="470" y="322"/>
                </a:cxn>
                <a:cxn ang="0">
                  <a:pos x="476" y="352"/>
                </a:cxn>
                <a:cxn ang="0">
                  <a:pos x="488" y="375"/>
                </a:cxn>
                <a:cxn ang="0">
                  <a:pos x="494" y="399"/>
                </a:cxn>
              </a:cxnLst>
              <a:rect l="0" t="0" r="r" b="b"/>
              <a:pathLst>
                <a:path w="499" h="504">
                  <a:moveTo>
                    <a:pt x="0" y="504"/>
                  </a:moveTo>
                  <a:lnTo>
                    <a:pt x="5" y="498"/>
                  </a:lnTo>
                  <a:lnTo>
                    <a:pt x="5" y="486"/>
                  </a:lnTo>
                  <a:lnTo>
                    <a:pt x="11" y="481"/>
                  </a:lnTo>
                  <a:lnTo>
                    <a:pt x="11" y="469"/>
                  </a:lnTo>
                  <a:lnTo>
                    <a:pt x="17" y="463"/>
                  </a:lnTo>
                  <a:lnTo>
                    <a:pt x="17" y="451"/>
                  </a:lnTo>
                  <a:lnTo>
                    <a:pt x="23" y="445"/>
                  </a:lnTo>
                  <a:lnTo>
                    <a:pt x="23" y="434"/>
                  </a:lnTo>
                  <a:lnTo>
                    <a:pt x="29" y="428"/>
                  </a:lnTo>
                  <a:lnTo>
                    <a:pt x="29" y="416"/>
                  </a:lnTo>
                  <a:lnTo>
                    <a:pt x="34" y="410"/>
                  </a:lnTo>
                  <a:lnTo>
                    <a:pt x="34" y="399"/>
                  </a:lnTo>
                  <a:lnTo>
                    <a:pt x="40" y="393"/>
                  </a:lnTo>
                  <a:lnTo>
                    <a:pt x="40" y="381"/>
                  </a:lnTo>
                  <a:lnTo>
                    <a:pt x="46" y="375"/>
                  </a:lnTo>
                  <a:lnTo>
                    <a:pt x="46" y="363"/>
                  </a:lnTo>
                  <a:lnTo>
                    <a:pt x="52" y="357"/>
                  </a:lnTo>
                  <a:lnTo>
                    <a:pt x="52" y="352"/>
                  </a:lnTo>
                  <a:lnTo>
                    <a:pt x="58" y="346"/>
                  </a:lnTo>
                  <a:lnTo>
                    <a:pt x="58" y="328"/>
                  </a:lnTo>
                  <a:lnTo>
                    <a:pt x="64" y="322"/>
                  </a:lnTo>
                  <a:lnTo>
                    <a:pt x="64" y="316"/>
                  </a:lnTo>
                  <a:lnTo>
                    <a:pt x="69" y="311"/>
                  </a:lnTo>
                  <a:lnTo>
                    <a:pt x="69" y="299"/>
                  </a:lnTo>
                  <a:lnTo>
                    <a:pt x="75" y="293"/>
                  </a:lnTo>
                  <a:lnTo>
                    <a:pt x="75" y="287"/>
                  </a:lnTo>
                  <a:lnTo>
                    <a:pt x="81" y="281"/>
                  </a:lnTo>
                  <a:lnTo>
                    <a:pt x="81" y="270"/>
                  </a:lnTo>
                  <a:lnTo>
                    <a:pt x="87" y="264"/>
                  </a:lnTo>
                  <a:lnTo>
                    <a:pt x="87" y="258"/>
                  </a:lnTo>
                  <a:lnTo>
                    <a:pt x="93" y="252"/>
                  </a:lnTo>
                  <a:lnTo>
                    <a:pt x="93" y="240"/>
                  </a:lnTo>
                  <a:lnTo>
                    <a:pt x="98" y="234"/>
                  </a:lnTo>
                  <a:lnTo>
                    <a:pt x="98" y="223"/>
                  </a:lnTo>
                  <a:lnTo>
                    <a:pt x="104" y="217"/>
                  </a:lnTo>
                  <a:lnTo>
                    <a:pt x="104" y="211"/>
                  </a:lnTo>
                  <a:lnTo>
                    <a:pt x="110" y="205"/>
                  </a:lnTo>
                  <a:lnTo>
                    <a:pt x="110" y="193"/>
                  </a:lnTo>
                  <a:lnTo>
                    <a:pt x="122" y="182"/>
                  </a:lnTo>
                  <a:lnTo>
                    <a:pt x="122" y="170"/>
                  </a:lnTo>
                  <a:lnTo>
                    <a:pt x="127" y="164"/>
                  </a:lnTo>
                  <a:lnTo>
                    <a:pt x="127" y="158"/>
                  </a:lnTo>
                  <a:lnTo>
                    <a:pt x="133" y="152"/>
                  </a:lnTo>
                  <a:lnTo>
                    <a:pt x="133" y="141"/>
                  </a:lnTo>
                  <a:lnTo>
                    <a:pt x="139" y="135"/>
                  </a:lnTo>
                  <a:lnTo>
                    <a:pt x="145" y="129"/>
                  </a:lnTo>
                  <a:lnTo>
                    <a:pt x="145" y="117"/>
                  </a:lnTo>
                  <a:lnTo>
                    <a:pt x="157" y="106"/>
                  </a:lnTo>
                  <a:lnTo>
                    <a:pt x="157" y="100"/>
                  </a:lnTo>
                  <a:lnTo>
                    <a:pt x="162" y="94"/>
                  </a:lnTo>
                  <a:lnTo>
                    <a:pt x="162" y="88"/>
                  </a:lnTo>
                  <a:lnTo>
                    <a:pt x="174" y="76"/>
                  </a:lnTo>
                  <a:lnTo>
                    <a:pt x="174" y="70"/>
                  </a:lnTo>
                  <a:lnTo>
                    <a:pt x="186" y="59"/>
                  </a:lnTo>
                  <a:lnTo>
                    <a:pt x="186" y="53"/>
                  </a:lnTo>
                  <a:lnTo>
                    <a:pt x="191" y="47"/>
                  </a:lnTo>
                  <a:lnTo>
                    <a:pt x="203" y="35"/>
                  </a:lnTo>
                  <a:lnTo>
                    <a:pt x="203" y="29"/>
                  </a:lnTo>
                  <a:lnTo>
                    <a:pt x="209" y="24"/>
                  </a:lnTo>
                  <a:lnTo>
                    <a:pt x="215" y="18"/>
                  </a:lnTo>
                  <a:lnTo>
                    <a:pt x="220" y="12"/>
                  </a:lnTo>
                  <a:lnTo>
                    <a:pt x="226" y="12"/>
                  </a:lnTo>
                  <a:lnTo>
                    <a:pt x="232" y="6"/>
                  </a:lnTo>
                  <a:lnTo>
                    <a:pt x="238" y="6"/>
                  </a:lnTo>
                  <a:lnTo>
                    <a:pt x="244" y="0"/>
                  </a:lnTo>
                  <a:lnTo>
                    <a:pt x="250" y="0"/>
                  </a:lnTo>
                  <a:lnTo>
                    <a:pt x="255" y="0"/>
                  </a:lnTo>
                  <a:lnTo>
                    <a:pt x="261" y="0"/>
                  </a:lnTo>
                  <a:lnTo>
                    <a:pt x="267" y="0"/>
                  </a:lnTo>
                  <a:lnTo>
                    <a:pt x="273" y="0"/>
                  </a:lnTo>
                  <a:lnTo>
                    <a:pt x="279" y="0"/>
                  </a:lnTo>
                  <a:lnTo>
                    <a:pt x="284" y="0"/>
                  </a:lnTo>
                  <a:lnTo>
                    <a:pt x="290" y="6"/>
                  </a:lnTo>
                  <a:lnTo>
                    <a:pt x="296" y="6"/>
                  </a:lnTo>
                  <a:lnTo>
                    <a:pt x="302" y="12"/>
                  </a:lnTo>
                  <a:lnTo>
                    <a:pt x="308" y="12"/>
                  </a:lnTo>
                  <a:lnTo>
                    <a:pt x="313" y="18"/>
                  </a:lnTo>
                  <a:lnTo>
                    <a:pt x="319" y="24"/>
                  </a:lnTo>
                  <a:lnTo>
                    <a:pt x="325" y="29"/>
                  </a:lnTo>
                  <a:lnTo>
                    <a:pt x="331" y="41"/>
                  </a:lnTo>
                  <a:lnTo>
                    <a:pt x="337" y="47"/>
                  </a:lnTo>
                  <a:lnTo>
                    <a:pt x="342" y="53"/>
                  </a:lnTo>
                  <a:lnTo>
                    <a:pt x="348" y="59"/>
                  </a:lnTo>
                  <a:lnTo>
                    <a:pt x="360" y="70"/>
                  </a:lnTo>
                  <a:lnTo>
                    <a:pt x="360" y="76"/>
                  </a:lnTo>
                  <a:lnTo>
                    <a:pt x="366" y="82"/>
                  </a:lnTo>
                  <a:lnTo>
                    <a:pt x="366" y="88"/>
                  </a:lnTo>
                  <a:lnTo>
                    <a:pt x="372" y="94"/>
                  </a:lnTo>
                  <a:lnTo>
                    <a:pt x="372" y="100"/>
                  </a:lnTo>
                  <a:lnTo>
                    <a:pt x="383" y="111"/>
                  </a:lnTo>
                  <a:lnTo>
                    <a:pt x="383" y="123"/>
                  </a:lnTo>
                  <a:lnTo>
                    <a:pt x="395" y="135"/>
                  </a:lnTo>
                  <a:lnTo>
                    <a:pt x="395" y="147"/>
                  </a:lnTo>
                  <a:lnTo>
                    <a:pt x="406" y="158"/>
                  </a:lnTo>
                  <a:lnTo>
                    <a:pt x="406" y="170"/>
                  </a:lnTo>
                  <a:lnTo>
                    <a:pt x="412" y="176"/>
                  </a:lnTo>
                  <a:lnTo>
                    <a:pt x="412" y="182"/>
                  </a:lnTo>
                  <a:lnTo>
                    <a:pt x="418" y="188"/>
                  </a:lnTo>
                  <a:lnTo>
                    <a:pt x="418" y="199"/>
                  </a:lnTo>
                  <a:lnTo>
                    <a:pt x="424" y="205"/>
                  </a:lnTo>
                  <a:lnTo>
                    <a:pt x="424" y="211"/>
                  </a:lnTo>
                  <a:lnTo>
                    <a:pt x="430" y="217"/>
                  </a:lnTo>
                  <a:lnTo>
                    <a:pt x="430" y="229"/>
                  </a:lnTo>
                  <a:lnTo>
                    <a:pt x="435" y="234"/>
                  </a:lnTo>
                  <a:lnTo>
                    <a:pt x="435" y="240"/>
                  </a:lnTo>
                  <a:lnTo>
                    <a:pt x="441" y="246"/>
                  </a:lnTo>
                  <a:lnTo>
                    <a:pt x="441" y="258"/>
                  </a:lnTo>
                  <a:lnTo>
                    <a:pt x="447" y="264"/>
                  </a:lnTo>
                  <a:lnTo>
                    <a:pt x="447" y="275"/>
                  </a:lnTo>
                  <a:lnTo>
                    <a:pt x="453" y="281"/>
                  </a:lnTo>
                  <a:lnTo>
                    <a:pt x="453" y="287"/>
                  </a:lnTo>
                  <a:lnTo>
                    <a:pt x="459" y="293"/>
                  </a:lnTo>
                  <a:lnTo>
                    <a:pt x="459" y="305"/>
                  </a:lnTo>
                  <a:lnTo>
                    <a:pt x="465" y="311"/>
                  </a:lnTo>
                  <a:lnTo>
                    <a:pt x="465" y="316"/>
                  </a:lnTo>
                  <a:lnTo>
                    <a:pt x="470" y="322"/>
                  </a:lnTo>
                  <a:lnTo>
                    <a:pt x="470" y="334"/>
                  </a:lnTo>
                  <a:lnTo>
                    <a:pt x="476" y="340"/>
                  </a:lnTo>
                  <a:lnTo>
                    <a:pt x="476" y="352"/>
                  </a:lnTo>
                  <a:lnTo>
                    <a:pt x="482" y="357"/>
                  </a:lnTo>
                  <a:lnTo>
                    <a:pt x="482" y="369"/>
                  </a:lnTo>
                  <a:lnTo>
                    <a:pt x="488" y="375"/>
                  </a:lnTo>
                  <a:lnTo>
                    <a:pt x="488" y="387"/>
                  </a:lnTo>
                  <a:lnTo>
                    <a:pt x="494" y="393"/>
                  </a:lnTo>
                  <a:lnTo>
                    <a:pt x="494" y="399"/>
                  </a:lnTo>
                  <a:lnTo>
                    <a:pt x="499" y="404"/>
                  </a:lnTo>
                  <a:lnTo>
                    <a:pt x="499" y="422"/>
                  </a:lnTo>
                </a:path>
              </a:pathLst>
            </a:custGeom>
            <a:noFill/>
            <a:ln w="38100" cap="flat">
              <a:solidFill>
                <a:srgbClr xmlns:mc="http://schemas.openxmlformats.org/markup-compatibility/2006" xmlns:a14="http://schemas.microsoft.com/office/drawing/2010/main" val="FF0000" mc:Ignorable=""/>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0" name="Freeform 20"/>
            <p:cNvSpPr>
              <a:spLocks/>
            </p:cNvSpPr>
            <p:nvPr/>
          </p:nvSpPr>
          <p:spPr bwMode="auto">
            <a:xfrm>
              <a:off x="2690" y="2565"/>
              <a:ext cx="512" cy="891"/>
            </a:xfrm>
            <a:custGeom>
              <a:avLst/>
              <a:gdLst/>
              <a:ahLst/>
              <a:cxnLst>
                <a:cxn ang="0">
                  <a:pos x="6" y="12"/>
                </a:cxn>
                <a:cxn ang="0">
                  <a:pos x="18" y="41"/>
                </a:cxn>
                <a:cxn ang="0">
                  <a:pos x="24" y="64"/>
                </a:cxn>
                <a:cxn ang="0">
                  <a:pos x="35" y="94"/>
                </a:cxn>
                <a:cxn ang="0">
                  <a:pos x="41" y="123"/>
                </a:cxn>
                <a:cxn ang="0">
                  <a:pos x="53" y="141"/>
                </a:cxn>
                <a:cxn ang="0">
                  <a:pos x="59" y="170"/>
                </a:cxn>
                <a:cxn ang="0">
                  <a:pos x="70" y="193"/>
                </a:cxn>
                <a:cxn ang="0">
                  <a:pos x="76" y="223"/>
                </a:cxn>
                <a:cxn ang="0">
                  <a:pos x="88" y="246"/>
                </a:cxn>
                <a:cxn ang="0">
                  <a:pos x="93" y="275"/>
                </a:cxn>
                <a:cxn ang="0">
                  <a:pos x="105" y="293"/>
                </a:cxn>
                <a:cxn ang="0">
                  <a:pos x="111" y="322"/>
                </a:cxn>
                <a:cxn ang="0">
                  <a:pos x="122" y="346"/>
                </a:cxn>
                <a:cxn ang="0">
                  <a:pos x="128" y="369"/>
                </a:cxn>
                <a:cxn ang="0">
                  <a:pos x="140" y="393"/>
                </a:cxn>
                <a:cxn ang="0">
                  <a:pos x="146" y="422"/>
                </a:cxn>
                <a:cxn ang="0">
                  <a:pos x="157" y="439"/>
                </a:cxn>
                <a:cxn ang="0">
                  <a:pos x="169" y="475"/>
                </a:cxn>
                <a:cxn ang="0">
                  <a:pos x="181" y="498"/>
                </a:cxn>
                <a:cxn ang="0">
                  <a:pos x="186" y="516"/>
                </a:cxn>
                <a:cxn ang="0">
                  <a:pos x="198" y="539"/>
                </a:cxn>
                <a:cxn ang="0">
                  <a:pos x="204" y="557"/>
                </a:cxn>
                <a:cxn ang="0">
                  <a:pos x="215" y="574"/>
                </a:cxn>
                <a:cxn ang="0">
                  <a:pos x="221" y="592"/>
                </a:cxn>
                <a:cxn ang="0">
                  <a:pos x="233" y="609"/>
                </a:cxn>
                <a:cxn ang="0">
                  <a:pos x="244" y="639"/>
                </a:cxn>
                <a:cxn ang="0">
                  <a:pos x="262" y="662"/>
                </a:cxn>
                <a:cxn ang="0">
                  <a:pos x="274" y="691"/>
                </a:cxn>
                <a:cxn ang="0">
                  <a:pos x="291" y="715"/>
                </a:cxn>
                <a:cxn ang="0">
                  <a:pos x="308" y="738"/>
                </a:cxn>
                <a:cxn ang="0">
                  <a:pos x="326" y="762"/>
                </a:cxn>
                <a:cxn ang="0">
                  <a:pos x="343" y="785"/>
                </a:cxn>
                <a:cxn ang="0">
                  <a:pos x="361" y="803"/>
                </a:cxn>
                <a:cxn ang="0">
                  <a:pos x="378" y="820"/>
                </a:cxn>
                <a:cxn ang="0">
                  <a:pos x="396" y="832"/>
                </a:cxn>
                <a:cxn ang="0">
                  <a:pos x="413" y="844"/>
                </a:cxn>
                <a:cxn ang="0">
                  <a:pos x="430" y="855"/>
                </a:cxn>
                <a:cxn ang="0">
                  <a:pos x="448" y="867"/>
                </a:cxn>
                <a:cxn ang="0">
                  <a:pos x="465" y="873"/>
                </a:cxn>
                <a:cxn ang="0">
                  <a:pos x="483" y="885"/>
                </a:cxn>
                <a:cxn ang="0">
                  <a:pos x="500" y="891"/>
                </a:cxn>
              </a:cxnLst>
              <a:rect l="0" t="0" r="r" b="b"/>
              <a:pathLst>
                <a:path w="512" h="891">
                  <a:moveTo>
                    <a:pt x="0" y="0"/>
                  </a:moveTo>
                  <a:lnTo>
                    <a:pt x="6" y="6"/>
                  </a:lnTo>
                  <a:lnTo>
                    <a:pt x="6" y="12"/>
                  </a:lnTo>
                  <a:lnTo>
                    <a:pt x="12" y="18"/>
                  </a:lnTo>
                  <a:lnTo>
                    <a:pt x="12" y="35"/>
                  </a:lnTo>
                  <a:lnTo>
                    <a:pt x="18" y="41"/>
                  </a:lnTo>
                  <a:lnTo>
                    <a:pt x="18" y="47"/>
                  </a:lnTo>
                  <a:lnTo>
                    <a:pt x="24" y="53"/>
                  </a:lnTo>
                  <a:lnTo>
                    <a:pt x="24" y="64"/>
                  </a:lnTo>
                  <a:lnTo>
                    <a:pt x="29" y="70"/>
                  </a:lnTo>
                  <a:lnTo>
                    <a:pt x="29" y="88"/>
                  </a:lnTo>
                  <a:lnTo>
                    <a:pt x="35" y="94"/>
                  </a:lnTo>
                  <a:lnTo>
                    <a:pt x="35" y="100"/>
                  </a:lnTo>
                  <a:lnTo>
                    <a:pt x="41" y="105"/>
                  </a:lnTo>
                  <a:lnTo>
                    <a:pt x="41" y="123"/>
                  </a:lnTo>
                  <a:lnTo>
                    <a:pt x="47" y="129"/>
                  </a:lnTo>
                  <a:lnTo>
                    <a:pt x="47" y="135"/>
                  </a:lnTo>
                  <a:lnTo>
                    <a:pt x="53" y="141"/>
                  </a:lnTo>
                  <a:lnTo>
                    <a:pt x="53" y="152"/>
                  </a:lnTo>
                  <a:lnTo>
                    <a:pt x="59" y="158"/>
                  </a:lnTo>
                  <a:lnTo>
                    <a:pt x="59" y="170"/>
                  </a:lnTo>
                  <a:lnTo>
                    <a:pt x="64" y="176"/>
                  </a:lnTo>
                  <a:lnTo>
                    <a:pt x="64" y="187"/>
                  </a:lnTo>
                  <a:lnTo>
                    <a:pt x="70" y="193"/>
                  </a:lnTo>
                  <a:lnTo>
                    <a:pt x="70" y="205"/>
                  </a:lnTo>
                  <a:lnTo>
                    <a:pt x="76" y="211"/>
                  </a:lnTo>
                  <a:lnTo>
                    <a:pt x="76" y="223"/>
                  </a:lnTo>
                  <a:lnTo>
                    <a:pt x="82" y="228"/>
                  </a:lnTo>
                  <a:lnTo>
                    <a:pt x="82" y="240"/>
                  </a:lnTo>
                  <a:lnTo>
                    <a:pt x="88" y="246"/>
                  </a:lnTo>
                  <a:lnTo>
                    <a:pt x="88" y="258"/>
                  </a:lnTo>
                  <a:lnTo>
                    <a:pt x="93" y="264"/>
                  </a:lnTo>
                  <a:lnTo>
                    <a:pt x="93" y="275"/>
                  </a:lnTo>
                  <a:lnTo>
                    <a:pt x="99" y="281"/>
                  </a:lnTo>
                  <a:lnTo>
                    <a:pt x="99" y="287"/>
                  </a:lnTo>
                  <a:lnTo>
                    <a:pt x="105" y="293"/>
                  </a:lnTo>
                  <a:lnTo>
                    <a:pt x="105" y="310"/>
                  </a:lnTo>
                  <a:lnTo>
                    <a:pt x="111" y="316"/>
                  </a:lnTo>
                  <a:lnTo>
                    <a:pt x="111" y="322"/>
                  </a:lnTo>
                  <a:lnTo>
                    <a:pt x="117" y="328"/>
                  </a:lnTo>
                  <a:lnTo>
                    <a:pt x="117" y="340"/>
                  </a:lnTo>
                  <a:lnTo>
                    <a:pt x="122" y="346"/>
                  </a:lnTo>
                  <a:lnTo>
                    <a:pt x="122" y="352"/>
                  </a:lnTo>
                  <a:lnTo>
                    <a:pt x="128" y="357"/>
                  </a:lnTo>
                  <a:lnTo>
                    <a:pt x="128" y="369"/>
                  </a:lnTo>
                  <a:lnTo>
                    <a:pt x="134" y="375"/>
                  </a:lnTo>
                  <a:lnTo>
                    <a:pt x="134" y="387"/>
                  </a:lnTo>
                  <a:lnTo>
                    <a:pt x="140" y="393"/>
                  </a:lnTo>
                  <a:lnTo>
                    <a:pt x="140" y="404"/>
                  </a:lnTo>
                  <a:lnTo>
                    <a:pt x="146" y="410"/>
                  </a:lnTo>
                  <a:lnTo>
                    <a:pt x="146" y="422"/>
                  </a:lnTo>
                  <a:lnTo>
                    <a:pt x="151" y="428"/>
                  </a:lnTo>
                  <a:lnTo>
                    <a:pt x="151" y="434"/>
                  </a:lnTo>
                  <a:lnTo>
                    <a:pt x="157" y="439"/>
                  </a:lnTo>
                  <a:lnTo>
                    <a:pt x="157" y="451"/>
                  </a:lnTo>
                  <a:lnTo>
                    <a:pt x="169" y="463"/>
                  </a:lnTo>
                  <a:lnTo>
                    <a:pt x="169" y="475"/>
                  </a:lnTo>
                  <a:lnTo>
                    <a:pt x="175" y="480"/>
                  </a:lnTo>
                  <a:lnTo>
                    <a:pt x="175" y="492"/>
                  </a:lnTo>
                  <a:lnTo>
                    <a:pt x="181" y="498"/>
                  </a:lnTo>
                  <a:lnTo>
                    <a:pt x="181" y="504"/>
                  </a:lnTo>
                  <a:lnTo>
                    <a:pt x="186" y="510"/>
                  </a:lnTo>
                  <a:lnTo>
                    <a:pt x="186" y="516"/>
                  </a:lnTo>
                  <a:lnTo>
                    <a:pt x="192" y="521"/>
                  </a:lnTo>
                  <a:lnTo>
                    <a:pt x="192" y="533"/>
                  </a:lnTo>
                  <a:lnTo>
                    <a:pt x="198" y="539"/>
                  </a:lnTo>
                  <a:lnTo>
                    <a:pt x="198" y="545"/>
                  </a:lnTo>
                  <a:lnTo>
                    <a:pt x="204" y="551"/>
                  </a:lnTo>
                  <a:lnTo>
                    <a:pt x="204" y="557"/>
                  </a:lnTo>
                  <a:lnTo>
                    <a:pt x="210" y="562"/>
                  </a:lnTo>
                  <a:lnTo>
                    <a:pt x="210" y="568"/>
                  </a:lnTo>
                  <a:lnTo>
                    <a:pt x="215" y="574"/>
                  </a:lnTo>
                  <a:lnTo>
                    <a:pt x="215" y="580"/>
                  </a:lnTo>
                  <a:lnTo>
                    <a:pt x="221" y="586"/>
                  </a:lnTo>
                  <a:lnTo>
                    <a:pt x="221" y="592"/>
                  </a:lnTo>
                  <a:lnTo>
                    <a:pt x="227" y="598"/>
                  </a:lnTo>
                  <a:lnTo>
                    <a:pt x="227" y="603"/>
                  </a:lnTo>
                  <a:lnTo>
                    <a:pt x="233" y="609"/>
                  </a:lnTo>
                  <a:lnTo>
                    <a:pt x="233" y="615"/>
                  </a:lnTo>
                  <a:lnTo>
                    <a:pt x="244" y="627"/>
                  </a:lnTo>
                  <a:lnTo>
                    <a:pt x="244" y="639"/>
                  </a:lnTo>
                  <a:lnTo>
                    <a:pt x="250" y="644"/>
                  </a:lnTo>
                  <a:lnTo>
                    <a:pt x="250" y="650"/>
                  </a:lnTo>
                  <a:lnTo>
                    <a:pt x="262" y="662"/>
                  </a:lnTo>
                  <a:lnTo>
                    <a:pt x="262" y="668"/>
                  </a:lnTo>
                  <a:lnTo>
                    <a:pt x="274" y="680"/>
                  </a:lnTo>
                  <a:lnTo>
                    <a:pt x="274" y="691"/>
                  </a:lnTo>
                  <a:lnTo>
                    <a:pt x="279" y="697"/>
                  </a:lnTo>
                  <a:lnTo>
                    <a:pt x="291" y="709"/>
                  </a:lnTo>
                  <a:lnTo>
                    <a:pt x="291" y="715"/>
                  </a:lnTo>
                  <a:lnTo>
                    <a:pt x="303" y="727"/>
                  </a:lnTo>
                  <a:lnTo>
                    <a:pt x="303" y="732"/>
                  </a:lnTo>
                  <a:lnTo>
                    <a:pt x="308" y="738"/>
                  </a:lnTo>
                  <a:lnTo>
                    <a:pt x="320" y="750"/>
                  </a:lnTo>
                  <a:lnTo>
                    <a:pt x="320" y="756"/>
                  </a:lnTo>
                  <a:lnTo>
                    <a:pt x="326" y="762"/>
                  </a:lnTo>
                  <a:lnTo>
                    <a:pt x="332" y="768"/>
                  </a:lnTo>
                  <a:lnTo>
                    <a:pt x="343" y="779"/>
                  </a:lnTo>
                  <a:lnTo>
                    <a:pt x="343" y="785"/>
                  </a:lnTo>
                  <a:lnTo>
                    <a:pt x="349" y="791"/>
                  </a:lnTo>
                  <a:lnTo>
                    <a:pt x="355" y="797"/>
                  </a:lnTo>
                  <a:lnTo>
                    <a:pt x="361" y="803"/>
                  </a:lnTo>
                  <a:lnTo>
                    <a:pt x="366" y="809"/>
                  </a:lnTo>
                  <a:lnTo>
                    <a:pt x="372" y="814"/>
                  </a:lnTo>
                  <a:lnTo>
                    <a:pt x="378" y="820"/>
                  </a:lnTo>
                  <a:lnTo>
                    <a:pt x="384" y="820"/>
                  </a:lnTo>
                  <a:lnTo>
                    <a:pt x="390" y="826"/>
                  </a:lnTo>
                  <a:lnTo>
                    <a:pt x="396" y="832"/>
                  </a:lnTo>
                  <a:lnTo>
                    <a:pt x="401" y="838"/>
                  </a:lnTo>
                  <a:lnTo>
                    <a:pt x="407" y="838"/>
                  </a:lnTo>
                  <a:lnTo>
                    <a:pt x="413" y="844"/>
                  </a:lnTo>
                  <a:lnTo>
                    <a:pt x="419" y="850"/>
                  </a:lnTo>
                  <a:lnTo>
                    <a:pt x="425" y="855"/>
                  </a:lnTo>
                  <a:lnTo>
                    <a:pt x="430" y="855"/>
                  </a:lnTo>
                  <a:lnTo>
                    <a:pt x="436" y="861"/>
                  </a:lnTo>
                  <a:lnTo>
                    <a:pt x="442" y="861"/>
                  </a:lnTo>
                  <a:lnTo>
                    <a:pt x="448" y="867"/>
                  </a:lnTo>
                  <a:lnTo>
                    <a:pt x="454" y="867"/>
                  </a:lnTo>
                  <a:lnTo>
                    <a:pt x="459" y="873"/>
                  </a:lnTo>
                  <a:lnTo>
                    <a:pt x="465" y="873"/>
                  </a:lnTo>
                  <a:lnTo>
                    <a:pt x="471" y="879"/>
                  </a:lnTo>
                  <a:lnTo>
                    <a:pt x="477" y="879"/>
                  </a:lnTo>
                  <a:lnTo>
                    <a:pt x="483" y="885"/>
                  </a:lnTo>
                  <a:lnTo>
                    <a:pt x="489" y="885"/>
                  </a:lnTo>
                  <a:lnTo>
                    <a:pt x="494" y="885"/>
                  </a:lnTo>
                  <a:lnTo>
                    <a:pt x="500" y="891"/>
                  </a:lnTo>
                  <a:lnTo>
                    <a:pt x="506" y="891"/>
                  </a:lnTo>
                  <a:lnTo>
                    <a:pt x="512" y="891"/>
                  </a:lnTo>
                </a:path>
              </a:pathLst>
            </a:custGeom>
            <a:noFill/>
            <a:ln w="38100" cap="flat">
              <a:solidFill>
                <a:srgbClr xmlns:mc="http://schemas.openxmlformats.org/markup-compatibility/2006" xmlns:a14="http://schemas.microsoft.com/office/drawing/2010/main" val="FF0000" mc:Ignorable=""/>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nvGrpSpPr>
          <p:cNvPr id="21" name="Group 21"/>
          <p:cNvGrpSpPr>
            <a:grpSpLocks/>
          </p:cNvGrpSpPr>
          <p:nvPr/>
        </p:nvGrpSpPr>
        <p:grpSpPr bwMode="auto">
          <a:xfrm>
            <a:off x="1951824" y="3400024"/>
            <a:ext cx="2398713" cy="2241550"/>
            <a:chOff x="1644" y="2061"/>
            <a:chExt cx="1511" cy="1412"/>
          </a:xfrm>
        </p:grpSpPr>
        <p:sp>
          <p:nvSpPr>
            <p:cNvPr id="22" name="Freeform 22"/>
            <p:cNvSpPr>
              <a:spLocks/>
            </p:cNvSpPr>
            <p:nvPr/>
          </p:nvSpPr>
          <p:spPr bwMode="auto">
            <a:xfrm>
              <a:off x="1644" y="2565"/>
              <a:ext cx="535" cy="908"/>
            </a:xfrm>
            <a:custGeom>
              <a:avLst/>
              <a:gdLst/>
              <a:ahLst/>
              <a:cxnLst>
                <a:cxn ang="0">
                  <a:pos x="12" y="908"/>
                </a:cxn>
                <a:cxn ang="0">
                  <a:pos x="29" y="902"/>
                </a:cxn>
                <a:cxn ang="0">
                  <a:pos x="47" y="896"/>
                </a:cxn>
                <a:cxn ang="0">
                  <a:pos x="64" y="891"/>
                </a:cxn>
                <a:cxn ang="0">
                  <a:pos x="82" y="885"/>
                </a:cxn>
                <a:cxn ang="0">
                  <a:pos x="99" y="879"/>
                </a:cxn>
                <a:cxn ang="0">
                  <a:pos x="117" y="867"/>
                </a:cxn>
                <a:cxn ang="0">
                  <a:pos x="134" y="855"/>
                </a:cxn>
                <a:cxn ang="0">
                  <a:pos x="151" y="844"/>
                </a:cxn>
                <a:cxn ang="0">
                  <a:pos x="169" y="832"/>
                </a:cxn>
                <a:cxn ang="0">
                  <a:pos x="186" y="814"/>
                </a:cxn>
                <a:cxn ang="0">
                  <a:pos x="204" y="797"/>
                </a:cxn>
                <a:cxn ang="0">
                  <a:pos x="221" y="779"/>
                </a:cxn>
                <a:cxn ang="0">
                  <a:pos x="239" y="756"/>
                </a:cxn>
                <a:cxn ang="0">
                  <a:pos x="256" y="732"/>
                </a:cxn>
                <a:cxn ang="0">
                  <a:pos x="279" y="703"/>
                </a:cxn>
                <a:cxn ang="0">
                  <a:pos x="285" y="685"/>
                </a:cxn>
                <a:cxn ang="0">
                  <a:pos x="297" y="668"/>
                </a:cxn>
                <a:cxn ang="0">
                  <a:pos x="308" y="639"/>
                </a:cxn>
                <a:cxn ang="0">
                  <a:pos x="332" y="603"/>
                </a:cxn>
                <a:cxn ang="0">
                  <a:pos x="337" y="580"/>
                </a:cxn>
                <a:cxn ang="0">
                  <a:pos x="355" y="551"/>
                </a:cxn>
                <a:cxn ang="0">
                  <a:pos x="361" y="521"/>
                </a:cxn>
                <a:cxn ang="0">
                  <a:pos x="372" y="504"/>
                </a:cxn>
                <a:cxn ang="0">
                  <a:pos x="378" y="480"/>
                </a:cxn>
                <a:cxn ang="0">
                  <a:pos x="390" y="457"/>
                </a:cxn>
                <a:cxn ang="0">
                  <a:pos x="396" y="428"/>
                </a:cxn>
                <a:cxn ang="0">
                  <a:pos x="407" y="410"/>
                </a:cxn>
                <a:cxn ang="0">
                  <a:pos x="413" y="381"/>
                </a:cxn>
                <a:cxn ang="0">
                  <a:pos x="425" y="357"/>
                </a:cxn>
                <a:cxn ang="0">
                  <a:pos x="430" y="328"/>
                </a:cxn>
                <a:cxn ang="0">
                  <a:pos x="442" y="305"/>
                </a:cxn>
                <a:cxn ang="0">
                  <a:pos x="448" y="275"/>
                </a:cxn>
                <a:cxn ang="0">
                  <a:pos x="459" y="252"/>
                </a:cxn>
                <a:cxn ang="0">
                  <a:pos x="465" y="217"/>
                </a:cxn>
                <a:cxn ang="0">
                  <a:pos x="477" y="193"/>
                </a:cxn>
                <a:cxn ang="0">
                  <a:pos x="483" y="164"/>
                </a:cxn>
                <a:cxn ang="0">
                  <a:pos x="494" y="135"/>
                </a:cxn>
                <a:cxn ang="0">
                  <a:pos x="500" y="105"/>
                </a:cxn>
                <a:cxn ang="0">
                  <a:pos x="512" y="76"/>
                </a:cxn>
                <a:cxn ang="0">
                  <a:pos x="518" y="41"/>
                </a:cxn>
                <a:cxn ang="0">
                  <a:pos x="529" y="23"/>
                </a:cxn>
              </a:cxnLst>
              <a:rect l="0" t="0" r="r" b="b"/>
              <a:pathLst>
                <a:path w="535" h="908">
                  <a:moveTo>
                    <a:pt x="0" y="908"/>
                  </a:moveTo>
                  <a:lnTo>
                    <a:pt x="6" y="908"/>
                  </a:lnTo>
                  <a:lnTo>
                    <a:pt x="12" y="908"/>
                  </a:lnTo>
                  <a:lnTo>
                    <a:pt x="18" y="902"/>
                  </a:lnTo>
                  <a:lnTo>
                    <a:pt x="24" y="902"/>
                  </a:lnTo>
                  <a:lnTo>
                    <a:pt x="29" y="902"/>
                  </a:lnTo>
                  <a:lnTo>
                    <a:pt x="35" y="902"/>
                  </a:lnTo>
                  <a:lnTo>
                    <a:pt x="41" y="896"/>
                  </a:lnTo>
                  <a:lnTo>
                    <a:pt x="47" y="896"/>
                  </a:lnTo>
                  <a:lnTo>
                    <a:pt x="53" y="896"/>
                  </a:lnTo>
                  <a:lnTo>
                    <a:pt x="58" y="891"/>
                  </a:lnTo>
                  <a:lnTo>
                    <a:pt x="64" y="891"/>
                  </a:lnTo>
                  <a:lnTo>
                    <a:pt x="70" y="891"/>
                  </a:lnTo>
                  <a:lnTo>
                    <a:pt x="76" y="885"/>
                  </a:lnTo>
                  <a:lnTo>
                    <a:pt x="82" y="885"/>
                  </a:lnTo>
                  <a:lnTo>
                    <a:pt x="88" y="885"/>
                  </a:lnTo>
                  <a:lnTo>
                    <a:pt x="93" y="879"/>
                  </a:lnTo>
                  <a:lnTo>
                    <a:pt x="99" y="879"/>
                  </a:lnTo>
                  <a:lnTo>
                    <a:pt x="105" y="873"/>
                  </a:lnTo>
                  <a:lnTo>
                    <a:pt x="111" y="873"/>
                  </a:lnTo>
                  <a:lnTo>
                    <a:pt x="117" y="867"/>
                  </a:lnTo>
                  <a:lnTo>
                    <a:pt x="122" y="867"/>
                  </a:lnTo>
                  <a:lnTo>
                    <a:pt x="128" y="861"/>
                  </a:lnTo>
                  <a:lnTo>
                    <a:pt x="134" y="855"/>
                  </a:lnTo>
                  <a:lnTo>
                    <a:pt x="140" y="855"/>
                  </a:lnTo>
                  <a:lnTo>
                    <a:pt x="146" y="850"/>
                  </a:lnTo>
                  <a:lnTo>
                    <a:pt x="151" y="844"/>
                  </a:lnTo>
                  <a:lnTo>
                    <a:pt x="157" y="844"/>
                  </a:lnTo>
                  <a:lnTo>
                    <a:pt x="163" y="838"/>
                  </a:lnTo>
                  <a:lnTo>
                    <a:pt x="169" y="832"/>
                  </a:lnTo>
                  <a:lnTo>
                    <a:pt x="175" y="826"/>
                  </a:lnTo>
                  <a:lnTo>
                    <a:pt x="181" y="820"/>
                  </a:lnTo>
                  <a:lnTo>
                    <a:pt x="186" y="814"/>
                  </a:lnTo>
                  <a:lnTo>
                    <a:pt x="192" y="809"/>
                  </a:lnTo>
                  <a:lnTo>
                    <a:pt x="198" y="803"/>
                  </a:lnTo>
                  <a:lnTo>
                    <a:pt x="204" y="797"/>
                  </a:lnTo>
                  <a:lnTo>
                    <a:pt x="210" y="791"/>
                  </a:lnTo>
                  <a:lnTo>
                    <a:pt x="215" y="785"/>
                  </a:lnTo>
                  <a:lnTo>
                    <a:pt x="221" y="779"/>
                  </a:lnTo>
                  <a:lnTo>
                    <a:pt x="227" y="773"/>
                  </a:lnTo>
                  <a:lnTo>
                    <a:pt x="239" y="762"/>
                  </a:lnTo>
                  <a:lnTo>
                    <a:pt x="239" y="756"/>
                  </a:lnTo>
                  <a:lnTo>
                    <a:pt x="244" y="750"/>
                  </a:lnTo>
                  <a:lnTo>
                    <a:pt x="256" y="738"/>
                  </a:lnTo>
                  <a:lnTo>
                    <a:pt x="256" y="732"/>
                  </a:lnTo>
                  <a:lnTo>
                    <a:pt x="268" y="721"/>
                  </a:lnTo>
                  <a:lnTo>
                    <a:pt x="268" y="715"/>
                  </a:lnTo>
                  <a:lnTo>
                    <a:pt x="279" y="703"/>
                  </a:lnTo>
                  <a:lnTo>
                    <a:pt x="279" y="697"/>
                  </a:lnTo>
                  <a:lnTo>
                    <a:pt x="285" y="691"/>
                  </a:lnTo>
                  <a:lnTo>
                    <a:pt x="285" y="685"/>
                  </a:lnTo>
                  <a:lnTo>
                    <a:pt x="291" y="680"/>
                  </a:lnTo>
                  <a:lnTo>
                    <a:pt x="291" y="674"/>
                  </a:lnTo>
                  <a:lnTo>
                    <a:pt x="297" y="668"/>
                  </a:lnTo>
                  <a:lnTo>
                    <a:pt x="297" y="662"/>
                  </a:lnTo>
                  <a:lnTo>
                    <a:pt x="308" y="650"/>
                  </a:lnTo>
                  <a:lnTo>
                    <a:pt x="308" y="639"/>
                  </a:lnTo>
                  <a:lnTo>
                    <a:pt x="320" y="627"/>
                  </a:lnTo>
                  <a:lnTo>
                    <a:pt x="320" y="615"/>
                  </a:lnTo>
                  <a:lnTo>
                    <a:pt x="332" y="603"/>
                  </a:lnTo>
                  <a:lnTo>
                    <a:pt x="332" y="592"/>
                  </a:lnTo>
                  <a:lnTo>
                    <a:pt x="337" y="586"/>
                  </a:lnTo>
                  <a:lnTo>
                    <a:pt x="337" y="580"/>
                  </a:lnTo>
                  <a:lnTo>
                    <a:pt x="343" y="574"/>
                  </a:lnTo>
                  <a:lnTo>
                    <a:pt x="343" y="562"/>
                  </a:lnTo>
                  <a:lnTo>
                    <a:pt x="355" y="551"/>
                  </a:lnTo>
                  <a:lnTo>
                    <a:pt x="355" y="539"/>
                  </a:lnTo>
                  <a:lnTo>
                    <a:pt x="361" y="533"/>
                  </a:lnTo>
                  <a:lnTo>
                    <a:pt x="361" y="521"/>
                  </a:lnTo>
                  <a:lnTo>
                    <a:pt x="366" y="516"/>
                  </a:lnTo>
                  <a:lnTo>
                    <a:pt x="366" y="510"/>
                  </a:lnTo>
                  <a:lnTo>
                    <a:pt x="372" y="504"/>
                  </a:lnTo>
                  <a:lnTo>
                    <a:pt x="372" y="492"/>
                  </a:lnTo>
                  <a:lnTo>
                    <a:pt x="378" y="486"/>
                  </a:lnTo>
                  <a:lnTo>
                    <a:pt x="378" y="480"/>
                  </a:lnTo>
                  <a:lnTo>
                    <a:pt x="384" y="475"/>
                  </a:lnTo>
                  <a:lnTo>
                    <a:pt x="384" y="463"/>
                  </a:lnTo>
                  <a:lnTo>
                    <a:pt x="390" y="457"/>
                  </a:lnTo>
                  <a:lnTo>
                    <a:pt x="390" y="445"/>
                  </a:lnTo>
                  <a:lnTo>
                    <a:pt x="396" y="439"/>
                  </a:lnTo>
                  <a:lnTo>
                    <a:pt x="396" y="428"/>
                  </a:lnTo>
                  <a:lnTo>
                    <a:pt x="401" y="422"/>
                  </a:lnTo>
                  <a:lnTo>
                    <a:pt x="401" y="416"/>
                  </a:lnTo>
                  <a:lnTo>
                    <a:pt x="407" y="410"/>
                  </a:lnTo>
                  <a:lnTo>
                    <a:pt x="407" y="398"/>
                  </a:lnTo>
                  <a:lnTo>
                    <a:pt x="413" y="393"/>
                  </a:lnTo>
                  <a:lnTo>
                    <a:pt x="413" y="381"/>
                  </a:lnTo>
                  <a:lnTo>
                    <a:pt x="419" y="375"/>
                  </a:lnTo>
                  <a:lnTo>
                    <a:pt x="419" y="363"/>
                  </a:lnTo>
                  <a:lnTo>
                    <a:pt x="425" y="357"/>
                  </a:lnTo>
                  <a:lnTo>
                    <a:pt x="425" y="352"/>
                  </a:lnTo>
                  <a:lnTo>
                    <a:pt x="430" y="346"/>
                  </a:lnTo>
                  <a:lnTo>
                    <a:pt x="430" y="328"/>
                  </a:lnTo>
                  <a:lnTo>
                    <a:pt x="436" y="322"/>
                  </a:lnTo>
                  <a:lnTo>
                    <a:pt x="436" y="310"/>
                  </a:lnTo>
                  <a:lnTo>
                    <a:pt x="442" y="305"/>
                  </a:lnTo>
                  <a:lnTo>
                    <a:pt x="442" y="293"/>
                  </a:lnTo>
                  <a:lnTo>
                    <a:pt x="448" y="287"/>
                  </a:lnTo>
                  <a:lnTo>
                    <a:pt x="448" y="275"/>
                  </a:lnTo>
                  <a:lnTo>
                    <a:pt x="454" y="269"/>
                  </a:lnTo>
                  <a:lnTo>
                    <a:pt x="454" y="258"/>
                  </a:lnTo>
                  <a:lnTo>
                    <a:pt x="459" y="252"/>
                  </a:lnTo>
                  <a:lnTo>
                    <a:pt x="459" y="240"/>
                  </a:lnTo>
                  <a:lnTo>
                    <a:pt x="465" y="234"/>
                  </a:lnTo>
                  <a:lnTo>
                    <a:pt x="465" y="217"/>
                  </a:lnTo>
                  <a:lnTo>
                    <a:pt x="471" y="211"/>
                  </a:lnTo>
                  <a:lnTo>
                    <a:pt x="471" y="199"/>
                  </a:lnTo>
                  <a:lnTo>
                    <a:pt x="477" y="193"/>
                  </a:lnTo>
                  <a:lnTo>
                    <a:pt x="477" y="182"/>
                  </a:lnTo>
                  <a:lnTo>
                    <a:pt x="483" y="176"/>
                  </a:lnTo>
                  <a:lnTo>
                    <a:pt x="483" y="164"/>
                  </a:lnTo>
                  <a:lnTo>
                    <a:pt x="489" y="158"/>
                  </a:lnTo>
                  <a:lnTo>
                    <a:pt x="489" y="141"/>
                  </a:lnTo>
                  <a:lnTo>
                    <a:pt x="494" y="135"/>
                  </a:lnTo>
                  <a:lnTo>
                    <a:pt x="494" y="123"/>
                  </a:lnTo>
                  <a:lnTo>
                    <a:pt x="500" y="117"/>
                  </a:lnTo>
                  <a:lnTo>
                    <a:pt x="500" y="105"/>
                  </a:lnTo>
                  <a:lnTo>
                    <a:pt x="506" y="100"/>
                  </a:lnTo>
                  <a:lnTo>
                    <a:pt x="506" y="82"/>
                  </a:lnTo>
                  <a:lnTo>
                    <a:pt x="512" y="76"/>
                  </a:lnTo>
                  <a:lnTo>
                    <a:pt x="512" y="64"/>
                  </a:lnTo>
                  <a:lnTo>
                    <a:pt x="518" y="59"/>
                  </a:lnTo>
                  <a:lnTo>
                    <a:pt x="518" y="41"/>
                  </a:lnTo>
                  <a:lnTo>
                    <a:pt x="523" y="35"/>
                  </a:lnTo>
                  <a:lnTo>
                    <a:pt x="523" y="29"/>
                  </a:lnTo>
                  <a:lnTo>
                    <a:pt x="529" y="23"/>
                  </a:lnTo>
                  <a:lnTo>
                    <a:pt x="529" y="6"/>
                  </a:lnTo>
                  <a:lnTo>
                    <a:pt x="535" y="0"/>
                  </a:lnTo>
                </a:path>
              </a:pathLst>
            </a:custGeom>
            <a:noFill/>
            <a:ln w="38100">
              <a:solidFill>
                <a:srgbClr xmlns:mc="http://schemas.openxmlformats.org/markup-compatibility/2006" xmlns:a14="http://schemas.microsoft.com/office/drawing/2010/main" val="FF0000" mc:Ignorable=""/>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3" name="Freeform 23"/>
            <p:cNvSpPr>
              <a:spLocks/>
            </p:cNvSpPr>
            <p:nvPr/>
          </p:nvSpPr>
          <p:spPr bwMode="auto">
            <a:xfrm>
              <a:off x="2179" y="2061"/>
              <a:ext cx="465" cy="504"/>
            </a:xfrm>
            <a:custGeom>
              <a:avLst/>
              <a:gdLst/>
              <a:ahLst/>
              <a:cxnLst>
                <a:cxn ang="0">
                  <a:pos x="6" y="486"/>
                </a:cxn>
                <a:cxn ang="0">
                  <a:pos x="12" y="451"/>
                </a:cxn>
                <a:cxn ang="0">
                  <a:pos x="23" y="428"/>
                </a:cxn>
                <a:cxn ang="0">
                  <a:pos x="29" y="393"/>
                </a:cxn>
                <a:cxn ang="0">
                  <a:pos x="41" y="369"/>
                </a:cxn>
                <a:cxn ang="0">
                  <a:pos x="46" y="340"/>
                </a:cxn>
                <a:cxn ang="0">
                  <a:pos x="58" y="316"/>
                </a:cxn>
                <a:cxn ang="0">
                  <a:pos x="64" y="287"/>
                </a:cxn>
                <a:cxn ang="0">
                  <a:pos x="76" y="264"/>
                </a:cxn>
                <a:cxn ang="0">
                  <a:pos x="81" y="234"/>
                </a:cxn>
                <a:cxn ang="0">
                  <a:pos x="93" y="217"/>
                </a:cxn>
                <a:cxn ang="0">
                  <a:pos x="99" y="188"/>
                </a:cxn>
                <a:cxn ang="0">
                  <a:pos x="110" y="164"/>
                </a:cxn>
                <a:cxn ang="0">
                  <a:pos x="122" y="141"/>
                </a:cxn>
                <a:cxn ang="0">
                  <a:pos x="128" y="117"/>
                </a:cxn>
                <a:cxn ang="0">
                  <a:pos x="139" y="100"/>
                </a:cxn>
                <a:cxn ang="0">
                  <a:pos x="151" y="82"/>
                </a:cxn>
                <a:cxn ang="0">
                  <a:pos x="163" y="59"/>
                </a:cxn>
                <a:cxn ang="0">
                  <a:pos x="186" y="29"/>
                </a:cxn>
                <a:cxn ang="0">
                  <a:pos x="192" y="23"/>
                </a:cxn>
                <a:cxn ang="0">
                  <a:pos x="209" y="6"/>
                </a:cxn>
                <a:cxn ang="0">
                  <a:pos x="227" y="0"/>
                </a:cxn>
                <a:cxn ang="0">
                  <a:pos x="244" y="0"/>
                </a:cxn>
                <a:cxn ang="0">
                  <a:pos x="262" y="6"/>
                </a:cxn>
                <a:cxn ang="0">
                  <a:pos x="279" y="23"/>
                </a:cxn>
                <a:cxn ang="0">
                  <a:pos x="296" y="41"/>
                </a:cxn>
                <a:cxn ang="0">
                  <a:pos x="320" y="64"/>
                </a:cxn>
                <a:cxn ang="0">
                  <a:pos x="331" y="94"/>
                </a:cxn>
                <a:cxn ang="0">
                  <a:pos x="343" y="111"/>
                </a:cxn>
                <a:cxn ang="0">
                  <a:pos x="349" y="135"/>
                </a:cxn>
                <a:cxn ang="0">
                  <a:pos x="360" y="158"/>
                </a:cxn>
                <a:cxn ang="0">
                  <a:pos x="372" y="176"/>
                </a:cxn>
                <a:cxn ang="0">
                  <a:pos x="378" y="199"/>
                </a:cxn>
                <a:cxn ang="0">
                  <a:pos x="389" y="223"/>
                </a:cxn>
                <a:cxn ang="0">
                  <a:pos x="395" y="252"/>
                </a:cxn>
                <a:cxn ang="0">
                  <a:pos x="407" y="275"/>
                </a:cxn>
                <a:cxn ang="0">
                  <a:pos x="413" y="299"/>
                </a:cxn>
                <a:cxn ang="0">
                  <a:pos x="424" y="328"/>
                </a:cxn>
                <a:cxn ang="0">
                  <a:pos x="430" y="352"/>
                </a:cxn>
                <a:cxn ang="0">
                  <a:pos x="442" y="381"/>
                </a:cxn>
                <a:cxn ang="0">
                  <a:pos x="447" y="410"/>
                </a:cxn>
                <a:cxn ang="0">
                  <a:pos x="459" y="434"/>
                </a:cxn>
              </a:cxnLst>
              <a:rect l="0" t="0" r="r" b="b"/>
              <a:pathLst>
                <a:path w="465" h="504">
                  <a:moveTo>
                    <a:pt x="0" y="504"/>
                  </a:moveTo>
                  <a:lnTo>
                    <a:pt x="0" y="492"/>
                  </a:lnTo>
                  <a:lnTo>
                    <a:pt x="6" y="486"/>
                  </a:lnTo>
                  <a:lnTo>
                    <a:pt x="6" y="469"/>
                  </a:lnTo>
                  <a:lnTo>
                    <a:pt x="12" y="463"/>
                  </a:lnTo>
                  <a:lnTo>
                    <a:pt x="12" y="451"/>
                  </a:lnTo>
                  <a:lnTo>
                    <a:pt x="17" y="445"/>
                  </a:lnTo>
                  <a:lnTo>
                    <a:pt x="17" y="434"/>
                  </a:lnTo>
                  <a:lnTo>
                    <a:pt x="23" y="428"/>
                  </a:lnTo>
                  <a:lnTo>
                    <a:pt x="23" y="410"/>
                  </a:lnTo>
                  <a:lnTo>
                    <a:pt x="29" y="404"/>
                  </a:lnTo>
                  <a:lnTo>
                    <a:pt x="29" y="393"/>
                  </a:lnTo>
                  <a:lnTo>
                    <a:pt x="35" y="387"/>
                  </a:lnTo>
                  <a:lnTo>
                    <a:pt x="35" y="375"/>
                  </a:lnTo>
                  <a:lnTo>
                    <a:pt x="41" y="369"/>
                  </a:lnTo>
                  <a:lnTo>
                    <a:pt x="41" y="357"/>
                  </a:lnTo>
                  <a:lnTo>
                    <a:pt x="46" y="352"/>
                  </a:lnTo>
                  <a:lnTo>
                    <a:pt x="46" y="340"/>
                  </a:lnTo>
                  <a:lnTo>
                    <a:pt x="52" y="334"/>
                  </a:lnTo>
                  <a:lnTo>
                    <a:pt x="52" y="322"/>
                  </a:lnTo>
                  <a:lnTo>
                    <a:pt x="58" y="316"/>
                  </a:lnTo>
                  <a:lnTo>
                    <a:pt x="58" y="299"/>
                  </a:lnTo>
                  <a:lnTo>
                    <a:pt x="64" y="293"/>
                  </a:lnTo>
                  <a:lnTo>
                    <a:pt x="64" y="287"/>
                  </a:lnTo>
                  <a:lnTo>
                    <a:pt x="70" y="281"/>
                  </a:lnTo>
                  <a:lnTo>
                    <a:pt x="70" y="270"/>
                  </a:lnTo>
                  <a:lnTo>
                    <a:pt x="76" y="264"/>
                  </a:lnTo>
                  <a:lnTo>
                    <a:pt x="76" y="252"/>
                  </a:lnTo>
                  <a:lnTo>
                    <a:pt x="81" y="246"/>
                  </a:lnTo>
                  <a:lnTo>
                    <a:pt x="81" y="234"/>
                  </a:lnTo>
                  <a:lnTo>
                    <a:pt x="87" y="229"/>
                  </a:lnTo>
                  <a:lnTo>
                    <a:pt x="87" y="223"/>
                  </a:lnTo>
                  <a:lnTo>
                    <a:pt x="93" y="217"/>
                  </a:lnTo>
                  <a:lnTo>
                    <a:pt x="93" y="205"/>
                  </a:lnTo>
                  <a:lnTo>
                    <a:pt x="99" y="199"/>
                  </a:lnTo>
                  <a:lnTo>
                    <a:pt x="99" y="188"/>
                  </a:lnTo>
                  <a:lnTo>
                    <a:pt x="105" y="182"/>
                  </a:lnTo>
                  <a:lnTo>
                    <a:pt x="105" y="170"/>
                  </a:lnTo>
                  <a:lnTo>
                    <a:pt x="110" y="164"/>
                  </a:lnTo>
                  <a:lnTo>
                    <a:pt x="116" y="158"/>
                  </a:lnTo>
                  <a:lnTo>
                    <a:pt x="116" y="147"/>
                  </a:lnTo>
                  <a:lnTo>
                    <a:pt x="122" y="141"/>
                  </a:lnTo>
                  <a:lnTo>
                    <a:pt x="122" y="135"/>
                  </a:lnTo>
                  <a:lnTo>
                    <a:pt x="128" y="129"/>
                  </a:lnTo>
                  <a:lnTo>
                    <a:pt x="128" y="117"/>
                  </a:lnTo>
                  <a:lnTo>
                    <a:pt x="134" y="111"/>
                  </a:lnTo>
                  <a:lnTo>
                    <a:pt x="139" y="106"/>
                  </a:lnTo>
                  <a:lnTo>
                    <a:pt x="139" y="100"/>
                  </a:lnTo>
                  <a:lnTo>
                    <a:pt x="145" y="94"/>
                  </a:lnTo>
                  <a:lnTo>
                    <a:pt x="145" y="88"/>
                  </a:lnTo>
                  <a:lnTo>
                    <a:pt x="151" y="82"/>
                  </a:lnTo>
                  <a:lnTo>
                    <a:pt x="151" y="76"/>
                  </a:lnTo>
                  <a:lnTo>
                    <a:pt x="163" y="64"/>
                  </a:lnTo>
                  <a:lnTo>
                    <a:pt x="163" y="59"/>
                  </a:lnTo>
                  <a:lnTo>
                    <a:pt x="174" y="47"/>
                  </a:lnTo>
                  <a:lnTo>
                    <a:pt x="174" y="41"/>
                  </a:lnTo>
                  <a:lnTo>
                    <a:pt x="186" y="29"/>
                  </a:lnTo>
                  <a:lnTo>
                    <a:pt x="180" y="29"/>
                  </a:lnTo>
                  <a:lnTo>
                    <a:pt x="186" y="29"/>
                  </a:lnTo>
                  <a:lnTo>
                    <a:pt x="192" y="23"/>
                  </a:lnTo>
                  <a:lnTo>
                    <a:pt x="198" y="18"/>
                  </a:lnTo>
                  <a:lnTo>
                    <a:pt x="203" y="12"/>
                  </a:lnTo>
                  <a:lnTo>
                    <a:pt x="209" y="6"/>
                  </a:lnTo>
                  <a:lnTo>
                    <a:pt x="215" y="6"/>
                  </a:lnTo>
                  <a:lnTo>
                    <a:pt x="221" y="0"/>
                  </a:lnTo>
                  <a:lnTo>
                    <a:pt x="227" y="0"/>
                  </a:lnTo>
                  <a:lnTo>
                    <a:pt x="232" y="0"/>
                  </a:lnTo>
                  <a:lnTo>
                    <a:pt x="238" y="0"/>
                  </a:lnTo>
                  <a:lnTo>
                    <a:pt x="244" y="0"/>
                  </a:lnTo>
                  <a:lnTo>
                    <a:pt x="250" y="0"/>
                  </a:lnTo>
                  <a:lnTo>
                    <a:pt x="256" y="6"/>
                  </a:lnTo>
                  <a:lnTo>
                    <a:pt x="262" y="6"/>
                  </a:lnTo>
                  <a:lnTo>
                    <a:pt x="267" y="12"/>
                  </a:lnTo>
                  <a:lnTo>
                    <a:pt x="273" y="18"/>
                  </a:lnTo>
                  <a:lnTo>
                    <a:pt x="279" y="23"/>
                  </a:lnTo>
                  <a:lnTo>
                    <a:pt x="285" y="23"/>
                  </a:lnTo>
                  <a:lnTo>
                    <a:pt x="291" y="29"/>
                  </a:lnTo>
                  <a:lnTo>
                    <a:pt x="296" y="41"/>
                  </a:lnTo>
                  <a:lnTo>
                    <a:pt x="302" y="47"/>
                  </a:lnTo>
                  <a:lnTo>
                    <a:pt x="308" y="53"/>
                  </a:lnTo>
                  <a:lnTo>
                    <a:pt x="320" y="64"/>
                  </a:lnTo>
                  <a:lnTo>
                    <a:pt x="320" y="76"/>
                  </a:lnTo>
                  <a:lnTo>
                    <a:pt x="331" y="88"/>
                  </a:lnTo>
                  <a:lnTo>
                    <a:pt x="331" y="94"/>
                  </a:lnTo>
                  <a:lnTo>
                    <a:pt x="337" y="100"/>
                  </a:lnTo>
                  <a:lnTo>
                    <a:pt x="337" y="106"/>
                  </a:lnTo>
                  <a:lnTo>
                    <a:pt x="343" y="111"/>
                  </a:lnTo>
                  <a:lnTo>
                    <a:pt x="343" y="117"/>
                  </a:lnTo>
                  <a:lnTo>
                    <a:pt x="349" y="123"/>
                  </a:lnTo>
                  <a:lnTo>
                    <a:pt x="349" y="135"/>
                  </a:lnTo>
                  <a:lnTo>
                    <a:pt x="354" y="141"/>
                  </a:lnTo>
                  <a:lnTo>
                    <a:pt x="360" y="147"/>
                  </a:lnTo>
                  <a:lnTo>
                    <a:pt x="360" y="158"/>
                  </a:lnTo>
                  <a:lnTo>
                    <a:pt x="366" y="164"/>
                  </a:lnTo>
                  <a:lnTo>
                    <a:pt x="366" y="170"/>
                  </a:lnTo>
                  <a:lnTo>
                    <a:pt x="372" y="176"/>
                  </a:lnTo>
                  <a:lnTo>
                    <a:pt x="372" y="188"/>
                  </a:lnTo>
                  <a:lnTo>
                    <a:pt x="378" y="193"/>
                  </a:lnTo>
                  <a:lnTo>
                    <a:pt x="378" y="199"/>
                  </a:lnTo>
                  <a:lnTo>
                    <a:pt x="384" y="205"/>
                  </a:lnTo>
                  <a:lnTo>
                    <a:pt x="384" y="217"/>
                  </a:lnTo>
                  <a:lnTo>
                    <a:pt x="389" y="223"/>
                  </a:lnTo>
                  <a:lnTo>
                    <a:pt x="389" y="234"/>
                  </a:lnTo>
                  <a:lnTo>
                    <a:pt x="395" y="240"/>
                  </a:lnTo>
                  <a:lnTo>
                    <a:pt x="395" y="252"/>
                  </a:lnTo>
                  <a:lnTo>
                    <a:pt x="401" y="258"/>
                  </a:lnTo>
                  <a:lnTo>
                    <a:pt x="401" y="270"/>
                  </a:lnTo>
                  <a:lnTo>
                    <a:pt x="407" y="275"/>
                  </a:lnTo>
                  <a:lnTo>
                    <a:pt x="407" y="281"/>
                  </a:lnTo>
                  <a:lnTo>
                    <a:pt x="413" y="287"/>
                  </a:lnTo>
                  <a:lnTo>
                    <a:pt x="413" y="299"/>
                  </a:lnTo>
                  <a:lnTo>
                    <a:pt x="418" y="305"/>
                  </a:lnTo>
                  <a:lnTo>
                    <a:pt x="418" y="322"/>
                  </a:lnTo>
                  <a:lnTo>
                    <a:pt x="424" y="328"/>
                  </a:lnTo>
                  <a:lnTo>
                    <a:pt x="424" y="340"/>
                  </a:lnTo>
                  <a:lnTo>
                    <a:pt x="430" y="346"/>
                  </a:lnTo>
                  <a:lnTo>
                    <a:pt x="430" y="352"/>
                  </a:lnTo>
                  <a:lnTo>
                    <a:pt x="436" y="357"/>
                  </a:lnTo>
                  <a:lnTo>
                    <a:pt x="436" y="375"/>
                  </a:lnTo>
                  <a:lnTo>
                    <a:pt x="442" y="381"/>
                  </a:lnTo>
                  <a:lnTo>
                    <a:pt x="442" y="393"/>
                  </a:lnTo>
                  <a:lnTo>
                    <a:pt x="447" y="398"/>
                  </a:lnTo>
                  <a:lnTo>
                    <a:pt x="447" y="410"/>
                  </a:lnTo>
                  <a:lnTo>
                    <a:pt x="453" y="416"/>
                  </a:lnTo>
                  <a:lnTo>
                    <a:pt x="453" y="428"/>
                  </a:lnTo>
                  <a:lnTo>
                    <a:pt x="459" y="434"/>
                  </a:lnTo>
                  <a:lnTo>
                    <a:pt x="459" y="445"/>
                  </a:lnTo>
                  <a:lnTo>
                    <a:pt x="465" y="451"/>
                  </a:lnTo>
                </a:path>
              </a:pathLst>
            </a:custGeom>
            <a:noFill/>
            <a:ln w="38100">
              <a:solidFill>
                <a:srgbClr xmlns:mc="http://schemas.openxmlformats.org/markup-compatibility/2006" xmlns:a14="http://schemas.microsoft.com/office/drawing/2010/main" val="FF0000" mc:Ignorable=""/>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4" name="Freeform 24"/>
            <p:cNvSpPr>
              <a:spLocks/>
            </p:cNvSpPr>
            <p:nvPr/>
          </p:nvSpPr>
          <p:spPr bwMode="auto">
            <a:xfrm>
              <a:off x="2644" y="2512"/>
              <a:ext cx="511" cy="955"/>
            </a:xfrm>
            <a:custGeom>
              <a:avLst/>
              <a:gdLst/>
              <a:ahLst/>
              <a:cxnLst>
                <a:cxn ang="0">
                  <a:pos x="6" y="24"/>
                </a:cxn>
                <a:cxn ang="0">
                  <a:pos x="12" y="53"/>
                </a:cxn>
                <a:cxn ang="0">
                  <a:pos x="23" y="82"/>
                </a:cxn>
                <a:cxn ang="0">
                  <a:pos x="29" y="117"/>
                </a:cxn>
                <a:cxn ang="0">
                  <a:pos x="41" y="135"/>
                </a:cxn>
                <a:cxn ang="0">
                  <a:pos x="46" y="176"/>
                </a:cxn>
                <a:cxn ang="0">
                  <a:pos x="58" y="199"/>
                </a:cxn>
                <a:cxn ang="0">
                  <a:pos x="64" y="229"/>
                </a:cxn>
                <a:cxn ang="0">
                  <a:pos x="75" y="258"/>
                </a:cxn>
                <a:cxn ang="0">
                  <a:pos x="81" y="293"/>
                </a:cxn>
                <a:cxn ang="0">
                  <a:pos x="93" y="311"/>
                </a:cxn>
                <a:cxn ang="0">
                  <a:pos x="99" y="346"/>
                </a:cxn>
                <a:cxn ang="0">
                  <a:pos x="110" y="369"/>
                </a:cxn>
                <a:cxn ang="0">
                  <a:pos x="116" y="399"/>
                </a:cxn>
                <a:cxn ang="0">
                  <a:pos x="128" y="422"/>
                </a:cxn>
                <a:cxn ang="0">
                  <a:pos x="134" y="446"/>
                </a:cxn>
                <a:cxn ang="0">
                  <a:pos x="145" y="469"/>
                </a:cxn>
                <a:cxn ang="0">
                  <a:pos x="151" y="498"/>
                </a:cxn>
                <a:cxn ang="0">
                  <a:pos x="163" y="516"/>
                </a:cxn>
                <a:cxn ang="0">
                  <a:pos x="168" y="545"/>
                </a:cxn>
                <a:cxn ang="0">
                  <a:pos x="180" y="569"/>
                </a:cxn>
                <a:cxn ang="0">
                  <a:pos x="186" y="586"/>
                </a:cxn>
                <a:cxn ang="0">
                  <a:pos x="197" y="610"/>
                </a:cxn>
                <a:cxn ang="0">
                  <a:pos x="203" y="633"/>
                </a:cxn>
                <a:cxn ang="0">
                  <a:pos x="221" y="662"/>
                </a:cxn>
                <a:cxn ang="0">
                  <a:pos x="227" y="680"/>
                </a:cxn>
                <a:cxn ang="0">
                  <a:pos x="250" y="715"/>
                </a:cxn>
                <a:cxn ang="0">
                  <a:pos x="261" y="738"/>
                </a:cxn>
                <a:cxn ang="0">
                  <a:pos x="273" y="768"/>
                </a:cxn>
                <a:cxn ang="0">
                  <a:pos x="290" y="791"/>
                </a:cxn>
                <a:cxn ang="0">
                  <a:pos x="308" y="815"/>
                </a:cxn>
                <a:cxn ang="0">
                  <a:pos x="325" y="838"/>
                </a:cxn>
                <a:cxn ang="0">
                  <a:pos x="343" y="856"/>
                </a:cxn>
                <a:cxn ang="0">
                  <a:pos x="360" y="873"/>
                </a:cxn>
                <a:cxn ang="0">
                  <a:pos x="378" y="891"/>
                </a:cxn>
                <a:cxn ang="0">
                  <a:pos x="395" y="903"/>
                </a:cxn>
                <a:cxn ang="0">
                  <a:pos x="412" y="914"/>
                </a:cxn>
                <a:cxn ang="0">
                  <a:pos x="430" y="926"/>
                </a:cxn>
                <a:cxn ang="0">
                  <a:pos x="447" y="932"/>
                </a:cxn>
                <a:cxn ang="0">
                  <a:pos x="465" y="938"/>
                </a:cxn>
                <a:cxn ang="0">
                  <a:pos x="482" y="944"/>
                </a:cxn>
                <a:cxn ang="0">
                  <a:pos x="500" y="949"/>
                </a:cxn>
              </a:cxnLst>
              <a:rect l="0" t="0" r="r" b="b"/>
              <a:pathLst>
                <a:path w="511" h="955">
                  <a:moveTo>
                    <a:pt x="0" y="0"/>
                  </a:moveTo>
                  <a:lnTo>
                    <a:pt x="0" y="18"/>
                  </a:lnTo>
                  <a:lnTo>
                    <a:pt x="6" y="24"/>
                  </a:lnTo>
                  <a:lnTo>
                    <a:pt x="6" y="41"/>
                  </a:lnTo>
                  <a:lnTo>
                    <a:pt x="12" y="47"/>
                  </a:lnTo>
                  <a:lnTo>
                    <a:pt x="12" y="53"/>
                  </a:lnTo>
                  <a:lnTo>
                    <a:pt x="17" y="59"/>
                  </a:lnTo>
                  <a:lnTo>
                    <a:pt x="17" y="76"/>
                  </a:lnTo>
                  <a:lnTo>
                    <a:pt x="23" y="82"/>
                  </a:lnTo>
                  <a:lnTo>
                    <a:pt x="23" y="94"/>
                  </a:lnTo>
                  <a:lnTo>
                    <a:pt x="29" y="100"/>
                  </a:lnTo>
                  <a:lnTo>
                    <a:pt x="29" y="117"/>
                  </a:lnTo>
                  <a:lnTo>
                    <a:pt x="35" y="123"/>
                  </a:lnTo>
                  <a:lnTo>
                    <a:pt x="35" y="129"/>
                  </a:lnTo>
                  <a:lnTo>
                    <a:pt x="41" y="135"/>
                  </a:lnTo>
                  <a:lnTo>
                    <a:pt x="41" y="153"/>
                  </a:lnTo>
                  <a:lnTo>
                    <a:pt x="46" y="158"/>
                  </a:lnTo>
                  <a:lnTo>
                    <a:pt x="46" y="176"/>
                  </a:lnTo>
                  <a:lnTo>
                    <a:pt x="52" y="182"/>
                  </a:lnTo>
                  <a:lnTo>
                    <a:pt x="52" y="194"/>
                  </a:lnTo>
                  <a:lnTo>
                    <a:pt x="58" y="199"/>
                  </a:lnTo>
                  <a:lnTo>
                    <a:pt x="58" y="217"/>
                  </a:lnTo>
                  <a:lnTo>
                    <a:pt x="64" y="223"/>
                  </a:lnTo>
                  <a:lnTo>
                    <a:pt x="64" y="229"/>
                  </a:lnTo>
                  <a:lnTo>
                    <a:pt x="70" y="235"/>
                  </a:lnTo>
                  <a:lnTo>
                    <a:pt x="70" y="252"/>
                  </a:lnTo>
                  <a:lnTo>
                    <a:pt x="75" y="258"/>
                  </a:lnTo>
                  <a:lnTo>
                    <a:pt x="75" y="270"/>
                  </a:lnTo>
                  <a:lnTo>
                    <a:pt x="81" y="276"/>
                  </a:lnTo>
                  <a:lnTo>
                    <a:pt x="81" y="293"/>
                  </a:lnTo>
                  <a:lnTo>
                    <a:pt x="87" y="299"/>
                  </a:lnTo>
                  <a:lnTo>
                    <a:pt x="87" y="305"/>
                  </a:lnTo>
                  <a:lnTo>
                    <a:pt x="93" y="311"/>
                  </a:lnTo>
                  <a:lnTo>
                    <a:pt x="93" y="322"/>
                  </a:lnTo>
                  <a:lnTo>
                    <a:pt x="99" y="328"/>
                  </a:lnTo>
                  <a:lnTo>
                    <a:pt x="99" y="346"/>
                  </a:lnTo>
                  <a:lnTo>
                    <a:pt x="105" y="352"/>
                  </a:lnTo>
                  <a:lnTo>
                    <a:pt x="105" y="363"/>
                  </a:lnTo>
                  <a:lnTo>
                    <a:pt x="110" y="369"/>
                  </a:lnTo>
                  <a:lnTo>
                    <a:pt x="110" y="381"/>
                  </a:lnTo>
                  <a:lnTo>
                    <a:pt x="116" y="387"/>
                  </a:lnTo>
                  <a:lnTo>
                    <a:pt x="116" y="399"/>
                  </a:lnTo>
                  <a:lnTo>
                    <a:pt x="122" y="405"/>
                  </a:lnTo>
                  <a:lnTo>
                    <a:pt x="122" y="416"/>
                  </a:lnTo>
                  <a:lnTo>
                    <a:pt x="128" y="422"/>
                  </a:lnTo>
                  <a:lnTo>
                    <a:pt x="128" y="434"/>
                  </a:lnTo>
                  <a:lnTo>
                    <a:pt x="134" y="440"/>
                  </a:lnTo>
                  <a:lnTo>
                    <a:pt x="134" y="446"/>
                  </a:lnTo>
                  <a:lnTo>
                    <a:pt x="139" y="451"/>
                  </a:lnTo>
                  <a:lnTo>
                    <a:pt x="139" y="463"/>
                  </a:lnTo>
                  <a:lnTo>
                    <a:pt x="145" y="469"/>
                  </a:lnTo>
                  <a:lnTo>
                    <a:pt x="145" y="481"/>
                  </a:lnTo>
                  <a:lnTo>
                    <a:pt x="151" y="487"/>
                  </a:lnTo>
                  <a:lnTo>
                    <a:pt x="151" y="498"/>
                  </a:lnTo>
                  <a:lnTo>
                    <a:pt x="157" y="504"/>
                  </a:lnTo>
                  <a:lnTo>
                    <a:pt x="157" y="510"/>
                  </a:lnTo>
                  <a:lnTo>
                    <a:pt x="163" y="516"/>
                  </a:lnTo>
                  <a:lnTo>
                    <a:pt x="163" y="528"/>
                  </a:lnTo>
                  <a:lnTo>
                    <a:pt x="168" y="533"/>
                  </a:lnTo>
                  <a:lnTo>
                    <a:pt x="168" y="545"/>
                  </a:lnTo>
                  <a:lnTo>
                    <a:pt x="174" y="551"/>
                  </a:lnTo>
                  <a:lnTo>
                    <a:pt x="174" y="563"/>
                  </a:lnTo>
                  <a:lnTo>
                    <a:pt x="180" y="569"/>
                  </a:lnTo>
                  <a:lnTo>
                    <a:pt x="180" y="574"/>
                  </a:lnTo>
                  <a:lnTo>
                    <a:pt x="186" y="580"/>
                  </a:lnTo>
                  <a:lnTo>
                    <a:pt x="186" y="586"/>
                  </a:lnTo>
                  <a:lnTo>
                    <a:pt x="192" y="592"/>
                  </a:lnTo>
                  <a:lnTo>
                    <a:pt x="192" y="604"/>
                  </a:lnTo>
                  <a:lnTo>
                    <a:pt x="197" y="610"/>
                  </a:lnTo>
                  <a:lnTo>
                    <a:pt x="197" y="615"/>
                  </a:lnTo>
                  <a:lnTo>
                    <a:pt x="203" y="621"/>
                  </a:lnTo>
                  <a:lnTo>
                    <a:pt x="203" y="633"/>
                  </a:lnTo>
                  <a:lnTo>
                    <a:pt x="215" y="645"/>
                  </a:lnTo>
                  <a:lnTo>
                    <a:pt x="215" y="656"/>
                  </a:lnTo>
                  <a:lnTo>
                    <a:pt x="221" y="662"/>
                  </a:lnTo>
                  <a:lnTo>
                    <a:pt x="221" y="668"/>
                  </a:lnTo>
                  <a:lnTo>
                    <a:pt x="227" y="674"/>
                  </a:lnTo>
                  <a:lnTo>
                    <a:pt x="227" y="680"/>
                  </a:lnTo>
                  <a:lnTo>
                    <a:pt x="238" y="692"/>
                  </a:lnTo>
                  <a:lnTo>
                    <a:pt x="238" y="703"/>
                  </a:lnTo>
                  <a:lnTo>
                    <a:pt x="250" y="715"/>
                  </a:lnTo>
                  <a:lnTo>
                    <a:pt x="250" y="727"/>
                  </a:lnTo>
                  <a:lnTo>
                    <a:pt x="256" y="733"/>
                  </a:lnTo>
                  <a:lnTo>
                    <a:pt x="261" y="738"/>
                  </a:lnTo>
                  <a:lnTo>
                    <a:pt x="261" y="744"/>
                  </a:lnTo>
                  <a:lnTo>
                    <a:pt x="273" y="756"/>
                  </a:lnTo>
                  <a:lnTo>
                    <a:pt x="273" y="768"/>
                  </a:lnTo>
                  <a:lnTo>
                    <a:pt x="279" y="774"/>
                  </a:lnTo>
                  <a:lnTo>
                    <a:pt x="290" y="785"/>
                  </a:lnTo>
                  <a:lnTo>
                    <a:pt x="290" y="791"/>
                  </a:lnTo>
                  <a:lnTo>
                    <a:pt x="302" y="803"/>
                  </a:lnTo>
                  <a:lnTo>
                    <a:pt x="302" y="809"/>
                  </a:lnTo>
                  <a:lnTo>
                    <a:pt x="308" y="815"/>
                  </a:lnTo>
                  <a:lnTo>
                    <a:pt x="314" y="821"/>
                  </a:lnTo>
                  <a:lnTo>
                    <a:pt x="325" y="832"/>
                  </a:lnTo>
                  <a:lnTo>
                    <a:pt x="325" y="838"/>
                  </a:lnTo>
                  <a:lnTo>
                    <a:pt x="331" y="844"/>
                  </a:lnTo>
                  <a:lnTo>
                    <a:pt x="337" y="850"/>
                  </a:lnTo>
                  <a:lnTo>
                    <a:pt x="343" y="856"/>
                  </a:lnTo>
                  <a:lnTo>
                    <a:pt x="349" y="862"/>
                  </a:lnTo>
                  <a:lnTo>
                    <a:pt x="354" y="867"/>
                  </a:lnTo>
                  <a:lnTo>
                    <a:pt x="360" y="873"/>
                  </a:lnTo>
                  <a:lnTo>
                    <a:pt x="366" y="879"/>
                  </a:lnTo>
                  <a:lnTo>
                    <a:pt x="372" y="885"/>
                  </a:lnTo>
                  <a:lnTo>
                    <a:pt x="378" y="891"/>
                  </a:lnTo>
                  <a:lnTo>
                    <a:pt x="383" y="891"/>
                  </a:lnTo>
                  <a:lnTo>
                    <a:pt x="389" y="897"/>
                  </a:lnTo>
                  <a:lnTo>
                    <a:pt x="395" y="903"/>
                  </a:lnTo>
                  <a:lnTo>
                    <a:pt x="401" y="908"/>
                  </a:lnTo>
                  <a:lnTo>
                    <a:pt x="407" y="908"/>
                  </a:lnTo>
                  <a:lnTo>
                    <a:pt x="412" y="914"/>
                  </a:lnTo>
                  <a:lnTo>
                    <a:pt x="418" y="920"/>
                  </a:lnTo>
                  <a:lnTo>
                    <a:pt x="424" y="920"/>
                  </a:lnTo>
                  <a:lnTo>
                    <a:pt x="430" y="926"/>
                  </a:lnTo>
                  <a:lnTo>
                    <a:pt x="436" y="926"/>
                  </a:lnTo>
                  <a:lnTo>
                    <a:pt x="442" y="932"/>
                  </a:lnTo>
                  <a:lnTo>
                    <a:pt x="447" y="932"/>
                  </a:lnTo>
                  <a:lnTo>
                    <a:pt x="453" y="932"/>
                  </a:lnTo>
                  <a:lnTo>
                    <a:pt x="459" y="938"/>
                  </a:lnTo>
                  <a:lnTo>
                    <a:pt x="465" y="938"/>
                  </a:lnTo>
                  <a:lnTo>
                    <a:pt x="471" y="944"/>
                  </a:lnTo>
                  <a:lnTo>
                    <a:pt x="476" y="944"/>
                  </a:lnTo>
                  <a:lnTo>
                    <a:pt x="482" y="944"/>
                  </a:lnTo>
                  <a:lnTo>
                    <a:pt x="488" y="949"/>
                  </a:lnTo>
                  <a:lnTo>
                    <a:pt x="494" y="949"/>
                  </a:lnTo>
                  <a:lnTo>
                    <a:pt x="500" y="949"/>
                  </a:lnTo>
                  <a:lnTo>
                    <a:pt x="505" y="955"/>
                  </a:lnTo>
                  <a:lnTo>
                    <a:pt x="511" y="955"/>
                  </a:lnTo>
                </a:path>
              </a:pathLst>
            </a:custGeom>
            <a:noFill/>
            <a:ln w="38100">
              <a:solidFill>
                <a:srgbClr xmlns:mc="http://schemas.openxmlformats.org/markup-compatibility/2006" xmlns:a14="http://schemas.microsoft.com/office/drawing/2010/main" val="FF0000" mc:Ignorable=""/>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25" name="Freeform 25"/>
          <p:cNvSpPr>
            <a:spLocks/>
          </p:cNvSpPr>
          <p:nvPr/>
        </p:nvSpPr>
        <p:spPr bwMode="auto">
          <a:xfrm>
            <a:off x="4350537" y="5632049"/>
            <a:ext cx="55562" cy="9525"/>
          </a:xfrm>
          <a:custGeom>
            <a:avLst/>
            <a:gdLst/>
            <a:ahLst/>
            <a:cxnLst>
              <a:cxn ang="0">
                <a:pos x="0" y="0"/>
              </a:cxn>
              <a:cxn ang="0">
                <a:pos x="6" y="0"/>
              </a:cxn>
              <a:cxn ang="0">
                <a:pos x="12" y="0"/>
              </a:cxn>
              <a:cxn ang="0">
                <a:pos x="18" y="6"/>
              </a:cxn>
              <a:cxn ang="0">
                <a:pos x="24" y="6"/>
              </a:cxn>
              <a:cxn ang="0">
                <a:pos x="29" y="6"/>
              </a:cxn>
              <a:cxn ang="0">
                <a:pos x="35" y="6"/>
              </a:cxn>
            </a:cxnLst>
            <a:rect l="0" t="0" r="r" b="b"/>
            <a:pathLst>
              <a:path w="35" h="6">
                <a:moveTo>
                  <a:pt x="0" y="0"/>
                </a:moveTo>
                <a:lnTo>
                  <a:pt x="6" y="0"/>
                </a:lnTo>
                <a:lnTo>
                  <a:pt x="12" y="0"/>
                </a:lnTo>
                <a:lnTo>
                  <a:pt x="18" y="6"/>
                </a:lnTo>
                <a:lnTo>
                  <a:pt x="24" y="6"/>
                </a:lnTo>
                <a:lnTo>
                  <a:pt x="29" y="6"/>
                </a:lnTo>
                <a:lnTo>
                  <a:pt x="35" y="6"/>
                </a:lnTo>
              </a:path>
            </a:pathLst>
          </a:custGeom>
          <a:noFill/>
          <a:ln w="36513">
            <a:solidFill>
              <a:srgbClr xmlns:mc="http://schemas.openxmlformats.org/markup-compatibility/2006" xmlns:a14="http://schemas.microsoft.com/office/drawing/2010/main" val="FF0000" mc:Ignorable=""/>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26" name="Group 26"/>
          <p:cNvGrpSpPr>
            <a:grpSpLocks/>
          </p:cNvGrpSpPr>
          <p:nvPr/>
        </p:nvGrpSpPr>
        <p:grpSpPr bwMode="auto">
          <a:xfrm>
            <a:off x="1085049" y="4636686"/>
            <a:ext cx="5397500" cy="1023938"/>
            <a:chOff x="1098" y="2840"/>
            <a:chExt cx="3400" cy="645"/>
          </a:xfrm>
        </p:grpSpPr>
        <p:grpSp>
          <p:nvGrpSpPr>
            <p:cNvPr id="27" name="Group 27"/>
            <p:cNvGrpSpPr>
              <a:grpSpLocks/>
            </p:cNvGrpSpPr>
            <p:nvPr/>
          </p:nvGrpSpPr>
          <p:grpSpPr bwMode="auto">
            <a:xfrm>
              <a:off x="1098" y="2840"/>
              <a:ext cx="2946" cy="639"/>
              <a:chOff x="1098" y="2840"/>
              <a:chExt cx="2946" cy="639"/>
            </a:xfrm>
          </p:grpSpPr>
          <p:sp>
            <p:nvSpPr>
              <p:cNvPr id="29" name="Freeform 28"/>
              <p:cNvSpPr>
                <a:spLocks/>
              </p:cNvSpPr>
              <p:nvPr/>
            </p:nvSpPr>
            <p:spPr bwMode="auto">
              <a:xfrm>
                <a:off x="1098" y="3338"/>
                <a:ext cx="732" cy="141"/>
              </a:xfrm>
              <a:custGeom>
                <a:avLst/>
                <a:gdLst/>
                <a:ahLst/>
                <a:cxnLst>
                  <a:cxn ang="0">
                    <a:pos x="6" y="141"/>
                  </a:cxn>
                  <a:cxn ang="0">
                    <a:pos x="23" y="141"/>
                  </a:cxn>
                  <a:cxn ang="0">
                    <a:pos x="41" y="141"/>
                  </a:cxn>
                  <a:cxn ang="0">
                    <a:pos x="58" y="141"/>
                  </a:cxn>
                  <a:cxn ang="0">
                    <a:pos x="76" y="141"/>
                  </a:cxn>
                  <a:cxn ang="0">
                    <a:pos x="93" y="141"/>
                  </a:cxn>
                  <a:cxn ang="0">
                    <a:pos x="111" y="141"/>
                  </a:cxn>
                  <a:cxn ang="0">
                    <a:pos x="128" y="135"/>
                  </a:cxn>
                  <a:cxn ang="0">
                    <a:pos x="145" y="135"/>
                  </a:cxn>
                  <a:cxn ang="0">
                    <a:pos x="163" y="135"/>
                  </a:cxn>
                  <a:cxn ang="0">
                    <a:pos x="180" y="135"/>
                  </a:cxn>
                  <a:cxn ang="0">
                    <a:pos x="198" y="129"/>
                  </a:cxn>
                  <a:cxn ang="0">
                    <a:pos x="215" y="129"/>
                  </a:cxn>
                  <a:cxn ang="0">
                    <a:pos x="233" y="129"/>
                  </a:cxn>
                  <a:cxn ang="0">
                    <a:pos x="250" y="123"/>
                  </a:cxn>
                  <a:cxn ang="0">
                    <a:pos x="267" y="123"/>
                  </a:cxn>
                  <a:cxn ang="0">
                    <a:pos x="285" y="123"/>
                  </a:cxn>
                  <a:cxn ang="0">
                    <a:pos x="302" y="118"/>
                  </a:cxn>
                  <a:cxn ang="0">
                    <a:pos x="320" y="118"/>
                  </a:cxn>
                  <a:cxn ang="0">
                    <a:pos x="337" y="118"/>
                  </a:cxn>
                  <a:cxn ang="0">
                    <a:pos x="355" y="112"/>
                  </a:cxn>
                  <a:cxn ang="0">
                    <a:pos x="372" y="112"/>
                  </a:cxn>
                  <a:cxn ang="0">
                    <a:pos x="389" y="106"/>
                  </a:cxn>
                  <a:cxn ang="0">
                    <a:pos x="407" y="100"/>
                  </a:cxn>
                  <a:cxn ang="0">
                    <a:pos x="424" y="100"/>
                  </a:cxn>
                  <a:cxn ang="0">
                    <a:pos x="442" y="94"/>
                  </a:cxn>
                  <a:cxn ang="0">
                    <a:pos x="459" y="94"/>
                  </a:cxn>
                  <a:cxn ang="0">
                    <a:pos x="477" y="88"/>
                  </a:cxn>
                  <a:cxn ang="0">
                    <a:pos x="494" y="82"/>
                  </a:cxn>
                  <a:cxn ang="0">
                    <a:pos x="512" y="77"/>
                  </a:cxn>
                  <a:cxn ang="0">
                    <a:pos x="529" y="77"/>
                  </a:cxn>
                  <a:cxn ang="0">
                    <a:pos x="546" y="71"/>
                  </a:cxn>
                  <a:cxn ang="0">
                    <a:pos x="564" y="65"/>
                  </a:cxn>
                  <a:cxn ang="0">
                    <a:pos x="581" y="59"/>
                  </a:cxn>
                  <a:cxn ang="0">
                    <a:pos x="599" y="53"/>
                  </a:cxn>
                  <a:cxn ang="0">
                    <a:pos x="616" y="47"/>
                  </a:cxn>
                  <a:cxn ang="0">
                    <a:pos x="634" y="41"/>
                  </a:cxn>
                  <a:cxn ang="0">
                    <a:pos x="651" y="36"/>
                  </a:cxn>
                  <a:cxn ang="0">
                    <a:pos x="668" y="30"/>
                  </a:cxn>
                  <a:cxn ang="0">
                    <a:pos x="686" y="18"/>
                  </a:cxn>
                  <a:cxn ang="0">
                    <a:pos x="703" y="12"/>
                  </a:cxn>
                  <a:cxn ang="0">
                    <a:pos x="721" y="6"/>
                  </a:cxn>
                </a:cxnLst>
                <a:rect l="0" t="0" r="r" b="b"/>
                <a:pathLst>
                  <a:path w="732" h="141">
                    <a:moveTo>
                      <a:pt x="6" y="141"/>
                    </a:moveTo>
                    <a:lnTo>
                      <a:pt x="0" y="141"/>
                    </a:lnTo>
                    <a:lnTo>
                      <a:pt x="6" y="141"/>
                    </a:lnTo>
                    <a:lnTo>
                      <a:pt x="12" y="141"/>
                    </a:lnTo>
                    <a:lnTo>
                      <a:pt x="18" y="141"/>
                    </a:lnTo>
                    <a:lnTo>
                      <a:pt x="23" y="141"/>
                    </a:lnTo>
                    <a:lnTo>
                      <a:pt x="29" y="141"/>
                    </a:lnTo>
                    <a:lnTo>
                      <a:pt x="35" y="141"/>
                    </a:lnTo>
                    <a:lnTo>
                      <a:pt x="41" y="141"/>
                    </a:lnTo>
                    <a:lnTo>
                      <a:pt x="47" y="141"/>
                    </a:lnTo>
                    <a:lnTo>
                      <a:pt x="52" y="141"/>
                    </a:lnTo>
                    <a:lnTo>
                      <a:pt x="58" y="141"/>
                    </a:lnTo>
                    <a:lnTo>
                      <a:pt x="64" y="141"/>
                    </a:lnTo>
                    <a:lnTo>
                      <a:pt x="70" y="141"/>
                    </a:lnTo>
                    <a:lnTo>
                      <a:pt x="76" y="141"/>
                    </a:lnTo>
                    <a:lnTo>
                      <a:pt x="81" y="141"/>
                    </a:lnTo>
                    <a:lnTo>
                      <a:pt x="87" y="141"/>
                    </a:lnTo>
                    <a:lnTo>
                      <a:pt x="93" y="141"/>
                    </a:lnTo>
                    <a:lnTo>
                      <a:pt x="99" y="141"/>
                    </a:lnTo>
                    <a:lnTo>
                      <a:pt x="105" y="141"/>
                    </a:lnTo>
                    <a:lnTo>
                      <a:pt x="111" y="141"/>
                    </a:lnTo>
                    <a:lnTo>
                      <a:pt x="116" y="135"/>
                    </a:lnTo>
                    <a:lnTo>
                      <a:pt x="122" y="135"/>
                    </a:lnTo>
                    <a:lnTo>
                      <a:pt x="128" y="135"/>
                    </a:lnTo>
                    <a:lnTo>
                      <a:pt x="134" y="135"/>
                    </a:lnTo>
                    <a:lnTo>
                      <a:pt x="140" y="135"/>
                    </a:lnTo>
                    <a:lnTo>
                      <a:pt x="145" y="135"/>
                    </a:lnTo>
                    <a:lnTo>
                      <a:pt x="151" y="135"/>
                    </a:lnTo>
                    <a:lnTo>
                      <a:pt x="157" y="135"/>
                    </a:lnTo>
                    <a:lnTo>
                      <a:pt x="163" y="135"/>
                    </a:lnTo>
                    <a:lnTo>
                      <a:pt x="169" y="135"/>
                    </a:lnTo>
                    <a:lnTo>
                      <a:pt x="174" y="135"/>
                    </a:lnTo>
                    <a:lnTo>
                      <a:pt x="180" y="135"/>
                    </a:lnTo>
                    <a:lnTo>
                      <a:pt x="186" y="135"/>
                    </a:lnTo>
                    <a:lnTo>
                      <a:pt x="192" y="129"/>
                    </a:lnTo>
                    <a:lnTo>
                      <a:pt x="198" y="129"/>
                    </a:lnTo>
                    <a:lnTo>
                      <a:pt x="204" y="129"/>
                    </a:lnTo>
                    <a:lnTo>
                      <a:pt x="209" y="129"/>
                    </a:lnTo>
                    <a:lnTo>
                      <a:pt x="215" y="129"/>
                    </a:lnTo>
                    <a:lnTo>
                      <a:pt x="221" y="129"/>
                    </a:lnTo>
                    <a:lnTo>
                      <a:pt x="227" y="129"/>
                    </a:lnTo>
                    <a:lnTo>
                      <a:pt x="233" y="129"/>
                    </a:lnTo>
                    <a:lnTo>
                      <a:pt x="238" y="129"/>
                    </a:lnTo>
                    <a:lnTo>
                      <a:pt x="244" y="129"/>
                    </a:lnTo>
                    <a:lnTo>
                      <a:pt x="250" y="123"/>
                    </a:lnTo>
                    <a:lnTo>
                      <a:pt x="256" y="123"/>
                    </a:lnTo>
                    <a:lnTo>
                      <a:pt x="262" y="123"/>
                    </a:lnTo>
                    <a:lnTo>
                      <a:pt x="267" y="123"/>
                    </a:lnTo>
                    <a:lnTo>
                      <a:pt x="273" y="123"/>
                    </a:lnTo>
                    <a:lnTo>
                      <a:pt x="279" y="123"/>
                    </a:lnTo>
                    <a:lnTo>
                      <a:pt x="285" y="123"/>
                    </a:lnTo>
                    <a:lnTo>
                      <a:pt x="291" y="123"/>
                    </a:lnTo>
                    <a:lnTo>
                      <a:pt x="296" y="123"/>
                    </a:lnTo>
                    <a:lnTo>
                      <a:pt x="302" y="118"/>
                    </a:lnTo>
                    <a:lnTo>
                      <a:pt x="308" y="118"/>
                    </a:lnTo>
                    <a:lnTo>
                      <a:pt x="314" y="118"/>
                    </a:lnTo>
                    <a:lnTo>
                      <a:pt x="320" y="118"/>
                    </a:lnTo>
                    <a:lnTo>
                      <a:pt x="326" y="118"/>
                    </a:lnTo>
                    <a:lnTo>
                      <a:pt x="331" y="118"/>
                    </a:lnTo>
                    <a:lnTo>
                      <a:pt x="337" y="118"/>
                    </a:lnTo>
                    <a:lnTo>
                      <a:pt x="343" y="112"/>
                    </a:lnTo>
                    <a:lnTo>
                      <a:pt x="349" y="112"/>
                    </a:lnTo>
                    <a:lnTo>
                      <a:pt x="355" y="112"/>
                    </a:lnTo>
                    <a:lnTo>
                      <a:pt x="360" y="112"/>
                    </a:lnTo>
                    <a:lnTo>
                      <a:pt x="366" y="112"/>
                    </a:lnTo>
                    <a:lnTo>
                      <a:pt x="372" y="112"/>
                    </a:lnTo>
                    <a:lnTo>
                      <a:pt x="378" y="106"/>
                    </a:lnTo>
                    <a:lnTo>
                      <a:pt x="384" y="106"/>
                    </a:lnTo>
                    <a:lnTo>
                      <a:pt x="389" y="106"/>
                    </a:lnTo>
                    <a:lnTo>
                      <a:pt x="395" y="106"/>
                    </a:lnTo>
                    <a:lnTo>
                      <a:pt x="401" y="106"/>
                    </a:lnTo>
                    <a:lnTo>
                      <a:pt x="407" y="100"/>
                    </a:lnTo>
                    <a:lnTo>
                      <a:pt x="413" y="100"/>
                    </a:lnTo>
                    <a:lnTo>
                      <a:pt x="419" y="100"/>
                    </a:lnTo>
                    <a:lnTo>
                      <a:pt x="424" y="100"/>
                    </a:lnTo>
                    <a:lnTo>
                      <a:pt x="430" y="100"/>
                    </a:lnTo>
                    <a:lnTo>
                      <a:pt x="436" y="94"/>
                    </a:lnTo>
                    <a:lnTo>
                      <a:pt x="442" y="94"/>
                    </a:lnTo>
                    <a:lnTo>
                      <a:pt x="448" y="94"/>
                    </a:lnTo>
                    <a:lnTo>
                      <a:pt x="453" y="94"/>
                    </a:lnTo>
                    <a:lnTo>
                      <a:pt x="459" y="94"/>
                    </a:lnTo>
                    <a:lnTo>
                      <a:pt x="465" y="88"/>
                    </a:lnTo>
                    <a:lnTo>
                      <a:pt x="471" y="88"/>
                    </a:lnTo>
                    <a:lnTo>
                      <a:pt x="477" y="88"/>
                    </a:lnTo>
                    <a:lnTo>
                      <a:pt x="482" y="88"/>
                    </a:lnTo>
                    <a:lnTo>
                      <a:pt x="488" y="82"/>
                    </a:lnTo>
                    <a:lnTo>
                      <a:pt x="494" y="82"/>
                    </a:lnTo>
                    <a:lnTo>
                      <a:pt x="500" y="82"/>
                    </a:lnTo>
                    <a:lnTo>
                      <a:pt x="506" y="82"/>
                    </a:lnTo>
                    <a:lnTo>
                      <a:pt x="512" y="77"/>
                    </a:lnTo>
                    <a:lnTo>
                      <a:pt x="517" y="77"/>
                    </a:lnTo>
                    <a:lnTo>
                      <a:pt x="523" y="77"/>
                    </a:lnTo>
                    <a:lnTo>
                      <a:pt x="529" y="77"/>
                    </a:lnTo>
                    <a:lnTo>
                      <a:pt x="535" y="71"/>
                    </a:lnTo>
                    <a:lnTo>
                      <a:pt x="541" y="71"/>
                    </a:lnTo>
                    <a:lnTo>
                      <a:pt x="546" y="71"/>
                    </a:lnTo>
                    <a:lnTo>
                      <a:pt x="552" y="65"/>
                    </a:lnTo>
                    <a:lnTo>
                      <a:pt x="558" y="65"/>
                    </a:lnTo>
                    <a:lnTo>
                      <a:pt x="564" y="65"/>
                    </a:lnTo>
                    <a:lnTo>
                      <a:pt x="570" y="65"/>
                    </a:lnTo>
                    <a:lnTo>
                      <a:pt x="575" y="59"/>
                    </a:lnTo>
                    <a:lnTo>
                      <a:pt x="581" y="59"/>
                    </a:lnTo>
                    <a:lnTo>
                      <a:pt x="587" y="59"/>
                    </a:lnTo>
                    <a:lnTo>
                      <a:pt x="593" y="53"/>
                    </a:lnTo>
                    <a:lnTo>
                      <a:pt x="599" y="53"/>
                    </a:lnTo>
                    <a:lnTo>
                      <a:pt x="604" y="47"/>
                    </a:lnTo>
                    <a:lnTo>
                      <a:pt x="610" y="47"/>
                    </a:lnTo>
                    <a:lnTo>
                      <a:pt x="616" y="47"/>
                    </a:lnTo>
                    <a:lnTo>
                      <a:pt x="622" y="41"/>
                    </a:lnTo>
                    <a:lnTo>
                      <a:pt x="628" y="41"/>
                    </a:lnTo>
                    <a:lnTo>
                      <a:pt x="634" y="41"/>
                    </a:lnTo>
                    <a:lnTo>
                      <a:pt x="639" y="36"/>
                    </a:lnTo>
                    <a:lnTo>
                      <a:pt x="645" y="36"/>
                    </a:lnTo>
                    <a:lnTo>
                      <a:pt x="651" y="36"/>
                    </a:lnTo>
                    <a:lnTo>
                      <a:pt x="657" y="30"/>
                    </a:lnTo>
                    <a:lnTo>
                      <a:pt x="663" y="30"/>
                    </a:lnTo>
                    <a:lnTo>
                      <a:pt x="668" y="30"/>
                    </a:lnTo>
                    <a:lnTo>
                      <a:pt x="674" y="24"/>
                    </a:lnTo>
                    <a:lnTo>
                      <a:pt x="680" y="24"/>
                    </a:lnTo>
                    <a:lnTo>
                      <a:pt x="686" y="18"/>
                    </a:lnTo>
                    <a:lnTo>
                      <a:pt x="692" y="18"/>
                    </a:lnTo>
                    <a:lnTo>
                      <a:pt x="697" y="12"/>
                    </a:lnTo>
                    <a:lnTo>
                      <a:pt x="703" y="12"/>
                    </a:lnTo>
                    <a:lnTo>
                      <a:pt x="709" y="12"/>
                    </a:lnTo>
                    <a:lnTo>
                      <a:pt x="715" y="6"/>
                    </a:lnTo>
                    <a:lnTo>
                      <a:pt x="721" y="6"/>
                    </a:lnTo>
                    <a:lnTo>
                      <a:pt x="727" y="0"/>
                    </a:lnTo>
                    <a:lnTo>
                      <a:pt x="732" y="0"/>
                    </a:lnTo>
                  </a:path>
                </a:pathLst>
              </a:custGeom>
              <a:noFill/>
              <a:ln w="38100" cap="flat">
                <a:solidFill>
                  <a:srgbClr xmlns:mc="http://schemas.openxmlformats.org/markup-compatibility/2006" xmlns:a14="http://schemas.microsoft.com/office/drawing/2010/main" val="00FF00" mc:Ignorable=""/>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 name="Freeform 29"/>
              <p:cNvSpPr>
                <a:spLocks/>
              </p:cNvSpPr>
              <p:nvPr/>
            </p:nvSpPr>
            <p:spPr bwMode="auto">
              <a:xfrm>
                <a:off x="1830" y="2893"/>
                <a:ext cx="738" cy="445"/>
              </a:xfrm>
              <a:custGeom>
                <a:avLst/>
                <a:gdLst/>
                <a:ahLst/>
                <a:cxnLst>
                  <a:cxn ang="0">
                    <a:pos x="12" y="440"/>
                  </a:cxn>
                  <a:cxn ang="0">
                    <a:pos x="29" y="428"/>
                  </a:cxn>
                  <a:cxn ang="0">
                    <a:pos x="47" y="422"/>
                  </a:cxn>
                  <a:cxn ang="0">
                    <a:pos x="64" y="410"/>
                  </a:cxn>
                  <a:cxn ang="0">
                    <a:pos x="82" y="404"/>
                  </a:cxn>
                  <a:cxn ang="0">
                    <a:pos x="99" y="393"/>
                  </a:cxn>
                  <a:cxn ang="0">
                    <a:pos x="117" y="387"/>
                  </a:cxn>
                  <a:cxn ang="0">
                    <a:pos x="134" y="375"/>
                  </a:cxn>
                  <a:cxn ang="0">
                    <a:pos x="151" y="363"/>
                  </a:cxn>
                  <a:cxn ang="0">
                    <a:pos x="169" y="352"/>
                  </a:cxn>
                  <a:cxn ang="0">
                    <a:pos x="186" y="346"/>
                  </a:cxn>
                  <a:cxn ang="0">
                    <a:pos x="204" y="334"/>
                  </a:cxn>
                  <a:cxn ang="0">
                    <a:pos x="221" y="322"/>
                  </a:cxn>
                  <a:cxn ang="0">
                    <a:pos x="239" y="311"/>
                  </a:cxn>
                  <a:cxn ang="0">
                    <a:pos x="256" y="299"/>
                  </a:cxn>
                  <a:cxn ang="0">
                    <a:pos x="273" y="287"/>
                  </a:cxn>
                  <a:cxn ang="0">
                    <a:pos x="291" y="275"/>
                  </a:cxn>
                  <a:cxn ang="0">
                    <a:pos x="308" y="264"/>
                  </a:cxn>
                  <a:cxn ang="0">
                    <a:pos x="326" y="252"/>
                  </a:cxn>
                  <a:cxn ang="0">
                    <a:pos x="343" y="240"/>
                  </a:cxn>
                  <a:cxn ang="0">
                    <a:pos x="361" y="229"/>
                  </a:cxn>
                  <a:cxn ang="0">
                    <a:pos x="378" y="217"/>
                  </a:cxn>
                  <a:cxn ang="0">
                    <a:pos x="395" y="205"/>
                  </a:cxn>
                  <a:cxn ang="0">
                    <a:pos x="413" y="193"/>
                  </a:cxn>
                  <a:cxn ang="0">
                    <a:pos x="430" y="182"/>
                  </a:cxn>
                  <a:cxn ang="0">
                    <a:pos x="448" y="170"/>
                  </a:cxn>
                  <a:cxn ang="0">
                    <a:pos x="465" y="158"/>
                  </a:cxn>
                  <a:cxn ang="0">
                    <a:pos x="483" y="147"/>
                  </a:cxn>
                  <a:cxn ang="0">
                    <a:pos x="500" y="135"/>
                  </a:cxn>
                  <a:cxn ang="0">
                    <a:pos x="518" y="123"/>
                  </a:cxn>
                  <a:cxn ang="0">
                    <a:pos x="535" y="111"/>
                  </a:cxn>
                  <a:cxn ang="0">
                    <a:pos x="552" y="100"/>
                  </a:cxn>
                  <a:cxn ang="0">
                    <a:pos x="570" y="88"/>
                  </a:cxn>
                  <a:cxn ang="0">
                    <a:pos x="587" y="76"/>
                  </a:cxn>
                  <a:cxn ang="0">
                    <a:pos x="605" y="65"/>
                  </a:cxn>
                  <a:cxn ang="0">
                    <a:pos x="622" y="59"/>
                  </a:cxn>
                  <a:cxn ang="0">
                    <a:pos x="640" y="47"/>
                  </a:cxn>
                  <a:cxn ang="0">
                    <a:pos x="657" y="35"/>
                  </a:cxn>
                  <a:cxn ang="0">
                    <a:pos x="674" y="29"/>
                  </a:cxn>
                  <a:cxn ang="0">
                    <a:pos x="692" y="18"/>
                  </a:cxn>
                  <a:cxn ang="0">
                    <a:pos x="709" y="12"/>
                  </a:cxn>
                  <a:cxn ang="0">
                    <a:pos x="727" y="6"/>
                  </a:cxn>
                </a:cxnLst>
                <a:rect l="0" t="0" r="r" b="b"/>
                <a:pathLst>
                  <a:path w="738" h="445">
                    <a:moveTo>
                      <a:pt x="0" y="445"/>
                    </a:moveTo>
                    <a:lnTo>
                      <a:pt x="6" y="440"/>
                    </a:lnTo>
                    <a:lnTo>
                      <a:pt x="12" y="440"/>
                    </a:lnTo>
                    <a:lnTo>
                      <a:pt x="18" y="434"/>
                    </a:lnTo>
                    <a:lnTo>
                      <a:pt x="24" y="434"/>
                    </a:lnTo>
                    <a:lnTo>
                      <a:pt x="29" y="428"/>
                    </a:lnTo>
                    <a:lnTo>
                      <a:pt x="35" y="428"/>
                    </a:lnTo>
                    <a:lnTo>
                      <a:pt x="41" y="422"/>
                    </a:lnTo>
                    <a:lnTo>
                      <a:pt x="47" y="422"/>
                    </a:lnTo>
                    <a:lnTo>
                      <a:pt x="53" y="422"/>
                    </a:lnTo>
                    <a:lnTo>
                      <a:pt x="58" y="416"/>
                    </a:lnTo>
                    <a:lnTo>
                      <a:pt x="64" y="410"/>
                    </a:lnTo>
                    <a:lnTo>
                      <a:pt x="70" y="410"/>
                    </a:lnTo>
                    <a:lnTo>
                      <a:pt x="76" y="410"/>
                    </a:lnTo>
                    <a:lnTo>
                      <a:pt x="82" y="404"/>
                    </a:lnTo>
                    <a:lnTo>
                      <a:pt x="87" y="399"/>
                    </a:lnTo>
                    <a:lnTo>
                      <a:pt x="93" y="399"/>
                    </a:lnTo>
                    <a:lnTo>
                      <a:pt x="99" y="393"/>
                    </a:lnTo>
                    <a:lnTo>
                      <a:pt x="105" y="393"/>
                    </a:lnTo>
                    <a:lnTo>
                      <a:pt x="111" y="387"/>
                    </a:lnTo>
                    <a:lnTo>
                      <a:pt x="117" y="387"/>
                    </a:lnTo>
                    <a:lnTo>
                      <a:pt x="122" y="381"/>
                    </a:lnTo>
                    <a:lnTo>
                      <a:pt x="128" y="375"/>
                    </a:lnTo>
                    <a:lnTo>
                      <a:pt x="134" y="375"/>
                    </a:lnTo>
                    <a:lnTo>
                      <a:pt x="140" y="369"/>
                    </a:lnTo>
                    <a:lnTo>
                      <a:pt x="146" y="369"/>
                    </a:lnTo>
                    <a:lnTo>
                      <a:pt x="151" y="363"/>
                    </a:lnTo>
                    <a:lnTo>
                      <a:pt x="157" y="363"/>
                    </a:lnTo>
                    <a:lnTo>
                      <a:pt x="163" y="357"/>
                    </a:lnTo>
                    <a:lnTo>
                      <a:pt x="169" y="352"/>
                    </a:lnTo>
                    <a:lnTo>
                      <a:pt x="175" y="352"/>
                    </a:lnTo>
                    <a:lnTo>
                      <a:pt x="180" y="346"/>
                    </a:lnTo>
                    <a:lnTo>
                      <a:pt x="186" y="346"/>
                    </a:lnTo>
                    <a:lnTo>
                      <a:pt x="192" y="340"/>
                    </a:lnTo>
                    <a:lnTo>
                      <a:pt x="198" y="340"/>
                    </a:lnTo>
                    <a:lnTo>
                      <a:pt x="204" y="334"/>
                    </a:lnTo>
                    <a:lnTo>
                      <a:pt x="210" y="328"/>
                    </a:lnTo>
                    <a:lnTo>
                      <a:pt x="215" y="328"/>
                    </a:lnTo>
                    <a:lnTo>
                      <a:pt x="221" y="322"/>
                    </a:lnTo>
                    <a:lnTo>
                      <a:pt x="227" y="316"/>
                    </a:lnTo>
                    <a:lnTo>
                      <a:pt x="233" y="316"/>
                    </a:lnTo>
                    <a:lnTo>
                      <a:pt x="239" y="311"/>
                    </a:lnTo>
                    <a:lnTo>
                      <a:pt x="244" y="305"/>
                    </a:lnTo>
                    <a:lnTo>
                      <a:pt x="250" y="305"/>
                    </a:lnTo>
                    <a:lnTo>
                      <a:pt x="256" y="299"/>
                    </a:lnTo>
                    <a:lnTo>
                      <a:pt x="262" y="299"/>
                    </a:lnTo>
                    <a:lnTo>
                      <a:pt x="268" y="293"/>
                    </a:lnTo>
                    <a:lnTo>
                      <a:pt x="273" y="287"/>
                    </a:lnTo>
                    <a:lnTo>
                      <a:pt x="279" y="287"/>
                    </a:lnTo>
                    <a:lnTo>
                      <a:pt x="285" y="281"/>
                    </a:lnTo>
                    <a:lnTo>
                      <a:pt x="291" y="275"/>
                    </a:lnTo>
                    <a:lnTo>
                      <a:pt x="297" y="275"/>
                    </a:lnTo>
                    <a:lnTo>
                      <a:pt x="303" y="270"/>
                    </a:lnTo>
                    <a:lnTo>
                      <a:pt x="308" y="264"/>
                    </a:lnTo>
                    <a:lnTo>
                      <a:pt x="314" y="264"/>
                    </a:lnTo>
                    <a:lnTo>
                      <a:pt x="320" y="258"/>
                    </a:lnTo>
                    <a:lnTo>
                      <a:pt x="326" y="252"/>
                    </a:lnTo>
                    <a:lnTo>
                      <a:pt x="332" y="252"/>
                    </a:lnTo>
                    <a:lnTo>
                      <a:pt x="337" y="246"/>
                    </a:lnTo>
                    <a:lnTo>
                      <a:pt x="343" y="240"/>
                    </a:lnTo>
                    <a:lnTo>
                      <a:pt x="349" y="240"/>
                    </a:lnTo>
                    <a:lnTo>
                      <a:pt x="355" y="234"/>
                    </a:lnTo>
                    <a:lnTo>
                      <a:pt x="361" y="229"/>
                    </a:lnTo>
                    <a:lnTo>
                      <a:pt x="366" y="223"/>
                    </a:lnTo>
                    <a:lnTo>
                      <a:pt x="372" y="223"/>
                    </a:lnTo>
                    <a:lnTo>
                      <a:pt x="378" y="217"/>
                    </a:lnTo>
                    <a:lnTo>
                      <a:pt x="384" y="211"/>
                    </a:lnTo>
                    <a:lnTo>
                      <a:pt x="390" y="211"/>
                    </a:lnTo>
                    <a:lnTo>
                      <a:pt x="395" y="205"/>
                    </a:lnTo>
                    <a:lnTo>
                      <a:pt x="401" y="199"/>
                    </a:lnTo>
                    <a:lnTo>
                      <a:pt x="407" y="199"/>
                    </a:lnTo>
                    <a:lnTo>
                      <a:pt x="413" y="193"/>
                    </a:lnTo>
                    <a:lnTo>
                      <a:pt x="419" y="188"/>
                    </a:lnTo>
                    <a:lnTo>
                      <a:pt x="425" y="182"/>
                    </a:lnTo>
                    <a:lnTo>
                      <a:pt x="430" y="182"/>
                    </a:lnTo>
                    <a:lnTo>
                      <a:pt x="436" y="176"/>
                    </a:lnTo>
                    <a:lnTo>
                      <a:pt x="442" y="170"/>
                    </a:lnTo>
                    <a:lnTo>
                      <a:pt x="448" y="170"/>
                    </a:lnTo>
                    <a:lnTo>
                      <a:pt x="454" y="164"/>
                    </a:lnTo>
                    <a:lnTo>
                      <a:pt x="459" y="158"/>
                    </a:lnTo>
                    <a:lnTo>
                      <a:pt x="465" y="158"/>
                    </a:lnTo>
                    <a:lnTo>
                      <a:pt x="471" y="152"/>
                    </a:lnTo>
                    <a:lnTo>
                      <a:pt x="477" y="152"/>
                    </a:lnTo>
                    <a:lnTo>
                      <a:pt x="483" y="147"/>
                    </a:lnTo>
                    <a:lnTo>
                      <a:pt x="488" y="141"/>
                    </a:lnTo>
                    <a:lnTo>
                      <a:pt x="494" y="141"/>
                    </a:lnTo>
                    <a:lnTo>
                      <a:pt x="500" y="135"/>
                    </a:lnTo>
                    <a:lnTo>
                      <a:pt x="506" y="129"/>
                    </a:lnTo>
                    <a:lnTo>
                      <a:pt x="512" y="129"/>
                    </a:lnTo>
                    <a:lnTo>
                      <a:pt x="518" y="123"/>
                    </a:lnTo>
                    <a:lnTo>
                      <a:pt x="523" y="117"/>
                    </a:lnTo>
                    <a:lnTo>
                      <a:pt x="529" y="117"/>
                    </a:lnTo>
                    <a:lnTo>
                      <a:pt x="535" y="111"/>
                    </a:lnTo>
                    <a:lnTo>
                      <a:pt x="541" y="106"/>
                    </a:lnTo>
                    <a:lnTo>
                      <a:pt x="547" y="106"/>
                    </a:lnTo>
                    <a:lnTo>
                      <a:pt x="552" y="100"/>
                    </a:lnTo>
                    <a:lnTo>
                      <a:pt x="558" y="94"/>
                    </a:lnTo>
                    <a:lnTo>
                      <a:pt x="564" y="94"/>
                    </a:lnTo>
                    <a:lnTo>
                      <a:pt x="570" y="88"/>
                    </a:lnTo>
                    <a:lnTo>
                      <a:pt x="576" y="88"/>
                    </a:lnTo>
                    <a:lnTo>
                      <a:pt x="581" y="82"/>
                    </a:lnTo>
                    <a:lnTo>
                      <a:pt x="587" y="76"/>
                    </a:lnTo>
                    <a:lnTo>
                      <a:pt x="593" y="76"/>
                    </a:lnTo>
                    <a:lnTo>
                      <a:pt x="599" y="70"/>
                    </a:lnTo>
                    <a:lnTo>
                      <a:pt x="605" y="65"/>
                    </a:lnTo>
                    <a:lnTo>
                      <a:pt x="611" y="65"/>
                    </a:lnTo>
                    <a:lnTo>
                      <a:pt x="616" y="59"/>
                    </a:lnTo>
                    <a:lnTo>
                      <a:pt x="622" y="59"/>
                    </a:lnTo>
                    <a:lnTo>
                      <a:pt x="628" y="53"/>
                    </a:lnTo>
                    <a:lnTo>
                      <a:pt x="634" y="53"/>
                    </a:lnTo>
                    <a:lnTo>
                      <a:pt x="640" y="47"/>
                    </a:lnTo>
                    <a:lnTo>
                      <a:pt x="645" y="47"/>
                    </a:lnTo>
                    <a:lnTo>
                      <a:pt x="651" y="41"/>
                    </a:lnTo>
                    <a:lnTo>
                      <a:pt x="657" y="35"/>
                    </a:lnTo>
                    <a:lnTo>
                      <a:pt x="663" y="35"/>
                    </a:lnTo>
                    <a:lnTo>
                      <a:pt x="669" y="29"/>
                    </a:lnTo>
                    <a:lnTo>
                      <a:pt x="674" y="29"/>
                    </a:lnTo>
                    <a:lnTo>
                      <a:pt x="680" y="24"/>
                    </a:lnTo>
                    <a:lnTo>
                      <a:pt x="686" y="24"/>
                    </a:lnTo>
                    <a:lnTo>
                      <a:pt x="692" y="18"/>
                    </a:lnTo>
                    <a:lnTo>
                      <a:pt x="698" y="18"/>
                    </a:lnTo>
                    <a:lnTo>
                      <a:pt x="703" y="12"/>
                    </a:lnTo>
                    <a:lnTo>
                      <a:pt x="709" y="12"/>
                    </a:lnTo>
                    <a:lnTo>
                      <a:pt x="715" y="6"/>
                    </a:lnTo>
                    <a:lnTo>
                      <a:pt x="721" y="6"/>
                    </a:lnTo>
                    <a:lnTo>
                      <a:pt x="727" y="6"/>
                    </a:lnTo>
                    <a:lnTo>
                      <a:pt x="733" y="0"/>
                    </a:lnTo>
                    <a:lnTo>
                      <a:pt x="738" y="0"/>
                    </a:lnTo>
                  </a:path>
                </a:pathLst>
              </a:custGeom>
              <a:noFill/>
              <a:ln w="38100" cap="flat">
                <a:solidFill>
                  <a:srgbClr xmlns:mc="http://schemas.openxmlformats.org/markup-compatibility/2006" xmlns:a14="http://schemas.microsoft.com/office/drawing/2010/main" val="00FF00" mc:Ignorable=""/>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 name="Freeform 30"/>
              <p:cNvSpPr>
                <a:spLocks/>
              </p:cNvSpPr>
              <p:nvPr/>
            </p:nvSpPr>
            <p:spPr bwMode="auto">
              <a:xfrm>
                <a:off x="2568" y="2840"/>
                <a:ext cx="738" cy="217"/>
              </a:xfrm>
              <a:custGeom>
                <a:avLst/>
                <a:gdLst/>
                <a:ahLst/>
                <a:cxnLst>
                  <a:cxn ang="0">
                    <a:pos x="12" y="47"/>
                  </a:cxn>
                  <a:cxn ang="0">
                    <a:pos x="29" y="41"/>
                  </a:cxn>
                  <a:cxn ang="0">
                    <a:pos x="47" y="35"/>
                  </a:cxn>
                  <a:cxn ang="0">
                    <a:pos x="64" y="30"/>
                  </a:cxn>
                  <a:cxn ang="0">
                    <a:pos x="82" y="24"/>
                  </a:cxn>
                  <a:cxn ang="0">
                    <a:pos x="99" y="18"/>
                  </a:cxn>
                  <a:cxn ang="0">
                    <a:pos x="117" y="12"/>
                  </a:cxn>
                  <a:cxn ang="0">
                    <a:pos x="134" y="12"/>
                  </a:cxn>
                  <a:cxn ang="0">
                    <a:pos x="151" y="6"/>
                  </a:cxn>
                  <a:cxn ang="0">
                    <a:pos x="169" y="6"/>
                  </a:cxn>
                  <a:cxn ang="0">
                    <a:pos x="186" y="6"/>
                  </a:cxn>
                  <a:cxn ang="0">
                    <a:pos x="204" y="0"/>
                  </a:cxn>
                  <a:cxn ang="0">
                    <a:pos x="221" y="0"/>
                  </a:cxn>
                  <a:cxn ang="0">
                    <a:pos x="239" y="0"/>
                  </a:cxn>
                  <a:cxn ang="0">
                    <a:pos x="256" y="0"/>
                  </a:cxn>
                  <a:cxn ang="0">
                    <a:pos x="273" y="6"/>
                  </a:cxn>
                  <a:cxn ang="0">
                    <a:pos x="291" y="6"/>
                  </a:cxn>
                  <a:cxn ang="0">
                    <a:pos x="308" y="6"/>
                  </a:cxn>
                  <a:cxn ang="0">
                    <a:pos x="326" y="12"/>
                  </a:cxn>
                  <a:cxn ang="0">
                    <a:pos x="343" y="12"/>
                  </a:cxn>
                  <a:cxn ang="0">
                    <a:pos x="361" y="18"/>
                  </a:cxn>
                  <a:cxn ang="0">
                    <a:pos x="378" y="24"/>
                  </a:cxn>
                  <a:cxn ang="0">
                    <a:pos x="396" y="30"/>
                  </a:cxn>
                  <a:cxn ang="0">
                    <a:pos x="413" y="35"/>
                  </a:cxn>
                  <a:cxn ang="0">
                    <a:pos x="430" y="41"/>
                  </a:cxn>
                  <a:cxn ang="0">
                    <a:pos x="448" y="47"/>
                  </a:cxn>
                  <a:cxn ang="0">
                    <a:pos x="465" y="53"/>
                  </a:cxn>
                  <a:cxn ang="0">
                    <a:pos x="483" y="65"/>
                  </a:cxn>
                  <a:cxn ang="0">
                    <a:pos x="500" y="71"/>
                  </a:cxn>
                  <a:cxn ang="0">
                    <a:pos x="518" y="82"/>
                  </a:cxn>
                  <a:cxn ang="0">
                    <a:pos x="535" y="88"/>
                  </a:cxn>
                  <a:cxn ang="0">
                    <a:pos x="552" y="100"/>
                  </a:cxn>
                  <a:cxn ang="0">
                    <a:pos x="570" y="112"/>
                  </a:cxn>
                  <a:cxn ang="0">
                    <a:pos x="587" y="118"/>
                  </a:cxn>
                  <a:cxn ang="0">
                    <a:pos x="605" y="129"/>
                  </a:cxn>
                  <a:cxn ang="0">
                    <a:pos x="622" y="141"/>
                  </a:cxn>
                  <a:cxn ang="0">
                    <a:pos x="640" y="153"/>
                  </a:cxn>
                  <a:cxn ang="0">
                    <a:pos x="657" y="164"/>
                  </a:cxn>
                  <a:cxn ang="0">
                    <a:pos x="674" y="176"/>
                  </a:cxn>
                  <a:cxn ang="0">
                    <a:pos x="692" y="188"/>
                  </a:cxn>
                  <a:cxn ang="0">
                    <a:pos x="709" y="200"/>
                  </a:cxn>
                  <a:cxn ang="0">
                    <a:pos x="727" y="211"/>
                  </a:cxn>
                </a:cxnLst>
                <a:rect l="0" t="0" r="r" b="b"/>
                <a:pathLst>
                  <a:path w="738" h="217">
                    <a:moveTo>
                      <a:pt x="0" y="53"/>
                    </a:moveTo>
                    <a:lnTo>
                      <a:pt x="6" y="47"/>
                    </a:lnTo>
                    <a:lnTo>
                      <a:pt x="12" y="47"/>
                    </a:lnTo>
                    <a:lnTo>
                      <a:pt x="18" y="47"/>
                    </a:lnTo>
                    <a:lnTo>
                      <a:pt x="24" y="41"/>
                    </a:lnTo>
                    <a:lnTo>
                      <a:pt x="29" y="41"/>
                    </a:lnTo>
                    <a:lnTo>
                      <a:pt x="35" y="35"/>
                    </a:lnTo>
                    <a:lnTo>
                      <a:pt x="41" y="35"/>
                    </a:lnTo>
                    <a:lnTo>
                      <a:pt x="47" y="35"/>
                    </a:lnTo>
                    <a:lnTo>
                      <a:pt x="53" y="30"/>
                    </a:lnTo>
                    <a:lnTo>
                      <a:pt x="58" y="30"/>
                    </a:lnTo>
                    <a:lnTo>
                      <a:pt x="64" y="30"/>
                    </a:lnTo>
                    <a:lnTo>
                      <a:pt x="70" y="24"/>
                    </a:lnTo>
                    <a:lnTo>
                      <a:pt x="76" y="24"/>
                    </a:lnTo>
                    <a:lnTo>
                      <a:pt x="82" y="24"/>
                    </a:lnTo>
                    <a:lnTo>
                      <a:pt x="88" y="24"/>
                    </a:lnTo>
                    <a:lnTo>
                      <a:pt x="93" y="18"/>
                    </a:lnTo>
                    <a:lnTo>
                      <a:pt x="99" y="18"/>
                    </a:lnTo>
                    <a:lnTo>
                      <a:pt x="105" y="18"/>
                    </a:lnTo>
                    <a:lnTo>
                      <a:pt x="111" y="18"/>
                    </a:lnTo>
                    <a:lnTo>
                      <a:pt x="117" y="12"/>
                    </a:lnTo>
                    <a:lnTo>
                      <a:pt x="122" y="12"/>
                    </a:lnTo>
                    <a:lnTo>
                      <a:pt x="128" y="12"/>
                    </a:lnTo>
                    <a:lnTo>
                      <a:pt x="134" y="12"/>
                    </a:lnTo>
                    <a:lnTo>
                      <a:pt x="140" y="12"/>
                    </a:lnTo>
                    <a:lnTo>
                      <a:pt x="146" y="6"/>
                    </a:lnTo>
                    <a:lnTo>
                      <a:pt x="151" y="6"/>
                    </a:lnTo>
                    <a:lnTo>
                      <a:pt x="157" y="6"/>
                    </a:lnTo>
                    <a:lnTo>
                      <a:pt x="163" y="6"/>
                    </a:lnTo>
                    <a:lnTo>
                      <a:pt x="169" y="6"/>
                    </a:lnTo>
                    <a:lnTo>
                      <a:pt x="175" y="6"/>
                    </a:lnTo>
                    <a:lnTo>
                      <a:pt x="181" y="6"/>
                    </a:lnTo>
                    <a:lnTo>
                      <a:pt x="186" y="6"/>
                    </a:lnTo>
                    <a:lnTo>
                      <a:pt x="192" y="0"/>
                    </a:lnTo>
                    <a:lnTo>
                      <a:pt x="198" y="0"/>
                    </a:lnTo>
                    <a:lnTo>
                      <a:pt x="204" y="0"/>
                    </a:lnTo>
                    <a:lnTo>
                      <a:pt x="210" y="0"/>
                    </a:lnTo>
                    <a:lnTo>
                      <a:pt x="215" y="0"/>
                    </a:lnTo>
                    <a:lnTo>
                      <a:pt x="221" y="0"/>
                    </a:lnTo>
                    <a:lnTo>
                      <a:pt x="227" y="0"/>
                    </a:lnTo>
                    <a:lnTo>
                      <a:pt x="233" y="0"/>
                    </a:lnTo>
                    <a:lnTo>
                      <a:pt x="239" y="0"/>
                    </a:lnTo>
                    <a:lnTo>
                      <a:pt x="244" y="0"/>
                    </a:lnTo>
                    <a:lnTo>
                      <a:pt x="250" y="0"/>
                    </a:lnTo>
                    <a:lnTo>
                      <a:pt x="256" y="0"/>
                    </a:lnTo>
                    <a:lnTo>
                      <a:pt x="262" y="0"/>
                    </a:lnTo>
                    <a:lnTo>
                      <a:pt x="268" y="6"/>
                    </a:lnTo>
                    <a:lnTo>
                      <a:pt x="273" y="6"/>
                    </a:lnTo>
                    <a:lnTo>
                      <a:pt x="279" y="6"/>
                    </a:lnTo>
                    <a:lnTo>
                      <a:pt x="285" y="6"/>
                    </a:lnTo>
                    <a:lnTo>
                      <a:pt x="291" y="6"/>
                    </a:lnTo>
                    <a:lnTo>
                      <a:pt x="297" y="6"/>
                    </a:lnTo>
                    <a:lnTo>
                      <a:pt x="303" y="6"/>
                    </a:lnTo>
                    <a:lnTo>
                      <a:pt x="308" y="6"/>
                    </a:lnTo>
                    <a:lnTo>
                      <a:pt x="314" y="12"/>
                    </a:lnTo>
                    <a:lnTo>
                      <a:pt x="320" y="12"/>
                    </a:lnTo>
                    <a:lnTo>
                      <a:pt x="326" y="12"/>
                    </a:lnTo>
                    <a:lnTo>
                      <a:pt x="332" y="12"/>
                    </a:lnTo>
                    <a:lnTo>
                      <a:pt x="337" y="12"/>
                    </a:lnTo>
                    <a:lnTo>
                      <a:pt x="343" y="12"/>
                    </a:lnTo>
                    <a:lnTo>
                      <a:pt x="349" y="18"/>
                    </a:lnTo>
                    <a:lnTo>
                      <a:pt x="355" y="18"/>
                    </a:lnTo>
                    <a:lnTo>
                      <a:pt x="361" y="18"/>
                    </a:lnTo>
                    <a:lnTo>
                      <a:pt x="366" y="18"/>
                    </a:lnTo>
                    <a:lnTo>
                      <a:pt x="372" y="24"/>
                    </a:lnTo>
                    <a:lnTo>
                      <a:pt x="378" y="24"/>
                    </a:lnTo>
                    <a:lnTo>
                      <a:pt x="384" y="24"/>
                    </a:lnTo>
                    <a:lnTo>
                      <a:pt x="390" y="30"/>
                    </a:lnTo>
                    <a:lnTo>
                      <a:pt x="396" y="30"/>
                    </a:lnTo>
                    <a:lnTo>
                      <a:pt x="401" y="30"/>
                    </a:lnTo>
                    <a:lnTo>
                      <a:pt x="407" y="35"/>
                    </a:lnTo>
                    <a:lnTo>
                      <a:pt x="413" y="35"/>
                    </a:lnTo>
                    <a:lnTo>
                      <a:pt x="419" y="35"/>
                    </a:lnTo>
                    <a:lnTo>
                      <a:pt x="425" y="41"/>
                    </a:lnTo>
                    <a:lnTo>
                      <a:pt x="430" y="41"/>
                    </a:lnTo>
                    <a:lnTo>
                      <a:pt x="436" y="47"/>
                    </a:lnTo>
                    <a:lnTo>
                      <a:pt x="442" y="47"/>
                    </a:lnTo>
                    <a:lnTo>
                      <a:pt x="448" y="47"/>
                    </a:lnTo>
                    <a:lnTo>
                      <a:pt x="454" y="53"/>
                    </a:lnTo>
                    <a:lnTo>
                      <a:pt x="459" y="53"/>
                    </a:lnTo>
                    <a:lnTo>
                      <a:pt x="465" y="53"/>
                    </a:lnTo>
                    <a:lnTo>
                      <a:pt x="471" y="59"/>
                    </a:lnTo>
                    <a:lnTo>
                      <a:pt x="477" y="59"/>
                    </a:lnTo>
                    <a:lnTo>
                      <a:pt x="483" y="65"/>
                    </a:lnTo>
                    <a:lnTo>
                      <a:pt x="488" y="65"/>
                    </a:lnTo>
                    <a:lnTo>
                      <a:pt x="494" y="71"/>
                    </a:lnTo>
                    <a:lnTo>
                      <a:pt x="500" y="71"/>
                    </a:lnTo>
                    <a:lnTo>
                      <a:pt x="506" y="77"/>
                    </a:lnTo>
                    <a:lnTo>
                      <a:pt x="512" y="77"/>
                    </a:lnTo>
                    <a:lnTo>
                      <a:pt x="518" y="82"/>
                    </a:lnTo>
                    <a:lnTo>
                      <a:pt x="523" y="82"/>
                    </a:lnTo>
                    <a:lnTo>
                      <a:pt x="529" y="88"/>
                    </a:lnTo>
                    <a:lnTo>
                      <a:pt x="535" y="88"/>
                    </a:lnTo>
                    <a:lnTo>
                      <a:pt x="541" y="94"/>
                    </a:lnTo>
                    <a:lnTo>
                      <a:pt x="547" y="94"/>
                    </a:lnTo>
                    <a:lnTo>
                      <a:pt x="552" y="100"/>
                    </a:lnTo>
                    <a:lnTo>
                      <a:pt x="558" y="106"/>
                    </a:lnTo>
                    <a:lnTo>
                      <a:pt x="564" y="106"/>
                    </a:lnTo>
                    <a:lnTo>
                      <a:pt x="570" y="112"/>
                    </a:lnTo>
                    <a:lnTo>
                      <a:pt x="576" y="112"/>
                    </a:lnTo>
                    <a:lnTo>
                      <a:pt x="581" y="118"/>
                    </a:lnTo>
                    <a:lnTo>
                      <a:pt x="587" y="118"/>
                    </a:lnTo>
                    <a:lnTo>
                      <a:pt x="593" y="123"/>
                    </a:lnTo>
                    <a:lnTo>
                      <a:pt x="599" y="123"/>
                    </a:lnTo>
                    <a:lnTo>
                      <a:pt x="605" y="129"/>
                    </a:lnTo>
                    <a:lnTo>
                      <a:pt x="611" y="135"/>
                    </a:lnTo>
                    <a:lnTo>
                      <a:pt x="616" y="141"/>
                    </a:lnTo>
                    <a:lnTo>
                      <a:pt x="622" y="141"/>
                    </a:lnTo>
                    <a:lnTo>
                      <a:pt x="628" y="147"/>
                    </a:lnTo>
                    <a:lnTo>
                      <a:pt x="634" y="147"/>
                    </a:lnTo>
                    <a:lnTo>
                      <a:pt x="640" y="153"/>
                    </a:lnTo>
                    <a:lnTo>
                      <a:pt x="645" y="153"/>
                    </a:lnTo>
                    <a:lnTo>
                      <a:pt x="651" y="159"/>
                    </a:lnTo>
                    <a:lnTo>
                      <a:pt x="657" y="164"/>
                    </a:lnTo>
                    <a:lnTo>
                      <a:pt x="663" y="164"/>
                    </a:lnTo>
                    <a:lnTo>
                      <a:pt x="669" y="170"/>
                    </a:lnTo>
                    <a:lnTo>
                      <a:pt x="674" y="176"/>
                    </a:lnTo>
                    <a:lnTo>
                      <a:pt x="680" y="176"/>
                    </a:lnTo>
                    <a:lnTo>
                      <a:pt x="686" y="182"/>
                    </a:lnTo>
                    <a:lnTo>
                      <a:pt x="692" y="188"/>
                    </a:lnTo>
                    <a:lnTo>
                      <a:pt x="698" y="188"/>
                    </a:lnTo>
                    <a:lnTo>
                      <a:pt x="704" y="194"/>
                    </a:lnTo>
                    <a:lnTo>
                      <a:pt x="709" y="200"/>
                    </a:lnTo>
                    <a:lnTo>
                      <a:pt x="715" y="205"/>
                    </a:lnTo>
                    <a:lnTo>
                      <a:pt x="721" y="205"/>
                    </a:lnTo>
                    <a:lnTo>
                      <a:pt x="727" y="211"/>
                    </a:lnTo>
                    <a:lnTo>
                      <a:pt x="733" y="211"/>
                    </a:lnTo>
                    <a:lnTo>
                      <a:pt x="738" y="217"/>
                    </a:lnTo>
                  </a:path>
                </a:pathLst>
              </a:custGeom>
              <a:noFill/>
              <a:ln w="38100" cap="flat">
                <a:solidFill>
                  <a:srgbClr xmlns:mc="http://schemas.openxmlformats.org/markup-compatibility/2006" xmlns:a14="http://schemas.microsoft.com/office/drawing/2010/main" val="00FF00" mc:Ignorable=""/>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 name="Freeform 31"/>
              <p:cNvSpPr>
                <a:spLocks/>
              </p:cNvSpPr>
              <p:nvPr/>
            </p:nvSpPr>
            <p:spPr bwMode="auto">
              <a:xfrm>
                <a:off x="3306" y="3057"/>
                <a:ext cx="738" cy="375"/>
              </a:xfrm>
              <a:custGeom>
                <a:avLst/>
                <a:gdLst/>
                <a:ahLst/>
                <a:cxnLst>
                  <a:cxn ang="0">
                    <a:pos x="12" y="6"/>
                  </a:cxn>
                  <a:cxn ang="0">
                    <a:pos x="29" y="18"/>
                  </a:cxn>
                  <a:cxn ang="0">
                    <a:pos x="47" y="35"/>
                  </a:cxn>
                  <a:cxn ang="0">
                    <a:pos x="64" y="47"/>
                  </a:cxn>
                  <a:cxn ang="0">
                    <a:pos x="82" y="59"/>
                  </a:cxn>
                  <a:cxn ang="0">
                    <a:pos x="99" y="70"/>
                  </a:cxn>
                  <a:cxn ang="0">
                    <a:pos x="117" y="82"/>
                  </a:cxn>
                  <a:cxn ang="0">
                    <a:pos x="134" y="94"/>
                  </a:cxn>
                  <a:cxn ang="0">
                    <a:pos x="151" y="106"/>
                  </a:cxn>
                  <a:cxn ang="0">
                    <a:pos x="169" y="117"/>
                  </a:cxn>
                  <a:cxn ang="0">
                    <a:pos x="186" y="129"/>
                  </a:cxn>
                  <a:cxn ang="0">
                    <a:pos x="204" y="141"/>
                  </a:cxn>
                  <a:cxn ang="0">
                    <a:pos x="221" y="152"/>
                  </a:cxn>
                  <a:cxn ang="0">
                    <a:pos x="239" y="158"/>
                  </a:cxn>
                  <a:cxn ang="0">
                    <a:pos x="256" y="170"/>
                  </a:cxn>
                  <a:cxn ang="0">
                    <a:pos x="274" y="182"/>
                  </a:cxn>
                  <a:cxn ang="0">
                    <a:pos x="291" y="193"/>
                  </a:cxn>
                  <a:cxn ang="0">
                    <a:pos x="308" y="205"/>
                  </a:cxn>
                  <a:cxn ang="0">
                    <a:pos x="326" y="211"/>
                  </a:cxn>
                  <a:cxn ang="0">
                    <a:pos x="343" y="223"/>
                  </a:cxn>
                  <a:cxn ang="0">
                    <a:pos x="361" y="235"/>
                  </a:cxn>
                  <a:cxn ang="0">
                    <a:pos x="378" y="240"/>
                  </a:cxn>
                  <a:cxn ang="0">
                    <a:pos x="396" y="252"/>
                  </a:cxn>
                  <a:cxn ang="0">
                    <a:pos x="413" y="258"/>
                  </a:cxn>
                  <a:cxn ang="0">
                    <a:pos x="430" y="270"/>
                  </a:cxn>
                  <a:cxn ang="0">
                    <a:pos x="448" y="276"/>
                  </a:cxn>
                  <a:cxn ang="0">
                    <a:pos x="465" y="287"/>
                  </a:cxn>
                  <a:cxn ang="0">
                    <a:pos x="483" y="293"/>
                  </a:cxn>
                  <a:cxn ang="0">
                    <a:pos x="500" y="299"/>
                  </a:cxn>
                  <a:cxn ang="0">
                    <a:pos x="518" y="305"/>
                  </a:cxn>
                  <a:cxn ang="0">
                    <a:pos x="535" y="311"/>
                  </a:cxn>
                  <a:cxn ang="0">
                    <a:pos x="552" y="322"/>
                  </a:cxn>
                  <a:cxn ang="0">
                    <a:pos x="570" y="328"/>
                  </a:cxn>
                  <a:cxn ang="0">
                    <a:pos x="587" y="334"/>
                  </a:cxn>
                  <a:cxn ang="0">
                    <a:pos x="605" y="340"/>
                  </a:cxn>
                  <a:cxn ang="0">
                    <a:pos x="622" y="346"/>
                  </a:cxn>
                  <a:cxn ang="0">
                    <a:pos x="640" y="352"/>
                  </a:cxn>
                  <a:cxn ang="0">
                    <a:pos x="657" y="352"/>
                  </a:cxn>
                  <a:cxn ang="0">
                    <a:pos x="674" y="358"/>
                  </a:cxn>
                  <a:cxn ang="0">
                    <a:pos x="692" y="363"/>
                  </a:cxn>
                  <a:cxn ang="0">
                    <a:pos x="709" y="369"/>
                  </a:cxn>
                  <a:cxn ang="0">
                    <a:pos x="727" y="375"/>
                  </a:cxn>
                </a:cxnLst>
                <a:rect l="0" t="0" r="r" b="b"/>
                <a:pathLst>
                  <a:path w="738" h="375">
                    <a:moveTo>
                      <a:pt x="0" y="0"/>
                    </a:moveTo>
                    <a:lnTo>
                      <a:pt x="6" y="6"/>
                    </a:lnTo>
                    <a:lnTo>
                      <a:pt x="12" y="6"/>
                    </a:lnTo>
                    <a:lnTo>
                      <a:pt x="18" y="12"/>
                    </a:lnTo>
                    <a:lnTo>
                      <a:pt x="24" y="18"/>
                    </a:lnTo>
                    <a:lnTo>
                      <a:pt x="29" y="18"/>
                    </a:lnTo>
                    <a:lnTo>
                      <a:pt x="35" y="24"/>
                    </a:lnTo>
                    <a:lnTo>
                      <a:pt x="41" y="29"/>
                    </a:lnTo>
                    <a:lnTo>
                      <a:pt x="47" y="35"/>
                    </a:lnTo>
                    <a:lnTo>
                      <a:pt x="53" y="35"/>
                    </a:lnTo>
                    <a:lnTo>
                      <a:pt x="58" y="41"/>
                    </a:lnTo>
                    <a:lnTo>
                      <a:pt x="64" y="47"/>
                    </a:lnTo>
                    <a:lnTo>
                      <a:pt x="70" y="47"/>
                    </a:lnTo>
                    <a:lnTo>
                      <a:pt x="76" y="53"/>
                    </a:lnTo>
                    <a:lnTo>
                      <a:pt x="82" y="59"/>
                    </a:lnTo>
                    <a:lnTo>
                      <a:pt x="88" y="59"/>
                    </a:lnTo>
                    <a:lnTo>
                      <a:pt x="93" y="65"/>
                    </a:lnTo>
                    <a:lnTo>
                      <a:pt x="99" y="70"/>
                    </a:lnTo>
                    <a:lnTo>
                      <a:pt x="105" y="70"/>
                    </a:lnTo>
                    <a:lnTo>
                      <a:pt x="111" y="76"/>
                    </a:lnTo>
                    <a:lnTo>
                      <a:pt x="117" y="82"/>
                    </a:lnTo>
                    <a:lnTo>
                      <a:pt x="122" y="82"/>
                    </a:lnTo>
                    <a:lnTo>
                      <a:pt x="128" y="88"/>
                    </a:lnTo>
                    <a:lnTo>
                      <a:pt x="134" y="94"/>
                    </a:lnTo>
                    <a:lnTo>
                      <a:pt x="140" y="94"/>
                    </a:lnTo>
                    <a:lnTo>
                      <a:pt x="146" y="100"/>
                    </a:lnTo>
                    <a:lnTo>
                      <a:pt x="151" y="106"/>
                    </a:lnTo>
                    <a:lnTo>
                      <a:pt x="157" y="106"/>
                    </a:lnTo>
                    <a:lnTo>
                      <a:pt x="163" y="111"/>
                    </a:lnTo>
                    <a:lnTo>
                      <a:pt x="169" y="117"/>
                    </a:lnTo>
                    <a:lnTo>
                      <a:pt x="175" y="123"/>
                    </a:lnTo>
                    <a:lnTo>
                      <a:pt x="181" y="123"/>
                    </a:lnTo>
                    <a:lnTo>
                      <a:pt x="186" y="129"/>
                    </a:lnTo>
                    <a:lnTo>
                      <a:pt x="192" y="135"/>
                    </a:lnTo>
                    <a:lnTo>
                      <a:pt x="198" y="135"/>
                    </a:lnTo>
                    <a:lnTo>
                      <a:pt x="204" y="141"/>
                    </a:lnTo>
                    <a:lnTo>
                      <a:pt x="210" y="141"/>
                    </a:lnTo>
                    <a:lnTo>
                      <a:pt x="215" y="147"/>
                    </a:lnTo>
                    <a:lnTo>
                      <a:pt x="221" y="152"/>
                    </a:lnTo>
                    <a:lnTo>
                      <a:pt x="227" y="152"/>
                    </a:lnTo>
                    <a:lnTo>
                      <a:pt x="233" y="158"/>
                    </a:lnTo>
                    <a:lnTo>
                      <a:pt x="239" y="158"/>
                    </a:lnTo>
                    <a:lnTo>
                      <a:pt x="244" y="164"/>
                    </a:lnTo>
                    <a:lnTo>
                      <a:pt x="250" y="170"/>
                    </a:lnTo>
                    <a:lnTo>
                      <a:pt x="256" y="170"/>
                    </a:lnTo>
                    <a:lnTo>
                      <a:pt x="262" y="176"/>
                    </a:lnTo>
                    <a:lnTo>
                      <a:pt x="268" y="182"/>
                    </a:lnTo>
                    <a:lnTo>
                      <a:pt x="274" y="182"/>
                    </a:lnTo>
                    <a:lnTo>
                      <a:pt x="279" y="188"/>
                    </a:lnTo>
                    <a:lnTo>
                      <a:pt x="285" y="188"/>
                    </a:lnTo>
                    <a:lnTo>
                      <a:pt x="291" y="193"/>
                    </a:lnTo>
                    <a:lnTo>
                      <a:pt x="297" y="193"/>
                    </a:lnTo>
                    <a:lnTo>
                      <a:pt x="303" y="199"/>
                    </a:lnTo>
                    <a:lnTo>
                      <a:pt x="308" y="205"/>
                    </a:lnTo>
                    <a:lnTo>
                      <a:pt x="314" y="205"/>
                    </a:lnTo>
                    <a:lnTo>
                      <a:pt x="320" y="211"/>
                    </a:lnTo>
                    <a:lnTo>
                      <a:pt x="326" y="211"/>
                    </a:lnTo>
                    <a:lnTo>
                      <a:pt x="332" y="217"/>
                    </a:lnTo>
                    <a:lnTo>
                      <a:pt x="337" y="217"/>
                    </a:lnTo>
                    <a:lnTo>
                      <a:pt x="343" y="223"/>
                    </a:lnTo>
                    <a:lnTo>
                      <a:pt x="349" y="229"/>
                    </a:lnTo>
                    <a:lnTo>
                      <a:pt x="355" y="229"/>
                    </a:lnTo>
                    <a:lnTo>
                      <a:pt x="361" y="235"/>
                    </a:lnTo>
                    <a:lnTo>
                      <a:pt x="366" y="235"/>
                    </a:lnTo>
                    <a:lnTo>
                      <a:pt x="372" y="240"/>
                    </a:lnTo>
                    <a:lnTo>
                      <a:pt x="378" y="240"/>
                    </a:lnTo>
                    <a:lnTo>
                      <a:pt x="384" y="246"/>
                    </a:lnTo>
                    <a:lnTo>
                      <a:pt x="390" y="246"/>
                    </a:lnTo>
                    <a:lnTo>
                      <a:pt x="396" y="252"/>
                    </a:lnTo>
                    <a:lnTo>
                      <a:pt x="401" y="252"/>
                    </a:lnTo>
                    <a:lnTo>
                      <a:pt x="407" y="258"/>
                    </a:lnTo>
                    <a:lnTo>
                      <a:pt x="413" y="258"/>
                    </a:lnTo>
                    <a:lnTo>
                      <a:pt x="419" y="264"/>
                    </a:lnTo>
                    <a:lnTo>
                      <a:pt x="425" y="264"/>
                    </a:lnTo>
                    <a:lnTo>
                      <a:pt x="430" y="270"/>
                    </a:lnTo>
                    <a:lnTo>
                      <a:pt x="436" y="270"/>
                    </a:lnTo>
                    <a:lnTo>
                      <a:pt x="442" y="276"/>
                    </a:lnTo>
                    <a:lnTo>
                      <a:pt x="448" y="276"/>
                    </a:lnTo>
                    <a:lnTo>
                      <a:pt x="454" y="281"/>
                    </a:lnTo>
                    <a:lnTo>
                      <a:pt x="459" y="281"/>
                    </a:lnTo>
                    <a:lnTo>
                      <a:pt x="465" y="287"/>
                    </a:lnTo>
                    <a:lnTo>
                      <a:pt x="471" y="287"/>
                    </a:lnTo>
                    <a:lnTo>
                      <a:pt x="477" y="287"/>
                    </a:lnTo>
                    <a:lnTo>
                      <a:pt x="483" y="293"/>
                    </a:lnTo>
                    <a:lnTo>
                      <a:pt x="489" y="293"/>
                    </a:lnTo>
                    <a:lnTo>
                      <a:pt x="494" y="299"/>
                    </a:lnTo>
                    <a:lnTo>
                      <a:pt x="500" y="299"/>
                    </a:lnTo>
                    <a:lnTo>
                      <a:pt x="506" y="305"/>
                    </a:lnTo>
                    <a:lnTo>
                      <a:pt x="512" y="305"/>
                    </a:lnTo>
                    <a:lnTo>
                      <a:pt x="518" y="305"/>
                    </a:lnTo>
                    <a:lnTo>
                      <a:pt x="523" y="311"/>
                    </a:lnTo>
                    <a:lnTo>
                      <a:pt x="529" y="311"/>
                    </a:lnTo>
                    <a:lnTo>
                      <a:pt x="535" y="311"/>
                    </a:lnTo>
                    <a:lnTo>
                      <a:pt x="541" y="317"/>
                    </a:lnTo>
                    <a:lnTo>
                      <a:pt x="547" y="317"/>
                    </a:lnTo>
                    <a:lnTo>
                      <a:pt x="552" y="322"/>
                    </a:lnTo>
                    <a:lnTo>
                      <a:pt x="558" y="322"/>
                    </a:lnTo>
                    <a:lnTo>
                      <a:pt x="564" y="322"/>
                    </a:lnTo>
                    <a:lnTo>
                      <a:pt x="570" y="328"/>
                    </a:lnTo>
                    <a:lnTo>
                      <a:pt x="576" y="328"/>
                    </a:lnTo>
                    <a:lnTo>
                      <a:pt x="581" y="328"/>
                    </a:lnTo>
                    <a:lnTo>
                      <a:pt x="587" y="334"/>
                    </a:lnTo>
                    <a:lnTo>
                      <a:pt x="593" y="334"/>
                    </a:lnTo>
                    <a:lnTo>
                      <a:pt x="599" y="334"/>
                    </a:lnTo>
                    <a:lnTo>
                      <a:pt x="605" y="340"/>
                    </a:lnTo>
                    <a:lnTo>
                      <a:pt x="611" y="340"/>
                    </a:lnTo>
                    <a:lnTo>
                      <a:pt x="616" y="340"/>
                    </a:lnTo>
                    <a:lnTo>
                      <a:pt x="622" y="346"/>
                    </a:lnTo>
                    <a:lnTo>
                      <a:pt x="628" y="346"/>
                    </a:lnTo>
                    <a:lnTo>
                      <a:pt x="634" y="346"/>
                    </a:lnTo>
                    <a:lnTo>
                      <a:pt x="640" y="352"/>
                    </a:lnTo>
                    <a:lnTo>
                      <a:pt x="645" y="352"/>
                    </a:lnTo>
                    <a:lnTo>
                      <a:pt x="651" y="352"/>
                    </a:lnTo>
                    <a:lnTo>
                      <a:pt x="657" y="352"/>
                    </a:lnTo>
                    <a:lnTo>
                      <a:pt x="663" y="358"/>
                    </a:lnTo>
                    <a:lnTo>
                      <a:pt x="669" y="358"/>
                    </a:lnTo>
                    <a:lnTo>
                      <a:pt x="674" y="358"/>
                    </a:lnTo>
                    <a:lnTo>
                      <a:pt x="680" y="363"/>
                    </a:lnTo>
                    <a:lnTo>
                      <a:pt x="686" y="363"/>
                    </a:lnTo>
                    <a:lnTo>
                      <a:pt x="692" y="363"/>
                    </a:lnTo>
                    <a:lnTo>
                      <a:pt x="698" y="363"/>
                    </a:lnTo>
                    <a:lnTo>
                      <a:pt x="704" y="369"/>
                    </a:lnTo>
                    <a:lnTo>
                      <a:pt x="709" y="369"/>
                    </a:lnTo>
                    <a:lnTo>
                      <a:pt x="715" y="369"/>
                    </a:lnTo>
                    <a:lnTo>
                      <a:pt x="721" y="369"/>
                    </a:lnTo>
                    <a:lnTo>
                      <a:pt x="727" y="375"/>
                    </a:lnTo>
                    <a:lnTo>
                      <a:pt x="733" y="375"/>
                    </a:lnTo>
                    <a:lnTo>
                      <a:pt x="738" y="375"/>
                    </a:lnTo>
                  </a:path>
                </a:pathLst>
              </a:custGeom>
              <a:noFill/>
              <a:ln w="38100" cap="flat">
                <a:solidFill>
                  <a:srgbClr xmlns:mc="http://schemas.openxmlformats.org/markup-compatibility/2006" xmlns:a14="http://schemas.microsoft.com/office/drawing/2010/main" val="00FF00" mc:Ignorable=""/>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28" name="Freeform 32"/>
            <p:cNvSpPr>
              <a:spLocks/>
            </p:cNvSpPr>
            <p:nvPr/>
          </p:nvSpPr>
          <p:spPr bwMode="auto">
            <a:xfrm>
              <a:off x="4044" y="3432"/>
              <a:ext cx="454" cy="53"/>
            </a:xfrm>
            <a:custGeom>
              <a:avLst/>
              <a:gdLst/>
              <a:ahLst/>
              <a:cxnLst>
                <a:cxn ang="0">
                  <a:pos x="6" y="0"/>
                </a:cxn>
                <a:cxn ang="0">
                  <a:pos x="18" y="6"/>
                </a:cxn>
                <a:cxn ang="0">
                  <a:pos x="29" y="6"/>
                </a:cxn>
                <a:cxn ang="0">
                  <a:pos x="41" y="6"/>
                </a:cxn>
                <a:cxn ang="0">
                  <a:pos x="53" y="12"/>
                </a:cxn>
                <a:cxn ang="0">
                  <a:pos x="64" y="12"/>
                </a:cxn>
                <a:cxn ang="0">
                  <a:pos x="76" y="12"/>
                </a:cxn>
                <a:cxn ang="0">
                  <a:pos x="88" y="18"/>
                </a:cxn>
                <a:cxn ang="0">
                  <a:pos x="99" y="18"/>
                </a:cxn>
                <a:cxn ang="0">
                  <a:pos x="111" y="18"/>
                </a:cxn>
                <a:cxn ang="0">
                  <a:pos x="122" y="24"/>
                </a:cxn>
                <a:cxn ang="0">
                  <a:pos x="134" y="24"/>
                </a:cxn>
                <a:cxn ang="0">
                  <a:pos x="146" y="24"/>
                </a:cxn>
                <a:cxn ang="0">
                  <a:pos x="157" y="29"/>
                </a:cxn>
                <a:cxn ang="0">
                  <a:pos x="169" y="29"/>
                </a:cxn>
                <a:cxn ang="0">
                  <a:pos x="181" y="29"/>
                </a:cxn>
                <a:cxn ang="0">
                  <a:pos x="192" y="29"/>
                </a:cxn>
                <a:cxn ang="0">
                  <a:pos x="204" y="35"/>
                </a:cxn>
                <a:cxn ang="0">
                  <a:pos x="215" y="35"/>
                </a:cxn>
                <a:cxn ang="0">
                  <a:pos x="227" y="35"/>
                </a:cxn>
                <a:cxn ang="0">
                  <a:pos x="239" y="35"/>
                </a:cxn>
                <a:cxn ang="0">
                  <a:pos x="250" y="35"/>
                </a:cxn>
                <a:cxn ang="0">
                  <a:pos x="262" y="41"/>
                </a:cxn>
                <a:cxn ang="0">
                  <a:pos x="274" y="41"/>
                </a:cxn>
                <a:cxn ang="0">
                  <a:pos x="285" y="41"/>
                </a:cxn>
                <a:cxn ang="0">
                  <a:pos x="297" y="41"/>
                </a:cxn>
                <a:cxn ang="0">
                  <a:pos x="308" y="41"/>
                </a:cxn>
                <a:cxn ang="0">
                  <a:pos x="320" y="41"/>
                </a:cxn>
                <a:cxn ang="0">
                  <a:pos x="332" y="41"/>
                </a:cxn>
                <a:cxn ang="0">
                  <a:pos x="343" y="47"/>
                </a:cxn>
                <a:cxn ang="0">
                  <a:pos x="355" y="47"/>
                </a:cxn>
                <a:cxn ang="0">
                  <a:pos x="367" y="47"/>
                </a:cxn>
                <a:cxn ang="0">
                  <a:pos x="378" y="47"/>
                </a:cxn>
                <a:cxn ang="0">
                  <a:pos x="390" y="47"/>
                </a:cxn>
                <a:cxn ang="0">
                  <a:pos x="401" y="47"/>
                </a:cxn>
                <a:cxn ang="0">
                  <a:pos x="413" y="47"/>
                </a:cxn>
                <a:cxn ang="0">
                  <a:pos x="425" y="47"/>
                </a:cxn>
                <a:cxn ang="0">
                  <a:pos x="436" y="47"/>
                </a:cxn>
                <a:cxn ang="0">
                  <a:pos x="448" y="47"/>
                </a:cxn>
              </a:cxnLst>
              <a:rect l="0" t="0" r="r" b="b"/>
              <a:pathLst>
                <a:path w="454" h="53">
                  <a:moveTo>
                    <a:pt x="0" y="0"/>
                  </a:moveTo>
                  <a:lnTo>
                    <a:pt x="6" y="0"/>
                  </a:lnTo>
                  <a:lnTo>
                    <a:pt x="12" y="0"/>
                  </a:lnTo>
                  <a:lnTo>
                    <a:pt x="18" y="6"/>
                  </a:lnTo>
                  <a:lnTo>
                    <a:pt x="24" y="6"/>
                  </a:lnTo>
                  <a:lnTo>
                    <a:pt x="29" y="6"/>
                  </a:lnTo>
                  <a:lnTo>
                    <a:pt x="35" y="6"/>
                  </a:lnTo>
                  <a:lnTo>
                    <a:pt x="41" y="6"/>
                  </a:lnTo>
                  <a:lnTo>
                    <a:pt x="47" y="12"/>
                  </a:lnTo>
                  <a:lnTo>
                    <a:pt x="53" y="12"/>
                  </a:lnTo>
                  <a:lnTo>
                    <a:pt x="59" y="12"/>
                  </a:lnTo>
                  <a:lnTo>
                    <a:pt x="64" y="12"/>
                  </a:lnTo>
                  <a:lnTo>
                    <a:pt x="70" y="12"/>
                  </a:lnTo>
                  <a:lnTo>
                    <a:pt x="76" y="12"/>
                  </a:lnTo>
                  <a:lnTo>
                    <a:pt x="82" y="18"/>
                  </a:lnTo>
                  <a:lnTo>
                    <a:pt x="88" y="18"/>
                  </a:lnTo>
                  <a:lnTo>
                    <a:pt x="93" y="18"/>
                  </a:lnTo>
                  <a:lnTo>
                    <a:pt x="99" y="18"/>
                  </a:lnTo>
                  <a:lnTo>
                    <a:pt x="105" y="18"/>
                  </a:lnTo>
                  <a:lnTo>
                    <a:pt x="111" y="18"/>
                  </a:lnTo>
                  <a:lnTo>
                    <a:pt x="117" y="24"/>
                  </a:lnTo>
                  <a:lnTo>
                    <a:pt x="122" y="24"/>
                  </a:lnTo>
                  <a:lnTo>
                    <a:pt x="128" y="24"/>
                  </a:lnTo>
                  <a:lnTo>
                    <a:pt x="134" y="24"/>
                  </a:lnTo>
                  <a:lnTo>
                    <a:pt x="140" y="24"/>
                  </a:lnTo>
                  <a:lnTo>
                    <a:pt x="146" y="24"/>
                  </a:lnTo>
                  <a:lnTo>
                    <a:pt x="151" y="24"/>
                  </a:lnTo>
                  <a:lnTo>
                    <a:pt x="157" y="29"/>
                  </a:lnTo>
                  <a:lnTo>
                    <a:pt x="163" y="29"/>
                  </a:lnTo>
                  <a:lnTo>
                    <a:pt x="169" y="29"/>
                  </a:lnTo>
                  <a:lnTo>
                    <a:pt x="175" y="29"/>
                  </a:lnTo>
                  <a:lnTo>
                    <a:pt x="181" y="29"/>
                  </a:lnTo>
                  <a:lnTo>
                    <a:pt x="186" y="29"/>
                  </a:lnTo>
                  <a:lnTo>
                    <a:pt x="192" y="29"/>
                  </a:lnTo>
                  <a:lnTo>
                    <a:pt x="198" y="29"/>
                  </a:lnTo>
                  <a:lnTo>
                    <a:pt x="204" y="35"/>
                  </a:lnTo>
                  <a:lnTo>
                    <a:pt x="210" y="35"/>
                  </a:lnTo>
                  <a:lnTo>
                    <a:pt x="215" y="35"/>
                  </a:lnTo>
                  <a:lnTo>
                    <a:pt x="221" y="35"/>
                  </a:lnTo>
                  <a:lnTo>
                    <a:pt x="227" y="35"/>
                  </a:lnTo>
                  <a:lnTo>
                    <a:pt x="233" y="35"/>
                  </a:lnTo>
                  <a:lnTo>
                    <a:pt x="239" y="35"/>
                  </a:lnTo>
                  <a:lnTo>
                    <a:pt x="244" y="35"/>
                  </a:lnTo>
                  <a:lnTo>
                    <a:pt x="250" y="35"/>
                  </a:lnTo>
                  <a:lnTo>
                    <a:pt x="256" y="35"/>
                  </a:lnTo>
                  <a:lnTo>
                    <a:pt x="262" y="41"/>
                  </a:lnTo>
                  <a:lnTo>
                    <a:pt x="268" y="41"/>
                  </a:lnTo>
                  <a:lnTo>
                    <a:pt x="274" y="41"/>
                  </a:lnTo>
                  <a:lnTo>
                    <a:pt x="279" y="41"/>
                  </a:lnTo>
                  <a:lnTo>
                    <a:pt x="285" y="41"/>
                  </a:lnTo>
                  <a:lnTo>
                    <a:pt x="291" y="41"/>
                  </a:lnTo>
                  <a:lnTo>
                    <a:pt x="297" y="41"/>
                  </a:lnTo>
                  <a:lnTo>
                    <a:pt x="303" y="41"/>
                  </a:lnTo>
                  <a:lnTo>
                    <a:pt x="308" y="41"/>
                  </a:lnTo>
                  <a:lnTo>
                    <a:pt x="314" y="41"/>
                  </a:lnTo>
                  <a:lnTo>
                    <a:pt x="320" y="41"/>
                  </a:lnTo>
                  <a:lnTo>
                    <a:pt x="326" y="41"/>
                  </a:lnTo>
                  <a:lnTo>
                    <a:pt x="332" y="41"/>
                  </a:lnTo>
                  <a:lnTo>
                    <a:pt x="337" y="47"/>
                  </a:lnTo>
                  <a:lnTo>
                    <a:pt x="343" y="47"/>
                  </a:lnTo>
                  <a:lnTo>
                    <a:pt x="349" y="47"/>
                  </a:lnTo>
                  <a:lnTo>
                    <a:pt x="355" y="47"/>
                  </a:lnTo>
                  <a:lnTo>
                    <a:pt x="361" y="47"/>
                  </a:lnTo>
                  <a:lnTo>
                    <a:pt x="367" y="47"/>
                  </a:lnTo>
                  <a:lnTo>
                    <a:pt x="372" y="47"/>
                  </a:lnTo>
                  <a:lnTo>
                    <a:pt x="378" y="47"/>
                  </a:lnTo>
                  <a:lnTo>
                    <a:pt x="384" y="47"/>
                  </a:lnTo>
                  <a:lnTo>
                    <a:pt x="390" y="47"/>
                  </a:lnTo>
                  <a:lnTo>
                    <a:pt x="396" y="47"/>
                  </a:lnTo>
                  <a:lnTo>
                    <a:pt x="401" y="47"/>
                  </a:lnTo>
                  <a:lnTo>
                    <a:pt x="407" y="47"/>
                  </a:lnTo>
                  <a:lnTo>
                    <a:pt x="413" y="47"/>
                  </a:lnTo>
                  <a:lnTo>
                    <a:pt x="419" y="47"/>
                  </a:lnTo>
                  <a:lnTo>
                    <a:pt x="425" y="47"/>
                  </a:lnTo>
                  <a:lnTo>
                    <a:pt x="430" y="47"/>
                  </a:lnTo>
                  <a:lnTo>
                    <a:pt x="436" y="47"/>
                  </a:lnTo>
                  <a:lnTo>
                    <a:pt x="442" y="47"/>
                  </a:lnTo>
                  <a:lnTo>
                    <a:pt x="448" y="47"/>
                  </a:lnTo>
                  <a:lnTo>
                    <a:pt x="454" y="53"/>
                  </a:lnTo>
                </a:path>
              </a:pathLst>
            </a:custGeom>
            <a:noFill/>
            <a:ln w="38100" cap="flat">
              <a:solidFill>
                <a:srgbClr xmlns:mc="http://schemas.openxmlformats.org/markup-compatibility/2006" xmlns:a14="http://schemas.microsoft.com/office/drawing/2010/main" val="00FF00" mc:Ignorable=""/>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nvGrpSpPr>
          <p:cNvPr id="33" name="Group 33"/>
          <p:cNvGrpSpPr>
            <a:grpSpLocks/>
          </p:cNvGrpSpPr>
          <p:nvPr/>
        </p:nvGrpSpPr>
        <p:grpSpPr bwMode="auto">
          <a:xfrm>
            <a:off x="2699537" y="4236636"/>
            <a:ext cx="3865562" cy="1414463"/>
            <a:chOff x="2115" y="2588"/>
            <a:chExt cx="2435" cy="891"/>
          </a:xfrm>
        </p:grpSpPr>
        <p:sp>
          <p:nvSpPr>
            <p:cNvPr id="34" name="Freeform 34"/>
            <p:cNvSpPr>
              <a:spLocks/>
            </p:cNvSpPr>
            <p:nvPr/>
          </p:nvSpPr>
          <p:spPr bwMode="auto">
            <a:xfrm>
              <a:off x="2115" y="3045"/>
              <a:ext cx="732" cy="434"/>
            </a:xfrm>
            <a:custGeom>
              <a:avLst/>
              <a:gdLst/>
              <a:ahLst/>
              <a:cxnLst>
                <a:cxn ang="0">
                  <a:pos x="12" y="434"/>
                </a:cxn>
                <a:cxn ang="0">
                  <a:pos x="29" y="434"/>
                </a:cxn>
                <a:cxn ang="0">
                  <a:pos x="47" y="428"/>
                </a:cxn>
                <a:cxn ang="0">
                  <a:pos x="64" y="428"/>
                </a:cxn>
                <a:cxn ang="0">
                  <a:pos x="81" y="428"/>
                </a:cxn>
                <a:cxn ang="0">
                  <a:pos x="99" y="422"/>
                </a:cxn>
                <a:cxn ang="0">
                  <a:pos x="116" y="422"/>
                </a:cxn>
                <a:cxn ang="0">
                  <a:pos x="134" y="416"/>
                </a:cxn>
                <a:cxn ang="0">
                  <a:pos x="151" y="416"/>
                </a:cxn>
                <a:cxn ang="0">
                  <a:pos x="169" y="411"/>
                </a:cxn>
                <a:cxn ang="0">
                  <a:pos x="186" y="411"/>
                </a:cxn>
                <a:cxn ang="0">
                  <a:pos x="203" y="405"/>
                </a:cxn>
                <a:cxn ang="0">
                  <a:pos x="221" y="399"/>
                </a:cxn>
                <a:cxn ang="0">
                  <a:pos x="238" y="393"/>
                </a:cxn>
                <a:cxn ang="0">
                  <a:pos x="256" y="387"/>
                </a:cxn>
                <a:cxn ang="0">
                  <a:pos x="273" y="381"/>
                </a:cxn>
                <a:cxn ang="0">
                  <a:pos x="291" y="375"/>
                </a:cxn>
                <a:cxn ang="0">
                  <a:pos x="308" y="370"/>
                </a:cxn>
                <a:cxn ang="0">
                  <a:pos x="326" y="364"/>
                </a:cxn>
                <a:cxn ang="0">
                  <a:pos x="343" y="352"/>
                </a:cxn>
                <a:cxn ang="0">
                  <a:pos x="360" y="346"/>
                </a:cxn>
                <a:cxn ang="0">
                  <a:pos x="378" y="334"/>
                </a:cxn>
                <a:cxn ang="0">
                  <a:pos x="395" y="329"/>
                </a:cxn>
                <a:cxn ang="0">
                  <a:pos x="413" y="317"/>
                </a:cxn>
                <a:cxn ang="0">
                  <a:pos x="430" y="305"/>
                </a:cxn>
                <a:cxn ang="0">
                  <a:pos x="448" y="293"/>
                </a:cxn>
                <a:cxn ang="0">
                  <a:pos x="465" y="282"/>
                </a:cxn>
                <a:cxn ang="0">
                  <a:pos x="482" y="264"/>
                </a:cxn>
                <a:cxn ang="0">
                  <a:pos x="500" y="252"/>
                </a:cxn>
                <a:cxn ang="0">
                  <a:pos x="517" y="241"/>
                </a:cxn>
                <a:cxn ang="0">
                  <a:pos x="535" y="223"/>
                </a:cxn>
                <a:cxn ang="0">
                  <a:pos x="552" y="205"/>
                </a:cxn>
                <a:cxn ang="0">
                  <a:pos x="570" y="188"/>
                </a:cxn>
                <a:cxn ang="0">
                  <a:pos x="587" y="170"/>
                </a:cxn>
                <a:cxn ang="0">
                  <a:pos x="604" y="153"/>
                </a:cxn>
                <a:cxn ang="0">
                  <a:pos x="622" y="135"/>
                </a:cxn>
                <a:cxn ang="0">
                  <a:pos x="634" y="118"/>
                </a:cxn>
                <a:cxn ang="0">
                  <a:pos x="657" y="100"/>
                </a:cxn>
                <a:cxn ang="0">
                  <a:pos x="668" y="82"/>
                </a:cxn>
                <a:cxn ang="0">
                  <a:pos x="686" y="59"/>
                </a:cxn>
                <a:cxn ang="0">
                  <a:pos x="703" y="36"/>
                </a:cxn>
                <a:cxn ang="0">
                  <a:pos x="721" y="18"/>
                </a:cxn>
              </a:cxnLst>
              <a:rect l="0" t="0" r="r" b="b"/>
              <a:pathLst>
                <a:path w="732" h="434">
                  <a:moveTo>
                    <a:pt x="0" y="434"/>
                  </a:moveTo>
                  <a:lnTo>
                    <a:pt x="6" y="434"/>
                  </a:lnTo>
                  <a:lnTo>
                    <a:pt x="12" y="434"/>
                  </a:lnTo>
                  <a:lnTo>
                    <a:pt x="18" y="434"/>
                  </a:lnTo>
                  <a:lnTo>
                    <a:pt x="23" y="434"/>
                  </a:lnTo>
                  <a:lnTo>
                    <a:pt x="29" y="434"/>
                  </a:lnTo>
                  <a:lnTo>
                    <a:pt x="35" y="428"/>
                  </a:lnTo>
                  <a:lnTo>
                    <a:pt x="41" y="428"/>
                  </a:lnTo>
                  <a:lnTo>
                    <a:pt x="47" y="428"/>
                  </a:lnTo>
                  <a:lnTo>
                    <a:pt x="52" y="428"/>
                  </a:lnTo>
                  <a:lnTo>
                    <a:pt x="58" y="428"/>
                  </a:lnTo>
                  <a:lnTo>
                    <a:pt x="64" y="428"/>
                  </a:lnTo>
                  <a:lnTo>
                    <a:pt x="70" y="428"/>
                  </a:lnTo>
                  <a:lnTo>
                    <a:pt x="76" y="428"/>
                  </a:lnTo>
                  <a:lnTo>
                    <a:pt x="81" y="428"/>
                  </a:lnTo>
                  <a:lnTo>
                    <a:pt x="87" y="422"/>
                  </a:lnTo>
                  <a:lnTo>
                    <a:pt x="93" y="422"/>
                  </a:lnTo>
                  <a:lnTo>
                    <a:pt x="99" y="422"/>
                  </a:lnTo>
                  <a:lnTo>
                    <a:pt x="105" y="422"/>
                  </a:lnTo>
                  <a:lnTo>
                    <a:pt x="110" y="422"/>
                  </a:lnTo>
                  <a:lnTo>
                    <a:pt x="116" y="422"/>
                  </a:lnTo>
                  <a:lnTo>
                    <a:pt x="122" y="422"/>
                  </a:lnTo>
                  <a:lnTo>
                    <a:pt x="128" y="416"/>
                  </a:lnTo>
                  <a:lnTo>
                    <a:pt x="134" y="416"/>
                  </a:lnTo>
                  <a:lnTo>
                    <a:pt x="140" y="416"/>
                  </a:lnTo>
                  <a:lnTo>
                    <a:pt x="145" y="416"/>
                  </a:lnTo>
                  <a:lnTo>
                    <a:pt x="151" y="416"/>
                  </a:lnTo>
                  <a:lnTo>
                    <a:pt x="157" y="416"/>
                  </a:lnTo>
                  <a:lnTo>
                    <a:pt x="163" y="411"/>
                  </a:lnTo>
                  <a:lnTo>
                    <a:pt x="169" y="411"/>
                  </a:lnTo>
                  <a:lnTo>
                    <a:pt x="174" y="411"/>
                  </a:lnTo>
                  <a:lnTo>
                    <a:pt x="180" y="411"/>
                  </a:lnTo>
                  <a:lnTo>
                    <a:pt x="186" y="411"/>
                  </a:lnTo>
                  <a:lnTo>
                    <a:pt x="192" y="405"/>
                  </a:lnTo>
                  <a:lnTo>
                    <a:pt x="198" y="405"/>
                  </a:lnTo>
                  <a:lnTo>
                    <a:pt x="203" y="405"/>
                  </a:lnTo>
                  <a:lnTo>
                    <a:pt x="209" y="405"/>
                  </a:lnTo>
                  <a:lnTo>
                    <a:pt x="215" y="399"/>
                  </a:lnTo>
                  <a:lnTo>
                    <a:pt x="221" y="399"/>
                  </a:lnTo>
                  <a:lnTo>
                    <a:pt x="227" y="399"/>
                  </a:lnTo>
                  <a:lnTo>
                    <a:pt x="233" y="393"/>
                  </a:lnTo>
                  <a:lnTo>
                    <a:pt x="238" y="393"/>
                  </a:lnTo>
                  <a:lnTo>
                    <a:pt x="244" y="393"/>
                  </a:lnTo>
                  <a:lnTo>
                    <a:pt x="250" y="393"/>
                  </a:lnTo>
                  <a:lnTo>
                    <a:pt x="256" y="387"/>
                  </a:lnTo>
                  <a:lnTo>
                    <a:pt x="262" y="387"/>
                  </a:lnTo>
                  <a:lnTo>
                    <a:pt x="267" y="387"/>
                  </a:lnTo>
                  <a:lnTo>
                    <a:pt x="273" y="381"/>
                  </a:lnTo>
                  <a:lnTo>
                    <a:pt x="279" y="381"/>
                  </a:lnTo>
                  <a:lnTo>
                    <a:pt x="285" y="381"/>
                  </a:lnTo>
                  <a:lnTo>
                    <a:pt x="291" y="375"/>
                  </a:lnTo>
                  <a:lnTo>
                    <a:pt x="296" y="375"/>
                  </a:lnTo>
                  <a:lnTo>
                    <a:pt x="302" y="370"/>
                  </a:lnTo>
                  <a:lnTo>
                    <a:pt x="308" y="370"/>
                  </a:lnTo>
                  <a:lnTo>
                    <a:pt x="314" y="370"/>
                  </a:lnTo>
                  <a:lnTo>
                    <a:pt x="320" y="364"/>
                  </a:lnTo>
                  <a:lnTo>
                    <a:pt x="326" y="364"/>
                  </a:lnTo>
                  <a:lnTo>
                    <a:pt x="331" y="358"/>
                  </a:lnTo>
                  <a:lnTo>
                    <a:pt x="337" y="358"/>
                  </a:lnTo>
                  <a:lnTo>
                    <a:pt x="343" y="352"/>
                  </a:lnTo>
                  <a:lnTo>
                    <a:pt x="349" y="352"/>
                  </a:lnTo>
                  <a:lnTo>
                    <a:pt x="355" y="352"/>
                  </a:lnTo>
                  <a:lnTo>
                    <a:pt x="360" y="346"/>
                  </a:lnTo>
                  <a:lnTo>
                    <a:pt x="366" y="340"/>
                  </a:lnTo>
                  <a:lnTo>
                    <a:pt x="372" y="340"/>
                  </a:lnTo>
                  <a:lnTo>
                    <a:pt x="378" y="334"/>
                  </a:lnTo>
                  <a:lnTo>
                    <a:pt x="384" y="334"/>
                  </a:lnTo>
                  <a:lnTo>
                    <a:pt x="389" y="329"/>
                  </a:lnTo>
                  <a:lnTo>
                    <a:pt x="395" y="329"/>
                  </a:lnTo>
                  <a:lnTo>
                    <a:pt x="401" y="323"/>
                  </a:lnTo>
                  <a:lnTo>
                    <a:pt x="407" y="317"/>
                  </a:lnTo>
                  <a:lnTo>
                    <a:pt x="413" y="317"/>
                  </a:lnTo>
                  <a:lnTo>
                    <a:pt x="418" y="311"/>
                  </a:lnTo>
                  <a:lnTo>
                    <a:pt x="424" y="311"/>
                  </a:lnTo>
                  <a:lnTo>
                    <a:pt x="430" y="305"/>
                  </a:lnTo>
                  <a:lnTo>
                    <a:pt x="436" y="299"/>
                  </a:lnTo>
                  <a:lnTo>
                    <a:pt x="442" y="299"/>
                  </a:lnTo>
                  <a:lnTo>
                    <a:pt x="448" y="293"/>
                  </a:lnTo>
                  <a:lnTo>
                    <a:pt x="453" y="288"/>
                  </a:lnTo>
                  <a:lnTo>
                    <a:pt x="459" y="288"/>
                  </a:lnTo>
                  <a:lnTo>
                    <a:pt x="465" y="282"/>
                  </a:lnTo>
                  <a:lnTo>
                    <a:pt x="471" y="276"/>
                  </a:lnTo>
                  <a:lnTo>
                    <a:pt x="477" y="270"/>
                  </a:lnTo>
                  <a:lnTo>
                    <a:pt x="482" y="264"/>
                  </a:lnTo>
                  <a:lnTo>
                    <a:pt x="488" y="264"/>
                  </a:lnTo>
                  <a:lnTo>
                    <a:pt x="494" y="258"/>
                  </a:lnTo>
                  <a:lnTo>
                    <a:pt x="500" y="252"/>
                  </a:lnTo>
                  <a:lnTo>
                    <a:pt x="506" y="247"/>
                  </a:lnTo>
                  <a:lnTo>
                    <a:pt x="511" y="241"/>
                  </a:lnTo>
                  <a:lnTo>
                    <a:pt x="517" y="241"/>
                  </a:lnTo>
                  <a:lnTo>
                    <a:pt x="523" y="235"/>
                  </a:lnTo>
                  <a:lnTo>
                    <a:pt x="529" y="229"/>
                  </a:lnTo>
                  <a:lnTo>
                    <a:pt x="535" y="223"/>
                  </a:lnTo>
                  <a:lnTo>
                    <a:pt x="541" y="217"/>
                  </a:lnTo>
                  <a:lnTo>
                    <a:pt x="546" y="211"/>
                  </a:lnTo>
                  <a:lnTo>
                    <a:pt x="552" y="205"/>
                  </a:lnTo>
                  <a:lnTo>
                    <a:pt x="558" y="200"/>
                  </a:lnTo>
                  <a:lnTo>
                    <a:pt x="564" y="194"/>
                  </a:lnTo>
                  <a:lnTo>
                    <a:pt x="570" y="188"/>
                  </a:lnTo>
                  <a:lnTo>
                    <a:pt x="575" y="182"/>
                  </a:lnTo>
                  <a:lnTo>
                    <a:pt x="581" y="176"/>
                  </a:lnTo>
                  <a:lnTo>
                    <a:pt x="587" y="170"/>
                  </a:lnTo>
                  <a:lnTo>
                    <a:pt x="593" y="164"/>
                  </a:lnTo>
                  <a:lnTo>
                    <a:pt x="599" y="159"/>
                  </a:lnTo>
                  <a:lnTo>
                    <a:pt x="604" y="153"/>
                  </a:lnTo>
                  <a:lnTo>
                    <a:pt x="610" y="147"/>
                  </a:lnTo>
                  <a:lnTo>
                    <a:pt x="616" y="141"/>
                  </a:lnTo>
                  <a:lnTo>
                    <a:pt x="622" y="135"/>
                  </a:lnTo>
                  <a:lnTo>
                    <a:pt x="628" y="129"/>
                  </a:lnTo>
                  <a:lnTo>
                    <a:pt x="639" y="118"/>
                  </a:lnTo>
                  <a:lnTo>
                    <a:pt x="634" y="118"/>
                  </a:lnTo>
                  <a:lnTo>
                    <a:pt x="639" y="118"/>
                  </a:lnTo>
                  <a:lnTo>
                    <a:pt x="645" y="112"/>
                  </a:lnTo>
                  <a:lnTo>
                    <a:pt x="657" y="100"/>
                  </a:lnTo>
                  <a:lnTo>
                    <a:pt x="657" y="94"/>
                  </a:lnTo>
                  <a:lnTo>
                    <a:pt x="663" y="88"/>
                  </a:lnTo>
                  <a:lnTo>
                    <a:pt x="668" y="82"/>
                  </a:lnTo>
                  <a:lnTo>
                    <a:pt x="674" y="77"/>
                  </a:lnTo>
                  <a:lnTo>
                    <a:pt x="686" y="65"/>
                  </a:lnTo>
                  <a:lnTo>
                    <a:pt x="686" y="59"/>
                  </a:lnTo>
                  <a:lnTo>
                    <a:pt x="697" y="47"/>
                  </a:lnTo>
                  <a:lnTo>
                    <a:pt x="697" y="41"/>
                  </a:lnTo>
                  <a:lnTo>
                    <a:pt x="703" y="36"/>
                  </a:lnTo>
                  <a:lnTo>
                    <a:pt x="709" y="30"/>
                  </a:lnTo>
                  <a:lnTo>
                    <a:pt x="715" y="24"/>
                  </a:lnTo>
                  <a:lnTo>
                    <a:pt x="721" y="18"/>
                  </a:lnTo>
                  <a:lnTo>
                    <a:pt x="732" y="6"/>
                  </a:lnTo>
                  <a:lnTo>
                    <a:pt x="732" y="0"/>
                  </a:lnTo>
                </a:path>
              </a:pathLst>
            </a:custGeom>
            <a:noFill/>
            <a:ln w="38100">
              <a:solidFill>
                <a:srgbClr xmlns:mc="http://schemas.openxmlformats.org/markup-compatibility/2006" xmlns:a14="http://schemas.microsoft.com/office/drawing/2010/main" val="00FF00" mc:Ignorable=""/>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 name="Freeform 35"/>
            <p:cNvSpPr>
              <a:spLocks/>
            </p:cNvSpPr>
            <p:nvPr/>
          </p:nvSpPr>
          <p:spPr bwMode="auto">
            <a:xfrm>
              <a:off x="2847" y="2588"/>
              <a:ext cx="727" cy="457"/>
            </a:xfrm>
            <a:custGeom>
              <a:avLst/>
              <a:gdLst/>
              <a:ahLst/>
              <a:cxnLst>
                <a:cxn ang="0">
                  <a:pos x="12" y="440"/>
                </a:cxn>
                <a:cxn ang="0">
                  <a:pos x="35" y="416"/>
                </a:cxn>
                <a:cxn ang="0">
                  <a:pos x="47" y="399"/>
                </a:cxn>
                <a:cxn ang="0">
                  <a:pos x="58" y="381"/>
                </a:cxn>
                <a:cxn ang="0">
                  <a:pos x="70" y="364"/>
                </a:cxn>
                <a:cxn ang="0">
                  <a:pos x="87" y="340"/>
                </a:cxn>
                <a:cxn ang="0">
                  <a:pos x="105" y="317"/>
                </a:cxn>
                <a:cxn ang="0">
                  <a:pos x="122" y="293"/>
                </a:cxn>
                <a:cxn ang="0">
                  <a:pos x="140" y="270"/>
                </a:cxn>
                <a:cxn ang="0">
                  <a:pos x="163" y="246"/>
                </a:cxn>
                <a:cxn ang="0">
                  <a:pos x="180" y="223"/>
                </a:cxn>
                <a:cxn ang="0">
                  <a:pos x="192" y="205"/>
                </a:cxn>
                <a:cxn ang="0">
                  <a:pos x="215" y="182"/>
                </a:cxn>
                <a:cxn ang="0">
                  <a:pos x="227" y="164"/>
                </a:cxn>
                <a:cxn ang="0">
                  <a:pos x="244" y="141"/>
                </a:cxn>
                <a:cxn ang="0">
                  <a:pos x="262" y="123"/>
                </a:cxn>
                <a:cxn ang="0">
                  <a:pos x="279" y="106"/>
                </a:cxn>
                <a:cxn ang="0">
                  <a:pos x="297" y="88"/>
                </a:cxn>
                <a:cxn ang="0">
                  <a:pos x="314" y="71"/>
                </a:cxn>
                <a:cxn ang="0">
                  <a:pos x="332" y="59"/>
                </a:cxn>
                <a:cxn ang="0">
                  <a:pos x="349" y="47"/>
                </a:cxn>
                <a:cxn ang="0">
                  <a:pos x="366" y="36"/>
                </a:cxn>
                <a:cxn ang="0">
                  <a:pos x="384" y="24"/>
                </a:cxn>
                <a:cxn ang="0">
                  <a:pos x="401" y="18"/>
                </a:cxn>
                <a:cxn ang="0">
                  <a:pos x="419" y="12"/>
                </a:cxn>
                <a:cxn ang="0">
                  <a:pos x="436" y="6"/>
                </a:cxn>
                <a:cxn ang="0">
                  <a:pos x="454" y="0"/>
                </a:cxn>
                <a:cxn ang="0">
                  <a:pos x="471" y="0"/>
                </a:cxn>
                <a:cxn ang="0">
                  <a:pos x="488" y="0"/>
                </a:cxn>
                <a:cxn ang="0">
                  <a:pos x="506" y="0"/>
                </a:cxn>
                <a:cxn ang="0">
                  <a:pos x="523" y="0"/>
                </a:cxn>
                <a:cxn ang="0">
                  <a:pos x="541" y="6"/>
                </a:cxn>
                <a:cxn ang="0">
                  <a:pos x="558" y="12"/>
                </a:cxn>
                <a:cxn ang="0">
                  <a:pos x="576" y="18"/>
                </a:cxn>
                <a:cxn ang="0">
                  <a:pos x="593" y="30"/>
                </a:cxn>
                <a:cxn ang="0">
                  <a:pos x="610" y="41"/>
                </a:cxn>
                <a:cxn ang="0">
                  <a:pos x="628" y="53"/>
                </a:cxn>
                <a:cxn ang="0">
                  <a:pos x="645" y="65"/>
                </a:cxn>
                <a:cxn ang="0">
                  <a:pos x="663" y="82"/>
                </a:cxn>
                <a:cxn ang="0">
                  <a:pos x="680" y="100"/>
                </a:cxn>
                <a:cxn ang="0">
                  <a:pos x="698" y="112"/>
                </a:cxn>
                <a:cxn ang="0">
                  <a:pos x="715" y="135"/>
                </a:cxn>
              </a:cxnLst>
              <a:rect l="0" t="0" r="r" b="b"/>
              <a:pathLst>
                <a:path w="727" h="457">
                  <a:moveTo>
                    <a:pt x="0" y="457"/>
                  </a:moveTo>
                  <a:lnTo>
                    <a:pt x="12" y="446"/>
                  </a:lnTo>
                  <a:lnTo>
                    <a:pt x="12" y="440"/>
                  </a:lnTo>
                  <a:lnTo>
                    <a:pt x="18" y="434"/>
                  </a:lnTo>
                  <a:lnTo>
                    <a:pt x="24" y="428"/>
                  </a:lnTo>
                  <a:lnTo>
                    <a:pt x="35" y="416"/>
                  </a:lnTo>
                  <a:lnTo>
                    <a:pt x="35" y="411"/>
                  </a:lnTo>
                  <a:lnTo>
                    <a:pt x="41" y="405"/>
                  </a:lnTo>
                  <a:lnTo>
                    <a:pt x="47" y="399"/>
                  </a:lnTo>
                  <a:lnTo>
                    <a:pt x="53" y="393"/>
                  </a:lnTo>
                  <a:lnTo>
                    <a:pt x="53" y="387"/>
                  </a:lnTo>
                  <a:lnTo>
                    <a:pt x="58" y="381"/>
                  </a:lnTo>
                  <a:lnTo>
                    <a:pt x="64" y="375"/>
                  </a:lnTo>
                  <a:lnTo>
                    <a:pt x="70" y="370"/>
                  </a:lnTo>
                  <a:lnTo>
                    <a:pt x="70" y="364"/>
                  </a:lnTo>
                  <a:lnTo>
                    <a:pt x="76" y="358"/>
                  </a:lnTo>
                  <a:lnTo>
                    <a:pt x="87" y="346"/>
                  </a:lnTo>
                  <a:lnTo>
                    <a:pt x="87" y="340"/>
                  </a:lnTo>
                  <a:lnTo>
                    <a:pt x="93" y="334"/>
                  </a:lnTo>
                  <a:lnTo>
                    <a:pt x="105" y="323"/>
                  </a:lnTo>
                  <a:lnTo>
                    <a:pt x="105" y="317"/>
                  </a:lnTo>
                  <a:lnTo>
                    <a:pt x="111" y="311"/>
                  </a:lnTo>
                  <a:lnTo>
                    <a:pt x="122" y="299"/>
                  </a:lnTo>
                  <a:lnTo>
                    <a:pt x="122" y="293"/>
                  </a:lnTo>
                  <a:lnTo>
                    <a:pt x="134" y="282"/>
                  </a:lnTo>
                  <a:lnTo>
                    <a:pt x="134" y="276"/>
                  </a:lnTo>
                  <a:lnTo>
                    <a:pt x="140" y="270"/>
                  </a:lnTo>
                  <a:lnTo>
                    <a:pt x="146" y="264"/>
                  </a:lnTo>
                  <a:lnTo>
                    <a:pt x="151" y="258"/>
                  </a:lnTo>
                  <a:lnTo>
                    <a:pt x="163" y="246"/>
                  </a:lnTo>
                  <a:lnTo>
                    <a:pt x="163" y="241"/>
                  </a:lnTo>
                  <a:lnTo>
                    <a:pt x="169" y="235"/>
                  </a:lnTo>
                  <a:lnTo>
                    <a:pt x="180" y="223"/>
                  </a:lnTo>
                  <a:lnTo>
                    <a:pt x="180" y="217"/>
                  </a:lnTo>
                  <a:lnTo>
                    <a:pt x="186" y="211"/>
                  </a:lnTo>
                  <a:lnTo>
                    <a:pt x="192" y="205"/>
                  </a:lnTo>
                  <a:lnTo>
                    <a:pt x="198" y="200"/>
                  </a:lnTo>
                  <a:lnTo>
                    <a:pt x="204" y="194"/>
                  </a:lnTo>
                  <a:lnTo>
                    <a:pt x="215" y="182"/>
                  </a:lnTo>
                  <a:lnTo>
                    <a:pt x="215" y="176"/>
                  </a:lnTo>
                  <a:lnTo>
                    <a:pt x="221" y="170"/>
                  </a:lnTo>
                  <a:lnTo>
                    <a:pt x="227" y="164"/>
                  </a:lnTo>
                  <a:lnTo>
                    <a:pt x="233" y="159"/>
                  </a:lnTo>
                  <a:lnTo>
                    <a:pt x="244" y="147"/>
                  </a:lnTo>
                  <a:lnTo>
                    <a:pt x="244" y="141"/>
                  </a:lnTo>
                  <a:lnTo>
                    <a:pt x="250" y="135"/>
                  </a:lnTo>
                  <a:lnTo>
                    <a:pt x="256" y="129"/>
                  </a:lnTo>
                  <a:lnTo>
                    <a:pt x="262" y="123"/>
                  </a:lnTo>
                  <a:lnTo>
                    <a:pt x="268" y="118"/>
                  </a:lnTo>
                  <a:lnTo>
                    <a:pt x="273" y="112"/>
                  </a:lnTo>
                  <a:lnTo>
                    <a:pt x="279" y="106"/>
                  </a:lnTo>
                  <a:lnTo>
                    <a:pt x="285" y="100"/>
                  </a:lnTo>
                  <a:lnTo>
                    <a:pt x="291" y="94"/>
                  </a:lnTo>
                  <a:lnTo>
                    <a:pt x="297" y="88"/>
                  </a:lnTo>
                  <a:lnTo>
                    <a:pt x="302" y="82"/>
                  </a:lnTo>
                  <a:lnTo>
                    <a:pt x="308" y="82"/>
                  </a:lnTo>
                  <a:lnTo>
                    <a:pt x="314" y="71"/>
                  </a:lnTo>
                  <a:lnTo>
                    <a:pt x="320" y="71"/>
                  </a:lnTo>
                  <a:lnTo>
                    <a:pt x="326" y="65"/>
                  </a:lnTo>
                  <a:lnTo>
                    <a:pt x="332" y="59"/>
                  </a:lnTo>
                  <a:lnTo>
                    <a:pt x="337" y="53"/>
                  </a:lnTo>
                  <a:lnTo>
                    <a:pt x="343" y="47"/>
                  </a:lnTo>
                  <a:lnTo>
                    <a:pt x="349" y="47"/>
                  </a:lnTo>
                  <a:lnTo>
                    <a:pt x="355" y="41"/>
                  </a:lnTo>
                  <a:lnTo>
                    <a:pt x="361" y="41"/>
                  </a:lnTo>
                  <a:lnTo>
                    <a:pt x="366" y="36"/>
                  </a:lnTo>
                  <a:lnTo>
                    <a:pt x="372" y="30"/>
                  </a:lnTo>
                  <a:lnTo>
                    <a:pt x="378" y="30"/>
                  </a:lnTo>
                  <a:lnTo>
                    <a:pt x="384" y="24"/>
                  </a:lnTo>
                  <a:lnTo>
                    <a:pt x="390" y="24"/>
                  </a:lnTo>
                  <a:lnTo>
                    <a:pt x="395" y="18"/>
                  </a:lnTo>
                  <a:lnTo>
                    <a:pt x="401" y="18"/>
                  </a:lnTo>
                  <a:lnTo>
                    <a:pt x="407" y="12"/>
                  </a:lnTo>
                  <a:lnTo>
                    <a:pt x="413" y="12"/>
                  </a:lnTo>
                  <a:lnTo>
                    <a:pt x="419" y="12"/>
                  </a:lnTo>
                  <a:lnTo>
                    <a:pt x="425" y="6"/>
                  </a:lnTo>
                  <a:lnTo>
                    <a:pt x="430" y="6"/>
                  </a:lnTo>
                  <a:lnTo>
                    <a:pt x="436" y="6"/>
                  </a:lnTo>
                  <a:lnTo>
                    <a:pt x="442" y="0"/>
                  </a:lnTo>
                  <a:lnTo>
                    <a:pt x="448" y="0"/>
                  </a:lnTo>
                  <a:lnTo>
                    <a:pt x="454" y="0"/>
                  </a:lnTo>
                  <a:lnTo>
                    <a:pt x="459" y="0"/>
                  </a:lnTo>
                  <a:lnTo>
                    <a:pt x="465" y="0"/>
                  </a:lnTo>
                  <a:lnTo>
                    <a:pt x="471" y="0"/>
                  </a:lnTo>
                  <a:lnTo>
                    <a:pt x="477" y="0"/>
                  </a:lnTo>
                  <a:lnTo>
                    <a:pt x="483" y="0"/>
                  </a:lnTo>
                  <a:lnTo>
                    <a:pt x="488" y="0"/>
                  </a:lnTo>
                  <a:lnTo>
                    <a:pt x="494" y="0"/>
                  </a:lnTo>
                  <a:lnTo>
                    <a:pt x="500" y="0"/>
                  </a:lnTo>
                  <a:lnTo>
                    <a:pt x="506" y="0"/>
                  </a:lnTo>
                  <a:lnTo>
                    <a:pt x="512" y="0"/>
                  </a:lnTo>
                  <a:lnTo>
                    <a:pt x="517" y="0"/>
                  </a:lnTo>
                  <a:lnTo>
                    <a:pt x="523" y="0"/>
                  </a:lnTo>
                  <a:lnTo>
                    <a:pt x="529" y="6"/>
                  </a:lnTo>
                  <a:lnTo>
                    <a:pt x="535" y="6"/>
                  </a:lnTo>
                  <a:lnTo>
                    <a:pt x="541" y="6"/>
                  </a:lnTo>
                  <a:lnTo>
                    <a:pt x="547" y="6"/>
                  </a:lnTo>
                  <a:lnTo>
                    <a:pt x="552" y="12"/>
                  </a:lnTo>
                  <a:lnTo>
                    <a:pt x="558" y="12"/>
                  </a:lnTo>
                  <a:lnTo>
                    <a:pt x="564" y="12"/>
                  </a:lnTo>
                  <a:lnTo>
                    <a:pt x="570" y="18"/>
                  </a:lnTo>
                  <a:lnTo>
                    <a:pt x="576" y="18"/>
                  </a:lnTo>
                  <a:lnTo>
                    <a:pt x="581" y="24"/>
                  </a:lnTo>
                  <a:lnTo>
                    <a:pt x="587" y="30"/>
                  </a:lnTo>
                  <a:lnTo>
                    <a:pt x="593" y="30"/>
                  </a:lnTo>
                  <a:lnTo>
                    <a:pt x="599" y="30"/>
                  </a:lnTo>
                  <a:lnTo>
                    <a:pt x="605" y="36"/>
                  </a:lnTo>
                  <a:lnTo>
                    <a:pt x="610" y="41"/>
                  </a:lnTo>
                  <a:lnTo>
                    <a:pt x="616" y="41"/>
                  </a:lnTo>
                  <a:lnTo>
                    <a:pt x="622" y="47"/>
                  </a:lnTo>
                  <a:lnTo>
                    <a:pt x="628" y="53"/>
                  </a:lnTo>
                  <a:lnTo>
                    <a:pt x="634" y="59"/>
                  </a:lnTo>
                  <a:lnTo>
                    <a:pt x="640" y="59"/>
                  </a:lnTo>
                  <a:lnTo>
                    <a:pt x="645" y="65"/>
                  </a:lnTo>
                  <a:lnTo>
                    <a:pt x="651" y="71"/>
                  </a:lnTo>
                  <a:lnTo>
                    <a:pt x="657" y="77"/>
                  </a:lnTo>
                  <a:lnTo>
                    <a:pt x="663" y="82"/>
                  </a:lnTo>
                  <a:lnTo>
                    <a:pt x="669" y="88"/>
                  </a:lnTo>
                  <a:lnTo>
                    <a:pt x="674" y="88"/>
                  </a:lnTo>
                  <a:lnTo>
                    <a:pt x="680" y="100"/>
                  </a:lnTo>
                  <a:lnTo>
                    <a:pt x="686" y="100"/>
                  </a:lnTo>
                  <a:lnTo>
                    <a:pt x="692" y="106"/>
                  </a:lnTo>
                  <a:lnTo>
                    <a:pt x="698" y="112"/>
                  </a:lnTo>
                  <a:lnTo>
                    <a:pt x="703" y="118"/>
                  </a:lnTo>
                  <a:lnTo>
                    <a:pt x="709" y="129"/>
                  </a:lnTo>
                  <a:lnTo>
                    <a:pt x="715" y="135"/>
                  </a:lnTo>
                  <a:lnTo>
                    <a:pt x="721" y="135"/>
                  </a:lnTo>
                  <a:lnTo>
                    <a:pt x="727" y="147"/>
                  </a:lnTo>
                </a:path>
              </a:pathLst>
            </a:custGeom>
            <a:noFill/>
            <a:ln w="38100">
              <a:solidFill>
                <a:srgbClr xmlns:mc="http://schemas.openxmlformats.org/markup-compatibility/2006" xmlns:a14="http://schemas.microsoft.com/office/drawing/2010/main" val="00FF00" mc:Ignorable=""/>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6" name="Freeform 36"/>
            <p:cNvSpPr>
              <a:spLocks/>
            </p:cNvSpPr>
            <p:nvPr/>
          </p:nvSpPr>
          <p:spPr bwMode="auto">
            <a:xfrm>
              <a:off x="3574" y="2735"/>
              <a:ext cx="714" cy="697"/>
            </a:xfrm>
            <a:custGeom>
              <a:avLst/>
              <a:gdLst/>
              <a:ahLst/>
              <a:cxnLst>
                <a:cxn ang="0">
                  <a:pos x="11" y="12"/>
                </a:cxn>
                <a:cxn ang="0">
                  <a:pos x="35" y="35"/>
                </a:cxn>
                <a:cxn ang="0">
                  <a:pos x="46" y="53"/>
                </a:cxn>
                <a:cxn ang="0">
                  <a:pos x="69" y="76"/>
                </a:cxn>
                <a:cxn ang="0">
                  <a:pos x="81" y="94"/>
                </a:cxn>
                <a:cxn ang="0">
                  <a:pos x="93" y="111"/>
                </a:cxn>
                <a:cxn ang="0">
                  <a:pos x="110" y="135"/>
                </a:cxn>
                <a:cxn ang="0">
                  <a:pos x="128" y="158"/>
                </a:cxn>
                <a:cxn ang="0">
                  <a:pos x="145" y="182"/>
                </a:cxn>
                <a:cxn ang="0">
                  <a:pos x="162" y="205"/>
                </a:cxn>
                <a:cxn ang="0">
                  <a:pos x="186" y="228"/>
                </a:cxn>
                <a:cxn ang="0">
                  <a:pos x="197" y="246"/>
                </a:cxn>
                <a:cxn ang="0">
                  <a:pos x="209" y="264"/>
                </a:cxn>
                <a:cxn ang="0">
                  <a:pos x="221" y="281"/>
                </a:cxn>
                <a:cxn ang="0">
                  <a:pos x="238" y="305"/>
                </a:cxn>
                <a:cxn ang="0">
                  <a:pos x="255" y="328"/>
                </a:cxn>
                <a:cxn ang="0">
                  <a:pos x="279" y="351"/>
                </a:cxn>
                <a:cxn ang="0">
                  <a:pos x="296" y="375"/>
                </a:cxn>
                <a:cxn ang="0">
                  <a:pos x="308" y="392"/>
                </a:cxn>
                <a:cxn ang="0">
                  <a:pos x="325" y="416"/>
                </a:cxn>
                <a:cxn ang="0">
                  <a:pos x="343" y="433"/>
                </a:cxn>
                <a:cxn ang="0">
                  <a:pos x="360" y="451"/>
                </a:cxn>
                <a:cxn ang="0">
                  <a:pos x="372" y="463"/>
                </a:cxn>
                <a:cxn ang="0">
                  <a:pos x="389" y="486"/>
                </a:cxn>
                <a:cxn ang="0">
                  <a:pos x="406" y="498"/>
                </a:cxn>
                <a:cxn ang="0">
                  <a:pos x="424" y="515"/>
                </a:cxn>
                <a:cxn ang="0">
                  <a:pos x="441" y="533"/>
                </a:cxn>
                <a:cxn ang="0">
                  <a:pos x="459" y="551"/>
                </a:cxn>
                <a:cxn ang="0">
                  <a:pos x="476" y="562"/>
                </a:cxn>
                <a:cxn ang="0">
                  <a:pos x="494" y="580"/>
                </a:cxn>
                <a:cxn ang="0">
                  <a:pos x="511" y="592"/>
                </a:cxn>
                <a:cxn ang="0">
                  <a:pos x="529" y="603"/>
                </a:cxn>
                <a:cxn ang="0">
                  <a:pos x="546" y="615"/>
                </a:cxn>
                <a:cxn ang="0">
                  <a:pos x="563" y="627"/>
                </a:cxn>
                <a:cxn ang="0">
                  <a:pos x="581" y="639"/>
                </a:cxn>
                <a:cxn ang="0">
                  <a:pos x="598" y="650"/>
                </a:cxn>
                <a:cxn ang="0">
                  <a:pos x="616" y="656"/>
                </a:cxn>
                <a:cxn ang="0">
                  <a:pos x="633" y="668"/>
                </a:cxn>
                <a:cxn ang="0">
                  <a:pos x="651" y="674"/>
                </a:cxn>
                <a:cxn ang="0">
                  <a:pos x="668" y="680"/>
                </a:cxn>
                <a:cxn ang="0">
                  <a:pos x="685" y="685"/>
                </a:cxn>
                <a:cxn ang="0">
                  <a:pos x="703" y="691"/>
                </a:cxn>
              </a:cxnLst>
              <a:rect l="0" t="0" r="r" b="b"/>
              <a:pathLst>
                <a:path w="714" h="697">
                  <a:moveTo>
                    <a:pt x="0" y="0"/>
                  </a:moveTo>
                  <a:lnTo>
                    <a:pt x="6" y="6"/>
                  </a:lnTo>
                  <a:lnTo>
                    <a:pt x="11" y="12"/>
                  </a:lnTo>
                  <a:lnTo>
                    <a:pt x="17" y="17"/>
                  </a:lnTo>
                  <a:lnTo>
                    <a:pt x="23" y="23"/>
                  </a:lnTo>
                  <a:lnTo>
                    <a:pt x="35" y="35"/>
                  </a:lnTo>
                  <a:lnTo>
                    <a:pt x="35" y="41"/>
                  </a:lnTo>
                  <a:lnTo>
                    <a:pt x="40" y="47"/>
                  </a:lnTo>
                  <a:lnTo>
                    <a:pt x="46" y="53"/>
                  </a:lnTo>
                  <a:lnTo>
                    <a:pt x="52" y="58"/>
                  </a:lnTo>
                  <a:lnTo>
                    <a:pt x="58" y="64"/>
                  </a:lnTo>
                  <a:lnTo>
                    <a:pt x="69" y="76"/>
                  </a:lnTo>
                  <a:lnTo>
                    <a:pt x="69" y="82"/>
                  </a:lnTo>
                  <a:lnTo>
                    <a:pt x="75" y="88"/>
                  </a:lnTo>
                  <a:lnTo>
                    <a:pt x="81" y="94"/>
                  </a:lnTo>
                  <a:lnTo>
                    <a:pt x="87" y="99"/>
                  </a:lnTo>
                  <a:lnTo>
                    <a:pt x="93" y="105"/>
                  </a:lnTo>
                  <a:lnTo>
                    <a:pt x="93" y="111"/>
                  </a:lnTo>
                  <a:lnTo>
                    <a:pt x="98" y="117"/>
                  </a:lnTo>
                  <a:lnTo>
                    <a:pt x="110" y="129"/>
                  </a:lnTo>
                  <a:lnTo>
                    <a:pt x="110" y="135"/>
                  </a:lnTo>
                  <a:lnTo>
                    <a:pt x="116" y="140"/>
                  </a:lnTo>
                  <a:lnTo>
                    <a:pt x="128" y="152"/>
                  </a:lnTo>
                  <a:lnTo>
                    <a:pt x="128" y="158"/>
                  </a:lnTo>
                  <a:lnTo>
                    <a:pt x="133" y="164"/>
                  </a:lnTo>
                  <a:lnTo>
                    <a:pt x="145" y="176"/>
                  </a:lnTo>
                  <a:lnTo>
                    <a:pt x="145" y="182"/>
                  </a:lnTo>
                  <a:lnTo>
                    <a:pt x="151" y="187"/>
                  </a:lnTo>
                  <a:lnTo>
                    <a:pt x="162" y="199"/>
                  </a:lnTo>
                  <a:lnTo>
                    <a:pt x="162" y="205"/>
                  </a:lnTo>
                  <a:lnTo>
                    <a:pt x="168" y="211"/>
                  </a:lnTo>
                  <a:lnTo>
                    <a:pt x="174" y="217"/>
                  </a:lnTo>
                  <a:lnTo>
                    <a:pt x="186" y="228"/>
                  </a:lnTo>
                  <a:lnTo>
                    <a:pt x="186" y="234"/>
                  </a:lnTo>
                  <a:lnTo>
                    <a:pt x="191" y="240"/>
                  </a:lnTo>
                  <a:lnTo>
                    <a:pt x="197" y="246"/>
                  </a:lnTo>
                  <a:lnTo>
                    <a:pt x="197" y="252"/>
                  </a:lnTo>
                  <a:lnTo>
                    <a:pt x="203" y="258"/>
                  </a:lnTo>
                  <a:lnTo>
                    <a:pt x="209" y="264"/>
                  </a:lnTo>
                  <a:lnTo>
                    <a:pt x="215" y="269"/>
                  </a:lnTo>
                  <a:lnTo>
                    <a:pt x="215" y="275"/>
                  </a:lnTo>
                  <a:lnTo>
                    <a:pt x="221" y="281"/>
                  </a:lnTo>
                  <a:lnTo>
                    <a:pt x="226" y="287"/>
                  </a:lnTo>
                  <a:lnTo>
                    <a:pt x="238" y="299"/>
                  </a:lnTo>
                  <a:lnTo>
                    <a:pt x="238" y="305"/>
                  </a:lnTo>
                  <a:lnTo>
                    <a:pt x="250" y="316"/>
                  </a:lnTo>
                  <a:lnTo>
                    <a:pt x="250" y="322"/>
                  </a:lnTo>
                  <a:lnTo>
                    <a:pt x="255" y="328"/>
                  </a:lnTo>
                  <a:lnTo>
                    <a:pt x="261" y="334"/>
                  </a:lnTo>
                  <a:lnTo>
                    <a:pt x="267" y="340"/>
                  </a:lnTo>
                  <a:lnTo>
                    <a:pt x="279" y="351"/>
                  </a:lnTo>
                  <a:lnTo>
                    <a:pt x="279" y="357"/>
                  </a:lnTo>
                  <a:lnTo>
                    <a:pt x="284" y="363"/>
                  </a:lnTo>
                  <a:lnTo>
                    <a:pt x="296" y="375"/>
                  </a:lnTo>
                  <a:lnTo>
                    <a:pt x="296" y="381"/>
                  </a:lnTo>
                  <a:lnTo>
                    <a:pt x="302" y="387"/>
                  </a:lnTo>
                  <a:lnTo>
                    <a:pt x="308" y="392"/>
                  </a:lnTo>
                  <a:lnTo>
                    <a:pt x="313" y="398"/>
                  </a:lnTo>
                  <a:lnTo>
                    <a:pt x="325" y="410"/>
                  </a:lnTo>
                  <a:lnTo>
                    <a:pt x="325" y="416"/>
                  </a:lnTo>
                  <a:lnTo>
                    <a:pt x="331" y="422"/>
                  </a:lnTo>
                  <a:lnTo>
                    <a:pt x="337" y="428"/>
                  </a:lnTo>
                  <a:lnTo>
                    <a:pt x="343" y="433"/>
                  </a:lnTo>
                  <a:lnTo>
                    <a:pt x="348" y="439"/>
                  </a:lnTo>
                  <a:lnTo>
                    <a:pt x="354" y="445"/>
                  </a:lnTo>
                  <a:lnTo>
                    <a:pt x="360" y="451"/>
                  </a:lnTo>
                  <a:lnTo>
                    <a:pt x="372" y="463"/>
                  </a:lnTo>
                  <a:lnTo>
                    <a:pt x="366" y="463"/>
                  </a:lnTo>
                  <a:lnTo>
                    <a:pt x="372" y="463"/>
                  </a:lnTo>
                  <a:lnTo>
                    <a:pt x="377" y="469"/>
                  </a:lnTo>
                  <a:lnTo>
                    <a:pt x="389" y="480"/>
                  </a:lnTo>
                  <a:lnTo>
                    <a:pt x="389" y="486"/>
                  </a:lnTo>
                  <a:lnTo>
                    <a:pt x="395" y="492"/>
                  </a:lnTo>
                  <a:lnTo>
                    <a:pt x="401" y="498"/>
                  </a:lnTo>
                  <a:lnTo>
                    <a:pt x="406" y="498"/>
                  </a:lnTo>
                  <a:lnTo>
                    <a:pt x="412" y="510"/>
                  </a:lnTo>
                  <a:lnTo>
                    <a:pt x="418" y="515"/>
                  </a:lnTo>
                  <a:lnTo>
                    <a:pt x="424" y="515"/>
                  </a:lnTo>
                  <a:lnTo>
                    <a:pt x="430" y="527"/>
                  </a:lnTo>
                  <a:lnTo>
                    <a:pt x="436" y="527"/>
                  </a:lnTo>
                  <a:lnTo>
                    <a:pt x="441" y="533"/>
                  </a:lnTo>
                  <a:lnTo>
                    <a:pt x="447" y="539"/>
                  </a:lnTo>
                  <a:lnTo>
                    <a:pt x="453" y="545"/>
                  </a:lnTo>
                  <a:lnTo>
                    <a:pt x="459" y="551"/>
                  </a:lnTo>
                  <a:lnTo>
                    <a:pt x="465" y="557"/>
                  </a:lnTo>
                  <a:lnTo>
                    <a:pt x="470" y="557"/>
                  </a:lnTo>
                  <a:lnTo>
                    <a:pt x="476" y="562"/>
                  </a:lnTo>
                  <a:lnTo>
                    <a:pt x="482" y="568"/>
                  </a:lnTo>
                  <a:lnTo>
                    <a:pt x="488" y="574"/>
                  </a:lnTo>
                  <a:lnTo>
                    <a:pt x="494" y="580"/>
                  </a:lnTo>
                  <a:lnTo>
                    <a:pt x="499" y="580"/>
                  </a:lnTo>
                  <a:lnTo>
                    <a:pt x="505" y="586"/>
                  </a:lnTo>
                  <a:lnTo>
                    <a:pt x="511" y="592"/>
                  </a:lnTo>
                  <a:lnTo>
                    <a:pt x="517" y="598"/>
                  </a:lnTo>
                  <a:lnTo>
                    <a:pt x="523" y="603"/>
                  </a:lnTo>
                  <a:lnTo>
                    <a:pt x="529" y="603"/>
                  </a:lnTo>
                  <a:lnTo>
                    <a:pt x="534" y="609"/>
                  </a:lnTo>
                  <a:lnTo>
                    <a:pt x="540" y="615"/>
                  </a:lnTo>
                  <a:lnTo>
                    <a:pt x="546" y="615"/>
                  </a:lnTo>
                  <a:lnTo>
                    <a:pt x="552" y="621"/>
                  </a:lnTo>
                  <a:lnTo>
                    <a:pt x="558" y="621"/>
                  </a:lnTo>
                  <a:lnTo>
                    <a:pt x="563" y="627"/>
                  </a:lnTo>
                  <a:lnTo>
                    <a:pt x="569" y="633"/>
                  </a:lnTo>
                  <a:lnTo>
                    <a:pt x="575" y="633"/>
                  </a:lnTo>
                  <a:lnTo>
                    <a:pt x="581" y="639"/>
                  </a:lnTo>
                  <a:lnTo>
                    <a:pt x="587" y="639"/>
                  </a:lnTo>
                  <a:lnTo>
                    <a:pt x="592" y="644"/>
                  </a:lnTo>
                  <a:lnTo>
                    <a:pt x="598" y="650"/>
                  </a:lnTo>
                  <a:lnTo>
                    <a:pt x="604" y="650"/>
                  </a:lnTo>
                  <a:lnTo>
                    <a:pt x="610" y="656"/>
                  </a:lnTo>
                  <a:lnTo>
                    <a:pt x="616" y="656"/>
                  </a:lnTo>
                  <a:lnTo>
                    <a:pt x="621" y="662"/>
                  </a:lnTo>
                  <a:lnTo>
                    <a:pt x="627" y="662"/>
                  </a:lnTo>
                  <a:lnTo>
                    <a:pt x="633" y="668"/>
                  </a:lnTo>
                  <a:lnTo>
                    <a:pt x="639" y="668"/>
                  </a:lnTo>
                  <a:lnTo>
                    <a:pt x="645" y="674"/>
                  </a:lnTo>
                  <a:lnTo>
                    <a:pt x="651" y="674"/>
                  </a:lnTo>
                  <a:lnTo>
                    <a:pt x="656" y="674"/>
                  </a:lnTo>
                  <a:lnTo>
                    <a:pt x="662" y="680"/>
                  </a:lnTo>
                  <a:lnTo>
                    <a:pt x="668" y="680"/>
                  </a:lnTo>
                  <a:lnTo>
                    <a:pt x="674" y="685"/>
                  </a:lnTo>
                  <a:lnTo>
                    <a:pt x="680" y="685"/>
                  </a:lnTo>
                  <a:lnTo>
                    <a:pt x="685" y="685"/>
                  </a:lnTo>
                  <a:lnTo>
                    <a:pt x="691" y="691"/>
                  </a:lnTo>
                  <a:lnTo>
                    <a:pt x="697" y="691"/>
                  </a:lnTo>
                  <a:lnTo>
                    <a:pt x="703" y="691"/>
                  </a:lnTo>
                  <a:lnTo>
                    <a:pt x="709" y="697"/>
                  </a:lnTo>
                  <a:lnTo>
                    <a:pt x="714" y="697"/>
                  </a:lnTo>
                </a:path>
              </a:pathLst>
            </a:custGeom>
            <a:noFill/>
            <a:ln w="38100">
              <a:solidFill>
                <a:srgbClr xmlns:mc="http://schemas.openxmlformats.org/markup-compatibility/2006" xmlns:a14="http://schemas.microsoft.com/office/drawing/2010/main" val="00FF00" mc:Ignorable=""/>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7" name="Freeform 37"/>
            <p:cNvSpPr>
              <a:spLocks/>
            </p:cNvSpPr>
            <p:nvPr/>
          </p:nvSpPr>
          <p:spPr bwMode="auto">
            <a:xfrm>
              <a:off x="4288" y="3432"/>
              <a:ext cx="262" cy="47"/>
            </a:xfrm>
            <a:custGeom>
              <a:avLst/>
              <a:gdLst/>
              <a:ahLst/>
              <a:cxnLst>
                <a:cxn ang="0">
                  <a:pos x="0" y="0"/>
                </a:cxn>
                <a:cxn ang="0">
                  <a:pos x="6" y="0"/>
                </a:cxn>
                <a:cxn ang="0">
                  <a:pos x="12" y="6"/>
                </a:cxn>
                <a:cxn ang="0">
                  <a:pos x="18" y="6"/>
                </a:cxn>
                <a:cxn ang="0">
                  <a:pos x="24" y="6"/>
                </a:cxn>
                <a:cxn ang="0">
                  <a:pos x="30" y="12"/>
                </a:cxn>
                <a:cxn ang="0">
                  <a:pos x="35" y="12"/>
                </a:cxn>
                <a:cxn ang="0">
                  <a:pos x="41" y="12"/>
                </a:cxn>
                <a:cxn ang="0">
                  <a:pos x="47" y="12"/>
                </a:cxn>
                <a:cxn ang="0">
                  <a:pos x="53" y="18"/>
                </a:cxn>
                <a:cxn ang="0">
                  <a:pos x="59" y="18"/>
                </a:cxn>
                <a:cxn ang="0">
                  <a:pos x="64" y="18"/>
                </a:cxn>
                <a:cxn ang="0">
                  <a:pos x="70" y="18"/>
                </a:cxn>
                <a:cxn ang="0">
                  <a:pos x="76" y="24"/>
                </a:cxn>
                <a:cxn ang="0">
                  <a:pos x="82" y="24"/>
                </a:cxn>
                <a:cxn ang="0">
                  <a:pos x="88" y="24"/>
                </a:cxn>
                <a:cxn ang="0">
                  <a:pos x="93" y="24"/>
                </a:cxn>
                <a:cxn ang="0">
                  <a:pos x="99" y="24"/>
                </a:cxn>
                <a:cxn ang="0">
                  <a:pos x="105" y="29"/>
                </a:cxn>
                <a:cxn ang="0">
                  <a:pos x="111" y="29"/>
                </a:cxn>
                <a:cxn ang="0">
                  <a:pos x="117" y="29"/>
                </a:cxn>
                <a:cxn ang="0">
                  <a:pos x="123" y="29"/>
                </a:cxn>
                <a:cxn ang="0">
                  <a:pos x="128" y="29"/>
                </a:cxn>
                <a:cxn ang="0">
                  <a:pos x="134" y="29"/>
                </a:cxn>
                <a:cxn ang="0">
                  <a:pos x="140" y="35"/>
                </a:cxn>
                <a:cxn ang="0">
                  <a:pos x="146" y="35"/>
                </a:cxn>
                <a:cxn ang="0">
                  <a:pos x="152" y="35"/>
                </a:cxn>
                <a:cxn ang="0">
                  <a:pos x="157" y="35"/>
                </a:cxn>
                <a:cxn ang="0">
                  <a:pos x="163" y="35"/>
                </a:cxn>
                <a:cxn ang="0">
                  <a:pos x="169" y="35"/>
                </a:cxn>
                <a:cxn ang="0">
                  <a:pos x="175" y="41"/>
                </a:cxn>
                <a:cxn ang="0">
                  <a:pos x="181" y="41"/>
                </a:cxn>
                <a:cxn ang="0">
                  <a:pos x="186" y="41"/>
                </a:cxn>
                <a:cxn ang="0">
                  <a:pos x="192" y="41"/>
                </a:cxn>
                <a:cxn ang="0">
                  <a:pos x="198" y="41"/>
                </a:cxn>
                <a:cxn ang="0">
                  <a:pos x="204" y="41"/>
                </a:cxn>
                <a:cxn ang="0">
                  <a:pos x="210" y="41"/>
                </a:cxn>
                <a:cxn ang="0">
                  <a:pos x="215" y="41"/>
                </a:cxn>
                <a:cxn ang="0">
                  <a:pos x="221" y="41"/>
                </a:cxn>
                <a:cxn ang="0">
                  <a:pos x="227" y="41"/>
                </a:cxn>
                <a:cxn ang="0">
                  <a:pos x="233" y="47"/>
                </a:cxn>
                <a:cxn ang="0">
                  <a:pos x="239" y="47"/>
                </a:cxn>
                <a:cxn ang="0">
                  <a:pos x="245" y="47"/>
                </a:cxn>
                <a:cxn ang="0">
                  <a:pos x="250" y="47"/>
                </a:cxn>
                <a:cxn ang="0">
                  <a:pos x="256" y="47"/>
                </a:cxn>
                <a:cxn ang="0">
                  <a:pos x="262" y="47"/>
                </a:cxn>
              </a:cxnLst>
              <a:rect l="0" t="0" r="r" b="b"/>
              <a:pathLst>
                <a:path w="262" h="47">
                  <a:moveTo>
                    <a:pt x="0" y="0"/>
                  </a:moveTo>
                  <a:lnTo>
                    <a:pt x="6" y="0"/>
                  </a:lnTo>
                  <a:lnTo>
                    <a:pt x="12" y="6"/>
                  </a:lnTo>
                  <a:lnTo>
                    <a:pt x="18" y="6"/>
                  </a:lnTo>
                  <a:lnTo>
                    <a:pt x="24" y="6"/>
                  </a:lnTo>
                  <a:lnTo>
                    <a:pt x="30" y="12"/>
                  </a:lnTo>
                  <a:lnTo>
                    <a:pt x="35" y="12"/>
                  </a:lnTo>
                  <a:lnTo>
                    <a:pt x="41" y="12"/>
                  </a:lnTo>
                  <a:lnTo>
                    <a:pt x="47" y="12"/>
                  </a:lnTo>
                  <a:lnTo>
                    <a:pt x="53" y="18"/>
                  </a:lnTo>
                  <a:lnTo>
                    <a:pt x="59" y="18"/>
                  </a:lnTo>
                  <a:lnTo>
                    <a:pt x="64" y="18"/>
                  </a:lnTo>
                  <a:lnTo>
                    <a:pt x="70" y="18"/>
                  </a:lnTo>
                  <a:lnTo>
                    <a:pt x="76" y="24"/>
                  </a:lnTo>
                  <a:lnTo>
                    <a:pt x="82" y="24"/>
                  </a:lnTo>
                  <a:lnTo>
                    <a:pt x="88" y="24"/>
                  </a:lnTo>
                  <a:lnTo>
                    <a:pt x="93" y="24"/>
                  </a:lnTo>
                  <a:lnTo>
                    <a:pt x="99" y="24"/>
                  </a:lnTo>
                  <a:lnTo>
                    <a:pt x="105" y="29"/>
                  </a:lnTo>
                  <a:lnTo>
                    <a:pt x="111" y="29"/>
                  </a:lnTo>
                  <a:lnTo>
                    <a:pt x="117" y="29"/>
                  </a:lnTo>
                  <a:lnTo>
                    <a:pt x="123" y="29"/>
                  </a:lnTo>
                  <a:lnTo>
                    <a:pt x="128" y="29"/>
                  </a:lnTo>
                  <a:lnTo>
                    <a:pt x="134" y="29"/>
                  </a:lnTo>
                  <a:lnTo>
                    <a:pt x="140" y="35"/>
                  </a:lnTo>
                  <a:lnTo>
                    <a:pt x="146" y="35"/>
                  </a:lnTo>
                  <a:lnTo>
                    <a:pt x="152" y="35"/>
                  </a:lnTo>
                  <a:lnTo>
                    <a:pt x="157" y="35"/>
                  </a:lnTo>
                  <a:lnTo>
                    <a:pt x="163" y="35"/>
                  </a:lnTo>
                  <a:lnTo>
                    <a:pt x="169" y="35"/>
                  </a:lnTo>
                  <a:lnTo>
                    <a:pt x="175" y="41"/>
                  </a:lnTo>
                  <a:lnTo>
                    <a:pt x="181" y="41"/>
                  </a:lnTo>
                  <a:lnTo>
                    <a:pt x="186" y="41"/>
                  </a:lnTo>
                  <a:lnTo>
                    <a:pt x="192" y="41"/>
                  </a:lnTo>
                  <a:lnTo>
                    <a:pt x="198" y="41"/>
                  </a:lnTo>
                  <a:lnTo>
                    <a:pt x="204" y="41"/>
                  </a:lnTo>
                  <a:lnTo>
                    <a:pt x="210" y="41"/>
                  </a:lnTo>
                  <a:lnTo>
                    <a:pt x="215" y="41"/>
                  </a:lnTo>
                  <a:lnTo>
                    <a:pt x="221" y="41"/>
                  </a:lnTo>
                  <a:lnTo>
                    <a:pt x="227" y="41"/>
                  </a:lnTo>
                  <a:lnTo>
                    <a:pt x="233" y="47"/>
                  </a:lnTo>
                  <a:lnTo>
                    <a:pt x="239" y="47"/>
                  </a:lnTo>
                  <a:lnTo>
                    <a:pt x="245" y="47"/>
                  </a:lnTo>
                  <a:lnTo>
                    <a:pt x="250" y="47"/>
                  </a:lnTo>
                  <a:lnTo>
                    <a:pt x="256" y="47"/>
                  </a:lnTo>
                  <a:lnTo>
                    <a:pt x="262" y="47"/>
                  </a:lnTo>
                </a:path>
              </a:pathLst>
            </a:custGeom>
            <a:noFill/>
            <a:ln w="38100">
              <a:solidFill>
                <a:srgbClr xmlns:mc="http://schemas.openxmlformats.org/markup-compatibility/2006" xmlns:a14="http://schemas.microsoft.com/office/drawing/2010/main" val="00FF00" mc:Ignorable=""/>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nvGrpSpPr>
          <p:cNvPr id="38" name="Group 38"/>
          <p:cNvGrpSpPr>
            <a:grpSpLocks/>
          </p:cNvGrpSpPr>
          <p:nvPr/>
        </p:nvGrpSpPr>
        <p:grpSpPr bwMode="auto">
          <a:xfrm>
            <a:off x="3686962" y="1382311"/>
            <a:ext cx="1282700" cy="4240213"/>
            <a:chOff x="2737" y="790"/>
            <a:chExt cx="808" cy="2671"/>
          </a:xfrm>
        </p:grpSpPr>
        <p:sp>
          <p:nvSpPr>
            <p:cNvPr id="39" name="Freeform 39"/>
            <p:cNvSpPr>
              <a:spLocks/>
            </p:cNvSpPr>
            <p:nvPr/>
          </p:nvSpPr>
          <p:spPr bwMode="auto">
            <a:xfrm>
              <a:off x="2737" y="790"/>
              <a:ext cx="424" cy="2666"/>
            </a:xfrm>
            <a:custGeom>
              <a:avLst/>
              <a:gdLst/>
              <a:ahLst/>
              <a:cxnLst>
                <a:cxn ang="0">
                  <a:pos x="6" y="2654"/>
                </a:cxn>
                <a:cxn ang="0">
                  <a:pos x="23" y="2636"/>
                </a:cxn>
                <a:cxn ang="0">
                  <a:pos x="46" y="2613"/>
                </a:cxn>
                <a:cxn ang="0">
                  <a:pos x="58" y="2578"/>
                </a:cxn>
                <a:cxn ang="0">
                  <a:pos x="75" y="2548"/>
                </a:cxn>
                <a:cxn ang="0">
                  <a:pos x="81" y="2519"/>
                </a:cxn>
                <a:cxn ang="0">
                  <a:pos x="93" y="2496"/>
                </a:cxn>
                <a:cxn ang="0">
                  <a:pos x="99" y="2455"/>
                </a:cxn>
                <a:cxn ang="0">
                  <a:pos x="110" y="2425"/>
                </a:cxn>
                <a:cxn ang="0">
                  <a:pos x="116" y="2384"/>
                </a:cxn>
                <a:cxn ang="0">
                  <a:pos x="128" y="2349"/>
                </a:cxn>
                <a:cxn ang="0">
                  <a:pos x="134" y="2291"/>
                </a:cxn>
                <a:cxn ang="0">
                  <a:pos x="145" y="2250"/>
                </a:cxn>
                <a:cxn ang="0">
                  <a:pos x="151" y="2173"/>
                </a:cxn>
                <a:cxn ang="0">
                  <a:pos x="163" y="2127"/>
                </a:cxn>
                <a:cxn ang="0">
                  <a:pos x="168" y="2044"/>
                </a:cxn>
                <a:cxn ang="0">
                  <a:pos x="180" y="1992"/>
                </a:cxn>
                <a:cxn ang="0">
                  <a:pos x="186" y="1898"/>
                </a:cxn>
                <a:cxn ang="0">
                  <a:pos x="197" y="1839"/>
                </a:cxn>
                <a:cxn ang="0">
                  <a:pos x="203" y="1722"/>
                </a:cxn>
                <a:cxn ang="0">
                  <a:pos x="215" y="1658"/>
                </a:cxn>
                <a:cxn ang="0">
                  <a:pos x="221" y="1541"/>
                </a:cxn>
                <a:cxn ang="0">
                  <a:pos x="232" y="1470"/>
                </a:cxn>
                <a:cxn ang="0">
                  <a:pos x="238" y="1347"/>
                </a:cxn>
                <a:cxn ang="0">
                  <a:pos x="250" y="1271"/>
                </a:cxn>
                <a:cxn ang="0">
                  <a:pos x="256" y="1130"/>
                </a:cxn>
                <a:cxn ang="0">
                  <a:pos x="267" y="1054"/>
                </a:cxn>
                <a:cxn ang="0">
                  <a:pos x="273" y="925"/>
                </a:cxn>
                <a:cxn ang="0">
                  <a:pos x="285" y="849"/>
                </a:cxn>
                <a:cxn ang="0">
                  <a:pos x="290" y="726"/>
                </a:cxn>
                <a:cxn ang="0">
                  <a:pos x="302" y="650"/>
                </a:cxn>
                <a:cxn ang="0">
                  <a:pos x="308" y="527"/>
                </a:cxn>
                <a:cxn ang="0">
                  <a:pos x="319" y="457"/>
                </a:cxn>
                <a:cxn ang="0">
                  <a:pos x="325" y="357"/>
                </a:cxn>
                <a:cxn ang="0">
                  <a:pos x="337" y="298"/>
                </a:cxn>
                <a:cxn ang="0">
                  <a:pos x="343" y="216"/>
                </a:cxn>
                <a:cxn ang="0">
                  <a:pos x="354" y="169"/>
                </a:cxn>
                <a:cxn ang="0">
                  <a:pos x="360" y="105"/>
                </a:cxn>
                <a:cxn ang="0">
                  <a:pos x="372" y="70"/>
                </a:cxn>
                <a:cxn ang="0">
                  <a:pos x="378" y="29"/>
                </a:cxn>
                <a:cxn ang="0">
                  <a:pos x="395" y="0"/>
                </a:cxn>
                <a:cxn ang="0">
                  <a:pos x="418" y="17"/>
                </a:cxn>
              </a:cxnLst>
              <a:rect l="0" t="0" r="r" b="b"/>
              <a:pathLst>
                <a:path w="424" h="2666">
                  <a:moveTo>
                    <a:pt x="0" y="2666"/>
                  </a:moveTo>
                  <a:lnTo>
                    <a:pt x="0" y="2660"/>
                  </a:lnTo>
                  <a:lnTo>
                    <a:pt x="6" y="2654"/>
                  </a:lnTo>
                  <a:lnTo>
                    <a:pt x="12" y="2654"/>
                  </a:lnTo>
                  <a:lnTo>
                    <a:pt x="17" y="2642"/>
                  </a:lnTo>
                  <a:lnTo>
                    <a:pt x="23" y="2636"/>
                  </a:lnTo>
                  <a:lnTo>
                    <a:pt x="29" y="2630"/>
                  </a:lnTo>
                  <a:lnTo>
                    <a:pt x="35" y="2625"/>
                  </a:lnTo>
                  <a:lnTo>
                    <a:pt x="46" y="2613"/>
                  </a:lnTo>
                  <a:lnTo>
                    <a:pt x="46" y="2601"/>
                  </a:lnTo>
                  <a:lnTo>
                    <a:pt x="58" y="2589"/>
                  </a:lnTo>
                  <a:lnTo>
                    <a:pt x="58" y="2578"/>
                  </a:lnTo>
                  <a:lnTo>
                    <a:pt x="70" y="2566"/>
                  </a:lnTo>
                  <a:lnTo>
                    <a:pt x="70" y="2554"/>
                  </a:lnTo>
                  <a:lnTo>
                    <a:pt x="75" y="2548"/>
                  </a:lnTo>
                  <a:lnTo>
                    <a:pt x="75" y="2537"/>
                  </a:lnTo>
                  <a:lnTo>
                    <a:pt x="81" y="2531"/>
                  </a:lnTo>
                  <a:lnTo>
                    <a:pt x="81" y="2519"/>
                  </a:lnTo>
                  <a:lnTo>
                    <a:pt x="87" y="2513"/>
                  </a:lnTo>
                  <a:lnTo>
                    <a:pt x="87" y="2502"/>
                  </a:lnTo>
                  <a:lnTo>
                    <a:pt x="93" y="2496"/>
                  </a:lnTo>
                  <a:lnTo>
                    <a:pt x="93" y="2478"/>
                  </a:lnTo>
                  <a:lnTo>
                    <a:pt x="99" y="2472"/>
                  </a:lnTo>
                  <a:lnTo>
                    <a:pt x="99" y="2455"/>
                  </a:lnTo>
                  <a:lnTo>
                    <a:pt x="104" y="2449"/>
                  </a:lnTo>
                  <a:lnTo>
                    <a:pt x="104" y="2431"/>
                  </a:lnTo>
                  <a:lnTo>
                    <a:pt x="110" y="2425"/>
                  </a:lnTo>
                  <a:lnTo>
                    <a:pt x="110" y="2408"/>
                  </a:lnTo>
                  <a:lnTo>
                    <a:pt x="116" y="2402"/>
                  </a:lnTo>
                  <a:lnTo>
                    <a:pt x="116" y="2384"/>
                  </a:lnTo>
                  <a:lnTo>
                    <a:pt x="122" y="2378"/>
                  </a:lnTo>
                  <a:lnTo>
                    <a:pt x="122" y="2355"/>
                  </a:lnTo>
                  <a:lnTo>
                    <a:pt x="128" y="2349"/>
                  </a:lnTo>
                  <a:lnTo>
                    <a:pt x="128" y="2326"/>
                  </a:lnTo>
                  <a:lnTo>
                    <a:pt x="134" y="2320"/>
                  </a:lnTo>
                  <a:lnTo>
                    <a:pt x="134" y="2291"/>
                  </a:lnTo>
                  <a:lnTo>
                    <a:pt x="139" y="2285"/>
                  </a:lnTo>
                  <a:lnTo>
                    <a:pt x="139" y="2255"/>
                  </a:lnTo>
                  <a:lnTo>
                    <a:pt x="145" y="2250"/>
                  </a:lnTo>
                  <a:lnTo>
                    <a:pt x="145" y="2214"/>
                  </a:lnTo>
                  <a:lnTo>
                    <a:pt x="151" y="2209"/>
                  </a:lnTo>
                  <a:lnTo>
                    <a:pt x="151" y="2173"/>
                  </a:lnTo>
                  <a:lnTo>
                    <a:pt x="157" y="2168"/>
                  </a:lnTo>
                  <a:lnTo>
                    <a:pt x="157" y="2132"/>
                  </a:lnTo>
                  <a:lnTo>
                    <a:pt x="163" y="2127"/>
                  </a:lnTo>
                  <a:lnTo>
                    <a:pt x="163" y="2091"/>
                  </a:lnTo>
                  <a:lnTo>
                    <a:pt x="168" y="2085"/>
                  </a:lnTo>
                  <a:lnTo>
                    <a:pt x="168" y="2044"/>
                  </a:lnTo>
                  <a:lnTo>
                    <a:pt x="174" y="2039"/>
                  </a:lnTo>
                  <a:lnTo>
                    <a:pt x="174" y="1998"/>
                  </a:lnTo>
                  <a:lnTo>
                    <a:pt x="180" y="1992"/>
                  </a:lnTo>
                  <a:lnTo>
                    <a:pt x="180" y="1951"/>
                  </a:lnTo>
                  <a:lnTo>
                    <a:pt x="186" y="1945"/>
                  </a:lnTo>
                  <a:lnTo>
                    <a:pt x="186" y="1898"/>
                  </a:lnTo>
                  <a:lnTo>
                    <a:pt x="192" y="1892"/>
                  </a:lnTo>
                  <a:lnTo>
                    <a:pt x="192" y="1845"/>
                  </a:lnTo>
                  <a:lnTo>
                    <a:pt x="197" y="1839"/>
                  </a:lnTo>
                  <a:lnTo>
                    <a:pt x="197" y="1787"/>
                  </a:lnTo>
                  <a:lnTo>
                    <a:pt x="203" y="1781"/>
                  </a:lnTo>
                  <a:lnTo>
                    <a:pt x="203" y="1722"/>
                  </a:lnTo>
                  <a:lnTo>
                    <a:pt x="209" y="1716"/>
                  </a:lnTo>
                  <a:lnTo>
                    <a:pt x="209" y="1664"/>
                  </a:lnTo>
                  <a:lnTo>
                    <a:pt x="215" y="1658"/>
                  </a:lnTo>
                  <a:lnTo>
                    <a:pt x="215" y="1605"/>
                  </a:lnTo>
                  <a:lnTo>
                    <a:pt x="221" y="1593"/>
                  </a:lnTo>
                  <a:lnTo>
                    <a:pt x="221" y="1541"/>
                  </a:lnTo>
                  <a:lnTo>
                    <a:pt x="227" y="1535"/>
                  </a:lnTo>
                  <a:lnTo>
                    <a:pt x="227" y="1476"/>
                  </a:lnTo>
                  <a:lnTo>
                    <a:pt x="232" y="1470"/>
                  </a:lnTo>
                  <a:lnTo>
                    <a:pt x="232" y="1412"/>
                  </a:lnTo>
                  <a:lnTo>
                    <a:pt x="238" y="1400"/>
                  </a:lnTo>
                  <a:lnTo>
                    <a:pt x="238" y="1347"/>
                  </a:lnTo>
                  <a:lnTo>
                    <a:pt x="244" y="1335"/>
                  </a:lnTo>
                  <a:lnTo>
                    <a:pt x="244" y="1277"/>
                  </a:lnTo>
                  <a:lnTo>
                    <a:pt x="250" y="1271"/>
                  </a:lnTo>
                  <a:lnTo>
                    <a:pt x="250" y="1212"/>
                  </a:lnTo>
                  <a:lnTo>
                    <a:pt x="256" y="1201"/>
                  </a:lnTo>
                  <a:lnTo>
                    <a:pt x="256" y="1130"/>
                  </a:lnTo>
                  <a:lnTo>
                    <a:pt x="261" y="1125"/>
                  </a:lnTo>
                  <a:lnTo>
                    <a:pt x="261" y="1066"/>
                  </a:lnTo>
                  <a:lnTo>
                    <a:pt x="267" y="1054"/>
                  </a:lnTo>
                  <a:lnTo>
                    <a:pt x="267" y="996"/>
                  </a:lnTo>
                  <a:lnTo>
                    <a:pt x="273" y="984"/>
                  </a:lnTo>
                  <a:lnTo>
                    <a:pt x="273" y="925"/>
                  </a:lnTo>
                  <a:lnTo>
                    <a:pt x="279" y="914"/>
                  </a:lnTo>
                  <a:lnTo>
                    <a:pt x="279" y="855"/>
                  </a:lnTo>
                  <a:lnTo>
                    <a:pt x="285" y="849"/>
                  </a:lnTo>
                  <a:lnTo>
                    <a:pt x="285" y="791"/>
                  </a:lnTo>
                  <a:lnTo>
                    <a:pt x="290" y="779"/>
                  </a:lnTo>
                  <a:lnTo>
                    <a:pt x="290" y="726"/>
                  </a:lnTo>
                  <a:lnTo>
                    <a:pt x="296" y="714"/>
                  </a:lnTo>
                  <a:lnTo>
                    <a:pt x="296" y="662"/>
                  </a:lnTo>
                  <a:lnTo>
                    <a:pt x="302" y="650"/>
                  </a:lnTo>
                  <a:lnTo>
                    <a:pt x="302" y="597"/>
                  </a:lnTo>
                  <a:lnTo>
                    <a:pt x="308" y="585"/>
                  </a:lnTo>
                  <a:lnTo>
                    <a:pt x="308" y="527"/>
                  </a:lnTo>
                  <a:lnTo>
                    <a:pt x="314" y="515"/>
                  </a:lnTo>
                  <a:lnTo>
                    <a:pt x="314" y="468"/>
                  </a:lnTo>
                  <a:lnTo>
                    <a:pt x="319" y="457"/>
                  </a:lnTo>
                  <a:lnTo>
                    <a:pt x="319" y="410"/>
                  </a:lnTo>
                  <a:lnTo>
                    <a:pt x="325" y="404"/>
                  </a:lnTo>
                  <a:lnTo>
                    <a:pt x="325" y="357"/>
                  </a:lnTo>
                  <a:lnTo>
                    <a:pt x="331" y="351"/>
                  </a:lnTo>
                  <a:lnTo>
                    <a:pt x="331" y="304"/>
                  </a:lnTo>
                  <a:lnTo>
                    <a:pt x="337" y="298"/>
                  </a:lnTo>
                  <a:lnTo>
                    <a:pt x="337" y="257"/>
                  </a:lnTo>
                  <a:lnTo>
                    <a:pt x="343" y="252"/>
                  </a:lnTo>
                  <a:lnTo>
                    <a:pt x="343" y="216"/>
                  </a:lnTo>
                  <a:lnTo>
                    <a:pt x="349" y="210"/>
                  </a:lnTo>
                  <a:lnTo>
                    <a:pt x="349" y="175"/>
                  </a:lnTo>
                  <a:lnTo>
                    <a:pt x="354" y="169"/>
                  </a:lnTo>
                  <a:lnTo>
                    <a:pt x="354" y="140"/>
                  </a:lnTo>
                  <a:lnTo>
                    <a:pt x="360" y="134"/>
                  </a:lnTo>
                  <a:lnTo>
                    <a:pt x="360" y="105"/>
                  </a:lnTo>
                  <a:lnTo>
                    <a:pt x="366" y="99"/>
                  </a:lnTo>
                  <a:lnTo>
                    <a:pt x="366" y="76"/>
                  </a:lnTo>
                  <a:lnTo>
                    <a:pt x="372" y="70"/>
                  </a:lnTo>
                  <a:lnTo>
                    <a:pt x="372" y="52"/>
                  </a:lnTo>
                  <a:lnTo>
                    <a:pt x="378" y="46"/>
                  </a:lnTo>
                  <a:lnTo>
                    <a:pt x="378" y="29"/>
                  </a:lnTo>
                  <a:lnTo>
                    <a:pt x="389" y="17"/>
                  </a:lnTo>
                  <a:lnTo>
                    <a:pt x="389" y="5"/>
                  </a:lnTo>
                  <a:lnTo>
                    <a:pt x="395" y="0"/>
                  </a:lnTo>
                  <a:lnTo>
                    <a:pt x="401" y="0"/>
                  </a:lnTo>
                  <a:lnTo>
                    <a:pt x="407" y="5"/>
                  </a:lnTo>
                  <a:lnTo>
                    <a:pt x="418" y="17"/>
                  </a:lnTo>
                  <a:lnTo>
                    <a:pt x="418" y="35"/>
                  </a:lnTo>
                  <a:lnTo>
                    <a:pt x="424" y="41"/>
                  </a:lnTo>
                </a:path>
              </a:pathLst>
            </a:custGeom>
            <a:noFill/>
            <a:ln w="38100" cap="flat">
              <a:solidFill>
                <a:srgbClr xmlns:mc="http://schemas.openxmlformats.org/markup-compatibility/2006" xmlns:a14="http://schemas.microsoft.com/office/drawing/2010/main" val="FFFF00" mc:Ignorable=""/>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0" name="Freeform 40"/>
            <p:cNvSpPr>
              <a:spLocks/>
            </p:cNvSpPr>
            <p:nvPr/>
          </p:nvSpPr>
          <p:spPr bwMode="auto">
            <a:xfrm>
              <a:off x="3161" y="831"/>
              <a:ext cx="384" cy="2630"/>
            </a:xfrm>
            <a:custGeom>
              <a:avLst/>
              <a:gdLst/>
              <a:ahLst/>
              <a:cxnLst>
                <a:cxn ang="0">
                  <a:pos x="0" y="11"/>
                </a:cxn>
                <a:cxn ang="0">
                  <a:pos x="6" y="35"/>
                </a:cxn>
                <a:cxn ang="0">
                  <a:pos x="12" y="64"/>
                </a:cxn>
                <a:cxn ang="0">
                  <a:pos x="18" y="99"/>
                </a:cxn>
                <a:cxn ang="0">
                  <a:pos x="23" y="134"/>
                </a:cxn>
                <a:cxn ang="0">
                  <a:pos x="29" y="175"/>
                </a:cxn>
                <a:cxn ang="0">
                  <a:pos x="35" y="216"/>
                </a:cxn>
                <a:cxn ang="0">
                  <a:pos x="41" y="263"/>
                </a:cxn>
                <a:cxn ang="0">
                  <a:pos x="47" y="322"/>
                </a:cxn>
                <a:cxn ang="0">
                  <a:pos x="52" y="380"/>
                </a:cxn>
                <a:cxn ang="0">
                  <a:pos x="58" y="433"/>
                </a:cxn>
                <a:cxn ang="0">
                  <a:pos x="64" y="492"/>
                </a:cxn>
                <a:cxn ang="0">
                  <a:pos x="70" y="556"/>
                </a:cxn>
                <a:cxn ang="0">
                  <a:pos x="76" y="621"/>
                </a:cxn>
                <a:cxn ang="0">
                  <a:pos x="81" y="685"/>
                </a:cxn>
                <a:cxn ang="0">
                  <a:pos x="87" y="750"/>
                </a:cxn>
                <a:cxn ang="0">
                  <a:pos x="93" y="814"/>
                </a:cxn>
                <a:cxn ang="0">
                  <a:pos x="99" y="884"/>
                </a:cxn>
                <a:cxn ang="0">
                  <a:pos x="105" y="961"/>
                </a:cxn>
                <a:cxn ang="0">
                  <a:pos x="111" y="1031"/>
                </a:cxn>
                <a:cxn ang="0">
                  <a:pos x="116" y="1101"/>
                </a:cxn>
                <a:cxn ang="0">
                  <a:pos x="122" y="1171"/>
                </a:cxn>
                <a:cxn ang="0">
                  <a:pos x="128" y="1236"/>
                </a:cxn>
                <a:cxn ang="0">
                  <a:pos x="134" y="1306"/>
                </a:cxn>
                <a:cxn ang="0">
                  <a:pos x="140" y="1371"/>
                </a:cxn>
                <a:cxn ang="0">
                  <a:pos x="145" y="1435"/>
                </a:cxn>
                <a:cxn ang="0">
                  <a:pos x="151" y="1500"/>
                </a:cxn>
                <a:cxn ang="0">
                  <a:pos x="157" y="1570"/>
                </a:cxn>
                <a:cxn ang="0">
                  <a:pos x="163" y="1634"/>
                </a:cxn>
                <a:cxn ang="0">
                  <a:pos x="169" y="1693"/>
                </a:cxn>
                <a:cxn ang="0">
                  <a:pos x="174" y="1746"/>
                </a:cxn>
                <a:cxn ang="0">
                  <a:pos x="180" y="1804"/>
                </a:cxn>
                <a:cxn ang="0">
                  <a:pos x="186" y="1857"/>
                </a:cxn>
                <a:cxn ang="0">
                  <a:pos x="192" y="1910"/>
                </a:cxn>
                <a:cxn ang="0">
                  <a:pos x="198" y="1957"/>
                </a:cxn>
                <a:cxn ang="0">
                  <a:pos x="203" y="2003"/>
                </a:cxn>
                <a:cxn ang="0">
                  <a:pos x="209" y="2056"/>
                </a:cxn>
                <a:cxn ang="0">
                  <a:pos x="215" y="2097"/>
                </a:cxn>
                <a:cxn ang="0">
                  <a:pos x="221" y="2138"/>
                </a:cxn>
                <a:cxn ang="0">
                  <a:pos x="227" y="2179"/>
                </a:cxn>
                <a:cxn ang="0">
                  <a:pos x="233" y="2214"/>
                </a:cxn>
                <a:cxn ang="0">
                  <a:pos x="238" y="2250"/>
                </a:cxn>
                <a:cxn ang="0">
                  <a:pos x="244" y="2285"/>
                </a:cxn>
                <a:cxn ang="0">
                  <a:pos x="250" y="2314"/>
                </a:cxn>
                <a:cxn ang="0">
                  <a:pos x="256" y="2343"/>
                </a:cxn>
                <a:cxn ang="0">
                  <a:pos x="262" y="2367"/>
                </a:cxn>
                <a:cxn ang="0">
                  <a:pos x="267" y="2396"/>
                </a:cxn>
                <a:cxn ang="0">
                  <a:pos x="273" y="2419"/>
                </a:cxn>
                <a:cxn ang="0">
                  <a:pos x="279" y="2443"/>
                </a:cxn>
                <a:cxn ang="0">
                  <a:pos x="285" y="2461"/>
                </a:cxn>
                <a:cxn ang="0">
                  <a:pos x="291" y="2478"/>
                </a:cxn>
                <a:cxn ang="0">
                  <a:pos x="296" y="2496"/>
                </a:cxn>
                <a:cxn ang="0">
                  <a:pos x="302" y="2513"/>
                </a:cxn>
                <a:cxn ang="0">
                  <a:pos x="314" y="2537"/>
                </a:cxn>
                <a:cxn ang="0">
                  <a:pos x="320" y="2554"/>
                </a:cxn>
                <a:cxn ang="0">
                  <a:pos x="337" y="2572"/>
                </a:cxn>
                <a:cxn ang="0">
                  <a:pos x="343" y="2589"/>
                </a:cxn>
                <a:cxn ang="0">
                  <a:pos x="355" y="2601"/>
                </a:cxn>
                <a:cxn ang="0">
                  <a:pos x="360" y="2613"/>
                </a:cxn>
                <a:cxn ang="0">
                  <a:pos x="372" y="2619"/>
                </a:cxn>
                <a:cxn ang="0">
                  <a:pos x="384" y="2630"/>
                </a:cxn>
              </a:cxnLst>
              <a:rect l="0" t="0" r="r" b="b"/>
              <a:pathLst>
                <a:path w="384" h="2630">
                  <a:moveTo>
                    <a:pt x="0" y="0"/>
                  </a:moveTo>
                  <a:lnTo>
                    <a:pt x="0" y="11"/>
                  </a:lnTo>
                  <a:lnTo>
                    <a:pt x="6" y="17"/>
                  </a:lnTo>
                  <a:lnTo>
                    <a:pt x="6" y="35"/>
                  </a:lnTo>
                  <a:lnTo>
                    <a:pt x="12" y="41"/>
                  </a:lnTo>
                  <a:lnTo>
                    <a:pt x="12" y="64"/>
                  </a:lnTo>
                  <a:lnTo>
                    <a:pt x="18" y="70"/>
                  </a:lnTo>
                  <a:lnTo>
                    <a:pt x="18" y="99"/>
                  </a:lnTo>
                  <a:lnTo>
                    <a:pt x="23" y="105"/>
                  </a:lnTo>
                  <a:lnTo>
                    <a:pt x="23" y="134"/>
                  </a:lnTo>
                  <a:lnTo>
                    <a:pt x="29" y="140"/>
                  </a:lnTo>
                  <a:lnTo>
                    <a:pt x="29" y="175"/>
                  </a:lnTo>
                  <a:lnTo>
                    <a:pt x="35" y="181"/>
                  </a:lnTo>
                  <a:lnTo>
                    <a:pt x="35" y="216"/>
                  </a:lnTo>
                  <a:lnTo>
                    <a:pt x="41" y="222"/>
                  </a:lnTo>
                  <a:lnTo>
                    <a:pt x="41" y="263"/>
                  </a:lnTo>
                  <a:lnTo>
                    <a:pt x="47" y="275"/>
                  </a:lnTo>
                  <a:lnTo>
                    <a:pt x="47" y="322"/>
                  </a:lnTo>
                  <a:lnTo>
                    <a:pt x="52" y="334"/>
                  </a:lnTo>
                  <a:lnTo>
                    <a:pt x="52" y="380"/>
                  </a:lnTo>
                  <a:lnTo>
                    <a:pt x="58" y="386"/>
                  </a:lnTo>
                  <a:lnTo>
                    <a:pt x="58" y="433"/>
                  </a:lnTo>
                  <a:lnTo>
                    <a:pt x="64" y="445"/>
                  </a:lnTo>
                  <a:lnTo>
                    <a:pt x="64" y="492"/>
                  </a:lnTo>
                  <a:lnTo>
                    <a:pt x="70" y="503"/>
                  </a:lnTo>
                  <a:lnTo>
                    <a:pt x="70" y="556"/>
                  </a:lnTo>
                  <a:lnTo>
                    <a:pt x="76" y="562"/>
                  </a:lnTo>
                  <a:lnTo>
                    <a:pt x="76" y="621"/>
                  </a:lnTo>
                  <a:lnTo>
                    <a:pt x="81" y="627"/>
                  </a:lnTo>
                  <a:lnTo>
                    <a:pt x="81" y="685"/>
                  </a:lnTo>
                  <a:lnTo>
                    <a:pt x="87" y="691"/>
                  </a:lnTo>
                  <a:lnTo>
                    <a:pt x="87" y="750"/>
                  </a:lnTo>
                  <a:lnTo>
                    <a:pt x="93" y="761"/>
                  </a:lnTo>
                  <a:lnTo>
                    <a:pt x="93" y="814"/>
                  </a:lnTo>
                  <a:lnTo>
                    <a:pt x="99" y="826"/>
                  </a:lnTo>
                  <a:lnTo>
                    <a:pt x="99" y="884"/>
                  </a:lnTo>
                  <a:lnTo>
                    <a:pt x="105" y="896"/>
                  </a:lnTo>
                  <a:lnTo>
                    <a:pt x="105" y="961"/>
                  </a:lnTo>
                  <a:lnTo>
                    <a:pt x="111" y="972"/>
                  </a:lnTo>
                  <a:lnTo>
                    <a:pt x="111" y="1031"/>
                  </a:lnTo>
                  <a:lnTo>
                    <a:pt x="116" y="1043"/>
                  </a:lnTo>
                  <a:lnTo>
                    <a:pt x="116" y="1101"/>
                  </a:lnTo>
                  <a:lnTo>
                    <a:pt x="122" y="1113"/>
                  </a:lnTo>
                  <a:lnTo>
                    <a:pt x="122" y="1171"/>
                  </a:lnTo>
                  <a:lnTo>
                    <a:pt x="128" y="1177"/>
                  </a:lnTo>
                  <a:lnTo>
                    <a:pt x="128" y="1236"/>
                  </a:lnTo>
                  <a:lnTo>
                    <a:pt x="134" y="1248"/>
                  </a:lnTo>
                  <a:lnTo>
                    <a:pt x="134" y="1306"/>
                  </a:lnTo>
                  <a:lnTo>
                    <a:pt x="140" y="1312"/>
                  </a:lnTo>
                  <a:lnTo>
                    <a:pt x="140" y="1371"/>
                  </a:lnTo>
                  <a:lnTo>
                    <a:pt x="145" y="1382"/>
                  </a:lnTo>
                  <a:lnTo>
                    <a:pt x="145" y="1435"/>
                  </a:lnTo>
                  <a:lnTo>
                    <a:pt x="151" y="1447"/>
                  </a:lnTo>
                  <a:lnTo>
                    <a:pt x="151" y="1500"/>
                  </a:lnTo>
                  <a:lnTo>
                    <a:pt x="157" y="1511"/>
                  </a:lnTo>
                  <a:lnTo>
                    <a:pt x="157" y="1570"/>
                  </a:lnTo>
                  <a:lnTo>
                    <a:pt x="163" y="1582"/>
                  </a:lnTo>
                  <a:lnTo>
                    <a:pt x="163" y="1634"/>
                  </a:lnTo>
                  <a:lnTo>
                    <a:pt x="169" y="1640"/>
                  </a:lnTo>
                  <a:lnTo>
                    <a:pt x="169" y="1693"/>
                  </a:lnTo>
                  <a:lnTo>
                    <a:pt x="174" y="1699"/>
                  </a:lnTo>
                  <a:lnTo>
                    <a:pt x="174" y="1746"/>
                  </a:lnTo>
                  <a:lnTo>
                    <a:pt x="180" y="1757"/>
                  </a:lnTo>
                  <a:lnTo>
                    <a:pt x="180" y="1804"/>
                  </a:lnTo>
                  <a:lnTo>
                    <a:pt x="186" y="1810"/>
                  </a:lnTo>
                  <a:lnTo>
                    <a:pt x="186" y="1857"/>
                  </a:lnTo>
                  <a:lnTo>
                    <a:pt x="192" y="1863"/>
                  </a:lnTo>
                  <a:lnTo>
                    <a:pt x="192" y="1910"/>
                  </a:lnTo>
                  <a:lnTo>
                    <a:pt x="198" y="1916"/>
                  </a:lnTo>
                  <a:lnTo>
                    <a:pt x="198" y="1957"/>
                  </a:lnTo>
                  <a:lnTo>
                    <a:pt x="203" y="1962"/>
                  </a:lnTo>
                  <a:lnTo>
                    <a:pt x="203" y="2003"/>
                  </a:lnTo>
                  <a:lnTo>
                    <a:pt x="209" y="2009"/>
                  </a:lnTo>
                  <a:lnTo>
                    <a:pt x="209" y="2056"/>
                  </a:lnTo>
                  <a:lnTo>
                    <a:pt x="215" y="2062"/>
                  </a:lnTo>
                  <a:lnTo>
                    <a:pt x="215" y="2097"/>
                  </a:lnTo>
                  <a:lnTo>
                    <a:pt x="221" y="2103"/>
                  </a:lnTo>
                  <a:lnTo>
                    <a:pt x="221" y="2138"/>
                  </a:lnTo>
                  <a:lnTo>
                    <a:pt x="227" y="2144"/>
                  </a:lnTo>
                  <a:lnTo>
                    <a:pt x="227" y="2179"/>
                  </a:lnTo>
                  <a:lnTo>
                    <a:pt x="233" y="2185"/>
                  </a:lnTo>
                  <a:lnTo>
                    <a:pt x="233" y="2214"/>
                  </a:lnTo>
                  <a:lnTo>
                    <a:pt x="238" y="2220"/>
                  </a:lnTo>
                  <a:lnTo>
                    <a:pt x="238" y="2250"/>
                  </a:lnTo>
                  <a:lnTo>
                    <a:pt x="244" y="2255"/>
                  </a:lnTo>
                  <a:lnTo>
                    <a:pt x="244" y="2285"/>
                  </a:lnTo>
                  <a:lnTo>
                    <a:pt x="250" y="2291"/>
                  </a:lnTo>
                  <a:lnTo>
                    <a:pt x="250" y="2314"/>
                  </a:lnTo>
                  <a:lnTo>
                    <a:pt x="256" y="2320"/>
                  </a:lnTo>
                  <a:lnTo>
                    <a:pt x="256" y="2343"/>
                  </a:lnTo>
                  <a:lnTo>
                    <a:pt x="262" y="2349"/>
                  </a:lnTo>
                  <a:lnTo>
                    <a:pt x="262" y="2367"/>
                  </a:lnTo>
                  <a:lnTo>
                    <a:pt x="267" y="2373"/>
                  </a:lnTo>
                  <a:lnTo>
                    <a:pt x="267" y="2396"/>
                  </a:lnTo>
                  <a:lnTo>
                    <a:pt x="273" y="2402"/>
                  </a:lnTo>
                  <a:lnTo>
                    <a:pt x="273" y="2419"/>
                  </a:lnTo>
                  <a:lnTo>
                    <a:pt x="279" y="2425"/>
                  </a:lnTo>
                  <a:lnTo>
                    <a:pt x="279" y="2443"/>
                  </a:lnTo>
                  <a:lnTo>
                    <a:pt x="285" y="2449"/>
                  </a:lnTo>
                  <a:lnTo>
                    <a:pt x="285" y="2461"/>
                  </a:lnTo>
                  <a:lnTo>
                    <a:pt x="291" y="2466"/>
                  </a:lnTo>
                  <a:lnTo>
                    <a:pt x="291" y="2478"/>
                  </a:lnTo>
                  <a:lnTo>
                    <a:pt x="296" y="2484"/>
                  </a:lnTo>
                  <a:lnTo>
                    <a:pt x="296" y="2496"/>
                  </a:lnTo>
                  <a:lnTo>
                    <a:pt x="302" y="2502"/>
                  </a:lnTo>
                  <a:lnTo>
                    <a:pt x="302" y="2513"/>
                  </a:lnTo>
                  <a:lnTo>
                    <a:pt x="314" y="2525"/>
                  </a:lnTo>
                  <a:lnTo>
                    <a:pt x="314" y="2537"/>
                  </a:lnTo>
                  <a:lnTo>
                    <a:pt x="320" y="2543"/>
                  </a:lnTo>
                  <a:lnTo>
                    <a:pt x="320" y="2554"/>
                  </a:lnTo>
                  <a:lnTo>
                    <a:pt x="326" y="2560"/>
                  </a:lnTo>
                  <a:lnTo>
                    <a:pt x="337" y="2572"/>
                  </a:lnTo>
                  <a:lnTo>
                    <a:pt x="337" y="2584"/>
                  </a:lnTo>
                  <a:lnTo>
                    <a:pt x="343" y="2589"/>
                  </a:lnTo>
                  <a:lnTo>
                    <a:pt x="349" y="2595"/>
                  </a:lnTo>
                  <a:lnTo>
                    <a:pt x="355" y="2601"/>
                  </a:lnTo>
                  <a:lnTo>
                    <a:pt x="366" y="2613"/>
                  </a:lnTo>
                  <a:lnTo>
                    <a:pt x="360" y="2613"/>
                  </a:lnTo>
                  <a:lnTo>
                    <a:pt x="366" y="2613"/>
                  </a:lnTo>
                  <a:lnTo>
                    <a:pt x="372" y="2619"/>
                  </a:lnTo>
                  <a:lnTo>
                    <a:pt x="378" y="2625"/>
                  </a:lnTo>
                  <a:lnTo>
                    <a:pt x="384" y="2630"/>
                  </a:lnTo>
                </a:path>
              </a:pathLst>
            </a:custGeom>
            <a:noFill/>
            <a:ln w="38100" cap="flat">
              <a:solidFill>
                <a:srgbClr xmlns:mc="http://schemas.openxmlformats.org/markup-compatibility/2006" xmlns:a14="http://schemas.microsoft.com/office/drawing/2010/main" val="FFFF00" mc:Ignorable=""/>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nvGrpSpPr>
          <p:cNvPr id="41" name="Group 41"/>
          <p:cNvGrpSpPr>
            <a:grpSpLocks/>
          </p:cNvGrpSpPr>
          <p:nvPr/>
        </p:nvGrpSpPr>
        <p:grpSpPr bwMode="auto">
          <a:xfrm>
            <a:off x="3658387" y="1288649"/>
            <a:ext cx="1265237" cy="4325937"/>
            <a:chOff x="2719" y="731"/>
            <a:chExt cx="797" cy="2725"/>
          </a:xfrm>
        </p:grpSpPr>
        <p:sp>
          <p:nvSpPr>
            <p:cNvPr id="42" name="Freeform 42"/>
            <p:cNvSpPr>
              <a:spLocks/>
            </p:cNvSpPr>
            <p:nvPr/>
          </p:nvSpPr>
          <p:spPr bwMode="auto">
            <a:xfrm>
              <a:off x="2719" y="731"/>
              <a:ext cx="419" cy="2725"/>
            </a:xfrm>
            <a:custGeom>
              <a:avLst/>
              <a:gdLst/>
              <a:ahLst/>
              <a:cxnLst>
                <a:cxn ang="0">
                  <a:pos x="12" y="2713"/>
                </a:cxn>
                <a:cxn ang="0">
                  <a:pos x="30" y="2695"/>
                </a:cxn>
                <a:cxn ang="0">
                  <a:pos x="47" y="2666"/>
                </a:cxn>
                <a:cxn ang="0">
                  <a:pos x="59" y="2643"/>
                </a:cxn>
                <a:cxn ang="0">
                  <a:pos x="76" y="2613"/>
                </a:cxn>
                <a:cxn ang="0">
                  <a:pos x="82" y="2584"/>
                </a:cxn>
                <a:cxn ang="0">
                  <a:pos x="93" y="2561"/>
                </a:cxn>
                <a:cxn ang="0">
                  <a:pos x="99" y="2525"/>
                </a:cxn>
                <a:cxn ang="0">
                  <a:pos x="111" y="2496"/>
                </a:cxn>
                <a:cxn ang="0">
                  <a:pos x="117" y="2449"/>
                </a:cxn>
                <a:cxn ang="0">
                  <a:pos x="128" y="2414"/>
                </a:cxn>
                <a:cxn ang="0">
                  <a:pos x="134" y="2355"/>
                </a:cxn>
                <a:cxn ang="0">
                  <a:pos x="146" y="2314"/>
                </a:cxn>
                <a:cxn ang="0">
                  <a:pos x="152" y="2238"/>
                </a:cxn>
                <a:cxn ang="0">
                  <a:pos x="163" y="2191"/>
                </a:cxn>
                <a:cxn ang="0">
                  <a:pos x="169" y="2103"/>
                </a:cxn>
                <a:cxn ang="0">
                  <a:pos x="181" y="2051"/>
                </a:cxn>
                <a:cxn ang="0">
                  <a:pos x="186" y="1945"/>
                </a:cxn>
                <a:cxn ang="0">
                  <a:pos x="198" y="1887"/>
                </a:cxn>
                <a:cxn ang="0">
                  <a:pos x="204" y="1775"/>
                </a:cxn>
                <a:cxn ang="0">
                  <a:pos x="215" y="1699"/>
                </a:cxn>
                <a:cxn ang="0">
                  <a:pos x="221" y="1582"/>
                </a:cxn>
                <a:cxn ang="0">
                  <a:pos x="233" y="1500"/>
                </a:cxn>
                <a:cxn ang="0">
                  <a:pos x="239" y="1371"/>
                </a:cxn>
                <a:cxn ang="0">
                  <a:pos x="250" y="1295"/>
                </a:cxn>
                <a:cxn ang="0">
                  <a:pos x="256" y="1154"/>
                </a:cxn>
                <a:cxn ang="0">
                  <a:pos x="268" y="1072"/>
                </a:cxn>
                <a:cxn ang="0">
                  <a:pos x="274" y="932"/>
                </a:cxn>
                <a:cxn ang="0">
                  <a:pos x="285" y="855"/>
                </a:cxn>
                <a:cxn ang="0">
                  <a:pos x="291" y="715"/>
                </a:cxn>
                <a:cxn ang="0">
                  <a:pos x="303" y="644"/>
                </a:cxn>
                <a:cxn ang="0">
                  <a:pos x="308" y="527"/>
                </a:cxn>
                <a:cxn ang="0">
                  <a:pos x="320" y="451"/>
                </a:cxn>
                <a:cxn ang="0">
                  <a:pos x="326" y="346"/>
                </a:cxn>
                <a:cxn ang="0">
                  <a:pos x="337" y="287"/>
                </a:cxn>
                <a:cxn ang="0">
                  <a:pos x="343" y="199"/>
                </a:cxn>
                <a:cxn ang="0">
                  <a:pos x="355" y="152"/>
                </a:cxn>
                <a:cxn ang="0">
                  <a:pos x="361" y="88"/>
                </a:cxn>
                <a:cxn ang="0">
                  <a:pos x="372" y="53"/>
                </a:cxn>
                <a:cxn ang="0">
                  <a:pos x="378" y="18"/>
                </a:cxn>
                <a:cxn ang="0">
                  <a:pos x="396" y="0"/>
                </a:cxn>
                <a:cxn ang="0">
                  <a:pos x="413" y="23"/>
                </a:cxn>
              </a:cxnLst>
              <a:rect l="0" t="0" r="r" b="b"/>
              <a:pathLst>
                <a:path w="419" h="2725">
                  <a:moveTo>
                    <a:pt x="0" y="2725"/>
                  </a:moveTo>
                  <a:lnTo>
                    <a:pt x="6" y="2719"/>
                  </a:lnTo>
                  <a:lnTo>
                    <a:pt x="12" y="2713"/>
                  </a:lnTo>
                  <a:lnTo>
                    <a:pt x="18" y="2707"/>
                  </a:lnTo>
                  <a:lnTo>
                    <a:pt x="24" y="2701"/>
                  </a:lnTo>
                  <a:lnTo>
                    <a:pt x="30" y="2695"/>
                  </a:lnTo>
                  <a:lnTo>
                    <a:pt x="35" y="2689"/>
                  </a:lnTo>
                  <a:lnTo>
                    <a:pt x="47" y="2678"/>
                  </a:lnTo>
                  <a:lnTo>
                    <a:pt x="47" y="2666"/>
                  </a:lnTo>
                  <a:lnTo>
                    <a:pt x="53" y="2660"/>
                  </a:lnTo>
                  <a:lnTo>
                    <a:pt x="59" y="2654"/>
                  </a:lnTo>
                  <a:lnTo>
                    <a:pt x="59" y="2643"/>
                  </a:lnTo>
                  <a:lnTo>
                    <a:pt x="70" y="2631"/>
                  </a:lnTo>
                  <a:lnTo>
                    <a:pt x="70" y="2619"/>
                  </a:lnTo>
                  <a:lnTo>
                    <a:pt x="76" y="2613"/>
                  </a:lnTo>
                  <a:lnTo>
                    <a:pt x="76" y="2602"/>
                  </a:lnTo>
                  <a:lnTo>
                    <a:pt x="82" y="2596"/>
                  </a:lnTo>
                  <a:lnTo>
                    <a:pt x="82" y="2584"/>
                  </a:lnTo>
                  <a:lnTo>
                    <a:pt x="88" y="2578"/>
                  </a:lnTo>
                  <a:lnTo>
                    <a:pt x="88" y="2566"/>
                  </a:lnTo>
                  <a:lnTo>
                    <a:pt x="93" y="2561"/>
                  </a:lnTo>
                  <a:lnTo>
                    <a:pt x="93" y="2549"/>
                  </a:lnTo>
                  <a:lnTo>
                    <a:pt x="99" y="2543"/>
                  </a:lnTo>
                  <a:lnTo>
                    <a:pt x="99" y="2525"/>
                  </a:lnTo>
                  <a:lnTo>
                    <a:pt x="105" y="2519"/>
                  </a:lnTo>
                  <a:lnTo>
                    <a:pt x="105" y="2502"/>
                  </a:lnTo>
                  <a:lnTo>
                    <a:pt x="111" y="2496"/>
                  </a:lnTo>
                  <a:lnTo>
                    <a:pt x="111" y="2473"/>
                  </a:lnTo>
                  <a:lnTo>
                    <a:pt x="117" y="2467"/>
                  </a:lnTo>
                  <a:lnTo>
                    <a:pt x="117" y="2449"/>
                  </a:lnTo>
                  <a:lnTo>
                    <a:pt x="122" y="2443"/>
                  </a:lnTo>
                  <a:lnTo>
                    <a:pt x="122" y="2420"/>
                  </a:lnTo>
                  <a:lnTo>
                    <a:pt x="128" y="2414"/>
                  </a:lnTo>
                  <a:lnTo>
                    <a:pt x="128" y="2385"/>
                  </a:lnTo>
                  <a:lnTo>
                    <a:pt x="134" y="2379"/>
                  </a:lnTo>
                  <a:lnTo>
                    <a:pt x="134" y="2355"/>
                  </a:lnTo>
                  <a:lnTo>
                    <a:pt x="140" y="2350"/>
                  </a:lnTo>
                  <a:lnTo>
                    <a:pt x="140" y="2320"/>
                  </a:lnTo>
                  <a:lnTo>
                    <a:pt x="146" y="2314"/>
                  </a:lnTo>
                  <a:lnTo>
                    <a:pt x="146" y="2279"/>
                  </a:lnTo>
                  <a:lnTo>
                    <a:pt x="152" y="2273"/>
                  </a:lnTo>
                  <a:lnTo>
                    <a:pt x="152" y="2238"/>
                  </a:lnTo>
                  <a:lnTo>
                    <a:pt x="157" y="2232"/>
                  </a:lnTo>
                  <a:lnTo>
                    <a:pt x="157" y="2197"/>
                  </a:lnTo>
                  <a:lnTo>
                    <a:pt x="163" y="2191"/>
                  </a:lnTo>
                  <a:lnTo>
                    <a:pt x="163" y="2150"/>
                  </a:lnTo>
                  <a:lnTo>
                    <a:pt x="169" y="2144"/>
                  </a:lnTo>
                  <a:lnTo>
                    <a:pt x="169" y="2103"/>
                  </a:lnTo>
                  <a:lnTo>
                    <a:pt x="175" y="2098"/>
                  </a:lnTo>
                  <a:lnTo>
                    <a:pt x="175" y="2057"/>
                  </a:lnTo>
                  <a:lnTo>
                    <a:pt x="181" y="2051"/>
                  </a:lnTo>
                  <a:lnTo>
                    <a:pt x="181" y="2004"/>
                  </a:lnTo>
                  <a:lnTo>
                    <a:pt x="186" y="1998"/>
                  </a:lnTo>
                  <a:lnTo>
                    <a:pt x="186" y="1945"/>
                  </a:lnTo>
                  <a:lnTo>
                    <a:pt x="192" y="1939"/>
                  </a:lnTo>
                  <a:lnTo>
                    <a:pt x="192" y="1893"/>
                  </a:lnTo>
                  <a:lnTo>
                    <a:pt x="198" y="1887"/>
                  </a:lnTo>
                  <a:lnTo>
                    <a:pt x="198" y="1834"/>
                  </a:lnTo>
                  <a:lnTo>
                    <a:pt x="204" y="1828"/>
                  </a:lnTo>
                  <a:lnTo>
                    <a:pt x="204" y="1775"/>
                  </a:lnTo>
                  <a:lnTo>
                    <a:pt x="210" y="1769"/>
                  </a:lnTo>
                  <a:lnTo>
                    <a:pt x="210" y="1705"/>
                  </a:lnTo>
                  <a:lnTo>
                    <a:pt x="215" y="1699"/>
                  </a:lnTo>
                  <a:lnTo>
                    <a:pt x="215" y="1646"/>
                  </a:lnTo>
                  <a:lnTo>
                    <a:pt x="221" y="1635"/>
                  </a:lnTo>
                  <a:lnTo>
                    <a:pt x="221" y="1582"/>
                  </a:lnTo>
                  <a:lnTo>
                    <a:pt x="227" y="1570"/>
                  </a:lnTo>
                  <a:lnTo>
                    <a:pt x="227" y="1506"/>
                  </a:lnTo>
                  <a:lnTo>
                    <a:pt x="233" y="1500"/>
                  </a:lnTo>
                  <a:lnTo>
                    <a:pt x="233" y="1441"/>
                  </a:lnTo>
                  <a:lnTo>
                    <a:pt x="239" y="1430"/>
                  </a:lnTo>
                  <a:lnTo>
                    <a:pt x="239" y="1371"/>
                  </a:lnTo>
                  <a:lnTo>
                    <a:pt x="245" y="1365"/>
                  </a:lnTo>
                  <a:lnTo>
                    <a:pt x="245" y="1301"/>
                  </a:lnTo>
                  <a:lnTo>
                    <a:pt x="250" y="1295"/>
                  </a:lnTo>
                  <a:lnTo>
                    <a:pt x="250" y="1225"/>
                  </a:lnTo>
                  <a:lnTo>
                    <a:pt x="256" y="1213"/>
                  </a:lnTo>
                  <a:lnTo>
                    <a:pt x="256" y="1154"/>
                  </a:lnTo>
                  <a:lnTo>
                    <a:pt x="262" y="1143"/>
                  </a:lnTo>
                  <a:lnTo>
                    <a:pt x="262" y="1084"/>
                  </a:lnTo>
                  <a:lnTo>
                    <a:pt x="268" y="1072"/>
                  </a:lnTo>
                  <a:lnTo>
                    <a:pt x="268" y="1014"/>
                  </a:lnTo>
                  <a:lnTo>
                    <a:pt x="274" y="1002"/>
                  </a:lnTo>
                  <a:lnTo>
                    <a:pt x="274" y="932"/>
                  </a:lnTo>
                  <a:lnTo>
                    <a:pt x="279" y="926"/>
                  </a:lnTo>
                  <a:lnTo>
                    <a:pt x="279" y="861"/>
                  </a:lnTo>
                  <a:lnTo>
                    <a:pt x="285" y="855"/>
                  </a:lnTo>
                  <a:lnTo>
                    <a:pt x="285" y="797"/>
                  </a:lnTo>
                  <a:lnTo>
                    <a:pt x="291" y="785"/>
                  </a:lnTo>
                  <a:lnTo>
                    <a:pt x="291" y="715"/>
                  </a:lnTo>
                  <a:lnTo>
                    <a:pt x="297" y="709"/>
                  </a:lnTo>
                  <a:lnTo>
                    <a:pt x="297" y="650"/>
                  </a:lnTo>
                  <a:lnTo>
                    <a:pt x="303" y="644"/>
                  </a:lnTo>
                  <a:lnTo>
                    <a:pt x="303" y="586"/>
                  </a:lnTo>
                  <a:lnTo>
                    <a:pt x="308" y="580"/>
                  </a:lnTo>
                  <a:lnTo>
                    <a:pt x="308" y="527"/>
                  </a:lnTo>
                  <a:lnTo>
                    <a:pt x="314" y="516"/>
                  </a:lnTo>
                  <a:lnTo>
                    <a:pt x="314" y="457"/>
                  </a:lnTo>
                  <a:lnTo>
                    <a:pt x="320" y="451"/>
                  </a:lnTo>
                  <a:lnTo>
                    <a:pt x="320" y="398"/>
                  </a:lnTo>
                  <a:lnTo>
                    <a:pt x="326" y="393"/>
                  </a:lnTo>
                  <a:lnTo>
                    <a:pt x="326" y="346"/>
                  </a:lnTo>
                  <a:lnTo>
                    <a:pt x="332" y="340"/>
                  </a:lnTo>
                  <a:lnTo>
                    <a:pt x="332" y="293"/>
                  </a:lnTo>
                  <a:lnTo>
                    <a:pt x="337" y="287"/>
                  </a:lnTo>
                  <a:lnTo>
                    <a:pt x="337" y="240"/>
                  </a:lnTo>
                  <a:lnTo>
                    <a:pt x="343" y="234"/>
                  </a:lnTo>
                  <a:lnTo>
                    <a:pt x="343" y="199"/>
                  </a:lnTo>
                  <a:lnTo>
                    <a:pt x="349" y="193"/>
                  </a:lnTo>
                  <a:lnTo>
                    <a:pt x="349" y="158"/>
                  </a:lnTo>
                  <a:lnTo>
                    <a:pt x="355" y="152"/>
                  </a:lnTo>
                  <a:lnTo>
                    <a:pt x="355" y="117"/>
                  </a:lnTo>
                  <a:lnTo>
                    <a:pt x="361" y="111"/>
                  </a:lnTo>
                  <a:lnTo>
                    <a:pt x="361" y="88"/>
                  </a:lnTo>
                  <a:lnTo>
                    <a:pt x="367" y="82"/>
                  </a:lnTo>
                  <a:lnTo>
                    <a:pt x="367" y="59"/>
                  </a:lnTo>
                  <a:lnTo>
                    <a:pt x="372" y="53"/>
                  </a:lnTo>
                  <a:lnTo>
                    <a:pt x="372" y="35"/>
                  </a:lnTo>
                  <a:lnTo>
                    <a:pt x="378" y="29"/>
                  </a:lnTo>
                  <a:lnTo>
                    <a:pt x="378" y="18"/>
                  </a:lnTo>
                  <a:lnTo>
                    <a:pt x="390" y="6"/>
                  </a:lnTo>
                  <a:lnTo>
                    <a:pt x="390" y="0"/>
                  </a:lnTo>
                  <a:lnTo>
                    <a:pt x="396" y="0"/>
                  </a:lnTo>
                  <a:lnTo>
                    <a:pt x="401" y="0"/>
                  </a:lnTo>
                  <a:lnTo>
                    <a:pt x="413" y="12"/>
                  </a:lnTo>
                  <a:lnTo>
                    <a:pt x="413" y="23"/>
                  </a:lnTo>
                  <a:lnTo>
                    <a:pt x="419" y="29"/>
                  </a:lnTo>
                  <a:lnTo>
                    <a:pt x="419" y="41"/>
                  </a:lnTo>
                </a:path>
              </a:pathLst>
            </a:custGeom>
            <a:noFill/>
            <a:ln w="38100">
              <a:solidFill>
                <a:srgbClr xmlns:mc="http://schemas.openxmlformats.org/markup-compatibility/2006" xmlns:a14="http://schemas.microsoft.com/office/drawing/2010/main" val="FFFF00" mc:Ignorable=""/>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3" name="Freeform 43"/>
            <p:cNvSpPr>
              <a:spLocks/>
            </p:cNvSpPr>
            <p:nvPr/>
          </p:nvSpPr>
          <p:spPr bwMode="auto">
            <a:xfrm>
              <a:off x="3138" y="772"/>
              <a:ext cx="378" cy="2684"/>
            </a:xfrm>
            <a:custGeom>
              <a:avLst/>
              <a:gdLst/>
              <a:ahLst/>
              <a:cxnLst>
                <a:cxn ang="0">
                  <a:pos x="6" y="6"/>
                </a:cxn>
                <a:cxn ang="0">
                  <a:pos x="11" y="29"/>
                </a:cxn>
                <a:cxn ang="0">
                  <a:pos x="17" y="59"/>
                </a:cxn>
                <a:cxn ang="0">
                  <a:pos x="23" y="94"/>
                </a:cxn>
                <a:cxn ang="0">
                  <a:pos x="29" y="135"/>
                </a:cxn>
                <a:cxn ang="0">
                  <a:pos x="35" y="176"/>
                </a:cxn>
                <a:cxn ang="0">
                  <a:pos x="41" y="217"/>
                </a:cxn>
                <a:cxn ang="0">
                  <a:pos x="46" y="275"/>
                </a:cxn>
                <a:cxn ang="0">
                  <a:pos x="52" y="328"/>
                </a:cxn>
                <a:cxn ang="0">
                  <a:pos x="58" y="381"/>
                </a:cxn>
                <a:cxn ang="0">
                  <a:pos x="64" y="439"/>
                </a:cxn>
                <a:cxn ang="0">
                  <a:pos x="70" y="510"/>
                </a:cxn>
                <a:cxn ang="0">
                  <a:pos x="75" y="574"/>
                </a:cxn>
                <a:cxn ang="0">
                  <a:pos x="81" y="639"/>
                </a:cxn>
                <a:cxn ang="0">
                  <a:pos x="87" y="703"/>
                </a:cxn>
                <a:cxn ang="0">
                  <a:pos x="93" y="785"/>
                </a:cxn>
                <a:cxn ang="0">
                  <a:pos x="99" y="850"/>
                </a:cxn>
                <a:cxn ang="0">
                  <a:pos x="104" y="920"/>
                </a:cxn>
                <a:cxn ang="0">
                  <a:pos x="110" y="1002"/>
                </a:cxn>
                <a:cxn ang="0">
                  <a:pos x="116" y="1072"/>
                </a:cxn>
                <a:cxn ang="0">
                  <a:pos x="122" y="1143"/>
                </a:cxn>
                <a:cxn ang="0">
                  <a:pos x="128" y="1213"/>
                </a:cxn>
                <a:cxn ang="0">
                  <a:pos x="134" y="1295"/>
                </a:cxn>
                <a:cxn ang="0">
                  <a:pos x="139" y="1359"/>
                </a:cxn>
                <a:cxn ang="0">
                  <a:pos x="145" y="1430"/>
                </a:cxn>
                <a:cxn ang="0">
                  <a:pos x="151" y="1494"/>
                </a:cxn>
                <a:cxn ang="0">
                  <a:pos x="157" y="1570"/>
                </a:cxn>
                <a:cxn ang="0">
                  <a:pos x="163" y="1629"/>
                </a:cxn>
                <a:cxn ang="0">
                  <a:pos x="168" y="1693"/>
                </a:cxn>
                <a:cxn ang="0">
                  <a:pos x="174" y="1764"/>
                </a:cxn>
                <a:cxn ang="0">
                  <a:pos x="180" y="1816"/>
                </a:cxn>
                <a:cxn ang="0">
                  <a:pos x="186" y="1875"/>
                </a:cxn>
                <a:cxn ang="0">
                  <a:pos x="192" y="1928"/>
                </a:cxn>
                <a:cxn ang="0">
                  <a:pos x="197" y="1986"/>
                </a:cxn>
                <a:cxn ang="0">
                  <a:pos x="203" y="2033"/>
                </a:cxn>
                <a:cxn ang="0">
                  <a:pos x="209" y="2080"/>
                </a:cxn>
                <a:cxn ang="0">
                  <a:pos x="215" y="2133"/>
                </a:cxn>
                <a:cxn ang="0">
                  <a:pos x="221" y="2174"/>
                </a:cxn>
                <a:cxn ang="0">
                  <a:pos x="226" y="2215"/>
                </a:cxn>
                <a:cxn ang="0">
                  <a:pos x="232" y="2256"/>
                </a:cxn>
                <a:cxn ang="0">
                  <a:pos x="238" y="2297"/>
                </a:cxn>
                <a:cxn ang="0">
                  <a:pos x="244" y="2326"/>
                </a:cxn>
                <a:cxn ang="0">
                  <a:pos x="250" y="2361"/>
                </a:cxn>
                <a:cxn ang="0">
                  <a:pos x="256" y="2391"/>
                </a:cxn>
                <a:cxn ang="0">
                  <a:pos x="261" y="2420"/>
                </a:cxn>
                <a:cxn ang="0">
                  <a:pos x="267" y="2449"/>
                </a:cxn>
                <a:cxn ang="0">
                  <a:pos x="273" y="2473"/>
                </a:cxn>
                <a:cxn ang="0">
                  <a:pos x="279" y="2496"/>
                </a:cxn>
                <a:cxn ang="0">
                  <a:pos x="285" y="2520"/>
                </a:cxn>
                <a:cxn ang="0">
                  <a:pos x="290" y="2537"/>
                </a:cxn>
                <a:cxn ang="0">
                  <a:pos x="296" y="2555"/>
                </a:cxn>
                <a:cxn ang="0">
                  <a:pos x="302" y="2572"/>
                </a:cxn>
                <a:cxn ang="0">
                  <a:pos x="308" y="2584"/>
                </a:cxn>
                <a:cxn ang="0">
                  <a:pos x="319" y="2607"/>
                </a:cxn>
                <a:cxn ang="0">
                  <a:pos x="331" y="2631"/>
                </a:cxn>
                <a:cxn ang="0">
                  <a:pos x="343" y="2648"/>
                </a:cxn>
                <a:cxn ang="0">
                  <a:pos x="349" y="2660"/>
                </a:cxn>
                <a:cxn ang="0">
                  <a:pos x="366" y="2678"/>
                </a:cxn>
                <a:cxn ang="0">
                  <a:pos x="366" y="2678"/>
                </a:cxn>
                <a:cxn ang="0">
                  <a:pos x="378" y="2684"/>
                </a:cxn>
              </a:cxnLst>
              <a:rect l="0" t="0" r="r" b="b"/>
              <a:pathLst>
                <a:path w="378" h="2684">
                  <a:moveTo>
                    <a:pt x="0" y="0"/>
                  </a:moveTo>
                  <a:lnTo>
                    <a:pt x="6" y="6"/>
                  </a:lnTo>
                  <a:lnTo>
                    <a:pt x="6" y="23"/>
                  </a:lnTo>
                  <a:lnTo>
                    <a:pt x="11" y="29"/>
                  </a:lnTo>
                  <a:lnTo>
                    <a:pt x="11" y="53"/>
                  </a:lnTo>
                  <a:lnTo>
                    <a:pt x="17" y="59"/>
                  </a:lnTo>
                  <a:lnTo>
                    <a:pt x="17" y="88"/>
                  </a:lnTo>
                  <a:lnTo>
                    <a:pt x="23" y="94"/>
                  </a:lnTo>
                  <a:lnTo>
                    <a:pt x="23" y="129"/>
                  </a:lnTo>
                  <a:lnTo>
                    <a:pt x="29" y="135"/>
                  </a:lnTo>
                  <a:lnTo>
                    <a:pt x="29" y="170"/>
                  </a:lnTo>
                  <a:lnTo>
                    <a:pt x="35" y="176"/>
                  </a:lnTo>
                  <a:lnTo>
                    <a:pt x="35" y="211"/>
                  </a:lnTo>
                  <a:lnTo>
                    <a:pt x="41" y="217"/>
                  </a:lnTo>
                  <a:lnTo>
                    <a:pt x="41" y="270"/>
                  </a:lnTo>
                  <a:lnTo>
                    <a:pt x="46" y="275"/>
                  </a:lnTo>
                  <a:lnTo>
                    <a:pt x="46" y="322"/>
                  </a:lnTo>
                  <a:lnTo>
                    <a:pt x="52" y="328"/>
                  </a:lnTo>
                  <a:lnTo>
                    <a:pt x="52" y="375"/>
                  </a:lnTo>
                  <a:lnTo>
                    <a:pt x="58" y="381"/>
                  </a:lnTo>
                  <a:lnTo>
                    <a:pt x="58" y="434"/>
                  </a:lnTo>
                  <a:lnTo>
                    <a:pt x="64" y="439"/>
                  </a:lnTo>
                  <a:lnTo>
                    <a:pt x="64" y="504"/>
                  </a:lnTo>
                  <a:lnTo>
                    <a:pt x="70" y="510"/>
                  </a:lnTo>
                  <a:lnTo>
                    <a:pt x="70" y="562"/>
                  </a:lnTo>
                  <a:lnTo>
                    <a:pt x="75" y="574"/>
                  </a:lnTo>
                  <a:lnTo>
                    <a:pt x="75" y="627"/>
                  </a:lnTo>
                  <a:lnTo>
                    <a:pt x="81" y="639"/>
                  </a:lnTo>
                  <a:lnTo>
                    <a:pt x="81" y="697"/>
                  </a:lnTo>
                  <a:lnTo>
                    <a:pt x="87" y="703"/>
                  </a:lnTo>
                  <a:lnTo>
                    <a:pt x="87" y="773"/>
                  </a:lnTo>
                  <a:lnTo>
                    <a:pt x="93" y="785"/>
                  </a:lnTo>
                  <a:lnTo>
                    <a:pt x="93" y="844"/>
                  </a:lnTo>
                  <a:lnTo>
                    <a:pt x="99" y="850"/>
                  </a:lnTo>
                  <a:lnTo>
                    <a:pt x="99" y="914"/>
                  </a:lnTo>
                  <a:lnTo>
                    <a:pt x="104" y="920"/>
                  </a:lnTo>
                  <a:lnTo>
                    <a:pt x="104" y="990"/>
                  </a:lnTo>
                  <a:lnTo>
                    <a:pt x="110" y="1002"/>
                  </a:lnTo>
                  <a:lnTo>
                    <a:pt x="110" y="1061"/>
                  </a:lnTo>
                  <a:lnTo>
                    <a:pt x="116" y="1072"/>
                  </a:lnTo>
                  <a:lnTo>
                    <a:pt x="116" y="1131"/>
                  </a:lnTo>
                  <a:lnTo>
                    <a:pt x="122" y="1143"/>
                  </a:lnTo>
                  <a:lnTo>
                    <a:pt x="122" y="1201"/>
                  </a:lnTo>
                  <a:lnTo>
                    <a:pt x="128" y="1213"/>
                  </a:lnTo>
                  <a:lnTo>
                    <a:pt x="128" y="1283"/>
                  </a:lnTo>
                  <a:lnTo>
                    <a:pt x="134" y="1295"/>
                  </a:lnTo>
                  <a:lnTo>
                    <a:pt x="134" y="1353"/>
                  </a:lnTo>
                  <a:lnTo>
                    <a:pt x="139" y="1359"/>
                  </a:lnTo>
                  <a:lnTo>
                    <a:pt x="139" y="1418"/>
                  </a:lnTo>
                  <a:lnTo>
                    <a:pt x="145" y="1430"/>
                  </a:lnTo>
                  <a:lnTo>
                    <a:pt x="145" y="1482"/>
                  </a:lnTo>
                  <a:lnTo>
                    <a:pt x="151" y="1494"/>
                  </a:lnTo>
                  <a:lnTo>
                    <a:pt x="151" y="1559"/>
                  </a:lnTo>
                  <a:lnTo>
                    <a:pt x="157" y="1570"/>
                  </a:lnTo>
                  <a:lnTo>
                    <a:pt x="157" y="1623"/>
                  </a:lnTo>
                  <a:lnTo>
                    <a:pt x="163" y="1629"/>
                  </a:lnTo>
                  <a:lnTo>
                    <a:pt x="163" y="1682"/>
                  </a:lnTo>
                  <a:lnTo>
                    <a:pt x="168" y="1693"/>
                  </a:lnTo>
                  <a:lnTo>
                    <a:pt x="168" y="1752"/>
                  </a:lnTo>
                  <a:lnTo>
                    <a:pt x="174" y="1764"/>
                  </a:lnTo>
                  <a:lnTo>
                    <a:pt x="174" y="1811"/>
                  </a:lnTo>
                  <a:lnTo>
                    <a:pt x="180" y="1816"/>
                  </a:lnTo>
                  <a:lnTo>
                    <a:pt x="180" y="1869"/>
                  </a:lnTo>
                  <a:lnTo>
                    <a:pt x="186" y="1875"/>
                  </a:lnTo>
                  <a:lnTo>
                    <a:pt x="186" y="1922"/>
                  </a:lnTo>
                  <a:lnTo>
                    <a:pt x="192" y="1928"/>
                  </a:lnTo>
                  <a:lnTo>
                    <a:pt x="192" y="1980"/>
                  </a:lnTo>
                  <a:lnTo>
                    <a:pt x="197" y="1986"/>
                  </a:lnTo>
                  <a:lnTo>
                    <a:pt x="197" y="2027"/>
                  </a:lnTo>
                  <a:lnTo>
                    <a:pt x="203" y="2033"/>
                  </a:lnTo>
                  <a:lnTo>
                    <a:pt x="203" y="2074"/>
                  </a:lnTo>
                  <a:lnTo>
                    <a:pt x="209" y="2080"/>
                  </a:lnTo>
                  <a:lnTo>
                    <a:pt x="209" y="2127"/>
                  </a:lnTo>
                  <a:lnTo>
                    <a:pt x="215" y="2133"/>
                  </a:lnTo>
                  <a:lnTo>
                    <a:pt x="215" y="2168"/>
                  </a:lnTo>
                  <a:lnTo>
                    <a:pt x="221" y="2174"/>
                  </a:lnTo>
                  <a:lnTo>
                    <a:pt x="221" y="2209"/>
                  </a:lnTo>
                  <a:lnTo>
                    <a:pt x="226" y="2215"/>
                  </a:lnTo>
                  <a:lnTo>
                    <a:pt x="226" y="2250"/>
                  </a:lnTo>
                  <a:lnTo>
                    <a:pt x="232" y="2256"/>
                  </a:lnTo>
                  <a:lnTo>
                    <a:pt x="232" y="2291"/>
                  </a:lnTo>
                  <a:lnTo>
                    <a:pt x="238" y="2297"/>
                  </a:lnTo>
                  <a:lnTo>
                    <a:pt x="238" y="2320"/>
                  </a:lnTo>
                  <a:lnTo>
                    <a:pt x="244" y="2326"/>
                  </a:lnTo>
                  <a:lnTo>
                    <a:pt x="244" y="2355"/>
                  </a:lnTo>
                  <a:lnTo>
                    <a:pt x="250" y="2361"/>
                  </a:lnTo>
                  <a:lnTo>
                    <a:pt x="250" y="2385"/>
                  </a:lnTo>
                  <a:lnTo>
                    <a:pt x="256" y="2391"/>
                  </a:lnTo>
                  <a:lnTo>
                    <a:pt x="256" y="2414"/>
                  </a:lnTo>
                  <a:lnTo>
                    <a:pt x="261" y="2420"/>
                  </a:lnTo>
                  <a:lnTo>
                    <a:pt x="261" y="2443"/>
                  </a:lnTo>
                  <a:lnTo>
                    <a:pt x="267" y="2449"/>
                  </a:lnTo>
                  <a:lnTo>
                    <a:pt x="267" y="2467"/>
                  </a:lnTo>
                  <a:lnTo>
                    <a:pt x="273" y="2473"/>
                  </a:lnTo>
                  <a:lnTo>
                    <a:pt x="273" y="2490"/>
                  </a:lnTo>
                  <a:lnTo>
                    <a:pt x="279" y="2496"/>
                  </a:lnTo>
                  <a:lnTo>
                    <a:pt x="279" y="2514"/>
                  </a:lnTo>
                  <a:lnTo>
                    <a:pt x="285" y="2520"/>
                  </a:lnTo>
                  <a:lnTo>
                    <a:pt x="285" y="2531"/>
                  </a:lnTo>
                  <a:lnTo>
                    <a:pt x="290" y="2537"/>
                  </a:lnTo>
                  <a:lnTo>
                    <a:pt x="290" y="2549"/>
                  </a:lnTo>
                  <a:lnTo>
                    <a:pt x="296" y="2555"/>
                  </a:lnTo>
                  <a:lnTo>
                    <a:pt x="296" y="2566"/>
                  </a:lnTo>
                  <a:lnTo>
                    <a:pt x="302" y="2572"/>
                  </a:lnTo>
                  <a:lnTo>
                    <a:pt x="302" y="2578"/>
                  </a:lnTo>
                  <a:lnTo>
                    <a:pt x="308" y="2584"/>
                  </a:lnTo>
                  <a:lnTo>
                    <a:pt x="308" y="2596"/>
                  </a:lnTo>
                  <a:lnTo>
                    <a:pt x="319" y="2607"/>
                  </a:lnTo>
                  <a:lnTo>
                    <a:pt x="319" y="2619"/>
                  </a:lnTo>
                  <a:lnTo>
                    <a:pt x="331" y="2631"/>
                  </a:lnTo>
                  <a:lnTo>
                    <a:pt x="331" y="2637"/>
                  </a:lnTo>
                  <a:lnTo>
                    <a:pt x="343" y="2648"/>
                  </a:lnTo>
                  <a:lnTo>
                    <a:pt x="343" y="2654"/>
                  </a:lnTo>
                  <a:lnTo>
                    <a:pt x="349" y="2660"/>
                  </a:lnTo>
                  <a:lnTo>
                    <a:pt x="354" y="2666"/>
                  </a:lnTo>
                  <a:lnTo>
                    <a:pt x="366" y="2678"/>
                  </a:lnTo>
                  <a:lnTo>
                    <a:pt x="360" y="2678"/>
                  </a:lnTo>
                  <a:lnTo>
                    <a:pt x="366" y="2678"/>
                  </a:lnTo>
                  <a:lnTo>
                    <a:pt x="372" y="2684"/>
                  </a:lnTo>
                  <a:lnTo>
                    <a:pt x="378" y="2684"/>
                  </a:lnTo>
                </a:path>
              </a:pathLst>
            </a:custGeom>
            <a:noFill/>
            <a:ln w="38100">
              <a:solidFill>
                <a:srgbClr xmlns:mc="http://schemas.openxmlformats.org/markup-compatibility/2006" xmlns:a14="http://schemas.microsoft.com/office/drawing/2010/main" val="FFFF00" mc:Ignorable=""/>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44" name="Rectangle 44"/>
          <p:cNvSpPr>
            <a:spLocks noChangeArrowheads="1"/>
          </p:cNvSpPr>
          <p:nvPr/>
        </p:nvSpPr>
        <p:spPr bwMode="auto">
          <a:xfrm>
            <a:off x="3336124" y="5981299"/>
            <a:ext cx="1098058" cy="307777"/>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srgbClr xmlns:mc="http://schemas.openxmlformats.org/markup-compatibility/2006" xmlns:a14="http://schemas.microsoft.com/office/drawing/2010/main" val="FFFFFF" mc:Ignorable=""/>
                </a:solidFill>
                <a:effectLst/>
                <a:uLnTx/>
                <a:uFillTx/>
              </a:rPr>
              <a:t>Skill Level</a:t>
            </a:r>
            <a:endParaRPr kumimoji="0" lang="en-GB" sz="1600" b="0" i="0" u="none" strike="noStrike" kern="0" cap="none" spc="0" normalizeH="0" baseline="0" noProof="0" dirty="0" smtClean="0">
              <a:ln>
                <a:noFill/>
              </a:ln>
              <a:solidFill>
                <a:sysClr val="windowText" lastClr="000000"/>
              </a:solidFill>
              <a:effectLst/>
              <a:uLnTx/>
              <a:uFillTx/>
            </a:endParaRPr>
          </a:p>
        </p:txBody>
      </p:sp>
      <p:sp>
        <p:nvSpPr>
          <p:cNvPr id="45" name="Rectangle 45"/>
          <p:cNvSpPr>
            <a:spLocks noChangeArrowheads="1"/>
          </p:cNvSpPr>
          <p:nvPr/>
        </p:nvSpPr>
        <p:spPr bwMode="auto">
          <a:xfrm rot="16200000">
            <a:off x="-282582" y="3442093"/>
            <a:ext cx="2122487" cy="304800"/>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srgbClr xmlns:mc="http://schemas.openxmlformats.org/markup-compatibility/2006" xmlns:a14="http://schemas.microsoft.com/office/drawing/2010/main" val="FFFFFF" mc:Ignorable=""/>
                </a:solidFill>
                <a:effectLst/>
                <a:uLnTx/>
                <a:uFillTx/>
              </a:rPr>
              <a:t>Belief in Skill Level</a:t>
            </a:r>
            <a:endParaRPr kumimoji="0" lang="en-GB" sz="1600" b="0" i="0" u="none" strike="noStrike" kern="0" cap="none" spc="0" normalizeH="0" baseline="0" noProof="0" dirty="0" smtClean="0">
              <a:ln>
                <a:noFill/>
              </a:ln>
              <a:solidFill>
                <a:sysClr val="windowText" lastClr="000000"/>
              </a:solidFill>
              <a:effectLst/>
              <a:uLnTx/>
              <a:uFillTx/>
            </a:endParaRPr>
          </a:p>
        </p:txBody>
      </p:sp>
      <p:grpSp>
        <p:nvGrpSpPr>
          <p:cNvPr id="46" name="Group 46"/>
          <p:cNvGrpSpPr>
            <a:grpSpLocks/>
          </p:cNvGrpSpPr>
          <p:nvPr/>
        </p:nvGrpSpPr>
        <p:grpSpPr bwMode="auto">
          <a:xfrm>
            <a:off x="1943887" y="3530199"/>
            <a:ext cx="2481262" cy="2111375"/>
            <a:chOff x="1639" y="2143"/>
            <a:chExt cx="1563" cy="1330"/>
          </a:xfrm>
        </p:grpSpPr>
        <p:sp>
          <p:nvSpPr>
            <p:cNvPr id="47" name="Freeform 47"/>
            <p:cNvSpPr>
              <a:spLocks/>
            </p:cNvSpPr>
            <p:nvPr/>
          </p:nvSpPr>
          <p:spPr bwMode="auto">
            <a:xfrm>
              <a:off x="1639" y="2647"/>
              <a:ext cx="552" cy="826"/>
            </a:xfrm>
            <a:custGeom>
              <a:avLst/>
              <a:gdLst/>
              <a:ahLst/>
              <a:cxnLst>
                <a:cxn ang="0">
                  <a:pos x="11" y="826"/>
                </a:cxn>
                <a:cxn ang="0">
                  <a:pos x="29" y="820"/>
                </a:cxn>
                <a:cxn ang="0">
                  <a:pos x="46" y="814"/>
                </a:cxn>
                <a:cxn ang="0">
                  <a:pos x="63" y="814"/>
                </a:cxn>
                <a:cxn ang="0">
                  <a:pos x="81" y="809"/>
                </a:cxn>
                <a:cxn ang="0">
                  <a:pos x="98" y="803"/>
                </a:cxn>
                <a:cxn ang="0">
                  <a:pos x="116" y="791"/>
                </a:cxn>
                <a:cxn ang="0">
                  <a:pos x="133" y="785"/>
                </a:cxn>
                <a:cxn ang="0">
                  <a:pos x="151" y="773"/>
                </a:cxn>
                <a:cxn ang="0">
                  <a:pos x="168" y="762"/>
                </a:cxn>
                <a:cxn ang="0">
                  <a:pos x="186" y="750"/>
                </a:cxn>
                <a:cxn ang="0">
                  <a:pos x="203" y="732"/>
                </a:cxn>
                <a:cxn ang="0">
                  <a:pos x="220" y="715"/>
                </a:cxn>
                <a:cxn ang="0">
                  <a:pos x="238" y="703"/>
                </a:cxn>
                <a:cxn ang="0">
                  <a:pos x="255" y="680"/>
                </a:cxn>
                <a:cxn ang="0">
                  <a:pos x="278" y="656"/>
                </a:cxn>
                <a:cxn ang="0">
                  <a:pos x="290" y="633"/>
                </a:cxn>
                <a:cxn ang="0">
                  <a:pos x="313" y="603"/>
                </a:cxn>
                <a:cxn ang="0">
                  <a:pos x="325" y="574"/>
                </a:cxn>
                <a:cxn ang="0">
                  <a:pos x="337" y="557"/>
                </a:cxn>
                <a:cxn ang="0">
                  <a:pos x="348" y="539"/>
                </a:cxn>
                <a:cxn ang="0">
                  <a:pos x="360" y="510"/>
                </a:cxn>
                <a:cxn ang="0">
                  <a:pos x="377" y="480"/>
                </a:cxn>
                <a:cxn ang="0">
                  <a:pos x="389" y="457"/>
                </a:cxn>
                <a:cxn ang="0">
                  <a:pos x="395" y="434"/>
                </a:cxn>
                <a:cxn ang="0">
                  <a:pos x="406" y="410"/>
                </a:cxn>
                <a:cxn ang="0">
                  <a:pos x="418" y="387"/>
                </a:cxn>
                <a:cxn ang="0">
                  <a:pos x="424" y="363"/>
                </a:cxn>
                <a:cxn ang="0">
                  <a:pos x="435" y="340"/>
                </a:cxn>
                <a:cxn ang="0">
                  <a:pos x="441" y="316"/>
                </a:cxn>
                <a:cxn ang="0">
                  <a:pos x="453" y="299"/>
                </a:cxn>
                <a:cxn ang="0">
                  <a:pos x="459" y="270"/>
                </a:cxn>
                <a:cxn ang="0">
                  <a:pos x="470" y="246"/>
                </a:cxn>
                <a:cxn ang="0">
                  <a:pos x="476" y="223"/>
                </a:cxn>
                <a:cxn ang="0">
                  <a:pos x="488" y="199"/>
                </a:cxn>
                <a:cxn ang="0">
                  <a:pos x="494" y="170"/>
                </a:cxn>
                <a:cxn ang="0">
                  <a:pos x="505" y="152"/>
                </a:cxn>
                <a:cxn ang="0">
                  <a:pos x="511" y="123"/>
                </a:cxn>
                <a:cxn ang="0">
                  <a:pos x="523" y="94"/>
                </a:cxn>
                <a:cxn ang="0">
                  <a:pos x="528" y="70"/>
                </a:cxn>
                <a:cxn ang="0">
                  <a:pos x="540" y="47"/>
                </a:cxn>
                <a:cxn ang="0">
                  <a:pos x="546" y="12"/>
                </a:cxn>
              </a:cxnLst>
              <a:rect l="0" t="0" r="r" b="b"/>
              <a:pathLst>
                <a:path w="552" h="826">
                  <a:moveTo>
                    <a:pt x="0" y="826"/>
                  </a:moveTo>
                  <a:lnTo>
                    <a:pt x="5" y="826"/>
                  </a:lnTo>
                  <a:lnTo>
                    <a:pt x="11" y="826"/>
                  </a:lnTo>
                  <a:lnTo>
                    <a:pt x="17" y="826"/>
                  </a:lnTo>
                  <a:lnTo>
                    <a:pt x="23" y="820"/>
                  </a:lnTo>
                  <a:lnTo>
                    <a:pt x="29" y="820"/>
                  </a:lnTo>
                  <a:lnTo>
                    <a:pt x="34" y="820"/>
                  </a:lnTo>
                  <a:lnTo>
                    <a:pt x="40" y="820"/>
                  </a:lnTo>
                  <a:lnTo>
                    <a:pt x="46" y="814"/>
                  </a:lnTo>
                  <a:lnTo>
                    <a:pt x="52" y="814"/>
                  </a:lnTo>
                  <a:lnTo>
                    <a:pt x="58" y="814"/>
                  </a:lnTo>
                  <a:lnTo>
                    <a:pt x="63" y="814"/>
                  </a:lnTo>
                  <a:lnTo>
                    <a:pt x="69" y="809"/>
                  </a:lnTo>
                  <a:lnTo>
                    <a:pt x="75" y="809"/>
                  </a:lnTo>
                  <a:lnTo>
                    <a:pt x="81" y="809"/>
                  </a:lnTo>
                  <a:lnTo>
                    <a:pt x="87" y="803"/>
                  </a:lnTo>
                  <a:lnTo>
                    <a:pt x="93" y="803"/>
                  </a:lnTo>
                  <a:lnTo>
                    <a:pt x="98" y="803"/>
                  </a:lnTo>
                  <a:lnTo>
                    <a:pt x="104" y="797"/>
                  </a:lnTo>
                  <a:lnTo>
                    <a:pt x="110" y="797"/>
                  </a:lnTo>
                  <a:lnTo>
                    <a:pt x="116" y="791"/>
                  </a:lnTo>
                  <a:lnTo>
                    <a:pt x="122" y="791"/>
                  </a:lnTo>
                  <a:lnTo>
                    <a:pt x="127" y="785"/>
                  </a:lnTo>
                  <a:lnTo>
                    <a:pt x="133" y="785"/>
                  </a:lnTo>
                  <a:lnTo>
                    <a:pt x="139" y="779"/>
                  </a:lnTo>
                  <a:lnTo>
                    <a:pt x="145" y="779"/>
                  </a:lnTo>
                  <a:lnTo>
                    <a:pt x="151" y="773"/>
                  </a:lnTo>
                  <a:lnTo>
                    <a:pt x="156" y="773"/>
                  </a:lnTo>
                  <a:lnTo>
                    <a:pt x="162" y="768"/>
                  </a:lnTo>
                  <a:lnTo>
                    <a:pt x="168" y="762"/>
                  </a:lnTo>
                  <a:lnTo>
                    <a:pt x="174" y="756"/>
                  </a:lnTo>
                  <a:lnTo>
                    <a:pt x="180" y="756"/>
                  </a:lnTo>
                  <a:lnTo>
                    <a:pt x="186" y="750"/>
                  </a:lnTo>
                  <a:lnTo>
                    <a:pt x="191" y="744"/>
                  </a:lnTo>
                  <a:lnTo>
                    <a:pt x="197" y="738"/>
                  </a:lnTo>
                  <a:lnTo>
                    <a:pt x="203" y="732"/>
                  </a:lnTo>
                  <a:lnTo>
                    <a:pt x="209" y="732"/>
                  </a:lnTo>
                  <a:lnTo>
                    <a:pt x="215" y="727"/>
                  </a:lnTo>
                  <a:lnTo>
                    <a:pt x="220" y="715"/>
                  </a:lnTo>
                  <a:lnTo>
                    <a:pt x="226" y="715"/>
                  </a:lnTo>
                  <a:lnTo>
                    <a:pt x="232" y="703"/>
                  </a:lnTo>
                  <a:lnTo>
                    <a:pt x="238" y="703"/>
                  </a:lnTo>
                  <a:lnTo>
                    <a:pt x="244" y="691"/>
                  </a:lnTo>
                  <a:lnTo>
                    <a:pt x="249" y="686"/>
                  </a:lnTo>
                  <a:lnTo>
                    <a:pt x="255" y="680"/>
                  </a:lnTo>
                  <a:lnTo>
                    <a:pt x="261" y="674"/>
                  </a:lnTo>
                  <a:lnTo>
                    <a:pt x="267" y="668"/>
                  </a:lnTo>
                  <a:lnTo>
                    <a:pt x="278" y="656"/>
                  </a:lnTo>
                  <a:lnTo>
                    <a:pt x="278" y="650"/>
                  </a:lnTo>
                  <a:lnTo>
                    <a:pt x="290" y="639"/>
                  </a:lnTo>
                  <a:lnTo>
                    <a:pt x="290" y="633"/>
                  </a:lnTo>
                  <a:lnTo>
                    <a:pt x="302" y="621"/>
                  </a:lnTo>
                  <a:lnTo>
                    <a:pt x="302" y="615"/>
                  </a:lnTo>
                  <a:lnTo>
                    <a:pt x="313" y="603"/>
                  </a:lnTo>
                  <a:lnTo>
                    <a:pt x="313" y="598"/>
                  </a:lnTo>
                  <a:lnTo>
                    <a:pt x="325" y="586"/>
                  </a:lnTo>
                  <a:lnTo>
                    <a:pt x="325" y="574"/>
                  </a:lnTo>
                  <a:lnTo>
                    <a:pt x="331" y="568"/>
                  </a:lnTo>
                  <a:lnTo>
                    <a:pt x="337" y="562"/>
                  </a:lnTo>
                  <a:lnTo>
                    <a:pt x="337" y="557"/>
                  </a:lnTo>
                  <a:lnTo>
                    <a:pt x="342" y="551"/>
                  </a:lnTo>
                  <a:lnTo>
                    <a:pt x="342" y="545"/>
                  </a:lnTo>
                  <a:lnTo>
                    <a:pt x="348" y="539"/>
                  </a:lnTo>
                  <a:lnTo>
                    <a:pt x="348" y="533"/>
                  </a:lnTo>
                  <a:lnTo>
                    <a:pt x="360" y="521"/>
                  </a:lnTo>
                  <a:lnTo>
                    <a:pt x="360" y="510"/>
                  </a:lnTo>
                  <a:lnTo>
                    <a:pt x="371" y="498"/>
                  </a:lnTo>
                  <a:lnTo>
                    <a:pt x="371" y="486"/>
                  </a:lnTo>
                  <a:lnTo>
                    <a:pt x="377" y="480"/>
                  </a:lnTo>
                  <a:lnTo>
                    <a:pt x="377" y="469"/>
                  </a:lnTo>
                  <a:lnTo>
                    <a:pt x="383" y="463"/>
                  </a:lnTo>
                  <a:lnTo>
                    <a:pt x="389" y="457"/>
                  </a:lnTo>
                  <a:lnTo>
                    <a:pt x="389" y="445"/>
                  </a:lnTo>
                  <a:lnTo>
                    <a:pt x="395" y="439"/>
                  </a:lnTo>
                  <a:lnTo>
                    <a:pt x="395" y="434"/>
                  </a:lnTo>
                  <a:lnTo>
                    <a:pt x="401" y="428"/>
                  </a:lnTo>
                  <a:lnTo>
                    <a:pt x="401" y="416"/>
                  </a:lnTo>
                  <a:lnTo>
                    <a:pt x="406" y="410"/>
                  </a:lnTo>
                  <a:lnTo>
                    <a:pt x="412" y="404"/>
                  </a:lnTo>
                  <a:lnTo>
                    <a:pt x="412" y="393"/>
                  </a:lnTo>
                  <a:lnTo>
                    <a:pt x="418" y="387"/>
                  </a:lnTo>
                  <a:lnTo>
                    <a:pt x="418" y="381"/>
                  </a:lnTo>
                  <a:lnTo>
                    <a:pt x="424" y="375"/>
                  </a:lnTo>
                  <a:lnTo>
                    <a:pt x="424" y="363"/>
                  </a:lnTo>
                  <a:lnTo>
                    <a:pt x="430" y="357"/>
                  </a:lnTo>
                  <a:lnTo>
                    <a:pt x="430" y="346"/>
                  </a:lnTo>
                  <a:lnTo>
                    <a:pt x="435" y="340"/>
                  </a:lnTo>
                  <a:lnTo>
                    <a:pt x="435" y="334"/>
                  </a:lnTo>
                  <a:lnTo>
                    <a:pt x="441" y="328"/>
                  </a:lnTo>
                  <a:lnTo>
                    <a:pt x="441" y="316"/>
                  </a:lnTo>
                  <a:lnTo>
                    <a:pt x="447" y="311"/>
                  </a:lnTo>
                  <a:lnTo>
                    <a:pt x="447" y="305"/>
                  </a:lnTo>
                  <a:lnTo>
                    <a:pt x="453" y="299"/>
                  </a:lnTo>
                  <a:lnTo>
                    <a:pt x="453" y="287"/>
                  </a:lnTo>
                  <a:lnTo>
                    <a:pt x="459" y="281"/>
                  </a:lnTo>
                  <a:lnTo>
                    <a:pt x="459" y="270"/>
                  </a:lnTo>
                  <a:lnTo>
                    <a:pt x="464" y="264"/>
                  </a:lnTo>
                  <a:lnTo>
                    <a:pt x="464" y="252"/>
                  </a:lnTo>
                  <a:lnTo>
                    <a:pt x="470" y="246"/>
                  </a:lnTo>
                  <a:lnTo>
                    <a:pt x="470" y="240"/>
                  </a:lnTo>
                  <a:lnTo>
                    <a:pt x="476" y="234"/>
                  </a:lnTo>
                  <a:lnTo>
                    <a:pt x="476" y="223"/>
                  </a:lnTo>
                  <a:lnTo>
                    <a:pt x="482" y="217"/>
                  </a:lnTo>
                  <a:lnTo>
                    <a:pt x="482" y="205"/>
                  </a:lnTo>
                  <a:lnTo>
                    <a:pt x="488" y="199"/>
                  </a:lnTo>
                  <a:lnTo>
                    <a:pt x="488" y="187"/>
                  </a:lnTo>
                  <a:lnTo>
                    <a:pt x="494" y="182"/>
                  </a:lnTo>
                  <a:lnTo>
                    <a:pt x="494" y="170"/>
                  </a:lnTo>
                  <a:lnTo>
                    <a:pt x="499" y="164"/>
                  </a:lnTo>
                  <a:lnTo>
                    <a:pt x="499" y="158"/>
                  </a:lnTo>
                  <a:lnTo>
                    <a:pt x="505" y="152"/>
                  </a:lnTo>
                  <a:lnTo>
                    <a:pt x="505" y="135"/>
                  </a:lnTo>
                  <a:lnTo>
                    <a:pt x="511" y="129"/>
                  </a:lnTo>
                  <a:lnTo>
                    <a:pt x="511" y="123"/>
                  </a:lnTo>
                  <a:lnTo>
                    <a:pt x="517" y="117"/>
                  </a:lnTo>
                  <a:lnTo>
                    <a:pt x="517" y="100"/>
                  </a:lnTo>
                  <a:lnTo>
                    <a:pt x="523" y="94"/>
                  </a:lnTo>
                  <a:lnTo>
                    <a:pt x="523" y="88"/>
                  </a:lnTo>
                  <a:lnTo>
                    <a:pt x="528" y="82"/>
                  </a:lnTo>
                  <a:lnTo>
                    <a:pt x="528" y="70"/>
                  </a:lnTo>
                  <a:lnTo>
                    <a:pt x="534" y="64"/>
                  </a:lnTo>
                  <a:lnTo>
                    <a:pt x="534" y="53"/>
                  </a:lnTo>
                  <a:lnTo>
                    <a:pt x="540" y="47"/>
                  </a:lnTo>
                  <a:lnTo>
                    <a:pt x="540" y="35"/>
                  </a:lnTo>
                  <a:lnTo>
                    <a:pt x="546" y="29"/>
                  </a:lnTo>
                  <a:lnTo>
                    <a:pt x="546" y="12"/>
                  </a:lnTo>
                  <a:lnTo>
                    <a:pt x="552" y="6"/>
                  </a:lnTo>
                  <a:lnTo>
                    <a:pt x="552" y="0"/>
                  </a:lnTo>
                </a:path>
              </a:pathLst>
            </a:custGeom>
            <a:noFill/>
            <a:ln w="12700" cap="flat">
              <a:solidFill>
                <a:srgbClr xmlns:mc="http://schemas.openxmlformats.org/markup-compatibility/2006" xmlns:a14="http://schemas.microsoft.com/office/drawing/2010/main" val="FF0000" mc:Ignorable=""/>
              </a:solidFill>
              <a:prstDash val="dash"/>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8" name="Freeform 48"/>
            <p:cNvSpPr>
              <a:spLocks/>
            </p:cNvSpPr>
            <p:nvPr/>
          </p:nvSpPr>
          <p:spPr bwMode="auto">
            <a:xfrm>
              <a:off x="2191" y="2143"/>
              <a:ext cx="499" cy="504"/>
            </a:xfrm>
            <a:custGeom>
              <a:avLst/>
              <a:gdLst/>
              <a:ahLst/>
              <a:cxnLst>
                <a:cxn ang="0">
                  <a:pos x="5" y="486"/>
                </a:cxn>
                <a:cxn ang="0">
                  <a:pos x="17" y="463"/>
                </a:cxn>
                <a:cxn ang="0">
                  <a:pos x="23" y="434"/>
                </a:cxn>
                <a:cxn ang="0">
                  <a:pos x="34" y="410"/>
                </a:cxn>
                <a:cxn ang="0">
                  <a:pos x="40" y="381"/>
                </a:cxn>
                <a:cxn ang="0">
                  <a:pos x="52" y="357"/>
                </a:cxn>
                <a:cxn ang="0">
                  <a:pos x="58" y="328"/>
                </a:cxn>
                <a:cxn ang="0">
                  <a:pos x="69" y="311"/>
                </a:cxn>
                <a:cxn ang="0">
                  <a:pos x="75" y="287"/>
                </a:cxn>
                <a:cxn ang="0">
                  <a:pos x="87" y="264"/>
                </a:cxn>
                <a:cxn ang="0">
                  <a:pos x="93" y="240"/>
                </a:cxn>
                <a:cxn ang="0">
                  <a:pos x="104" y="217"/>
                </a:cxn>
                <a:cxn ang="0">
                  <a:pos x="110" y="193"/>
                </a:cxn>
                <a:cxn ang="0">
                  <a:pos x="127" y="164"/>
                </a:cxn>
                <a:cxn ang="0">
                  <a:pos x="133" y="141"/>
                </a:cxn>
                <a:cxn ang="0">
                  <a:pos x="145" y="117"/>
                </a:cxn>
                <a:cxn ang="0">
                  <a:pos x="162" y="94"/>
                </a:cxn>
                <a:cxn ang="0">
                  <a:pos x="174" y="70"/>
                </a:cxn>
                <a:cxn ang="0">
                  <a:pos x="191" y="47"/>
                </a:cxn>
                <a:cxn ang="0">
                  <a:pos x="209" y="24"/>
                </a:cxn>
                <a:cxn ang="0">
                  <a:pos x="226" y="12"/>
                </a:cxn>
                <a:cxn ang="0">
                  <a:pos x="244" y="0"/>
                </a:cxn>
                <a:cxn ang="0">
                  <a:pos x="261" y="0"/>
                </a:cxn>
                <a:cxn ang="0">
                  <a:pos x="279" y="0"/>
                </a:cxn>
                <a:cxn ang="0">
                  <a:pos x="296" y="6"/>
                </a:cxn>
                <a:cxn ang="0">
                  <a:pos x="313" y="18"/>
                </a:cxn>
                <a:cxn ang="0">
                  <a:pos x="331" y="41"/>
                </a:cxn>
                <a:cxn ang="0">
                  <a:pos x="348" y="59"/>
                </a:cxn>
                <a:cxn ang="0">
                  <a:pos x="366" y="82"/>
                </a:cxn>
                <a:cxn ang="0">
                  <a:pos x="372" y="100"/>
                </a:cxn>
                <a:cxn ang="0">
                  <a:pos x="395" y="135"/>
                </a:cxn>
                <a:cxn ang="0">
                  <a:pos x="406" y="170"/>
                </a:cxn>
                <a:cxn ang="0">
                  <a:pos x="418" y="188"/>
                </a:cxn>
                <a:cxn ang="0">
                  <a:pos x="424" y="211"/>
                </a:cxn>
                <a:cxn ang="0">
                  <a:pos x="435" y="234"/>
                </a:cxn>
                <a:cxn ang="0">
                  <a:pos x="441" y="258"/>
                </a:cxn>
                <a:cxn ang="0">
                  <a:pos x="453" y="281"/>
                </a:cxn>
                <a:cxn ang="0">
                  <a:pos x="459" y="305"/>
                </a:cxn>
                <a:cxn ang="0">
                  <a:pos x="470" y="322"/>
                </a:cxn>
                <a:cxn ang="0">
                  <a:pos x="476" y="352"/>
                </a:cxn>
                <a:cxn ang="0">
                  <a:pos x="488" y="375"/>
                </a:cxn>
                <a:cxn ang="0">
                  <a:pos x="494" y="399"/>
                </a:cxn>
              </a:cxnLst>
              <a:rect l="0" t="0" r="r" b="b"/>
              <a:pathLst>
                <a:path w="499" h="504">
                  <a:moveTo>
                    <a:pt x="0" y="504"/>
                  </a:moveTo>
                  <a:lnTo>
                    <a:pt x="5" y="498"/>
                  </a:lnTo>
                  <a:lnTo>
                    <a:pt x="5" y="486"/>
                  </a:lnTo>
                  <a:lnTo>
                    <a:pt x="11" y="481"/>
                  </a:lnTo>
                  <a:lnTo>
                    <a:pt x="11" y="469"/>
                  </a:lnTo>
                  <a:lnTo>
                    <a:pt x="17" y="463"/>
                  </a:lnTo>
                  <a:lnTo>
                    <a:pt x="17" y="451"/>
                  </a:lnTo>
                  <a:lnTo>
                    <a:pt x="23" y="445"/>
                  </a:lnTo>
                  <a:lnTo>
                    <a:pt x="23" y="434"/>
                  </a:lnTo>
                  <a:lnTo>
                    <a:pt x="29" y="428"/>
                  </a:lnTo>
                  <a:lnTo>
                    <a:pt x="29" y="416"/>
                  </a:lnTo>
                  <a:lnTo>
                    <a:pt x="34" y="410"/>
                  </a:lnTo>
                  <a:lnTo>
                    <a:pt x="34" y="399"/>
                  </a:lnTo>
                  <a:lnTo>
                    <a:pt x="40" y="393"/>
                  </a:lnTo>
                  <a:lnTo>
                    <a:pt x="40" y="381"/>
                  </a:lnTo>
                  <a:lnTo>
                    <a:pt x="46" y="375"/>
                  </a:lnTo>
                  <a:lnTo>
                    <a:pt x="46" y="363"/>
                  </a:lnTo>
                  <a:lnTo>
                    <a:pt x="52" y="357"/>
                  </a:lnTo>
                  <a:lnTo>
                    <a:pt x="52" y="352"/>
                  </a:lnTo>
                  <a:lnTo>
                    <a:pt x="58" y="346"/>
                  </a:lnTo>
                  <a:lnTo>
                    <a:pt x="58" y="328"/>
                  </a:lnTo>
                  <a:lnTo>
                    <a:pt x="64" y="322"/>
                  </a:lnTo>
                  <a:lnTo>
                    <a:pt x="64" y="316"/>
                  </a:lnTo>
                  <a:lnTo>
                    <a:pt x="69" y="311"/>
                  </a:lnTo>
                  <a:lnTo>
                    <a:pt x="69" y="299"/>
                  </a:lnTo>
                  <a:lnTo>
                    <a:pt x="75" y="293"/>
                  </a:lnTo>
                  <a:lnTo>
                    <a:pt x="75" y="287"/>
                  </a:lnTo>
                  <a:lnTo>
                    <a:pt x="81" y="281"/>
                  </a:lnTo>
                  <a:lnTo>
                    <a:pt x="81" y="270"/>
                  </a:lnTo>
                  <a:lnTo>
                    <a:pt x="87" y="264"/>
                  </a:lnTo>
                  <a:lnTo>
                    <a:pt x="87" y="258"/>
                  </a:lnTo>
                  <a:lnTo>
                    <a:pt x="93" y="252"/>
                  </a:lnTo>
                  <a:lnTo>
                    <a:pt x="93" y="240"/>
                  </a:lnTo>
                  <a:lnTo>
                    <a:pt x="98" y="234"/>
                  </a:lnTo>
                  <a:lnTo>
                    <a:pt x="98" y="223"/>
                  </a:lnTo>
                  <a:lnTo>
                    <a:pt x="104" y="217"/>
                  </a:lnTo>
                  <a:lnTo>
                    <a:pt x="104" y="211"/>
                  </a:lnTo>
                  <a:lnTo>
                    <a:pt x="110" y="205"/>
                  </a:lnTo>
                  <a:lnTo>
                    <a:pt x="110" y="193"/>
                  </a:lnTo>
                  <a:lnTo>
                    <a:pt x="122" y="182"/>
                  </a:lnTo>
                  <a:lnTo>
                    <a:pt x="122" y="170"/>
                  </a:lnTo>
                  <a:lnTo>
                    <a:pt x="127" y="164"/>
                  </a:lnTo>
                  <a:lnTo>
                    <a:pt x="127" y="158"/>
                  </a:lnTo>
                  <a:lnTo>
                    <a:pt x="133" y="152"/>
                  </a:lnTo>
                  <a:lnTo>
                    <a:pt x="133" y="141"/>
                  </a:lnTo>
                  <a:lnTo>
                    <a:pt x="139" y="135"/>
                  </a:lnTo>
                  <a:lnTo>
                    <a:pt x="145" y="129"/>
                  </a:lnTo>
                  <a:lnTo>
                    <a:pt x="145" y="117"/>
                  </a:lnTo>
                  <a:lnTo>
                    <a:pt x="157" y="106"/>
                  </a:lnTo>
                  <a:lnTo>
                    <a:pt x="157" y="100"/>
                  </a:lnTo>
                  <a:lnTo>
                    <a:pt x="162" y="94"/>
                  </a:lnTo>
                  <a:lnTo>
                    <a:pt x="162" y="88"/>
                  </a:lnTo>
                  <a:lnTo>
                    <a:pt x="174" y="76"/>
                  </a:lnTo>
                  <a:lnTo>
                    <a:pt x="174" y="70"/>
                  </a:lnTo>
                  <a:lnTo>
                    <a:pt x="186" y="59"/>
                  </a:lnTo>
                  <a:lnTo>
                    <a:pt x="186" y="53"/>
                  </a:lnTo>
                  <a:lnTo>
                    <a:pt x="191" y="47"/>
                  </a:lnTo>
                  <a:lnTo>
                    <a:pt x="203" y="35"/>
                  </a:lnTo>
                  <a:lnTo>
                    <a:pt x="203" y="29"/>
                  </a:lnTo>
                  <a:lnTo>
                    <a:pt x="209" y="24"/>
                  </a:lnTo>
                  <a:lnTo>
                    <a:pt x="215" y="18"/>
                  </a:lnTo>
                  <a:lnTo>
                    <a:pt x="220" y="12"/>
                  </a:lnTo>
                  <a:lnTo>
                    <a:pt x="226" y="12"/>
                  </a:lnTo>
                  <a:lnTo>
                    <a:pt x="232" y="6"/>
                  </a:lnTo>
                  <a:lnTo>
                    <a:pt x="238" y="6"/>
                  </a:lnTo>
                  <a:lnTo>
                    <a:pt x="244" y="0"/>
                  </a:lnTo>
                  <a:lnTo>
                    <a:pt x="250" y="0"/>
                  </a:lnTo>
                  <a:lnTo>
                    <a:pt x="255" y="0"/>
                  </a:lnTo>
                  <a:lnTo>
                    <a:pt x="261" y="0"/>
                  </a:lnTo>
                  <a:lnTo>
                    <a:pt x="267" y="0"/>
                  </a:lnTo>
                  <a:lnTo>
                    <a:pt x="273" y="0"/>
                  </a:lnTo>
                  <a:lnTo>
                    <a:pt x="279" y="0"/>
                  </a:lnTo>
                  <a:lnTo>
                    <a:pt x="284" y="0"/>
                  </a:lnTo>
                  <a:lnTo>
                    <a:pt x="290" y="6"/>
                  </a:lnTo>
                  <a:lnTo>
                    <a:pt x="296" y="6"/>
                  </a:lnTo>
                  <a:lnTo>
                    <a:pt x="302" y="12"/>
                  </a:lnTo>
                  <a:lnTo>
                    <a:pt x="308" y="12"/>
                  </a:lnTo>
                  <a:lnTo>
                    <a:pt x="313" y="18"/>
                  </a:lnTo>
                  <a:lnTo>
                    <a:pt x="319" y="24"/>
                  </a:lnTo>
                  <a:lnTo>
                    <a:pt x="325" y="29"/>
                  </a:lnTo>
                  <a:lnTo>
                    <a:pt x="331" y="41"/>
                  </a:lnTo>
                  <a:lnTo>
                    <a:pt x="337" y="47"/>
                  </a:lnTo>
                  <a:lnTo>
                    <a:pt x="342" y="53"/>
                  </a:lnTo>
                  <a:lnTo>
                    <a:pt x="348" y="59"/>
                  </a:lnTo>
                  <a:lnTo>
                    <a:pt x="360" y="70"/>
                  </a:lnTo>
                  <a:lnTo>
                    <a:pt x="360" y="76"/>
                  </a:lnTo>
                  <a:lnTo>
                    <a:pt x="366" y="82"/>
                  </a:lnTo>
                  <a:lnTo>
                    <a:pt x="366" y="88"/>
                  </a:lnTo>
                  <a:lnTo>
                    <a:pt x="372" y="94"/>
                  </a:lnTo>
                  <a:lnTo>
                    <a:pt x="372" y="100"/>
                  </a:lnTo>
                  <a:lnTo>
                    <a:pt x="383" y="111"/>
                  </a:lnTo>
                  <a:lnTo>
                    <a:pt x="383" y="123"/>
                  </a:lnTo>
                  <a:lnTo>
                    <a:pt x="395" y="135"/>
                  </a:lnTo>
                  <a:lnTo>
                    <a:pt x="395" y="147"/>
                  </a:lnTo>
                  <a:lnTo>
                    <a:pt x="406" y="158"/>
                  </a:lnTo>
                  <a:lnTo>
                    <a:pt x="406" y="170"/>
                  </a:lnTo>
                  <a:lnTo>
                    <a:pt x="412" y="176"/>
                  </a:lnTo>
                  <a:lnTo>
                    <a:pt x="412" y="182"/>
                  </a:lnTo>
                  <a:lnTo>
                    <a:pt x="418" y="188"/>
                  </a:lnTo>
                  <a:lnTo>
                    <a:pt x="418" y="199"/>
                  </a:lnTo>
                  <a:lnTo>
                    <a:pt x="424" y="205"/>
                  </a:lnTo>
                  <a:lnTo>
                    <a:pt x="424" y="211"/>
                  </a:lnTo>
                  <a:lnTo>
                    <a:pt x="430" y="217"/>
                  </a:lnTo>
                  <a:lnTo>
                    <a:pt x="430" y="229"/>
                  </a:lnTo>
                  <a:lnTo>
                    <a:pt x="435" y="234"/>
                  </a:lnTo>
                  <a:lnTo>
                    <a:pt x="435" y="240"/>
                  </a:lnTo>
                  <a:lnTo>
                    <a:pt x="441" y="246"/>
                  </a:lnTo>
                  <a:lnTo>
                    <a:pt x="441" y="258"/>
                  </a:lnTo>
                  <a:lnTo>
                    <a:pt x="447" y="264"/>
                  </a:lnTo>
                  <a:lnTo>
                    <a:pt x="447" y="275"/>
                  </a:lnTo>
                  <a:lnTo>
                    <a:pt x="453" y="281"/>
                  </a:lnTo>
                  <a:lnTo>
                    <a:pt x="453" y="287"/>
                  </a:lnTo>
                  <a:lnTo>
                    <a:pt x="459" y="293"/>
                  </a:lnTo>
                  <a:lnTo>
                    <a:pt x="459" y="305"/>
                  </a:lnTo>
                  <a:lnTo>
                    <a:pt x="465" y="311"/>
                  </a:lnTo>
                  <a:lnTo>
                    <a:pt x="465" y="316"/>
                  </a:lnTo>
                  <a:lnTo>
                    <a:pt x="470" y="322"/>
                  </a:lnTo>
                  <a:lnTo>
                    <a:pt x="470" y="334"/>
                  </a:lnTo>
                  <a:lnTo>
                    <a:pt x="476" y="340"/>
                  </a:lnTo>
                  <a:lnTo>
                    <a:pt x="476" y="352"/>
                  </a:lnTo>
                  <a:lnTo>
                    <a:pt x="482" y="357"/>
                  </a:lnTo>
                  <a:lnTo>
                    <a:pt x="482" y="369"/>
                  </a:lnTo>
                  <a:lnTo>
                    <a:pt x="488" y="375"/>
                  </a:lnTo>
                  <a:lnTo>
                    <a:pt x="488" y="387"/>
                  </a:lnTo>
                  <a:lnTo>
                    <a:pt x="494" y="393"/>
                  </a:lnTo>
                  <a:lnTo>
                    <a:pt x="494" y="399"/>
                  </a:lnTo>
                  <a:lnTo>
                    <a:pt x="499" y="404"/>
                  </a:lnTo>
                  <a:lnTo>
                    <a:pt x="499" y="422"/>
                  </a:lnTo>
                </a:path>
              </a:pathLst>
            </a:custGeom>
            <a:noFill/>
            <a:ln w="12700" cap="flat">
              <a:solidFill>
                <a:srgbClr xmlns:mc="http://schemas.openxmlformats.org/markup-compatibility/2006" xmlns:a14="http://schemas.microsoft.com/office/drawing/2010/main" val="FF0000" mc:Ignorable=""/>
              </a:solidFill>
              <a:prstDash val="dash"/>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9" name="Freeform 49"/>
            <p:cNvSpPr>
              <a:spLocks/>
            </p:cNvSpPr>
            <p:nvPr/>
          </p:nvSpPr>
          <p:spPr bwMode="auto">
            <a:xfrm>
              <a:off x="2690" y="2565"/>
              <a:ext cx="512" cy="891"/>
            </a:xfrm>
            <a:custGeom>
              <a:avLst/>
              <a:gdLst/>
              <a:ahLst/>
              <a:cxnLst>
                <a:cxn ang="0">
                  <a:pos x="6" y="12"/>
                </a:cxn>
                <a:cxn ang="0">
                  <a:pos x="18" y="41"/>
                </a:cxn>
                <a:cxn ang="0">
                  <a:pos x="24" y="64"/>
                </a:cxn>
                <a:cxn ang="0">
                  <a:pos x="35" y="94"/>
                </a:cxn>
                <a:cxn ang="0">
                  <a:pos x="41" y="123"/>
                </a:cxn>
                <a:cxn ang="0">
                  <a:pos x="53" y="141"/>
                </a:cxn>
                <a:cxn ang="0">
                  <a:pos x="59" y="170"/>
                </a:cxn>
                <a:cxn ang="0">
                  <a:pos x="70" y="193"/>
                </a:cxn>
                <a:cxn ang="0">
                  <a:pos x="76" y="223"/>
                </a:cxn>
                <a:cxn ang="0">
                  <a:pos x="88" y="246"/>
                </a:cxn>
                <a:cxn ang="0">
                  <a:pos x="93" y="275"/>
                </a:cxn>
                <a:cxn ang="0">
                  <a:pos x="105" y="293"/>
                </a:cxn>
                <a:cxn ang="0">
                  <a:pos x="111" y="322"/>
                </a:cxn>
                <a:cxn ang="0">
                  <a:pos x="122" y="346"/>
                </a:cxn>
                <a:cxn ang="0">
                  <a:pos x="128" y="369"/>
                </a:cxn>
                <a:cxn ang="0">
                  <a:pos x="140" y="393"/>
                </a:cxn>
                <a:cxn ang="0">
                  <a:pos x="146" y="422"/>
                </a:cxn>
                <a:cxn ang="0">
                  <a:pos x="157" y="439"/>
                </a:cxn>
                <a:cxn ang="0">
                  <a:pos x="169" y="475"/>
                </a:cxn>
                <a:cxn ang="0">
                  <a:pos x="181" y="498"/>
                </a:cxn>
                <a:cxn ang="0">
                  <a:pos x="186" y="516"/>
                </a:cxn>
                <a:cxn ang="0">
                  <a:pos x="198" y="539"/>
                </a:cxn>
                <a:cxn ang="0">
                  <a:pos x="204" y="557"/>
                </a:cxn>
                <a:cxn ang="0">
                  <a:pos x="215" y="574"/>
                </a:cxn>
                <a:cxn ang="0">
                  <a:pos x="221" y="592"/>
                </a:cxn>
                <a:cxn ang="0">
                  <a:pos x="233" y="609"/>
                </a:cxn>
                <a:cxn ang="0">
                  <a:pos x="244" y="639"/>
                </a:cxn>
                <a:cxn ang="0">
                  <a:pos x="262" y="662"/>
                </a:cxn>
                <a:cxn ang="0">
                  <a:pos x="274" y="691"/>
                </a:cxn>
                <a:cxn ang="0">
                  <a:pos x="291" y="715"/>
                </a:cxn>
                <a:cxn ang="0">
                  <a:pos x="308" y="738"/>
                </a:cxn>
                <a:cxn ang="0">
                  <a:pos x="326" y="762"/>
                </a:cxn>
                <a:cxn ang="0">
                  <a:pos x="343" y="785"/>
                </a:cxn>
                <a:cxn ang="0">
                  <a:pos x="361" y="803"/>
                </a:cxn>
                <a:cxn ang="0">
                  <a:pos x="378" y="820"/>
                </a:cxn>
                <a:cxn ang="0">
                  <a:pos x="396" y="832"/>
                </a:cxn>
                <a:cxn ang="0">
                  <a:pos x="413" y="844"/>
                </a:cxn>
                <a:cxn ang="0">
                  <a:pos x="430" y="855"/>
                </a:cxn>
                <a:cxn ang="0">
                  <a:pos x="448" y="867"/>
                </a:cxn>
                <a:cxn ang="0">
                  <a:pos x="465" y="873"/>
                </a:cxn>
                <a:cxn ang="0">
                  <a:pos x="483" y="885"/>
                </a:cxn>
                <a:cxn ang="0">
                  <a:pos x="500" y="891"/>
                </a:cxn>
              </a:cxnLst>
              <a:rect l="0" t="0" r="r" b="b"/>
              <a:pathLst>
                <a:path w="512" h="891">
                  <a:moveTo>
                    <a:pt x="0" y="0"/>
                  </a:moveTo>
                  <a:lnTo>
                    <a:pt x="6" y="6"/>
                  </a:lnTo>
                  <a:lnTo>
                    <a:pt x="6" y="12"/>
                  </a:lnTo>
                  <a:lnTo>
                    <a:pt x="12" y="18"/>
                  </a:lnTo>
                  <a:lnTo>
                    <a:pt x="12" y="35"/>
                  </a:lnTo>
                  <a:lnTo>
                    <a:pt x="18" y="41"/>
                  </a:lnTo>
                  <a:lnTo>
                    <a:pt x="18" y="47"/>
                  </a:lnTo>
                  <a:lnTo>
                    <a:pt x="24" y="53"/>
                  </a:lnTo>
                  <a:lnTo>
                    <a:pt x="24" y="64"/>
                  </a:lnTo>
                  <a:lnTo>
                    <a:pt x="29" y="70"/>
                  </a:lnTo>
                  <a:lnTo>
                    <a:pt x="29" y="88"/>
                  </a:lnTo>
                  <a:lnTo>
                    <a:pt x="35" y="94"/>
                  </a:lnTo>
                  <a:lnTo>
                    <a:pt x="35" y="100"/>
                  </a:lnTo>
                  <a:lnTo>
                    <a:pt x="41" y="105"/>
                  </a:lnTo>
                  <a:lnTo>
                    <a:pt x="41" y="123"/>
                  </a:lnTo>
                  <a:lnTo>
                    <a:pt x="47" y="129"/>
                  </a:lnTo>
                  <a:lnTo>
                    <a:pt x="47" y="135"/>
                  </a:lnTo>
                  <a:lnTo>
                    <a:pt x="53" y="141"/>
                  </a:lnTo>
                  <a:lnTo>
                    <a:pt x="53" y="152"/>
                  </a:lnTo>
                  <a:lnTo>
                    <a:pt x="59" y="158"/>
                  </a:lnTo>
                  <a:lnTo>
                    <a:pt x="59" y="170"/>
                  </a:lnTo>
                  <a:lnTo>
                    <a:pt x="64" y="176"/>
                  </a:lnTo>
                  <a:lnTo>
                    <a:pt x="64" y="187"/>
                  </a:lnTo>
                  <a:lnTo>
                    <a:pt x="70" y="193"/>
                  </a:lnTo>
                  <a:lnTo>
                    <a:pt x="70" y="205"/>
                  </a:lnTo>
                  <a:lnTo>
                    <a:pt x="76" y="211"/>
                  </a:lnTo>
                  <a:lnTo>
                    <a:pt x="76" y="223"/>
                  </a:lnTo>
                  <a:lnTo>
                    <a:pt x="82" y="228"/>
                  </a:lnTo>
                  <a:lnTo>
                    <a:pt x="82" y="240"/>
                  </a:lnTo>
                  <a:lnTo>
                    <a:pt x="88" y="246"/>
                  </a:lnTo>
                  <a:lnTo>
                    <a:pt x="88" y="258"/>
                  </a:lnTo>
                  <a:lnTo>
                    <a:pt x="93" y="264"/>
                  </a:lnTo>
                  <a:lnTo>
                    <a:pt x="93" y="275"/>
                  </a:lnTo>
                  <a:lnTo>
                    <a:pt x="99" y="281"/>
                  </a:lnTo>
                  <a:lnTo>
                    <a:pt x="99" y="287"/>
                  </a:lnTo>
                  <a:lnTo>
                    <a:pt x="105" y="293"/>
                  </a:lnTo>
                  <a:lnTo>
                    <a:pt x="105" y="310"/>
                  </a:lnTo>
                  <a:lnTo>
                    <a:pt x="111" y="316"/>
                  </a:lnTo>
                  <a:lnTo>
                    <a:pt x="111" y="322"/>
                  </a:lnTo>
                  <a:lnTo>
                    <a:pt x="117" y="328"/>
                  </a:lnTo>
                  <a:lnTo>
                    <a:pt x="117" y="340"/>
                  </a:lnTo>
                  <a:lnTo>
                    <a:pt x="122" y="346"/>
                  </a:lnTo>
                  <a:lnTo>
                    <a:pt x="122" y="352"/>
                  </a:lnTo>
                  <a:lnTo>
                    <a:pt x="128" y="357"/>
                  </a:lnTo>
                  <a:lnTo>
                    <a:pt x="128" y="369"/>
                  </a:lnTo>
                  <a:lnTo>
                    <a:pt x="134" y="375"/>
                  </a:lnTo>
                  <a:lnTo>
                    <a:pt x="134" y="387"/>
                  </a:lnTo>
                  <a:lnTo>
                    <a:pt x="140" y="393"/>
                  </a:lnTo>
                  <a:lnTo>
                    <a:pt x="140" y="404"/>
                  </a:lnTo>
                  <a:lnTo>
                    <a:pt x="146" y="410"/>
                  </a:lnTo>
                  <a:lnTo>
                    <a:pt x="146" y="422"/>
                  </a:lnTo>
                  <a:lnTo>
                    <a:pt x="151" y="428"/>
                  </a:lnTo>
                  <a:lnTo>
                    <a:pt x="151" y="434"/>
                  </a:lnTo>
                  <a:lnTo>
                    <a:pt x="157" y="439"/>
                  </a:lnTo>
                  <a:lnTo>
                    <a:pt x="157" y="451"/>
                  </a:lnTo>
                  <a:lnTo>
                    <a:pt x="169" y="463"/>
                  </a:lnTo>
                  <a:lnTo>
                    <a:pt x="169" y="475"/>
                  </a:lnTo>
                  <a:lnTo>
                    <a:pt x="175" y="480"/>
                  </a:lnTo>
                  <a:lnTo>
                    <a:pt x="175" y="492"/>
                  </a:lnTo>
                  <a:lnTo>
                    <a:pt x="181" y="498"/>
                  </a:lnTo>
                  <a:lnTo>
                    <a:pt x="181" y="504"/>
                  </a:lnTo>
                  <a:lnTo>
                    <a:pt x="186" y="510"/>
                  </a:lnTo>
                  <a:lnTo>
                    <a:pt x="186" y="516"/>
                  </a:lnTo>
                  <a:lnTo>
                    <a:pt x="192" y="521"/>
                  </a:lnTo>
                  <a:lnTo>
                    <a:pt x="192" y="533"/>
                  </a:lnTo>
                  <a:lnTo>
                    <a:pt x="198" y="539"/>
                  </a:lnTo>
                  <a:lnTo>
                    <a:pt x="198" y="545"/>
                  </a:lnTo>
                  <a:lnTo>
                    <a:pt x="204" y="551"/>
                  </a:lnTo>
                  <a:lnTo>
                    <a:pt x="204" y="557"/>
                  </a:lnTo>
                  <a:lnTo>
                    <a:pt x="210" y="562"/>
                  </a:lnTo>
                  <a:lnTo>
                    <a:pt x="210" y="568"/>
                  </a:lnTo>
                  <a:lnTo>
                    <a:pt x="215" y="574"/>
                  </a:lnTo>
                  <a:lnTo>
                    <a:pt x="215" y="580"/>
                  </a:lnTo>
                  <a:lnTo>
                    <a:pt x="221" y="586"/>
                  </a:lnTo>
                  <a:lnTo>
                    <a:pt x="221" y="592"/>
                  </a:lnTo>
                  <a:lnTo>
                    <a:pt x="227" y="598"/>
                  </a:lnTo>
                  <a:lnTo>
                    <a:pt x="227" y="603"/>
                  </a:lnTo>
                  <a:lnTo>
                    <a:pt x="233" y="609"/>
                  </a:lnTo>
                  <a:lnTo>
                    <a:pt x="233" y="615"/>
                  </a:lnTo>
                  <a:lnTo>
                    <a:pt x="244" y="627"/>
                  </a:lnTo>
                  <a:lnTo>
                    <a:pt x="244" y="639"/>
                  </a:lnTo>
                  <a:lnTo>
                    <a:pt x="250" y="644"/>
                  </a:lnTo>
                  <a:lnTo>
                    <a:pt x="250" y="650"/>
                  </a:lnTo>
                  <a:lnTo>
                    <a:pt x="262" y="662"/>
                  </a:lnTo>
                  <a:lnTo>
                    <a:pt x="262" y="668"/>
                  </a:lnTo>
                  <a:lnTo>
                    <a:pt x="274" y="680"/>
                  </a:lnTo>
                  <a:lnTo>
                    <a:pt x="274" y="691"/>
                  </a:lnTo>
                  <a:lnTo>
                    <a:pt x="279" y="697"/>
                  </a:lnTo>
                  <a:lnTo>
                    <a:pt x="291" y="709"/>
                  </a:lnTo>
                  <a:lnTo>
                    <a:pt x="291" y="715"/>
                  </a:lnTo>
                  <a:lnTo>
                    <a:pt x="303" y="727"/>
                  </a:lnTo>
                  <a:lnTo>
                    <a:pt x="303" y="732"/>
                  </a:lnTo>
                  <a:lnTo>
                    <a:pt x="308" y="738"/>
                  </a:lnTo>
                  <a:lnTo>
                    <a:pt x="320" y="750"/>
                  </a:lnTo>
                  <a:lnTo>
                    <a:pt x="320" y="756"/>
                  </a:lnTo>
                  <a:lnTo>
                    <a:pt x="326" y="762"/>
                  </a:lnTo>
                  <a:lnTo>
                    <a:pt x="332" y="768"/>
                  </a:lnTo>
                  <a:lnTo>
                    <a:pt x="343" y="779"/>
                  </a:lnTo>
                  <a:lnTo>
                    <a:pt x="343" y="785"/>
                  </a:lnTo>
                  <a:lnTo>
                    <a:pt x="349" y="791"/>
                  </a:lnTo>
                  <a:lnTo>
                    <a:pt x="355" y="797"/>
                  </a:lnTo>
                  <a:lnTo>
                    <a:pt x="361" y="803"/>
                  </a:lnTo>
                  <a:lnTo>
                    <a:pt x="366" y="809"/>
                  </a:lnTo>
                  <a:lnTo>
                    <a:pt x="372" y="814"/>
                  </a:lnTo>
                  <a:lnTo>
                    <a:pt x="378" y="820"/>
                  </a:lnTo>
                  <a:lnTo>
                    <a:pt x="384" y="820"/>
                  </a:lnTo>
                  <a:lnTo>
                    <a:pt x="390" y="826"/>
                  </a:lnTo>
                  <a:lnTo>
                    <a:pt x="396" y="832"/>
                  </a:lnTo>
                  <a:lnTo>
                    <a:pt x="401" y="838"/>
                  </a:lnTo>
                  <a:lnTo>
                    <a:pt x="407" y="838"/>
                  </a:lnTo>
                  <a:lnTo>
                    <a:pt x="413" y="844"/>
                  </a:lnTo>
                  <a:lnTo>
                    <a:pt x="419" y="850"/>
                  </a:lnTo>
                  <a:lnTo>
                    <a:pt x="425" y="855"/>
                  </a:lnTo>
                  <a:lnTo>
                    <a:pt x="430" y="855"/>
                  </a:lnTo>
                  <a:lnTo>
                    <a:pt x="436" y="861"/>
                  </a:lnTo>
                  <a:lnTo>
                    <a:pt x="442" y="861"/>
                  </a:lnTo>
                  <a:lnTo>
                    <a:pt x="448" y="867"/>
                  </a:lnTo>
                  <a:lnTo>
                    <a:pt x="454" y="867"/>
                  </a:lnTo>
                  <a:lnTo>
                    <a:pt x="459" y="873"/>
                  </a:lnTo>
                  <a:lnTo>
                    <a:pt x="465" y="873"/>
                  </a:lnTo>
                  <a:lnTo>
                    <a:pt x="471" y="879"/>
                  </a:lnTo>
                  <a:lnTo>
                    <a:pt x="477" y="879"/>
                  </a:lnTo>
                  <a:lnTo>
                    <a:pt x="483" y="885"/>
                  </a:lnTo>
                  <a:lnTo>
                    <a:pt x="489" y="885"/>
                  </a:lnTo>
                  <a:lnTo>
                    <a:pt x="494" y="885"/>
                  </a:lnTo>
                  <a:lnTo>
                    <a:pt x="500" y="891"/>
                  </a:lnTo>
                  <a:lnTo>
                    <a:pt x="506" y="891"/>
                  </a:lnTo>
                  <a:lnTo>
                    <a:pt x="512" y="891"/>
                  </a:lnTo>
                </a:path>
              </a:pathLst>
            </a:custGeom>
            <a:noFill/>
            <a:ln w="12700" cap="flat">
              <a:solidFill>
                <a:srgbClr xmlns:mc="http://schemas.openxmlformats.org/markup-compatibility/2006" xmlns:a14="http://schemas.microsoft.com/office/drawing/2010/main" val="FF0000" mc:Ignorable=""/>
              </a:solidFill>
              <a:prstDash val="dash"/>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nvGrpSpPr>
          <p:cNvPr id="50" name="Group 50"/>
          <p:cNvGrpSpPr>
            <a:grpSpLocks/>
          </p:cNvGrpSpPr>
          <p:nvPr/>
        </p:nvGrpSpPr>
        <p:grpSpPr bwMode="auto">
          <a:xfrm>
            <a:off x="1085049" y="4636686"/>
            <a:ext cx="5397500" cy="1023938"/>
            <a:chOff x="1098" y="2840"/>
            <a:chExt cx="3400" cy="645"/>
          </a:xfrm>
        </p:grpSpPr>
        <p:grpSp>
          <p:nvGrpSpPr>
            <p:cNvPr id="51" name="Group 51"/>
            <p:cNvGrpSpPr>
              <a:grpSpLocks/>
            </p:cNvGrpSpPr>
            <p:nvPr/>
          </p:nvGrpSpPr>
          <p:grpSpPr bwMode="auto">
            <a:xfrm>
              <a:off x="1098" y="2840"/>
              <a:ext cx="2946" cy="639"/>
              <a:chOff x="1098" y="2840"/>
              <a:chExt cx="2946" cy="639"/>
            </a:xfrm>
          </p:grpSpPr>
          <p:sp>
            <p:nvSpPr>
              <p:cNvPr id="53" name="Freeform 52"/>
              <p:cNvSpPr>
                <a:spLocks/>
              </p:cNvSpPr>
              <p:nvPr/>
            </p:nvSpPr>
            <p:spPr bwMode="auto">
              <a:xfrm>
                <a:off x="1098" y="3338"/>
                <a:ext cx="732" cy="141"/>
              </a:xfrm>
              <a:custGeom>
                <a:avLst/>
                <a:gdLst/>
                <a:ahLst/>
                <a:cxnLst>
                  <a:cxn ang="0">
                    <a:pos x="6" y="141"/>
                  </a:cxn>
                  <a:cxn ang="0">
                    <a:pos x="23" y="141"/>
                  </a:cxn>
                  <a:cxn ang="0">
                    <a:pos x="41" y="141"/>
                  </a:cxn>
                  <a:cxn ang="0">
                    <a:pos x="58" y="141"/>
                  </a:cxn>
                  <a:cxn ang="0">
                    <a:pos x="76" y="141"/>
                  </a:cxn>
                  <a:cxn ang="0">
                    <a:pos x="93" y="141"/>
                  </a:cxn>
                  <a:cxn ang="0">
                    <a:pos x="111" y="141"/>
                  </a:cxn>
                  <a:cxn ang="0">
                    <a:pos x="128" y="135"/>
                  </a:cxn>
                  <a:cxn ang="0">
                    <a:pos x="145" y="135"/>
                  </a:cxn>
                  <a:cxn ang="0">
                    <a:pos x="163" y="135"/>
                  </a:cxn>
                  <a:cxn ang="0">
                    <a:pos x="180" y="135"/>
                  </a:cxn>
                  <a:cxn ang="0">
                    <a:pos x="198" y="129"/>
                  </a:cxn>
                  <a:cxn ang="0">
                    <a:pos x="215" y="129"/>
                  </a:cxn>
                  <a:cxn ang="0">
                    <a:pos x="233" y="129"/>
                  </a:cxn>
                  <a:cxn ang="0">
                    <a:pos x="250" y="123"/>
                  </a:cxn>
                  <a:cxn ang="0">
                    <a:pos x="267" y="123"/>
                  </a:cxn>
                  <a:cxn ang="0">
                    <a:pos x="285" y="123"/>
                  </a:cxn>
                  <a:cxn ang="0">
                    <a:pos x="302" y="118"/>
                  </a:cxn>
                  <a:cxn ang="0">
                    <a:pos x="320" y="118"/>
                  </a:cxn>
                  <a:cxn ang="0">
                    <a:pos x="337" y="118"/>
                  </a:cxn>
                  <a:cxn ang="0">
                    <a:pos x="355" y="112"/>
                  </a:cxn>
                  <a:cxn ang="0">
                    <a:pos x="372" y="112"/>
                  </a:cxn>
                  <a:cxn ang="0">
                    <a:pos x="389" y="106"/>
                  </a:cxn>
                  <a:cxn ang="0">
                    <a:pos x="407" y="100"/>
                  </a:cxn>
                  <a:cxn ang="0">
                    <a:pos x="424" y="100"/>
                  </a:cxn>
                  <a:cxn ang="0">
                    <a:pos x="442" y="94"/>
                  </a:cxn>
                  <a:cxn ang="0">
                    <a:pos x="459" y="94"/>
                  </a:cxn>
                  <a:cxn ang="0">
                    <a:pos x="477" y="88"/>
                  </a:cxn>
                  <a:cxn ang="0">
                    <a:pos x="494" y="82"/>
                  </a:cxn>
                  <a:cxn ang="0">
                    <a:pos x="512" y="77"/>
                  </a:cxn>
                  <a:cxn ang="0">
                    <a:pos x="529" y="77"/>
                  </a:cxn>
                  <a:cxn ang="0">
                    <a:pos x="546" y="71"/>
                  </a:cxn>
                  <a:cxn ang="0">
                    <a:pos x="564" y="65"/>
                  </a:cxn>
                  <a:cxn ang="0">
                    <a:pos x="581" y="59"/>
                  </a:cxn>
                  <a:cxn ang="0">
                    <a:pos x="599" y="53"/>
                  </a:cxn>
                  <a:cxn ang="0">
                    <a:pos x="616" y="47"/>
                  </a:cxn>
                  <a:cxn ang="0">
                    <a:pos x="634" y="41"/>
                  </a:cxn>
                  <a:cxn ang="0">
                    <a:pos x="651" y="36"/>
                  </a:cxn>
                  <a:cxn ang="0">
                    <a:pos x="668" y="30"/>
                  </a:cxn>
                  <a:cxn ang="0">
                    <a:pos x="686" y="18"/>
                  </a:cxn>
                  <a:cxn ang="0">
                    <a:pos x="703" y="12"/>
                  </a:cxn>
                  <a:cxn ang="0">
                    <a:pos x="721" y="6"/>
                  </a:cxn>
                </a:cxnLst>
                <a:rect l="0" t="0" r="r" b="b"/>
                <a:pathLst>
                  <a:path w="732" h="141">
                    <a:moveTo>
                      <a:pt x="6" y="141"/>
                    </a:moveTo>
                    <a:lnTo>
                      <a:pt x="0" y="141"/>
                    </a:lnTo>
                    <a:lnTo>
                      <a:pt x="6" y="141"/>
                    </a:lnTo>
                    <a:lnTo>
                      <a:pt x="12" y="141"/>
                    </a:lnTo>
                    <a:lnTo>
                      <a:pt x="18" y="141"/>
                    </a:lnTo>
                    <a:lnTo>
                      <a:pt x="23" y="141"/>
                    </a:lnTo>
                    <a:lnTo>
                      <a:pt x="29" y="141"/>
                    </a:lnTo>
                    <a:lnTo>
                      <a:pt x="35" y="141"/>
                    </a:lnTo>
                    <a:lnTo>
                      <a:pt x="41" y="141"/>
                    </a:lnTo>
                    <a:lnTo>
                      <a:pt x="47" y="141"/>
                    </a:lnTo>
                    <a:lnTo>
                      <a:pt x="52" y="141"/>
                    </a:lnTo>
                    <a:lnTo>
                      <a:pt x="58" y="141"/>
                    </a:lnTo>
                    <a:lnTo>
                      <a:pt x="64" y="141"/>
                    </a:lnTo>
                    <a:lnTo>
                      <a:pt x="70" y="141"/>
                    </a:lnTo>
                    <a:lnTo>
                      <a:pt x="76" y="141"/>
                    </a:lnTo>
                    <a:lnTo>
                      <a:pt x="81" y="141"/>
                    </a:lnTo>
                    <a:lnTo>
                      <a:pt x="87" y="141"/>
                    </a:lnTo>
                    <a:lnTo>
                      <a:pt x="93" y="141"/>
                    </a:lnTo>
                    <a:lnTo>
                      <a:pt x="99" y="141"/>
                    </a:lnTo>
                    <a:lnTo>
                      <a:pt x="105" y="141"/>
                    </a:lnTo>
                    <a:lnTo>
                      <a:pt x="111" y="141"/>
                    </a:lnTo>
                    <a:lnTo>
                      <a:pt x="116" y="135"/>
                    </a:lnTo>
                    <a:lnTo>
                      <a:pt x="122" y="135"/>
                    </a:lnTo>
                    <a:lnTo>
                      <a:pt x="128" y="135"/>
                    </a:lnTo>
                    <a:lnTo>
                      <a:pt x="134" y="135"/>
                    </a:lnTo>
                    <a:lnTo>
                      <a:pt x="140" y="135"/>
                    </a:lnTo>
                    <a:lnTo>
                      <a:pt x="145" y="135"/>
                    </a:lnTo>
                    <a:lnTo>
                      <a:pt x="151" y="135"/>
                    </a:lnTo>
                    <a:lnTo>
                      <a:pt x="157" y="135"/>
                    </a:lnTo>
                    <a:lnTo>
                      <a:pt x="163" y="135"/>
                    </a:lnTo>
                    <a:lnTo>
                      <a:pt x="169" y="135"/>
                    </a:lnTo>
                    <a:lnTo>
                      <a:pt x="174" y="135"/>
                    </a:lnTo>
                    <a:lnTo>
                      <a:pt x="180" y="135"/>
                    </a:lnTo>
                    <a:lnTo>
                      <a:pt x="186" y="135"/>
                    </a:lnTo>
                    <a:lnTo>
                      <a:pt x="192" y="129"/>
                    </a:lnTo>
                    <a:lnTo>
                      <a:pt x="198" y="129"/>
                    </a:lnTo>
                    <a:lnTo>
                      <a:pt x="204" y="129"/>
                    </a:lnTo>
                    <a:lnTo>
                      <a:pt x="209" y="129"/>
                    </a:lnTo>
                    <a:lnTo>
                      <a:pt x="215" y="129"/>
                    </a:lnTo>
                    <a:lnTo>
                      <a:pt x="221" y="129"/>
                    </a:lnTo>
                    <a:lnTo>
                      <a:pt x="227" y="129"/>
                    </a:lnTo>
                    <a:lnTo>
                      <a:pt x="233" y="129"/>
                    </a:lnTo>
                    <a:lnTo>
                      <a:pt x="238" y="129"/>
                    </a:lnTo>
                    <a:lnTo>
                      <a:pt x="244" y="129"/>
                    </a:lnTo>
                    <a:lnTo>
                      <a:pt x="250" y="123"/>
                    </a:lnTo>
                    <a:lnTo>
                      <a:pt x="256" y="123"/>
                    </a:lnTo>
                    <a:lnTo>
                      <a:pt x="262" y="123"/>
                    </a:lnTo>
                    <a:lnTo>
                      <a:pt x="267" y="123"/>
                    </a:lnTo>
                    <a:lnTo>
                      <a:pt x="273" y="123"/>
                    </a:lnTo>
                    <a:lnTo>
                      <a:pt x="279" y="123"/>
                    </a:lnTo>
                    <a:lnTo>
                      <a:pt x="285" y="123"/>
                    </a:lnTo>
                    <a:lnTo>
                      <a:pt x="291" y="123"/>
                    </a:lnTo>
                    <a:lnTo>
                      <a:pt x="296" y="123"/>
                    </a:lnTo>
                    <a:lnTo>
                      <a:pt x="302" y="118"/>
                    </a:lnTo>
                    <a:lnTo>
                      <a:pt x="308" y="118"/>
                    </a:lnTo>
                    <a:lnTo>
                      <a:pt x="314" y="118"/>
                    </a:lnTo>
                    <a:lnTo>
                      <a:pt x="320" y="118"/>
                    </a:lnTo>
                    <a:lnTo>
                      <a:pt x="326" y="118"/>
                    </a:lnTo>
                    <a:lnTo>
                      <a:pt x="331" y="118"/>
                    </a:lnTo>
                    <a:lnTo>
                      <a:pt x="337" y="118"/>
                    </a:lnTo>
                    <a:lnTo>
                      <a:pt x="343" y="112"/>
                    </a:lnTo>
                    <a:lnTo>
                      <a:pt x="349" y="112"/>
                    </a:lnTo>
                    <a:lnTo>
                      <a:pt x="355" y="112"/>
                    </a:lnTo>
                    <a:lnTo>
                      <a:pt x="360" y="112"/>
                    </a:lnTo>
                    <a:lnTo>
                      <a:pt x="366" y="112"/>
                    </a:lnTo>
                    <a:lnTo>
                      <a:pt x="372" y="112"/>
                    </a:lnTo>
                    <a:lnTo>
                      <a:pt x="378" y="106"/>
                    </a:lnTo>
                    <a:lnTo>
                      <a:pt x="384" y="106"/>
                    </a:lnTo>
                    <a:lnTo>
                      <a:pt x="389" y="106"/>
                    </a:lnTo>
                    <a:lnTo>
                      <a:pt x="395" y="106"/>
                    </a:lnTo>
                    <a:lnTo>
                      <a:pt x="401" y="106"/>
                    </a:lnTo>
                    <a:lnTo>
                      <a:pt x="407" y="100"/>
                    </a:lnTo>
                    <a:lnTo>
                      <a:pt x="413" y="100"/>
                    </a:lnTo>
                    <a:lnTo>
                      <a:pt x="419" y="100"/>
                    </a:lnTo>
                    <a:lnTo>
                      <a:pt x="424" y="100"/>
                    </a:lnTo>
                    <a:lnTo>
                      <a:pt x="430" y="100"/>
                    </a:lnTo>
                    <a:lnTo>
                      <a:pt x="436" y="94"/>
                    </a:lnTo>
                    <a:lnTo>
                      <a:pt x="442" y="94"/>
                    </a:lnTo>
                    <a:lnTo>
                      <a:pt x="448" y="94"/>
                    </a:lnTo>
                    <a:lnTo>
                      <a:pt x="453" y="94"/>
                    </a:lnTo>
                    <a:lnTo>
                      <a:pt x="459" y="94"/>
                    </a:lnTo>
                    <a:lnTo>
                      <a:pt x="465" y="88"/>
                    </a:lnTo>
                    <a:lnTo>
                      <a:pt x="471" y="88"/>
                    </a:lnTo>
                    <a:lnTo>
                      <a:pt x="477" y="88"/>
                    </a:lnTo>
                    <a:lnTo>
                      <a:pt x="482" y="88"/>
                    </a:lnTo>
                    <a:lnTo>
                      <a:pt x="488" y="82"/>
                    </a:lnTo>
                    <a:lnTo>
                      <a:pt x="494" y="82"/>
                    </a:lnTo>
                    <a:lnTo>
                      <a:pt x="500" y="82"/>
                    </a:lnTo>
                    <a:lnTo>
                      <a:pt x="506" y="82"/>
                    </a:lnTo>
                    <a:lnTo>
                      <a:pt x="512" y="77"/>
                    </a:lnTo>
                    <a:lnTo>
                      <a:pt x="517" y="77"/>
                    </a:lnTo>
                    <a:lnTo>
                      <a:pt x="523" y="77"/>
                    </a:lnTo>
                    <a:lnTo>
                      <a:pt x="529" y="77"/>
                    </a:lnTo>
                    <a:lnTo>
                      <a:pt x="535" y="71"/>
                    </a:lnTo>
                    <a:lnTo>
                      <a:pt x="541" y="71"/>
                    </a:lnTo>
                    <a:lnTo>
                      <a:pt x="546" y="71"/>
                    </a:lnTo>
                    <a:lnTo>
                      <a:pt x="552" y="65"/>
                    </a:lnTo>
                    <a:lnTo>
                      <a:pt x="558" y="65"/>
                    </a:lnTo>
                    <a:lnTo>
                      <a:pt x="564" y="65"/>
                    </a:lnTo>
                    <a:lnTo>
                      <a:pt x="570" y="65"/>
                    </a:lnTo>
                    <a:lnTo>
                      <a:pt x="575" y="59"/>
                    </a:lnTo>
                    <a:lnTo>
                      <a:pt x="581" y="59"/>
                    </a:lnTo>
                    <a:lnTo>
                      <a:pt x="587" y="59"/>
                    </a:lnTo>
                    <a:lnTo>
                      <a:pt x="593" y="53"/>
                    </a:lnTo>
                    <a:lnTo>
                      <a:pt x="599" y="53"/>
                    </a:lnTo>
                    <a:lnTo>
                      <a:pt x="604" y="47"/>
                    </a:lnTo>
                    <a:lnTo>
                      <a:pt x="610" y="47"/>
                    </a:lnTo>
                    <a:lnTo>
                      <a:pt x="616" y="47"/>
                    </a:lnTo>
                    <a:lnTo>
                      <a:pt x="622" y="41"/>
                    </a:lnTo>
                    <a:lnTo>
                      <a:pt x="628" y="41"/>
                    </a:lnTo>
                    <a:lnTo>
                      <a:pt x="634" y="41"/>
                    </a:lnTo>
                    <a:lnTo>
                      <a:pt x="639" y="36"/>
                    </a:lnTo>
                    <a:lnTo>
                      <a:pt x="645" y="36"/>
                    </a:lnTo>
                    <a:lnTo>
                      <a:pt x="651" y="36"/>
                    </a:lnTo>
                    <a:lnTo>
                      <a:pt x="657" y="30"/>
                    </a:lnTo>
                    <a:lnTo>
                      <a:pt x="663" y="30"/>
                    </a:lnTo>
                    <a:lnTo>
                      <a:pt x="668" y="30"/>
                    </a:lnTo>
                    <a:lnTo>
                      <a:pt x="674" y="24"/>
                    </a:lnTo>
                    <a:lnTo>
                      <a:pt x="680" y="24"/>
                    </a:lnTo>
                    <a:lnTo>
                      <a:pt x="686" y="18"/>
                    </a:lnTo>
                    <a:lnTo>
                      <a:pt x="692" y="18"/>
                    </a:lnTo>
                    <a:lnTo>
                      <a:pt x="697" y="12"/>
                    </a:lnTo>
                    <a:lnTo>
                      <a:pt x="703" y="12"/>
                    </a:lnTo>
                    <a:lnTo>
                      <a:pt x="709" y="12"/>
                    </a:lnTo>
                    <a:lnTo>
                      <a:pt x="715" y="6"/>
                    </a:lnTo>
                    <a:lnTo>
                      <a:pt x="721" y="6"/>
                    </a:lnTo>
                    <a:lnTo>
                      <a:pt x="727" y="0"/>
                    </a:lnTo>
                    <a:lnTo>
                      <a:pt x="732" y="0"/>
                    </a:lnTo>
                  </a:path>
                </a:pathLst>
              </a:custGeom>
              <a:noFill/>
              <a:ln w="12700" cap="flat">
                <a:solidFill>
                  <a:srgbClr xmlns:mc="http://schemas.openxmlformats.org/markup-compatibility/2006" xmlns:a14="http://schemas.microsoft.com/office/drawing/2010/main" val="00FF00" mc:Ignorable=""/>
                </a:solidFill>
                <a:prstDash val="dash"/>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4" name="Freeform 53"/>
              <p:cNvSpPr>
                <a:spLocks/>
              </p:cNvSpPr>
              <p:nvPr/>
            </p:nvSpPr>
            <p:spPr bwMode="auto">
              <a:xfrm>
                <a:off x="1830" y="2893"/>
                <a:ext cx="738" cy="445"/>
              </a:xfrm>
              <a:custGeom>
                <a:avLst/>
                <a:gdLst/>
                <a:ahLst/>
                <a:cxnLst>
                  <a:cxn ang="0">
                    <a:pos x="12" y="440"/>
                  </a:cxn>
                  <a:cxn ang="0">
                    <a:pos x="29" y="428"/>
                  </a:cxn>
                  <a:cxn ang="0">
                    <a:pos x="47" y="422"/>
                  </a:cxn>
                  <a:cxn ang="0">
                    <a:pos x="64" y="410"/>
                  </a:cxn>
                  <a:cxn ang="0">
                    <a:pos x="82" y="404"/>
                  </a:cxn>
                  <a:cxn ang="0">
                    <a:pos x="99" y="393"/>
                  </a:cxn>
                  <a:cxn ang="0">
                    <a:pos x="117" y="387"/>
                  </a:cxn>
                  <a:cxn ang="0">
                    <a:pos x="134" y="375"/>
                  </a:cxn>
                  <a:cxn ang="0">
                    <a:pos x="151" y="363"/>
                  </a:cxn>
                  <a:cxn ang="0">
                    <a:pos x="169" y="352"/>
                  </a:cxn>
                  <a:cxn ang="0">
                    <a:pos x="186" y="346"/>
                  </a:cxn>
                  <a:cxn ang="0">
                    <a:pos x="204" y="334"/>
                  </a:cxn>
                  <a:cxn ang="0">
                    <a:pos x="221" y="322"/>
                  </a:cxn>
                  <a:cxn ang="0">
                    <a:pos x="239" y="311"/>
                  </a:cxn>
                  <a:cxn ang="0">
                    <a:pos x="256" y="299"/>
                  </a:cxn>
                  <a:cxn ang="0">
                    <a:pos x="273" y="287"/>
                  </a:cxn>
                  <a:cxn ang="0">
                    <a:pos x="291" y="275"/>
                  </a:cxn>
                  <a:cxn ang="0">
                    <a:pos x="308" y="264"/>
                  </a:cxn>
                  <a:cxn ang="0">
                    <a:pos x="326" y="252"/>
                  </a:cxn>
                  <a:cxn ang="0">
                    <a:pos x="343" y="240"/>
                  </a:cxn>
                  <a:cxn ang="0">
                    <a:pos x="361" y="229"/>
                  </a:cxn>
                  <a:cxn ang="0">
                    <a:pos x="378" y="217"/>
                  </a:cxn>
                  <a:cxn ang="0">
                    <a:pos x="395" y="205"/>
                  </a:cxn>
                  <a:cxn ang="0">
                    <a:pos x="413" y="193"/>
                  </a:cxn>
                  <a:cxn ang="0">
                    <a:pos x="430" y="182"/>
                  </a:cxn>
                  <a:cxn ang="0">
                    <a:pos x="448" y="170"/>
                  </a:cxn>
                  <a:cxn ang="0">
                    <a:pos x="465" y="158"/>
                  </a:cxn>
                  <a:cxn ang="0">
                    <a:pos x="483" y="147"/>
                  </a:cxn>
                  <a:cxn ang="0">
                    <a:pos x="500" y="135"/>
                  </a:cxn>
                  <a:cxn ang="0">
                    <a:pos x="518" y="123"/>
                  </a:cxn>
                  <a:cxn ang="0">
                    <a:pos x="535" y="111"/>
                  </a:cxn>
                  <a:cxn ang="0">
                    <a:pos x="552" y="100"/>
                  </a:cxn>
                  <a:cxn ang="0">
                    <a:pos x="570" y="88"/>
                  </a:cxn>
                  <a:cxn ang="0">
                    <a:pos x="587" y="76"/>
                  </a:cxn>
                  <a:cxn ang="0">
                    <a:pos x="605" y="65"/>
                  </a:cxn>
                  <a:cxn ang="0">
                    <a:pos x="622" y="59"/>
                  </a:cxn>
                  <a:cxn ang="0">
                    <a:pos x="640" y="47"/>
                  </a:cxn>
                  <a:cxn ang="0">
                    <a:pos x="657" y="35"/>
                  </a:cxn>
                  <a:cxn ang="0">
                    <a:pos x="674" y="29"/>
                  </a:cxn>
                  <a:cxn ang="0">
                    <a:pos x="692" y="18"/>
                  </a:cxn>
                  <a:cxn ang="0">
                    <a:pos x="709" y="12"/>
                  </a:cxn>
                  <a:cxn ang="0">
                    <a:pos x="727" y="6"/>
                  </a:cxn>
                </a:cxnLst>
                <a:rect l="0" t="0" r="r" b="b"/>
                <a:pathLst>
                  <a:path w="738" h="445">
                    <a:moveTo>
                      <a:pt x="0" y="445"/>
                    </a:moveTo>
                    <a:lnTo>
                      <a:pt x="6" y="440"/>
                    </a:lnTo>
                    <a:lnTo>
                      <a:pt x="12" y="440"/>
                    </a:lnTo>
                    <a:lnTo>
                      <a:pt x="18" y="434"/>
                    </a:lnTo>
                    <a:lnTo>
                      <a:pt x="24" y="434"/>
                    </a:lnTo>
                    <a:lnTo>
                      <a:pt x="29" y="428"/>
                    </a:lnTo>
                    <a:lnTo>
                      <a:pt x="35" y="428"/>
                    </a:lnTo>
                    <a:lnTo>
                      <a:pt x="41" y="422"/>
                    </a:lnTo>
                    <a:lnTo>
                      <a:pt x="47" y="422"/>
                    </a:lnTo>
                    <a:lnTo>
                      <a:pt x="53" y="422"/>
                    </a:lnTo>
                    <a:lnTo>
                      <a:pt x="58" y="416"/>
                    </a:lnTo>
                    <a:lnTo>
                      <a:pt x="64" y="410"/>
                    </a:lnTo>
                    <a:lnTo>
                      <a:pt x="70" y="410"/>
                    </a:lnTo>
                    <a:lnTo>
                      <a:pt x="76" y="410"/>
                    </a:lnTo>
                    <a:lnTo>
                      <a:pt x="82" y="404"/>
                    </a:lnTo>
                    <a:lnTo>
                      <a:pt x="87" y="399"/>
                    </a:lnTo>
                    <a:lnTo>
                      <a:pt x="93" y="399"/>
                    </a:lnTo>
                    <a:lnTo>
                      <a:pt x="99" y="393"/>
                    </a:lnTo>
                    <a:lnTo>
                      <a:pt x="105" y="393"/>
                    </a:lnTo>
                    <a:lnTo>
                      <a:pt x="111" y="387"/>
                    </a:lnTo>
                    <a:lnTo>
                      <a:pt x="117" y="387"/>
                    </a:lnTo>
                    <a:lnTo>
                      <a:pt x="122" y="381"/>
                    </a:lnTo>
                    <a:lnTo>
                      <a:pt x="128" y="375"/>
                    </a:lnTo>
                    <a:lnTo>
                      <a:pt x="134" y="375"/>
                    </a:lnTo>
                    <a:lnTo>
                      <a:pt x="140" y="369"/>
                    </a:lnTo>
                    <a:lnTo>
                      <a:pt x="146" y="369"/>
                    </a:lnTo>
                    <a:lnTo>
                      <a:pt x="151" y="363"/>
                    </a:lnTo>
                    <a:lnTo>
                      <a:pt x="157" y="363"/>
                    </a:lnTo>
                    <a:lnTo>
                      <a:pt x="163" y="357"/>
                    </a:lnTo>
                    <a:lnTo>
                      <a:pt x="169" y="352"/>
                    </a:lnTo>
                    <a:lnTo>
                      <a:pt x="175" y="352"/>
                    </a:lnTo>
                    <a:lnTo>
                      <a:pt x="180" y="346"/>
                    </a:lnTo>
                    <a:lnTo>
                      <a:pt x="186" y="346"/>
                    </a:lnTo>
                    <a:lnTo>
                      <a:pt x="192" y="340"/>
                    </a:lnTo>
                    <a:lnTo>
                      <a:pt x="198" y="340"/>
                    </a:lnTo>
                    <a:lnTo>
                      <a:pt x="204" y="334"/>
                    </a:lnTo>
                    <a:lnTo>
                      <a:pt x="210" y="328"/>
                    </a:lnTo>
                    <a:lnTo>
                      <a:pt x="215" y="328"/>
                    </a:lnTo>
                    <a:lnTo>
                      <a:pt x="221" y="322"/>
                    </a:lnTo>
                    <a:lnTo>
                      <a:pt x="227" y="316"/>
                    </a:lnTo>
                    <a:lnTo>
                      <a:pt x="233" y="316"/>
                    </a:lnTo>
                    <a:lnTo>
                      <a:pt x="239" y="311"/>
                    </a:lnTo>
                    <a:lnTo>
                      <a:pt x="244" y="305"/>
                    </a:lnTo>
                    <a:lnTo>
                      <a:pt x="250" y="305"/>
                    </a:lnTo>
                    <a:lnTo>
                      <a:pt x="256" y="299"/>
                    </a:lnTo>
                    <a:lnTo>
                      <a:pt x="262" y="299"/>
                    </a:lnTo>
                    <a:lnTo>
                      <a:pt x="268" y="293"/>
                    </a:lnTo>
                    <a:lnTo>
                      <a:pt x="273" y="287"/>
                    </a:lnTo>
                    <a:lnTo>
                      <a:pt x="279" y="287"/>
                    </a:lnTo>
                    <a:lnTo>
                      <a:pt x="285" y="281"/>
                    </a:lnTo>
                    <a:lnTo>
                      <a:pt x="291" y="275"/>
                    </a:lnTo>
                    <a:lnTo>
                      <a:pt x="297" y="275"/>
                    </a:lnTo>
                    <a:lnTo>
                      <a:pt x="303" y="270"/>
                    </a:lnTo>
                    <a:lnTo>
                      <a:pt x="308" y="264"/>
                    </a:lnTo>
                    <a:lnTo>
                      <a:pt x="314" y="264"/>
                    </a:lnTo>
                    <a:lnTo>
                      <a:pt x="320" y="258"/>
                    </a:lnTo>
                    <a:lnTo>
                      <a:pt x="326" y="252"/>
                    </a:lnTo>
                    <a:lnTo>
                      <a:pt x="332" y="252"/>
                    </a:lnTo>
                    <a:lnTo>
                      <a:pt x="337" y="246"/>
                    </a:lnTo>
                    <a:lnTo>
                      <a:pt x="343" y="240"/>
                    </a:lnTo>
                    <a:lnTo>
                      <a:pt x="349" y="240"/>
                    </a:lnTo>
                    <a:lnTo>
                      <a:pt x="355" y="234"/>
                    </a:lnTo>
                    <a:lnTo>
                      <a:pt x="361" y="229"/>
                    </a:lnTo>
                    <a:lnTo>
                      <a:pt x="366" y="223"/>
                    </a:lnTo>
                    <a:lnTo>
                      <a:pt x="372" y="223"/>
                    </a:lnTo>
                    <a:lnTo>
                      <a:pt x="378" y="217"/>
                    </a:lnTo>
                    <a:lnTo>
                      <a:pt x="384" y="211"/>
                    </a:lnTo>
                    <a:lnTo>
                      <a:pt x="390" y="211"/>
                    </a:lnTo>
                    <a:lnTo>
                      <a:pt x="395" y="205"/>
                    </a:lnTo>
                    <a:lnTo>
                      <a:pt x="401" y="199"/>
                    </a:lnTo>
                    <a:lnTo>
                      <a:pt x="407" y="199"/>
                    </a:lnTo>
                    <a:lnTo>
                      <a:pt x="413" y="193"/>
                    </a:lnTo>
                    <a:lnTo>
                      <a:pt x="419" y="188"/>
                    </a:lnTo>
                    <a:lnTo>
                      <a:pt x="425" y="182"/>
                    </a:lnTo>
                    <a:lnTo>
                      <a:pt x="430" y="182"/>
                    </a:lnTo>
                    <a:lnTo>
                      <a:pt x="436" y="176"/>
                    </a:lnTo>
                    <a:lnTo>
                      <a:pt x="442" y="170"/>
                    </a:lnTo>
                    <a:lnTo>
                      <a:pt x="448" y="170"/>
                    </a:lnTo>
                    <a:lnTo>
                      <a:pt x="454" y="164"/>
                    </a:lnTo>
                    <a:lnTo>
                      <a:pt x="459" y="158"/>
                    </a:lnTo>
                    <a:lnTo>
                      <a:pt x="465" y="158"/>
                    </a:lnTo>
                    <a:lnTo>
                      <a:pt x="471" y="152"/>
                    </a:lnTo>
                    <a:lnTo>
                      <a:pt x="477" y="152"/>
                    </a:lnTo>
                    <a:lnTo>
                      <a:pt x="483" y="147"/>
                    </a:lnTo>
                    <a:lnTo>
                      <a:pt x="488" y="141"/>
                    </a:lnTo>
                    <a:lnTo>
                      <a:pt x="494" y="141"/>
                    </a:lnTo>
                    <a:lnTo>
                      <a:pt x="500" y="135"/>
                    </a:lnTo>
                    <a:lnTo>
                      <a:pt x="506" y="129"/>
                    </a:lnTo>
                    <a:lnTo>
                      <a:pt x="512" y="129"/>
                    </a:lnTo>
                    <a:lnTo>
                      <a:pt x="518" y="123"/>
                    </a:lnTo>
                    <a:lnTo>
                      <a:pt x="523" y="117"/>
                    </a:lnTo>
                    <a:lnTo>
                      <a:pt x="529" y="117"/>
                    </a:lnTo>
                    <a:lnTo>
                      <a:pt x="535" y="111"/>
                    </a:lnTo>
                    <a:lnTo>
                      <a:pt x="541" y="106"/>
                    </a:lnTo>
                    <a:lnTo>
                      <a:pt x="547" y="106"/>
                    </a:lnTo>
                    <a:lnTo>
                      <a:pt x="552" y="100"/>
                    </a:lnTo>
                    <a:lnTo>
                      <a:pt x="558" y="94"/>
                    </a:lnTo>
                    <a:lnTo>
                      <a:pt x="564" y="94"/>
                    </a:lnTo>
                    <a:lnTo>
                      <a:pt x="570" y="88"/>
                    </a:lnTo>
                    <a:lnTo>
                      <a:pt x="576" y="88"/>
                    </a:lnTo>
                    <a:lnTo>
                      <a:pt x="581" y="82"/>
                    </a:lnTo>
                    <a:lnTo>
                      <a:pt x="587" y="76"/>
                    </a:lnTo>
                    <a:lnTo>
                      <a:pt x="593" y="76"/>
                    </a:lnTo>
                    <a:lnTo>
                      <a:pt x="599" y="70"/>
                    </a:lnTo>
                    <a:lnTo>
                      <a:pt x="605" y="65"/>
                    </a:lnTo>
                    <a:lnTo>
                      <a:pt x="611" y="65"/>
                    </a:lnTo>
                    <a:lnTo>
                      <a:pt x="616" y="59"/>
                    </a:lnTo>
                    <a:lnTo>
                      <a:pt x="622" y="59"/>
                    </a:lnTo>
                    <a:lnTo>
                      <a:pt x="628" y="53"/>
                    </a:lnTo>
                    <a:lnTo>
                      <a:pt x="634" y="53"/>
                    </a:lnTo>
                    <a:lnTo>
                      <a:pt x="640" y="47"/>
                    </a:lnTo>
                    <a:lnTo>
                      <a:pt x="645" y="47"/>
                    </a:lnTo>
                    <a:lnTo>
                      <a:pt x="651" y="41"/>
                    </a:lnTo>
                    <a:lnTo>
                      <a:pt x="657" y="35"/>
                    </a:lnTo>
                    <a:lnTo>
                      <a:pt x="663" y="35"/>
                    </a:lnTo>
                    <a:lnTo>
                      <a:pt x="669" y="29"/>
                    </a:lnTo>
                    <a:lnTo>
                      <a:pt x="674" y="29"/>
                    </a:lnTo>
                    <a:lnTo>
                      <a:pt x="680" y="24"/>
                    </a:lnTo>
                    <a:lnTo>
                      <a:pt x="686" y="24"/>
                    </a:lnTo>
                    <a:lnTo>
                      <a:pt x="692" y="18"/>
                    </a:lnTo>
                    <a:lnTo>
                      <a:pt x="698" y="18"/>
                    </a:lnTo>
                    <a:lnTo>
                      <a:pt x="703" y="12"/>
                    </a:lnTo>
                    <a:lnTo>
                      <a:pt x="709" y="12"/>
                    </a:lnTo>
                    <a:lnTo>
                      <a:pt x="715" y="6"/>
                    </a:lnTo>
                    <a:lnTo>
                      <a:pt x="721" y="6"/>
                    </a:lnTo>
                    <a:lnTo>
                      <a:pt x="727" y="6"/>
                    </a:lnTo>
                    <a:lnTo>
                      <a:pt x="733" y="0"/>
                    </a:lnTo>
                    <a:lnTo>
                      <a:pt x="738" y="0"/>
                    </a:lnTo>
                  </a:path>
                </a:pathLst>
              </a:custGeom>
              <a:noFill/>
              <a:ln w="12700" cap="flat">
                <a:solidFill>
                  <a:srgbClr xmlns:mc="http://schemas.openxmlformats.org/markup-compatibility/2006" xmlns:a14="http://schemas.microsoft.com/office/drawing/2010/main" val="00FF00" mc:Ignorable=""/>
                </a:solidFill>
                <a:prstDash val="dash"/>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5" name="Freeform 54"/>
              <p:cNvSpPr>
                <a:spLocks/>
              </p:cNvSpPr>
              <p:nvPr/>
            </p:nvSpPr>
            <p:spPr bwMode="auto">
              <a:xfrm>
                <a:off x="2568" y="2840"/>
                <a:ext cx="738" cy="217"/>
              </a:xfrm>
              <a:custGeom>
                <a:avLst/>
                <a:gdLst/>
                <a:ahLst/>
                <a:cxnLst>
                  <a:cxn ang="0">
                    <a:pos x="12" y="47"/>
                  </a:cxn>
                  <a:cxn ang="0">
                    <a:pos x="29" y="41"/>
                  </a:cxn>
                  <a:cxn ang="0">
                    <a:pos x="47" y="35"/>
                  </a:cxn>
                  <a:cxn ang="0">
                    <a:pos x="64" y="30"/>
                  </a:cxn>
                  <a:cxn ang="0">
                    <a:pos x="82" y="24"/>
                  </a:cxn>
                  <a:cxn ang="0">
                    <a:pos x="99" y="18"/>
                  </a:cxn>
                  <a:cxn ang="0">
                    <a:pos x="117" y="12"/>
                  </a:cxn>
                  <a:cxn ang="0">
                    <a:pos x="134" y="12"/>
                  </a:cxn>
                  <a:cxn ang="0">
                    <a:pos x="151" y="6"/>
                  </a:cxn>
                  <a:cxn ang="0">
                    <a:pos x="169" y="6"/>
                  </a:cxn>
                  <a:cxn ang="0">
                    <a:pos x="186" y="6"/>
                  </a:cxn>
                  <a:cxn ang="0">
                    <a:pos x="204" y="0"/>
                  </a:cxn>
                  <a:cxn ang="0">
                    <a:pos x="221" y="0"/>
                  </a:cxn>
                  <a:cxn ang="0">
                    <a:pos x="239" y="0"/>
                  </a:cxn>
                  <a:cxn ang="0">
                    <a:pos x="256" y="0"/>
                  </a:cxn>
                  <a:cxn ang="0">
                    <a:pos x="273" y="6"/>
                  </a:cxn>
                  <a:cxn ang="0">
                    <a:pos x="291" y="6"/>
                  </a:cxn>
                  <a:cxn ang="0">
                    <a:pos x="308" y="6"/>
                  </a:cxn>
                  <a:cxn ang="0">
                    <a:pos x="326" y="12"/>
                  </a:cxn>
                  <a:cxn ang="0">
                    <a:pos x="343" y="12"/>
                  </a:cxn>
                  <a:cxn ang="0">
                    <a:pos x="361" y="18"/>
                  </a:cxn>
                  <a:cxn ang="0">
                    <a:pos x="378" y="24"/>
                  </a:cxn>
                  <a:cxn ang="0">
                    <a:pos x="396" y="30"/>
                  </a:cxn>
                  <a:cxn ang="0">
                    <a:pos x="413" y="35"/>
                  </a:cxn>
                  <a:cxn ang="0">
                    <a:pos x="430" y="41"/>
                  </a:cxn>
                  <a:cxn ang="0">
                    <a:pos x="448" y="47"/>
                  </a:cxn>
                  <a:cxn ang="0">
                    <a:pos x="465" y="53"/>
                  </a:cxn>
                  <a:cxn ang="0">
                    <a:pos x="483" y="65"/>
                  </a:cxn>
                  <a:cxn ang="0">
                    <a:pos x="500" y="71"/>
                  </a:cxn>
                  <a:cxn ang="0">
                    <a:pos x="518" y="82"/>
                  </a:cxn>
                  <a:cxn ang="0">
                    <a:pos x="535" y="88"/>
                  </a:cxn>
                  <a:cxn ang="0">
                    <a:pos x="552" y="100"/>
                  </a:cxn>
                  <a:cxn ang="0">
                    <a:pos x="570" y="112"/>
                  </a:cxn>
                  <a:cxn ang="0">
                    <a:pos x="587" y="118"/>
                  </a:cxn>
                  <a:cxn ang="0">
                    <a:pos x="605" y="129"/>
                  </a:cxn>
                  <a:cxn ang="0">
                    <a:pos x="622" y="141"/>
                  </a:cxn>
                  <a:cxn ang="0">
                    <a:pos x="640" y="153"/>
                  </a:cxn>
                  <a:cxn ang="0">
                    <a:pos x="657" y="164"/>
                  </a:cxn>
                  <a:cxn ang="0">
                    <a:pos x="674" y="176"/>
                  </a:cxn>
                  <a:cxn ang="0">
                    <a:pos x="692" y="188"/>
                  </a:cxn>
                  <a:cxn ang="0">
                    <a:pos x="709" y="200"/>
                  </a:cxn>
                  <a:cxn ang="0">
                    <a:pos x="727" y="211"/>
                  </a:cxn>
                </a:cxnLst>
                <a:rect l="0" t="0" r="r" b="b"/>
                <a:pathLst>
                  <a:path w="738" h="217">
                    <a:moveTo>
                      <a:pt x="0" y="53"/>
                    </a:moveTo>
                    <a:lnTo>
                      <a:pt x="6" y="47"/>
                    </a:lnTo>
                    <a:lnTo>
                      <a:pt x="12" y="47"/>
                    </a:lnTo>
                    <a:lnTo>
                      <a:pt x="18" y="47"/>
                    </a:lnTo>
                    <a:lnTo>
                      <a:pt x="24" y="41"/>
                    </a:lnTo>
                    <a:lnTo>
                      <a:pt x="29" y="41"/>
                    </a:lnTo>
                    <a:lnTo>
                      <a:pt x="35" y="35"/>
                    </a:lnTo>
                    <a:lnTo>
                      <a:pt x="41" y="35"/>
                    </a:lnTo>
                    <a:lnTo>
                      <a:pt x="47" y="35"/>
                    </a:lnTo>
                    <a:lnTo>
                      <a:pt x="53" y="30"/>
                    </a:lnTo>
                    <a:lnTo>
                      <a:pt x="58" y="30"/>
                    </a:lnTo>
                    <a:lnTo>
                      <a:pt x="64" y="30"/>
                    </a:lnTo>
                    <a:lnTo>
                      <a:pt x="70" y="24"/>
                    </a:lnTo>
                    <a:lnTo>
                      <a:pt x="76" y="24"/>
                    </a:lnTo>
                    <a:lnTo>
                      <a:pt x="82" y="24"/>
                    </a:lnTo>
                    <a:lnTo>
                      <a:pt x="88" y="24"/>
                    </a:lnTo>
                    <a:lnTo>
                      <a:pt x="93" y="18"/>
                    </a:lnTo>
                    <a:lnTo>
                      <a:pt x="99" y="18"/>
                    </a:lnTo>
                    <a:lnTo>
                      <a:pt x="105" y="18"/>
                    </a:lnTo>
                    <a:lnTo>
                      <a:pt x="111" y="18"/>
                    </a:lnTo>
                    <a:lnTo>
                      <a:pt x="117" y="12"/>
                    </a:lnTo>
                    <a:lnTo>
                      <a:pt x="122" y="12"/>
                    </a:lnTo>
                    <a:lnTo>
                      <a:pt x="128" y="12"/>
                    </a:lnTo>
                    <a:lnTo>
                      <a:pt x="134" y="12"/>
                    </a:lnTo>
                    <a:lnTo>
                      <a:pt x="140" y="12"/>
                    </a:lnTo>
                    <a:lnTo>
                      <a:pt x="146" y="6"/>
                    </a:lnTo>
                    <a:lnTo>
                      <a:pt x="151" y="6"/>
                    </a:lnTo>
                    <a:lnTo>
                      <a:pt x="157" y="6"/>
                    </a:lnTo>
                    <a:lnTo>
                      <a:pt x="163" y="6"/>
                    </a:lnTo>
                    <a:lnTo>
                      <a:pt x="169" y="6"/>
                    </a:lnTo>
                    <a:lnTo>
                      <a:pt x="175" y="6"/>
                    </a:lnTo>
                    <a:lnTo>
                      <a:pt x="181" y="6"/>
                    </a:lnTo>
                    <a:lnTo>
                      <a:pt x="186" y="6"/>
                    </a:lnTo>
                    <a:lnTo>
                      <a:pt x="192" y="0"/>
                    </a:lnTo>
                    <a:lnTo>
                      <a:pt x="198" y="0"/>
                    </a:lnTo>
                    <a:lnTo>
                      <a:pt x="204" y="0"/>
                    </a:lnTo>
                    <a:lnTo>
                      <a:pt x="210" y="0"/>
                    </a:lnTo>
                    <a:lnTo>
                      <a:pt x="215" y="0"/>
                    </a:lnTo>
                    <a:lnTo>
                      <a:pt x="221" y="0"/>
                    </a:lnTo>
                    <a:lnTo>
                      <a:pt x="227" y="0"/>
                    </a:lnTo>
                    <a:lnTo>
                      <a:pt x="233" y="0"/>
                    </a:lnTo>
                    <a:lnTo>
                      <a:pt x="239" y="0"/>
                    </a:lnTo>
                    <a:lnTo>
                      <a:pt x="244" y="0"/>
                    </a:lnTo>
                    <a:lnTo>
                      <a:pt x="250" y="0"/>
                    </a:lnTo>
                    <a:lnTo>
                      <a:pt x="256" y="0"/>
                    </a:lnTo>
                    <a:lnTo>
                      <a:pt x="262" y="0"/>
                    </a:lnTo>
                    <a:lnTo>
                      <a:pt x="268" y="6"/>
                    </a:lnTo>
                    <a:lnTo>
                      <a:pt x="273" y="6"/>
                    </a:lnTo>
                    <a:lnTo>
                      <a:pt x="279" y="6"/>
                    </a:lnTo>
                    <a:lnTo>
                      <a:pt x="285" y="6"/>
                    </a:lnTo>
                    <a:lnTo>
                      <a:pt x="291" y="6"/>
                    </a:lnTo>
                    <a:lnTo>
                      <a:pt x="297" y="6"/>
                    </a:lnTo>
                    <a:lnTo>
                      <a:pt x="303" y="6"/>
                    </a:lnTo>
                    <a:lnTo>
                      <a:pt x="308" y="6"/>
                    </a:lnTo>
                    <a:lnTo>
                      <a:pt x="314" y="12"/>
                    </a:lnTo>
                    <a:lnTo>
                      <a:pt x="320" y="12"/>
                    </a:lnTo>
                    <a:lnTo>
                      <a:pt x="326" y="12"/>
                    </a:lnTo>
                    <a:lnTo>
                      <a:pt x="332" y="12"/>
                    </a:lnTo>
                    <a:lnTo>
                      <a:pt x="337" y="12"/>
                    </a:lnTo>
                    <a:lnTo>
                      <a:pt x="343" y="12"/>
                    </a:lnTo>
                    <a:lnTo>
                      <a:pt x="349" y="18"/>
                    </a:lnTo>
                    <a:lnTo>
                      <a:pt x="355" y="18"/>
                    </a:lnTo>
                    <a:lnTo>
                      <a:pt x="361" y="18"/>
                    </a:lnTo>
                    <a:lnTo>
                      <a:pt x="366" y="18"/>
                    </a:lnTo>
                    <a:lnTo>
                      <a:pt x="372" y="24"/>
                    </a:lnTo>
                    <a:lnTo>
                      <a:pt x="378" y="24"/>
                    </a:lnTo>
                    <a:lnTo>
                      <a:pt x="384" y="24"/>
                    </a:lnTo>
                    <a:lnTo>
                      <a:pt x="390" y="30"/>
                    </a:lnTo>
                    <a:lnTo>
                      <a:pt x="396" y="30"/>
                    </a:lnTo>
                    <a:lnTo>
                      <a:pt x="401" y="30"/>
                    </a:lnTo>
                    <a:lnTo>
                      <a:pt x="407" y="35"/>
                    </a:lnTo>
                    <a:lnTo>
                      <a:pt x="413" y="35"/>
                    </a:lnTo>
                    <a:lnTo>
                      <a:pt x="419" y="35"/>
                    </a:lnTo>
                    <a:lnTo>
                      <a:pt x="425" y="41"/>
                    </a:lnTo>
                    <a:lnTo>
                      <a:pt x="430" y="41"/>
                    </a:lnTo>
                    <a:lnTo>
                      <a:pt x="436" y="47"/>
                    </a:lnTo>
                    <a:lnTo>
                      <a:pt x="442" y="47"/>
                    </a:lnTo>
                    <a:lnTo>
                      <a:pt x="448" y="47"/>
                    </a:lnTo>
                    <a:lnTo>
                      <a:pt x="454" y="53"/>
                    </a:lnTo>
                    <a:lnTo>
                      <a:pt x="459" y="53"/>
                    </a:lnTo>
                    <a:lnTo>
                      <a:pt x="465" y="53"/>
                    </a:lnTo>
                    <a:lnTo>
                      <a:pt x="471" y="59"/>
                    </a:lnTo>
                    <a:lnTo>
                      <a:pt x="477" y="59"/>
                    </a:lnTo>
                    <a:lnTo>
                      <a:pt x="483" y="65"/>
                    </a:lnTo>
                    <a:lnTo>
                      <a:pt x="488" y="65"/>
                    </a:lnTo>
                    <a:lnTo>
                      <a:pt x="494" y="71"/>
                    </a:lnTo>
                    <a:lnTo>
                      <a:pt x="500" y="71"/>
                    </a:lnTo>
                    <a:lnTo>
                      <a:pt x="506" y="77"/>
                    </a:lnTo>
                    <a:lnTo>
                      <a:pt x="512" y="77"/>
                    </a:lnTo>
                    <a:lnTo>
                      <a:pt x="518" y="82"/>
                    </a:lnTo>
                    <a:lnTo>
                      <a:pt x="523" y="82"/>
                    </a:lnTo>
                    <a:lnTo>
                      <a:pt x="529" y="88"/>
                    </a:lnTo>
                    <a:lnTo>
                      <a:pt x="535" y="88"/>
                    </a:lnTo>
                    <a:lnTo>
                      <a:pt x="541" y="94"/>
                    </a:lnTo>
                    <a:lnTo>
                      <a:pt x="547" y="94"/>
                    </a:lnTo>
                    <a:lnTo>
                      <a:pt x="552" y="100"/>
                    </a:lnTo>
                    <a:lnTo>
                      <a:pt x="558" y="106"/>
                    </a:lnTo>
                    <a:lnTo>
                      <a:pt x="564" y="106"/>
                    </a:lnTo>
                    <a:lnTo>
                      <a:pt x="570" y="112"/>
                    </a:lnTo>
                    <a:lnTo>
                      <a:pt x="576" y="112"/>
                    </a:lnTo>
                    <a:lnTo>
                      <a:pt x="581" y="118"/>
                    </a:lnTo>
                    <a:lnTo>
                      <a:pt x="587" y="118"/>
                    </a:lnTo>
                    <a:lnTo>
                      <a:pt x="593" y="123"/>
                    </a:lnTo>
                    <a:lnTo>
                      <a:pt x="599" y="123"/>
                    </a:lnTo>
                    <a:lnTo>
                      <a:pt x="605" y="129"/>
                    </a:lnTo>
                    <a:lnTo>
                      <a:pt x="611" y="135"/>
                    </a:lnTo>
                    <a:lnTo>
                      <a:pt x="616" y="141"/>
                    </a:lnTo>
                    <a:lnTo>
                      <a:pt x="622" y="141"/>
                    </a:lnTo>
                    <a:lnTo>
                      <a:pt x="628" y="147"/>
                    </a:lnTo>
                    <a:lnTo>
                      <a:pt x="634" y="147"/>
                    </a:lnTo>
                    <a:lnTo>
                      <a:pt x="640" y="153"/>
                    </a:lnTo>
                    <a:lnTo>
                      <a:pt x="645" y="153"/>
                    </a:lnTo>
                    <a:lnTo>
                      <a:pt x="651" y="159"/>
                    </a:lnTo>
                    <a:lnTo>
                      <a:pt x="657" y="164"/>
                    </a:lnTo>
                    <a:lnTo>
                      <a:pt x="663" y="164"/>
                    </a:lnTo>
                    <a:lnTo>
                      <a:pt x="669" y="170"/>
                    </a:lnTo>
                    <a:lnTo>
                      <a:pt x="674" y="176"/>
                    </a:lnTo>
                    <a:lnTo>
                      <a:pt x="680" y="176"/>
                    </a:lnTo>
                    <a:lnTo>
                      <a:pt x="686" y="182"/>
                    </a:lnTo>
                    <a:lnTo>
                      <a:pt x="692" y="188"/>
                    </a:lnTo>
                    <a:lnTo>
                      <a:pt x="698" y="188"/>
                    </a:lnTo>
                    <a:lnTo>
                      <a:pt x="704" y="194"/>
                    </a:lnTo>
                    <a:lnTo>
                      <a:pt x="709" y="200"/>
                    </a:lnTo>
                    <a:lnTo>
                      <a:pt x="715" y="205"/>
                    </a:lnTo>
                    <a:lnTo>
                      <a:pt x="721" y="205"/>
                    </a:lnTo>
                    <a:lnTo>
                      <a:pt x="727" y="211"/>
                    </a:lnTo>
                    <a:lnTo>
                      <a:pt x="733" y="211"/>
                    </a:lnTo>
                    <a:lnTo>
                      <a:pt x="738" y="217"/>
                    </a:lnTo>
                  </a:path>
                </a:pathLst>
              </a:custGeom>
              <a:noFill/>
              <a:ln w="12700" cap="flat">
                <a:solidFill>
                  <a:srgbClr xmlns:mc="http://schemas.openxmlformats.org/markup-compatibility/2006" xmlns:a14="http://schemas.microsoft.com/office/drawing/2010/main" val="00FF00" mc:Ignorable=""/>
                </a:solidFill>
                <a:prstDash val="dash"/>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6" name="Freeform 55"/>
              <p:cNvSpPr>
                <a:spLocks/>
              </p:cNvSpPr>
              <p:nvPr/>
            </p:nvSpPr>
            <p:spPr bwMode="auto">
              <a:xfrm>
                <a:off x="3306" y="3057"/>
                <a:ext cx="738" cy="375"/>
              </a:xfrm>
              <a:custGeom>
                <a:avLst/>
                <a:gdLst/>
                <a:ahLst/>
                <a:cxnLst>
                  <a:cxn ang="0">
                    <a:pos x="12" y="6"/>
                  </a:cxn>
                  <a:cxn ang="0">
                    <a:pos x="29" y="18"/>
                  </a:cxn>
                  <a:cxn ang="0">
                    <a:pos x="47" y="35"/>
                  </a:cxn>
                  <a:cxn ang="0">
                    <a:pos x="64" y="47"/>
                  </a:cxn>
                  <a:cxn ang="0">
                    <a:pos x="82" y="59"/>
                  </a:cxn>
                  <a:cxn ang="0">
                    <a:pos x="99" y="70"/>
                  </a:cxn>
                  <a:cxn ang="0">
                    <a:pos x="117" y="82"/>
                  </a:cxn>
                  <a:cxn ang="0">
                    <a:pos x="134" y="94"/>
                  </a:cxn>
                  <a:cxn ang="0">
                    <a:pos x="151" y="106"/>
                  </a:cxn>
                  <a:cxn ang="0">
                    <a:pos x="169" y="117"/>
                  </a:cxn>
                  <a:cxn ang="0">
                    <a:pos x="186" y="129"/>
                  </a:cxn>
                  <a:cxn ang="0">
                    <a:pos x="204" y="141"/>
                  </a:cxn>
                  <a:cxn ang="0">
                    <a:pos x="221" y="152"/>
                  </a:cxn>
                  <a:cxn ang="0">
                    <a:pos x="239" y="158"/>
                  </a:cxn>
                  <a:cxn ang="0">
                    <a:pos x="256" y="170"/>
                  </a:cxn>
                  <a:cxn ang="0">
                    <a:pos x="274" y="182"/>
                  </a:cxn>
                  <a:cxn ang="0">
                    <a:pos x="291" y="193"/>
                  </a:cxn>
                  <a:cxn ang="0">
                    <a:pos x="308" y="205"/>
                  </a:cxn>
                  <a:cxn ang="0">
                    <a:pos x="326" y="211"/>
                  </a:cxn>
                  <a:cxn ang="0">
                    <a:pos x="343" y="223"/>
                  </a:cxn>
                  <a:cxn ang="0">
                    <a:pos x="361" y="235"/>
                  </a:cxn>
                  <a:cxn ang="0">
                    <a:pos x="378" y="240"/>
                  </a:cxn>
                  <a:cxn ang="0">
                    <a:pos x="396" y="252"/>
                  </a:cxn>
                  <a:cxn ang="0">
                    <a:pos x="413" y="258"/>
                  </a:cxn>
                  <a:cxn ang="0">
                    <a:pos x="430" y="270"/>
                  </a:cxn>
                  <a:cxn ang="0">
                    <a:pos x="448" y="276"/>
                  </a:cxn>
                  <a:cxn ang="0">
                    <a:pos x="465" y="287"/>
                  </a:cxn>
                  <a:cxn ang="0">
                    <a:pos x="483" y="293"/>
                  </a:cxn>
                  <a:cxn ang="0">
                    <a:pos x="500" y="299"/>
                  </a:cxn>
                  <a:cxn ang="0">
                    <a:pos x="518" y="305"/>
                  </a:cxn>
                  <a:cxn ang="0">
                    <a:pos x="535" y="311"/>
                  </a:cxn>
                  <a:cxn ang="0">
                    <a:pos x="552" y="322"/>
                  </a:cxn>
                  <a:cxn ang="0">
                    <a:pos x="570" y="328"/>
                  </a:cxn>
                  <a:cxn ang="0">
                    <a:pos x="587" y="334"/>
                  </a:cxn>
                  <a:cxn ang="0">
                    <a:pos x="605" y="340"/>
                  </a:cxn>
                  <a:cxn ang="0">
                    <a:pos x="622" y="346"/>
                  </a:cxn>
                  <a:cxn ang="0">
                    <a:pos x="640" y="352"/>
                  </a:cxn>
                  <a:cxn ang="0">
                    <a:pos x="657" y="352"/>
                  </a:cxn>
                  <a:cxn ang="0">
                    <a:pos x="674" y="358"/>
                  </a:cxn>
                  <a:cxn ang="0">
                    <a:pos x="692" y="363"/>
                  </a:cxn>
                  <a:cxn ang="0">
                    <a:pos x="709" y="369"/>
                  </a:cxn>
                  <a:cxn ang="0">
                    <a:pos x="727" y="375"/>
                  </a:cxn>
                </a:cxnLst>
                <a:rect l="0" t="0" r="r" b="b"/>
                <a:pathLst>
                  <a:path w="738" h="375">
                    <a:moveTo>
                      <a:pt x="0" y="0"/>
                    </a:moveTo>
                    <a:lnTo>
                      <a:pt x="6" y="6"/>
                    </a:lnTo>
                    <a:lnTo>
                      <a:pt x="12" y="6"/>
                    </a:lnTo>
                    <a:lnTo>
                      <a:pt x="18" y="12"/>
                    </a:lnTo>
                    <a:lnTo>
                      <a:pt x="24" y="18"/>
                    </a:lnTo>
                    <a:lnTo>
                      <a:pt x="29" y="18"/>
                    </a:lnTo>
                    <a:lnTo>
                      <a:pt x="35" y="24"/>
                    </a:lnTo>
                    <a:lnTo>
                      <a:pt x="41" y="29"/>
                    </a:lnTo>
                    <a:lnTo>
                      <a:pt x="47" y="35"/>
                    </a:lnTo>
                    <a:lnTo>
                      <a:pt x="53" y="35"/>
                    </a:lnTo>
                    <a:lnTo>
                      <a:pt x="58" y="41"/>
                    </a:lnTo>
                    <a:lnTo>
                      <a:pt x="64" y="47"/>
                    </a:lnTo>
                    <a:lnTo>
                      <a:pt x="70" y="47"/>
                    </a:lnTo>
                    <a:lnTo>
                      <a:pt x="76" y="53"/>
                    </a:lnTo>
                    <a:lnTo>
                      <a:pt x="82" y="59"/>
                    </a:lnTo>
                    <a:lnTo>
                      <a:pt x="88" y="59"/>
                    </a:lnTo>
                    <a:lnTo>
                      <a:pt x="93" y="65"/>
                    </a:lnTo>
                    <a:lnTo>
                      <a:pt x="99" y="70"/>
                    </a:lnTo>
                    <a:lnTo>
                      <a:pt x="105" y="70"/>
                    </a:lnTo>
                    <a:lnTo>
                      <a:pt x="111" y="76"/>
                    </a:lnTo>
                    <a:lnTo>
                      <a:pt x="117" y="82"/>
                    </a:lnTo>
                    <a:lnTo>
                      <a:pt x="122" y="82"/>
                    </a:lnTo>
                    <a:lnTo>
                      <a:pt x="128" y="88"/>
                    </a:lnTo>
                    <a:lnTo>
                      <a:pt x="134" y="94"/>
                    </a:lnTo>
                    <a:lnTo>
                      <a:pt x="140" y="94"/>
                    </a:lnTo>
                    <a:lnTo>
                      <a:pt x="146" y="100"/>
                    </a:lnTo>
                    <a:lnTo>
                      <a:pt x="151" y="106"/>
                    </a:lnTo>
                    <a:lnTo>
                      <a:pt x="157" y="106"/>
                    </a:lnTo>
                    <a:lnTo>
                      <a:pt x="163" y="111"/>
                    </a:lnTo>
                    <a:lnTo>
                      <a:pt x="169" y="117"/>
                    </a:lnTo>
                    <a:lnTo>
                      <a:pt x="175" y="123"/>
                    </a:lnTo>
                    <a:lnTo>
                      <a:pt x="181" y="123"/>
                    </a:lnTo>
                    <a:lnTo>
                      <a:pt x="186" y="129"/>
                    </a:lnTo>
                    <a:lnTo>
                      <a:pt x="192" y="135"/>
                    </a:lnTo>
                    <a:lnTo>
                      <a:pt x="198" y="135"/>
                    </a:lnTo>
                    <a:lnTo>
                      <a:pt x="204" y="141"/>
                    </a:lnTo>
                    <a:lnTo>
                      <a:pt x="210" y="141"/>
                    </a:lnTo>
                    <a:lnTo>
                      <a:pt x="215" y="147"/>
                    </a:lnTo>
                    <a:lnTo>
                      <a:pt x="221" y="152"/>
                    </a:lnTo>
                    <a:lnTo>
                      <a:pt x="227" y="152"/>
                    </a:lnTo>
                    <a:lnTo>
                      <a:pt x="233" y="158"/>
                    </a:lnTo>
                    <a:lnTo>
                      <a:pt x="239" y="158"/>
                    </a:lnTo>
                    <a:lnTo>
                      <a:pt x="244" y="164"/>
                    </a:lnTo>
                    <a:lnTo>
                      <a:pt x="250" y="170"/>
                    </a:lnTo>
                    <a:lnTo>
                      <a:pt x="256" y="170"/>
                    </a:lnTo>
                    <a:lnTo>
                      <a:pt x="262" y="176"/>
                    </a:lnTo>
                    <a:lnTo>
                      <a:pt x="268" y="182"/>
                    </a:lnTo>
                    <a:lnTo>
                      <a:pt x="274" y="182"/>
                    </a:lnTo>
                    <a:lnTo>
                      <a:pt x="279" y="188"/>
                    </a:lnTo>
                    <a:lnTo>
                      <a:pt x="285" y="188"/>
                    </a:lnTo>
                    <a:lnTo>
                      <a:pt x="291" y="193"/>
                    </a:lnTo>
                    <a:lnTo>
                      <a:pt x="297" y="193"/>
                    </a:lnTo>
                    <a:lnTo>
                      <a:pt x="303" y="199"/>
                    </a:lnTo>
                    <a:lnTo>
                      <a:pt x="308" y="205"/>
                    </a:lnTo>
                    <a:lnTo>
                      <a:pt x="314" y="205"/>
                    </a:lnTo>
                    <a:lnTo>
                      <a:pt x="320" y="211"/>
                    </a:lnTo>
                    <a:lnTo>
                      <a:pt x="326" y="211"/>
                    </a:lnTo>
                    <a:lnTo>
                      <a:pt x="332" y="217"/>
                    </a:lnTo>
                    <a:lnTo>
                      <a:pt x="337" y="217"/>
                    </a:lnTo>
                    <a:lnTo>
                      <a:pt x="343" y="223"/>
                    </a:lnTo>
                    <a:lnTo>
                      <a:pt x="349" y="229"/>
                    </a:lnTo>
                    <a:lnTo>
                      <a:pt x="355" y="229"/>
                    </a:lnTo>
                    <a:lnTo>
                      <a:pt x="361" y="235"/>
                    </a:lnTo>
                    <a:lnTo>
                      <a:pt x="366" y="235"/>
                    </a:lnTo>
                    <a:lnTo>
                      <a:pt x="372" y="240"/>
                    </a:lnTo>
                    <a:lnTo>
                      <a:pt x="378" y="240"/>
                    </a:lnTo>
                    <a:lnTo>
                      <a:pt x="384" y="246"/>
                    </a:lnTo>
                    <a:lnTo>
                      <a:pt x="390" y="246"/>
                    </a:lnTo>
                    <a:lnTo>
                      <a:pt x="396" y="252"/>
                    </a:lnTo>
                    <a:lnTo>
                      <a:pt x="401" y="252"/>
                    </a:lnTo>
                    <a:lnTo>
                      <a:pt x="407" y="258"/>
                    </a:lnTo>
                    <a:lnTo>
                      <a:pt x="413" y="258"/>
                    </a:lnTo>
                    <a:lnTo>
                      <a:pt x="419" y="264"/>
                    </a:lnTo>
                    <a:lnTo>
                      <a:pt x="425" y="264"/>
                    </a:lnTo>
                    <a:lnTo>
                      <a:pt x="430" y="270"/>
                    </a:lnTo>
                    <a:lnTo>
                      <a:pt x="436" y="270"/>
                    </a:lnTo>
                    <a:lnTo>
                      <a:pt x="442" y="276"/>
                    </a:lnTo>
                    <a:lnTo>
                      <a:pt x="448" y="276"/>
                    </a:lnTo>
                    <a:lnTo>
                      <a:pt x="454" y="281"/>
                    </a:lnTo>
                    <a:lnTo>
                      <a:pt x="459" y="281"/>
                    </a:lnTo>
                    <a:lnTo>
                      <a:pt x="465" y="287"/>
                    </a:lnTo>
                    <a:lnTo>
                      <a:pt x="471" y="287"/>
                    </a:lnTo>
                    <a:lnTo>
                      <a:pt x="477" y="287"/>
                    </a:lnTo>
                    <a:lnTo>
                      <a:pt x="483" y="293"/>
                    </a:lnTo>
                    <a:lnTo>
                      <a:pt x="489" y="293"/>
                    </a:lnTo>
                    <a:lnTo>
                      <a:pt x="494" y="299"/>
                    </a:lnTo>
                    <a:lnTo>
                      <a:pt x="500" y="299"/>
                    </a:lnTo>
                    <a:lnTo>
                      <a:pt x="506" y="305"/>
                    </a:lnTo>
                    <a:lnTo>
                      <a:pt x="512" y="305"/>
                    </a:lnTo>
                    <a:lnTo>
                      <a:pt x="518" y="305"/>
                    </a:lnTo>
                    <a:lnTo>
                      <a:pt x="523" y="311"/>
                    </a:lnTo>
                    <a:lnTo>
                      <a:pt x="529" y="311"/>
                    </a:lnTo>
                    <a:lnTo>
                      <a:pt x="535" y="311"/>
                    </a:lnTo>
                    <a:lnTo>
                      <a:pt x="541" y="317"/>
                    </a:lnTo>
                    <a:lnTo>
                      <a:pt x="547" y="317"/>
                    </a:lnTo>
                    <a:lnTo>
                      <a:pt x="552" y="322"/>
                    </a:lnTo>
                    <a:lnTo>
                      <a:pt x="558" y="322"/>
                    </a:lnTo>
                    <a:lnTo>
                      <a:pt x="564" y="322"/>
                    </a:lnTo>
                    <a:lnTo>
                      <a:pt x="570" y="328"/>
                    </a:lnTo>
                    <a:lnTo>
                      <a:pt x="576" y="328"/>
                    </a:lnTo>
                    <a:lnTo>
                      <a:pt x="581" y="328"/>
                    </a:lnTo>
                    <a:lnTo>
                      <a:pt x="587" y="334"/>
                    </a:lnTo>
                    <a:lnTo>
                      <a:pt x="593" y="334"/>
                    </a:lnTo>
                    <a:lnTo>
                      <a:pt x="599" y="334"/>
                    </a:lnTo>
                    <a:lnTo>
                      <a:pt x="605" y="340"/>
                    </a:lnTo>
                    <a:lnTo>
                      <a:pt x="611" y="340"/>
                    </a:lnTo>
                    <a:lnTo>
                      <a:pt x="616" y="340"/>
                    </a:lnTo>
                    <a:lnTo>
                      <a:pt x="622" y="346"/>
                    </a:lnTo>
                    <a:lnTo>
                      <a:pt x="628" y="346"/>
                    </a:lnTo>
                    <a:lnTo>
                      <a:pt x="634" y="346"/>
                    </a:lnTo>
                    <a:lnTo>
                      <a:pt x="640" y="352"/>
                    </a:lnTo>
                    <a:lnTo>
                      <a:pt x="645" y="352"/>
                    </a:lnTo>
                    <a:lnTo>
                      <a:pt x="651" y="352"/>
                    </a:lnTo>
                    <a:lnTo>
                      <a:pt x="657" y="352"/>
                    </a:lnTo>
                    <a:lnTo>
                      <a:pt x="663" y="358"/>
                    </a:lnTo>
                    <a:lnTo>
                      <a:pt x="669" y="358"/>
                    </a:lnTo>
                    <a:lnTo>
                      <a:pt x="674" y="358"/>
                    </a:lnTo>
                    <a:lnTo>
                      <a:pt x="680" y="363"/>
                    </a:lnTo>
                    <a:lnTo>
                      <a:pt x="686" y="363"/>
                    </a:lnTo>
                    <a:lnTo>
                      <a:pt x="692" y="363"/>
                    </a:lnTo>
                    <a:lnTo>
                      <a:pt x="698" y="363"/>
                    </a:lnTo>
                    <a:lnTo>
                      <a:pt x="704" y="369"/>
                    </a:lnTo>
                    <a:lnTo>
                      <a:pt x="709" y="369"/>
                    </a:lnTo>
                    <a:lnTo>
                      <a:pt x="715" y="369"/>
                    </a:lnTo>
                    <a:lnTo>
                      <a:pt x="721" y="369"/>
                    </a:lnTo>
                    <a:lnTo>
                      <a:pt x="727" y="375"/>
                    </a:lnTo>
                    <a:lnTo>
                      <a:pt x="733" y="375"/>
                    </a:lnTo>
                    <a:lnTo>
                      <a:pt x="738" y="375"/>
                    </a:lnTo>
                  </a:path>
                </a:pathLst>
              </a:custGeom>
              <a:noFill/>
              <a:ln w="12700" cap="flat">
                <a:solidFill>
                  <a:srgbClr xmlns:mc="http://schemas.openxmlformats.org/markup-compatibility/2006" xmlns:a14="http://schemas.microsoft.com/office/drawing/2010/main" val="00FF00" mc:Ignorable=""/>
                </a:solidFill>
                <a:prstDash val="dash"/>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52" name="Freeform 56"/>
            <p:cNvSpPr>
              <a:spLocks/>
            </p:cNvSpPr>
            <p:nvPr/>
          </p:nvSpPr>
          <p:spPr bwMode="auto">
            <a:xfrm>
              <a:off x="4044" y="3432"/>
              <a:ext cx="454" cy="53"/>
            </a:xfrm>
            <a:custGeom>
              <a:avLst/>
              <a:gdLst/>
              <a:ahLst/>
              <a:cxnLst>
                <a:cxn ang="0">
                  <a:pos x="6" y="0"/>
                </a:cxn>
                <a:cxn ang="0">
                  <a:pos x="18" y="6"/>
                </a:cxn>
                <a:cxn ang="0">
                  <a:pos x="29" y="6"/>
                </a:cxn>
                <a:cxn ang="0">
                  <a:pos x="41" y="6"/>
                </a:cxn>
                <a:cxn ang="0">
                  <a:pos x="53" y="12"/>
                </a:cxn>
                <a:cxn ang="0">
                  <a:pos x="64" y="12"/>
                </a:cxn>
                <a:cxn ang="0">
                  <a:pos x="76" y="12"/>
                </a:cxn>
                <a:cxn ang="0">
                  <a:pos x="88" y="18"/>
                </a:cxn>
                <a:cxn ang="0">
                  <a:pos x="99" y="18"/>
                </a:cxn>
                <a:cxn ang="0">
                  <a:pos x="111" y="18"/>
                </a:cxn>
                <a:cxn ang="0">
                  <a:pos x="122" y="24"/>
                </a:cxn>
                <a:cxn ang="0">
                  <a:pos x="134" y="24"/>
                </a:cxn>
                <a:cxn ang="0">
                  <a:pos x="146" y="24"/>
                </a:cxn>
                <a:cxn ang="0">
                  <a:pos x="157" y="29"/>
                </a:cxn>
                <a:cxn ang="0">
                  <a:pos x="169" y="29"/>
                </a:cxn>
                <a:cxn ang="0">
                  <a:pos x="181" y="29"/>
                </a:cxn>
                <a:cxn ang="0">
                  <a:pos x="192" y="29"/>
                </a:cxn>
                <a:cxn ang="0">
                  <a:pos x="204" y="35"/>
                </a:cxn>
                <a:cxn ang="0">
                  <a:pos x="215" y="35"/>
                </a:cxn>
                <a:cxn ang="0">
                  <a:pos x="227" y="35"/>
                </a:cxn>
                <a:cxn ang="0">
                  <a:pos x="239" y="35"/>
                </a:cxn>
                <a:cxn ang="0">
                  <a:pos x="250" y="35"/>
                </a:cxn>
                <a:cxn ang="0">
                  <a:pos x="262" y="41"/>
                </a:cxn>
                <a:cxn ang="0">
                  <a:pos x="274" y="41"/>
                </a:cxn>
                <a:cxn ang="0">
                  <a:pos x="285" y="41"/>
                </a:cxn>
                <a:cxn ang="0">
                  <a:pos x="297" y="41"/>
                </a:cxn>
                <a:cxn ang="0">
                  <a:pos x="308" y="41"/>
                </a:cxn>
                <a:cxn ang="0">
                  <a:pos x="320" y="41"/>
                </a:cxn>
                <a:cxn ang="0">
                  <a:pos x="332" y="41"/>
                </a:cxn>
                <a:cxn ang="0">
                  <a:pos x="343" y="47"/>
                </a:cxn>
                <a:cxn ang="0">
                  <a:pos x="355" y="47"/>
                </a:cxn>
                <a:cxn ang="0">
                  <a:pos x="367" y="47"/>
                </a:cxn>
                <a:cxn ang="0">
                  <a:pos x="378" y="47"/>
                </a:cxn>
                <a:cxn ang="0">
                  <a:pos x="390" y="47"/>
                </a:cxn>
                <a:cxn ang="0">
                  <a:pos x="401" y="47"/>
                </a:cxn>
                <a:cxn ang="0">
                  <a:pos x="413" y="47"/>
                </a:cxn>
                <a:cxn ang="0">
                  <a:pos x="425" y="47"/>
                </a:cxn>
                <a:cxn ang="0">
                  <a:pos x="436" y="47"/>
                </a:cxn>
                <a:cxn ang="0">
                  <a:pos x="448" y="47"/>
                </a:cxn>
              </a:cxnLst>
              <a:rect l="0" t="0" r="r" b="b"/>
              <a:pathLst>
                <a:path w="454" h="53">
                  <a:moveTo>
                    <a:pt x="0" y="0"/>
                  </a:moveTo>
                  <a:lnTo>
                    <a:pt x="6" y="0"/>
                  </a:lnTo>
                  <a:lnTo>
                    <a:pt x="12" y="0"/>
                  </a:lnTo>
                  <a:lnTo>
                    <a:pt x="18" y="6"/>
                  </a:lnTo>
                  <a:lnTo>
                    <a:pt x="24" y="6"/>
                  </a:lnTo>
                  <a:lnTo>
                    <a:pt x="29" y="6"/>
                  </a:lnTo>
                  <a:lnTo>
                    <a:pt x="35" y="6"/>
                  </a:lnTo>
                  <a:lnTo>
                    <a:pt x="41" y="6"/>
                  </a:lnTo>
                  <a:lnTo>
                    <a:pt x="47" y="12"/>
                  </a:lnTo>
                  <a:lnTo>
                    <a:pt x="53" y="12"/>
                  </a:lnTo>
                  <a:lnTo>
                    <a:pt x="59" y="12"/>
                  </a:lnTo>
                  <a:lnTo>
                    <a:pt x="64" y="12"/>
                  </a:lnTo>
                  <a:lnTo>
                    <a:pt x="70" y="12"/>
                  </a:lnTo>
                  <a:lnTo>
                    <a:pt x="76" y="12"/>
                  </a:lnTo>
                  <a:lnTo>
                    <a:pt x="82" y="18"/>
                  </a:lnTo>
                  <a:lnTo>
                    <a:pt x="88" y="18"/>
                  </a:lnTo>
                  <a:lnTo>
                    <a:pt x="93" y="18"/>
                  </a:lnTo>
                  <a:lnTo>
                    <a:pt x="99" y="18"/>
                  </a:lnTo>
                  <a:lnTo>
                    <a:pt x="105" y="18"/>
                  </a:lnTo>
                  <a:lnTo>
                    <a:pt x="111" y="18"/>
                  </a:lnTo>
                  <a:lnTo>
                    <a:pt x="117" y="24"/>
                  </a:lnTo>
                  <a:lnTo>
                    <a:pt x="122" y="24"/>
                  </a:lnTo>
                  <a:lnTo>
                    <a:pt x="128" y="24"/>
                  </a:lnTo>
                  <a:lnTo>
                    <a:pt x="134" y="24"/>
                  </a:lnTo>
                  <a:lnTo>
                    <a:pt x="140" y="24"/>
                  </a:lnTo>
                  <a:lnTo>
                    <a:pt x="146" y="24"/>
                  </a:lnTo>
                  <a:lnTo>
                    <a:pt x="151" y="24"/>
                  </a:lnTo>
                  <a:lnTo>
                    <a:pt x="157" y="29"/>
                  </a:lnTo>
                  <a:lnTo>
                    <a:pt x="163" y="29"/>
                  </a:lnTo>
                  <a:lnTo>
                    <a:pt x="169" y="29"/>
                  </a:lnTo>
                  <a:lnTo>
                    <a:pt x="175" y="29"/>
                  </a:lnTo>
                  <a:lnTo>
                    <a:pt x="181" y="29"/>
                  </a:lnTo>
                  <a:lnTo>
                    <a:pt x="186" y="29"/>
                  </a:lnTo>
                  <a:lnTo>
                    <a:pt x="192" y="29"/>
                  </a:lnTo>
                  <a:lnTo>
                    <a:pt x="198" y="29"/>
                  </a:lnTo>
                  <a:lnTo>
                    <a:pt x="204" y="35"/>
                  </a:lnTo>
                  <a:lnTo>
                    <a:pt x="210" y="35"/>
                  </a:lnTo>
                  <a:lnTo>
                    <a:pt x="215" y="35"/>
                  </a:lnTo>
                  <a:lnTo>
                    <a:pt x="221" y="35"/>
                  </a:lnTo>
                  <a:lnTo>
                    <a:pt x="227" y="35"/>
                  </a:lnTo>
                  <a:lnTo>
                    <a:pt x="233" y="35"/>
                  </a:lnTo>
                  <a:lnTo>
                    <a:pt x="239" y="35"/>
                  </a:lnTo>
                  <a:lnTo>
                    <a:pt x="244" y="35"/>
                  </a:lnTo>
                  <a:lnTo>
                    <a:pt x="250" y="35"/>
                  </a:lnTo>
                  <a:lnTo>
                    <a:pt x="256" y="35"/>
                  </a:lnTo>
                  <a:lnTo>
                    <a:pt x="262" y="41"/>
                  </a:lnTo>
                  <a:lnTo>
                    <a:pt x="268" y="41"/>
                  </a:lnTo>
                  <a:lnTo>
                    <a:pt x="274" y="41"/>
                  </a:lnTo>
                  <a:lnTo>
                    <a:pt x="279" y="41"/>
                  </a:lnTo>
                  <a:lnTo>
                    <a:pt x="285" y="41"/>
                  </a:lnTo>
                  <a:lnTo>
                    <a:pt x="291" y="41"/>
                  </a:lnTo>
                  <a:lnTo>
                    <a:pt x="297" y="41"/>
                  </a:lnTo>
                  <a:lnTo>
                    <a:pt x="303" y="41"/>
                  </a:lnTo>
                  <a:lnTo>
                    <a:pt x="308" y="41"/>
                  </a:lnTo>
                  <a:lnTo>
                    <a:pt x="314" y="41"/>
                  </a:lnTo>
                  <a:lnTo>
                    <a:pt x="320" y="41"/>
                  </a:lnTo>
                  <a:lnTo>
                    <a:pt x="326" y="41"/>
                  </a:lnTo>
                  <a:lnTo>
                    <a:pt x="332" y="41"/>
                  </a:lnTo>
                  <a:lnTo>
                    <a:pt x="337" y="47"/>
                  </a:lnTo>
                  <a:lnTo>
                    <a:pt x="343" y="47"/>
                  </a:lnTo>
                  <a:lnTo>
                    <a:pt x="349" y="47"/>
                  </a:lnTo>
                  <a:lnTo>
                    <a:pt x="355" y="47"/>
                  </a:lnTo>
                  <a:lnTo>
                    <a:pt x="361" y="47"/>
                  </a:lnTo>
                  <a:lnTo>
                    <a:pt x="367" y="47"/>
                  </a:lnTo>
                  <a:lnTo>
                    <a:pt x="372" y="47"/>
                  </a:lnTo>
                  <a:lnTo>
                    <a:pt x="378" y="47"/>
                  </a:lnTo>
                  <a:lnTo>
                    <a:pt x="384" y="47"/>
                  </a:lnTo>
                  <a:lnTo>
                    <a:pt x="390" y="47"/>
                  </a:lnTo>
                  <a:lnTo>
                    <a:pt x="396" y="47"/>
                  </a:lnTo>
                  <a:lnTo>
                    <a:pt x="401" y="47"/>
                  </a:lnTo>
                  <a:lnTo>
                    <a:pt x="407" y="47"/>
                  </a:lnTo>
                  <a:lnTo>
                    <a:pt x="413" y="47"/>
                  </a:lnTo>
                  <a:lnTo>
                    <a:pt x="419" y="47"/>
                  </a:lnTo>
                  <a:lnTo>
                    <a:pt x="425" y="47"/>
                  </a:lnTo>
                  <a:lnTo>
                    <a:pt x="430" y="47"/>
                  </a:lnTo>
                  <a:lnTo>
                    <a:pt x="436" y="47"/>
                  </a:lnTo>
                  <a:lnTo>
                    <a:pt x="442" y="47"/>
                  </a:lnTo>
                  <a:lnTo>
                    <a:pt x="448" y="47"/>
                  </a:lnTo>
                  <a:lnTo>
                    <a:pt x="454" y="53"/>
                  </a:lnTo>
                </a:path>
              </a:pathLst>
            </a:custGeom>
            <a:noFill/>
            <a:ln w="12700" cap="flat">
              <a:solidFill>
                <a:srgbClr xmlns:mc="http://schemas.openxmlformats.org/markup-compatibility/2006" xmlns:a14="http://schemas.microsoft.com/office/drawing/2010/main" val="00FF00" mc:Ignorable=""/>
              </a:solidFill>
              <a:prstDash val="dash"/>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nvGrpSpPr>
          <p:cNvPr id="57" name="Group 57"/>
          <p:cNvGrpSpPr>
            <a:grpSpLocks/>
          </p:cNvGrpSpPr>
          <p:nvPr/>
        </p:nvGrpSpPr>
        <p:grpSpPr bwMode="auto">
          <a:xfrm>
            <a:off x="3686962" y="1382311"/>
            <a:ext cx="1282700" cy="4240213"/>
            <a:chOff x="2737" y="790"/>
            <a:chExt cx="808" cy="2671"/>
          </a:xfrm>
        </p:grpSpPr>
        <p:sp>
          <p:nvSpPr>
            <p:cNvPr id="58" name="Freeform 58"/>
            <p:cNvSpPr>
              <a:spLocks/>
            </p:cNvSpPr>
            <p:nvPr/>
          </p:nvSpPr>
          <p:spPr bwMode="auto">
            <a:xfrm>
              <a:off x="2737" y="790"/>
              <a:ext cx="424" cy="2666"/>
            </a:xfrm>
            <a:custGeom>
              <a:avLst/>
              <a:gdLst/>
              <a:ahLst/>
              <a:cxnLst>
                <a:cxn ang="0">
                  <a:pos x="6" y="2654"/>
                </a:cxn>
                <a:cxn ang="0">
                  <a:pos x="23" y="2636"/>
                </a:cxn>
                <a:cxn ang="0">
                  <a:pos x="46" y="2613"/>
                </a:cxn>
                <a:cxn ang="0">
                  <a:pos x="58" y="2578"/>
                </a:cxn>
                <a:cxn ang="0">
                  <a:pos x="75" y="2548"/>
                </a:cxn>
                <a:cxn ang="0">
                  <a:pos x="81" y="2519"/>
                </a:cxn>
                <a:cxn ang="0">
                  <a:pos x="93" y="2496"/>
                </a:cxn>
                <a:cxn ang="0">
                  <a:pos x="99" y="2455"/>
                </a:cxn>
                <a:cxn ang="0">
                  <a:pos x="110" y="2425"/>
                </a:cxn>
                <a:cxn ang="0">
                  <a:pos x="116" y="2384"/>
                </a:cxn>
                <a:cxn ang="0">
                  <a:pos x="128" y="2349"/>
                </a:cxn>
                <a:cxn ang="0">
                  <a:pos x="134" y="2291"/>
                </a:cxn>
                <a:cxn ang="0">
                  <a:pos x="145" y="2250"/>
                </a:cxn>
                <a:cxn ang="0">
                  <a:pos x="151" y="2173"/>
                </a:cxn>
                <a:cxn ang="0">
                  <a:pos x="163" y="2127"/>
                </a:cxn>
                <a:cxn ang="0">
                  <a:pos x="168" y="2044"/>
                </a:cxn>
                <a:cxn ang="0">
                  <a:pos x="180" y="1992"/>
                </a:cxn>
                <a:cxn ang="0">
                  <a:pos x="186" y="1898"/>
                </a:cxn>
                <a:cxn ang="0">
                  <a:pos x="197" y="1839"/>
                </a:cxn>
                <a:cxn ang="0">
                  <a:pos x="203" y="1722"/>
                </a:cxn>
                <a:cxn ang="0">
                  <a:pos x="215" y="1658"/>
                </a:cxn>
                <a:cxn ang="0">
                  <a:pos x="221" y="1541"/>
                </a:cxn>
                <a:cxn ang="0">
                  <a:pos x="232" y="1470"/>
                </a:cxn>
                <a:cxn ang="0">
                  <a:pos x="238" y="1347"/>
                </a:cxn>
                <a:cxn ang="0">
                  <a:pos x="250" y="1271"/>
                </a:cxn>
                <a:cxn ang="0">
                  <a:pos x="256" y="1130"/>
                </a:cxn>
                <a:cxn ang="0">
                  <a:pos x="267" y="1054"/>
                </a:cxn>
                <a:cxn ang="0">
                  <a:pos x="273" y="925"/>
                </a:cxn>
                <a:cxn ang="0">
                  <a:pos x="285" y="849"/>
                </a:cxn>
                <a:cxn ang="0">
                  <a:pos x="290" y="726"/>
                </a:cxn>
                <a:cxn ang="0">
                  <a:pos x="302" y="650"/>
                </a:cxn>
                <a:cxn ang="0">
                  <a:pos x="308" y="527"/>
                </a:cxn>
                <a:cxn ang="0">
                  <a:pos x="319" y="457"/>
                </a:cxn>
                <a:cxn ang="0">
                  <a:pos x="325" y="357"/>
                </a:cxn>
                <a:cxn ang="0">
                  <a:pos x="337" y="298"/>
                </a:cxn>
                <a:cxn ang="0">
                  <a:pos x="343" y="216"/>
                </a:cxn>
                <a:cxn ang="0">
                  <a:pos x="354" y="169"/>
                </a:cxn>
                <a:cxn ang="0">
                  <a:pos x="360" y="105"/>
                </a:cxn>
                <a:cxn ang="0">
                  <a:pos x="372" y="70"/>
                </a:cxn>
                <a:cxn ang="0">
                  <a:pos x="378" y="29"/>
                </a:cxn>
                <a:cxn ang="0">
                  <a:pos x="395" y="0"/>
                </a:cxn>
                <a:cxn ang="0">
                  <a:pos x="418" y="17"/>
                </a:cxn>
              </a:cxnLst>
              <a:rect l="0" t="0" r="r" b="b"/>
              <a:pathLst>
                <a:path w="424" h="2666">
                  <a:moveTo>
                    <a:pt x="0" y="2666"/>
                  </a:moveTo>
                  <a:lnTo>
                    <a:pt x="0" y="2660"/>
                  </a:lnTo>
                  <a:lnTo>
                    <a:pt x="6" y="2654"/>
                  </a:lnTo>
                  <a:lnTo>
                    <a:pt x="12" y="2654"/>
                  </a:lnTo>
                  <a:lnTo>
                    <a:pt x="17" y="2642"/>
                  </a:lnTo>
                  <a:lnTo>
                    <a:pt x="23" y="2636"/>
                  </a:lnTo>
                  <a:lnTo>
                    <a:pt x="29" y="2630"/>
                  </a:lnTo>
                  <a:lnTo>
                    <a:pt x="35" y="2625"/>
                  </a:lnTo>
                  <a:lnTo>
                    <a:pt x="46" y="2613"/>
                  </a:lnTo>
                  <a:lnTo>
                    <a:pt x="46" y="2601"/>
                  </a:lnTo>
                  <a:lnTo>
                    <a:pt x="58" y="2589"/>
                  </a:lnTo>
                  <a:lnTo>
                    <a:pt x="58" y="2578"/>
                  </a:lnTo>
                  <a:lnTo>
                    <a:pt x="70" y="2566"/>
                  </a:lnTo>
                  <a:lnTo>
                    <a:pt x="70" y="2554"/>
                  </a:lnTo>
                  <a:lnTo>
                    <a:pt x="75" y="2548"/>
                  </a:lnTo>
                  <a:lnTo>
                    <a:pt x="75" y="2537"/>
                  </a:lnTo>
                  <a:lnTo>
                    <a:pt x="81" y="2531"/>
                  </a:lnTo>
                  <a:lnTo>
                    <a:pt x="81" y="2519"/>
                  </a:lnTo>
                  <a:lnTo>
                    <a:pt x="87" y="2513"/>
                  </a:lnTo>
                  <a:lnTo>
                    <a:pt x="87" y="2502"/>
                  </a:lnTo>
                  <a:lnTo>
                    <a:pt x="93" y="2496"/>
                  </a:lnTo>
                  <a:lnTo>
                    <a:pt x="93" y="2478"/>
                  </a:lnTo>
                  <a:lnTo>
                    <a:pt x="99" y="2472"/>
                  </a:lnTo>
                  <a:lnTo>
                    <a:pt x="99" y="2455"/>
                  </a:lnTo>
                  <a:lnTo>
                    <a:pt x="104" y="2449"/>
                  </a:lnTo>
                  <a:lnTo>
                    <a:pt x="104" y="2431"/>
                  </a:lnTo>
                  <a:lnTo>
                    <a:pt x="110" y="2425"/>
                  </a:lnTo>
                  <a:lnTo>
                    <a:pt x="110" y="2408"/>
                  </a:lnTo>
                  <a:lnTo>
                    <a:pt x="116" y="2402"/>
                  </a:lnTo>
                  <a:lnTo>
                    <a:pt x="116" y="2384"/>
                  </a:lnTo>
                  <a:lnTo>
                    <a:pt x="122" y="2378"/>
                  </a:lnTo>
                  <a:lnTo>
                    <a:pt x="122" y="2355"/>
                  </a:lnTo>
                  <a:lnTo>
                    <a:pt x="128" y="2349"/>
                  </a:lnTo>
                  <a:lnTo>
                    <a:pt x="128" y="2326"/>
                  </a:lnTo>
                  <a:lnTo>
                    <a:pt x="134" y="2320"/>
                  </a:lnTo>
                  <a:lnTo>
                    <a:pt x="134" y="2291"/>
                  </a:lnTo>
                  <a:lnTo>
                    <a:pt x="139" y="2285"/>
                  </a:lnTo>
                  <a:lnTo>
                    <a:pt x="139" y="2255"/>
                  </a:lnTo>
                  <a:lnTo>
                    <a:pt x="145" y="2250"/>
                  </a:lnTo>
                  <a:lnTo>
                    <a:pt x="145" y="2214"/>
                  </a:lnTo>
                  <a:lnTo>
                    <a:pt x="151" y="2209"/>
                  </a:lnTo>
                  <a:lnTo>
                    <a:pt x="151" y="2173"/>
                  </a:lnTo>
                  <a:lnTo>
                    <a:pt x="157" y="2168"/>
                  </a:lnTo>
                  <a:lnTo>
                    <a:pt x="157" y="2132"/>
                  </a:lnTo>
                  <a:lnTo>
                    <a:pt x="163" y="2127"/>
                  </a:lnTo>
                  <a:lnTo>
                    <a:pt x="163" y="2091"/>
                  </a:lnTo>
                  <a:lnTo>
                    <a:pt x="168" y="2085"/>
                  </a:lnTo>
                  <a:lnTo>
                    <a:pt x="168" y="2044"/>
                  </a:lnTo>
                  <a:lnTo>
                    <a:pt x="174" y="2039"/>
                  </a:lnTo>
                  <a:lnTo>
                    <a:pt x="174" y="1998"/>
                  </a:lnTo>
                  <a:lnTo>
                    <a:pt x="180" y="1992"/>
                  </a:lnTo>
                  <a:lnTo>
                    <a:pt x="180" y="1951"/>
                  </a:lnTo>
                  <a:lnTo>
                    <a:pt x="186" y="1945"/>
                  </a:lnTo>
                  <a:lnTo>
                    <a:pt x="186" y="1898"/>
                  </a:lnTo>
                  <a:lnTo>
                    <a:pt x="192" y="1892"/>
                  </a:lnTo>
                  <a:lnTo>
                    <a:pt x="192" y="1845"/>
                  </a:lnTo>
                  <a:lnTo>
                    <a:pt x="197" y="1839"/>
                  </a:lnTo>
                  <a:lnTo>
                    <a:pt x="197" y="1787"/>
                  </a:lnTo>
                  <a:lnTo>
                    <a:pt x="203" y="1781"/>
                  </a:lnTo>
                  <a:lnTo>
                    <a:pt x="203" y="1722"/>
                  </a:lnTo>
                  <a:lnTo>
                    <a:pt x="209" y="1716"/>
                  </a:lnTo>
                  <a:lnTo>
                    <a:pt x="209" y="1664"/>
                  </a:lnTo>
                  <a:lnTo>
                    <a:pt x="215" y="1658"/>
                  </a:lnTo>
                  <a:lnTo>
                    <a:pt x="215" y="1605"/>
                  </a:lnTo>
                  <a:lnTo>
                    <a:pt x="221" y="1593"/>
                  </a:lnTo>
                  <a:lnTo>
                    <a:pt x="221" y="1541"/>
                  </a:lnTo>
                  <a:lnTo>
                    <a:pt x="227" y="1535"/>
                  </a:lnTo>
                  <a:lnTo>
                    <a:pt x="227" y="1476"/>
                  </a:lnTo>
                  <a:lnTo>
                    <a:pt x="232" y="1470"/>
                  </a:lnTo>
                  <a:lnTo>
                    <a:pt x="232" y="1412"/>
                  </a:lnTo>
                  <a:lnTo>
                    <a:pt x="238" y="1400"/>
                  </a:lnTo>
                  <a:lnTo>
                    <a:pt x="238" y="1347"/>
                  </a:lnTo>
                  <a:lnTo>
                    <a:pt x="244" y="1335"/>
                  </a:lnTo>
                  <a:lnTo>
                    <a:pt x="244" y="1277"/>
                  </a:lnTo>
                  <a:lnTo>
                    <a:pt x="250" y="1271"/>
                  </a:lnTo>
                  <a:lnTo>
                    <a:pt x="250" y="1212"/>
                  </a:lnTo>
                  <a:lnTo>
                    <a:pt x="256" y="1201"/>
                  </a:lnTo>
                  <a:lnTo>
                    <a:pt x="256" y="1130"/>
                  </a:lnTo>
                  <a:lnTo>
                    <a:pt x="261" y="1125"/>
                  </a:lnTo>
                  <a:lnTo>
                    <a:pt x="261" y="1066"/>
                  </a:lnTo>
                  <a:lnTo>
                    <a:pt x="267" y="1054"/>
                  </a:lnTo>
                  <a:lnTo>
                    <a:pt x="267" y="996"/>
                  </a:lnTo>
                  <a:lnTo>
                    <a:pt x="273" y="984"/>
                  </a:lnTo>
                  <a:lnTo>
                    <a:pt x="273" y="925"/>
                  </a:lnTo>
                  <a:lnTo>
                    <a:pt x="279" y="914"/>
                  </a:lnTo>
                  <a:lnTo>
                    <a:pt x="279" y="855"/>
                  </a:lnTo>
                  <a:lnTo>
                    <a:pt x="285" y="849"/>
                  </a:lnTo>
                  <a:lnTo>
                    <a:pt x="285" y="791"/>
                  </a:lnTo>
                  <a:lnTo>
                    <a:pt x="290" y="779"/>
                  </a:lnTo>
                  <a:lnTo>
                    <a:pt x="290" y="726"/>
                  </a:lnTo>
                  <a:lnTo>
                    <a:pt x="296" y="714"/>
                  </a:lnTo>
                  <a:lnTo>
                    <a:pt x="296" y="662"/>
                  </a:lnTo>
                  <a:lnTo>
                    <a:pt x="302" y="650"/>
                  </a:lnTo>
                  <a:lnTo>
                    <a:pt x="302" y="597"/>
                  </a:lnTo>
                  <a:lnTo>
                    <a:pt x="308" y="585"/>
                  </a:lnTo>
                  <a:lnTo>
                    <a:pt x="308" y="527"/>
                  </a:lnTo>
                  <a:lnTo>
                    <a:pt x="314" y="515"/>
                  </a:lnTo>
                  <a:lnTo>
                    <a:pt x="314" y="468"/>
                  </a:lnTo>
                  <a:lnTo>
                    <a:pt x="319" y="457"/>
                  </a:lnTo>
                  <a:lnTo>
                    <a:pt x="319" y="410"/>
                  </a:lnTo>
                  <a:lnTo>
                    <a:pt x="325" y="404"/>
                  </a:lnTo>
                  <a:lnTo>
                    <a:pt x="325" y="357"/>
                  </a:lnTo>
                  <a:lnTo>
                    <a:pt x="331" y="351"/>
                  </a:lnTo>
                  <a:lnTo>
                    <a:pt x="331" y="304"/>
                  </a:lnTo>
                  <a:lnTo>
                    <a:pt x="337" y="298"/>
                  </a:lnTo>
                  <a:lnTo>
                    <a:pt x="337" y="257"/>
                  </a:lnTo>
                  <a:lnTo>
                    <a:pt x="343" y="252"/>
                  </a:lnTo>
                  <a:lnTo>
                    <a:pt x="343" y="216"/>
                  </a:lnTo>
                  <a:lnTo>
                    <a:pt x="349" y="210"/>
                  </a:lnTo>
                  <a:lnTo>
                    <a:pt x="349" y="175"/>
                  </a:lnTo>
                  <a:lnTo>
                    <a:pt x="354" y="169"/>
                  </a:lnTo>
                  <a:lnTo>
                    <a:pt x="354" y="140"/>
                  </a:lnTo>
                  <a:lnTo>
                    <a:pt x="360" y="134"/>
                  </a:lnTo>
                  <a:lnTo>
                    <a:pt x="360" y="105"/>
                  </a:lnTo>
                  <a:lnTo>
                    <a:pt x="366" y="99"/>
                  </a:lnTo>
                  <a:lnTo>
                    <a:pt x="366" y="76"/>
                  </a:lnTo>
                  <a:lnTo>
                    <a:pt x="372" y="70"/>
                  </a:lnTo>
                  <a:lnTo>
                    <a:pt x="372" y="52"/>
                  </a:lnTo>
                  <a:lnTo>
                    <a:pt x="378" y="46"/>
                  </a:lnTo>
                  <a:lnTo>
                    <a:pt x="378" y="29"/>
                  </a:lnTo>
                  <a:lnTo>
                    <a:pt x="389" y="17"/>
                  </a:lnTo>
                  <a:lnTo>
                    <a:pt x="389" y="5"/>
                  </a:lnTo>
                  <a:lnTo>
                    <a:pt x="395" y="0"/>
                  </a:lnTo>
                  <a:lnTo>
                    <a:pt x="401" y="0"/>
                  </a:lnTo>
                  <a:lnTo>
                    <a:pt x="407" y="5"/>
                  </a:lnTo>
                  <a:lnTo>
                    <a:pt x="418" y="17"/>
                  </a:lnTo>
                  <a:lnTo>
                    <a:pt x="418" y="35"/>
                  </a:lnTo>
                  <a:lnTo>
                    <a:pt x="424" y="41"/>
                  </a:lnTo>
                </a:path>
              </a:pathLst>
            </a:custGeom>
            <a:noFill/>
            <a:ln w="12700" cap="flat">
              <a:solidFill>
                <a:srgbClr xmlns:mc="http://schemas.openxmlformats.org/markup-compatibility/2006" xmlns:a14="http://schemas.microsoft.com/office/drawing/2010/main" val="FFFF00" mc:Ignorable=""/>
              </a:solidFill>
              <a:prstDash val="dash"/>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9" name="Freeform 59"/>
            <p:cNvSpPr>
              <a:spLocks/>
            </p:cNvSpPr>
            <p:nvPr/>
          </p:nvSpPr>
          <p:spPr bwMode="auto">
            <a:xfrm>
              <a:off x="3161" y="831"/>
              <a:ext cx="384" cy="2630"/>
            </a:xfrm>
            <a:custGeom>
              <a:avLst/>
              <a:gdLst/>
              <a:ahLst/>
              <a:cxnLst>
                <a:cxn ang="0">
                  <a:pos x="0" y="11"/>
                </a:cxn>
                <a:cxn ang="0">
                  <a:pos x="6" y="35"/>
                </a:cxn>
                <a:cxn ang="0">
                  <a:pos x="12" y="64"/>
                </a:cxn>
                <a:cxn ang="0">
                  <a:pos x="18" y="99"/>
                </a:cxn>
                <a:cxn ang="0">
                  <a:pos x="23" y="134"/>
                </a:cxn>
                <a:cxn ang="0">
                  <a:pos x="29" y="175"/>
                </a:cxn>
                <a:cxn ang="0">
                  <a:pos x="35" y="216"/>
                </a:cxn>
                <a:cxn ang="0">
                  <a:pos x="41" y="263"/>
                </a:cxn>
                <a:cxn ang="0">
                  <a:pos x="47" y="322"/>
                </a:cxn>
                <a:cxn ang="0">
                  <a:pos x="52" y="380"/>
                </a:cxn>
                <a:cxn ang="0">
                  <a:pos x="58" y="433"/>
                </a:cxn>
                <a:cxn ang="0">
                  <a:pos x="64" y="492"/>
                </a:cxn>
                <a:cxn ang="0">
                  <a:pos x="70" y="556"/>
                </a:cxn>
                <a:cxn ang="0">
                  <a:pos x="76" y="621"/>
                </a:cxn>
                <a:cxn ang="0">
                  <a:pos x="81" y="685"/>
                </a:cxn>
                <a:cxn ang="0">
                  <a:pos x="87" y="750"/>
                </a:cxn>
                <a:cxn ang="0">
                  <a:pos x="93" y="814"/>
                </a:cxn>
                <a:cxn ang="0">
                  <a:pos x="99" y="884"/>
                </a:cxn>
                <a:cxn ang="0">
                  <a:pos x="105" y="961"/>
                </a:cxn>
                <a:cxn ang="0">
                  <a:pos x="111" y="1031"/>
                </a:cxn>
                <a:cxn ang="0">
                  <a:pos x="116" y="1101"/>
                </a:cxn>
                <a:cxn ang="0">
                  <a:pos x="122" y="1171"/>
                </a:cxn>
                <a:cxn ang="0">
                  <a:pos x="128" y="1236"/>
                </a:cxn>
                <a:cxn ang="0">
                  <a:pos x="134" y="1306"/>
                </a:cxn>
                <a:cxn ang="0">
                  <a:pos x="140" y="1371"/>
                </a:cxn>
                <a:cxn ang="0">
                  <a:pos x="145" y="1435"/>
                </a:cxn>
                <a:cxn ang="0">
                  <a:pos x="151" y="1500"/>
                </a:cxn>
                <a:cxn ang="0">
                  <a:pos x="157" y="1570"/>
                </a:cxn>
                <a:cxn ang="0">
                  <a:pos x="163" y="1634"/>
                </a:cxn>
                <a:cxn ang="0">
                  <a:pos x="169" y="1693"/>
                </a:cxn>
                <a:cxn ang="0">
                  <a:pos x="174" y="1746"/>
                </a:cxn>
                <a:cxn ang="0">
                  <a:pos x="180" y="1804"/>
                </a:cxn>
                <a:cxn ang="0">
                  <a:pos x="186" y="1857"/>
                </a:cxn>
                <a:cxn ang="0">
                  <a:pos x="192" y="1910"/>
                </a:cxn>
                <a:cxn ang="0">
                  <a:pos x="198" y="1957"/>
                </a:cxn>
                <a:cxn ang="0">
                  <a:pos x="203" y="2003"/>
                </a:cxn>
                <a:cxn ang="0">
                  <a:pos x="209" y="2056"/>
                </a:cxn>
                <a:cxn ang="0">
                  <a:pos x="215" y="2097"/>
                </a:cxn>
                <a:cxn ang="0">
                  <a:pos x="221" y="2138"/>
                </a:cxn>
                <a:cxn ang="0">
                  <a:pos x="227" y="2179"/>
                </a:cxn>
                <a:cxn ang="0">
                  <a:pos x="233" y="2214"/>
                </a:cxn>
                <a:cxn ang="0">
                  <a:pos x="238" y="2250"/>
                </a:cxn>
                <a:cxn ang="0">
                  <a:pos x="244" y="2285"/>
                </a:cxn>
                <a:cxn ang="0">
                  <a:pos x="250" y="2314"/>
                </a:cxn>
                <a:cxn ang="0">
                  <a:pos x="256" y="2343"/>
                </a:cxn>
                <a:cxn ang="0">
                  <a:pos x="262" y="2367"/>
                </a:cxn>
                <a:cxn ang="0">
                  <a:pos x="267" y="2396"/>
                </a:cxn>
                <a:cxn ang="0">
                  <a:pos x="273" y="2419"/>
                </a:cxn>
                <a:cxn ang="0">
                  <a:pos x="279" y="2443"/>
                </a:cxn>
                <a:cxn ang="0">
                  <a:pos x="285" y="2461"/>
                </a:cxn>
                <a:cxn ang="0">
                  <a:pos x="291" y="2478"/>
                </a:cxn>
                <a:cxn ang="0">
                  <a:pos x="296" y="2496"/>
                </a:cxn>
                <a:cxn ang="0">
                  <a:pos x="302" y="2513"/>
                </a:cxn>
                <a:cxn ang="0">
                  <a:pos x="314" y="2537"/>
                </a:cxn>
                <a:cxn ang="0">
                  <a:pos x="320" y="2554"/>
                </a:cxn>
                <a:cxn ang="0">
                  <a:pos x="337" y="2572"/>
                </a:cxn>
                <a:cxn ang="0">
                  <a:pos x="343" y="2589"/>
                </a:cxn>
                <a:cxn ang="0">
                  <a:pos x="355" y="2601"/>
                </a:cxn>
                <a:cxn ang="0">
                  <a:pos x="360" y="2613"/>
                </a:cxn>
                <a:cxn ang="0">
                  <a:pos x="372" y="2619"/>
                </a:cxn>
                <a:cxn ang="0">
                  <a:pos x="384" y="2630"/>
                </a:cxn>
              </a:cxnLst>
              <a:rect l="0" t="0" r="r" b="b"/>
              <a:pathLst>
                <a:path w="384" h="2630">
                  <a:moveTo>
                    <a:pt x="0" y="0"/>
                  </a:moveTo>
                  <a:lnTo>
                    <a:pt x="0" y="11"/>
                  </a:lnTo>
                  <a:lnTo>
                    <a:pt x="6" y="17"/>
                  </a:lnTo>
                  <a:lnTo>
                    <a:pt x="6" y="35"/>
                  </a:lnTo>
                  <a:lnTo>
                    <a:pt x="12" y="41"/>
                  </a:lnTo>
                  <a:lnTo>
                    <a:pt x="12" y="64"/>
                  </a:lnTo>
                  <a:lnTo>
                    <a:pt x="18" y="70"/>
                  </a:lnTo>
                  <a:lnTo>
                    <a:pt x="18" y="99"/>
                  </a:lnTo>
                  <a:lnTo>
                    <a:pt x="23" y="105"/>
                  </a:lnTo>
                  <a:lnTo>
                    <a:pt x="23" y="134"/>
                  </a:lnTo>
                  <a:lnTo>
                    <a:pt x="29" y="140"/>
                  </a:lnTo>
                  <a:lnTo>
                    <a:pt x="29" y="175"/>
                  </a:lnTo>
                  <a:lnTo>
                    <a:pt x="35" y="181"/>
                  </a:lnTo>
                  <a:lnTo>
                    <a:pt x="35" y="216"/>
                  </a:lnTo>
                  <a:lnTo>
                    <a:pt x="41" y="222"/>
                  </a:lnTo>
                  <a:lnTo>
                    <a:pt x="41" y="263"/>
                  </a:lnTo>
                  <a:lnTo>
                    <a:pt x="47" y="275"/>
                  </a:lnTo>
                  <a:lnTo>
                    <a:pt x="47" y="322"/>
                  </a:lnTo>
                  <a:lnTo>
                    <a:pt x="52" y="334"/>
                  </a:lnTo>
                  <a:lnTo>
                    <a:pt x="52" y="380"/>
                  </a:lnTo>
                  <a:lnTo>
                    <a:pt x="58" y="386"/>
                  </a:lnTo>
                  <a:lnTo>
                    <a:pt x="58" y="433"/>
                  </a:lnTo>
                  <a:lnTo>
                    <a:pt x="64" y="445"/>
                  </a:lnTo>
                  <a:lnTo>
                    <a:pt x="64" y="492"/>
                  </a:lnTo>
                  <a:lnTo>
                    <a:pt x="70" y="503"/>
                  </a:lnTo>
                  <a:lnTo>
                    <a:pt x="70" y="556"/>
                  </a:lnTo>
                  <a:lnTo>
                    <a:pt x="76" y="562"/>
                  </a:lnTo>
                  <a:lnTo>
                    <a:pt x="76" y="621"/>
                  </a:lnTo>
                  <a:lnTo>
                    <a:pt x="81" y="627"/>
                  </a:lnTo>
                  <a:lnTo>
                    <a:pt x="81" y="685"/>
                  </a:lnTo>
                  <a:lnTo>
                    <a:pt x="87" y="691"/>
                  </a:lnTo>
                  <a:lnTo>
                    <a:pt x="87" y="750"/>
                  </a:lnTo>
                  <a:lnTo>
                    <a:pt x="93" y="761"/>
                  </a:lnTo>
                  <a:lnTo>
                    <a:pt x="93" y="814"/>
                  </a:lnTo>
                  <a:lnTo>
                    <a:pt x="99" y="826"/>
                  </a:lnTo>
                  <a:lnTo>
                    <a:pt x="99" y="884"/>
                  </a:lnTo>
                  <a:lnTo>
                    <a:pt x="105" y="896"/>
                  </a:lnTo>
                  <a:lnTo>
                    <a:pt x="105" y="961"/>
                  </a:lnTo>
                  <a:lnTo>
                    <a:pt x="111" y="972"/>
                  </a:lnTo>
                  <a:lnTo>
                    <a:pt x="111" y="1031"/>
                  </a:lnTo>
                  <a:lnTo>
                    <a:pt x="116" y="1043"/>
                  </a:lnTo>
                  <a:lnTo>
                    <a:pt x="116" y="1101"/>
                  </a:lnTo>
                  <a:lnTo>
                    <a:pt x="122" y="1113"/>
                  </a:lnTo>
                  <a:lnTo>
                    <a:pt x="122" y="1171"/>
                  </a:lnTo>
                  <a:lnTo>
                    <a:pt x="128" y="1177"/>
                  </a:lnTo>
                  <a:lnTo>
                    <a:pt x="128" y="1236"/>
                  </a:lnTo>
                  <a:lnTo>
                    <a:pt x="134" y="1248"/>
                  </a:lnTo>
                  <a:lnTo>
                    <a:pt x="134" y="1306"/>
                  </a:lnTo>
                  <a:lnTo>
                    <a:pt x="140" y="1312"/>
                  </a:lnTo>
                  <a:lnTo>
                    <a:pt x="140" y="1371"/>
                  </a:lnTo>
                  <a:lnTo>
                    <a:pt x="145" y="1382"/>
                  </a:lnTo>
                  <a:lnTo>
                    <a:pt x="145" y="1435"/>
                  </a:lnTo>
                  <a:lnTo>
                    <a:pt x="151" y="1447"/>
                  </a:lnTo>
                  <a:lnTo>
                    <a:pt x="151" y="1500"/>
                  </a:lnTo>
                  <a:lnTo>
                    <a:pt x="157" y="1511"/>
                  </a:lnTo>
                  <a:lnTo>
                    <a:pt x="157" y="1570"/>
                  </a:lnTo>
                  <a:lnTo>
                    <a:pt x="163" y="1582"/>
                  </a:lnTo>
                  <a:lnTo>
                    <a:pt x="163" y="1634"/>
                  </a:lnTo>
                  <a:lnTo>
                    <a:pt x="169" y="1640"/>
                  </a:lnTo>
                  <a:lnTo>
                    <a:pt x="169" y="1693"/>
                  </a:lnTo>
                  <a:lnTo>
                    <a:pt x="174" y="1699"/>
                  </a:lnTo>
                  <a:lnTo>
                    <a:pt x="174" y="1746"/>
                  </a:lnTo>
                  <a:lnTo>
                    <a:pt x="180" y="1757"/>
                  </a:lnTo>
                  <a:lnTo>
                    <a:pt x="180" y="1804"/>
                  </a:lnTo>
                  <a:lnTo>
                    <a:pt x="186" y="1810"/>
                  </a:lnTo>
                  <a:lnTo>
                    <a:pt x="186" y="1857"/>
                  </a:lnTo>
                  <a:lnTo>
                    <a:pt x="192" y="1863"/>
                  </a:lnTo>
                  <a:lnTo>
                    <a:pt x="192" y="1910"/>
                  </a:lnTo>
                  <a:lnTo>
                    <a:pt x="198" y="1916"/>
                  </a:lnTo>
                  <a:lnTo>
                    <a:pt x="198" y="1957"/>
                  </a:lnTo>
                  <a:lnTo>
                    <a:pt x="203" y="1962"/>
                  </a:lnTo>
                  <a:lnTo>
                    <a:pt x="203" y="2003"/>
                  </a:lnTo>
                  <a:lnTo>
                    <a:pt x="209" y="2009"/>
                  </a:lnTo>
                  <a:lnTo>
                    <a:pt x="209" y="2056"/>
                  </a:lnTo>
                  <a:lnTo>
                    <a:pt x="215" y="2062"/>
                  </a:lnTo>
                  <a:lnTo>
                    <a:pt x="215" y="2097"/>
                  </a:lnTo>
                  <a:lnTo>
                    <a:pt x="221" y="2103"/>
                  </a:lnTo>
                  <a:lnTo>
                    <a:pt x="221" y="2138"/>
                  </a:lnTo>
                  <a:lnTo>
                    <a:pt x="227" y="2144"/>
                  </a:lnTo>
                  <a:lnTo>
                    <a:pt x="227" y="2179"/>
                  </a:lnTo>
                  <a:lnTo>
                    <a:pt x="233" y="2185"/>
                  </a:lnTo>
                  <a:lnTo>
                    <a:pt x="233" y="2214"/>
                  </a:lnTo>
                  <a:lnTo>
                    <a:pt x="238" y="2220"/>
                  </a:lnTo>
                  <a:lnTo>
                    <a:pt x="238" y="2250"/>
                  </a:lnTo>
                  <a:lnTo>
                    <a:pt x="244" y="2255"/>
                  </a:lnTo>
                  <a:lnTo>
                    <a:pt x="244" y="2285"/>
                  </a:lnTo>
                  <a:lnTo>
                    <a:pt x="250" y="2291"/>
                  </a:lnTo>
                  <a:lnTo>
                    <a:pt x="250" y="2314"/>
                  </a:lnTo>
                  <a:lnTo>
                    <a:pt x="256" y="2320"/>
                  </a:lnTo>
                  <a:lnTo>
                    <a:pt x="256" y="2343"/>
                  </a:lnTo>
                  <a:lnTo>
                    <a:pt x="262" y="2349"/>
                  </a:lnTo>
                  <a:lnTo>
                    <a:pt x="262" y="2367"/>
                  </a:lnTo>
                  <a:lnTo>
                    <a:pt x="267" y="2373"/>
                  </a:lnTo>
                  <a:lnTo>
                    <a:pt x="267" y="2396"/>
                  </a:lnTo>
                  <a:lnTo>
                    <a:pt x="273" y="2402"/>
                  </a:lnTo>
                  <a:lnTo>
                    <a:pt x="273" y="2419"/>
                  </a:lnTo>
                  <a:lnTo>
                    <a:pt x="279" y="2425"/>
                  </a:lnTo>
                  <a:lnTo>
                    <a:pt x="279" y="2443"/>
                  </a:lnTo>
                  <a:lnTo>
                    <a:pt x="285" y="2449"/>
                  </a:lnTo>
                  <a:lnTo>
                    <a:pt x="285" y="2461"/>
                  </a:lnTo>
                  <a:lnTo>
                    <a:pt x="291" y="2466"/>
                  </a:lnTo>
                  <a:lnTo>
                    <a:pt x="291" y="2478"/>
                  </a:lnTo>
                  <a:lnTo>
                    <a:pt x="296" y="2484"/>
                  </a:lnTo>
                  <a:lnTo>
                    <a:pt x="296" y="2496"/>
                  </a:lnTo>
                  <a:lnTo>
                    <a:pt x="302" y="2502"/>
                  </a:lnTo>
                  <a:lnTo>
                    <a:pt x="302" y="2513"/>
                  </a:lnTo>
                  <a:lnTo>
                    <a:pt x="314" y="2525"/>
                  </a:lnTo>
                  <a:lnTo>
                    <a:pt x="314" y="2537"/>
                  </a:lnTo>
                  <a:lnTo>
                    <a:pt x="320" y="2543"/>
                  </a:lnTo>
                  <a:lnTo>
                    <a:pt x="320" y="2554"/>
                  </a:lnTo>
                  <a:lnTo>
                    <a:pt x="326" y="2560"/>
                  </a:lnTo>
                  <a:lnTo>
                    <a:pt x="337" y="2572"/>
                  </a:lnTo>
                  <a:lnTo>
                    <a:pt x="337" y="2584"/>
                  </a:lnTo>
                  <a:lnTo>
                    <a:pt x="343" y="2589"/>
                  </a:lnTo>
                  <a:lnTo>
                    <a:pt x="349" y="2595"/>
                  </a:lnTo>
                  <a:lnTo>
                    <a:pt x="355" y="2601"/>
                  </a:lnTo>
                  <a:lnTo>
                    <a:pt x="366" y="2613"/>
                  </a:lnTo>
                  <a:lnTo>
                    <a:pt x="360" y="2613"/>
                  </a:lnTo>
                  <a:lnTo>
                    <a:pt x="366" y="2613"/>
                  </a:lnTo>
                  <a:lnTo>
                    <a:pt x="372" y="2619"/>
                  </a:lnTo>
                  <a:lnTo>
                    <a:pt x="378" y="2625"/>
                  </a:lnTo>
                  <a:lnTo>
                    <a:pt x="384" y="2630"/>
                  </a:lnTo>
                </a:path>
              </a:pathLst>
            </a:custGeom>
            <a:noFill/>
            <a:ln w="12700" cap="flat">
              <a:solidFill>
                <a:srgbClr xmlns:mc="http://schemas.openxmlformats.org/markup-compatibility/2006" xmlns:a14="http://schemas.microsoft.com/office/drawing/2010/main" val="FFFF00" mc:Ignorable=""/>
              </a:solidFill>
              <a:prstDash val="dash"/>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nvGrpSpPr>
          <p:cNvPr id="60" name="Group 60"/>
          <p:cNvGrpSpPr>
            <a:grpSpLocks/>
          </p:cNvGrpSpPr>
          <p:nvPr/>
        </p:nvGrpSpPr>
        <p:grpSpPr bwMode="auto">
          <a:xfrm>
            <a:off x="6569862" y="1825224"/>
            <a:ext cx="2174875" cy="1404937"/>
            <a:chOff x="4542" y="833"/>
            <a:chExt cx="1370" cy="885"/>
          </a:xfrm>
        </p:grpSpPr>
        <p:sp>
          <p:nvSpPr>
            <p:cNvPr id="61" name="Rectangle 61"/>
            <p:cNvSpPr>
              <a:spLocks noChangeArrowheads="1"/>
            </p:cNvSpPr>
            <p:nvPr/>
          </p:nvSpPr>
          <p:spPr bwMode="auto">
            <a:xfrm>
              <a:off x="4542" y="833"/>
              <a:ext cx="1370" cy="885"/>
            </a:xfrm>
            <a:prstGeom prst="rect">
              <a:avLst/>
            </a:prstGeom>
            <a:noFill/>
            <a:ln w="12700" algn="ctr">
              <a:solidFill>
                <a:srgbClr xmlns:mc="http://schemas.openxmlformats.org/markup-compatibility/2006" xmlns:a14="http://schemas.microsoft.com/office/drawing/2010/main" val="FFFFFF" mc:Ignorable=""/>
              </a:solidFill>
              <a:miter lim="800000"/>
              <a:headEnd/>
              <a:tailEn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2" name="Line 62"/>
            <p:cNvSpPr>
              <a:spLocks noChangeShapeType="1"/>
            </p:cNvSpPr>
            <p:nvPr/>
          </p:nvSpPr>
          <p:spPr bwMode="auto">
            <a:xfrm>
              <a:off x="4698" y="1011"/>
              <a:ext cx="274" cy="0"/>
            </a:xfrm>
            <a:prstGeom prst="line">
              <a:avLst/>
            </a:prstGeom>
            <a:noFill/>
            <a:ln w="38100">
              <a:solidFill>
                <a:srgbClr xmlns:mc="http://schemas.openxmlformats.org/markup-compatibility/2006" xmlns:a14="http://schemas.microsoft.com/office/drawing/2010/main" val="00FF00" mc:Ignorable=""/>
              </a:solidFill>
              <a:round/>
              <a:headEnd/>
              <a:tailEnd/>
            </a:ln>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3" name="Text Box 63"/>
            <p:cNvSpPr txBox="1">
              <a:spLocks noChangeArrowheads="1"/>
            </p:cNvSpPr>
            <p:nvPr/>
          </p:nvSpPr>
          <p:spPr bwMode="auto">
            <a:xfrm>
              <a:off x="5101" y="899"/>
              <a:ext cx="581" cy="173"/>
            </a:xfrm>
            <a:prstGeom prst="rect">
              <a:avLst/>
            </a:prstGeom>
            <a:noFill/>
            <a:ln w="9525" algn="ctr">
              <a:noFill/>
              <a:miter lim="800000"/>
              <a:headEnd/>
              <a:tailEnd/>
            </a:ln>
            <a:effec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xmlns:mc="http://schemas.openxmlformats.org/markup-compatibility/2006" xmlns:a14="http://schemas.microsoft.com/office/drawing/2010/main" val="FFFFFF" mc:Ignorable=""/>
                  </a:solidFill>
                  <a:effectLst/>
                  <a:uLnTx/>
                  <a:uFillTx/>
                </a:rPr>
                <a:t>1</a:t>
              </a:r>
              <a:r>
                <a:rPr kumimoji="0" lang="en-GB" sz="1800" b="0" i="0" u="none" strike="noStrike" kern="0" cap="none" spc="0" normalizeH="0" baseline="30000" noProof="0" dirty="0" smtClean="0">
                  <a:ln>
                    <a:noFill/>
                  </a:ln>
                  <a:solidFill>
                    <a:srgbClr xmlns:mc="http://schemas.openxmlformats.org/markup-compatibility/2006" xmlns:a14="http://schemas.microsoft.com/office/drawing/2010/main" val="FFFFFF" mc:Ignorable=""/>
                  </a:solidFill>
                  <a:effectLst/>
                  <a:uLnTx/>
                  <a:uFillTx/>
                </a:rPr>
                <a:t>st</a:t>
              </a:r>
              <a:r>
                <a:rPr kumimoji="0" lang="en-GB" sz="1800" b="0" i="0" u="none" strike="noStrike" kern="0" cap="none" spc="0" normalizeH="0" baseline="0" noProof="0" dirty="0" smtClean="0">
                  <a:ln>
                    <a:noFill/>
                  </a:ln>
                  <a:solidFill>
                    <a:srgbClr xmlns:mc="http://schemas.openxmlformats.org/markup-compatibility/2006" xmlns:a14="http://schemas.microsoft.com/office/drawing/2010/main" val="FFFFFF" mc:Ignorable=""/>
                  </a:solidFill>
                  <a:effectLst/>
                  <a:uLnTx/>
                  <a:uFillTx/>
                </a:rPr>
                <a:t> Place</a:t>
              </a:r>
            </a:p>
          </p:txBody>
        </p:sp>
        <p:sp>
          <p:nvSpPr>
            <p:cNvPr id="64" name="Line 64"/>
            <p:cNvSpPr>
              <a:spLocks noChangeShapeType="1"/>
            </p:cNvSpPr>
            <p:nvPr/>
          </p:nvSpPr>
          <p:spPr bwMode="auto">
            <a:xfrm>
              <a:off x="4698" y="1284"/>
              <a:ext cx="274" cy="0"/>
            </a:xfrm>
            <a:prstGeom prst="line">
              <a:avLst/>
            </a:prstGeom>
            <a:noFill/>
            <a:ln w="38100">
              <a:solidFill>
                <a:srgbClr xmlns:mc="http://schemas.openxmlformats.org/markup-compatibility/2006" xmlns:a14="http://schemas.microsoft.com/office/drawing/2010/main" val="FFFF00" mc:Ignorable=""/>
              </a:solidFill>
              <a:round/>
              <a:headEnd/>
              <a:tailEnd/>
            </a:ln>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5" name="Text Box 65"/>
            <p:cNvSpPr txBox="1">
              <a:spLocks noChangeArrowheads="1"/>
            </p:cNvSpPr>
            <p:nvPr/>
          </p:nvSpPr>
          <p:spPr bwMode="auto">
            <a:xfrm>
              <a:off x="5101" y="1172"/>
              <a:ext cx="614" cy="173"/>
            </a:xfrm>
            <a:prstGeom prst="rect">
              <a:avLst/>
            </a:prstGeom>
            <a:noFill/>
            <a:ln w="9525" algn="ctr">
              <a:noFill/>
              <a:miter lim="800000"/>
              <a:headEnd/>
              <a:tailEnd/>
            </a:ln>
            <a:effec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xmlns:mc="http://schemas.openxmlformats.org/markup-compatibility/2006" xmlns:a14="http://schemas.microsoft.com/office/drawing/2010/main" val="FFFFFF" mc:Ignorable=""/>
                  </a:solidFill>
                  <a:effectLst/>
                  <a:uLnTx/>
                  <a:uFillTx/>
                </a:rPr>
                <a:t>2</a:t>
              </a:r>
              <a:r>
                <a:rPr kumimoji="0" lang="en-GB" sz="1800" b="0" i="0" u="none" strike="noStrike" kern="0" cap="none" spc="0" normalizeH="0" baseline="30000" noProof="0" dirty="0" smtClean="0">
                  <a:ln>
                    <a:noFill/>
                  </a:ln>
                  <a:solidFill>
                    <a:srgbClr xmlns:mc="http://schemas.openxmlformats.org/markup-compatibility/2006" xmlns:a14="http://schemas.microsoft.com/office/drawing/2010/main" val="FFFFFF" mc:Ignorable=""/>
                  </a:solidFill>
                  <a:effectLst/>
                  <a:uLnTx/>
                  <a:uFillTx/>
                </a:rPr>
                <a:t>nd</a:t>
              </a:r>
              <a:r>
                <a:rPr kumimoji="0" lang="en-GB" sz="1800" b="0" i="0" u="none" strike="noStrike" kern="0" cap="none" spc="0" normalizeH="0" baseline="0" noProof="0" dirty="0" smtClean="0">
                  <a:ln>
                    <a:noFill/>
                  </a:ln>
                  <a:solidFill>
                    <a:srgbClr xmlns:mc="http://schemas.openxmlformats.org/markup-compatibility/2006" xmlns:a14="http://schemas.microsoft.com/office/drawing/2010/main" val="FFFFFF" mc:Ignorable=""/>
                  </a:solidFill>
                  <a:effectLst/>
                  <a:uLnTx/>
                  <a:uFillTx/>
                </a:rPr>
                <a:t> Place</a:t>
              </a:r>
            </a:p>
          </p:txBody>
        </p:sp>
        <p:grpSp>
          <p:nvGrpSpPr>
            <p:cNvPr id="66" name="Group 66"/>
            <p:cNvGrpSpPr>
              <a:grpSpLocks/>
            </p:cNvGrpSpPr>
            <p:nvPr/>
          </p:nvGrpSpPr>
          <p:grpSpPr bwMode="auto">
            <a:xfrm>
              <a:off x="4698" y="1445"/>
              <a:ext cx="995" cy="173"/>
              <a:chOff x="4496" y="855"/>
              <a:chExt cx="995" cy="173"/>
            </a:xfrm>
          </p:grpSpPr>
          <p:sp>
            <p:nvSpPr>
              <p:cNvPr id="67" name="Line 67"/>
              <p:cNvSpPr>
                <a:spLocks noChangeShapeType="1"/>
              </p:cNvSpPr>
              <p:nvPr/>
            </p:nvSpPr>
            <p:spPr bwMode="auto">
              <a:xfrm>
                <a:off x="4496" y="967"/>
                <a:ext cx="274" cy="0"/>
              </a:xfrm>
              <a:prstGeom prst="line">
                <a:avLst/>
              </a:prstGeom>
              <a:noFill/>
              <a:ln w="38100">
                <a:solidFill>
                  <a:srgbClr xmlns:mc="http://schemas.openxmlformats.org/markup-compatibility/2006" xmlns:a14="http://schemas.microsoft.com/office/drawing/2010/main" val="FF0000" mc:Ignorable=""/>
                </a:solidFill>
                <a:round/>
                <a:headEnd/>
                <a:tailEnd/>
              </a:ln>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8" name="Text Box 68"/>
              <p:cNvSpPr txBox="1">
                <a:spLocks noChangeArrowheads="1"/>
              </p:cNvSpPr>
              <p:nvPr/>
            </p:nvSpPr>
            <p:spPr bwMode="auto">
              <a:xfrm>
                <a:off x="4899" y="855"/>
                <a:ext cx="592" cy="173"/>
              </a:xfrm>
              <a:prstGeom prst="rect">
                <a:avLst/>
              </a:prstGeom>
              <a:noFill/>
              <a:ln w="9525" algn="ctr">
                <a:noFill/>
                <a:miter lim="800000"/>
                <a:headEnd/>
                <a:tailEnd/>
              </a:ln>
              <a:effec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xmlns:mc="http://schemas.openxmlformats.org/markup-compatibility/2006" xmlns:a14="http://schemas.microsoft.com/office/drawing/2010/main" val="FFFFFF" mc:Ignorable=""/>
                    </a:solidFill>
                    <a:effectLst/>
                    <a:uLnTx/>
                    <a:uFillTx/>
                  </a:rPr>
                  <a:t>3</a:t>
                </a:r>
                <a:r>
                  <a:rPr kumimoji="0" lang="en-GB" sz="1800" b="0" i="0" u="none" strike="noStrike" kern="0" cap="none" spc="0" normalizeH="0" baseline="30000" noProof="0" dirty="0" smtClean="0">
                    <a:ln>
                      <a:noFill/>
                    </a:ln>
                    <a:solidFill>
                      <a:srgbClr xmlns:mc="http://schemas.openxmlformats.org/markup-compatibility/2006" xmlns:a14="http://schemas.microsoft.com/office/drawing/2010/main" val="FFFFFF" mc:Ignorable=""/>
                    </a:solidFill>
                    <a:effectLst/>
                    <a:uLnTx/>
                    <a:uFillTx/>
                  </a:rPr>
                  <a:t>rd</a:t>
                </a:r>
                <a:r>
                  <a:rPr kumimoji="0" lang="en-GB" sz="1800" b="0" i="0" u="none" strike="noStrike" kern="0" cap="none" spc="0" normalizeH="0" baseline="0" noProof="0" dirty="0" smtClean="0">
                    <a:ln>
                      <a:noFill/>
                    </a:ln>
                    <a:solidFill>
                      <a:srgbClr xmlns:mc="http://schemas.openxmlformats.org/markup-compatibility/2006" xmlns:a14="http://schemas.microsoft.com/office/drawing/2010/main" val="FFFFFF" mc:Ignorable=""/>
                    </a:solidFill>
                    <a:effectLst/>
                    <a:uLnTx/>
                    <a:uFillTx/>
                  </a:rPr>
                  <a:t> Place</a:t>
                </a:r>
              </a:p>
            </p:txBody>
          </p:sp>
        </p:grpSp>
      </p:grpSp>
      <p:sp>
        <p:nvSpPr>
          <p:cNvPr id="69" name="Text Box 69"/>
          <p:cNvSpPr txBox="1">
            <a:spLocks noChangeArrowheads="1"/>
          </p:cNvSpPr>
          <p:nvPr/>
        </p:nvSpPr>
        <p:spPr bwMode="auto">
          <a:xfrm>
            <a:off x="6569862" y="1447399"/>
            <a:ext cx="1708801" cy="307777"/>
          </a:xfrm>
          <a:prstGeom prst="rect">
            <a:avLst/>
          </a:prstGeom>
          <a:noFill/>
          <a:ln w="9525" algn="ctr">
            <a:noFill/>
            <a:miter lim="800000"/>
            <a:headEnd/>
            <a:tailEnd/>
          </a:ln>
          <a:effec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xmlns:mc="http://schemas.openxmlformats.org/markup-compatibility/2006" xmlns:a14="http://schemas.microsoft.com/office/drawing/2010/main" val="FFFFFF" mc:Ignorable=""/>
                </a:solidFill>
                <a:effectLst/>
                <a:uLnTx/>
                <a:uFillTx/>
              </a:rPr>
              <a:t>Game </a:t>
            </a:r>
            <a:r>
              <a:rPr kumimoji="0" lang="en-GB" sz="2000" b="0" i="0" u="none" strike="noStrike" kern="0" cap="none" spc="0" normalizeH="0" baseline="0" noProof="0" dirty="0" smtClean="0">
                <a:ln>
                  <a:noFill/>
                </a:ln>
                <a:solidFill>
                  <a:srgbClr xmlns:mc="http://schemas.openxmlformats.org/markup-compatibility/2006" xmlns:a14="http://schemas.microsoft.com/office/drawing/2010/main" val="FFFFFF" mc:Ignorable=""/>
                </a:solidFill>
                <a:effectLst/>
                <a:uLnTx/>
                <a:uFillTx/>
              </a:rPr>
              <a:t>Outcome</a:t>
            </a:r>
            <a:endParaRPr kumimoji="0" lang="en-GB" sz="1800" b="0" i="0" u="none" strike="noStrike" kern="0" cap="none" spc="0" normalizeH="0" baseline="0" noProof="0" dirty="0" smtClean="0">
              <a:ln>
                <a:noFill/>
              </a:ln>
              <a:solidFill>
                <a:srgbClr xmlns:mc="http://schemas.openxmlformats.org/markup-compatibility/2006" xmlns:a14="http://schemas.microsoft.com/office/drawing/2010/main" val="FFFFFF" mc:Ignorable=""/>
              </a:solidFill>
              <a:effectLst/>
              <a:uLnTx/>
              <a:uFillTx/>
            </a:endParaRPr>
          </a:p>
        </p:txBody>
      </p:sp>
      <p:sp>
        <p:nvSpPr>
          <p:cNvPr id="70" name="Rectangle 69"/>
          <p:cNvSpPr/>
          <p:nvPr/>
        </p:nvSpPr>
        <p:spPr>
          <a:xfrm>
            <a:off x="1921251" y="2934092"/>
            <a:ext cx="1449436" cy="400110"/>
          </a:xfrm>
          <a:prstGeom prst="rect">
            <a:avLst/>
          </a:prstGeom>
        </p:spPr>
        <p:txBody>
          <a:bodyPr wrap="none">
            <a:spAutoFit/>
          </a:bodyPr>
          <a:lstStyle/>
          <a:p>
            <a:r>
              <a:rPr lang="en-GB" sz="2000" dirty="0" err="1">
                <a:solidFill>
                  <a:srgbClr xmlns:mc="http://schemas.openxmlformats.org/markup-compatibility/2006" xmlns:a14="http://schemas.microsoft.com/office/drawing/2010/main" val="FF0000" mc:Ignorable=""/>
                </a:solidFill>
              </a:rPr>
              <a:t>DrSlowPlay</a:t>
            </a:r>
            <a:endParaRPr lang="en-GB" sz="2000" dirty="0">
              <a:solidFill>
                <a:srgbClr xmlns:mc="http://schemas.openxmlformats.org/markup-compatibility/2006" xmlns:a14="http://schemas.microsoft.com/office/drawing/2010/main" val="FF0000" mc:Ignorable=""/>
              </a:solidFill>
            </a:endParaRPr>
          </a:p>
        </p:txBody>
      </p:sp>
      <p:sp>
        <p:nvSpPr>
          <p:cNvPr id="71" name="Rectangle 70"/>
          <p:cNvSpPr/>
          <p:nvPr/>
        </p:nvSpPr>
        <p:spPr>
          <a:xfrm>
            <a:off x="4563853" y="1590541"/>
            <a:ext cx="1291059" cy="400110"/>
          </a:xfrm>
          <a:prstGeom prst="rect">
            <a:avLst/>
          </a:prstGeom>
        </p:spPr>
        <p:txBody>
          <a:bodyPr wrap="none">
            <a:spAutoFit/>
          </a:bodyPr>
          <a:lstStyle/>
          <a:p>
            <a:r>
              <a:rPr lang="en-GB" sz="2000" dirty="0" err="1">
                <a:solidFill>
                  <a:srgbClr xmlns:mc="http://schemas.openxmlformats.org/markup-compatibility/2006" xmlns:a14="http://schemas.microsoft.com/office/drawing/2010/main" val="FFFF00" mc:Ignorable=""/>
                </a:solidFill>
              </a:rPr>
              <a:t>SniperEye</a:t>
            </a:r>
            <a:endParaRPr lang="en-GB" sz="2000" dirty="0">
              <a:solidFill>
                <a:srgbClr xmlns:mc="http://schemas.openxmlformats.org/markup-compatibility/2006" xmlns:a14="http://schemas.microsoft.com/office/drawing/2010/main" val="FFFF00" mc:Ignorable=""/>
              </a:solidFill>
            </a:endParaRPr>
          </a:p>
        </p:txBody>
      </p:sp>
      <p:sp>
        <p:nvSpPr>
          <p:cNvPr id="72" name="Rectangle 71"/>
          <p:cNvSpPr/>
          <p:nvPr/>
        </p:nvSpPr>
        <p:spPr>
          <a:xfrm>
            <a:off x="5754704" y="5027151"/>
            <a:ext cx="715260" cy="400110"/>
          </a:xfrm>
          <a:prstGeom prst="rect">
            <a:avLst/>
          </a:prstGeom>
        </p:spPr>
        <p:txBody>
          <a:bodyPr wrap="none">
            <a:spAutoFit/>
          </a:bodyPr>
          <a:lstStyle/>
          <a:p>
            <a:pPr lvl="0"/>
            <a:r>
              <a:rPr lang="en-GB" sz="2000" dirty="0">
                <a:solidFill>
                  <a:srgbClr xmlns:mc="http://schemas.openxmlformats.org/markup-compatibility/2006" xmlns:a14="http://schemas.microsoft.com/office/drawing/2010/main" val="92D050" mc:Ignorable=""/>
                </a:solidFill>
              </a:rPr>
              <a:t>Sully</a:t>
            </a:r>
          </a:p>
        </p:txBody>
      </p:sp>
    </p:spTree>
    <p:extLst>
      <p:ext uri="{BB962C8B-B14F-4D97-AF65-F5344CB8AC3E}">
        <p14:creationId xmlns:p14="http://schemas.microsoft.com/office/powerpoint/2010/main" val="96912194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childTnLst>
                          </p:cTn>
                        </p:par>
                        <p:par>
                          <p:cTn id="11" fill="hold">
                            <p:stCondLst>
                              <p:cond delay="500"/>
                            </p:stCondLst>
                            <p:childTnLst>
                              <p:par>
                                <p:cTn id="12" presetID="10" presetClass="exit" presetSubtype="0" fill="hold" nodeType="afterEffect">
                                  <p:stCondLst>
                                    <p:cond delay="0"/>
                                  </p:stCondLst>
                                  <p:childTnLst>
                                    <p:animEffect transition="out" filter="fade">
                                      <p:cBhvr>
                                        <p:cTn id="13" dur="500"/>
                                        <p:tgtEl>
                                          <p:spTgt spid="26"/>
                                        </p:tgtEl>
                                      </p:cBhvr>
                                    </p:animEffect>
                                    <p:set>
                                      <p:cBhvr>
                                        <p:cTn id="14" dur="1" fill="hold">
                                          <p:stCondLst>
                                            <p:cond delay="499"/>
                                          </p:stCondLst>
                                        </p:cTn>
                                        <p:tgtEl>
                                          <p:spTgt spid="2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10" presetClass="entr" presetSubtype="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childTnLst>
                          </p:cTn>
                        </p:par>
                        <p:par>
                          <p:cTn id="23" fill="hold">
                            <p:stCondLst>
                              <p:cond delay="500"/>
                            </p:stCondLst>
                            <p:childTnLst>
                              <p:par>
                                <p:cTn id="24" presetID="10" presetClass="exit" presetSubtype="0" fill="hold" nodeType="afterEffect">
                                  <p:stCondLst>
                                    <p:cond delay="0"/>
                                  </p:stCondLst>
                                  <p:childTnLst>
                                    <p:animEffect transition="out" filter="fade">
                                      <p:cBhvr>
                                        <p:cTn id="25" dur="500"/>
                                        <p:tgtEl>
                                          <p:spTgt spid="38"/>
                                        </p:tgtEl>
                                      </p:cBhvr>
                                    </p:animEffect>
                                    <p:set>
                                      <p:cBhvr>
                                        <p:cTn id="26" dur="1" fill="hold">
                                          <p:stCondLst>
                                            <p:cond delay="499"/>
                                          </p:stCondLst>
                                        </p:cTn>
                                        <p:tgtEl>
                                          <p:spTgt spid="3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par>
                                <p:cTn id="36" presetID="10" presetClass="exit" presetSubtype="0" fill="hold" nodeType="withEffect">
                                  <p:stCondLst>
                                    <p:cond delay="0"/>
                                  </p:stCondLst>
                                  <p:childTnLst>
                                    <p:animEffect transition="out" filter="fade">
                                      <p:cBhvr>
                                        <p:cTn id="37" dur="500"/>
                                        <p:tgtEl>
                                          <p:spTgt spid="17"/>
                                        </p:tgtEl>
                                      </p:cBhvr>
                                    </p:animEffect>
                                    <p:set>
                                      <p:cBhvr>
                                        <p:cTn id="3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Probabilistic Program</a:t>
            </a:r>
            <a:endParaRPr lang="en-GB" dirty="0"/>
          </a:p>
        </p:txBody>
      </p:sp>
      <p:sp>
        <p:nvSpPr>
          <p:cNvPr id="3" name="Snip Single Corner Rectangle 2"/>
          <p:cNvSpPr/>
          <p:nvPr/>
        </p:nvSpPr>
        <p:spPr bwMode="auto">
          <a:xfrm>
            <a:off x="166255" y="997527"/>
            <a:ext cx="8811490" cy="5301673"/>
          </a:xfrm>
          <a:prstGeom prst="snip1Rect">
            <a:avLst>
              <a:gd name="adj" fmla="val 9734"/>
            </a:avLst>
          </a:prstGeom>
          <a:solidFill>
            <a:schemeClr val="tx1"/>
          </a:solidFill>
          <a:ln>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108000" tIns="0" rIns="0" bIns="45718" numCol="1" rtlCol="0" anchor="ctr" anchorCtr="0" compatLnSpc="1">
            <a:prstTxWarp prst="textNoShape">
              <a:avLst/>
            </a:prstTxWarp>
          </a:bodyPr>
          <a:lstStyle/>
          <a:p>
            <a:endParaRPr lang="en-GB" sz="2000" dirty="0" smtClean="0">
              <a:solidFill>
                <a:srgbClr xmlns:mc="http://schemas.openxmlformats.org/markup-compatibility/2006" xmlns:a14="http://schemas.microsoft.com/office/drawing/2010/main" val="008000" mc:Ignorable=""/>
              </a:solidFill>
              <a:latin typeface="Consolas" pitchFamily="49" charset="0"/>
              <a:cs typeface="Consolas" pitchFamily="49" charset="0"/>
            </a:endParaRPr>
          </a:p>
          <a:p>
            <a:endParaRPr lang="en-GB" sz="2000" dirty="0" smtClean="0">
              <a:solidFill>
                <a:srgbClr xmlns:mc="http://schemas.openxmlformats.org/markup-compatibility/2006" xmlns:a14="http://schemas.microsoft.com/office/drawing/2010/main" val="0000FF" mc:Ignorable=""/>
              </a:solidFill>
              <a:latin typeface="Consolas" pitchFamily="49" charset="0"/>
              <a:cs typeface="Consolas" pitchFamily="49" charset="0"/>
            </a:endParaRPr>
          </a:p>
          <a:p>
            <a:r>
              <a:rPr lang="en-GB" sz="2000" dirty="0">
                <a:solidFill>
                  <a:srgbClr xmlns:mc="http://schemas.openxmlformats.org/markup-compatibility/2006" xmlns:a14="http://schemas.microsoft.com/office/drawing/2010/main" val="008000" mc:Ignorable=""/>
                </a:solidFill>
                <a:latin typeface="Consolas" pitchFamily="49" charset="0"/>
                <a:cs typeface="Consolas" pitchFamily="49" charset="0"/>
              </a:rPr>
              <a:t>// </a:t>
            </a:r>
            <a:r>
              <a:rPr lang="en-GB" sz="2000" dirty="0" smtClean="0">
                <a:solidFill>
                  <a:srgbClr xmlns:mc="http://schemas.openxmlformats.org/markup-compatibility/2006" xmlns:a14="http://schemas.microsoft.com/office/drawing/2010/main" val="008000" mc:Ignorable=""/>
                </a:solidFill>
                <a:latin typeface="Consolas" pitchFamily="49" charset="0"/>
                <a:cs typeface="Consolas" pitchFamily="49" charset="0"/>
              </a:rPr>
              <a:t>Gaussian random variables for skills </a:t>
            </a:r>
          </a:p>
          <a:p>
            <a:r>
              <a:rPr lang="en-GB" sz="2000" dirty="0" err="1" smtClean="0">
                <a:solidFill>
                  <a:srgbClr xmlns:mc="http://schemas.openxmlformats.org/markup-compatibility/2006" xmlns:a14="http://schemas.microsoft.com/office/drawing/2010/main" val="0000FF" mc:Ignorable=""/>
                </a:solidFill>
                <a:latin typeface="Consolas" pitchFamily="49" charset="0"/>
                <a:cs typeface="Consolas" pitchFamily="49" charset="0"/>
              </a:rPr>
              <a:t>var</a:t>
            </a:r>
            <a:r>
              <a:rPr lang="en-GB" sz="2000" dirty="0" smtClean="0">
                <a:solidFill>
                  <a:prstClr val="black"/>
                </a:solidFill>
                <a:latin typeface="Consolas" pitchFamily="49" charset="0"/>
                <a:cs typeface="Consolas" pitchFamily="49" charset="0"/>
              </a:rPr>
              <a:t> skill1 = </a:t>
            </a:r>
            <a:r>
              <a:rPr lang="en-GB" sz="2000" dirty="0" err="1" smtClean="0">
                <a:solidFill>
                  <a:srgbClr xmlns:mc="http://schemas.openxmlformats.org/markup-compatibility/2006" xmlns:a14="http://schemas.microsoft.com/office/drawing/2010/main" val="2B91AF" mc:Ignorable=""/>
                </a:solidFill>
                <a:latin typeface="Consolas" pitchFamily="49" charset="0"/>
                <a:cs typeface="Consolas" pitchFamily="49" charset="0"/>
              </a:rPr>
              <a:t>Variable</a:t>
            </a:r>
            <a:r>
              <a:rPr lang="en-GB" sz="2000" dirty="0" err="1" smtClean="0">
                <a:solidFill>
                  <a:prstClr val="black"/>
                </a:solidFill>
                <a:latin typeface="Consolas" pitchFamily="49" charset="0"/>
                <a:cs typeface="Consolas" pitchFamily="49" charset="0"/>
              </a:rPr>
              <a:t>.Gaussian</a:t>
            </a:r>
            <a:r>
              <a:rPr lang="en-GB" sz="2000" dirty="0" smtClean="0">
                <a:solidFill>
                  <a:prstClr val="black"/>
                </a:solidFill>
                <a:latin typeface="Consolas" pitchFamily="49" charset="0"/>
                <a:cs typeface="Consolas" pitchFamily="49" charset="0"/>
              </a:rPr>
              <a:t>(oldMean1, oldStdDev1);</a:t>
            </a:r>
          </a:p>
          <a:p>
            <a:r>
              <a:rPr lang="en-GB" sz="2000" dirty="0" err="1">
                <a:solidFill>
                  <a:srgbClr xmlns:mc="http://schemas.openxmlformats.org/markup-compatibility/2006" xmlns:a14="http://schemas.microsoft.com/office/drawing/2010/main" val="0000FF" mc:Ignorable=""/>
                </a:solidFill>
                <a:latin typeface="Consolas" pitchFamily="49" charset="0"/>
                <a:cs typeface="Consolas" pitchFamily="49" charset="0"/>
              </a:rPr>
              <a:t>var</a:t>
            </a:r>
            <a:r>
              <a:rPr lang="en-GB" sz="2000" dirty="0">
                <a:solidFill>
                  <a:prstClr val="black"/>
                </a:solidFill>
                <a:latin typeface="Consolas" pitchFamily="49" charset="0"/>
                <a:cs typeface="Consolas" pitchFamily="49" charset="0"/>
              </a:rPr>
              <a:t> </a:t>
            </a:r>
            <a:r>
              <a:rPr lang="en-GB" sz="2000" dirty="0" smtClean="0">
                <a:solidFill>
                  <a:prstClr val="black"/>
                </a:solidFill>
                <a:latin typeface="Consolas" pitchFamily="49" charset="0"/>
                <a:cs typeface="Consolas" pitchFamily="49" charset="0"/>
              </a:rPr>
              <a:t>skill2 = </a:t>
            </a:r>
            <a:r>
              <a:rPr lang="en-GB" sz="2000" dirty="0" err="1" smtClean="0">
                <a:solidFill>
                  <a:srgbClr xmlns:mc="http://schemas.openxmlformats.org/markup-compatibility/2006" xmlns:a14="http://schemas.microsoft.com/office/drawing/2010/main" val="2B91AF" mc:Ignorable=""/>
                </a:solidFill>
                <a:latin typeface="Consolas" pitchFamily="49" charset="0"/>
                <a:cs typeface="Consolas" pitchFamily="49" charset="0"/>
              </a:rPr>
              <a:t>Variable</a:t>
            </a:r>
            <a:r>
              <a:rPr lang="en-GB" sz="2000" dirty="0" err="1" smtClean="0">
                <a:solidFill>
                  <a:prstClr val="black"/>
                </a:solidFill>
                <a:latin typeface="Consolas" pitchFamily="49" charset="0"/>
                <a:cs typeface="Consolas" pitchFamily="49" charset="0"/>
              </a:rPr>
              <a:t>.Gaussian</a:t>
            </a:r>
            <a:r>
              <a:rPr lang="en-GB" sz="2000" dirty="0" smtClean="0">
                <a:solidFill>
                  <a:prstClr val="black"/>
                </a:solidFill>
                <a:latin typeface="Consolas" pitchFamily="49" charset="0"/>
                <a:cs typeface="Consolas" pitchFamily="49" charset="0"/>
              </a:rPr>
              <a:t>(oldMean2, oldStdDev2);</a:t>
            </a:r>
          </a:p>
          <a:p>
            <a:r>
              <a:rPr lang="en-GB" sz="2000" dirty="0" err="1">
                <a:solidFill>
                  <a:srgbClr xmlns:mc="http://schemas.openxmlformats.org/markup-compatibility/2006" xmlns:a14="http://schemas.microsoft.com/office/drawing/2010/main" val="0000FF" mc:Ignorable=""/>
                </a:solidFill>
                <a:latin typeface="Consolas" pitchFamily="49" charset="0"/>
                <a:cs typeface="Consolas" pitchFamily="49" charset="0"/>
              </a:rPr>
              <a:t>var</a:t>
            </a:r>
            <a:r>
              <a:rPr lang="en-GB" sz="2000" dirty="0">
                <a:solidFill>
                  <a:prstClr val="black"/>
                </a:solidFill>
                <a:latin typeface="Consolas" pitchFamily="49" charset="0"/>
                <a:cs typeface="Consolas" pitchFamily="49" charset="0"/>
              </a:rPr>
              <a:t> </a:t>
            </a:r>
            <a:r>
              <a:rPr lang="en-GB" sz="2000" dirty="0" smtClean="0">
                <a:solidFill>
                  <a:prstClr val="black"/>
                </a:solidFill>
                <a:latin typeface="Consolas" pitchFamily="49" charset="0"/>
                <a:cs typeface="Consolas" pitchFamily="49" charset="0"/>
              </a:rPr>
              <a:t>skill3 = </a:t>
            </a:r>
            <a:r>
              <a:rPr lang="en-GB" sz="2000" dirty="0" err="1" smtClean="0">
                <a:solidFill>
                  <a:srgbClr xmlns:mc="http://schemas.openxmlformats.org/markup-compatibility/2006" xmlns:a14="http://schemas.microsoft.com/office/drawing/2010/main" val="2B91AF" mc:Ignorable=""/>
                </a:solidFill>
                <a:latin typeface="Consolas" pitchFamily="49" charset="0"/>
                <a:cs typeface="Consolas" pitchFamily="49" charset="0"/>
              </a:rPr>
              <a:t>Variable</a:t>
            </a:r>
            <a:r>
              <a:rPr lang="en-GB" sz="2000" dirty="0" err="1" smtClean="0">
                <a:solidFill>
                  <a:prstClr val="black"/>
                </a:solidFill>
                <a:latin typeface="Consolas" pitchFamily="49" charset="0"/>
                <a:cs typeface="Consolas" pitchFamily="49" charset="0"/>
              </a:rPr>
              <a:t>.Gaussian</a:t>
            </a:r>
            <a:r>
              <a:rPr lang="en-GB" sz="2000" dirty="0" smtClean="0">
                <a:solidFill>
                  <a:prstClr val="black"/>
                </a:solidFill>
                <a:latin typeface="Consolas" pitchFamily="49" charset="0"/>
                <a:cs typeface="Consolas" pitchFamily="49" charset="0"/>
              </a:rPr>
              <a:t>(oldMean3, oldStdDev3);</a:t>
            </a:r>
          </a:p>
          <a:p>
            <a:r>
              <a:rPr lang="en-GB" sz="2000" dirty="0">
                <a:solidFill>
                  <a:srgbClr xmlns:mc="http://schemas.openxmlformats.org/markup-compatibility/2006" xmlns:a14="http://schemas.microsoft.com/office/drawing/2010/main" val="008000" mc:Ignorable=""/>
                </a:solidFill>
                <a:latin typeface="Consolas" pitchFamily="49" charset="0"/>
                <a:cs typeface="Consolas" pitchFamily="49" charset="0"/>
              </a:rPr>
              <a:t>// Players’ performances are centred </a:t>
            </a:r>
            <a:r>
              <a:rPr lang="en-GB" sz="2000" dirty="0" smtClean="0">
                <a:solidFill>
                  <a:srgbClr xmlns:mc="http://schemas.openxmlformats.org/markup-compatibility/2006" xmlns:a14="http://schemas.microsoft.com/office/drawing/2010/main" val="008000" mc:Ignorable=""/>
                </a:solidFill>
                <a:latin typeface="Consolas" pitchFamily="49" charset="0"/>
                <a:cs typeface="Consolas" pitchFamily="49" charset="0"/>
              </a:rPr>
              <a:t>around their </a:t>
            </a:r>
            <a:r>
              <a:rPr lang="en-GB" sz="2000" dirty="0">
                <a:solidFill>
                  <a:srgbClr xmlns:mc="http://schemas.openxmlformats.org/markup-compatibility/2006" xmlns:a14="http://schemas.microsoft.com/office/drawing/2010/main" val="008000" mc:Ignorable=""/>
                </a:solidFill>
                <a:latin typeface="Consolas" pitchFamily="49" charset="0"/>
                <a:cs typeface="Consolas" pitchFamily="49" charset="0"/>
              </a:rPr>
              <a:t>skills</a:t>
            </a:r>
          </a:p>
          <a:p>
            <a:r>
              <a:rPr lang="en-GB" sz="2000" dirty="0" err="1" smtClean="0">
                <a:solidFill>
                  <a:srgbClr xmlns:mc="http://schemas.openxmlformats.org/markup-compatibility/2006" xmlns:a14="http://schemas.microsoft.com/office/drawing/2010/main" val="0000FF" mc:Ignorable=""/>
                </a:solidFill>
                <a:latin typeface="Consolas" pitchFamily="49" charset="0"/>
                <a:cs typeface="Consolas" pitchFamily="49" charset="0"/>
              </a:rPr>
              <a:t>var</a:t>
            </a:r>
            <a:r>
              <a:rPr lang="en-GB" sz="2000" dirty="0" smtClean="0">
                <a:solidFill>
                  <a:prstClr val="black"/>
                </a:solidFill>
                <a:latin typeface="Consolas" pitchFamily="49" charset="0"/>
                <a:cs typeface="Consolas" pitchFamily="49" charset="0"/>
              </a:rPr>
              <a:t> </a:t>
            </a:r>
            <a:r>
              <a:rPr lang="en-GB" sz="2000" dirty="0">
                <a:solidFill>
                  <a:prstClr val="black"/>
                </a:solidFill>
                <a:latin typeface="Consolas" pitchFamily="49" charset="0"/>
                <a:cs typeface="Consolas" pitchFamily="49" charset="0"/>
              </a:rPr>
              <a:t>perf1 </a:t>
            </a:r>
            <a:r>
              <a:rPr lang="en-GB" sz="2000" dirty="0" smtClean="0">
                <a:solidFill>
                  <a:prstClr val="black"/>
                </a:solidFill>
                <a:latin typeface="Consolas" pitchFamily="49" charset="0"/>
                <a:cs typeface="Consolas" pitchFamily="49" charset="0"/>
              </a:rPr>
              <a:t>= </a:t>
            </a:r>
            <a:r>
              <a:rPr lang="en-GB" sz="2000" dirty="0" err="1" smtClean="0">
                <a:solidFill>
                  <a:srgbClr xmlns:mc="http://schemas.openxmlformats.org/markup-compatibility/2006" xmlns:a14="http://schemas.microsoft.com/office/drawing/2010/main" val="2B91AF" mc:Ignorable=""/>
                </a:solidFill>
                <a:latin typeface="Consolas" pitchFamily="49" charset="0"/>
                <a:cs typeface="Consolas" pitchFamily="49" charset="0"/>
              </a:rPr>
              <a:t>Variable</a:t>
            </a:r>
            <a:r>
              <a:rPr lang="en-GB" sz="2000" dirty="0" err="1" smtClean="0">
                <a:solidFill>
                  <a:prstClr val="black"/>
                </a:solidFill>
                <a:latin typeface="Consolas" pitchFamily="49" charset="0"/>
                <a:cs typeface="Consolas" pitchFamily="49" charset="0"/>
              </a:rPr>
              <a:t>.Gaussian</a:t>
            </a:r>
            <a:r>
              <a:rPr lang="en-GB" sz="2000" dirty="0" smtClean="0">
                <a:solidFill>
                  <a:prstClr val="black"/>
                </a:solidFill>
                <a:latin typeface="Consolas" pitchFamily="49" charset="0"/>
                <a:cs typeface="Consolas" pitchFamily="49" charset="0"/>
              </a:rPr>
              <a:t>(skill1</a:t>
            </a:r>
            <a:r>
              <a:rPr lang="en-GB" sz="2000" dirty="0">
                <a:solidFill>
                  <a:prstClr val="black"/>
                </a:solidFill>
                <a:latin typeface="Consolas" pitchFamily="49" charset="0"/>
                <a:cs typeface="Consolas" pitchFamily="49" charset="0"/>
              </a:rPr>
              <a:t>, beta</a:t>
            </a:r>
            <a:r>
              <a:rPr lang="en-GB" sz="2000" dirty="0" smtClean="0">
                <a:solidFill>
                  <a:prstClr val="black"/>
                </a:solidFill>
                <a:latin typeface="Consolas" pitchFamily="49" charset="0"/>
                <a:cs typeface="Consolas" pitchFamily="49" charset="0"/>
              </a:rPr>
              <a:t>);</a:t>
            </a:r>
            <a:endParaRPr lang="en-GB" sz="2000" dirty="0">
              <a:solidFill>
                <a:prstClr val="black"/>
              </a:solidFill>
              <a:latin typeface="Consolas" pitchFamily="49" charset="0"/>
              <a:cs typeface="Consolas" pitchFamily="49" charset="0"/>
            </a:endParaRPr>
          </a:p>
          <a:p>
            <a:r>
              <a:rPr lang="en-GB" sz="2000" dirty="0" err="1">
                <a:solidFill>
                  <a:srgbClr xmlns:mc="http://schemas.openxmlformats.org/markup-compatibility/2006" xmlns:a14="http://schemas.microsoft.com/office/drawing/2010/main" val="0000FF" mc:Ignorable=""/>
                </a:solidFill>
                <a:latin typeface="Consolas" pitchFamily="49" charset="0"/>
                <a:cs typeface="Consolas" pitchFamily="49" charset="0"/>
              </a:rPr>
              <a:t>var</a:t>
            </a:r>
            <a:r>
              <a:rPr lang="en-GB" sz="2000" dirty="0">
                <a:solidFill>
                  <a:prstClr val="black"/>
                </a:solidFill>
                <a:latin typeface="Consolas" pitchFamily="49" charset="0"/>
                <a:cs typeface="Consolas" pitchFamily="49" charset="0"/>
              </a:rPr>
              <a:t> perf2 </a:t>
            </a:r>
            <a:r>
              <a:rPr lang="en-GB" sz="2000" dirty="0" smtClean="0">
                <a:solidFill>
                  <a:prstClr val="black"/>
                </a:solidFill>
                <a:latin typeface="Consolas" pitchFamily="49" charset="0"/>
                <a:cs typeface="Consolas" pitchFamily="49" charset="0"/>
              </a:rPr>
              <a:t>= </a:t>
            </a:r>
            <a:r>
              <a:rPr lang="en-GB" sz="2000" dirty="0" err="1" smtClean="0">
                <a:solidFill>
                  <a:srgbClr xmlns:mc="http://schemas.openxmlformats.org/markup-compatibility/2006" xmlns:a14="http://schemas.microsoft.com/office/drawing/2010/main" val="2B91AF" mc:Ignorable=""/>
                </a:solidFill>
                <a:latin typeface="Consolas" pitchFamily="49" charset="0"/>
                <a:cs typeface="Consolas" pitchFamily="49" charset="0"/>
              </a:rPr>
              <a:t>Variable</a:t>
            </a:r>
            <a:r>
              <a:rPr lang="en-GB" sz="2000" dirty="0" err="1" smtClean="0">
                <a:solidFill>
                  <a:prstClr val="black"/>
                </a:solidFill>
                <a:latin typeface="Consolas" pitchFamily="49" charset="0"/>
                <a:cs typeface="Consolas" pitchFamily="49" charset="0"/>
              </a:rPr>
              <a:t>.Gaussian</a:t>
            </a:r>
            <a:r>
              <a:rPr lang="en-GB" sz="2000" dirty="0" smtClean="0">
                <a:solidFill>
                  <a:prstClr val="black"/>
                </a:solidFill>
                <a:latin typeface="Consolas" pitchFamily="49" charset="0"/>
                <a:cs typeface="Consolas" pitchFamily="49" charset="0"/>
              </a:rPr>
              <a:t>(skill2</a:t>
            </a:r>
            <a:r>
              <a:rPr lang="en-GB" sz="2000" dirty="0">
                <a:solidFill>
                  <a:prstClr val="black"/>
                </a:solidFill>
                <a:latin typeface="Consolas" pitchFamily="49" charset="0"/>
                <a:cs typeface="Consolas" pitchFamily="49" charset="0"/>
              </a:rPr>
              <a:t>, beta</a:t>
            </a:r>
            <a:r>
              <a:rPr lang="en-GB" sz="2000" dirty="0" smtClean="0">
                <a:solidFill>
                  <a:prstClr val="black"/>
                </a:solidFill>
                <a:latin typeface="Consolas" pitchFamily="49" charset="0"/>
                <a:cs typeface="Consolas" pitchFamily="49" charset="0"/>
              </a:rPr>
              <a:t>);</a:t>
            </a:r>
            <a:endParaRPr lang="en-GB" sz="2000" dirty="0">
              <a:solidFill>
                <a:prstClr val="black"/>
              </a:solidFill>
              <a:latin typeface="Consolas" pitchFamily="49" charset="0"/>
              <a:cs typeface="Consolas" pitchFamily="49" charset="0"/>
            </a:endParaRPr>
          </a:p>
          <a:p>
            <a:r>
              <a:rPr lang="en-GB" sz="2000" dirty="0" err="1">
                <a:solidFill>
                  <a:srgbClr xmlns:mc="http://schemas.openxmlformats.org/markup-compatibility/2006" xmlns:a14="http://schemas.microsoft.com/office/drawing/2010/main" val="0000FF" mc:Ignorable=""/>
                </a:solidFill>
                <a:latin typeface="Consolas" pitchFamily="49" charset="0"/>
                <a:cs typeface="Consolas" pitchFamily="49" charset="0"/>
              </a:rPr>
              <a:t>var</a:t>
            </a:r>
            <a:r>
              <a:rPr lang="en-GB" sz="2000" dirty="0">
                <a:solidFill>
                  <a:prstClr val="black"/>
                </a:solidFill>
                <a:latin typeface="Consolas" pitchFamily="49" charset="0"/>
                <a:cs typeface="Consolas" pitchFamily="49" charset="0"/>
              </a:rPr>
              <a:t> perf3 </a:t>
            </a:r>
            <a:r>
              <a:rPr lang="en-GB" sz="2000" dirty="0" smtClean="0">
                <a:solidFill>
                  <a:prstClr val="black"/>
                </a:solidFill>
                <a:latin typeface="Consolas" pitchFamily="49" charset="0"/>
                <a:cs typeface="Consolas" pitchFamily="49" charset="0"/>
              </a:rPr>
              <a:t>= </a:t>
            </a:r>
            <a:r>
              <a:rPr lang="en-GB" sz="2000" dirty="0" err="1" smtClean="0">
                <a:solidFill>
                  <a:srgbClr xmlns:mc="http://schemas.openxmlformats.org/markup-compatibility/2006" xmlns:a14="http://schemas.microsoft.com/office/drawing/2010/main" val="2B91AF" mc:Ignorable=""/>
                </a:solidFill>
                <a:latin typeface="Consolas" pitchFamily="49" charset="0"/>
                <a:cs typeface="Consolas" pitchFamily="49" charset="0"/>
              </a:rPr>
              <a:t>Variable</a:t>
            </a:r>
            <a:r>
              <a:rPr lang="en-GB" sz="2000" dirty="0" err="1" smtClean="0">
                <a:solidFill>
                  <a:prstClr val="black"/>
                </a:solidFill>
                <a:latin typeface="Consolas" pitchFamily="49" charset="0"/>
                <a:cs typeface="Consolas" pitchFamily="49" charset="0"/>
              </a:rPr>
              <a:t>.Gaussian</a:t>
            </a:r>
            <a:r>
              <a:rPr lang="en-GB" sz="2000" dirty="0" smtClean="0">
                <a:solidFill>
                  <a:prstClr val="black"/>
                </a:solidFill>
                <a:latin typeface="Consolas" pitchFamily="49" charset="0"/>
                <a:cs typeface="Consolas" pitchFamily="49" charset="0"/>
              </a:rPr>
              <a:t>(skill3</a:t>
            </a:r>
            <a:r>
              <a:rPr lang="en-GB" sz="2000" dirty="0">
                <a:solidFill>
                  <a:prstClr val="black"/>
                </a:solidFill>
                <a:latin typeface="Consolas" pitchFamily="49" charset="0"/>
                <a:cs typeface="Consolas" pitchFamily="49" charset="0"/>
              </a:rPr>
              <a:t>, beta</a:t>
            </a:r>
            <a:r>
              <a:rPr lang="en-GB" sz="2000" dirty="0" smtClean="0">
                <a:solidFill>
                  <a:prstClr val="black"/>
                </a:solidFill>
                <a:latin typeface="Consolas" pitchFamily="49" charset="0"/>
                <a:cs typeface="Consolas" pitchFamily="49" charset="0"/>
              </a:rPr>
              <a:t>);</a:t>
            </a:r>
            <a:endParaRPr lang="en-GB" dirty="0" smtClean="0">
              <a:solidFill>
                <a:prstClr val="black"/>
              </a:solidFill>
              <a:latin typeface="Consolas" pitchFamily="49" charset="0"/>
              <a:cs typeface="Consolas" pitchFamily="49" charset="0"/>
            </a:endParaRPr>
          </a:p>
          <a:p>
            <a:r>
              <a:rPr lang="en-GB" sz="2000" dirty="0" smtClean="0">
                <a:solidFill>
                  <a:srgbClr xmlns:mc="http://schemas.openxmlformats.org/markup-compatibility/2006" xmlns:a14="http://schemas.microsoft.com/office/drawing/2010/main" val="008000" mc:Ignorable=""/>
                </a:solidFill>
                <a:latin typeface="Consolas" pitchFamily="49" charset="0"/>
                <a:cs typeface="Consolas" pitchFamily="49" charset="0"/>
              </a:rPr>
              <a:t>// Outcomes</a:t>
            </a:r>
          </a:p>
          <a:p>
            <a:r>
              <a:rPr lang="en-GB" sz="2000" dirty="0" err="1" smtClean="0">
                <a:solidFill>
                  <a:srgbClr xmlns:mc="http://schemas.openxmlformats.org/markup-compatibility/2006" xmlns:a14="http://schemas.microsoft.com/office/drawing/2010/main" val="2B91AF" mc:Ignorable=""/>
                </a:solidFill>
                <a:latin typeface="Consolas" pitchFamily="49" charset="0"/>
                <a:cs typeface="Consolas" pitchFamily="49" charset="0"/>
              </a:rPr>
              <a:t>Variable</a:t>
            </a:r>
            <a:r>
              <a:rPr lang="en-GB" sz="2000" dirty="0" err="1" smtClean="0">
                <a:solidFill>
                  <a:prstClr val="black"/>
                </a:solidFill>
                <a:latin typeface="Consolas" pitchFamily="49" charset="0"/>
                <a:cs typeface="Consolas" pitchFamily="49" charset="0"/>
              </a:rPr>
              <a:t>.ConstrainPositive</a:t>
            </a:r>
            <a:r>
              <a:rPr lang="en-GB" sz="2000" dirty="0" smtClean="0">
                <a:solidFill>
                  <a:prstClr val="black"/>
                </a:solidFill>
                <a:latin typeface="Consolas" pitchFamily="49" charset="0"/>
                <a:cs typeface="Consolas" pitchFamily="49" charset="0"/>
              </a:rPr>
              <a:t>(perf1 – perf2);</a:t>
            </a:r>
            <a:endParaRPr lang="en-GB" sz="2000" dirty="0">
              <a:solidFill>
                <a:prstClr val="black"/>
              </a:solidFill>
              <a:latin typeface="Consolas" pitchFamily="49" charset="0"/>
              <a:cs typeface="Consolas" pitchFamily="49" charset="0"/>
            </a:endParaRPr>
          </a:p>
          <a:p>
            <a:r>
              <a:rPr lang="en-GB" sz="2000" dirty="0" err="1" smtClean="0">
                <a:solidFill>
                  <a:srgbClr xmlns:mc="http://schemas.openxmlformats.org/markup-compatibility/2006" xmlns:a14="http://schemas.microsoft.com/office/drawing/2010/main" val="2B91AF" mc:Ignorable=""/>
                </a:solidFill>
                <a:latin typeface="Consolas" pitchFamily="49" charset="0"/>
                <a:cs typeface="Consolas" pitchFamily="49" charset="0"/>
              </a:rPr>
              <a:t>Variable</a:t>
            </a:r>
            <a:r>
              <a:rPr lang="en-GB" sz="2000" dirty="0" err="1" smtClean="0">
                <a:solidFill>
                  <a:prstClr val="black"/>
                </a:solidFill>
                <a:latin typeface="Consolas" pitchFamily="49" charset="0"/>
                <a:cs typeface="Consolas" pitchFamily="49" charset="0"/>
              </a:rPr>
              <a:t>.ConstrainPositive</a:t>
            </a:r>
            <a:r>
              <a:rPr lang="en-GB" sz="2000" dirty="0" smtClean="0">
                <a:solidFill>
                  <a:prstClr val="black"/>
                </a:solidFill>
                <a:latin typeface="Consolas" pitchFamily="49" charset="0"/>
                <a:cs typeface="Consolas" pitchFamily="49" charset="0"/>
              </a:rPr>
              <a:t>(perf2 </a:t>
            </a:r>
            <a:r>
              <a:rPr lang="en-GB" sz="2000" dirty="0">
                <a:solidFill>
                  <a:prstClr val="black"/>
                </a:solidFill>
                <a:latin typeface="Consolas" pitchFamily="49" charset="0"/>
                <a:cs typeface="Consolas" pitchFamily="49" charset="0"/>
              </a:rPr>
              <a:t>- perf3</a:t>
            </a:r>
            <a:r>
              <a:rPr lang="en-GB" sz="2000" dirty="0" smtClean="0">
                <a:solidFill>
                  <a:prstClr val="black"/>
                </a:solidFill>
                <a:latin typeface="Consolas" pitchFamily="49" charset="0"/>
                <a:cs typeface="Consolas" pitchFamily="49" charset="0"/>
              </a:rPr>
              <a:t>);</a:t>
            </a:r>
            <a:endParaRPr lang="en-GB" dirty="0" smtClean="0">
              <a:solidFill>
                <a:srgbClr xmlns:mc="http://schemas.openxmlformats.org/markup-compatibility/2006" xmlns:a14="http://schemas.microsoft.com/office/drawing/2010/main" val="0000FF" mc:Ignorable=""/>
              </a:solidFill>
              <a:latin typeface="Consolas" pitchFamily="49" charset="0"/>
              <a:cs typeface="Consolas" pitchFamily="49" charset="0"/>
            </a:endParaRPr>
          </a:p>
          <a:p>
            <a:r>
              <a:rPr lang="en-GB" sz="2000" dirty="0" smtClean="0">
                <a:solidFill>
                  <a:srgbClr xmlns:mc="http://schemas.openxmlformats.org/markup-compatibility/2006" xmlns:a14="http://schemas.microsoft.com/office/drawing/2010/main" val="008000" mc:Ignorable=""/>
                </a:solidFill>
                <a:latin typeface="Consolas" pitchFamily="49" charset="0"/>
                <a:cs typeface="Consolas" pitchFamily="49" charset="0"/>
              </a:rPr>
              <a:t>// Now we update the players’ skills</a:t>
            </a:r>
          </a:p>
          <a:p>
            <a:pPr lvl="0">
              <a:lnSpc>
                <a:spcPct val="90000"/>
              </a:lnSpc>
              <a:spcBef>
                <a:spcPct val="20000"/>
              </a:spcBef>
            </a:pPr>
            <a:r>
              <a:rPr lang="en-GB" sz="2000" dirty="0" err="1" smtClean="0">
                <a:solidFill>
                  <a:srgbClr xmlns:mc="http://schemas.openxmlformats.org/markup-compatibility/2006" xmlns:a14="http://schemas.microsoft.com/office/drawing/2010/main" val="0000FF" mc:Ignorable=""/>
                </a:solidFill>
                <a:latin typeface="Consolas" pitchFamily="49" charset="0"/>
                <a:cs typeface="Consolas" pitchFamily="49" charset="0"/>
              </a:rPr>
              <a:t>var</a:t>
            </a:r>
            <a:r>
              <a:rPr lang="en-GB" sz="2000" dirty="0" smtClean="0">
                <a:solidFill>
                  <a:prstClr val="black"/>
                </a:solidFill>
                <a:latin typeface="Consolas" pitchFamily="49" charset="0"/>
                <a:cs typeface="Consolas" pitchFamily="49" charset="0"/>
              </a:rPr>
              <a:t> newSkill1 =</a:t>
            </a:r>
            <a:r>
              <a:rPr lang="en-GB" sz="2000" dirty="0" smtClean="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cs typeface="Courier New" pitchFamily="49" charset="0"/>
              </a:rPr>
              <a:t>  </a:t>
            </a:r>
            <a:r>
              <a:rPr lang="en-GB" sz="2000" dirty="0" err="1" smtClean="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cs typeface="Courier New" pitchFamily="49" charset="0"/>
              </a:rPr>
              <a:t>engine.Infer</a:t>
            </a:r>
            <a:r>
              <a:rPr lang="en-GB" sz="2000" dirty="0" smtClean="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cs typeface="Courier New" pitchFamily="49" charset="0"/>
              </a:rPr>
              <a:t>&lt;</a:t>
            </a:r>
            <a:r>
              <a:rPr lang="en-GB" sz="2000" dirty="0" smtClean="0">
                <a:solidFill>
                  <a:srgbClr xmlns:mc="http://schemas.openxmlformats.org/markup-compatibility/2006" xmlns:a14="http://schemas.microsoft.com/office/drawing/2010/main" val="0070C0" mc:Ignorable="">
                    <a:lumMod val="40000"/>
                    <a:lumOff val="60000"/>
                  </a:srgbClr>
                </a:solidFill>
                <a:latin typeface="Consolas" pitchFamily="49" charset="0"/>
                <a:cs typeface="Courier New" pitchFamily="49" charset="0"/>
              </a:rPr>
              <a:t>Gaussian</a:t>
            </a:r>
            <a:r>
              <a:rPr lang="en-GB" sz="2000" dirty="0" smtClean="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cs typeface="Courier New" pitchFamily="49" charset="0"/>
              </a:rPr>
              <a:t>&gt;(skill1);</a:t>
            </a:r>
          </a:p>
          <a:p>
            <a:pPr>
              <a:lnSpc>
                <a:spcPct val="90000"/>
              </a:lnSpc>
              <a:spcBef>
                <a:spcPct val="20000"/>
              </a:spcBef>
            </a:pPr>
            <a:r>
              <a:rPr lang="en-GB" sz="2000" dirty="0" err="1">
                <a:solidFill>
                  <a:srgbClr xmlns:mc="http://schemas.openxmlformats.org/markup-compatibility/2006" xmlns:a14="http://schemas.microsoft.com/office/drawing/2010/main" val="0000FF" mc:Ignorable=""/>
                </a:solidFill>
                <a:latin typeface="Consolas" pitchFamily="49" charset="0"/>
                <a:cs typeface="Consolas" pitchFamily="49" charset="0"/>
              </a:rPr>
              <a:t>var</a:t>
            </a:r>
            <a:r>
              <a:rPr lang="en-GB" sz="2000" dirty="0">
                <a:solidFill>
                  <a:prstClr val="black"/>
                </a:solidFill>
                <a:latin typeface="Consolas" pitchFamily="49" charset="0"/>
                <a:cs typeface="Consolas" pitchFamily="49" charset="0"/>
              </a:rPr>
              <a:t> </a:t>
            </a:r>
            <a:r>
              <a:rPr lang="en-GB" sz="2000" dirty="0" smtClean="0">
                <a:solidFill>
                  <a:prstClr val="black"/>
                </a:solidFill>
                <a:latin typeface="Consolas" pitchFamily="49" charset="0"/>
                <a:cs typeface="Consolas" pitchFamily="49" charset="0"/>
              </a:rPr>
              <a:t>newSkill2 </a:t>
            </a:r>
            <a:r>
              <a:rPr lang="en-GB" sz="2000" dirty="0">
                <a:solidFill>
                  <a:prstClr val="black"/>
                </a:solidFill>
                <a:latin typeface="Consolas" pitchFamily="49" charset="0"/>
                <a:cs typeface="Consolas" pitchFamily="49" charset="0"/>
              </a:rPr>
              <a:t>=</a:t>
            </a:r>
            <a:r>
              <a:rPr lang="en-GB" sz="2000" dirty="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cs typeface="Courier New" pitchFamily="49" charset="0"/>
              </a:rPr>
              <a:t>  </a:t>
            </a:r>
            <a:r>
              <a:rPr lang="en-GB" sz="2000" dirty="0" err="1" smtClean="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cs typeface="Courier New" pitchFamily="49" charset="0"/>
              </a:rPr>
              <a:t>engine.Infer</a:t>
            </a:r>
            <a:r>
              <a:rPr lang="en-GB" sz="2000" dirty="0" smtClean="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cs typeface="Courier New" pitchFamily="49" charset="0"/>
              </a:rPr>
              <a:t>&lt;</a:t>
            </a:r>
            <a:r>
              <a:rPr lang="en-GB" sz="2000" dirty="0" smtClean="0">
                <a:solidFill>
                  <a:srgbClr xmlns:mc="http://schemas.openxmlformats.org/markup-compatibility/2006" xmlns:a14="http://schemas.microsoft.com/office/drawing/2010/main" val="0070C0" mc:Ignorable="">
                    <a:lumMod val="40000"/>
                    <a:lumOff val="60000"/>
                  </a:srgbClr>
                </a:solidFill>
                <a:latin typeface="Consolas" pitchFamily="49" charset="0"/>
                <a:cs typeface="Courier New" pitchFamily="49" charset="0"/>
              </a:rPr>
              <a:t>Gaussian</a:t>
            </a:r>
            <a:r>
              <a:rPr lang="en-GB" sz="2000" dirty="0" smtClean="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cs typeface="Courier New" pitchFamily="49" charset="0"/>
              </a:rPr>
              <a:t>&gt;(skill2);</a:t>
            </a:r>
          </a:p>
          <a:p>
            <a:pPr>
              <a:lnSpc>
                <a:spcPct val="90000"/>
              </a:lnSpc>
              <a:spcBef>
                <a:spcPct val="20000"/>
              </a:spcBef>
            </a:pPr>
            <a:r>
              <a:rPr lang="en-GB" sz="2000" dirty="0" err="1">
                <a:solidFill>
                  <a:srgbClr xmlns:mc="http://schemas.openxmlformats.org/markup-compatibility/2006" xmlns:a14="http://schemas.microsoft.com/office/drawing/2010/main" val="0000FF" mc:Ignorable=""/>
                </a:solidFill>
                <a:latin typeface="Consolas" pitchFamily="49" charset="0"/>
                <a:cs typeface="Consolas" pitchFamily="49" charset="0"/>
              </a:rPr>
              <a:t>var</a:t>
            </a:r>
            <a:r>
              <a:rPr lang="en-GB" sz="2000" dirty="0">
                <a:solidFill>
                  <a:prstClr val="black"/>
                </a:solidFill>
                <a:latin typeface="Consolas" pitchFamily="49" charset="0"/>
                <a:cs typeface="Consolas" pitchFamily="49" charset="0"/>
              </a:rPr>
              <a:t> </a:t>
            </a:r>
            <a:r>
              <a:rPr lang="en-GB" sz="2000" dirty="0" smtClean="0">
                <a:solidFill>
                  <a:prstClr val="black"/>
                </a:solidFill>
                <a:latin typeface="Consolas" pitchFamily="49" charset="0"/>
                <a:cs typeface="Consolas" pitchFamily="49" charset="0"/>
              </a:rPr>
              <a:t>newSkill3 </a:t>
            </a:r>
            <a:r>
              <a:rPr lang="en-GB" sz="2000" dirty="0">
                <a:solidFill>
                  <a:prstClr val="black"/>
                </a:solidFill>
                <a:latin typeface="Consolas" pitchFamily="49" charset="0"/>
                <a:cs typeface="Consolas" pitchFamily="49" charset="0"/>
              </a:rPr>
              <a:t>=</a:t>
            </a:r>
            <a:r>
              <a:rPr lang="en-GB" sz="2000" dirty="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cs typeface="Courier New" pitchFamily="49" charset="0"/>
              </a:rPr>
              <a:t>  </a:t>
            </a:r>
            <a:r>
              <a:rPr lang="en-GB" sz="2000" dirty="0" err="1">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cs typeface="Courier New" pitchFamily="49" charset="0"/>
              </a:rPr>
              <a:t>engine.Infer</a:t>
            </a:r>
            <a:r>
              <a:rPr lang="en-GB" sz="2000" dirty="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cs typeface="Courier New" pitchFamily="49" charset="0"/>
              </a:rPr>
              <a:t>&lt;</a:t>
            </a:r>
            <a:r>
              <a:rPr lang="en-GB" sz="2000" dirty="0">
                <a:solidFill>
                  <a:srgbClr xmlns:mc="http://schemas.openxmlformats.org/markup-compatibility/2006" xmlns:a14="http://schemas.microsoft.com/office/drawing/2010/main" val="0070C0" mc:Ignorable="">
                    <a:lumMod val="40000"/>
                    <a:lumOff val="60000"/>
                  </a:srgbClr>
                </a:solidFill>
                <a:latin typeface="Consolas" pitchFamily="49" charset="0"/>
                <a:cs typeface="Courier New" pitchFamily="49" charset="0"/>
              </a:rPr>
              <a:t>Gaussian</a:t>
            </a:r>
            <a:r>
              <a:rPr lang="en-GB" sz="2000" dirty="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cs typeface="Courier New" pitchFamily="49" charset="0"/>
              </a:rPr>
              <a:t>&gt;(</a:t>
            </a:r>
            <a:r>
              <a:rPr lang="en-GB" sz="2000" dirty="0" smtClean="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cs typeface="Courier New" pitchFamily="49" charset="0"/>
              </a:rPr>
              <a:t>skill3);</a:t>
            </a:r>
            <a:endParaRPr lang="en-GB" sz="2000" dirty="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latin typeface="Consolas" pitchFamily="49" charset="0"/>
              <a:cs typeface="Consolas" pitchFamily="49" charset="0"/>
            </a:endParaRPr>
          </a:p>
          <a:p>
            <a:pPr>
              <a:lnSpc>
                <a:spcPct val="90000"/>
              </a:lnSpc>
              <a:spcBef>
                <a:spcPct val="20000"/>
              </a:spcBef>
            </a:pPr>
            <a:endParaRPr lang="en-GB" sz="2000" dirty="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latin typeface="Consolas" pitchFamily="49" charset="0"/>
              <a:cs typeface="Consolas" pitchFamily="49" charset="0"/>
            </a:endParaRPr>
          </a:p>
          <a:p>
            <a:endParaRPr lang="en-GB" sz="20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6361"/>
          <a:stretch/>
        </p:blipFill>
        <p:spPr bwMode="auto">
          <a:xfrm>
            <a:off x="7201182" y="307536"/>
            <a:ext cx="1892804" cy="155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241245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553998"/>
          </a:xfrm>
        </p:spPr>
        <p:txBody>
          <a:bodyPr/>
          <a:lstStyle/>
          <a:p>
            <a:r>
              <a:rPr lang="en-GB" dirty="0" smtClean="0"/>
              <a:t>Reviewer Calibration Problem</a:t>
            </a:r>
            <a:endParaRPr lang="en-GB" dirty="0">
              <a:solidFill>
                <a:schemeClr val="tx2"/>
              </a:solidFill>
            </a:endParaRPr>
          </a:p>
        </p:txBody>
      </p:sp>
      <p:sp>
        <p:nvSpPr>
          <p:cNvPr id="47" name="TextBox 46"/>
          <p:cNvSpPr txBox="1"/>
          <p:nvPr/>
        </p:nvSpPr>
        <p:spPr>
          <a:xfrm>
            <a:off x="332772" y="4843799"/>
            <a:ext cx="2778370" cy="584775"/>
          </a:xfrm>
          <a:prstGeom prst="rect">
            <a:avLst/>
          </a:prstGeom>
          <a:noFill/>
        </p:spPr>
        <p:txBody>
          <a:bodyPr wrap="square" rtlCol="0">
            <a:spAutoFit/>
          </a:bodyPr>
          <a:lstStyle/>
          <a:p>
            <a:r>
              <a:rPr lang="en-GB" sz="3200" i="1" dirty="0" smtClean="0"/>
              <a:t>Submissions</a:t>
            </a:r>
            <a:endParaRPr lang="en-GB" sz="3200" i="1" dirty="0"/>
          </a:p>
        </p:txBody>
      </p:sp>
      <p:grpSp>
        <p:nvGrpSpPr>
          <p:cNvPr id="45" name="Group 44"/>
          <p:cNvGrpSpPr/>
          <p:nvPr/>
        </p:nvGrpSpPr>
        <p:grpSpPr>
          <a:xfrm>
            <a:off x="6007396" y="2057159"/>
            <a:ext cx="3062176" cy="2004647"/>
            <a:chOff x="5781125" y="2661138"/>
            <a:chExt cx="3062176" cy="2004647"/>
          </a:xfrm>
        </p:grpSpPr>
        <p:pic>
          <p:nvPicPr>
            <p:cNvPr id="83993" name="Picture 25" descr="C:\Users\joguiver\AppData\Local\Microsoft\Windows\Temporary Internet Files\Content.IE5\6GPEAGJK\MCPE03635_0000[1].wmf"/>
            <p:cNvPicPr>
              <a:picLocks noChangeAspect="1" noChangeArrowheads="1"/>
            </p:cNvPicPr>
            <p:nvPr/>
          </p:nvPicPr>
          <p:blipFill>
            <a:blip r:embed="rId3" cstate="print"/>
            <a:srcRect/>
            <a:stretch>
              <a:fillRect/>
            </a:stretch>
          </p:blipFill>
          <p:spPr bwMode="auto">
            <a:xfrm>
              <a:off x="7626325" y="3230229"/>
              <a:ext cx="1216976" cy="1423831"/>
            </a:xfrm>
            <a:prstGeom prst="rect">
              <a:avLst/>
            </a:prstGeom>
            <a:noFill/>
          </p:spPr>
        </p:pic>
        <p:sp>
          <p:nvSpPr>
            <p:cNvPr id="31" name="Oval Callout 30"/>
            <p:cNvSpPr/>
            <p:nvPr/>
          </p:nvSpPr>
          <p:spPr>
            <a:xfrm>
              <a:off x="5953842" y="2661138"/>
              <a:ext cx="1895038" cy="879231"/>
            </a:xfrm>
            <a:prstGeom prst="wedgeEllipseCallout">
              <a:avLst>
                <a:gd name="adj1" fmla="val 58092"/>
                <a:gd name="adj2" fmla="val 67369"/>
              </a:avLst>
            </a:prstGeom>
            <a:solidFill>
              <a:srgbClr xmlns:mc="http://schemas.openxmlformats.org/markup-compatibility/2006" xmlns:a14="http://schemas.microsoft.com/office/drawing/2010/main" val="FFC000" mc:Ignorable=""/>
            </a:solidFill>
            <a:ln w="508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bg1"/>
                  </a:solidFill>
                </a:rPr>
                <a:t>Strong Reject</a:t>
              </a:r>
            </a:p>
          </p:txBody>
        </p:sp>
        <p:sp>
          <p:nvSpPr>
            <p:cNvPr id="33" name="Oval Callout 32"/>
            <p:cNvSpPr/>
            <p:nvPr/>
          </p:nvSpPr>
          <p:spPr>
            <a:xfrm>
              <a:off x="5781125" y="3786554"/>
              <a:ext cx="1663028" cy="879231"/>
            </a:xfrm>
            <a:prstGeom prst="wedgeEllipseCallout">
              <a:avLst>
                <a:gd name="adj1" fmla="val 82865"/>
                <a:gd name="adj2" fmla="val -46460"/>
              </a:avLst>
            </a:prstGeom>
            <a:solidFill>
              <a:schemeClr val="bg2">
                <a:lumMod val="40000"/>
                <a:lumOff val="60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bg1"/>
                  </a:solidFill>
                </a:rPr>
                <a:t>Accept</a:t>
              </a:r>
            </a:p>
          </p:txBody>
        </p:sp>
      </p:grpSp>
      <p:grpSp>
        <p:nvGrpSpPr>
          <p:cNvPr id="3" name="Group 2"/>
          <p:cNvGrpSpPr/>
          <p:nvPr/>
        </p:nvGrpSpPr>
        <p:grpSpPr>
          <a:xfrm>
            <a:off x="2881175" y="1360072"/>
            <a:ext cx="3121040" cy="2076731"/>
            <a:chOff x="3338623" y="1465385"/>
            <a:chExt cx="3121040" cy="2076731"/>
          </a:xfrm>
        </p:grpSpPr>
        <p:pic>
          <p:nvPicPr>
            <p:cNvPr id="83992" name="Picture 24" descr="C:\Users\joguiver\AppData\Local\Microsoft\Windows\Temporary Internet Files\Content.IE5\6GPEAGJK\MCj03001190000[1].wmf"/>
            <p:cNvPicPr>
              <a:picLocks noChangeAspect="1" noChangeArrowheads="1"/>
            </p:cNvPicPr>
            <p:nvPr/>
          </p:nvPicPr>
          <p:blipFill>
            <a:blip r:embed="rId4" cstate="print"/>
            <a:srcRect/>
            <a:stretch>
              <a:fillRect/>
            </a:stretch>
          </p:blipFill>
          <p:spPr bwMode="auto">
            <a:xfrm>
              <a:off x="5052401" y="1721546"/>
              <a:ext cx="1407262" cy="1820570"/>
            </a:xfrm>
            <a:prstGeom prst="rect">
              <a:avLst/>
            </a:prstGeom>
            <a:noFill/>
          </p:spPr>
        </p:pic>
        <p:sp>
          <p:nvSpPr>
            <p:cNvPr id="29" name="Oval Callout 28"/>
            <p:cNvSpPr/>
            <p:nvPr/>
          </p:nvSpPr>
          <p:spPr>
            <a:xfrm>
              <a:off x="3338623" y="1465385"/>
              <a:ext cx="1690578" cy="879231"/>
            </a:xfrm>
            <a:prstGeom prst="wedgeEllipseCallout">
              <a:avLst>
                <a:gd name="adj1" fmla="val 68041"/>
                <a:gd name="adj2" fmla="val 54283"/>
              </a:avLst>
            </a:prstGeom>
            <a:solidFill>
              <a:srgbClr xmlns:mc="http://schemas.openxmlformats.org/markup-compatibility/2006" xmlns:a14="http://schemas.microsoft.com/office/drawing/2010/main" val="FFC000" mc:Ignorable=""/>
            </a:solidFill>
            <a:ln w="508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bg1"/>
                  </a:solidFill>
                </a:rPr>
                <a:t>Weak Accept</a:t>
              </a:r>
              <a:endParaRPr lang="en-GB" sz="2400" dirty="0">
                <a:solidFill>
                  <a:schemeClr val="bg1"/>
                </a:solidFill>
              </a:endParaRPr>
            </a:p>
          </p:txBody>
        </p:sp>
        <p:sp>
          <p:nvSpPr>
            <p:cNvPr id="38" name="Oval Callout 37"/>
            <p:cNvSpPr/>
            <p:nvPr/>
          </p:nvSpPr>
          <p:spPr>
            <a:xfrm>
              <a:off x="3413052" y="2520462"/>
              <a:ext cx="1768550" cy="879231"/>
            </a:xfrm>
            <a:prstGeom prst="wedgeEllipseCallout">
              <a:avLst>
                <a:gd name="adj1" fmla="val 66614"/>
                <a:gd name="adj2" fmla="val -55670"/>
              </a:avLst>
            </a:prstGeom>
            <a:solidFill>
              <a:schemeClr val="accent1">
                <a:lumMod val="75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bg1"/>
                  </a:solidFill>
                </a:rPr>
                <a:t>Weak Reject</a:t>
              </a:r>
              <a:endParaRPr lang="en-GB" sz="2400" dirty="0">
                <a:solidFill>
                  <a:schemeClr val="bg1"/>
                </a:solidFill>
              </a:endParaRPr>
            </a:p>
          </p:txBody>
        </p:sp>
      </p:grpSp>
      <p:grpSp>
        <p:nvGrpSpPr>
          <p:cNvPr id="46" name="Group 45"/>
          <p:cNvGrpSpPr/>
          <p:nvPr/>
        </p:nvGrpSpPr>
        <p:grpSpPr>
          <a:xfrm>
            <a:off x="4029740" y="4109215"/>
            <a:ext cx="4880344" cy="2121876"/>
            <a:chOff x="2669863" y="4513385"/>
            <a:chExt cx="4880344" cy="2121876"/>
          </a:xfrm>
        </p:grpSpPr>
        <p:pic>
          <p:nvPicPr>
            <p:cNvPr id="83991" name="Picture 23" descr="C:\Users\joguiver\AppData\Local\Microsoft\Windows\Temporary Internet Files\Content.IE5\GTT3HB52\MPj04394070000[1].jpg"/>
            <p:cNvPicPr>
              <a:picLocks noChangeAspect="1" noChangeArrowheads="1"/>
            </p:cNvPicPr>
            <p:nvPr/>
          </p:nvPicPr>
          <p:blipFill>
            <a:blip r:embed="rId5" cstate="print"/>
            <a:srcRect/>
            <a:stretch>
              <a:fillRect/>
            </a:stretch>
          </p:blipFill>
          <p:spPr bwMode="auto">
            <a:xfrm>
              <a:off x="4224914" y="4982307"/>
              <a:ext cx="1534886" cy="1652954"/>
            </a:xfrm>
            <a:prstGeom prst="rect">
              <a:avLst/>
            </a:prstGeom>
            <a:noFill/>
          </p:spPr>
        </p:pic>
        <p:sp>
          <p:nvSpPr>
            <p:cNvPr id="34" name="Oval Callout 33"/>
            <p:cNvSpPr/>
            <p:nvPr/>
          </p:nvSpPr>
          <p:spPr>
            <a:xfrm>
              <a:off x="5767755" y="5240216"/>
              <a:ext cx="1782452" cy="879231"/>
            </a:xfrm>
            <a:prstGeom prst="wedgeEllipseCallout">
              <a:avLst>
                <a:gd name="adj1" fmla="val -90610"/>
                <a:gd name="adj2" fmla="val -9592"/>
              </a:avLst>
            </a:prstGeom>
            <a:solidFill>
              <a:srgbClr xmlns:mc="http://schemas.openxmlformats.org/markup-compatibility/2006" xmlns:a14="http://schemas.microsoft.com/office/drawing/2010/main" val="FFC000" mc:Ignorable=""/>
            </a:solidFill>
            <a:ln w="508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bg1"/>
                  </a:solidFill>
                </a:rPr>
                <a:t>Weak Accept</a:t>
              </a:r>
              <a:endParaRPr lang="en-GB" sz="2400" dirty="0">
                <a:solidFill>
                  <a:schemeClr val="bg1"/>
                </a:solidFill>
              </a:endParaRPr>
            </a:p>
          </p:txBody>
        </p:sp>
        <p:sp>
          <p:nvSpPr>
            <p:cNvPr id="37" name="Oval Callout 36"/>
            <p:cNvSpPr/>
            <p:nvPr/>
          </p:nvSpPr>
          <p:spPr>
            <a:xfrm>
              <a:off x="2669863" y="5615355"/>
              <a:ext cx="1562167" cy="879231"/>
            </a:xfrm>
            <a:prstGeom prst="wedgeEllipseCallout">
              <a:avLst>
                <a:gd name="adj1" fmla="val 96593"/>
                <a:gd name="adj2" fmla="val -54089"/>
              </a:avLst>
            </a:prstGeom>
            <a:solidFill>
              <a:schemeClr val="bg2">
                <a:lumMod val="40000"/>
                <a:lumOff val="60000"/>
              </a:schemeClr>
            </a:solidFill>
            <a:ln w="508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bg1"/>
                  </a:solidFill>
                </a:rPr>
                <a:t>Weak Accept</a:t>
              </a:r>
              <a:endParaRPr lang="en-GB" sz="2400" dirty="0">
                <a:solidFill>
                  <a:schemeClr val="bg1"/>
                </a:solidFill>
              </a:endParaRPr>
            </a:p>
          </p:txBody>
        </p:sp>
        <p:sp>
          <p:nvSpPr>
            <p:cNvPr id="39" name="Oval Callout 38"/>
            <p:cNvSpPr/>
            <p:nvPr/>
          </p:nvSpPr>
          <p:spPr>
            <a:xfrm>
              <a:off x="2778369" y="4513385"/>
              <a:ext cx="1863969" cy="879231"/>
            </a:xfrm>
            <a:prstGeom prst="wedgeEllipseCallout">
              <a:avLst>
                <a:gd name="adj1" fmla="val 63501"/>
                <a:gd name="adj2" fmla="val 71244"/>
              </a:avLst>
            </a:prstGeom>
            <a:solidFill>
              <a:schemeClr val="accent1">
                <a:lumMod val="75000"/>
              </a:schemeClr>
            </a:solidFill>
            <a:ln w="508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bg1"/>
                  </a:solidFill>
                </a:rPr>
                <a:t>Weak Accept</a:t>
              </a:r>
              <a:endParaRPr lang="en-GB" sz="2400" dirty="0">
                <a:solidFill>
                  <a:schemeClr val="bg1"/>
                </a:solidFill>
              </a:endParaRPr>
            </a:p>
          </p:txBody>
        </p:sp>
      </p:grpSp>
      <p:sp>
        <p:nvSpPr>
          <p:cNvPr id="49" name="TextBox 48"/>
          <p:cNvSpPr txBox="1"/>
          <p:nvPr/>
        </p:nvSpPr>
        <p:spPr>
          <a:xfrm>
            <a:off x="3585080" y="3477031"/>
            <a:ext cx="2274277" cy="584775"/>
          </a:xfrm>
          <a:prstGeom prst="rect">
            <a:avLst/>
          </a:prstGeom>
          <a:noFill/>
        </p:spPr>
        <p:txBody>
          <a:bodyPr wrap="square" rtlCol="0">
            <a:spAutoFit/>
          </a:bodyPr>
          <a:lstStyle/>
          <a:p>
            <a:r>
              <a:rPr lang="en-GB" sz="3200" i="1" dirty="0" smtClean="0"/>
              <a:t>Reviewers</a:t>
            </a:r>
            <a:endParaRPr lang="en-GB" sz="3200" i="1" dirty="0"/>
          </a:p>
        </p:txBody>
      </p:sp>
      <p:grpSp>
        <p:nvGrpSpPr>
          <p:cNvPr id="8" name="Group 7"/>
          <p:cNvGrpSpPr/>
          <p:nvPr/>
        </p:nvGrpSpPr>
        <p:grpSpPr>
          <a:xfrm>
            <a:off x="453048" y="1856257"/>
            <a:ext cx="2178019" cy="3027797"/>
            <a:chOff x="442933" y="1110836"/>
            <a:chExt cx="2178019" cy="3027797"/>
          </a:xfrm>
        </p:grpSpPr>
        <p:grpSp>
          <p:nvGrpSpPr>
            <p:cNvPr id="65" name="Group 64"/>
            <p:cNvGrpSpPr/>
            <p:nvPr/>
          </p:nvGrpSpPr>
          <p:grpSpPr>
            <a:xfrm>
              <a:off x="833997" y="1110836"/>
              <a:ext cx="1786955" cy="2510177"/>
              <a:chOff x="1725907" y="1706153"/>
              <a:chExt cx="1786955" cy="2510177"/>
            </a:xfrm>
          </p:grpSpPr>
          <p:sp>
            <p:nvSpPr>
              <p:cNvPr id="66" name="Snip Single Corner Rectangle 65"/>
              <p:cNvSpPr/>
              <p:nvPr/>
            </p:nvSpPr>
            <p:spPr bwMode="auto">
              <a:xfrm>
                <a:off x="1725907" y="1706153"/>
                <a:ext cx="1775921" cy="2510177"/>
              </a:xfrm>
              <a:prstGeom prst="snip1Rect">
                <a:avLst>
                  <a:gd name="adj" fmla="val 29839"/>
                </a:avLst>
              </a:prstGeom>
              <a:solidFill>
                <a:schemeClr val="bg2">
                  <a:lumMod val="40000"/>
                  <a:lumOff val="60000"/>
                </a:schemeClr>
              </a:solidFill>
              <a:ln w="50800">
                <a:solidFill>
                  <a:schemeClr val="bg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cxnSp>
            <p:nvCxnSpPr>
              <p:cNvPr id="67" name="Straight Connector 66"/>
              <p:cNvCxnSpPr/>
              <p:nvPr/>
            </p:nvCxnSpPr>
            <p:spPr>
              <a:xfrm>
                <a:off x="1887053" y="2057399"/>
                <a:ext cx="145362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887053" y="2428099"/>
                <a:ext cx="145362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87053" y="2798801"/>
                <a:ext cx="145362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887053" y="3169501"/>
                <a:ext cx="145362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887053" y="3540203"/>
                <a:ext cx="145362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887053" y="3910903"/>
                <a:ext cx="145362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Right Triangle 72"/>
              <p:cNvSpPr/>
              <p:nvPr/>
            </p:nvSpPr>
            <p:spPr bwMode="auto">
              <a:xfrm>
                <a:off x="2972862" y="1706153"/>
                <a:ext cx="540000" cy="540000"/>
              </a:xfrm>
              <a:prstGeom prst="rtTriangle">
                <a:avLst/>
              </a:prstGeom>
              <a:solidFill>
                <a:schemeClr val="bg2">
                  <a:lumMod val="40000"/>
                  <a:lumOff val="60000"/>
                </a:schemeClr>
              </a:solidFill>
              <a:ln w="50800">
                <a:solidFill>
                  <a:schemeClr val="bg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grpSp>
        <p:grpSp>
          <p:nvGrpSpPr>
            <p:cNvPr id="56" name="Group 55"/>
            <p:cNvGrpSpPr/>
            <p:nvPr/>
          </p:nvGrpSpPr>
          <p:grpSpPr>
            <a:xfrm>
              <a:off x="640303" y="1358456"/>
              <a:ext cx="1786955" cy="2510177"/>
              <a:chOff x="1725907" y="1706153"/>
              <a:chExt cx="1786955" cy="2510177"/>
            </a:xfrm>
          </p:grpSpPr>
          <p:sp>
            <p:nvSpPr>
              <p:cNvPr id="57" name="Snip Single Corner Rectangle 56"/>
              <p:cNvSpPr/>
              <p:nvPr/>
            </p:nvSpPr>
            <p:spPr bwMode="auto">
              <a:xfrm>
                <a:off x="1725907" y="1706153"/>
                <a:ext cx="1775921" cy="2510177"/>
              </a:xfrm>
              <a:prstGeom prst="snip1Rect">
                <a:avLst>
                  <a:gd name="adj" fmla="val 29839"/>
                </a:avLst>
              </a:prstGeom>
              <a:solidFill>
                <a:srgbClr xmlns:mc="http://schemas.openxmlformats.org/markup-compatibility/2006" xmlns:a14="http://schemas.microsoft.com/office/drawing/2010/main" val="FFC000" mc:Ignorable=""/>
              </a:solidFill>
              <a:ln w="50800">
                <a:solidFill>
                  <a:schemeClr val="bg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cxnSp>
            <p:nvCxnSpPr>
              <p:cNvPr id="58" name="Straight Connector 57"/>
              <p:cNvCxnSpPr/>
              <p:nvPr/>
            </p:nvCxnSpPr>
            <p:spPr>
              <a:xfrm>
                <a:off x="1887053" y="2057399"/>
                <a:ext cx="145362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887053" y="2428099"/>
                <a:ext cx="145362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887053" y="2798801"/>
                <a:ext cx="145362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887053" y="3169501"/>
                <a:ext cx="145362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887053" y="3540203"/>
                <a:ext cx="145362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887053" y="3910903"/>
                <a:ext cx="145362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ight Triangle 63"/>
              <p:cNvSpPr/>
              <p:nvPr/>
            </p:nvSpPr>
            <p:spPr bwMode="auto">
              <a:xfrm>
                <a:off x="2972862" y="1706153"/>
                <a:ext cx="540000" cy="540000"/>
              </a:xfrm>
              <a:prstGeom prst="rtTriangle">
                <a:avLst/>
              </a:prstGeom>
              <a:solidFill>
                <a:srgbClr xmlns:mc="http://schemas.openxmlformats.org/markup-compatibility/2006" xmlns:a14="http://schemas.microsoft.com/office/drawing/2010/main" val="FFC000" mc:Ignorable=""/>
              </a:solidFill>
              <a:ln w="50800">
                <a:solidFill>
                  <a:schemeClr val="bg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grpSp>
        <p:grpSp>
          <p:nvGrpSpPr>
            <p:cNvPr id="7" name="Group 6"/>
            <p:cNvGrpSpPr/>
            <p:nvPr/>
          </p:nvGrpSpPr>
          <p:grpSpPr>
            <a:xfrm>
              <a:off x="442933" y="1628456"/>
              <a:ext cx="1786955" cy="2510177"/>
              <a:chOff x="1725907" y="1706153"/>
              <a:chExt cx="1786955" cy="2510177"/>
            </a:xfrm>
          </p:grpSpPr>
          <p:sp>
            <p:nvSpPr>
              <p:cNvPr id="24" name="Snip Single Corner Rectangle 23"/>
              <p:cNvSpPr/>
              <p:nvPr/>
            </p:nvSpPr>
            <p:spPr bwMode="auto">
              <a:xfrm>
                <a:off x="1725907" y="1706153"/>
                <a:ext cx="1775921" cy="2510177"/>
              </a:xfrm>
              <a:prstGeom prst="snip1Rect">
                <a:avLst>
                  <a:gd name="adj" fmla="val 29839"/>
                </a:avLst>
              </a:prstGeom>
              <a:solidFill>
                <a:schemeClr val="accent1">
                  <a:lumMod val="75000"/>
                </a:schemeClr>
              </a:solidFill>
              <a:ln w="50800">
                <a:solidFill>
                  <a:schemeClr val="bg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cxnSp>
            <p:nvCxnSpPr>
              <p:cNvPr id="25" name="Straight Connector 24"/>
              <p:cNvCxnSpPr/>
              <p:nvPr/>
            </p:nvCxnSpPr>
            <p:spPr>
              <a:xfrm>
                <a:off x="1887053" y="2057399"/>
                <a:ext cx="145362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887053" y="2428099"/>
                <a:ext cx="145362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887053" y="2798801"/>
                <a:ext cx="145362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887053" y="3169501"/>
                <a:ext cx="145362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887053" y="3540203"/>
                <a:ext cx="145362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887053" y="3910903"/>
                <a:ext cx="145362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ight Triangle 5"/>
              <p:cNvSpPr/>
              <p:nvPr/>
            </p:nvSpPr>
            <p:spPr bwMode="auto">
              <a:xfrm>
                <a:off x="2972862" y="1706153"/>
                <a:ext cx="540000" cy="540000"/>
              </a:xfrm>
              <a:prstGeom prst="rtTriangle">
                <a:avLst/>
              </a:prstGeom>
              <a:solidFill>
                <a:schemeClr val="accent1">
                  <a:lumMod val="75000"/>
                </a:schemeClr>
              </a:solidFill>
              <a:ln w="50800">
                <a:solidFill>
                  <a:schemeClr val="bg1"/>
                </a:solidFill>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grpSp>
      </p:grpSp>
      <p:sp>
        <p:nvSpPr>
          <p:cNvPr id="48" name="TextBox 23"/>
          <p:cNvSpPr txBox="1">
            <a:spLocks noChangeArrowheads="1"/>
          </p:cNvSpPr>
          <p:nvPr/>
        </p:nvSpPr>
        <p:spPr bwMode="auto">
          <a:xfrm>
            <a:off x="6367231" y="941795"/>
            <a:ext cx="2600392" cy="338554"/>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600" dirty="0" smtClean="0"/>
              <a:t>[SIGKDD Explorations ‘09]</a:t>
            </a:r>
            <a:endParaRPr lang="en-GB" sz="1600" dirty="0"/>
          </a:p>
        </p:txBody>
      </p:sp>
      <p:sp>
        <p:nvSpPr>
          <p:cNvPr id="4" name="TextBox 3"/>
          <p:cNvSpPr txBox="1"/>
          <p:nvPr/>
        </p:nvSpPr>
        <p:spPr>
          <a:xfrm>
            <a:off x="244408" y="5650800"/>
            <a:ext cx="3595471" cy="369332"/>
          </a:xfrm>
          <a:prstGeom prst="rect">
            <a:avLst/>
          </a:prstGeom>
          <a:noFill/>
        </p:spPr>
        <p:txBody>
          <a:bodyPr wrap="none" lIns="0" tIns="0" rIns="0" bIns="0" rtlCol="0">
            <a:spAutoFit/>
          </a:bodyPr>
          <a:lstStyle/>
          <a:p>
            <a:r>
              <a:rPr lang="en-GB" sz="2400" b="1" dirty="0" smtClean="0">
                <a:gradFill>
                  <a:gsLst>
                    <a:gs pos="0">
                      <a:schemeClr val="tx1"/>
                    </a:gs>
                    <a:gs pos="86000">
                      <a:schemeClr val="tx1"/>
                    </a:gs>
                  </a:gsLst>
                  <a:lin ang="5400000" scaled="0"/>
                </a:gradFill>
              </a:rPr>
              <a:t>Aim:</a:t>
            </a:r>
            <a:r>
              <a:rPr lang="en-GB" sz="2400" dirty="0" smtClean="0">
                <a:gradFill>
                  <a:gsLst>
                    <a:gs pos="0">
                      <a:schemeClr val="tx1"/>
                    </a:gs>
                    <a:gs pos="86000">
                      <a:schemeClr val="tx1"/>
                    </a:gs>
                  </a:gsLst>
                  <a:lin ang="5400000" scaled="0"/>
                </a:gradFill>
              </a:rPr>
              <a:t> infer calibrated </a:t>
            </a:r>
            <a:r>
              <a:rPr lang="en-GB" sz="2400" dirty="0">
                <a:gradFill>
                  <a:gsLst>
                    <a:gs pos="0">
                      <a:schemeClr val="tx1"/>
                    </a:gs>
                    <a:gs pos="86000">
                      <a:schemeClr val="tx1"/>
                    </a:gs>
                  </a:gsLst>
                  <a:lin ang="5400000" scaled="0"/>
                </a:gradFill>
              </a:rPr>
              <a:t>s</a:t>
            </a:r>
            <a:r>
              <a:rPr lang="en-GB" sz="2400" dirty="0" smtClean="0">
                <a:gradFill>
                  <a:gsLst>
                    <a:gs pos="0">
                      <a:schemeClr val="tx1"/>
                    </a:gs>
                    <a:gs pos="86000">
                      <a:schemeClr val="tx1"/>
                    </a:gs>
                  </a:gsLst>
                  <a:lin ang="5400000" scaled="0"/>
                </a:gradFill>
              </a:rPr>
              <a:t>core</a:t>
            </a:r>
          </a:p>
        </p:txBody>
      </p:sp>
    </p:spTree>
    <p:extLst>
      <p:ext uri="{BB962C8B-B14F-4D97-AF65-F5344CB8AC3E}">
        <p14:creationId xmlns:p14="http://schemas.microsoft.com/office/powerpoint/2010/main" val="204865610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066800" y="4302125"/>
            <a:ext cx="2895600" cy="633413"/>
            <a:chOff x="672" y="2704"/>
            <a:chExt cx="1824" cy="399"/>
          </a:xfrm>
        </p:grpSpPr>
        <p:sp>
          <p:nvSpPr>
            <p:cNvPr id="7199" name="Down Arrow 137218"/>
            <p:cNvSpPr>
              <a:spLocks noChangeArrowheads="1"/>
            </p:cNvSpPr>
            <p:nvPr/>
          </p:nvSpPr>
          <p:spPr bwMode="auto">
            <a:xfrm>
              <a:off x="1488" y="2704"/>
              <a:ext cx="192" cy="144"/>
            </a:xfrm>
            <a:prstGeom prst="downArrow">
              <a:avLst>
                <a:gd name="adj1" fmla="val 57287"/>
                <a:gd name="adj2" fmla="val 47222"/>
              </a:avLst>
            </a:prstGeom>
            <a:solidFill>
              <a:schemeClr val="accent1"/>
            </a:solidFill>
            <a:ln w="9525" algn="ctr">
              <a:solidFill>
                <a:schemeClr val="tx1"/>
              </a:solidFill>
              <a:miter lim="800000"/>
              <a:headEnd/>
              <a:tailEnd/>
            </a:ln>
          </p:spPr>
          <p:txBody>
            <a:bodyPr vert="eaVert" wrap="none" anchor="ctr"/>
            <a:lstStyle/>
            <a:p>
              <a:endParaRPr lang="en-GB">
                <a:solidFill>
                  <a:srgbClr xmlns:mc="http://schemas.openxmlformats.org/markup-compatibility/2006" xmlns:a14="http://schemas.microsoft.com/office/drawing/2010/main" val="000000" mc:Ignorable=""/>
                </a:solidFill>
              </a:endParaRPr>
            </a:p>
          </p:txBody>
        </p:sp>
        <p:sp>
          <p:nvSpPr>
            <p:cNvPr id="7200" name="TextBox 137219"/>
            <p:cNvSpPr txBox="1">
              <a:spLocks noChangeArrowheads="1"/>
            </p:cNvSpPr>
            <p:nvPr/>
          </p:nvSpPr>
          <p:spPr bwMode="auto">
            <a:xfrm>
              <a:off x="672" y="2866"/>
              <a:ext cx="1824" cy="237"/>
            </a:xfrm>
            <a:prstGeom prst="rect">
              <a:avLst/>
            </a:prstGeom>
            <a:solidFill>
              <a:schemeClr val="accent1">
                <a:alpha val="10196"/>
              </a:schemeClr>
            </a:solidFill>
            <a:ln w="9525" algn="ctr">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t>Revise model/method</a:t>
              </a:r>
            </a:p>
          </p:txBody>
        </p:sp>
      </p:grpSp>
      <p:grpSp>
        <p:nvGrpSpPr>
          <p:cNvPr id="3" name="Group 5"/>
          <p:cNvGrpSpPr>
            <a:grpSpLocks/>
          </p:cNvGrpSpPr>
          <p:nvPr/>
        </p:nvGrpSpPr>
        <p:grpSpPr bwMode="auto">
          <a:xfrm>
            <a:off x="5334000" y="3438525"/>
            <a:ext cx="2895600" cy="879475"/>
            <a:chOff x="3264" y="2160"/>
            <a:chExt cx="1824" cy="554"/>
          </a:xfrm>
        </p:grpSpPr>
        <p:sp>
          <p:nvSpPr>
            <p:cNvPr id="7197" name="Down Arrow 137221"/>
            <p:cNvSpPr>
              <a:spLocks noChangeArrowheads="1"/>
            </p:cNvSpPr>
            <p:nvPr/>
          </p:nvSpPr>
          <p:spPr bwMode="auto">
            <a:xfrm>
              <a:off x="4080" y="2160"/>
              <a:ext cx="192" cy="144"/>
            </a:xfrm>
            <a:prstGeom prst="downArrow">
              <a:avLst>
                <a:gd name="adj1" fmla="val 57287"/>
                <a:gd name="adj2" fmla="val 47222"/>
              </a:avLst>
            </a:prstGeom>
            <a:solidFill>
              <a:schemeClr val="accent1"/>
            </a:solidFill>
            <a:ln w="9525" algn="ctr">
              <a:solidFill>
                <a:schemeClr val="tx1"/>
              </a:solidFill>
              <a:miter lim="800000"/>
              <a:headEnd/>
              <a:tailEnd/>
            </a:ln>
          </p:spPr>
          <p:txBody>
            <a:bodyPr vert="eaVert" wrap="none" anchor="ctr"/>
            <a:lstStyle/>
            <a:p>
              <a:endParaRPr lang="en-GB">
                <a:solidFill>
                  <a:srgbClr xmlns:mc="http://schemas.openxmlformats.org/markup-compatibility/2006" xmlns:a14="http://schemas.microsoft.com/office/drawing/2010/main" val="000000" mc:Ignorable=""/>
                </a:solidFill>
              </a:endParaRPr>
            </a:p>
          </p:txBody>
        </p:sp>
        <p:sp>
          <p:nvSpPr>
            <p:cNvPr id="7198" name="TextBox 137222"/>
            <p:cNvSpPr txBox="1">
              <a:spLocks noChangeArrowheads="1"/>
            </p:cNvSpPr>
            <p:nvPr/>
          </p:nvSpPr>
          <p:spPr bwMode="auto">
            <a:xfrm>
              <a:off x="3264" y="2304"/>
              <a:ext cx="1824" cy="410"/>
            </a:xfrm>
            <a:prstGeom prst="rect">
              <a:avLst/>
            </a:prstGeom>
            <a:solidFill>
              <a:srgbClr xmlns:mc="http://schemas.openxmlformats.org/markup-compatibility/2006" xmlns:a14="http://schemas.microsoft.com/office/drawing/2010/main" val="00FF00" mc:Ignorable="">
                <a:alpha val="10196"/>
              </a:srgbClr>
            </a:solidFill>
            <a:ln w="9525" algn="ctr">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t>Apply </a:t>
              </a:r>
              <a:br>
                <a:rPr lang="en-GB"/>
              </a:br>
              <a:r>
                <a:rPr lang="en-GB" b="1"/>
                <a:t>inference engine</a:t>
              </a:r>
            </a:p>
          </p:txBody>
        </p:sp>
      </p:grpSp>
      <p:sp>
        <p:nvSpPr>
          <p:cNvPr id="7172" name="Shape 137223"/>
          <p:cNvSpPr>
            <a:spLocks noGrp="1" noChangeArrowheads="1"/>
          </p:cNvSpPr>
          <p:nvPr>
            <p:ph type="title"/>
          </p:nvPr>
        </p:nvSpPr>
        <p:spPr/>
        <p:txBody>
          <a:bodyPr anchor="t"/>
          <a:lstStyle/>
          <a:p>
            <a:pPr defTabSz="914400"/>
            <a:r>
              <a:rPr lang="en-GB" dirty="0"/>
              <a:t>Why probabilistic programming?</a:t>
            </a:r>
            <a:endParaRPr lang="en-GB" dirty="0" smtClean="0"/>
          </a:p>
        </p:txBody>
      </p:sp>
      <p:sp>
        <p:nvSpPr>
          <p:cNvPr id="7173" name="TextBox 137224"/>
          <p:cNvSpPr txBox="1">
            <a:spLocks noChangeArrowheads="1"/>
          </p:cNvSpPr>
          <p:nvPr/>
        </p:nvSpPr>
        <p:spPr bwMode="auto">
          <a:xfrm>
            <a:off x="1066800" y="1752600"/>
            <a:ext cx="2895600" cy="376238"/>
          </a:xfrm>
          <a:prstGeom prst="rect">
            <a:avLst/>
          </a:prstGeom>
          <a:solidFill>
            <a:schemeClr val="accent1">
              <a:alpha val="10196"/>
            </a:schemeClr>
          </a:solidFill>
          <a:ln w="9525" algn="ctr">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dirty="0"/>
              <a:t>Define </a:t>
            </a:r>
            <a:r>
              <a:rPr lang="en-GB" dirty="0" smtClean="0"/>
              <a:t>model</a:t>
            </a:r>
            <a:endParaRPr lang="en-GB" dirty="0"/>
          </a:p>
        </p:txBody>
      </p:sp>
      <p:grpSp>
        <p:nvGrpSpPr>
          <p:cNvPr id="7174" name="Group 10"/>
          <p:cNvGrpSpPr>
            <a:grpSpLocks/>
          </p:cNvGrpSpPr>
          <p:nvPr/>
        </p:nvGrpSpPr>
        <p:grpSpPr bwMode="auto">
          <a:xfrm>
            <a:off x="1066800" y="2133600"/>
            <a:ext cx="2895600" cy="625475"/>
            <a:chOff x="672" y="1344"/>
            <a:chExt cx="1824" cy="394"/>
          </a:xfrm>
        </p:grpSpPr>
        <p:sp>
          <p:nvSpPr>
            <p:cNvPr id="7195" name="Down Arrow 137226"/>
            <p:cNvSpPr>
              <a:spLocks noChangeArrowheads="1"/>
            </p:cNvSpPr>
            <p:nvPr/>
          </p:nvSpPr>
          <p:spPr bwMode="auto">
            <a:xfrm>
              <a:off x="1488" y="1344"/>
              <a:ext cx="192" cy="144"/>
            </a:xfrm>
            <a:prstGeom prst="downArrow">
              <a:avLst>
                <a:gd name="adj1" fmla="val 57287"/>
                <a:gd name="adj2" fmla="val 47222"/>
              </a:avLst>
            </a:prstGeom>
            <a:solidFill>
              <a:schemeClr val="accent1"/>
            </a:solidFill>
            <a:ln w="9525" algn="ctr">
              <a:solidFill>
                <a:schemeClr val="tx1"/>
              </a:solidFill>
              <a:miter lim="800000"/>
              <a:headEnd/>
              <a:tailEnd/>
            </a:ln>
          </p:spPr>
          <p:txBody>
            <a:bodyPr vert="eaVert" wrap="none" anchor="ctr"/>
            <a:lstStyle/>
            <a:p>
              <a:endParaRPr lang="en-GB">
                <a:solidFill>
                  <a:srgbClr xmlns:mc="http://schemas.openxmlformats.org/markup-compatibility/2006" xmlns:a14="http://schemas.microsoft.com/office/drawing/2010/main" val="000000" mc:Ignorable=""/>
                </a:solidFill>
              </a:endParaRPr>
            </a:p>
          </p:txBody>
        </p:sp>
        <p:sp>
          <p:nvSpPr>
            <p:cNvPr id="7196" name="TextBox 137227"/>
            <p:cNvSpPr txBox="1">
              <a:spLocks noChangeArrowheads="1"/>
            </p:cNvSpPr>
            <p:nvPr/>
          </p:nvSpPr>
          <p:spPr bwMode="auto">
            <a:xfrm>
              <a:off x="672" y="1501"/>
              <a:ext cx="1824" cy="237"/>
            </a:xfrm>
            <a:prstGeom prst="rect">
              <a:avLst/>
            </a:prstGeom>
            <a:solidFill>
              <a:schemeClr val="accent1">
                <a:alpha val="10196"/>
              </a:schemeClr>
            </a:solidFill>
            <a:ln w="9525" algn="ctr">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t>Choose inference method</a:t>
              </a:r>
            </a:p>
          </p:txBody>
        </p:sp>
      </p:grpSp>
      <p:grpSp>
        <p:nvGrpSpPr>
          <p:cNvPr id="7175" name="Group 13"/>
          <p:cNvGrpSpPr>
            <a:grpSpLocks/>
          </p:cNvGrpSpPr>
          <p:nvPr/>
        </p:nvGrpSpPr>
        <p:grpSpPr bwMode="auto">
          <a:xfrm>
            <a:off x="1066800" y="2763838"/>
            <a:ext cx="2895600" cy="625475"/>
            <a:chOff x="672" y="1741"/>
            <a:chExt cx="1824" cy="394"/>
          </a:xfrm>
        </p:grpSpPr>
        <p:sp>
          <p:nvSpPr>
            <p:cNvPr id="7193" name="Down Arrow 137229"/>
            <p:cNvSpPr>
              <a:spLocks noChangeArrowheads="1"/>
            </p:cNvSpPr>
            <p:nvPr/>
          </p:nvSpPr>
          <p:spPr bwMode="auto">
            <a:xfrm>
              <a:off x="1488" y="1741"/>
              <a:ext cx="192" cy="144"/>
            </a:xfrm>
            <a:prstGeom prst="downArrow">
              <a:avLst>
                <a:gd name="adj1" fmla="val 57287"/>
                <a:gd name="adj2" fmla="val 47222"/>
              </a:avLst>
            </a:prstGeom>
            <a:solidFill>
              <a:schemeClr val="accent1"/>
            </a:solidFill>
            <a:ln w="9525" algn="ctr">
              <a:solidFill>
                <a:schemeClr val="tx1"/>
              </a:solidFill>
              <a:miter lim="800000"/>
              <a:headEnd/>
              <a:tailEnd/>
            </a:ln>
          </p:spPr>
          <p:txBody>
            <a:bodyPr vert="eaVert" wrap="none" anchor="ctr"/>
            <a:lstStyle/>
            <a:p>
              <a:endParaRPr lang="en-GB">
                <a:solidFill>
                  <a:srgbClr xmlns:mc="http://schemas.openxmlformats.org/markup-compatibility/2006" xmlns:a14="http://schemas.microsoft.com/office/drawing/2010/main" val="000000" mc:Ignorable=""/>
                </a:solidFill>
              </a:endParaRPr>
            </a:p>
          </p:txBody>
        </p:sp>
        <p:sp>
          <p:nvSpPr>
            <p:cNvPr id="7194" name="TextBox 137230"/>
            <p:cNvSpPr txBox="1">
              <a:spLocks noChangeArrowheads="1"/>
            </p:cNvSpPr>
            <p:nvPr/>
          </p:nvSpPr>
          <p:spPr bwMode="auto">
            <a:xfrm>
              <a:off x="672" y="1898"/>
              <a:ext cx="1824" cy="237"/>
            </a:xfrm>
            <a:prstGeom prst="rect">
              <a:avLst/>
            </a:prstGeom>
            <a:solidFill>
              <a:srgbClr xmlns:mc="http://schemas.openxmlformats.org/markup-compatibility/2006" xmlns:a14="http://schemas.microsoft.com/office/drawing/2010/main" val="C00000" mc:Ignorable="">
                <a:alpha val="50196"/>
              </a:srgbClr>
            </a:solidFill>
            <a:ln w="9525" algn="ctr">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dirty="0"/>
                <a:t>Derive algorithm by hand</a:t>
              </a:r>
            </a:p>
          </p:txBody>
        </p:sp>
      </p:grpSp>
      <p:grpSp>
        <p:nvGrpSpPr>
          <p:cNvPr id="7176" name="Group 16"/>
          <p:cNvGrpSpPr>
            <a:grpSpLocks/>
          </p:cNvGrpSpPr>
          <p:nvPr/>
        </p:nvGrpSpPr>
        <p:grpSpPr bwMode="auto">
          <a:xfrm>
            <a:off x="1066800" y="3397250"/>
            <a:ext cx="2895600" cy="898525"/>
            <a:chOff x="672" y="2134"/>
            <a:chExt cx="1824" cy="566"/>
          </a:xfrm>
        </p:grpSpPr>
        <p:sp>
          <p:nvSpPr>
            <p:cNvPr id="7191" name="Down Arrow 137232"/>
            <p:cNvSpPr>
              <a:spLocks noChangeArrowheads="1"/>
            </p:cNvSpPr>
            <p:nvPr/>
          </p:nvSpPr>
          <p:spPr bwMode="auto">
            <a:xfrm>
              <a:off x="1488" y="2134"/>
              <a:ext cx="192" cy="144"/>
            </a:xfrm>
            <a:prstGeom prst="downArrow">
              <a:avLst>
                <a:gd name="adj1" fmla="val 57287"/>
                <a:gd name="adj2" fmla="val 47222"/>
              </a:avLst>
            </a:prstGeom>
            <a:solidFill>
              <a:schemeClr val="accent1"/>
            </a:solidFill>
            <a:ln w="9525" algn="ctr">
              <a:solidFill>
                <a:schemeClr val="tx1"/>
              </a:solidFill>
              <a:miter lim="800000"/>
              <a:headEnd/>
              <a:tailEnd/>
            </a:ln>
          </p:spPr>
          <p:txBody>
            <a:bodyPr vert="eaVert" wrap="none" anchor="ctr"/>
            <a:lstStyle/>
            <a:p>
              <a:endParaRPr lang="en-GB">
                <a:solidFill>
                  <a:srgbClr xmlns:mc="http://schemas.openxmlformats.org/markup-compatibility/2006" xmlns:a14="http://schemas.microsoft.com/office/drawing/2010/main" val="000000" mc:Ignorable=""/>
                </a:solidFill>
              </a:endParaRPr>
            </a:p>
          </p:txBody>
        </p:sp>
        <p:sp>
          <p:nvSpPr>
            <p:cNvPr id="7192" name="TextBox 137233"/>
            <p:cNvSpPr txBox="1">
              <a:spLocks noChangeArrowheads="1"/>
            </p:cNvSpPr>
            <p:nvPr/>
          </p:nvSpPr>
          <p:spPr bwMode="auto">
            <a:xfrm>
              <a:off x="672" y="2290"/>
              <a:ext cx="1824" cy="410"/>
            </a:xfrm>
            <a:prstGeom prst="rect">
              <a:avLst/>
            </a:prstGeom>
            <a:solidFill>
              <a:srgbClr xmlns:mc="http://schemas.openxmlformats.org/markup-compatibility/2006" xmlns:a14="http://schemas.microsoft.com/office/drawing/2010/main" val="C00000" mc:Ignorable="">
                <a:alpha val="50196"/>
              </a:srgbClr>
            </a:solidFill>
            <a:ln w="9525" algn="ctr">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dirty="0"/>
                <a:t>Implement algorithm (e.g.</a:t>
              </a:r>
              <a:r>
                <a:rPr lang="en-US" dirty="0">
                  <a:cs typeface="Arial" charset="0"/>
                </a:rPr>
                <a:t> </a:t>
              </a:r>
              <a:r>
                <a:rPr lang="en-GB" dirty="0" err="1"/>
                <a:t>Matlab</a:t>
              </a:r>
              <a:r>
                <a:rPr lang="en-GB" dirty="0"/>
                <a:t>)</a:t>
              </a:r>
            </a:p>
          </p:txBody>
        </p:sp>
      </p:grpSp>
      <p:grpSp>
        <p:nvGrpSpPr>
          <p:cNvPr id="7177" name="Group 19"/>
          <p:cNvGrpSpPr>
            <a:grpSpLocks/>
          </p:cNvGrpSpPr>
          <p:nvPr/>
        </p:nvGrpSpPr>
        <p:grpSpPr bwMode="auto">
          <a:xfrm>
            <a:off x="1066800" y="4945063"/>
            <a:ext cx="2895600" cy="896937"/>
            <a:chOff x="672" y="3109"/>
            <a:chExt cx="1824" cy="565"/>
          </a:xfrm>
        </p:grpSpPr>
        <p:sp>
          <p:nvSpPr>
            <p:cNvPr id="7189" name="Down Arrow 137235"/>
            <p:cNvSpPr>
              <a:spLocks noChangeArrowheads="1"/>
            </p:cNvSpPr>
            <p:nvPr/>
          </p:nvSpPr>
          <p:spPr bwMode="auto">
            <a:xfrm>
              <a:off x="1488" y="3109"/>
              <a:ext cx="192" cy="144"/>
            </a:xfrm>
            <a:prstGeom prst="downArrow">
              <a:avLst>
                <a:gd name="adj1" fmla="val 57287"/>
                <a:gd name="adj2" fmla="val 47222"/>
              </a:avLst>
            </a:prstGeom>
            <a:solidFill>
              <a:schemeClr val="accent1"/>
            </a:solidFill>
            <a:ln w="9525" algn="ctr">
              <a:solidFill>
                <a:schemeClr val="tx1"/>
              </a:solidFill>
              <a:miter lim="800000"/>
              <a:headEnd/>
              <a:tailEnd/>
            </a:ln>
          </p:spPr>
          <p:txBody>
            <a:bodyPr vert="eaVert" wrap="none" anchor="ctr"/>
            <a:lstStyle/>
            <a:p>
              <a:endParaRPr lang="en-GB">
                <a:solidFill>
                  <a:srgbClr xmlns:mc="http://schemas.openxmlformats.org/markup-compatibility/2006" xmlns:a14="http://schemas.microsoft.com/office/drawing/2010/main" val="000000" mc:Ignorable=""/>
                </a:solidFill>
              </a:endParaRPr>
            </a:p>
          </p:txBody>
        </p:sp>
        <p:sp>
          <p:nvSpPr>
            <p:cNvPr id="7190" name="TextBox 137236"/>
            <p:cNvSpPr txBox="1">
              <a:spLocks noChangeArrowheads="1"/>
            </p:cNvSpPr>
            <p:nvPr/>
          </p:nvSpPr>
          <p:spPr bwMode="auto">
            <a:xfrm>
              <a:off x="672" y="3264"/>
              <a:ext cx="1824" cy="410"/>
            </a:xfrm>
            <a:prstGeom prst="rect">
              <a:avLst/>
            </a:prstGeom>
            <a:solidFill>
              <a:srgbClr xmlns:mc="http://schemas.openxmlformats.org/markup-compatibility/2006" xmlns:a14="http://schemas.microsoft.com/office/drawing/2010/main" val="C00000" mc:Ignorable="">
                <a:alpha val="50196"/>
              </a:srgbClr>
            </a:solidFill>
            <a:ln w="9525" algn="ctr">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dirty="0"/>
                <a:t>Re-implement algorithm (e.g.</a:t>
              </a:r>
              <a:r>
                <a:rPr lang="en-US" dirty="0">
                  <a:cs typeface="Arial" charset="0"/>
                </a:rPr>
                <a:t> </a:t>
              </a:r>
              <a:r>
                <a:rPr lang="en-GB" dirty="0"/>
                <a:t>C++/C#)</a:t>
              </a:r>
            </a:p>
          </p:txBody>
        </p:sp>
      </p:grpSp>
      <p:sp>
        <p:nvSpPr>
          <p:cNvPr id="7178" name="Shape 137237"/>
          <p:cNvSpPr>
            <a:spLocks/>
          </p:cNvSpPr>
          <p:nvPr/>
        </p:nvSpPr>
        <p:spPr bwMode="auto">
          <a:xfrm>
            <a:off x="444500" y="3048000"/>
            <a:ext cx="622300" cy="1781175"/>
          </a:xfrm>
          <a:custGeom>
            <a:avLst/>
            <a:gdLst>
              <a:gd name="T0" fmla="*/ 2147483647 w 392"/>
              <a:gd name="T1" fmla="*/ 2147483647 h 1122"/>
              <a:gd name="T2" fmla="*/ 2147483647 w 392"/>
              <a:gd name="T3" fmla="*/ 2147483647 h 1122"/>
              <a:gd name="T4" fmla="*/ 2147483647 w 392"/>
              <a:gd name="T5" fmla="*/ 2147483647 h 1122"/>
              <a:gd name="T6" fmla="*/ 2147483647 w 392"/>
              <a:gd name="T7" fmla="*/ 2147483647 h 1122"/>
              <a:gd name="T8" fmla="*/ 2147483647 w 392"/>
              <a:gd name="T9" fmla="*/ 2147483647 h 1122"/>
              <a:gd name="T10" fmla="*/ 2147483647 w 392"/>
              <a:gd name="T11" fmla="*/ 2147483647 h 1122"/>
              <a:gd name="T12" fmla="*/ 2147483647 w 392"/>
              <a:gd name="T13" fmla="*/ 2147483647 h 1122"/>
              <a:gd name="T14" fmla="*/ 2147483647 w 392"/>
              <a:gd name="T15" fmla="*/ 2147483647 h 1122"/>
              <a:gd name="T16" fmla="*/ 2147483647 w 392"/>
              <a:gd name="T17" fmla="*/ 0 h 1122"/>
              <a:gd name="T18" fmla="*/ 2147483647 w 392"/>
              <a:gd name="T19" fmla="*/ 2147483647 h 1122"/>
              <a:gd name="T20" fmla="*/ 2147483647 w 392"/>
              <a:gd name="T21" fmla="*/ 2147483647 h 1122"/>
              <a:gd name="T22" fmla="*/ 2147483647 w 392"/>
              <a:gd name="T23" fmla="*/ 2147483647 h 1122"/>
              <a:gd name="T24" fmla="*/ 2147483647 w 392"/>
              <a:gd name="T25" fmla="*/ 2147483647 h 1122"/>
              <a:gd name="T26" fmla="*/ 2147483647 w 392"/>
              <a:gd name="T27" fmla="*/ 2147483647 h 1122"/>
              <a:gd name="T28" fmla="*/ 2147483647 w 392"/>
              <a:gd name="T29" fmla="*/ 2147483647 h 1122"/>
              <a:gd name="T30" fmla="*/ 2147483647 w 392"/>
              <a:gd name="T31" fmla="*/ 2147483647 h 11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2"/>
              <a:gd name="T49" fmla="*/ 0 h 1122"/>
              <a:gd name="T50" fmla="*/ 392 w 392"/>
              <a:gd name="T51" fmla="*/ 1122 h 11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2" h="1122">
                <a:moveTo>
                  <a:pt x="390" y="1021"/>
                </a:moveTo>
                <a:cubicBezTo>
                  <a:pt x="390" y="1021"/>
                  <a:pt x="291" y="1021"/>
                  <a:pt x="193" y="1021"/>
                </a:cubicBezTo>
                <a:cubicBezTo>
                  <a:pt x="133" y="1014"/>
                  <a:pt x="131" y="938"/>
                  <a:pt x="131" y="938"/>
                </a:cubicBezTo>
                <a:cubicBezTo>
                  <a:pt x="131" y="565"/>
                  <a:pt x="131" y="192"/>
                  <a:pt x="131" y="192"/>
                </a:cubicBezTo>
                <a:cubicBezTo>
                  <a:pt x="128" y="138"/>
                  <a:pt x="211" y="149"/>
                  <a:pt x="211" y="149"/>
                </a:cubicBezTo>
                <a:cubicBezTo>
                  <a:pt x="264" y="149"/>
                  <a:pt x="318" y="149"/>
                  <a:pt x="318" y="149"/>
                </a:cubicBezTo>
                <a:lnTo>
                  <a:pt x="318" y="190"/>
                </a:lnTo>
                <a:lnTo>
                  <a:pt x="388" y="94"/>
                </a:lnTo>
                <a:lnTo>
                  <a:pt x="318" y="0"/>
                </a:lnTo>
                <a:lnTo>
                  <a:pt x="318" y="40"/>
                </a:lnTo>
                <a:cubicBezTo>
                  <a:pt x="318" y="40"/>
                  <a:pt x="259" y="40"/>
                  <a:pt x="201" y="40"/>
                </a:cubicBezTo>
                <a:cubicBezTo>
                  <a:pt x="0" y="38"/>
                  <a:pt x="12" y="173"/>
                  <a:pt x="12" y="173"/>
                </a:cubicBezTo>
                <a:cubicBezTo>
                  <a:pt x="12" y="173"/>
                  <a:pt x="12" y="551"/>
                  <a:pt x="12" y="930"/>
                </a:cubicBezTo>
                <a:cubicBezTo>
                  <a:pt x="12" y="930"/>
                  <a:pt x="8" y="1118"/>
                  <a:pt x="169" y="1122"/>
                </a:cubicBezTo>
                <a:cubicBezTo>
                  <a:pt x="280" y="1122"/>
                  <a:pt x="392" y="1122"/>
                  <a:pt x="392" y="1122"/>
                </a:cubicBezTo>
                <a:lnTo>
                  <a:pt x="390" y="1021"/>
                </a:lnTo>
                <a:close/>
              </a:path>
            </a:pathLst>
          </a:custGeom>
          <a:solidFill>
            <a:schemeClr val="accent1"/>
          </a:solidFill>
          <a:ln w="9525" algn="ctr">
            <a:solidFill>
              <a:schemeClr val="tx1"/>
            </a:solidFill>
            <a:round/>
            <a:headEnd/>
            <a:tailEnd/>
          </a:ln>
        </p:spPr>
        <p:txBody>
          <a:bodyPr/>
          <a:lstStyle/>
          <a:p>
            <a:endParaRPr lang="en-GB"/>
          </a:p>
        </p:txBody>
      </p:sp>
      <p:sp>
        <p:nvSpPr>
          <p:cNvPr id="7179" name="TextBox 137238"/>
          <p:cNvSpPr txBox="1">
            <a:spLocks noChangeArrowheads="1"/>
          </p:cNvSpPr>
          <p:nvPr/>
        </p:nvSpPr>
        <p:spPr bwMode="auto">
          <a:xfrm>
            <a:off x="1430818" y="1066800"/>
            <a:ext cx="2165978" cy="46166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400" b="1" dirty="0" smtClean="0"/>
              <a:t>Old </a:t>
            </a:r>
            <a:r>
              <a:rPr lang="en-GB" sz="2400" b="1" dirty="0"/>
              <a:t>approach</a:t>
            </a:r>
          </a:p>
        </p:txBody>
      </p:sp>
      <p:sp>
        <p:nvSpPr>
          <p:cNvPr id="137240" name="TextBox 137239"/>
          <p:cNvSpPr txBox="1">
            <a:spLocks noChangeArrowheads="1"/>
          </p:cNvSpPr>
          <p:nvPr/>
        </p:nvSpPr>
        <p:spPr bwMode="auto">
          <a:xfrm>
            <a:off x="5334000" y="1752600"/>
            <a:ext cx="2895600" cy="376238"/>
          </a:xfrm>
          <a:prstGeom prst="rect">
            <a:avLst/>
          </a:prstGeom>
          <a:solidFill>
            <a:schemeClr val="accent1">
              <a:alpha val="10196"/>
            </a:schemeClr>
          </a:solidFill>
          <a:ln w="9525" algn="ctr">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dirty="0"/>
              <a:t>Define </a:t>
            </a:r>
            <a:r>
              <a:rPr lang="en-GB" dirty="0" smtClean="0"/>
              <a:t>model</a:t>
            </a:r>
            <a:endParaRPr lang="en-GB" dirty="0"/>
          </a:p>
        </p:txBody>
      </p:sp>
      <p:grpSp>
        <p:nvGrpSpPr>
          <p:cNvPr id="8" name="Group 25"/>
          <p:cNvGrpSpPr>
            <a:grpSpLocks/>
          </p:cNvGrpSpPr>
          <p:nvPr/>
        </p:nvGrpSpPr>
        <p:grpSpPr bwMode="auto">
          <a:xfrm>
            <a:off x="5334000" y="2133600"/>
            <a:ext cx="2895600" cy="1295400"/>
            <a:chOff x="3264" y="1344"/>
            <a:chExt cx="1824" cy="816"/>
          </a:xfrm>
        </p:grpSpPr>
        <p:sp>
          <p:nvSpPr>
            <p:cNvPr id="7187" name="Down Arrow 137241"/>
            <p:cNvSpPr>
              <a:spLocks noChangeArrowheads="1"/>
            </p:cNvSpPr>
            <p:nvPr/>
          </p:nvSpPr>
          <p:spPr bwMode="auto">
            <a:xfrm>
              <a:off x="4080" y="1344"/>
              <a:ext cx="192" cy="396"/>
            </a:xfrm>
            <a:prstGeom prst="downArrow">
              <a:avLst>
                <a:gd name="adj1" fmla="val 57287"/>
                <a:gd name="adj2" fmla="val 43752"/>
              </a:avLst>
            </a:prstGeom>
            <a:solidFill>
              <a:schemeClr val="accent1"/>
            </a:solidFill>
            <a:ln w="9525" algn="ctr">
              <a:solidFill>
                <a:schemeClr val="tx1"/>
              </a:solidFill>
              <a:miter lim="800000"/>
              <a:headEnd/>
              <a:tailEnd/>
            </a:ln>
          </p:spPr>
          <p:txBody>
            <a:bodyPr vert="eaVert" wrap="none" anchor="ctr"/>
            <a:lstStyle/>
            <a:p>
              <a:endParaRPr lang="en-GB">
                <a:solidFill>
                  <a:srgbClr xmlns:mc="http://schemas.openxmlformats.org/markup-compatibility/2006" xmlns:a14="http://schemas.microsoft.com/office/drawing/2010/main" val="000000" mc:Ignorable=""/>
                </a:solidFill>
              </a:endParaRPr>
            </a:p>
          </p:txBody>
        </p:sp>
        <p:sp>
          <p:nvSpPr>
            <p:cNvPr id="7188" name="TextBox 137242"/>
            <p:cNvSpPr txBox="1">
              <a:spLocks noChangeArrowheads="1"/>
            </p:cNvSpPr>
            <p:nvPr/>
          </p:nvSpPr>
          <p:spPr bwMode="auto">
            <a:xfrm>
              <a:off x="3264" y="1750"/>
              <a:ext cx="1824" cy="410"/>
            </a:xfrm>
            <a:prstGeom prst="rect">
              <a:avLst/>
            </a:prstGeom>
            <a:solidFill>
              <a:srgbClr xmlns:mc="http://schemas.openxmlformats.org/markup-compatibility/2006" xmlns:a14="http://schemas.microsoft.com/office/drawing/2010/main" val="00FF00" mc:Ignorable="">
                <a:alpha val="10196"/>
              </a:srgbClr>
            </a:solidFill>
            <a:ln w="9525" algn="ctr">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dirty="0"/>
                <a:t>Write model </a:t>
              </a:r>
              <a:r>
                <a:rPr lang="en-GB" dirty="0" smtClean="0"/>
                <a:t>as </a:t>
              </a:r>
              <a:r>
                <a:rPr lang="en-GB" dirty="0"/>
                <a:t/>
              </a:r>
              <a:br>
                <a:rPr lang="en-GB" dirty="0"/>
              </a:br>
              <a:r>
                <a:rPr lang="en-GB" b="1" i="1" dirty="0" smtClean="0"/>
                <a:t>probabilistic program</a:t>
              </a:r>
              <a:endParaRPr lang="en-GB" b="1" i="1" dirty="0"/>
            </a:p>
          </p:txBody>
        </p:sp>
      </p:grpSp>
      <p:grpSp>
        <p:nvGrpSpPr>
          <p:cNvPr id="9" name="Group 28"/>
          <p:cNvGrpSpPr>
            <a:grpSpLocks/>
          </p:cNvGrpSpPr>
          <p:nvPr/>
        </p:nvGrpSpPr>
        <p:grpSpPr bwMode="auto">
          <a:xfrm>
            <a:off x="5334000" y="4318000"/>
            <a:ext cx="2895600" cy="892175"/>
            <a:chOff x="3264" y="2714"/>
            <a:chExt cx="1824" cy="562"/>
          </a:xfrm>
        </p:grpSpPr>
        <p:sp>
          <p:nvSpPr>
            <p:cNvPr id="7185" name="Down Arrow 137244"/>
            <p:cNvSpPr>
              <a:spLocks noChangeArrowheads="1"/>
            </p:cNvSpPr>
            <p:nvPr/>
          </p:nvSpPr>
          <p:spPr bwMode="auto">
            <a:xfrm>
              <a:off x="4080" y="2714"/>
              <a:ext cx="192" cy="144"/>
            </a:xfrm>
            <a:prstGeom prst="downArrow">
              <a:avLst>
                <a:gd name="adj1" fmla="val 57287"/>
                <a:gd name="adj2" fmla="val 47222"/>
              </a:avLst>
            </a:prstGeom>
            <a:solidFill>
              <a:schemeClr val="accent1"/>
            </a:solidFill>
            <a:ln w="9525" algn="ctr">
              <a:solidFill>
                <a:schemeClr val="tx1"/>
              </a:solidFill>
              <a:miter lim="800000"/>
              <a:headEnd/>
              <a:tailEnd/>
            </a:ln>
          </p:spPr>
          <p:txBody>
            <a:bodyPr vert="eaVert" wrap="none" anchor="ctr"/>
            <a:lstStyle/>
            <a:p>
              <a:endParaRPr lang="en-GB">
                <a:solidFill>
                  <a:srgbClr xmlns:mc="http://schemas.openxmlformats.org/markup-compatibility/2006" xmlns:a14="http://schemas.microsoft.com/office/drawing/2010/main" val="000000" mc:Ignorable=""/>
                </a:solidFill>
              </a:endParaRPr>
            </a:p>
          </p:txBody>
        </p:sp>
        <p:sp>
          <p:nvSpPr>
            <p:cNvPr id="7186" name="TextBox 137245"/>
            <p:cNvSpPr txBox="1">
              <a:spLocks noChangeArrowheads="1"/>
            </p:cNvSpPr>
            <p:nvPr/>
          </p:nvSpPr>
          <p:spPr bwMode="auto">
            <a:xfrm>
              <a:off x="3264" y="2866"/>
              <a:ext cx="1824" cy="410"/>
            </a:xfrm>
            <a:prstGeom prst="rect">
              <a:avLst/>
            </a:prstGeom>
            <a:solidFill>
              <a:schemeClr val="accent1">
                <a:alpha val="10196"/>
              </a:schemeClr>
            </a:solidFill>
            <a:ln w="9525" algn="ctr">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t>Revise model/</a:t>
              </a:r>
              <a:br>
                <a:rPr lang="en-GB"/>
              </a:br>
              <a:r>
                <a:rPr lang="en-GB"/>
                <a:t>engine settings</a:t>
              </a:r>
            </a:p>
          </p:txBody>
        </p:sp>
      </p:grpSp>
      <p:sp>
        <p:nvSpPr>
          <p:cNvPr id="137247" name="Shape 137246"/>
          <p:cNvSpPr>
            <a:spLocks/>
          </p:cNvSpPr>
          <p:nvPr/>
        </p:nvSpPr>
        <p:spPr bwMode="auto">
          <a:xfrm>
            <a:off x="4711700" y="3048000"/>
            <a:ext cx="622300" cy="1781175"/>
          </a:xfrm>
          <a:custGeom>
            <a:avLst/>
            <a:gdLst>
              <a:gd name="T0" fmla="*/ 2147483647 w 392"/>
              <a:gd name="T1" fmla="*/ 2147483647 h 1122"/>
              <a:gd name="T2" fmla="*/ 2147483647 w 392"/>
              <a:gd name="T3" fmla="*/ 2147483647 h 1122"/>
              <a:gd name="T4" fmla="*/ 2147483647 w 392"/>
              <a:gd name="T5" fmla="*/ 2147483647 h 1122"/>
              <a:gd name="T6" fmla="*/ 2147483647 w 392"/>
              <a:gd name="T7" fmla="*/ 2147483647 h 1122"/>
              <a:gd name="T8" fmla="*/ 2147483647 w 392"/>
              <a:gd name="T9" fmla="*/ 2147483647 h 1122"/>
              <a:gd name="T10" fmla="*/ 2147483647 w 392"/>
              <a:gd name="T11" fmla="*/ 2147483647 h 1122"/>
              <a:gd name="T12" fmla="*/ 2147483647 w 392"/>
              <a:gd name="T13" fmla="*/ 2147483647 h 1122"/>
              <a:gd name="T14" fmla="*/ 2147483647 w 392"/>
              <a:gd name="T15" fmla="*/ 2147483647 h 1122"/>
              <a:gd name="T16" fmla="*/ 2147483647 w 392"/>
              <a:gd name="T17" fmla="*/ 0 h 1122"/>
              <a:gd name="T18" fmla="*/ 2147483647 w 392"/>
              <a:gd name="T19" fmla="*/ 2147483647 h 1122"/>
              <a:gd name="T20" fmla="*/ 2147483647 w 392"/>
              <a:gd name="T21" fmla="*/ 2147483647 h 1122"/>
              <a:gd name="T22" fmla="*/ 2147483647 w 392"/>
              <a:gd name="T23" fmla="*/ 2147483647 h 1122"/>
              <a:gd name="T24" fmla="*/ 2147483647 w 392"/>
              <a:gd name="T25" fmla="*/ 2147483647 h 1122"/>
              <a:gd name="T26" fmla="*/ 2147483647 w 392"/>
              <a:gd name="T27" fmla="*/ 2147483647 h 1122"/>
              <a:gd name="T28" fmla="*/ 2147483647 w 392"/>
              <a:gd name="T29" fmla="*/ 2147483647 h 1122"/>
              <a:gd name="T30" fmla="*/ 2147483647 w 392"/>
              <a:gd name="T31" fmla="*/ 2147483647 h 11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2"/>
              <a:gd name="T49" fmla="*/ 0 h 1122"/>
              <a:gd name="T50" fmla="*/ 392 w 392"/>
              <a:gd name="T51" fmla="*/ 1122 h 11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2" h="1122">
                <a:moveTo>
                  <a:pt x="390" y="1021"/>
                </a:moveTo>
                <a:cubicBezTo>
                  <a:pt x="390" y="1021"/>
                  <a:pt x="291" y="1021"/>
                  <a:pt x="193" y="1021"/>
                </a:cubicBezTo>
                <a:cubicBezTo>
                  <a:pt x="133" y="1014"/>
                  <a:pt x="131" y="938"/>
                  <a:pt x="131" y="938"/>
                </a:cubicBezTo>
                <a:cubicBezTo>
                  <a:pt x="131" y="565"/>
                  <a:pt x="131" y="192"/>
                  <a:pt x="131" y="192"/>
                </a:cubicBezTo>
                <a:cubicBezTo>
                  <a:pt x="128" y="138"/>
                  <a:pt x="211" y="149"/>
                  <a:pt x="211" y="149"/>
                </a:cubicBezTo>
                <a:cubicBezTo>
                  <a:pt x="264" y="149"/>
                  <a:pt x="318" y="149"/>
                  <a:pt x="318" y="149"/>
                </a:cubicBezTo>
                <a:lnTo>
                  <a:pt x="318" y="190"/>
                </a:lnTo>
                <a:lnTo>
                  <a:pt x="388" y="94"/>
                </a:lnTo>
                <a:lnTo>
                  <a:pt x="318" y="0"/>
                </a:lnTo>
                <a:lnTo>
                  <a:pt x="318" y="40"/>
                </a:lnTo>
                <a:cubicBezTo>
                  <a:pt x="318" y="40"/>
                  <a:pt x="259" y="40"/>
                  <a:pt x="201" y="40"/>
                </a:cubicBezTo>
                <a:cubicBezTo>
                  <a:pt x="0" y="38"/>
                  <a:pt x="12" y="173"/>
                  <a:pt x="12" y="173"/>
                </a:cubicBezTo>
                <a:cubicBezTo>
                  <a:pt x="12" y="173"/>
                  <a:pt x="12" y="551"/>
                  <a:pt x="12" y="930"/>
                </a:cubicBezTo>
                <a:cubicBezTo>
                  <a:pt x="12" y="930"/>
                  <a:pt x="8" y="1118"/>
                  <a:pt x="169" y="1122"/>
                </a:cubicBezTo>
                <a:cubicBezTo>
                  <a:pt x="280" y="1122"/>
                  <a:pt x="392" y="1122"/>
                  <a:pt x="392" y="1122"/>
                </a:cubicBezTo>
                <a:lnTo>
                  <a:pt x="390" y="1021"/>
                </a:lnTo>
                <a:close/>
              </a:path>
            </a:pathLst>
          </a:custGeom>
          <a:solidFill>
            <a:schemeClr val="accent1"/>
          </a:solidFill>
          <a:ln w="9525" algn="ctr">
            <a:solidFill>
              <a:schemeClr val="tx1"/>
            </a:solidFill>
            <a:round/>
            <a:headEnd/>
            <a:tailEnd/>
          </a:ln>
        </p:spPr>
        <p:txBody>
          <a:bodyPr/>
          <a:lstStyle/>
          <a:p>
            <a:endParaRPr lang="en-GB"/>
          </a:p>
        </p:txBody>
      </p:sp>
      <p:sp>
        <p:nvSpPr>
          <p:cNvPr id="137248" name="TextBox 137247"/>
          <p:cNvSpPr txBox="1">
            <a:spLocks noChangeArrowheads="1"/>
          </p:cNvSpPr>
          <p:nvPr/>
        </p:nvSpPr>
        <p:spPr bwMode="auto">
          <a:xfrm>
            <a:off x="5648325" y="1066800"/>
            <a:ext cx="2266950" cy="45720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400" b="1"/>
              <a:t>New approach</a:t>
            </a:r>
          </a:p>
        </p:txBody>
      </p:sp>
    </p:spTree>
    <p:extLst>
      <p:ext uri="{BB962C8B-B14F-4D97-AF65-F5344CB8AC3E}">
        <p14:creationId xmlns:p14="http://schemas.microsoft.com/office/powerpoint/2010/main" val="3236770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724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lide(fromTop)">
                                      <p:cBhvr>
                                        <p:cTn id="13" dur="500"/>
                                        <p:tgtEl>
                                          <p:spTgt spid="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lide(fromTop)">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lide(fromTop)">
                                      <p:cBhvr>
                                        <p:cTn id="23" dur="500"/>
                                        <p:tgtEl>
                                          <p:spTgt spid="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2" fill="hold" grpId="0" nodeType="clickEffect">
                                  <p:stCondLst>
                                    <p:cond delay="0"/>
                                  </p:stCondLst>
                                  <p:childTnLst>
                                    <p:set>
                                      <p:cBhvr>
                                        <p:cTn id="27" dur="1" fill="hold">
                                          <p:stCondLst>
                                            <p:cond delay="0"/>
                                          </p:stCondLst>
                                        </p:cTn>
                                        <p:tgtEl>
                                          <p:spTgt spid="137247"/>
                                        </p:tgtEl>
                                        <p:attrNameLst>
                                          <p:attrName>style.visibility</p:attrName>
                                        </p:attrNameLst>
                                      </p:cBhvr>
                                      <p:to>
                                        <p:strVal val="visible"/>
                                      </p:to>
                                    </p:set>
                                    <p:animEffect transition="in" filter="slide(fromRight)">
                                      <p:cBhvr>
                                        <p:cTn id="28" dur="500"/>
                                        <p:tgtEl>
                                          <p:spTgt spid="137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47" grpId="0" animBg="1"/>
      <p:bldP spid="13724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Reviewer Calibration Code</a:t>
            </a:r>
            <a:endParaRPr lang="en-GB" dirty="0"/>
          </a:p>
        </p:txBody>
      </p:sp>
      <p:sp>
        <p:nvSpPr>
          <p:cNvPr id="3" name="Snip Single Corner Rectangle 2"/>
          <p:cNvSpPr/>
          <p:nvPr/>
        </p:nvSpPr>
        <p:spPr bwMode="auto">
          <a:xfrm>
            <a:off x="159487" y="1021278"/>
            <a:ext cx="8718699" cy="5189517"/>
          </a:xfrm>
          <a:prstGeom prst="snip1Rect">
            <a:avLst>
              <a:gd name="adj" fmla="val 19738"/>
            </a:avLst>
          </a:prstGeom>
          <a:solidFill>
            <a:schemeClr val="tx1"/>
          </a:solidFill>
          <a:ln>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108000" tIns="0" rIns="0" bIns="540000" numCol="1" rtlCol="0" anchor="ctr" anchorCtr="0" compatLnSpc="1">
            <a:prstTxWarp prst="textNoShape">
              <a:avLst/>
            </a:prstTxWarp>
          </a:bodyPr>
          <a:lstStyle/>
          <a:p>
            <a:pPr>
              <a:spcAft>
                <a:spcPts val="0"/>
              </a:spcAft>
            </a:pPr>
            <a:r>
              <a:rPr lang="en-GB" sz="2000" dirty="0">
                <a:solidFill>
                  <a:srgbClr xmlns:mc="http://schemas.openxmlformats.org/markup-compatibility/2006" xmlns:a14="http://schemas.microsoft.com/office/drawing/2010/main" val="008000" mc:Ignorable=""/>
                </a:solidFill>
                <a:latin typeface="Consolas" pitchFamily="49" charset="0"/>
                <a:ea typeface="Calibri"/>
                <a:cs typeface="Consolas" pitchFamily="49" charset="0"/>
              </a:rPr>
              <a:t>// Precision associated with each expertise level</a:t>
            </a:r>
            <a:endParaRPr lang="en-GB" sz="2000" dirty="0">
              <a:latin typeface="Consolas" pitchFamily="49" charset="0"/>
              <a:ea typeface="Calibri"/>
              <a:cs typeface="Consolas" pitchFamily="49" charset="0"/>
            </a:endParaRPr>
          </a:p>
          <a:p>
            <a:pPr>
              <a:spcAft>
                <a:spcPts val="0"/>
              </a:spcAft>
            </a:pPr>
            <a:r>
              <a:rPr lang="en-GB" sz="2000" dirty="0">
                <a:solidFill>
                  <a:schemeClr val="bg1"/>
                </a:solidFill>
                <a:latin typeface="Consolas" pitchFamily="49" charset="0"/>
                <a:ea typeface="Calibri"/>
                <a:cs typeface="Consolas" pitchFamily="49" charset="0"/>
              </a:rPr>
              <a:t>Expertise[e] = </a:t>
            </a:r>
            <a:r>
              <a:rPr lang="en-GB" sz="2000" dirty="0" smtClean="0">
                <a:solidFill>
                  <a:schemeClr val="bg1"/>
                </a:solidFill>
                <a:latin typeface="Consolas" pitchFamily="49" charset="0"/>
                <a:ea typeface="Calibri"/>
                <a:cs typeface="Consolas" pitchFamily="49" charset="0"/>
              </a:rPr>
              <a:t/>
            </a:r>
            <a:br>
              <a:rPr lang="en-GB" sz="2000" dirty="0" smtClean="0">
                <a:solidFill>
                  <a:schemeClr val="bg1"/>
                </a:solidFill>
                <a:latin typeface="Consolas" pitchFamily="49" charset="0"/>
                <a:ea typeface="Calibri"/>
                <a:cs typeface="Consolas" pitchFamily="49" charset="0"/>
              </a:rPr>
            </a:br>
            <a:r>
              <a:rPr lang="en-GB" sz="2000" dirty="0" smtClean="0">
                <a:solidFill>
                  <a:schemeClr val="bg1"/>
                </a:solidFill>
                <a:latin typeface="Consolas" pitchFamily="49" charset="0"/>
                <a:ea typeface="Calibri"/>
                <a:cs typeface="Consolas" pitchFamily="49" charset="0"/>
              </a:rPr>
              <a:t>   </a:t>
            </a:r>
            <a:r>
              <a:rPr lang="en-GB" sz="2000" dirty="0" err="1" smtClean="0">
                <a:solidFill>
                  <a:srgbClr xmlns:mc="http://schemas.openxmlformats.org/markup-compatibility/2006" xmlns:a14="http://schemas.microsoft.com/office/drawing/2010/main" val="2B91AF" mc:Ignorable=""/>
                </a:solidFill>
                <a:latin typeface="Consolas" pitchFamily="49" charset="0"/>
                <a:ea typeface="Calibri"/>
                <a:cs typeface="Consolas" pitchFamily="49" charset="0"/>
              </a:rPr>
              <a:t>Variable</a:t>
            </a:r>
            <a:r>
              <a:rPr lang="en-GB" sz="2000" dirty="0" err="1" smtClean="0">
                <a:solidFill>
                  <a:schemeClr val="bg1"/>
                </a:solidFill>
                <a:latin typeface="Consolas" pitchFamily="49" charset="0"/>
                <a:ea typeface="Calibri"/>
                <a:cs typeface="Consolas" pitchFamily="49" charset="0"/>
              </a:rPr>
              <a:t>.Gamma</a:t>
            </a:r>
            <a:r>
              <a:rPr lang="en-GB" sz="2000" dirty="0" smtClean="0">
                <a:solidFill>
                  <a:schemeClr val="bg1"/>
                </a:solidFill>
                <a:latin typeface="Consolas" pitchFamily="49" charset="0"/>
                <a:ea typeface="Calibri"/>
                <a:cs typeface="Consolas" pitchFamily="49" charset="0"/>
              </a:rPr>
              <a:t>(</a:t>
            </a:r>
            <a:r>
              <a:rPr lang="en-GB" sz="2000" dirty="0" err="1" smtClean="0">
                <a:solidFill>
                  <a:schemeClr val="bg1"/>
                </a:solidFill>
                <a:latin typeface="Consolas" pitchFamily="49" charset="0"/>
                <a:ea typeface="Calibri"/>
                <a:cs typeface="Consolas" pitchFamily="49" charset="0"/>
              </a:rPr>
              <a:t>expMean,expVar</a:t>
            </a:r>
            <a:r>
              <a:rPr lang="en-GB" sz="2000" dirty="0">
                <a:solidFill>
                  <a:schemeClr val="bg1"/>
                </a:solidFill>
                <a:latin typeface="Consolas" pitchFamily="49" charset="0"/>
                <a:ea typeface="Calibri"/>
                <a:cs typeface="Consolas" pitchFamily="49" charset="0"/>
              </a:rPr>
              <a:t>)).</a:t>
            </a:r>
            <a:r>
              <a:rPr lang="en-GB" sz="2000" dirty="0" err="1">
                <a:solidFill>
                  <a:schemeClr val="bg1"/>
                </a:solidFill>
                <a:latin typeface="Consolas" pitchFamily="49" charset="0"/>
                <a:ea typeface="Calibri"/>
                <a:cs typeface="Consolas" pitchFamily="49" charset="0"/>
              </a:rPr>
              <a:t>ForEach</a:t>
            </a:r>
            <a:r>
              <a:rPr lang="en-GB" sz="2000" dirty="0">
                <a:solidFill>
                  <a:schemeClr val="bg1"/>
                </a:solidFill>
                <a:latin typeface="Consolas" pitchFamily="49" charset="0"/>
                <a:ea typeface="Calibri"/>
                <a:cs typeface="Consolas" pitchFamily="49" charset="0"/>
              </a:rPr>
              <a:t>(e);</a:t>
            </a:r>
          </a:p>
          <a:p>
            <a:pPr>
              <a:spcAft>
                <a:spcPts val="0"/>
              </a:spcAft>
            </a:pPr>
            <a:r>
              <a:rPr lang="en-GB" sz="2000" dirty="0">
                <a:solidFill>
                  <a:srgbClr xmlns:mc="http://schemas.openxmlformats.org/markup-compatibility/2006" xmlns:a14="http://schemas.microsoft.com/office/drawing/2010/main" val="008000" mc:Ignorable=""/>
                </a:solidFill>
                <a:latin typeface="Consolas" pitchFamily="49" charset="0"/>
                <a:ea typeface="Calibri"/>
                <a:cs typeface="Consolas" pitchFamily="49" charset="0"/>
              </a:rPr>
              <a:t>// Calibrated score – one per submission</a:t>
            </a:r>
            <a:endParaRPr lang="en-GB" sz="2000" dirty="0">
              <a:latin typeface="Consolas" pitchFamily="49" charset="0"/>
              <a:ea typeface="Calibri"/>
              <a:cs typeface="Consolas" pitchFamily="49" charset="0"/>
            </a:endParaRPr>
          </a:p>
          <a:p>
            <a:pPr>
              <a:spcAft>
                <a:spcPts val="0"/>
              </a:spcAft>
            </a:pPr>
            <a:r>
              <a:rPr lang="en-GB" sz="2000" dirty="0">
                <a:solidFill>
                  <a:schemeClr val="bg1"/>
                </a:solidFill>
                <a:latin typeface="Consolas" pitchFamily="49" charset="0"/>
                <a:ea typeface="Calibri"/>
                <a:cs typeface="Consolas" pitchFamily="49" charset="0"/>
              </a:rPr>
              <a:t>Quality[s] = </a:t>
            </a:r>
            <a:br>
              <a:rPr lang="en-GB" sz="2000" dirty="0">
                <a:solidFill>
                  <a:schemeClr val="bg1"/>
                </a:solidFill>
                <a:latin typeface="Consolas" pitchFamily="49" charset="0"/>
                <a:ea typeface="Calibri"/>
                <a:cs typeface="Consolas" pitchFamily="49" charset="0"/>
              </a:rPr>
            </a:br>
            <a:r>
              <a:rPr lang="en-GB" sz="2000" dirty="0" smtClean="0">
                <a:solidFill>
                  <a:schemeClr val="bg1"/>
                </a:solidFill>
                <a:latin typeface="Consolas" pitchFamily="49" charset="0"/>
                <a:ea typeface="Calibri"/>
                <a:cs typeface="Consolas" pitchFamily="49" charset="0"/>
              </a:rPr>
              <a:t>   </a:t>
            </a:r>
            <a:r>
              <a:rPr lang="en-GB" sz="2000" dirty="0" err="1" smtClean="0">
                <a:solidFill>
                  <a:srgbClr xmlns:mc="http://schemas.openxmlformats.org/markup-compatibility/2006" xmlns:a14="http://schemas.microsoft.com/office/drawing/2010/main" val="2B91AF" mc:Ignorable=""/>
                </a:solidFill>
                <a:latin typeface="Consolas" pitchFamily="49" charset="0"/>
                <a:ea typeface="Calibri"/>
                <a:cs typeface="Consolas" pitchFamily="49" charset="0"/>
              </a:rPr>
              <a:t>Variable</a:t>
            </a:r>
            <a:r>
              <a:rPr lang="en-GB" sz="2000" dirty="0" err="1" smtClean="0">
                <a:solidFill>
                  <a:schemeClr val="bg1"/>
                </a:solidFill>
                <a:latin typeface="Consolas" pitchFamily="49" charset="0"/>
                <a:ea typeface="Calibri"/>
                <a:cs typeface="Consolas" pitchFamily="49" charset="0"/>
              </a:rPr>
              <a:t>.Gaussian</a:t>
            </a:r>
            <a:r>
              <a:rPr lang="en-GB" sz="2000" dirty="0" smtClean="0">
                <a:solidFill>
                  <a:schemeClr val="bg1"/>
                </a:solidFill>
                <a:latin typeface="Consolas" pitchFamily="49" charset="0"/>
                <a:ea typeface="Calibri"/>
                <a:cs typeface="Consolas" pitchFamily="49" charset="0"/>
              </a:rPr>
              <a:t>(</a:t>
            </a:r>
            <a:r>
              <a:rPr lang="en-GB" sz="2000" dirty="0" err="1" smtClean="0">
                <a:solidFill>
                  <a:schemeClr val="bg1"/>
                </a:solidFill>
                <a:latin typeface="Consolas" pitchFamily="49" charset="0"/>
                <a:ea typeface="Calibri"/>
                <a:cs typeface="Consolas" pitchFamily="49" charset="0"/>
              </a:rPr>
              <a:t>qualMean,qualPrec</a:t>
            </a:r>
            <a:r>
              <a:rPr lang="en-GB" sz="2000" dirty="0">
                <a:solidFill>
                  <a:schemeClr val="bg1"/>
                </a:solidFill>
                <a:latin typeface="Consolas" pitchFamily="49" charset="0"/>
                <a:ea typeface="Calibri"/>
                <a:cs typeface="Consolas" pitchFamily="49" charset="0"/>
              </a:rPr>
              <a:t>).</a:t>
            </a:r>
            <a:r>
              <a:rPr lang="en-GB" sz="2000" dirty="0" err="1">
                <a:solidFill>
                  <a:schemeClr val="bg1"/>
                </a:solidFill>
                <a:latin typeface="Consolas" pitchFamily="49" charset="0"/>
                <a:ea typeface="Calibri"/>
                <a:cs typeface="Consolas" pitchFamily="49" charset="0"/>
              </a:rPr>
              <a:t>ForEach</a:t>
            </a:r>
            <a:r>
              <a:rPr lang="en-GB" sz="2000" dirty="0">
                <a:solidFill>
                  <a:schemeClr val="bg1"/>
                </a:solidFill>
                <a:latin typeface="Consolas" pitchFamily="49" charset="0"/>
                <a:ea typeface="Calibri"/>
                <a:cs typeface="Consolas" pitchFamily="49" charset="0"/>
              </a:rPr>
              <a:t>(s);</a:t>
            </a:r>
          </a:p>
          <a:p>
            <a:pPr>
              <a:spcAft>
                <a:spcPts val="0"/>
              </a:spcAft>
            </a:pPr>
            <a:r>
              <a:rPr lang="en-GB" sz="2000" dirty="0">
                <a:solidFill>
                  <a:srgbClr xmlns:mc="http://schemas.openxmlformats.org/markup-compatibility/2006" xmlns:a14="http://schemas.microsoft.com/office/drawing/2010/main" val="008000" mc:Ignorable=""/>
                </a:solidFill>
                <a:latin typeface="Consolas" pitchFamily="49" charset="0"/>
                <a:ea typeface="Calibri"/>
                <a:cs typeface="Consolas" pitchFamily="49" charset="0"/>
              </a:rPr>
              <a:t>// Review score – one per review</a:t>
            </a:r>
            <a:r>
              <a:rPr lang="en-GB" sz="2000" dirty="0">
                <a:latin typeface="Consolas" pitchFamily="49" charset="0"/>
                <a:ea typeface="Calibri"/>
                <a:cs typeface="Consolas" pitchFamily="49" charset="0"/>
              </a:rPr>
              <a:t> </a:t>
            </a:r>
          </a:p>
          <a:p>
            <a:pPr>
              <a:spcAft>
                <a:spcPts val="0"/>
              </a:spcAft>
            </a:pPr>
            <a:r>
              <a:rPr lang="en-GB" sz="2000" dirty="0">
                <a:solidFill>
                  <a:schemeClr val="bg1"/>
                </a:solidFill>
                <a:latin typeface="Consolas" pitchFamily="49" charset="0"/>
                <a:ea typeface="Calibri"/>
                <a:cs typeface="Consolas" pitchFamily="49" charset="0"/>
              </a:rPr>
              <a:t>Score[r] </a:t>
            </a:r>
            <a:r>
              <a:rPr lang="en-GB" sz="2000" dirty="0" smtClean="0">
                <a:solidFill>
                  <a:schemeClr val="bg1"/>
                </a:solidFill>
                <a:latin typeface="Consolas" pitchFamily="49" charset="0"/>
                <a:ea typeface="Calibri"/>
                <a:cs typeface="Consolas" pitchFamily="49" charset="0"/>
              </a:rPr>
              <a:t>=</a:t>
            </a:r>
            <a:br>
              <a:rPr lang="en-GB" sz="2000" dirty="0" smtClean="0">
                <a:solidFill>
                  <a:schemeClr val="bg1"/>
                </a:solidFill>
                <a:latin typeface="Consolas" pitchFamily="49" charset="0"/>
                <a:ea typeface="Calibri"/>
                <a:cs typeface="Consolas" pitchFamily="49" charset="0"/>
              </a:rPr>
            </a:br>
            <a:r>
              <a:rPr lang="en-GB" sz="2000" dirty="0" smtClean="0">
                <a:solidFill>
                  <a:schemeClr val="bg1"/>
                </a:solidFill>
                <a:latin typeface="Consolas" pitchFamily="49" charset="0"/>
                <a:ea typeface="Calibri"/>
                <a:cs typeface="Consolas" pitchFamily="49" charset="0"/>
              </a:rPr>
              <a:t>   </a:t>
            </a:r>
            <a:r>
              <a:rPr lang="en-GB" sz="2000" dirty="0" err="1" smtClean="0">
                <a:solidFill>
                  <a:srgbClr xmlns:mc="http://schemas.openxmlformats.org/markup-compatibility/2006" xmlns:a14="http://schemas.microsoft.com/office/drawing/2010/main" val="2B91AF" mc:Ignorable=""/>
                </a:solidFill>
                <a:latin typeface="Consolas" pitchFamily="49" charset="0"/>
                <a:ea typeface="Calibri"/>
                <a:cs typeface="Consolas" pitchFamily="49" charset="0"/>
              </a:rPr>
              <a:t>Variable</a:t>
            </a:r>
            <a:r>
              <a:rPr lang="en-GB" sz="2000" dirty="0" err="1" smtClean="0">
                <a:solidFill>
                  <a:schemeClr val="bg1"/>
                </a:solidFill>
                <a:latin typeface="Consolas" pitchFamily="49" charset="0"/>
                <a:ea typeface="Calibri"/>
                <a:cs typeface="Consolas" pitchFamily="49" charset="0"/>
              </a:rPr>
              <a:t>.Gaussian</a:t>
            </a:r>
            <a:r>
              <a:rPr lang="en-GB" sz="2000" dirty="0" smtClean="0">
                <a:solidFill>
                  <a:schemeClr val="bg1"/>
                </a:solidFill>
                <a:latin typeface="Consolas" pitchFamily="49" charset="0"/>
                <a:ea typeface="Calibri"/>
                <a:cs typeface="Consolas" pitchFamily="49" charset="0"/>
              </a:rPr>
              <a:t>(Quality[</a:t>
            </a:r>
            <a:r>
              <a:rPr lang="en-GB" sz="2000" dirty="0" err="1" smtClean="0">
                <a:solidFill>
                  <a:schemeClr val="bg1"/>
                </a:solidFill>
                <a:latin typeface="Consolas" pitchFamily="49" charset="0"/>
                <a:ea typeface="Calibri"/>
                <a:cs typeface="Consolas" pitchFamily="49" charset="0"/>
              </a:rPr>
              <a:t>sOf</a:t>
            </a:r>
            <a:r>
              <a:rPr lang="en-GB" sz="2000" dirty="0" smtClean="0">
                <a:solidFill>
                  <a:schemeClr val="bg1"/>
                </a:solidFill>
                <a:latin typeface="Consolas" pitchFamily="49" charset="0"/>
                <a:ea typeface="Calibri"/>
                <a:cs typeface="Consolas" pitchFamily="49" charset="0"/>
              </a:rPr>
              <a:t>[r</a:t>
            </a:r>
            <a:r>
              <a:rPr lang="en-GB" sz="2000" dirty="0">
                <a:solidFill>
                  <a:schemeClr val="bg1"/>
                </a:solidFill>
                <a:latin typeface="Consolas" pitchFamily="49" charset="0"/>
                <a:ea typeface="Calibri"/>
                <a:cs typeface="Consolas" pitchFamily="49" charset="0"/>
              </a:rPr>
              <a:t>]],Expertise[</a:t>
            </a:r>
            <a:r>
              <a:rPr lang="en-GB" sz="2000" dirty="0" err="1">
                <a:solidFill>
                  <a:schemeClr val="bg1"/>
                </a:solidFill>
                <a:latin typeface="Consolas" pitchFamily="49" charset="0"/>
                <a:ea typeface="Calibri"/>
                <a:cs typeface="Consolas" pitchFamily="49" charset="0"/>
              </a:rPr>
              <a:t>eOf</a:t>
            </a:r>
            <a:r>
              <a:rPr lang="en-GB" sz="2000" dirty="0">
                <a:solidFill>
                  <a:schemeClr val="bg1"/>
                </a:solidFill>
                <a:latin typeface="Consolas" pitchFamily="49" charset="0"/>
                <a:ea typeface="Calibri"/>
                <a:cs typeface="Consolas" pitchFamily="49" charset="0"/>
              </a:rPr>
              <a:t>[r]]);</a:t>
            </a:r>
          </a:p>
          <a:p>
            <a:pPr>
              <a:spcAft>
                <a:spcPts val="0"/>
              </a:spcAft>
            </a:pPr>
            <a:r>
              <a:rPr lang="en-GB" sz="2000" dirty="0">
                <a:solidFill>
                  <a:srgbClr xmlns:mc="http://schemas.openxmlformats.org/markup-compatibility/2006" xmlns:a14="http://schemas.microsoft.com/office/drawing/2010/main" val="008000" mc:Ignorable=""/>
                </a:solidFill>
                <a:latin typeface="Consolas" pitchFamily="49" charset="0"/>
                <a:ea typeface="Calibri"/>
                <a:cs typeface="Consolas" pitchFamily="49" charset="0"/>
              </a:rPr>
              <a:t>// Accuracy of judge</a:t>
            </a:r>
            <a:endParaRPr lang="en-GB" sz="2000" dirty="0">
              <a:latin typeface="Consolas" pitchFamily="49" charset="0"/>
              <a:ea typeface="Calibri"/>
              <a:cs typeface="Consolas" pitchFamily="49" charset="0"/>
            </a:endParaRPr>
          </a:p>
          <a:p>
            <a:pPr>
              <a:spcAft>
                <a:spcPts val="0"/>
              </a:spcAft>
            </a:pPr>
            <a:r>
              <a:rPr lang="en-GB" sz="2000" dirty="0">
                <a:solidFill>
                  <a:schemeClr val="bg1"/>
                </a:solidFill>
                <a:latin typeface="Consolas" pitchFamily="49" charset="0"/>
                <a:ea typeface="Calibri"/>
                <a:cs typeface="Consolas" pitchFamily="49" charset="0"/>
              </a:rPr>
              <a:t>Accuracy[j] = </a:t>
            </a:r>
            <a:r>
              <a:rPr lang="en-GB" sz="2000" dirty="0" smtClean="0">
                <a:solidFill>
                  <a:schemeClr val="bg1"/>
                </a:solidFill>
                <a:latin typeface="Consolas" pitchFamily="49" charset="0"/>
                <a:ea typeface="Calibri"/>
                <a:cs typeface="Consolas" pitchFamily="49" charset="0"/>
              </a:rPr>
              <a:t/>
            </a:r>
            <a:br>
              <a:rPr lang="en-GB" sz="2000" dirty="0" smtClean="0">
                <a:solidFill>
                  <a:schemeClr val="bg1"/>
                </a:solidFill>
                <a:latin typeface="Consolas" pitchFamily="49" charset="0"/>
                <a:ea typeface="Calibri"/>
                <a:cs typeface="Consolas" pitchFamily="49" charset="0"/>
              </a:rPr>
            </a:br>
            <a:r>
              <a:rPr lang="en-GB" sz="2000" dirty="0" smtClean="0">
                <a:solidFill>
                  <a:schemeClr val="bg1"/>
                </a:solidFill>
                <a:latin typeface="Consolas" pitchFamily="49" charset="0"/>
                <a:ea typeface="Calibri"/>
                <a:cs typeface="Consolas" pitchFamily="49" charset="0"/>
              </a:rPr>
              <a:t>   </a:t>
            </a:r>
            <a:r>
              <a:rPr lang="en-GB" sz="2000" dirty="0" err="1" smtClean="0">
                <a:solidFill>
                  <a:srgbClr xmlns:mc="http://schemas.openxmlformats.org/markup-compatibility/2006" xmlns:a14="http://schemas.microsoft.com/office/drawing/2010/main" val="2B91AF" mc:Ignorable=""/>
                </a:solidFill>
                <a:latin typeface="Consolas" pitchFamily="49" charset="0"/>
                <a:ea typeface="Calibri"/>
                <a:cs typeface="Consolas" pitchFamily="49" charset="0"/>
              </a:rPr>
              <a:t>Variable</a:t>
            </a:r>
            <a:r>
              <a:rPr lang="en-GB" sz="2000" dirty="0" err="1" smtClean="0">
                <a:solidFill>
                  <a:schemeClr val="bg1"/>
                </a:solidFill>
                <a:latin typeface="Consolas" pitchFamily="49" charset="0"/>
                <a:ea typeface="Calibri"/>
                <a:cs typeface="Consolas" pitchFamily="49" charset="0"/>
              </a:rPr>
              <a:t>.Gamma</a:t>
            </a:r>
            <a:r>
              <a:rPr lang="en-GB" sz="2000" dirty="0" smtClean="0">
                <a:solidFill>
                  <a:schemeClr val="bg1"/>
                </a:solidFill>
                <a:latin typeface="Consolas" pitchFamily="49" charset="0"/>
                <a:ea typeface="Calibri"/>
                <a:cs typeface="Consolas" pitchFamily="49" charset="0"/>
              </a:rPr>
              <a:t>(</a:t>
            </a:r>
            <a:r>
              <a:rPr lang="en-GB" sz="2000" dirty="0" err="1" smtClean="0">
                <a:solidFill>
                  <a:schemeClr val="bg1"/>
                </a:solidFill>
                <a:latin typeface="Consolas" pitchFamily="49" charset="0"/>
                <a:ea typeface="Calibri"/>
                <a:cs typeface="Consolas" pitchFamily="49" charset="0"/>
              </a:rPr>
              <a:t>judgeMean,judgeVar</a:t>
            </a:r>
            <a:r>
              <a:rPr lang="en-GB" sz="2000" dirty="0">
                <a:solidFill>
                  <a:schemeClr val="bg1"/>
                </a:solidFill>
                <a:latin typeface="Consolas" pitchFamily="49" charset="0"/>
                <a:ea typeface="Calibri"/>
                <a:cs typeface="Consolas" pitchFamily="49" charset="0"/>
              </a:rPr>
              <a:t>).</a:t>
            </a:r>
            <a:r>
              <a:rPr lang="en-GB" sz="2000" dirty="0" err="1">
                <a:solidFill>
                  <a:schemeClr val="bg1"/>
                </a:solidFill>
                <a:latin typeface="Consolas" pitchFamily="49" charset="0"/>
                <a:ea typeface="Calibri"/>
                <a:cs typeface="Consolas" pitchFamily="49" charset="0"/>
              </a:rPr>
              <a:t>ForEach</a:t>
            </a:r>
            <a:r>
              <a:rPr lang="en-GB" sz="2000" dirty="0">
                <a:solidFill>
                  <a:schemeClr val="bg1"/>
                </a:solidFill>
                <a:latin typeface="Consolas" pitchFamily="49" charset="0"/>
                <a:ea typeface="Calibri"/>
                <a:cs typeface="Consolas" pitchFamily="49" charset="0"/>
              </a:rPr>
              <a:t>(j);</a:t>
            </a:r>
          </a:p>
          <a:p>
            <a:pPr>
              <a:spcAft>
                <a:spcPts val="0"/>
              </a:spcAft>
            </a:pPr>
            <a:r>
              <a:rPr lang="en-GB" sz="2000" dirty="0">
                <a:solidFill>
                  <a:srgbClr xmlns:mc="http://schemas.openxmlformats.org/markup-compatibility/2006" xmlns:a14="http://schemas.microsoft.com/office/drawing/2010/main" val="008000" mc:Ignorable=""/>
                </a:solidFill>
                <a:latin typeface="Consolas" pitchFamily="49" charset="0"/>
                <a:ea typeface="Calibri"/>
                <a:cs typeface="Consolas" pitchFamily="49" charset="0"/>
              </a:rPr>
              <a:t>// Score thresholds per judge</a:t>
            </a:r>
            <a:endParaRPr lang="en-GB" sz="2000" dirty="0">
              <a:solidFill>
                <a:schemeClr val="bg1"/>
              </a:solidFill>
              <a:latin typeface="Consolas" pitchFamily="49" charset="0"/>
              <a:ea typeface="Calibri"/>
              <a:cs typeface="Consolas" pitchFamily="49" charset="0"/>
            </a:endParaRPr>
          </a:p>
          <a:p>
            <a:pPr>
              <a:spcAft>
                <a:spcPts val="0"/>
              </a:spcAft>
            </a:pPr>
            <a:r>
              <a:rPr lang="en-GB" sz="2000" dirty="0">
                <a:solidFill>
                  <a:schemeClr val="bg1"/>
                </a:solidFill>
                <a:latin typeface="Consolas" pitchFamily="49" charset="0"/>
                <a:ea typeface="Calibri"/>
                <a:cs typeface="Consolas" pitchFamily="49" charset="0"/>
              </a:rPr>
              <a:t>Threshold[t][j] = </a:t>
            </a:r>
            <a:r>
              <a:rPr lang="en-GB" sz="2000" dirty="0" smtClean="0">
                <a:solidFill>
                  <a:schemeClr val="bg1"/>
                </a:solidFill>
                <a:latin typeface="Consolas" pitchFamily="49" charset="0"/>
                <a:ea typeface="Calibri"/>
                <a:cs typeface="Consolas" pitchFamily="49" charset="0"/>
              </a:rPr>
              <a:t/>
            </a:r>
            <a:br>
              <a:rPr lang="en-GB" sz="2000" dirty="0" smtClean="0">
                <a:solidFill>
                  <a:schemeClr val="bg1"/>
                </a:solidFill>
                <a:latin typeface="Consolas" pitchFamily="49" charset="0"/>
                <a:ea typeface="Calibri"/>
                <a:cs typeface="Consolas" pitchFamily="49" charset="0"/>
              </a:rPr>
            </a:br>
            <a:r>
              <a:rPr lang="en-GB" sz="2000" dirty="0" smtClean="0">
                <a:solidFill>
                  <a:schemeClr val="bg1"/>
                </a:solidFill>
                <a:latin typeface="Consolas" pitchFamily="49" charset="0"/>
                <a:ea typeface="Calibri"/>
                <a:cs typeface="Consolas" pitchFamily="49" charset="0"/>
              </a:rPr>
              <a:t>   </a:t>
            </a:r>
            <a:r>
              <a:rPr lang="en-GB" sz="2000" dirty="0" err="1" smtClean="0">
                <a:solidFill>
                  <a:srgbClr xmlns:mc="http://schemas.openxmlformats.org/markup-compatibility/2006" xmlns:a14="http://schemas.microsoft.com/office/drawing/2010/main" val="2B91AF" mc:Ignorable=""/>
                </a:solidFill>
                <a:latin typeface="Consolas" pitchFamily="49" charset="0"/>
                <a:ea typeface="Calibri"/>
                <a:cs typeface="Consolas" pitchFamily="49" charset="0"/>
              </a:rPr>
              <a:t>Variable</a:t>
            </a:r>
            <a:r>
              <a:rPr lang="en-GB" sz="2000" dirty="0" err="1" smtClean="0">
                <a:solidFill>
                  <a:schemeClr val="bg1"/>
                </a:solidFill>
                <a:latin typeface="Consolas" pitchFamily="49" charset="0"/>
                <a:ea typeface="Calibri"/>
                <a:cs typeface="Consolas" pitchFamily="49" charset="0"/>
              </a:rPr>
              <a:t>.Gaussian</a:t>
            </a:r>
            <a:r>
              <a:rPr lang="en-GB" sz="2000" dirty="0" smtClean="0">
                <a:solidFill>
                  <a:schemeClr val="bg1"/>
                </a:solidFill>
                <a:latin typeface="Consolas" pitchFamily="49" charset="0"/>
                <a:ea typeface="Calibri"/>
                <a:cs typeface="Consolas" pitchFamily="49" charset="0"/>
              </a:rPr>
              <a:t>(</a:t>
            </a:r>
            <a:r>
              <a:rPr lang="en-GB" sz="2000" dirty="0" err="1" smtClean="0">
                <a:solidFill>
                  <a:schemeClr val="bg1"/>
                </a:solidFill>
                <a:latin typeface="Consolas" pitchFamily="49" charset="0"/>
                <a:ea typeface="Calibri"/>
                <a:cs typeface="Consolas" pitchFamily="49" charset="0"/>
              </a:rPr>
              <a:t>NomThresh</a:t>
            </a:r>
            <a:r>
              <a:rPr lang="en-GB" sz="2000" dirty="0" smtClean="0">
                <a:solidFill>
                  <a:schemeClr val="bg1"/>
                </a:solidFill>
                <a:latin typeface="Consolas" pitchFamily="49" charset="0"/>
                <a:ea typeface="Calibri"/>
                <a:cs typeface="Consolas" pitchFamily="49" charset="0"/>
              </a:rPr>
              <a:t>[t</a:t>
            </a:r>
            <a:r>
              <a:rPr lang="en-GB" sz="2000" dirty="0">
                <a:solidFill>
                  <a:schemeClr val="bg1"/>
                </a:solidFill>
                <a:latin typeface="Consolas" pitchFamily="49" charset="0"/>
                <a:ea typeface="Calibri"/>
                <a:cs typeface="Consolas" pitchFamily="49" charset="0"/>
              </a:rPr>
              <a:t>], Accuracy[j]);</a:t>
            </a:r>
          </a:p>
          <a:p>
            <a:pPr>
              <a:spcAft>
                <a:spcPts val="0"/>
              </a:spcAft>
            </a:pPr>
            <a:r>
              <a:rPr lang="en-GB" sz="2000" dirty="0">
                <a:solidFill>
                  <a:srgbClr xmlns:mc="http://schemas.openxmlformats.org/markup-compatibility/2006" xmlns:a14="http://schemas.microsoft.com/office/drawing/2010/main" val="008000" mc:Ignorable=""/>
                </a:solidFill>
                <a:latin typeface="Consolas" pitchFamily="49" charset="0"/>
                <a:ea typeface="Calibri"/>
                <a:cs typeface="Consolas" pitchFamily="49" charset="0"/>
              </a:rPr>
              <a:t>// </a:t>
            </a:r>
            <a:r>
              <a:rPr lang="en-GB" sz="2000" dirty="0" smtClean="0">
                <a:solidFill>
                  <a:srgbClr xmlns:mc="http://schemas.openxmlformats.org/markup-compatibility/2006" xmlns:a14="http://schemas.microsoft.com/office/drawing/2010/main" val="008000" mc:Ignorable=""/>
                </a:solidFill>
                <a:latin typeface="Consolas" pitchFamily="49" charset="0"/>
                <a:ea typeface="Calibri"/>
                <a:cs typeface="Consolas" pitchFamily="49" charset="0"/>
              </a:rPr>
              <a:t>Bool </a:t>
            </a:r>
            <a:r>
              <a:rPr lang="en-GB" sz="2000" dirty="0">
                <a:solidFill>
                  <a:srgbClr xmlns:mc="http://schemas.openxmlformats.org/markup-compatibility/2006" xmlns:a14="http://schemas.microsoft.com/office/drawing/2010/main" val="008000" mc:Ignorable=""/>
                </a:solidFill>
                <a:latin typeface="Consolas" pitchFamily="49" charset="0"/>
                <a:ea typeface="Calibri"/>
                <a:cs typeface="Consolas" pitchFamily="49" charset="0"/>
              </a:rPr>
              <a:t>observations </a:t>
            </a:r>
            <a:r>
              <a:rPr lang="en-GB" sz="2000" dirty="0" smtClean="0">
                <a:solidFill>
                  <a:srgbClr xmlns:mc="http://schemas.openxmlformats.org/markup-compatibility/2006" xmlns:a14="http://schemas.microsoft.com/office/drawing/2010/main" val="008000" mc:Ignorable=""/>
                </a:solidFill>
                <a:latin typeface="Consolas" pitchFamily="49" charset="0"/>
                <a:ea typeface="Calibri"/>
                <a:cs typeface="Consolas" pitchFamily="49" charset="0"/>
              </a:rPr>
              <a:t>(</a:t>
            </a:r>
            <a:r>
              <a:rPr lang="en-GB" sz="2000" dirty="0">
                <a:solidFill>
                  <a:srgbClr xmlns:mc="http://schemas.openxmlformats.org/markup-compatibility/2006" xmlns:a14="http://schemas.microsoft.com/office/drawing/2010/main" val="008000" mc:Ignorable=""/>
                </a:solidFill>
                <a:latin typeface="Consolas" pitchFamily="49" charset="0"/>
                <a:ea typeface="Calibri"/>
                <a:cs typeface="Consolas" pitchFamily="49" charset="0"/>
              </a:rPr>
              <a:t>derived </a:t>
            </a:r>
            <a:r>
              <a:rPr lang="en-GB" sz="2000" dirty="0" smtClean="0">
                <a:solidFill>
                  <a:srgbClr xmlns:mc="http://schemas.openxmlformats.org/markup-compatibility/2006" xmlns:a14="http://schemas.microsoft.com/office/drawing/2010/main" val="008000" mc:Ignorable=""/>
                </a:solidFill>
                <a:latin typeface="Consolas" pitchFamily="49" charset="0"/>
                <a:ea typeface="Calibri"/>
                <a:cs typeface="Consolas" pitchFamily="49" charset="0"/>
              </a:rPr>
              <a:t>from rating</a:t>
            </a:r>
            <a:r>
              <a:rPr lang="en-GB" sz="2000" dirty="0">
                <a:solidFill>
                  <a:srgbClr xmlns:mc="http://schemas.openxmlformats.org/markup-compatibility/2006" xmlns:a14="http://schemas.microsoft.com/office/drawing/2010/main" val="008000" mc:Ignorable=""/>
                </a:solidFill>
                <a:latin typeface="Consolas" pitchFamily="49" charset="0"/>
                <a:ea typeface="Calibri"/>
                <a:cs typeface="Consolas" pitchFamily="49" charset="0"/>
              </a:rPr>
              <a:t>)</a:t>
            </a:r>
            <a:endParaRPr lang="en-GB" sz="2000" dirty="0">
              <a:latin typeface="Consolas" pitchFamily="49" charset="0"/>
              <a:ea typeface="Calibri"/>
              <a:cs typeface="Consolas" pitchFamily="49" charset="0"/>
            </a:endParaRPr>
          </a:p>
          <a:p>
            <a:pPr>
              <a:spcAft>
                <a:spcPts val="0"/>
              </a:spcAft>
            </a:pPr>
            <a:r>
              <a:rPr lang="en-GB" sz="2000" dirty="0">
                <a:solidFill>
                  <a:schemeClr val="bg1"/>
                </a:solidFill>
                <a:latin typeface="Consolas" pitchFamily="49" charset="0"/>
                <a:ea typeface="Calibri"/>
                <a:cs typeface="Consolas" pitchFamily="49" charset="0"/>
              </a:rPr>
              <a:t>Observation[t][r] = Score[r] &gt; Threshold[t][</a:t>
            </a:r>
            <a:r>
              <a:rPr lang="en-GB" sz="2000" dirty="0" err="1">
                <a:solidFill>
                  <a:schemeClr val="bg1"/>
                </a:solidFill>
                <a:latin typeface="Consolas" pitchFamily="49" charset="0"/>
                <a:ea typeface="Calibri"/>
                <a:cs typeface="Consolas" pitchFamily="49" charset="0"/>
              </a:rPr>
              <a:t>jOf</a:t>
            </a:r>
            <a:r>
              <a:rPr lang="en-GB" sz="2000" dirty="0">
                <a:solidFill>
                  <a:schemeClr val="bg1"/>
                </a:solidFill>
                <a:latin typeface="Consolas" pitchFamily="49" charset="0"/>
                <a:ea typeface="Calibri"/>
                <a:cs typeface="Consolas" pitchFamily="49" charset="0"/>
              </a:rPr>
              <a:t>[r]];</a:t>
            </a:r>
            <a:endParaRPr lang="en-GB" sz="2000" dirty="0">
              <a:solidFill>
                <a:schemeClr val="bg1"/>
              </a:solidFill>
              <a:effectLst/>
              <a:latin typeface="Consolas" pitchFamily="49" charset="0"/>
              <a:ea typeface="Calibri"/>
              <a:cs typeface="Consolas" pitchFamily="49" charset="0"/>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6361"/>
          <a:stretch/>
        </p:blipFill>
        <p:spPr bwMode="auto">
          <a:xfrm>
            <a:off x="7092257" y="700941"/>
            <a:ext cx="1892804" cy="155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148653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Results for KDD 2009 (Anonymised)</a:t>
            </a:r>
            <a:endParaRPr lang="en-GB" dirty="0"/>
          </a:p>
        </p:txBody>
      </p:sp>
      <p:sp>
        <p:nvSpPr>
          <p:cNvPr id="3" name="Content Placeholder 2"/>
          <p:cNvSpPr>
            <a:spLocks noGrp="1"/>
          </p:cNvSpPr>
          <p:nvPr>
            <p:ph idx="1"/>
          </p:nvPr>
        </p:nvSpPr>
        <p:spPr>
          <a:xfrm>
            <a:off x="381000" y="1045029"/>
            <a:ext cx="8382000" cy="5281446"/>
          </a:xfrm>
        </p:spPr>
        <p:txBody>
          <a:bodyPr/>
          <a:lstStyle/>
          <a:p>
            <a:r>
              <a:rPr lang="en-GB" sz="2400" dirty="0" smtClean="0">
                <a:solidFill>
                  <a:schemeClr val="accent4"/>
                </a:solidFill>
              </a:rPr>
              <a:t>Highest score: </a:t>
            </a:r>
            <a:r>
              <a:rPr lang="en-GB" sz="2400" dirty="0" smtClean="0"/>
              <a:t>paper </a:t>
            </a:r>
            <a:r>
              <a:rPr lang="en-GB" sz="2400" dirty="0" smtClean="0"/>
              <a:t>#</a:t>
            </a:r>
            <a:r>
              <a:rPr lang="en-GB" sz="2400" dirty="0" smtClean="0"/>
              <a:t>319</a:t>
            </a:r>
            <a:endParaRPr lang="en-GB" sz="2400" dirty="0" smtClean="0"/>
          </a:p>
          <a:p>
            <a:pPr lvl="1"/>
            <a:r>
              <a:rPr lang="en-GB" sz="2000" dirty="0" smtClean="0"/>
              <a:t>Overtakes #99 which had best possible reviews</a:t>
            </a:r>
          </a:p>
          <a:p>
            <a:pPr lvl="1"/>
            <a:r>
              <a:rPr lang="en-GB" sz="2000" dirty="0" smtClean="0"/>
              <a:t>#99 had 3 ‘strong accept’, #319 had 1 ‘strong accept’ and 2 ‘accept’ but #319 reviewers less likely overall to give ‘strong accepts’</a:t>
            </a:r>
          </a:p>
          <a:p>
            <a:r>
              <a:rPr lang="en-GB" sz="2400" dirty="0" smtClean="0">
                <a:solidFill>
                  <a:schemeClr val="accent4"/>
                </a:solidFill>
              </a:rPr>
              <a:t>Most certain </a:t>
            </a:r>
            <a:r>
              <a:rPr lang="en-GB" sz="2400" dirty="0" smtClean="0">
                <a:solidFill>
                  <a:schemeClr val="accent4"/>
                </a:solidFill>
              </a:rPr>
              <a:t>score:</a:t>
            </a:r>
            <a:r>
              <a:rPr lang="en-GB" sz="2400" dirty="0" smtClean="0"/>
              <a:t> paper </a:t>
            </a:r>
            <a:r>
              <a:rPr lang="en-GB" sz="2400" dirty="0" smtClean="0"/>
              <a:t>#94</a:t>
            </a:r>
          </a:p>
          <a:p>
            <a:pPr lvl="1"/>
            <a:r>
              <a:rPr lang="en-GB" sz="2000" dirty="0" smtClean="0"/>
              <a:t>Had 5 reviews which, exceptionally, all recommend weak accept</a:t>
            </a:r>
          </a:p>
          <a:p>
            <a:r>
              <a:rPr lang="en-GB" sz="2400" dirty="0" smtClean="0">
                <a:solidFill>
                  <a:schemeClr val="accent4"/>
                </a:solidFill>
              </a:rPr>
              <a:t>Least </a:t>
            </a:r>
            <a:r>
              <a:rPr lang="en-GB" sz="2400" dirty="0" smtClean="0">
                <a:solidFill>
                  <a:schemeClr val="accent4"/>
                </a:solidFill>
              </a:rPr>
              <a:t>certain </a:t>
            </a:r>
            <a:r>
              <a:rPr lang="en-GB" sz="2400" dirty="0" smtClean="0">
                <a:solidFill>
                  <a:schemeClr val="accent4"/>
                </a:solidFill>
              </a:rPr>
              <a:t>score:</a:t>
            </a:r>
            <a:r>
              <a:rPr lang="en-GB" sz="2400" dirty="0" smtClean="0"/>
              <a:t> paper </a:t>
            </a:r>
            <a:r>
              <a:rPr lang="en-GB" sz="2400" dirty="0" smtClean="0"/>
              <a:t>#533</a:t>
            </a:r>
          </a:p>
          <a:p>
            <a:pPr lvl="1"/>
            <a:r>
              <a:rPr lang="en-GB" sz="2000" dirty="0" smtClean="0"/>
              <a:t>Had ‘weak reject’, ‘weak accept’, and ‘strong accept’.</a:t>
            </a:r>
          </a:p>
          <a:p>
            <a:r>
              <a:rPr lang="en-GB" sz="2400" dirty="0" smtClean="0">
                <a:solidFill>
                  <a:schemeClr val="accent4"/>
                </a:solidFill>
              </a:rPr>
              <a:t>Most generous reviewer:</a:t>
            </a:r>
            <a:r>
              <a:rPr lang="en-GB" sz="2400" dirty="0" smtClean="0"/>
              <a:t> reviewer #61</a:t>
            </a:r>
          </a:p>
          <a:p>
            <a:pPr lvl="1"/>
            <a:r>
              <a:rPr lang="en-GB" sz="2000" dirty="0" smtClean="0"/>
              <a:t>Lowest </a:t>
            </a:r>
            <a:r>
              <a:rPr lang="en-GB" sz="2000" dirty="0" smtClean="0"/>
              <a:t>threshold for top </a:t>
            </a:r>
            <a:r>
              <a:rPr lang="en-GB" sz="2000" dirty="0" smtClean="0"/>
              <a:t>rank</a:t>
            </a:r>
            <a:endParaRPr lang="en-GB" sz="2000" dirty="0" smtClean="0"/>
          </a:p>
          <a:p>
            <a:pPr lvl="1"/>
            <a:r>
              <a:rPr lang="en-GB" sz="2000" dirty="0" smtClean="0"/>
              <a:t>Gave 5 strong accepts</a:t>
            </a:r>
          </a:p>
          <a:p>
            <a:r>
              <a:rPr lang="en-GB" sz="2400" dirty="0" smtClean="0">
                <a:solidFill>
                  <a:schemeClr val="accent4"/>
                </a:solidFill>
              </a:rPr>
              <a:t>Self-assessed expertise</a:t>
            </a:r>
            <a:r>
              <a:rPr lang="en-GB" sz="2400" dirty="0" smtClean="0"/>
              <a:t> corresponds to learned precision:</a:t>
            </a:r>
          </a:p>
          <a:p>
            <a:pPr lvl="1"/>
            <a:r>
              <a:rPr lang="en-GB" sz="2000" dirty="0" smtClean="0"/>
              <a:t>Informed Outsider: 1.22</a:t>
            </a:r>
          </a:p>
          <a:p>
            <a:pPr lvl="1"/>
            <a:r>
              <a:rPr lang="en-GB" sz="2000" dirty="0" smtClean="0"/>
              <a:t>Knowledgeable</a:t>
            </a:r>
            <a:r>
              <a:rPr lang="en-GB" sz="2000" dirty="0" smtClean="0"/>
              <a:t>: 1.35</a:t>
            </a:r>
          </a:p>
          <a:p>
            <a:pPr lvl="1"/>
            <a:r>
              <a:rPr lang="en-GB" sz="2000" dirty="0" smtClean="0"/>
              <a:t>Expert: 1.59</a:t>
            </a:r>
          </a:p>
        </p:txBody>
      </p:sp>
    </p:spTree>
    <p:extLst>
      <p:ext uri="{BB962C8B-B14F-4D97-AF65-F5344CB8AC3E}">
        <p14:creationId xmlns:p14="http://schemas.microsoft.com/office/powerpoint/2010/main" val="10410960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553998"/>
          </a:xfrm>
        </p:spPr>
        <p:txBody>
          <a:bodyPr/>
          <a:lstStyle/>
          <a:p>
            <a:r>
              <a:rPr lang="en-GB" dirty="0" smtClean="0"/>
              <a:t>Other Infer.NET Research Projects</a:t>
            </a:r>
            <a:endParaRPr lang="en-GB" dirty="0"/>
          </a:p>
        </p:txBody>
      </p:sp>
      <p:sp>
        <p:nvSpPr>
          <p:cNvPr id="3" name="Text Placeholder 2"/>
          <p:cNvSpPr>
            <a:spLocks noGrp="1"/>
          </p:cNvSpPr>
          <p:nvPr>
            <p:ph type="body" sz="quarter" idx="10"/>
          </p:nvPr>
        </p:nvSpPr>
        <p:spPr>
          <a:xfrm>
            <a:off x="297874" y="1317174"/>
            <a:ext cx="8763001" cy="5706177"/>
          </a:xfrm>
        </p:spPr>
        <p:txBody>
          <a:bodyPr/>
          <a:lstStyle/>
          <a:p>
            <a:r>
              <a:rPr lang="en-GB" dirty="0" smtClean="0"/>
              <a:t>Program verification </a:t>
            </a:r>
            <a:r>
              <a:rPr lang="en-GB" sz="2800" i="1" dirty="0" smtClean="0"/>
              <a:t>(Merlin – ACM </a:t>
            </a:r>
            <a:r>
              <a:rPr lang="en-GB" sz="2800" i="1" dirty="0" err="1" smtClean="0"/>
              <a:t>Sigplan</a:t>
            </a:r>
            <a:r>
              <a:rPr lang="en-GB" sz="2800" i="1" dirty="0" smtClean="0"/>
              <a:t> ‘09)</a:t>
            </a:r>
            <a:endParaRPr lang="en-GB" i="1" dirty="0" smtClean="0"/>
          </a:p>
          <a:p>
            <a:r>
              <a:rPr lang="en-GB" dirty="0" smtClean="0"/>
              <a:t>Movie recommendation </a:t>
            </a:r>
            <a:r>
              <a:rPr lang="en-GB" sz="2800" i="1" dirty="0" smtClean="0"/>
              <a:t>(</a:t>
            </a:r>
            <a:r>
              <a:rPr lang="en-GB" sz="2800" i="1" dirty="0" err="1" smtClean="0"/>
              <a:t>MatchBox</a:t>
            </a:r>
            <a:r>
              <a:rPr lang="en-GB" sz="2800" i="1" dirty="0" smtClean="0"/>
              <a:t> – WWW ‘09)</a:t>
            </a:r>
            <a:endParaRPr lang="en-GB" i="1" dirty="0" smtClean="0"/>
          </a:p>
          <a:p>
            <a:r>
              <a:rPr lang="en-GB" dirty="0" smtClean="0"/>
              <a:t>Data form entry checking </a:t>
            </a:r>
            <a:r>
              <a:rPr lang="en-GB" sz="2800" i="1" dirty="0" smtClean="0"/>
              <a:t>(Usher – ICTD ‘09)</a:t>
            </a:r>
            <a:endParaRPr lang="en-GB" i="1" dirty="0" smtClean="0"/>
          </a:p>
          <a:p>
            <a:r>
              <a:rPr lang="en-GB" dirty="0" smtClean="0"/>
              <a:t>Gene expression analysis </a:t>
            </a:r>
            <a:r>
              <a:rPr lang="en-GB" sz="2800" i="1" dirty="0" smtClean="0"/>
              <a:t>(RECOMB 2008)</a:t>
            </a:r>
            <a:endParaRPr lang="en-GB" i="1" dirty="0" smtClean="0"/>
          </a:p>
          <a:p>
            <a:r>
              <a:rPr lang="en-GB" dirty="0" smtClean="0"/>
              <a:t>Click prediction </a:t>
            </a:r>
            <a:r>
              <a:rPr lang="en-GB" sz="2800" i="1" dirty="0" smtClean="0"/>
              <a:t>(SIGIR Workshop 2008)</a:t>
            </a:r>
            <a:endParaRPr lang="en-GB" i="1" dirty="0" smtClean="0"/>
          </a:p>
          <a:p>
            <a:r>
              <a:rPr lang="en-GB" dirty="0" smtClean="0"/>
              <a:t>Understanding causes of asthma </a:t>
            </a:r>
            <a:r>
              <a:rPr lang="en-GB" sz="2800" i="1" dirty="0" smtClean="0"/>
              <a:t>(AJRCCM 2010)</a:t>
            </a:r>
            <a:endParaRPr lang="en-GB" i="1" dirty="0" smtClean="0"/>
          </a:p>
          <a:p>
            <a:r>
              <a:rPr lang="en-GB" dirty="0" smtClean="0"/>
              <a:t>Extracting plots of novels</a:t>
            </a:r>
          </a:p>
          <a:p>
            <a:r>
              <a:rPr lang="en-GB" dirty="0" smtClean="0"/>
              <a:t>… and many more</a:t>
            </a:r>
          </a:p>
          <a:p>
            <a:endParaRPr lang="en-GB" dirty="0" smtClean="0"/>
          </a:p>
          <a:p>
            <a:endParaRPr lang="en-GB" dirty="0"/>
          </a:p>
        </p:txBody>
      </p:sp>
    </p:spTree>
    <p:extLst>
      <p:ext uri="{BB962C8B-B14F-4D97-AF65-F5344CB8AC3E}">
        <p14:creationId xmlns:p14="http://schemas.microsoft.com/office/powerpoint/2010/main" val="404610492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06281" y="338129"/>
            <a:ext cx="7114232" cy="430887"/>
          </a:xfrm>
          <a:prstGeom prst="rect">
            <a:avLst/>
          </a:prstGeom>
          <a:noFill/>
        </p:spPr>
        <p:txBody>
          <a:bodyPr wrap="square" lIns="0" tIns="0" rIns="0" bIns="0" rtlCol="0">
            <a:spAutoFit/>
          </a:bodyPr>
          <a:lstStyle/>
          <a:p>
            <a:r>
              <a:rPr lang="en-GB" sz="2800" dirty="0" smtClean="0">
                <a:gradFill>
                  <a:gsLst>
                    <a:gs pos="0">
                      <a:schemeClr val="tx1"/>
                    </a:gs>
                    <a:gs pos="86000">
                      <a:schemeClr val="tx1"/>
                    </a:gs>
                  </a:gsLst>
                  <a:lin ang="5400000" scaled="0"/>
                </a:gradFill>
                <a:hlinkClick r:id=""/>
              </a:rPr>
              <a:t>http://research.microsoft.com/infernet</a:t>
            </a:r>
            <a:endParaRPr lang="en-GB" sz="2800" dirty="0" smtClean="0">
              <a:gradFill>
                <a:gsLst>
                  <a:gs pos="0">
                    <a:schemeClr val="tx1"/>
                  </a:gs>
                  <a:gs pos="86000">
                    <a:schemeClr val="tx1"/>
                  </a:gs>
                </a:gsLst>
                <a:lin ang="5400000" scaled="0"/>
              </a:gra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875" t="13454" r="7705" b="11326"/>
          <a:stretch/>
        </p:blipFill>
        <p:spPr bwMode="auto">
          <a:xfrm>
            <a:off x="466725" y="788326"/>
            <a:ext cx="8239125" cy="5456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393585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2" y="1991344"/>
            <a:ext cx="8645236" cy="2492990"/>
          </a:xfrm>
        </p:spPr>
        <p:txBody>
          <a:bodyPr/>
          <a:lstStyle/>
          <a:p>
            <a:pPr algn="ctr"/>
            <a:r>
              <a:rPr lang="en-GB" b="1" dirty="0" smtClean="0"/>
              <a:t>If you use Infer.NET in your research, </a:t>
            </a:r>
            <a:br>
              <a:rPr lang="en-GB" b="1" dirty="0" smtClean="0"/>
            </a:br>
            <a:r>
              <a:rPr lang="en-GB" b="1" dirty="0" smtClean="0"/>
              <a:t>please keep us in the loop!</a:t>
            </a:r>
            <a:br>
              <a:rPr lang="en-GB" b="1" dirty="0" smtClean="0"/>
            </a:br>
            <a:r>
              <a:rPr lang="en-GB" sz="2400" b="1" dirty="0" smtClean="0"/>
              <a:t/>
            </a:r>
            <a:br>
              <a:rPr lang="en-GB" sz="2400" b="1" dirty="0" smtClean="0"/>
            </a:br>
            <a:r>
              <a:rPr lang="en-GB" sz="3600" b="1" dirty="0" smtClean="0"/>
              <a:t>Use </a:t>
            </a:r>
            <a:r>
              <a:rPr lang="en-GB" sz="3600" b="1" u="sng" dirty="0" smtClean="0"/>
              <a:t>the forums</a:t>
            </a:r>
            <a:r>
              <a:rPr lang="en-GB" sz="3600" b="1" dirty="0" smtClean="0"/>
              <a:t> or email:</a:t>
            </a:r>
            <a:br>
              <a:rPr lang="en-GB" sz="3600" b="1" dirty="0" smtClean="0"/>
            </a:br>
            <a:r>
              <a:rPr lang="en-GB" dirty="0" smtClean="0">
                <a:latin typeface="Courier New" pitchFamily="49" charset="0"/>
                <a:cs typeface="Courier New" pitchFamily="49" charset="0"/>
              </a:rPr>
              <a:t>infersup@microsoft.com</a:t>
            </a:r>
            <a:endParaRPr lang="en-GB" dirty="0">
              <a:latin typeface="Courier New" pitchFamily="49" charset="0"/>
              <a:cs typeface="Courier New" pitchFamily="49" charset="0"/>
            </a:endParaRPr>
          </a:p>
        </p:txBody>
      </p:sp>
    </p:spTree>
    <p:extLst>
      <p:ext uri="{BB962C8B-B14F-4D97-AF65-F5344CB8AC3E}">
        <p14:creationId xmlns:p14="http://schemas.microsoft.com/office/powerpoint/2010/main" val="37480199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r>
              <a:rPr lang="en-GB" dirty="0" smtClean="0"/>
              <a:t>Questions?</a:t>
            </a:r>
            <a:endParaRPr lang="en-GB" dirty="0"/>
          </a:p>
        </p:txBody>
      </p:sp>
      <p:sp>
        <p:nvSpPr>
          <p:cNvPr id="4" name="Text Placeholder 3"/>
          <p:cNvSpPr>
            <a:spLocks noGrp="1"/>
          </p:cNvSpPr>
          <p:nvPr>
            <p:ph type="body" sz="quarter" idx="10"/>
          </p:nvPr>
        </p:nvSpPr>
        <p:spPr/>
        <p:txBody>
          <a:bodyPr/>
          <a:lstStyle/>
          <a:p>
            <a:r>
              <a:rPr lang="en-GB" dirty="0" smtClean="0"/>
              <a:t>Thanks!</a:t>
            </a:r>
            <a:endParaRPr lang="en-GB" dirty="0"/>
          </a:p>
        </p:txBody>
      </p:sp>
    </p:spTree>
    <p:extLst>
      <p:ext uri="{BB962C8B-B14F-4D97-AF65-F5344CB8AC3E}">
        <p14:creationId xmlns:p14="http://schemas.microsoft.com/office/powerpoint/2010/main" val="61149565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Code size </a:t>
            </a:r>
            <a:r>
              <a:rPr lang="en-GB" dirty="0"/>
              <a:t>&amp;</a:t>
            </a:r>
            <a:r>
              <a:rPr lang="en-GB" dirty="0" smtClean="0"/>
              <a:t> complexity</a:t>
            </a:r>
            <a:endParaRPr lang="en-GB" dirty="0"/>
          </a:p>
        </p:txBody>
      </p:sp>
      <p:grpSp>
        <p:nvGrpSpPr>
          <p:cNvPr id="24" name="Group 23"/>
          <p:cNvGrpSpPr/>
          <p:nvPr/>
        </p:nvGrpSpPr>
        <p:grpSpPr>
          <a:xfrm>
            <a:off x="519410" y="1342147"/>
            <a:ext cx="3873331" cy="4514554"/>
            <a:chOff x="395926" y="1008672"/>
            <a:chExt cx="4213781" cy="4911365"/>
          </a:xfrm>
        </p:grpSpPr>
        <p:sp>
          <p:nvSpPr>
            <p:cNvPr id="5" name="Snip Single Corner Rectangle 4"/>
            <p:cNvSpPr/>
            <p:nvPr/>
          </p:nvSpPr>
          <p:spPr bwMode="auto">
            <a:xfrm>
              <a:off x="395926" y="1357464"/>
              <a:ext cx="3893270" cy="4562573"/>
            </a:xfrm>
            <a:prstGeom prst="snip1Rect">
              <a:avLst/>
            </a:prstGeom>
            <a:solidFill>
              <a:schemeClr val="tx1"/>
            </a:solidFill>
            <a:ln>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6" name="Snip Single Corner Rectangle 5"/>
            <p:cNvSpPr/>
            <p:nvPr/>
          </p:nvSpPr>
          <p:spPr bwMode="auto">
            <a:xfrm>
              <a:off x="546755" y="1216062"/>
              <a:ext cx="3893270" cy="4562573"/>
            </a:xfrm>
            <a:prstGeom prst="snip1Rect">
              <a:avLst/>
            </a:prstGeom>
            <a:solidFill>
              <a:schemeClr val="tx1"/>
            </a:solidFill>
            <a:ln>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7" name="Snip Single Corner Rectangle 6"/>
            <p:cNvSpPr/>
            <p:nvPr/>
          </p:nvSpPr>
          <p:spPr bwMode="auto">
            <a:xfrm>
              <a:off x="716437" y="1008672"/>
              <a:ext cx="3893270" cy="4562573"/>
            </a:xfrm>
            <a:prstGeom prst="snip1Rect">
              <a:avLst/>
            </a:prstGeom>
            <a:solidFill>
              <a:schemeClr val="tx1"/>
            </a:solidFill>
            <a:ln>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grpSp>
          <p:nvGrpSpPr>
            <p:cNvPr id="23" name="Group 22"/>
            <p:cNvGrpSpPr/>
            <p:nvPr/>
          </p:nvGrpSpPr>
          <p:grpSpPr>
            <a:xfrm>
              <a:off x="1074657" y="1489434"/>
              <a:ext cx="3035431" cy="3780145"/>
              <a:chOff x="1027522" y="1545996"/>
              <a:chExt cx="3035431" cy="3780145"/>
            </a:xfrm>
          </p:grpSpPr>
          <p:cxnSp>
            <p:nvCxnSpPr>
              <p:cNvPr id="9" name="Straight Connector 8"/>
              <p:cNvCxnSpPr/>
              <p:nvPr/>
            </p:nvCxnSpPr>
            <p:spPr>
              <a:xfrm>
                <a:off x="1027522" y="1545996"/>
                <a:ext cx="3035431"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27522" y="1836776"/>
                <a:ext cx="3035431"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27522" y="2127556"/>
                <a:ext cx="3035431"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27522" y="2418336"/>
                <a:ext cx="3035431"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27522" y="2709116"/>
                <a:ext cx="3035431"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27522" y="2999896"/>
                <a:ext cx="3035431"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27522" y="3290676"/>
                <a:ext cx="3035431"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27522" y="3581456"/>
                <a:ext cx="3035431"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27522" y="3872236"/>
                <a:ext cx="3035431"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27522" y="4163016"/>
                <a:ext cx="3035431"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27522" y="4453796"/>
                <a:ext cx="3035431"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27522" y="4744576"/>
                <a:ext cx="3035431"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27522" y="5035356"/>
                <a:ext cx="3035431"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27522" y="5326141"/>
                <a:ext cx="3035431"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25" name="TextBox 24"/>
          <p:cNvSpPr txBox="1"/>
          <p:nvPr/>
        </p:nvSpPr>
        <p:spPr>
          <a:xfrm>
            <a:off x="414435" y="5903729"/>
            <a:ext cx="3938835" cy="369332"/>
          </a:xfrm>
          <a:prstGeom prst="rect">
            <a:avLst/>
          </a:prstGeom>
          <a:noFill/>
        </p:spPr>
        <p:txBody>
          <a:bodyPr wrap="none" lIns="0" tIns="0" rIns="0" bIns="0" rtlCol="0">
            <a:spAutoFit/>
          </a:bodyPr>
          <a:lstStyle/>
          <a:p>
            <a:pPr algn="ctr"/>
            <a:r>
              <a:rPr lang="en-GB" sz="2400" b="1" dirty="0" smtClean="0">
                <a:solidFill>
                  <a:schemeClr val="tx2"/>
                </a:solidFill>
              </a:rPr>
              <a:t>100s-1000s of lines of code</a:t>
            </a:r>
          </a:p>
        </p:txBody>
      </p:sp>
      <p:sp>
        <p:nvSpPr>
          <p:cNvPr id="64" name="TextBox 63"/>
          <p:cNvSpPr txBox="1"/>
          <p:nvPr/>
        </p:nvSpPr>
        <p:spPr>
          <a:xfrm>
            <a:off x="1133625" y="888670"/>
            <a:ext cx="2627579" cy="369332"/>
          </a:xfrm>
          <a:prstGeom prst="rect">
            <a:avLst/>
          </a:prstGeom>
          <a:noFill/>
        </p:spPr>
        <p:txBody>
          <a:bodyPr wrap="none" lIns="0" tIns="0" rIns="0" bIns="0" rtlCol="0">
            <a:spAutoFit/>
          </a:bodyPr>
          <a:lstStyle/>
          <a:p>
            <a:pPr algn="ctr"/>
            <a:r>
              <a:rPr lang="en-GB" sz="2400" b="1" dirty="0" smtClean="0">
                <a:solidFill>
                  <a:srgbClr xmlns:mc="http://schemas.openxmlformats.org/markup-compatibility/2006" xmlns:a14="http://schemas.microsoft.com/office/drawing/2010/main" val="F6AE1E" mc:Ignorable=""/>
                </a:solidFill>
              </a:rPr>
              <a:t>Ordinary program</a:t>
            </a:r>
          </a:p>
        </p:txBody>
      </p:sp>
      <p:grpSp>
        <p:nvGrpSpPr>
          <p:cNvPr id="72" name="Group 71"/>
          <p:cNvGrpSpPr/>
          <p:nvPr/>
        </p:nvGrpSpPr>
        <p:grpSpPr>
          <a:xfrm>
            <a:off x="4600280" y="1061890"/>
            <a:ext cx="4374038" cy="5023022"/>
            <a:chOff x="4600280" y="1061890"/>
            <a:chExt cx="4374038" cy="5023022"/>
          </a:xfrm>
        </p:grpSpPr>
        <p:sp>
          <p:nvSpPr>
            <p:cNvPr id="26" name="Snip Single Corner Rectangle 25"/>
            <p:cNvSpPr/>
            <p:nvPr/>
          </p:nvSpPr>
          <p:spPr bwMode="auto">
            <a:xfrm>
              <a:off x="6306532" y="1951348"/>
              <a:ext cx="1775921" cy="2485764"/>
            </a:xfrm>
            <a:prstGeom prst="snip1Rect">
              <a:avLst/>
            </a:prstGeom>
            <a:solidFill>
              <a:schemeClr val="tx1"/>
            </a:solidFill>
            <a:ln>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grpSp>
          <p:nvGrpSpPr>
            <p:cNvPr id="62" name="Group 61"/>
            <p:cNvGrpSpPr/>
            <p:nvPr/>
          </p:nvGrpSpPr>
          <p:grpSpPr>
            <a:xfrm>
              <a:off x="6478344" y="2256601"/>
              <a:ext cx="1453628" cy="1853504"/>
              <a:chOff x="6421782" y="2218893"/>
              <a:chExt cx="2907256" cy="1392507"/>
            </a:xfrm>
          </p:grpSpPr>
          <p:cxnSp>
            <p:nvCxnSpPr>
              <p:cNvPr id="46" name="Straight Connector 45"/>
              <p:cNvCxnSpPr/>
              <p:nvPr/>
            </p:nvCxnSpPr>
            <p:spPr>
              <a:xfrm>
                <a:off x="6421782" y="2218893"/>
                <a:ext cx="2907256"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421782" y="2497394"/>
                <a:ext cx="2907256"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421782" y="2775896"/>
                <a:ext cx="2907256"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421782" y="3054397"/>
                <a:ext cx="2907256"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421782" y="3332899"/>
                <a:ext cx="2907256"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421782" y="3611400"/>
                <a:ext cx="2907256"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3" name="TextBox 62"/>
            <p:cNvSpPr txBox="1"/>
            <p:nvPr/>
          </p:nvSpPr>
          <p:spPr>
            <a:xfrm>
              <a:off x="5703404" y="4525436"/>
              <a:ext cx="3270914" cy="738664"/>
            </a:xfrm>
            <a:prstGeom prst="rect">
              <a:avLst/>
            </a:prstGeom>
            <a:noFill/>
          </p:spPr>
          <p:txBody>
            <a:bodyPr wrap="square" lIns="0" tIns="0" rIns="0" bIns="0" rtlCol="0">
              <a:spAutoFit/>
            </a:bodyPr>
            <a:lstStyle/>
            <a:p>
              <a:pPr algn="ctr"/>
              <a:r>
                <a:rPr lang="en-GB" sz="2400" b="1" dirty="0">
                  <a:solidFill>
                    <a:schemeClr val="tx2"/>
                  </a:solidFill>
                </a:rPr>
                <a:t>2</a:t>
              </a:r>
              <a:r>
                <a:rPr lang="en-GB" sz="2400" b="1" dirty="0" smtClean="0">
                  <a:solidFill>
                    <a:schemeClr val="tx2"/>
                  </a:solidFill>
                </a:rPr>
                <a:t>0-30 lines of ‘simulation’ code </a:t>
              </a:r>
            </a:p>
          </p:txBody>
        </p:sp>
        <p:sp>
          <p:nvSpPr>
            <p:cNvPr id="65" name="TextBox 64"/>
            <p:cNvSpPr txBox="1"/>
            <p:nvPr/>
          </p:nvSpPr>
          <p:spPr>
            <a:xfrm>
              <a:off x="5499508" y="1061890"/>
              <a:ext cx="3389968" cy="738664"/>
            </a:xfrm>
            <a:prstGeom prst="rect">
              <a:avLst/>
            </a:prstGeom>
            <a:noFill/>
          </p:spPr>
          <p:txBody>
            <a:bodyPr wrap="square" lIns="0" tIns="0" rIns="0" bIns="0" rtlCol="0">
              <a:spAutoFit/>
            </a:bodyPr>
            <a:lstStyle/>
            <a:p>
              <a:pPr algn="ctr"/>
              <a:r>
                <a:rPr lang="en-GB" sz="2400" b="1" i="1" dirty="0" smtClean="0">
                  <a:solidFill>
                    <a:srgbClr xmlns:mc="http://schemas.openxmlformats.org/markup-compatibility/2006" xmlns:a14="http://schemas.microsoft.com/office/drawing/2010/main" val="F6AE1E" mc:Ignorable=""/>
                  </a:solidFill>
                </a:rPr>
                <a:t>Probabilistic</a:t>
              </a:r>
              <a:r>
                <a:rPr lang="en-GB" sz="2400" b="1" dirty="0" smtClean="0">
                  <a:solidFill>
                    <a:srgbClr xmlns:mc="http://schemas.openxmlformats.org/markup-compatibility/2006" xmlns:a14="http://schemas.microsoft.com/office/drawing/2010/main" val="F6AE1E" mc:Ignorable=""/>
                  </a:solidFill>
                </a:rPr>
                <a:t> </a:t>
              </a:r>
              <a:r>
                <a:rPr lang="en-GB" sz="2400" b="1" i="1" dirty="0" smtClean="0">
                  <a:solidFill>
                    <a:srgbClr xmlns:mc="http://schemas.openxmlformats.org/markup-compatibility/2006" xmlns:a14="http://schemas.microsoft.com/office/drawing/2010/main" val="F6AE1E" mc:Ignorable=""/>
                  </a:solidFill>
                </a:rPr>
                <a:t>program</a:t>
              </a:r>
            </a:p>
            <a:p>
              <a:pPr algn="ctr"/>
              <a:r>
                <a:rPr lang="en-GB" sz="2400" b="1" dirty="0" smtClean="0">
                  <a:solidFill>
                    <a:srgbClr xmlns:mc="http://schemas.openxmlformats.org/markup-compatibility/2006" xmlns:a14="http://schemas.microsoft.com/office/drawing/2010/main" val="F6AE1E" mc:Ignorable=""/>
                  </a:solidFill>
                </a:rPr>
                <a:t>with Infer.NET</a:t>
              </a:r>
            </a:p>
          </p:txBody>
        </p:sp>
        <p:sp>
          <p:nvSpPr>
            <p:cNvPr id="66" name="Striped Right Arrow 65"/>
            <p:cNvSpPr/>
            <p:nvPr/>
          </p:nvSpPr>
          <p:spPr bwMode="auto">
            <a:xfrm>
              <a:off x="4600280" y="2823266"/>
              <a:ext cx="1432874" cy="1069147"/>
            </a:xfrm>
            <a:prstGeom prst="stripedRightArrow">
              <a:avLst/>
            </a:prstGeom>
            <a:ln>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pic>
          <p:nvPicPr>
            <p:cNvPr id="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6361"/>
            <a:stretch/>
          </p:blipFill>
          <p:spPr bwMode="auto">
            <a:xfrm>
              <a:off x="6500895" y="2585926"/>
              <a:ext cx="1467600" cy="120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TextBox 70"/>
            <p:cNvSpPr txBox="1"/>
            <p:nvPr/>
          </p:nvSpPr>
          <p:spPr>
            <a:xfrm>
              <a:off x="5674209" y="5715580"/>
              <a:ext cx="3270914" cy="369332"/>
            </a:xfrm>
            <a:prstGeom prst="rect">
              <a:avLst/>
            </a:prstGeom>
            <a:noFill/>
          </p:spPr>
          <p:txBody>
            <a:bodyPr wrap="square" lIns="0" tIns="0" rIns="0" bIns="0" rtlCol="0">
              <a:spAutoFit/>
            </a:bodyPr>
            <a:lstStyle/>
            <a:p>
              <a:pPr algn="ctr"/>
              <a:r>
                <a:rPr lang="en-GB" sz="2400" i="1" dirty="0" smtClean="0"/>
                <a:t>Hours, not months!</a:t>
              </a:r>
            </a:p>
          </p:txBody>
        </p:sp>
      </p:grpSp>
    </p:spTree>
    <p:extLst>
      <p:ext uri="{BB962C8B-B14F-4D97-AF65-F5344CB8AC3E}">
        <p14:creationId xmlns:p14="http://schemas.microsoft.com/office/powerpoint/2010/main" val="204822978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553998"/>
          </a:xfrm>
        </p:spPr>
        <p:txBody>
          <a:bodyPr/>
          <a:lstStyle/>
          <a:p>
            <a:r>
              <a:rPr lang="en-GB" dirty="0" smtClean="0"/>
              <a:t>Examples of using Infer.NET</a:t>
            </a:r>
            <a:endParaRPr lang="en-GB" dirty="0"/>
          </a:p>
        </p:txBody>
      </p:sp>
      <p:grpSp>
        <p:nvGrpSpPr>
          <p:cNvPr id="3" name="Group 2"/>
          <p:cNvGrpSpPr/>
          <p:nvPr/>
        </p:nvGrpSpPr>
        <p:grpSpPr>
          <a:xfrm>
            <a:off x="241273" y="938720"/>
            <a:ext cx="8354761" cy="2677220"/>
            <a:chOff x="241273" y="3698870"/>
            <a:chExt cx="8354761" cy="2677220"/>
          </a:xfrm>
        </p:grpSpPr>
        <p:sp>
          <p:nvSpPr>
            <p:cNvPr id="9" name="Right Arrow 8"/>
            <p:cNvSpPr/>
            <p:nvPr/>
          </p:nvSpPr>
          <p:spPr>
            <a:xfrm>
              <a:off x="6009463" y="4732540"/>
              <a:ext cx="826274" cy="41155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sz="1600">
                <a:solidFill>
                  <a:srgbClr xmlns:mc="http://schemas.openxmlformats.org/markup-compatibility/2006" xmlns:a14="http://schemas.microsoft.com/office/drawing/2010/main" val="000000" mc:Ignorable=""/>
                </a:solidFill>
              </a:endParaRPr>
            </a:p>
          </p:txBody>
        </p:sp>
        <p:sp>
          <p:nvSpPr>
            <p:cNvPr id="12" name="Right Arrow Callout 11"/>
            <p:cNvSpPr/>
            <p:nvPr/>
          </p:nvSpPr>
          <p:spPr>
            <a:xfrm>
              <a:off x="2653911" y="4538751"/>
              <a:ext cx="2027313" cy="799135"/>
            </a:xfrm>
            <a:prstGeom prst="right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600" b="1" dirty="0" smtClean="0">
                  <a:solidFill>
                    <a:srgbClr xmlns:mc="http://schemas.openxmlformats.org/markup-compatibility/2006" xmlns:a14="http://schemas.microsoft.com/office/drawing/2010/main" val="000000" mc:Ignorable=""/>
                  </a:solidFill>
                </a:rPr>
                <a:t>Electronic health records</a:t>
              </a:r>
              <a:endParaRPr lang="en-GB" sz="1600" b="1" dirty="0">
                <a:solidFill>
                  <a:srgbClr xmlns:mc="http://schemas.openxmlformats.org/markup-compatibility/2006" xmlns:a14="http://schemas.microsoft.com/office/drawing/2010/main" val="000000" mc:Ignorable=""/>
                </a:solidFill>
              </a:endParaRPr>
            </a:p>
          </p:txBody>
        </p:sp>
        <p:sp>
          <p:nvSpPr>
            <p:cNvPr id="14" name="Rectangle 13"/>
            <p:cNvSpPr/>
            <p:nvPr/>
          </p:nvSpPr>
          <p:spPr>
            <a:xfrm>
              <a:off x="6848351" y="4425422"/>
              <a:ext cx="1747683" cy="102579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600" b="1" dirty="0" smtClean="0">
                  <a:solidFill>
                    <a:srgbClr xmlns:mc="http://schemas.openxmlformats.org/markup-compatibility/2006" xmlns:a14="http://schemas.microsoft.com/office/drawing/2010/main" val="000000" mc:Ignorable=""/>
                  </a:solidFill>
                </a:rPr>
                <a:t>New understanding of the causes of asthma</a:t>
              </a:r>
              <a:endParaRPr lang="en-GB" sz="1600" b="1" dirty="0">
                <a:solidFill>
                  <a:srgbClr xmlns:mc="http://schemas.openxmlformats.org/markup-compatibility/2006" xmlns:a14="http://schemas.microsoft.com/office/drawing/2010/main" val="000000" mc:Ignorable=""/>
                </a:solidFill>
              </a:endParaRPr>
            </a:p>
          </p:txBody>
        </p:sp>
        <p:pic>
          <p:nvPicPr>
            <p:cNvPr id="15" name="Picture 5" descr="C:\temp\shutterstock_3260954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8239"/>
            <a:stretch/>
          </p:blipFill>
          <p:spPr bwMode="auto">
            <a:xfrm>
              <a:off x="327405" y="4284556"/>
              <a:ext cx="1792336" cy="1455731"/>
            </a:xfrm>
            <a:prstGeom prst="rect">
              <a:avLst/>
            </a:prstGeom>
            <a:ln>
              <a:noFill/>
            </a:ln>
            <a:effectLst>
              <a:softEdge rad="31750"/>
            </a:effectLst>
            <a:extLst>
              <a:ext uri="{909E8E84-426E-40DD-AFC4-6F175D3DCCD1}">
                <a14:hiddenFill xmlns:a14="http://schemas.microsoft.com/office/drawing/2010/main">
                  <a:solidFill>
                    <a:srgbClr xmlns:mc="http://schemas.openxmlformats.org/markup-compatibility/2006" val="FFFFFF" mc:Ignorable=""/>
                  </a:solidFill>
                </a14:hiddenFill>
              </a:ext>
            </a:extLst>
          </p:spPr>
        </p:pic>
        <p:sp>
          <p:nvSpPr>
            <p:cNvPr id="16" name="TextBox 15"/>
            <p:cNvSpPr txBox="1"/>
            <p:nvPr/>
          </p:nvSpPr>
          <p:spPr>
            <a:xfrm>
              <a:off x="241273" y="3698870"/>
              <a:ext cx="3028778" cy="523220"/>
            </a:xfrm>
            <a:prstGeom prst="rect">
              <a:avLst/>
            </a:prstGeom>
            <a:noFill/>
          </p:spPr>
          <p:txBody>
            <a:bodyPr wrap="none" rtlCol="0">
              <a:spAutoFit/>
            </a:bodyPr>
            <a:lstStyle/>
            <a:p>
              <a:r>
                <a:rPr lang="en-GB" sz="2800" b="1" dirty="0" smtClean="0">
                  <a:solidFill>
                    <a:srgbClr xmlns:mc="http://schemas.openxmlformats.org/markup-compatibility/2006" xmlns:a14="http://schemas.microsoft.com/office/drawing/2010/main" val="BDE3FF" mc:Ignorable=""/>
                  </a:solidFill>
                </a:rPr>
                <a:t>Medical research</a:t>
              </a:r>
              <a:endParaRPr lang="en-GB" sz="2800" b="1" dirty="0">
                <a:solidFill>
                  <a:srgbClr xmlns:mc="http://schemas.openxmlformats.org/markup-compatibility/2006" xmlns:a14="http://schemas.microsoft.com/office/drawing/2010/main" val="BDE3FF" mc:Ignorable=""/>
                </a:solidFill>
              </a:endParaRPr>
            </a:p>
          </p:txBody>
        </p:sp>
        <p:sp>
          <p:nvSpPr>
            <p:cNvPr id="44" name="Rectangle 43"/>
            <p:cNvSpPr/>
            <p:nvPr/>
          </p:nvSpPr>
          <p:spPr>
            <a:xfrm>
              <a:off x="4110182" y="5729759"/>
              <a:ext cx="2504434" cy="646331"/>
            </a:xfrm>
            <a:prstGeom prst="rect">
              <a:avLst/>
            </a:prstGeom>
          </p:spPr>
          <p:txBody>
            <a:bodyPr wrap="square">
              <a:spAutoFit/>
            </a:bodyPr>
            <a:lstStyle/>
            <a:p>
              <a:pPr algn="ctr"/>
              <a:r>
                <a:rPr lang="en-GB" b="1" dirty="0">
                  <a:solidFill>
                    <a:srgbClr xmlns:mc="http://schemas.openxmlformats.org/markup-compatibility/2006" xmlns:a14="http://schemas.microsoft.com/office/drawing/2010/main" val="FFFFFF" mc:Ignorable=""/>
                  </a:solidFill>
                </a:rPr>
                <a:t>Clinical simulation of asthma</a:t>
              </a:r>
            </a:p>
          </p:txBody>
        </p:sp>
        <p:grpSp>
          <p:nvGrpSpPr>
            <p:cNvPr id="64" name="Group 63"/>
            <p:cNvGrpSpPr/>
            <p:nvPr/>
          </p:nvGrpSpPr>
          <p:grpSpPr>
            <a:xfrm>
              <a:off x="4810949" y="4186841"/>
              <a:ext cx="1102900" cy="1502953"/>
              <a:chOff x="6306532" y="1845826"/>
              <a:chExt cx="1835495" cy="2501280"/>
            </a:xfrm>
          </p:grpSpPr>
          <p:sp>
            <p:nvSpPr>
              <p:cNvPr id="65" name="Snip Single Corner Rectangle 64"/>
              <p:cNvSpPr/>
              <p:nvPr/>
            </p:nvSpPr>
            <p:spPr bwMode="auto">
              <a:xfrm>
                <a:off x="6306532" y="1845826"/>
                <a:ext cx="1775922" cy="2501280"/>
              </a:xfrm>
              <a:prstGeom prst="snip1Rect">
                <a:avLst/>
              </a:prstGeom>
              <a:solidFill>
                <a:schemeClr val="tx1"/>
              </a:solidFill>
              <a:ln>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grpSp>
            <p:nvGrpSpPr>
              <p:cNvPr id="66" name="Group 65"/>
              <p:cNvGrpSpPr/>
              <p:nvPr/>
            </p:nvGrpSpPr>
            <p:grpSpPr>
              <a:xfrm>
                <a:off x="6478344" y="2256601"/>
                <a:ext cx="1453628" cy="1853504"/>
                <a:chOff x="6421782" y="2218893"/>
                <a:chExt cx="2907256" cy="1392507"/>
              </a:xfrm>
            </p:grpSpPr>
            <p:cxnSp>
              <p:nvCxnSpPr>
                <p:cNvPr id="68" name="Straight Connector 67"/>
                <p:cNvCxnSpPr/>
                <p:nvPr/>
              </p:nvCxnSpPr>
              <p:spPr>
                <a:xfrm>
                  <a:off x="6421782" y="2218893"/>
                  <a:ext cx="2907256"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421782" y="2497394"/>
                  <a:ext cx="2907256"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421782" y="2775896"/>
                  <a:ext cx="2907256"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421782" y="3054397"/>
                  <a:ext cx="2907256"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421782" y="3332899"/>
                  <a:ext cx="2907256"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421782" y="3611400"/>
                  <a:ext cx="2907256"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6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26361"/>
              <a:stretch/>
            </p:blipFill>
            <p:spPr bwMode="auto">
              <a:xfrm>
                <a:off x="6327362" y="2348968"/>
                <a:ext cx="1814665" cy="1493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4" name="Group 3"/>
          <p:cNvGrpSpPr/>
          <p:nvPr/>
        </p:nvGrpSpPr>
        <p:grpSpPr>
          <a:xfrm>
            <a:off x="241273" y="3562682"/>
            <a:ext cx="8354761" cy="2715826"/>
            <a:chOff x="241273" y="933844"/>
            <a:chExt cx="8354761" cy="2715826"/>
          </a:xfrm>
        </p:grpSpPr>
        <p:sp>
          <p:nvSpPr>
            <p:cNvPr id="45" name="Right Arrow 44"/>
            <p:cNvSpPr/>
            <p:nvPr/>
          </p:nvSpPr>
          <p:spPr>
            <a:xfrm>
              <a:off x="6009463" y="2024974"/>
              <a:ext cx="826274" cy="41155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sz="1600">
                <a:solidFill>
                  <a:srgbClr xmlns:mc="http://schemas.openxmlformats.org/markup-compatibility/2006" xmlns:a14="http://schemas.microsoft.com/office/drawing/2010/main" val="000000" mc:Ignorable=""/>
                </a:solidFill>
              </a:endParaRPr>
            </a:p>
          </p:txBody>
        </p:sp>
        <p:sp>
          <p:nvSpPr>
            <p:cNvPr id="46" name="Right Arrow Callout 45"/>
            <p:cNvSpPr/>
            <p:nvPr/>
          </p:nvSpPr>
          <p:spPr>
            <a:xfrm>
              <a:off x="2653911" y="1831185"/>
              <a:ext cx="2027313" cy="799135"/>
            </a:xfrm>
            <a:prstGeom prst="right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600" b="1" dirty="0" smtClean="0">
                  <a:solidFill>
                    <a:srgbClr xmlns:mc="http://schemas.openxmlformats.org/markup-compatibility/2006" xmlns:a14="http://schemas.microsoft.com/office/drawing/2010/main" val="000000" mc:Ignorable=""/>
                  </a:solidFill>
                </a:rPr>
                <a:t>Network and music tastes</a:t>
              </a:r>
              <a:endParaRPr lang="en-GB" sz="1600" b="1" dirty="0">
                <a:solidFill>
                  <a:srgbClr xmlns:mc="http://schemas.openxmlformats.org/markup-compatibility/2006" xmlns:a14="http://schemas.microsoft.com/office/drawing/2010/main" val="000000" mc:Ignorable=""/>
                </a:solidFill>
              </a:endParaRPr>
            </a:p>
          </p:txBody>
        </p:sp>
        <p:sp>
          <p:nvSpPr>
            <p:cNvPr id="47" name="Rectangle 46"/>
            <p:cNvSpPr/>
            <p:nvPr/>
          </p:nvSpPr>
          <p:spPr>
            <a:xfrm>
              <a:off x="6848351" y="1717856"/>
              <a:ext cx="1747683" cy="102579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600" b="1" dirty="0" smtClean="0">
                  <a:solidFill>
                    <a:srgbClr xmlns:mc="http://schemas.openxmlformats.org/markup-compatibility/2006" xmlns:a14="http://schemas.microsoft.com/office/drawing/2010/main" val="000000" mc:Ignorable=""/>
                  </a:solidFill>
                </a:rPr>
                <a:t>Recommended  songs</a:t>
              </a:r>
              <a:endParaRPr lang="en-GB" sz="1600" b="1" dirty="0">
                <a:solidFill>
                  <a:srgbClr xmlns:mc="http://schemas.openxmlformats.org/markup-compatibility/2006" xmlns:a14="http://schemas.microsoft.com/office/drawing/2010/main" val="000000" mc:Ignorable=""/>
                </a:solidFill>
              </a:endParaRPr>
            </a:p>
          </p:txBody>
        </p:sp>
        <p:grpSp>
          <p:nvGrpSpPr>
            <p:cNvPr id="51" name="Group 50"/>
            <p:cNvGrpSpPr/>
            <p:nvPr/>
          </p:nvGrpSpPr>
          <p:grpSpPr>
            <a:xfrm>
              <a:off x="4828847" y="1457064"/>
              <a:ext cx="1102900" cy="1502953"/>
              <a:chOff x="6306532" y="1845826"/>
              <a:chExt cx="1835495" cy="2501280"/>
            </a:xfrm>
          </p:grpSpPr>
          <p:sp>
            <p:nvSpPr>
              <p:cNvPr id="52" name="Snip Single Corner Rectangle 51"/>
              <p:cNvSpPr/>
              <p:nvPr/>
            </p:nvSpPr>
            <p:spPr bwMode="auto">
              <a:xfrm>
                <a:off x="6306532" y="1845826"/>
                <a:ext cx="1775922" cy="2501280"/>
              </a:xfrm>
              <a:prstGeom prst="snip1Rect">
                <a:avLst/>
              </a:prstGeom>
              <a:solidFill>
                <a:schemeClr val="tx1"/>
              </a:solidFill>
              <a:ln>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grpSp>
            <p:nvGrpSpPr>
              <p:cNvPr id="53" name="Group 52"/>
              <p:cNvGrpSpPr/>
              <p:nvPr/>
            </p:nvGrpSpPr>
            <p:grpSpPr>
              <a:xfrm>
                <a:off x="6478344" y="2256601"/>
                <a:ext cx="1453628" cy="1853504"/>
                <a:chOff x="6421782" y="2218893"/>
                <a:chExt cx="2907256" cy="1392507"/>
              </a:xfrm>
            </p:grpSpPr>
            <p:cxnSp>
              <p:nvCxnSpPr>
                <p:cNvPr id="55" name="Straight Connector 54"/>
                <p:cNvCxnSpPr/>
                <p:nvPr/>
              </p:nvCxnSpPr>
              <p:spPr>
                <a:xfrm>
                  <a:off x="6421782" y="2218893"/>
                  <a:ext cx="2907256"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421782" y="2497394"/>
                  <a:ext cx="2907256"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421782" y="2775896"/>
                  <a:ext cx="2907256"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421782" y="3054397"/>
                  <a:ext cx="2907256"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421782" y="3332899"/>
                  <a:ext cx="2907256"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421782" y="3611400"/>
                  <a:ext cx="2907256"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5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26361"/>
              <a:stretch/>
            </p:blipFill>
            <p:spPr bwMode="auto">
              <a:xfrm>
                <a:off x="6327362" y="2348968"/>
                <a:ext cx="1814665" cy="1493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1" name="Rectangle 60"/>
            <p:cNvSpPr/>
            <p:nvPr/>
          </p:nvSpPr>
          <p:spPr>
            <a:xfrm>
              <a:off x="3598134" y="3003339"/>
              <a:ext cx="3528530" cy="646331"/>
            </a:xfrm>
            <a:prstGeom prst="rect">
              <a:avLst/>
            </a:prstGeom>
          </p:spPr>
          <p:txBody>
            <a:bodyPr wrap="square">
              <a:spAutoFit/>
            </a:bodyPr>
            <a:lstStyle/>
            <a:p>
              <a:pPr algn="ctr"/>
              <a:r>
                <a:rPr lang="en-GB" b="1" dirty="0" smtClean="0">
                  <a:solidFill>
                    <a:srgbClr xmlns:mc="http://schemas.openxmlformats.org/markup-compatibility/2006" xmlns:a14="http://schemas.microsoft.com/office/drawing/2010/main" val="FFFFFF" mc:Ignorable=""/>
                  </a:solidFill>
                </a:rPr>
                <a:t>Simulation of sharing of musical tastes between friends</a:t>
              </a:r>
              <a:endParaRPr lang="en-GB" b="1" dirty="0">
                <a:solidFill>
                  <a:srgbClr xmlns:mc="http://schemas.openxmlformats.org/markup-compatibility/2006" xmlns:a14="http://schemas.microsoft.com/office/drawing/2010/main" val="FFFFFF" mc:Ignorable=""/>
                </a:solidFill>
              </a:endParaRPr>
            </a:p>
          </p:txBody>
        </p:sp>
        <p:pic>
          <p:nvPicPr>
            <p:cNvPr id="63" name="Picture 2" descr="C:\temp\shutterstock_40176415.jpg"/>
            <p:cNvPicPr>
              <a:picLocks noChangeAspect="1" noChangeArrowheads="1"/>
            </p:cNvPicPr>
            <p:nvPr/>
          </p:nvPicPr>
          <p:blipFill rotWithShape="1">
            <a:blip r:embed="rId5">
              <a:extLst>
                <a:ext uri="{28A0092B-C50C-407E-A947-70E740481C1C}">
                  <a14:useLocalDpi xmlns:a14="http://schemas.microsoft.com/office/drawing/2010/main" val="0"/>
                </a:ext>
              </a:extLst>
            </a:blip>
            <a:srcRect l="-1" r="18199"/>
            <a:stretch/>
          </p:blipFill>
          <p:spPr bwMode="auto">
            <a:xfrm>
              <a:off x="356699" y="1578321"/>
              <a:ext cx="1783186" cy="1454400"/>
            </a:xfrm>
            <a:prstGeom prst="rect">
              <a:avLst/>
            </a:prstGeom>
            <a:ln>
              <a:noFill/>
            </a:ln>
            <a:effectLst>
              <a:softEdge rad="31750"/>
            </a:effectLst>
            <a:extLst>
              <a:ext uri="{909E8E84-426E-40DD-AFC4-6F175D3DCCD1}">
                <a14:hiddenFill xmlns:a14="http://schemas.microsoft.com/office/drawing/2010/main">
                  <a:solidFill>
                    <a:srgbClr xmlns:mc="http://schemas.openxmlformats.org/markup-compatibility/2006" val="FFFFFF" mc:Ignorable=""/>
                  </a:solidFill>
                </a14:hiddenFill>
              </a:ext>
            </a:extLst>
          </p:spPr>
        </p:pic>
        <p:sp>
          <p:nvSpPr>
            <p:cNvPr id="35" name="TextBox 34"/>
            <p:cNvSpPr txBox="1"/>
            <p:nvPr/>
          </p:nvSpPr>
          <p:spPr>
            <a:xfrm>
              <a:off x="241273" y="933844"/>
              <a:ext cx="5250540" cy="523220"/>
            </a:xfrm>
            <a:prstGeom prst="rect">
              <a:avLst/>
            </a:prstGeom>
            <a:noFill/>
          </p:spPr>
          <p:txBody>
            <a:bodyPr wrap="none" rtlCol="0">
              <a:spAutoFit/>
            </a:bodyPr>
            <a:lstStyle/>
            <a:p>
              <a:r>
                <a:rPr lang="en-GB" sz="2800" b="1" dirty="0" smtClean="0">
                  <a:solidFill>
                    <a:srgbClr xmlns:mc="http://schemas.openxmlformats.org/markup-compatibility/2006" xmlns:a14="http://schemas.microsoft.com/office/drawing/2010/main" val="BDE3FF" mc:Ignorable=""/>
                  </a:solidFill>
                </a:rPr>
                <a:t>Social network understanding</a:t>
              </a:r>
              <a:endParaRPr lang="en-GB" sz="2800" b="1" dirty="0">
                <a:solidFill>
                  <a:srgbClr xmlns:mc="http://schemas.openxmlformats.org/markup-compatibility/2006" xmlns:a14="http://schemas.microsoft.com/office/drawing/2010/main" val="BDE3FF" mc:Ignorable=""/>
                </a:solidFill>
              </a:endParaRPr>
            </a:p>
          </p:txBody>
        </p:sp>
      </p:grpSp>
    </p:spTree>
    <p:extLst>
      <p:ext uri="{BB962C8B-B14F-4D97-AF65-F5344CB8AC3E}">
        <p14:creationId xmlns:p14="http://schemas.microsoft.com/office/powerpoint/2010/main" val="11984914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hape 118785"/>
          <p:cNvSpPr>
            <a:spLocks noGrp="1" noChangeArrowheads="1"/>
          </p:cNvSpPr>
          <p:nvPr>
            <p:ph type="title"/>
          </p:nvPr>
        </p:nvSpPr>
        <p:spPr/>
        <p:txBody>
          <a:bodyPr anchor="t"/>
          <a:lstStyle/>
          <a:p>
            <a:pPr marL="0" indent="0" defTabSz="914400" eaLnBrk="1" hangingPunct="1"/>
            <a:r>
              <a:rPr lang="en-GB" dirty="0" smtClean="0"/>
              <a:t>What is a probabilistic program?</a:t>
            </a:r>
          </a:p>
        </p:txBody>
      </p:sp>
      <p:sp>
        <p:nvSpPr>
          <p:cNvPr id="118787" name="Shape 118786"/>
          <p:cNvSpPr>
            <a:spLocks noGrp="1" noChangeArrowheads="1"/>
          </p:cNvSpPr>
          <p:nvPr>
            <p:ph type="body" idx="1"/>
          </p:nvPr>
        </p:nvSpPr>
        <p:spPr>
          <a:xfrm>
            <a:off x="457200" y="1219200"/>
            <a:ext cx="8382000" cy="5022914"/>
          </a:xfrm>
        </p:spPr>
        <p:txBody>
          <a:bodyPr>
            <a:spAutoFit/>
          </a:bodyPr>
          <a:lstStyle/>
          <a:p>
            <a:pPr defTabSz="914400" eaLnBrk="1" hangingPunct="1">
              <a:spcAft>
                <a:spcPts val="900"/>
              </a:spcAft>
              <a:defRPr/>
            </a:pPr>
            <a:r>
              <a:rPr lang="en-GB" sz="3600" dirty="0" smtClean="0"/>
              <a:t>Very much like an ordinary program, </a:t>
            </a:r>
            <a:br>
              <a:rPr lang="en-GB" sz="3600" dirty="0" smtClean="0"/>
            </a:br>
            <a:r>
              <a:rPr lang="en-GB" sz="3600" dirty="0" smtClean="0"/>
              <a:t>except:</a:t>
            </a:r>
          </a:p>
          <a:p>
            <a:pPr lvl="1" defTabSz="914400">
              <a:spcAft>
                <a:spcPts val="900"/>
              </a:spcAft>
              <a:defRPr/>
            </a:pPr>
            <a:r>
              <a:rPr lang="en-GB" sz="3200" dirty="0" smtClean="0"/>
              <a:t>Variables can have </a:t>
            </a:r>
            <a:r>
              <a:rPr lang="en-GB" sz="3200" i="1" dirty="0" smtClean="0">
                <a:solidFill>
                  <a:schemeClr val="accent4"/>
                </a:solidFill>
              </a:rPr>
              <a:t>uncertain (random) </a:t>
            </a:r>
            <a:r>
              <a:rPr lang="en-GB" sz="3200" dirty="0" smtClean="0">
                <a:solidFill>
                  <a:schemeClr val="accent4"/>
                </a:solidFill>
              </a:rPr>
              <a:t>values</a:t>
            </a:r>
          </a:p>
          <a:p>
            <a:pPr lvl="1" defTabSz="914400">
              <a:spcAft>
                <a:spcPts val="900"/>
              </a:spcAft>
              <a:defRPr/>
            </a:pPr>
            <a:r>
              <a:rPr lang="en-GB" sz="3200" dirty="0" smtClean="0"/>
              <a:t>Functions of random variables can be </a:t>
            </a:r>
            <a:r>
              <a:rPr lang="en-GB" sz="3200" i="1" dirty="0" smtClean="0">
                <a:solidFill>
                  <a:schemeClr val="accent4"/>
                </a:solidFill>
              </a:rPr>
              <a:t>constrained </a:t>
            </a:r>
            <a:r>
              <a:rPr lang="en-GB" sz="3200" dirty="0" smtClean="0"/>
              <a:t>to have particular results.</a:t>
            </a:r>
          </a:p>
          <a:p>
            <a:pPr lvl="1" defTabSz="914400">
              <a:spcAft>
                <a:spcPts val="900"/>
              </a:spcAft>
              <a:defRPr/>
            </a:pPr>
            <a:r>
              <a:rPr lang="en-GB" sz="3200" dirty="0" smtClean="0"/>
              <a:t>Programs are executed using an </a:t>
            </a:r>
            <a:r>
              <a:rPr lang="en-GB" sz="3200" i="1" dirty="0" smtClean="0">
                <a:solidFill>
                  <a:schemeClr val="accent4"/>
                </a:solidFill>
              </a:rPr>
              <a:t>inference engine</a:t>
            </a:r>
          </a:p>
          <a:p>
            <a:pPr marL="269875" indent="-325438" defTabSz="914400" eaLnBrk="1" hangingPunct="1">
              <a:spcAft>
                <a:spcPts val="900"/>
              </a:spcAft>
              <a:defRPr/>
            </a:pPr>
            <a:r>
              <a:rPr lang="en-GB" sz="3600" dirty="0" smtClean="0"/>
              <a:t>Let’s see an example…</a:t>
            </a:r>
          </a:p>
        </p:txBody>
      </p:sp>
    </p:spTree>
    <p:extLst>
      <p:ext uri="{BB962C8B-B14F-4D97-AF65-F5344CB8AC3E}">
        <p14:creationId xmlns:p14="http://schemas.microsoft.com/office/powerpoint/2010/main" val="23972103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7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87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87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87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 Simple Probabilistic Program</a:t>
            </a:r>
            <a:endParaRPr lang="en-GB" dirty="0"/>
          </a:p>
        </p:txBody>
      </p:sp>
      <p:sp>
        <p:nvSpPr>
          <p:cNvPr id="3" name="Text Placeholder 2"/>
          <p:cNvSpPr>
            <a:spLocks noGrp="1"/>
          </p:cNvSpPr>
          <p:nvPr>
            <p:ph type="body" sz="quarter" idx="10"/>
          </p:nvPr>
        </p:nvSpPr>
        <p:spPr/>
        <p:txBody>
          <a:bodyPr/>
          <a:lstStyle/>
          <a:p>
            <a:r>
              <a:rPr lang="en-GB" smtClean="0"/>
              <a:t>I toss two fair coins</a:t>
            </a:r>
            <a:endParaRPr lang="en-GB" dirty="0"/>
          </a:p>
        </p:txBody>
      </p:sp>
      <p:pic>
        <p:nvPicPr>
          <p:cNvPr id="1026" name="Picture 2" descr="http://file6.shutterstock.com/public_scripts/serve_image.pl/defaulttype/a/n/8/an8d7Ci91dhTRM0Qvcz3KsIjZbfVsC71ChwEJyt9/shutterstock_14528989.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000" b="94600" l="268" r="92225">
                        <a14:foregroundMark x1="62198" y1="22000" x2="62198" y2="22000"/>
                        <a14:foregroundMark x1="61930" y1="18000" x2="61930" y2="18000"/>
                        <a14:foregroundMark x1="61930" y1="17000" x2="61930" y2="17000"/>
                        <a14:foregroundMark x1="61662" y1="16400" x2="61662" y2="16400"/>
                        <a14:foregroundMark x1="62735" y1="16400" x2="62735" y2="16400"/>
                        <a14:foregroundMark x1="62735" y1="16000" x2="62735" y2="16000"/>
                        <a14:foregroundMark x1="63271" y1="21600" x2="63271" y2="21600"/>
                        <a14:foregroundMark x1="59786" y1="24000" x2="59786" y2="24000"/>
                        <a14:foregroundMark x1="61394" y1="23400" x2="61394" y2="23400"/>
                      </a14:backgroundRemoval>
                    </a14:imgEffect>
                  </a14:imgLayer>
                </a14:imgProps>
              </a:ext>
              <a:ext uri="{28A0092B-C50C-407E-A947-70E740481C1C}">
                <a14:useLocalDpi xmlns:a14="http://schemas.microsoft.com/office/drawing/2010/main" val="0"/>
              </a:ext>
            </a:extLst>
          </a:blip>
          <a:srcRect/>
          <a:stretch>
            <a:fillRect/>
          </a:stretch>
        </p:blipFill>
        <p:spPr bwMode="auto">
          <a:xfrm>
            <a:off x="1416973" y="1399113"/>
            <a:ext cx="3057307" cy="4098267"/>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pic>
        <p:nvPicPr>
          <p:cNvPr id="5" name="Picture 2" descr="http://file6.shutterstock.com/public_scripts/serve_image.pl/defaulttype/a/n/8/an8d7Ci91dhTRM0Qvcz3KsIjZbfVsC71ChwEJyt9/shutterstock_14528989.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000" b="94600" l="268" r="92225">
                        <a14:foregroundMark x1="62198" y1="22000" x2="62198" y2="22000"/>
                        <a14:foregroundMark x1="61930" y1="18000" x2="61930" y2="18000"/>
                        <a14:foregroundMark x1="61930" y1="17000" x2="61930" y2="17000"/>
                        <a14:foregroundMark x1="61662" y1="16400" x2="61662" y2="16400"/>
                        <a14:foregroundMark x1="62735" y1="16400" x2="62735" y2="16400"/>
                        <a14:foregroundMark x1="62735" y1="16000" x2="62735" y2="16000"/>
                        <a14:foregroundMark x1="63271" y1="21600" x2="63271" y2="21600"/>
                        <a14:foregroundMark x1="59786" y1="24000" x2="59786" y2="24000"/>
                        <a14:foregroundMark x1="61394" y1="23400" x2="61394" y2="2340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160172" y="1399113"/>
            <a:ext cx="3057307" cy="4098267"/>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sp>
        <p:nvSpPr>
          <p:cNvPr id="6" name="Text Placeholder 2"/>
          <p:cNvSpPr txBox="1">
            <a:spLocks/>
          </p:cNvSpPr>
          <p:nvPr/>
        </p:nvSpPr>
        <p:spPr>
          <a:xfrm>
            <a:off x="381000" y="5489307"/>
            <a:ext cx="8382000" cy="4431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rPr>
              <a:t>What is the probability both are heads?</a:t>
            </a:r>
            <a:endParaRPr lang="en-GB" dirty="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endParaRPr>
          </a:p>
        </p:txBody>
      </p:sp>
    </p:spTree>
    <p:extLst>
      <p:ext uri="{BB962C8B-B14F-4D97-AF65-F5344CB8AC3E}">
        <p14:creationId xmlns:p14="http://schemas.microsoft.com/office/powerpoint/2010/main" val="62744181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 'Probabilistic' Program</a:t>
            </a:r>
            <a:endParaRPr lang="en-GB" dirty="0"/>
          </a:p>
        </p:txBody>
      </p:sp>
      <p:sp>
        <p:nvSpPr>
          <p:cNvPr id="7" name="Oval 6"/>
          <p:cNvSpPr/>
          <p:nvPr/>
        </p:nvSpPr>
        <p:spPr bwMode="auto">
          <a:xfrm>
            <a:off x="5881375" y="2135927"/>
            <a:ext cx="530491" cy="53049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endParaRPr lang="en-GB"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8" name="Oval 7"/>
          <p:cNvSpPr/>
          <p:nvPr/>
        </p:nvSpPr>
        <p:spPr bwMode="auto">
          <a:xfrm>
            <a:off x="6488648" y="2135927"/>
            <a:ext cx="530491" cy="530491"/>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endParaRPr lang="en-GB"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 name="Oval 9"/>
          <p:cNvSpPr/>
          <p:nvPr/>
        </p:nvSpPr>
        <p:spPr bwMode="auto">
          <a:xfrm>
            <a:off x="7105552" y="2135927"/>
            <a:ext cx="530491" cy="53049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endParaRPr lang="en-GB"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 name="Oval 10"/>
          <p:cNvSpPr/>
          <p:nvPr/>
        </p:nvSpPr>
        <p:spPr bwMode="auto">
          <a:xfrm>
            <a:off x="5881375" y="3678541"/>
            <a:ext cx="530491" cy="530491"/>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endParaRPr lang="en-GB"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 name="Oval 11"/>
          <p:cNvSpPr/>
          <p:nvPr/>
        </p:nvSpPr>
        <p:spPr bwMode="auto">
          <a:xfrm>
            <a:off x="7712825" y="2135927"/>
            <a:ext cx="530491" cy="53049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endParaRPr lang="en-GB"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4" name="Oval 13"/>
          <p:cNvSpPr/>
          <p:nvPr/>
        </p:nvSpPr>
        <p:spPr bwMode="auto">
          <a:xfrm>
            <a:off x="7105552" y="3678541"/>
            <a:ext cx="530491" cy="53049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endParaRPr lang="en-GB"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6" name="Oval 15"/>
          <p:cNvSpPr/>
          <p:nvPr/>
        </p:nvSpPr>
        <p:spPr bwMode="auto">
          <a:xfrm>
            <a:off x="7712824" y="3678540"/>
            <a:ext cx="530491" cy="530491"/>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endParaRPr lang="en-GB"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7" name="Oval 16"/>
          <p:cNvSpPr/>
          <p:nvPr/>
        </p:nvSpPr>
        <p:spPr bwMode="auto">
          <a:xfrm>
            <a:off x="6488647" y="3678541"/>
            <a:ext cx="530491" cy="53049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endParaRPr lang="en-GB"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8" name="Oval 17"/>
          <p:cNvSpPr/>
          <p:nvPr/>
        </p:nvSpPr>
        <p:spPr bwMode="auto">
          <a:xfrm>
            <a:off x="5881375" y="5123433"/>
            <a:ext cx="530491" cy="530491"/>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endParaRPr lang="en-GB"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9" name="Oval 18"/>
          <p:cNvSpPr/>
          <p:nvPr/>
        </p:nvSpPr>
        <p:spPr bwMode="auto">
          <a:xfrm>
            <a:off x="7105552" y="5123433"/>
            <a:ext cx="530491" cy="53049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T</a:t>
            </a:r>
            <a:endParaRPr lang="en-GB"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0" name="Oval 19"/>
          <p:cNvSpPr/>
          <p:nvPr/>
        </p:nvSpPr>
        <p:spPr bwMode="auto">
          <a:xfrm>
            <a:off x="7712824" y="5123432"/>
            <a:ext cx="530491" cy="530491"/>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endParaRPr lang="en-GB"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2" name="Oval 21"/>
          <p:cNvSpPr/>
          <p:nvPr/>
        </p:nvSpPr>
        <p:spPr bwMode="auto">
          <a:xfrm>
            <a:off x="6488648" y="5123433"/>
            <a:ext cx="530491" cy="530491"/>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F</a:t>
            </a:r>
            <a:endParaRPr lang="en-GB"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nvGrpSpPr>
          <p:cNvPr id="28" name="Group 27"/>
          <p:cNvGrpSpPr/>
          <p:nvPr/>
        </p:nvGrpSpPr>
        <p:grpSpPr>
          <a:xfrm>
            <a:off x="8243316" y="2092797"/>
            <a:ext cx="410690" cy="3427635"/>
            <a:chOff x="8243316" y="2092797"/>
            <a:chExt cx="410690" cy="3427635"/>
          </a:xfrm>
        </p:grpSpPr>
        <p:sp>
          <p:nvSpPr>
            <p:cNvPr id="25" name="TextBox 24"/>
            <p:cNvSpPr txBox="1"/>
            <p:nvPr/>
          </p:nvSpPr>
          <p:spPr>
            <a:xfrm>
              <a:off x="8243316" y="2092797"/>
              <a:ext cx="410690" cy="461665"/>
            </a:xfrm>
            <a:prstGeom prst="rect">
              <a:avLst/>
            </a:prstGeom>
            <a:noFill/>
          </p:spPr>
          <p:txBody>
            <a:bodyPr wrap="none" rtlCol="0">
              <a:spAutoFit/>
            </a:bodyPr>
            <a:lstStyle/>
            <a:p>
              <a:r>
                <a:rPr lang="en-GB" sz="2400" dirty="0" smtClean="0">
                  <a:solidFill>
                    <a:srgbClr xmlns:mc="http://schemas.openxmlformats.org/markup-compatibility/2006" xmlns:a14="http://schemas.microsoft.com/office/drawing/2010/main" val="000000" mc:Ignorable=""/>
                  </a:solidFill>
                </a:rPr>
                <a:t>…</a:t>
              </a:r>
              <a:endParaRPr lang="en-GB" sz="2400" dirty="0">
                <a:solidFill>
                  <a:srgbClr xmlns:mc="http://schemas.openxmlformats.org/markup-compatibility/2006" xmlns:a14="http://schemas.microsoft.com/office/drawing/2010/main" val="000000" mc:Ignorable=""/>
                </a:solidFill>
              </a:endParaRPr>
            </a:p>
          </p:txBody>
        </p:sp>
        <p:sp>
          <p:nvSpPr>
            <p:cNvPr id="26" name="TextBox 25"/>
            <p:cNvSpPr txBox="1"/>
            <p:nvPr/>
          </p:nvSpPr>
          <p:spPr>
            <a:xfrm>
              <a:off x="8243316" y="3618159"/>
              <a:ext cx="410690" cy="461665"/>
            </a:xfrm>
            <a:prstGeom prst="rect">
              <a:avLst/>
            </a:prstGeom>
            <a:noFill/>
          </p:spPr>
          <p:txBody>
            <a:bodyPr wrap="none" rtlCol="0">
              <a:spAutoFit/>
            </a:bodyPr>
            <a:lstStyle/>
            <a:p>
              <a:r>
                <a:rPr lang="en-GB" sz="2400" dirty="0" smtClean="0">
                  <a:solidFill>
                    <a:srgbClr xmlns:mc="http://schemas.openxmlformats.org/markup-compatibility/2006" xmlns:a14="http://schemas.microsoft.com/office/drawing/2010/main" val="000000" mc:Ignorable=""/>
                  </a:solidFill>
                </a:rPr>
                <a:t>…</a:t>
              </a:r>
              <a:endParaRPr lang="en-GB" sz="2400" dirty="0">
                <a:solidFill>
                  <a:srgbClr xmlns:mc="http://schemas.openxmlformats.org/markup-compatibility/2006" xmlns:a14="http://schemas.microsoft.com/office/drawing/2010/main" val="000000" mc:Ignorable=""/>
                </a:solidFill>
              </a:endParaRPr>
            </a:p>
          </p:txBody>
        </p:sp>
        <p:sp>
          <p:nvSpPr>
            <p:cNvPr id="27" name="TextBox 26"/>
            <p:cNvSpPr txBox="1"/>
            <p:nvPr/>
          </p:nvSpPr>
          <p:spPr>
            <a:xfrm>
              <a:off x="8243316" y="5058767"/>
              <a:ext cx="410690" cy="461665"/>
            </a:xfrm>
            <a:prstGeom prst="rect">
              <a:avLst/>
            </a:prstGeom>
            <a:noFill/>
          </p:spPr>
          <p:txBody>
            <a:bodyPr wrap="none" rtlCol="0">
              <a:spAutoFit/>
            </a:bodyPr>
            <a:lstStyle/>
            <a:p>
              <a:r>
                <a:rPr lang="en-GB" sz="2400" dirty="0" smtClean="0">
                  <a:solidFill>
                    <a:srgbClr xmlns:mc="http://schemas.openxmlformats.org/markup-compatibility/2006" xmlns:a14="http://schemas.microsoft.com/office/drawing/2010/main" val="000000" mc:Ignorable=""/>
                  </a:solidFill>
                </a:rPr>
                <a:t>…</a:t>
              </a:r>
              <a:endParaRPr lang="en-GB" sz="2400" dirty="0">
                <a:solidFill>
                  <a:srgbClr xmlns:mc="http://schemas.openxmlformats.org/markup-compatibility/2006" xmlns:a14="http://schemas.microsoft.com/office/drawing/2010/main" val="000000" mc:Ignorable=""/>
                </a:solidFill>
              </a:endParaRPr>
            </a:p>
          </p:txBody>
        </p:sp>
      </p:grpSp>
      <p:sp>
        <p:nvSpPr>
          <p:cNvPr id="23" name="Text Placeholder 3"/>
          <p:cNvSpPr txBox="1">
            <a:spLocks/>
          </p:cNvSpPr>
          <p:nvPr/>
        </p:nvSpPr>
        <p:spPr>
          <a:xfrm>
            <a:off x="722313" y="1905000"/>
            <a:ext cx="8040688" cy="3705630"/>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30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800" dirty="0" smtClean="0">
                <a:solidFill>
                  <a:srgbClr xmlns:mc="http://schemas.openxmlformats.org/markup-compatibility/2006" xmlns:a14="http://schemas.microsoft.com/office/drawing/2010/main" val="2D86E7" mc:Ignorable=""/>
                </a:solidFill>
              </a:rPr>
              <a:t>bool </a:t>
            </a:r>
            <a:r>
              <a:rPr lang="en-GB" sz="2800" dirty="0" smtClean="0"/>
              <a:t>firstCoin  =</a:t>
            </a:r>
          </a:p>
          <a:p>
            <a:r>
              <a:rPr lang="en-GB" sz="2800" dirty="0" smtClean="0"/>
              <a:t>  </a:t>
            </a:r>
            <a:r>
              <a:rPr lang="en-GB" sz="2800" dirty="0" err="1" smtClean="0"/>
              <a:t>random.NextDouble</a:t>
            </a:r>
            <a:r>
              <a:rPr lang="en-GB" sz="2800" dirty="0" smtClean="0"/>
              <a:t>()&gt;0.5;</a:t>
            </a:r>
          </a:p>
          <a:p>
            <a:endParaRPr lang="en-GB" sz="2800" dirty="0" smtClean="0">
              <a:solidFill>
                <a:srgbClr xmlns:mc="http://schemas.openxmlformats.org/markup-compatibility/2006" xmlns:a14="http://schemas.microsoft.com/office/drawing/2010/main" val="2D86E7" mc:Ignorable=""/>
              </a:solidFill>
            </a:endParaRPr>
          </a:p>
          <a:p>
            <a:r>
              <a:rPr lang="en-GB" sz="2800" dirty="0" smtClean="0">
                <a:solidFill>
                  <a:srgbClr xmlns:mc="http://schemas.openxmlformats.org/markup-compatibility/2006" xmlns:a14="http://schemas.microsoft.com/office/drawing/2010/main" val="2D86E7" mc:Ignorable=""/>
                </a:solidFill>
              </a:rPr>
              <a:t>bool</a:t>
            </a:r>
            <a:r>
              <a:rPr lang="en-GB" sz="2800" dirty="0" smtClean="0"/>
              <a:t> secondCoin =</a:t>
            </a:r>
          </a:p>
          <a:p>
            <a:r>
              <a:rPr lang="en-GB" sz="2800" dirty="0" smtClean="0"/>
              <a:t>  </a:t>
            </a:r>
            <a:r>
              <a:rPr lang="en-GB" sz="2800" dirty="0" err="1" smtClean="0"/>
              <a:t>random.NextDouble</a:t>
            </a:r>
            <a:r>
              <a:rPr lang="en-GB" sz="2800" dirty="0" smtClean="0"/>
              <a:t>()&gt;0.5;</a:t>
            </a:r>
          </a:p>
          <a:p>
            <a:endParaRPr lang="en-GB" sz="2800" dirty="0" smtClean="0">
              <a:solidFill>
                <a:srgbClr xmlns:mc="http://schemas.openxmlformats.org/markup-compatibility/2006" xmlns:a14="http://schemas.microsoft.com/office/drawing/2010/main" val="2D86E7" mc:Ignorable=""/>
              </a:solidFill>
            </a:endParaRPr>
          </a:p>
          <a:p>
            <a:r>
              <a:rPr lang="en-GB" sz="2800" dirty="0" smtClean="0">
                <a:solidFill>
                  <a:srgbClr xmlns:mc="http://schemas.openxmlformats.org/markup-compatibility/2006" xmlns:a14="http://schemas.microsoft.com/office/drawing/2010/main" val="2D86E7" mc:Ignorable=""/>
                </a:solidFill>
              </a:rPr>
              <a:t>bool </a:t>
            </a:r>
            <a:r>
              <a:rPr lang="en-GB" sz="2800" dirty="0" smtClean="0"/>
              <a:t>bothHeads = </a:t>
            </a:r>
          </a:p>
          <a:p>
            <a:r>
              <a:rPr lang="en-GB" sz="2800" dirty="0" smtClean="0"/>
              <a:t>  firstCoin &amp; secondCoin;</a:t>
            </a:r>
            <a:endParaRPr lang="en-GB" sz="2800" dirty="0"/>
          </a:p>
        </p:txBody>
      </p:sp>
    </p:spTree>
    <p:extLst>
      <p:ext uri="{BB962C8B-B14F-4D97-AF65-F5344CB8AC3E}">
        <p14:creationId xmlns:p14="http://schemas.microsoft.com/office/powerpoint/2010/main" val="93524830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4" grpId="0" animBg="1"/>
      <p:bldP spid="16" grpId="0" animBg="1"/>
      <p:bldP spid="17" grpId="0" animBg="1"/>
      <p:bldP spid="18" grpId="0" animBg="1"/>
      <p:bldP spid="19" grpId="0" animBg="1"/>
      <p:bldP spid="20" grpId="0" animBg="1"/>
      <p:bldP spid="22" grpId="0" animBg="1"/>
    </p:bldLst>
  </p:timing>
</p:sld>
</file>

<file path=ppt/theme/theme1.xml><?xml version="1.0" encoding="utf-8"?>
<a:theme xmlns:a="http://schemas.openxmlformats.org/drawingml/2006/main" name="PDC09 PPT Template (4 x 3)">
  <a:themeElements>
    <a:clrScheme name="PDC 2009">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70C0" mc:Ignorable=""/>
      </a:dk2>
      <a:lt2>
        <a:srgbClr xmlns:mc="http://schemas.openxmlformats.org/markup-compatibility/2006" xmlns:a14="http://schemas.microsoft.com/office/drawing/2010/main" val="BDE3FF" mc:Ignorable=""/>
      </a:lt2>
      <a:accent1>
        <a:srgbClr xmlns:mc="http://schemas.openxmlformats.org/markup-compatibility/2006" xmlns:a14="http://schemas.microsoft.com/office/drawing/2010/main" val="C3D69B" mc:Ignorable=""/>
      </a:accent1>
      <a:accent2>
        <a:srgbClr xmlns:mc="http://schemas.openxmlformats.org/markup-compatibility/2006" xmlns:a14="http://schemas.microsoft.com/office/drawing/2010/main" val="7D706D" mc:Ignorable=""/>
      </a:accent2>
      <a:accent3>
        <a:srgbClr xmlns:mc="http://schemas.openxmlformats.org/markup-compatibility/2006" xmlns:a14="http://schemas.microsoft.com/office/drawing/2010/main" val="B8B2AE" mc:Ignorable=""/>
      </a:accent3>
      <a:accent4>
        <a:srgbClr xmlns:mc="http://schemas.openxmlformats.org/markup-compatibility/2006" xmlns:a14="http://schemas.microsoft.com/office/drawing/2010/main" val="DF8536" mc:Ignorable=""/>
      </a:accent4>
      <a:accent5>
        <a:srgbClr xmlns:mc="http://schemas.openxmlformats.org/markup-compatibility/2006" xmlns:a14="http://schemas.microsoft.com/office/drawing/2010/main" val="5F779C" mc:Ignorable=""/>
      </a:accent5>
      <a:accent6>
        <a:srgbClr xmlns:mc="http://schemas.openxmlformats.org/markup-compatibility/2006" xmlns:a14="http://schemas.microsoft.com/office/drawing/2010/main" val="AA534A" mc:Ignorable=""/>
      </a:accent6>
      <a:hlink>
        <a:srgbClr xmlns:mc="http://schemas.openxmlformats.org/markup-compatibility/2006" xmlns:a14="http://schemas.microsoft.com/office/drawing/2010/main" val="F0ED7B" mc:Ignorable=""/>
      </a:hlink>
      <a:folHlink>
        <a:srgbClr xmlns:mc="http://schemas.openxmlformats.org/markup-compatibility/2006" xmlns:a14="http://schemas.microsoft.com/office/drawing/2010/main" val="F3EB4F" mc:Ignorable=""/>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defRPr>
        </a:defPPr>
      </a:lstStyle>
      <a:style>
        <a:lnRef idx="0">
          <a:schemeClr val="accent5"/>
        </a:lnRef>
        <a:fillRef idx="3">
          <a:schemeClr val="accent5"/>
        </a:fillRef>
        <a:effectRef idx="3">
          <a:schemeClr val="accent5"/>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Blue Template-Tempalte">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70C0" mc:Ignorable=""/>
      </a:dk2>
      <a:lt2>
        <a:srgbClr xmlns:mc="http://schemas.openxmlformats.org/markup-compatibility/2006" xmlns:a14="http://schemas.microsoft.com/office/drawing/2010/main" val="BDE3FF" mc:Ignorable=""/>
      </a:lt2>
      <a:accent1>
        <a:srgbClr xmlns:mc="http://schemas.openxmlformats.org/markup-compatibility/2006" xmlns:a14="http://schemas.microsoft.com/office/drawing/2010/main" val="FFC000" mc:Ignorable=""/>
      </a:accent1>
      <a:accent2>
        <a:srgbClr xmlns:mc="http://schemas.openxmlformats.org/markup-compatibility/2006" xmlns:a14="http://schemas.microsoft.com/office/drawing/2010/main" val="2DA33B" mc:Ignorable=""/>
      </a:accent2>
      <a:accent3>
        <a:srgbClr xmlns:mc="http://schemas.openxmlformats.org/markup-compatibility/2006" xmlns:a14="http://schemas.microsoft.com/office/drawing/2010/main" val="DF8045" mc:Ignorable=""/>
      </a:accent3>
      <a:accent4>
        <a:srgbClr xmlns:mc="http://schemas.openxmlformats.org/markup-compatibility/2006" xmlns:a14="http://schemas.microsoft.com/office/drawing/2010/main" val="2D86E7" mc:Ignorable=""/>
      </a:accent4>
      <a:accent5>
        <a:srgbClr xmlns:mc="http://schemas.openxmlformats.org/markup-compatibility/2006" xmlns:a14="http://schemas.microsoft.com/office/drawing/2010/main" val="755DCB" mc:Ignorable=""/>
      </a:accent5>
      <a:accent6>
        <a:srgbClr xmlns:mc="http://schemas.openxmlformats.org/markup-compatibility/2006" xmlns:a14="http://schemas.microsoft.com/office/drawing/2010/main" val="777777" mc:Ignorable=""/>
      </a:accent6>
      <a:hlink>
        <a:srgbClr xmlns:mc="http://schemas.openxmlformats.org/markup-compatibility/2006" xmlns:a14="http://schemas.microsoft.com/office/drawing/2010/main" val="F0ED7B" mc:Ignorable=""/>
      </a:hlink>
      <a:folHlink>
        <a:srgbClr xmlns:mc="http://schemas.openxmlformats.org/markup-compatibility/2006" xmlns:a14="http://schemas.microsoft.com/office/drawing/2010/main" val="F3EB4F" mc:Ignorable=""/>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White with Consolas font for code slides">
  <a:themeElements>
    <a:clrScheme name="Blue Template-Tempalte">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70C0" mc:Ignorable=""/>
      </a:dk2>
      <a:lt2>
        <a:srgbClr xmlns:mc="http://schemas.openxmlformats.org/markup-compatibility/2006" xmlns:a14="http://schemas.microsoft.com/office/drawing/2010/main" val="BDE3FF" mc:Ignorable=""/>
      </a:lt2>
      <a:accent1>
        <a:srgbClr xmlns:mc="http://schemas.openxmlformats.org/markup-compatibility/2006" xmlns:a14="http://schemas.microsoft.com/office/drawing/2010/main" val="FFC000" mc:Ignorable=""/>
      </a:accent1>
      <a:accent2>
        <a:srgbClr xmlns:mc="http://schemas.openxmlformats.org/markup-compatibility/2006" xmlns:a14="http://schemas.microsoft.com/office/drawing/2010/main" val="2DA33B" mc:Ignorable=""/>
      </a:accent2>
      <a:accent3>
        <a:srgbClr xmlns:mc="http://schemas.openxmlformats.org/markup-compatibility/2006" xmlns:a14="http://schemas.microsoft.com/office/drawing/2010/main" val="DF8045" mc:Ignorable=""/>
      </a:accent3>
      <a:accent4>
        <a:srgbClr xmlns:mc="http://schemas.openxmlformats.org/markup-compatibility/2006" xmlns:a14="http://schemas.microsoft.com/office/drawing/2010/main" val="2D86E7" mc:Ignorable=""/>
      </a:accent4>
      <a:accent5>
        <a:srgbClr xmlns:mc="http://schemas.openxmlformats.org/markup-compatibility/2006" xmlns:a14="http://schemas.microsoft.com/office/drawing/2010/main" val="755DCB" mc:Ignorable=""/>
      </a:accent5>
      <a:accent6>
        <a:srgbClr xmlns:mc="http://schemas.openxmlformats.org/markup-compatibility/2006" xmlns:a14="http://schemas.microsoft.com/office/drawing/2010/main" val="777777" mc:Ignorable=""/>
      </a:accent6>
      <a:hlink>
        <a:srgbClr xmlns:mc="http://schemas.openxmlformats.org/markup-compatibility/2006" xmlns:a14="http://schemas.microsoft.com/office/drawing/2010/main" val="F0ED7B" mc:Ignorable=""/>
      </a:hlink>
      <a:folHlink>
        <a:srgbClr xmlns:mc="http://schemas.openxmlformats.org/markup-compatibility/2006" xmlns:a14="http://schemas.microsoft.com/office/drawing/2010/main" val="F3EB4F" mc:Ignorable=""/>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1_PDC09 PPT Template (4 x 3)">
  <a:themeElements>
    <a:clrScheme name="PDC 2009">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70C0" mc:Ignorable=""/>
      </a:dk2>
      <a:lt2>
        <a:srgbClr xmlns:mc="http://schemas.openxmlformats.org/markup-compatibility/2006" xmlns:a14="http://schemas.microsoft.com/office/drawing/2010/main" val="BDE3FF" mc:Ignorable=""/>
      </a:lt2>
      <a:accent1>
        <a:srgbClr xmlns:mc="http://schemas.openxmlformats.org/markup-compatibility/2006" xmlns:a14="http://schemas.microsoft.com/office/drawing/2010/main" val="C3D69B" mc:Ignorable=""/>
      </a:accent1>
      <a:accent2>
        <a:srgbClr xmlns:mc="http://schemas.openxmlformats.org/markup-compatibility/2006" xmlns:a14="http://schemas.microsoft.com/office/drawing/2010/main" val="7D706D" mc:Ignorable=""/>
      </a:accent2>
      <a:accent3>
        <a:srgbClr xmlns:mc="http://schemas.openxmlformats.org/markup-compatibility/2006" xmlns:a14="http://schemas.microsoft.com/office/drawing/2010/main" val="B8B2AE" mc:Ignorable=""/>
      </a:accent3>
      <a:accent4>
        <a:srgbClr xmlns:mc="http://schemas.openxmlformats.org/markup-compatibility/2006" xmlns:a14="http://schemas.microsoft.com/office/drawing/2010/main" val="DF8536" mc:Ignorable=""/>
      </a:accent4>
      <a:accent5>
        <a:srgbClr xmlns:mc="http://schemas.openxmlformats.org/markup-compatibility/2006" xmlns:a14="http://schemas.microsoft.com/office/drawing/2010/main" val="5F779C" mc:Ignorable=""/>
      </a:accent5>
      <a:accent6>
        <a:srgbClr xmlns:mc="http://schemas.openxmlformats.org/markup-compatibility/2006" xmlns:a14="http://schemas.microsoft.com/office/drawing/2010/main" val="AA534A" mc:Ignorable=""/>
      </a:accent6>
      <a:hlink>
        <a:srgbClr xmlns:mc="http://schemas.openxmlformats.org/markup-compatibility/2006" xmlns:a14="http://schemas.microsoft.com/office/drawing/2010/main" val="F0ED7B" mc:Ignorable=""/>
      </a:hlink>
      <a:folHlink>
        <a:srgbClr xmlns:mc="http://schemas.openxmlformats.org/markup-compatibility/2006" xmlns:a14="http://schemas.microsoft.com/office/drawing/2010/main" val="F3EB4F" mc:Ignorable=""/>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defRPr>
        </a:defPPr>
      </a:lstStyle>
      <a:style>
        <a:lnRef idx="0">
          <a:schemeClr val="accent5"/>
        </a:lnRef>
        <a:fillRef idx="3">
          <a:schemeClr val="accent5"/>
        </a:fillRef>
        <a:effectRef idx="3">
          <a:schemeClr val="accent5"/>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PDC09 PPT Template (4 x 3)</Template>
  <TotalTime>37883</TotalTime>
  <Words>3988</Words>
  <Application>Microsoft Office PowerPoint</Application>
  <PresentationFormat>On-screen Show (4:3)</PresentationFormat>
  <Paragraphs>732</Paragraphs>
  <Slides>45</Slides>
  <Notes>37</Notes>
  <HiddenSlides>0</HiddenSlides>
  <MMClips>0</MMClips>
  <ScaleCrop>false</ScaleCrop>
  <HeadingPairs>
    <vt:vector size="4" baseType="variant">
      <vt:variant>
        <vt:lpstr>Theme</vt:lpstr>
      </vt:variant>
      <vt:variant>
        <vt:i4>4</vt:i4>
      </vt:variant>
      <vt:variant>
        <vt:lpstr>Slide Titles</vt:lpstr>
      </vt:variant>
      <vt:variant>
        <vt:i4>45</vt:i4>
      </vt:variant>
    </vt:vector>
  </HeadingPairs>
  <TitlesOfParts>
    <vt:vector size="49" baseType="lpstr">
      <vt:lpstr>PDC09 PPT Template (4 x 3)</vt:lpstr>
      <vt:lpstr>White with Consolas font for code slides</vt:lpstr>
      <vt:lpstr>1_White with Consolas font for code slides</vt:lpstr>
      <vt:lpstr>1_PDC09 PPT Template (4 x 3)</vt:lpstr>
      <vt:lpstr>Infer.NET and  probabilistic programming </vt:lpstr>
      <vt:lpstr>PowerPoint Presentation</vt:lpstr>
      <vt:lpstr>Why probabilistic programming?</vt:lpstr>
      <vt:lpstr>Why probabilistic programming?</vt:lpstr>
      <vt:lpstr>Code size &amp; complexity</vt:lpstr>
      <vt:lpstr>Examples of using Infer.NET</vt:lpstr>
      <vt:lpstr>What is a probabilistic program?</vt:lpstr>
      <vt:lpstr>A Simple Probabilistic Program</vt:lpstr>
      <vt:lpstr>C# 'Probabilistic' Program</vt:lpstr>
      <vt:lpstr>After a Very Large Number of Runs…</vt:lpstr>
      <vt:lpstr>Reasoning Backwards</vt:lpstr>
      <vt:lpstr>Probabilistic Program</vt:lpstr>
      <vt:lpstr>After a Very Large Number of Runs…</vt:lpstr>
      <vt:lpstr>Multiple Runs Are Very Inefficient</vt:lpstr>
      <vt:lpstr>Random Variables in Infer.NET</vt:lpstr>
      <vt:lpstr>Getting the Distribution of  ‘bothHeads’</vt:lpstr>
      <vt:lpstr>Adding an Observation</vt:lpstr>
      <vt:lpstr>How Infer.NET Works</vt:lpstr>
      <vt:lpstr>Almost Done with the Coins!</vt:lpstr>
      <vt:lpstr>Biased Coins</vt:lpstr>
      <vt:lpstr>Reasoning Backwards</vt:lpstr>
      <vt:lpstr>Reasoning Backwards</vt:lpstr>
      <vt:lpstr>Some Infer.NET Scenarios</vt:lpstr>
      <vt:lpstr>Search Log Analysis</vt:lpstr>
      <vt:lpstr>The Click Log</vt:lpstr>
      <vt:lpstr>Imagine One User and One Query</vt:lpstr>
      <vt:lpstr>Infer.NET code snippet</vt:lpstr>
      <vt:lpstr>Attaching data</vt:lpstr>
      <vt:lpstr>Search Log Analysis</vt:lpstr>
      <vt:lpstr>Standard models supported</vt:lpstr>
      <vt:lpstr>Custom models supported</vt:lpstr>
      <vt:lpstr>PowerPoint Presentation</vt:lpstr>
      <vt:lpstr>Learning Shared Tastes</vt:lpstr>
      <vt:lpstr>Probabilistic Program (one user)</vt:lpstr>
      <vt:lpstr>Shared Music Tastes</vt:lpstr>
      <vt:lpstr>How Good Are You at Halo?</vt:lpstr>
      <vt:lpstr>Inferring Skills</vt:lpstr>
      <vt:lpstr>Probabilistic Program</vt:lpstr>
      <vt:lpstr>Reviewer Calibration Problem</vt:lpstr>
      <vt:lpstr>Reviewer Calibration Code</vt:lpstr>
      <vt:lpstr>Results for KDD 2009 (Anonymised)</vt:lpstr>
      <vt:lpstr>Other Infer.NET Research Projects</vt:lpstr>
      <vt:lpstr>PowerPoint Presentation</vt:lpstr>
      <vt:lpstr>If you use Infer.NET in your research,  please keep us in the loop!  Use the forums or email: infersup@microsoft.com</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Professional Developers Conference (PDC) 2009</dc:subject>
  <dc:creator>John Winn</dc:creator>
  <dc:description>Template: Sean Masterton, Silver Fox Productions, Inc.
Formatting:
Event Date: November 17-19, 2009
Event Location: Los Angeles, CA
Audience Type: External</dc:description>
  <cp:lastModifiedBy>jwinn</cp:lastModifiedBy>
  <cp:revision>337</cp:revision>
  <cp:lastPrinted>2009-11-04T18:45:41Z</cp:lastPrinted>
  <dcterms:created xsi:type="dcterms:W3CDTF">2009-10-19T15:50:36Z</dcterms:created>
  <dcterms:modified xsi:type="dcterms:W3CDTF">2010-06-30T16:59:24Z</dcterms:modified>
</cp:coreProperties>
</file>