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6" r:id="rId7"/>
    <p:sldId id="261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3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lymper\Desktop\Evaluation_Competition_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lymper\Desktop\Evaluation_Competition_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Teams'!$A$1:$A$23</c:f>
              <c:strCache>
                <c:ptCount val="23"/>
                <c:pt idx="0">
                  <c:v>Sanchez et al.</c:v>
                </c:pt>
                <c:pt idx="1">
                  <c:v>Lazik et al.</c:v>
                </c:pt>
                <c:pt idx="2">
                  <c:v>Time Domain</c:v>
                </c:pt>
                <c:pt idx="3">
                  <c:v>Campbell et al.</c:v>
                </c:pt>
                <c:pt idx="4">
                  <c:v>Quantitec GmbH Intranav</c:v>
                </c:pt>
                <c:pt idx="5">
                  <c:v>Simon et al.</c:v>
                </c:pt>
                <c:pt idx="6">
                  <c:v>Klipp et al.</c:v>
                </c:pt>
                <c:pt idx="7">
                  <c:v>Chen et al.</c:v>
                </c:pt>
                <c:pt idx="8">
                  <c:v>Zengen et al.</c:v>
                </c:pt>
                <c:pt idx="9">
                  <c:v>SPIRIT Navigation</c:v>
                </c:pt>
                <c:pt idx="10">
                  <c:v>Elias et al.</c:v>
                </c:pt>
                <c:pt idx="11">
                  <c:v>Symington et al.</c:v>
                </c:pt>
                <c:pt idx="12">
                  <c:v>Zou et al.</c:v>
                </c:pt>
                <c:pt idx="13">
                  <c:v>Pirkl et al.</c:v>
                </c:pt>
                <c:pt idx="14">
                  <c:v>Wu et al.</c:v>
                </c:pt>
                <c:pt idx="15">
                  <c:v>Bata et al.</c:v>
                </c:pt>
                <c:pt idx="16">
                  <c:v>Qiu et al.</c:v>
                </c:pt>
                <c:pt idx="17">
                  <c:v>Navix</c:v>
                </c:pt>
                <c:pt idx="18">
                  <c:v>Nikodem et al.</c:v>
                </c:pt>
                <c:pt idx="19">
                  <c:v>Deora et al.</c:v>
                </c:pt>
                <c:pt idx="20">
                  <c:v>Kuo et al.</c:v>
                </c:pt>
                <c:pt idx="21">
                  <c:v>Mirshekari et al.</c:v>
                </c:pt>
                <c:pt idx="22">
                  <c:v>Tata</c:v>
                </c:pt>
              </c:strCache>
            </c:strRef>
          </c:cat>
          <c:val>
            <c:numRef>
              <c:f>'All Teams'!$B$1:$B$23</c:f>
              <c:numCache>
                <c:formatCode>General</c:formatCode>
                <c:ptCount val="23"/>
                <c:pt idx="0">
                  <c:v>0.2</c:v>
                </c:pt>
                <c:pt idx="1">
                  <c:v>0.31</c:v>
                </c:pt>
                <c:pt idx="2">
                  <c:v>0.39</c:v>
                </c:pt>
                <c:pt idx="3">
                  <c:v>0.6</c:v>
                </c:pt>
                <c:pt idx="4">
                  <c:v>0.73</c:v>
                </c:pt>
                <c:pt idx="5">
                  <c:v>0.73899999999999999</c:v>
                </c:pt>
                <c:pt idx="6">
                  <c:v>0.78</c:v>
                </c:pt>
                <c:pt idx="7">
                  <c:v>1.37</c:v>
                </c:pt>
                <c:pt idx="8">
                  <c:v>1.63</c:v>
                </c:pt>
                <c:pt idx="9">
                  <c:v>1.9</c:v>
                </c:pt>
                <c:pt idx="10">
                  <c:v>2.6</c:v>
                </c:pt>
                <c:pt idx="11">
                  <c:v>3.5</c:v>
                </c:pt>
                <c:pt idx="12">
                  <c:v>3.65</c:v>
                </c:pt>
                <c:pt idx="13">
                  <c:v>3.93</c:v>
                </c:pt>
                <c:pt idx="14">
                  <c:v>4.22</c:v>
                </c:pt>
                <c:pt idx="15">
                  <c:v>4.3099999999999996</c:v>
                </c:pt>
                <c:pt idx="16">
                  <c:v>4.67</c:v>
                </c:pt>
                <c:pt idx="17">
                  <c:v>4.92</c:v>
                </c:pt>
                <c:pt idx="18">
                  <c:v>5.6</c:v>
                </c:pt>
                <c:pt idx="19">
                  <c:v>7.39</c:v>
                </c:pt>
                <c:pt idx="20">
                  <c:v>8.24</c:v>
                </c:pt>
                <c:pt idx="21">
                  <c:v>11.24</c:v>
                </c:pt>
                <c:pt idx="22">
                  <c:v>22.99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577640"/>
        <c:axId val="386585480"/>
      </c:barChart>
      <c:catAx>
        <c:axId val="386577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Team</a:t>
                </a:r>
              </a:p>
            </c:rich>
          </c:tx>
          <c:layout>
            <c:manualLayout>
              <c:xMode val="edge"/>
              <c:yMode val="edge"/>
              <c:x val="0.4824194149644338"/>
              <c:y val="0.86431050341502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585480"/>
        <c:crosses val="autoZero"/>
        <c:auto val="1"/>
        <c:lblAlgn val="ctr"/>
        <c:lblOffset val="100"/>
        <c:noMultiLvlLbl val="0"/>
      </c:catAx>
      <c:valAx>
        <c:axId val="38658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Localization</a:t>
                </a:r>
                <a:r>
                  <a:rPr lang="en-US" sz="1200" b="1" baseline="0"/>
                  <a:t> Error (m)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57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Sanchez et al.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'Point-Level View'!$B$8:$U$8</c:f>
              <c:numCache>
                <c:formatCode>General</c:formatCode>
                <c:ptCount val="20"/>
                <c:pt idx="0">
                  <c:v>5.1855568649856666E-2</c:v>
                </c:pt>
                <c:pt idx="1">
                  <c:v>3.399999999999944E-2</c:v>
                </c:pt>
                <c:pt idx="2">
                  <c:v>0.15316984037335857</c:v>
                </c:pt>
                <c:pt idx="3">
                  <c:v>8.0131142510262612E-2</c:v>
                </c:pt>
                <c:pt idx="4">
                  <c:v>0.17720045146669533</c:v>
                </c:pt>
                <c:pt idx="5">
                  <c:v>1.8867962264114049E-2</c:v>
                </c:pt>
                <c:pt idx="6">
                  <c:v>0.10440306508910353</c:v>
                </c:pt>
                <c:pt idx="7">
                  <c:v>0.12587295182047753</c:v>
                </c:pt>
                <c:pt idx="8">
                  <c:v>4.7634021455259044E-2</c:v>
                </c:pt>
                <c:pt idx="9">
                  <c:v>4.2059481689627601E-2</c:v>
                </c:pt>
                <c:pt idx="10">
                  <c:v>5.3814496188294231E-2</c:v>
                </c:pt>
                <c:pt idx="11">
                  <c:v>7.5239617223907942E-2</c:v>
                </c:pt>
                <c:pt idx="12">
                  <c:v>1.6120524185025766</c:v>
                </c:pt>
                <c:pt idx="13">
                  <c:v>8.0622577482985319E-2</c:v>
                </c:pt>
                <c:pt idx="14">
                  <c:v>0.16815469068687811</c:v>
                </c:pt>
                <c:pt idx="15">
                  <c:v>6.8731361109759428E-2</c:v>
                </c:pt>
                <c:pt idx="16">
                  <c:v>7.6576758876304607E-2</c:v>
                </c:pt>
                <c:pt idx="17">
                  <c:v>0.39345139471095747</c:v>
                </c:pt>
                <c:pt idx="18">
                  <c:v>0.2106086417980042</c:v>
                </c:pt>
                <c:pt idx="19">
                  <c:v>0.42720018726588138</c:v>
                </c:pt>
              </c:numCache>
            </c:numRef>
          </c:val>
        </c:ser>
        <c:ser>
          <c:idx val="1"/>
          <c:order val="1"/>
          <c:tx>
            <c:v>SPIRIT Navigation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'Point-Level View'!$B$9:$U$9</c:f>
              <c:numCache>
                <c:formatCode>General</c:formatCode>
                <c:ptCount val="20"/>
                <c:pt idx="0">
                  <c:v>0.92201355738405477</c:v>
                </c:pt>
                <c:pt idx="1">
                  <c:v>0.50241019097944128</c:v>
                </c:pt>
                <c:pt idx="2">
                  <c:v>0.788746473843148</c:v>
                </c:pt>
                <c:pt idx="3">
                  <c:v>0.24355902775302651</c:v>
                </c:pt>
                <c:pt idx="4">
                  <c:v>1.2149485585818034</c:v>
                </c:pt>
                <c:pt idx="5">
                  <c:v>3.1547703561432172</c:v>
                </c:pt>
                <c:pt idx="6">
                  <c:v>3.5314161465338518</c:v>
                </c:pt>
                <c:pt idx="7">
                  <c:v>4.3480758963017179</c:v>
                </c:pt>
                <c:pt idx="8">
                  <c:v>2.7400892321236507</c:v>
                </c:pt>
                <c:pt idx="9">
                  <c:v>1.3508104974421811</c:v>
                </c:pt>
                <c:pt idx="10">
                  <c:v>1.4061920210270016</c:v>
                </c:pt>
                <c:pt idx="11">
                  <c:v>1.8622677036344693</c:v>
                </c:pt>
                <c:pt idx="12">
                  <c:v>1.9058785375778802</c:v>
                </c:pt>
                <c:pt idx="13">
                  <c:v>4.1280019379840409</c:v>
                </c:pt>
                <c:pt idx="14">
                  <c:v>1.033535679113208</c:v>
                </c:pt>
                <c:pt idx="15">
                  <c:v>2.8151845410203578</c:v>
                </c:pt>
                <c:pt idx="16">
                  <c:v>1.6453036193967334</c:v>
                </c:pt>
                <c:pt idx="17">
                  <c:v>1.6861328536031839</c:v>
                </c:pt>
                <c:pt idx="18">
                  <c:v>1.3294269442131803</c:v>
                </c:pt>
                <c:pt idx="19">
                  <c:v>1.4259382875846989</c:v>
                </c:pt>
              </c:numCache>
            </c:numRef>
          </c:val>
        </c:ser>
        <c:ser>
          <c:idx val="2"/>
          <c:order val="2"/>
          <c:tx>
            <c:v>Elias et al.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'Point-Level View'!$B$10:$U$10</c:f>
              <c:numCache>
                <c:formatCode>General</c:formatCode>
                <c:ptCount val="20"/>
                <c:pt idx="0">
                  <c:v>1.7872294200801415</c:v>
                </c:pt>
                <c:pt idx="1">
                  <c:v>1.9318892307790321</c:v>
                </c:pt>
                <c:pt idx="2">
                  <c:v>1.954262264896909</c:v>
                </c:pt>
                <c:pt idx="3">
                  <c:v>2.7516687664033976</c:v>
                </c:pt>
                <c:pt idx="4">
                  <c:v>0.80950602221354662</c:v>
                </c:pt>
                <c:pt idx="5">
                  <c:v>1.3392669636782639</c:v>
                </c:pt>
                <c:pt idx="6">
                  <c:v>1.0770793842609718</c:v>
                </c:pt>
                <c:pt idx="7">
                  <c:v>0.29083328557783783</c:v>
                </c:pt>
                <c:pt idx="8">
                  <c:v>1.2654046783539246</c:v>
                </c:pt>
                <c:pt idx="9">
                  <c:v>1.3307700778120941</c:v>
                </c:pt>
                <c:pt idx="10">
                  <c:v>3.4759482159548889</c:v>
                </c:pt>
                <c:pt idx="11">
                  <c:v>1.5136383319670528</c:v>
                </c:pt>
                <c:pt idx="12">
                  <c:v>2.0574724785522638</c:v>
                </c:pt>
                <c:pt idx="13">
                  <c:v>3.7460646016853474</c:v>
                </c:pt>
                <c:pt idx="14">
                  <c:v>3.9616405692591545</c:v>
                </c:pt>
                <c:pt idx="15">
                  <c:v>4.8820983193704732</c:v>
                </c:pt>
                <c:pt idx="16">
                  <c:v>5.1997926881751768</c:v>
                </c:pt>
                <c:pt idx="17">
                  <c:v>4.420450655758974</c:v>
                </c:pt>
                <c:pt idx="18">
                  <c:v>4.4554838121128917</c:v>
                </c:pt>
                <c:pt idx="19">
                  <c:v>3.813449881668828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468936"/>
        <c:axId val="219465408"/>
      </c:barChart>
      <c:catAx>
        <c:axId val="219468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Evaluation Point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65408"/>
        <c:crosses val="autoZero"/>
        <c:auto val="1"/>
        <c:lblAlgn val="ctr"/>
        <c:lblOffset val="100"/>
        <c:noMultiLvlLbl val="0"/>
      </c:catAx>
      <c:valAx>
        <c:axId val="2194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Localization Error (m)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6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Lazik et al.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'Point-Level View'!$B$37:$U$37</c:f>
              <c:numCache>
                <c:formatCode>General</c:formatCode>
                <c:ptCount val="20"/>
                <c:pt idx="0">
                  <c:v>0.80890605140522942</c:v>
                </c:pt>
                <c:pt idx="1">
                  <c:v>0.18137254478007364</c:v>
                </c:pt>
                <c:pt idx="2">
                  <c:v>0.15033628969746368</c:v>
                </c:pt>
                <c:pt idx="3">
                  <c:v>0.18461040057374864</c:v>
                </c:pt>
                <c:pt idx="4">
                  <c:v>7.2111025509279225E-2</c:v>
                </c:pt>
                <c:pt idx="5">
                  <c:v>0.12560254774485938</c:v>
                </c:pt>
                <c:pt idx="6">
                  <c:v>0.11000000000000032</c:v>
                </c:pt>
                <c:pt idx="7">
                  <c:v>0.17321662737739713</c:v>
                </c:pt>
                <c:pt idx="8">
                  <c:v>0.40586820520952233</c:v>
                </c:pt>
                <c:pt idx="9">
                  <c:v>0.49677862272847606</c:v>
                </c:pt>
                <c:pt idx="10">
                  <c:v>0.36004999652825942</c:v>
                </c:pt>
                <c:pt idx="11">
                  <c:v>0.26495471311150326</c:v>
                </c:pt>
                <c:pt idx="12">
                  <c:v>1.4131287980930836</c:v>
                </c:pt>
                <c:pt idx="13">
                  <c:v>0.29732137494637378</c:v>
                </c:pt>
                <c:pt idx="14">
                  <c:v>7.7175125526297614E-2</c:v>
                </c:pt>
                <c:pt idx="15">
                  <c:v>4.0792156108741269E-2</c:v>
                </c:pt>
                <c:pt idx="16">
                  <c:v>2.7999999999998693E-2</c:v>
                </c:pt>
                <c:pt idx="17">
                  <c:v>0.27144796923167325</c:v>
                </c:pt>
                <c:pt idx="18">
                  <c:v>0.19538679586911697</c:v>
                </c:pt>
                <c:pt idx="19">
                  <c:v>0.64381674411279544</c:v>
                </c:pt>
              </c:numCache>
            </c:numRef>
          </c:val>
        </c:ser>
        <c:ser>
          <c:idx val="1"/>
          <c:order val="1"/>
          <c:tx>
            <c:v>Time Domain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'Point-Level View'!$B$38:$U$38</c:f>
              <c:numCache>
                <c:formatCode>General</c:formatCode>
                <c:ptCount val="20"/>
                <c:pt idx="0">
                  <c:v>9.3493315269060878E-2</c:v>
                </c:pt>
                <c:pt idx="1">
                  <c:v>0.45773900860643391</c:v>
                </c:pt>
                <c:pt idx="2">
                  <c:v>1.6735414545209211</c:v>
                </c:pt>
                <c:pt idx="3">
                  <c:v>0.21807338214463245</c:v>
                </c:pt>
                <c:pt idx="4">
                  <c:v>0.14018559127100066</c:v>
                </c:pt>
                <c:pt idx="5">
                  <c:v>0.20763429389192883</c:v>
                </c:pt>
                <c:pt idx="6">
                  <c:v>8.4172442046075935E-2</c:v>
                </c:pt>
                <c:pt idx="7">
                  <c:v>7.1386273190299318E-2</c:v>
                </c:pt>
                <c:pt idx="8">
                  <c:v>3.4828149534536799E-2</c:v>
                </c:pt>
                <c:pt idx="9">
                  <c:v>0.50628549258298938</c:v>
                </c:pt>
                <c:pt idx="10">
                  <c:v>0.13430189872075515</c:v>
                </c:pt>
                <c:pt idx="11">
                  <c:v>0.78713721802491432</c:v>
                </c:pt>
                <c:pt idx="12">
                  <c:v>0.42040932434949707</c:v>
                </c:pt>
                <c:pt idx="13">
                  <c:v>0.14355835050598992</c:v>
                </c:pt>
                <c:pt idx="14">
                  <c:v>0.21967248348393414</c:v>
                </c:pt>
                <c:pt idx="15">
                  <c:v>0.24164643593482005</c:v>
                </c:pt>
                <c:pt idx="16">
                  <c:v>1.2625375241948227</c:v>
                </c:pt>
                <c:pt idx="17">
                  <c:v>0.24992798962901316</c:v>
                </c:pt>
                <c:pt idx="18">
                  <c:v>0.46560068728471671</c:v>
                </c:pt>
                <c:pt idx="19">
                  <c:v>0.40160179282468494</c:v>
                </c:pt>
              </c:numCache>
            </c:numRef>
          </c:val>
        </c:ser>
        <c:ser>
          <c:idx val="2"/>
          <c:order val="2"/>
          <c:tx>
            <c:v>Campbell et al.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'Point-Level View'!$B$39:$U$39</c:f>
              <c:numCache>
                <c:formatCode>General</c:formatCode>
                <c:ptCount val="20"/>
                <c:pt idx="0">
                  <c:v>7.0491134194308677E-2</c:v>
                </c:pt>
                <c:pt idx="1">
                  <c:v>8.3522452071284725E-2</c:v>
                </c:pt>
                <c:pt idx="2">
                  <c:v>6.4660652641308256E-2</c:v>
                </c:pt>
                <c:pt idx="3">
                  <c:v>5.0009999000199055E-2</c:v>
                </c:pt>
                <c:pt idx="4">
                  <c:v>0.12000000000000099</c:v>
                </c:pt>
                <c:pt idx="5">
                  <c:v>0.30142329040735949</c:v>
                </c:pt>
                <c:pt idx="6">
                  <c:v>0.20518284528683256</c:v>
                </c:pt>
                <c:pt idx="7">
                  <c:v>5.5172456896534446E-2</c:v>
                </c:pt>
                <c:pt idx="8">
                  <c:v>5.1662365412355186E-2</c:v>
                </c:pt>
                <c:pt idx="9">
                  <c:v>8.3000000000000185E-2</c:v>
                </c:pt>
                <c:pt idx="10">
                  <c:v>0.10590561835898916</c:v>
                </c:pt>
                <c:pt idx="11">
                  <c:v>0.18660385848100602</c:v>
                </c:pt>
                <c:pt idx="12">
                  <c:v>9.5064206197706209</c:v>
                </c:pt>
                <c:pt idx="13">
                  <c:v>0.15033296378372776</c:v>
                </c:pt>
                <c:pt idx="14">
                  <c:v>4.7074409183759006E-2</c:v>
                </c:pt>
                <c:pt idx="15">
                  <c:v>3.4985711369073129E-2</c:v>
                </c:pt>
                <c:pt idx="16">
                  <c:v>6.2801273872430369E-2</c:v>
                </c:pt>
                <c:pt idx="17">
                  <c:v>0.24067405344157744</c:v>
                </c:pt>
                <c:pt idx="18">
                  <c:v>0.26569907790581493</c:v>
                </c:pt>
                <c:pt idx="19">
                  <c:v>0.40049968789002155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590968"/>
        <c:axId val="386590576"/>
      </c:barChart>
      <c:catAx>
        <c:axId val="386590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Evaluation Point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590576"/>
        <c:crosses val="autoZero"/>
        <c:auto val="1"/>
        <c:lblAlgn val="ctr"/>
        <c:lblOffset val="100"/>
        <c:noMultiLvlLbl val="0"/>
      </c:catAx>
      <c:valAx>
        <c:axId val="38659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Localization Error (m)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59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0.58543</cdr:x>
      <cdr:y>0.73586</cdr:y>
    </cdr:from>
    <cdr:to>
      <cdr:x>0.60144</cdr:x>
      <cdr:y>0.76548</cdr:y>
    </cdr:to>
    <cdr:sp macro="" textlink="">
      <cdr:nvSpPr>
        <cdr:cNvPr id="2" name="Sun 1"/>
        <cdr:cNvSpPr/>
      </cdr:nvSpPr>
      <cdr:spPr>
        <a:xfrm xmlns:a="http://schemas.openxmlformats.org/drawingml/2006/main">
          <a:off x="5456443" y="3753795"/>
          <a:ext cx="149290" cy="151067"/>
        </a:xfrm>
        <a:prstGeom xmlns:a="http://schemas.openxmlformats.org/drawingml/2006/main" prst="sun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0.9318</cdr:x>
      <cdr:y>0.69151</cdr:y>
    </cdr:from>
    <cdr:to>
      <cdr:x>0.94782</cdr:x>
      <cdr:y>0.72112</cdr:y>
    </cdr:to>
    <cdr:sp macro="" textlink="">
      <cdr:nvSpPr>
        <cdr:cNvPr id="3" name="Sun 2"/>
        <cdr:cNvSpPr/>
      </cdr:nvSpPr>
      <cdr:spPr>
        <a:xfrm xmlns:a="http://schemas.openxmlformats.org/drawingml/2006/main">
          <a:off x="8684837" y="3527531"/>
          <a:ext cx="149290" cy="151067"/>
        </a:xfrm>
        <a:prstGeom xmlns:a="http://schemas.openxmlformats.org/drawingml/2006/main" prst="sun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7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3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8DB6-775E-477B-9606-8F88E4D5CE4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5DAC-3115-4B72-9917-651B9E55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7814"/>
            <a:ext cx="3550760" cy="2330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2015 Microsoft Indoor Localization 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760" y="3595838"/>
            <a:ext cx="7573347" cy="284153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Dimitrios Lymberopoulos (Microsoft Research)</a:t>
            </a:r>
          </a:p>
          <a:p>
            <a:pPr algn="l"/>
            <a:r>
              <a:rPr lang="en-US" dirty="0" smtClean="0"/>
              <a:t>Jie Liu (Microsoft Research)</a:t>
            </a:r>
          </a:p>
          <a:p>
            <a:pPr algn="l"/>
            <a:r>
              <a:rPr lang="en-US" dirty="0" smtClean="0"/>
              <a:t>Xue Yang (Intel)</a:t>
            </a:r>
          </a:p>
          <a:p>
            <a:pPr algn="l"/>
            <a:r>
              <a:rPr lang="en-US" dirty="0" smtClean="0"/>
              <a:t>Niki Trigoni (University of Oxford)</a:t>
            </a:r>
          </a:p>
          <a:p>
            <a:pPr algn="l"/>
            <a:r>
              <a:rPr lang="en-US" dirty="0" smtClean="0"/>
              <a:t>Anthony Rowe (CMU)</a:t>
            </a:r>
          </a:p>
          <a:p>
            <a:pPr algn="l"/>
            <a:r>
              <a:rPr lang="en-US" dirty="0" smtClean="0"/>
              <a:t>Ayman Naguib (Qualcomm)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96" y="4781932"/>
            <a:ext cx="2639004" cy="20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874" y="1809583"/>
            <a:ext cx="10515600" cy="4351338"/>
          </a:xfrm>
        </p:spPr>
        <p:txBody>
          <a:bodyPr/>
          <a:lstStyle/>
          <a:p>
            <a:r>
              <a:rPr lang="en-US" dirty="0" smtClean="0"/>
              <a:t>48 systems from 44 teams submitted abstracts</a:t>
            </a:r>
          </a:p>
          <a:p>
            <a:r>
              <a:rPr lang="en-US" dirty="0" smtClean="0"/>
              <a:t>28 systems showed up</a:t>
            </a:r>
          </a:p>
          <a:p>
            <a:r>
              <a:rPr lang="en-US" dirty="0" smtClean="0"/>
              <a:t>23 systems actually evaluated</a:t>
            </a:r>
          </a:p>
          <a:p>
            <a:pPr lvl="1"/>
            <a:r>
              <a:rPr lang="en-US" dirty="0" smtClean="0"/>
              <a:t>Academia, Industry</a:t>
            </a:r>
          </a:p>
          <a:p>
            <a:r>
              <a:rPr lang="en-US" dirty="0" smtClean="0"/>
              <a:t>Two categories</a:t>
            </a:r>
          </a:p>
          <a:p>
            <a:pPr lvl="1"/>
            <a:r>
              <a:rPr lang="en-US" dirty="0" smtClean="0"/>
              <a:t>Infrastructure-free (7 teams)</a:t>
            </a:r>
          </a:p>
          <a:p>
            <a:pPr lvl="2"/>
            <a:r>
              <a:rPr lang="en-US" dirty="0" smtClean="0"/>
              <a:t>No hardware deployment</a:t>
            </a:r>
          </a:p>
          <a:p>
            <a:pPr lvl="2"/>
            <a:r>
              <a:rPr lang="en-US" dirty="0" smtClean="0"/>
              <a:t>Conference venue </a:t>
            </a:r>
            <a:r>
              <a:rPr lang="en-US" dirty="0" err="1" smtClean="0"/>
              <a:t>WiFi</a:t>
            </a:r>
            <a:r>
              <a:rPr lang="en-US" dirty="0" smtClean="0"/>
              <a:t> and phone sensors</a:t>
            </a:r>
          </a:p>
          <a:p>
            <a:pPr lvl="1"/>
            <a:r>
              <a:rPr lang="en-US" dirty="0" smtClean="0"/>
              <a:t>Infrastructure-based( 16 teams)</a:t>
            </a:r>
          </a:p>
          <a:p>
            <a:pPr lvl="2"/>
            <a:r>
              <a:rPr lang="en-US" dirty="0" smtClean="0"/>
              <a:t>Custom hardware deployment</a:t>
            </a:r>
          </a:p>
        </p:txBody>
      </p:sp>
    </p:spTree>
    <p:extLst>
      <p:ext uri="{BB962C8B-B14F-4D97-AF65-F5344CB8AC3E}">
        <p14:creationId xmlns:p14="http://schemas.microsoft.com/office/powerpoint/2010/main" val="41292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747" y="1872278"/>
            <a:ext cx="6122773" cy="4351338"/>
          </a:xfrm>
        </p:spPr>
        <p:txBody>
          <a:bodyPr/>
          <a:lstStyle/>
          <a:p>
            <a:r>
              <a:rPr lang="en-US" dirty="0" smtClean="0"/>
              <a:t>2-day event</a:t>
            </a:r>
          </a:p>
          <a:p>
            <a:pPr lvl="1"/>
            <a:r>
              <a:rPr lang="en-US" dirty="0" smtClean="0"/>
              <a:t>Day 1: Monday</a:t>
            </a:r>
            <a:endParaRPr lang="en-US" dirty="0"/>
          </a:p>
          <a:p>
            <a:pPr lvl="2"/>
            <a:r>
              <a:rPr lang="en-US" dirty="0" smtClean="0"/>
              <a:t>Teams were given 7 hours to setup and calibrate their systems</a:t>
            </a:r>
          </a:p>
          <a:p>
            <a:pPr lvl="1"/>
            <a:r>
              <a:rPr lang="en-US" dirty="0" smtClean="0"/>
              <a:t>Day 2: Tuesday</a:t>
            </a:r>
          </a:p>
          <a:p>
            <a:pPr lvl="2"/>
            <a:r>
              <a:rPr lang="en-US" dirty="0" smtClean="0"/>
              <a:t>Each team was asked to provide the coordinates of 20 test points </a:t>
            </a:r>
          </a:p>
          <a:p>
            <a:pPr lvl="2"/>
            <a:r>
              <a:rPr lang="en-US" dirty="0" smtClean="0"/>
              <a:t>Test points’ coordinates were manually measured using laser range finders</a:t>
            </a:r>
          </a:p>
          <a:p>
            <a:r>
              <a:rPr lang="en-US" dirty="0" smtClean="0"/>
              <a:t>Evaluation Metric</a:t>
            </a:r>
          </a:p>
          <a:p>
            <a:pPr lvl="1"/>
            <a:r>
              <a:rPr lang="en-US" dirty="0" smtClean="0"/>
              <a:t>Average localization error across the 20 test points</a:t>
            </a:r>
          </a:p>
        </p:txBody>
      </p:sp>
    </p:spTree>
    <p:extLst>
      <p:ext uri="{BB962C8B-B14F-4D97-AF65-F5344CB8AC3E}">
        <p14:creationId xmlns:p14="http://schemas.microsoft.com/office/powerpoint/2010/main" val="41704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693"/>
            <a:ext cx="10515600" cy="1325563"/>
          </a:xfrm>
        </p:spPr>
        <p:txBody>
          <a:bodyPr/>
          <a:lstStyle/>
          <a:p>
            <a:r>
              <a:rPr lang="en-US" dirty="0" smtClean="0"/>
              <a:t>2000m</a:t>
            </a:r>
            <a:r>
              <a:rPr lang="en-US" baseline="30000" dirty="0" smtClean="0"/>
              <a:t>2</a:t>
            </a:r>
            <a:r>
              <a:rPr lang="en-US" dirty="0" smtClean="0"/>
              <a:t> Evaluation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73" y="1153998"/>
            <a:ext cx="9819904" cy="552369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529849" y="1972097"/>
            <a:ext cx="4928260" cy="4322618"/>
          </a:xfrm>
          <a:custGeom>
            <a:avLst/>
            <a:gdLst>
              <a:gd name="connsiteX0" fmla="*/ 0 w 4928260"/>
              <a:gd name="connsiteY0" fmla="*/ 4298868 h 4322618"/>
              <a:gd name="connsiteX1" fmla="*/ 29688 w 4928260"/>
              <a:gd name="connsiteY1" fmla="*/ 1929740 h 4322618"/>
              <a:gd name="connsiteX2" fmla="*/ 760021 w 4928260"/>
              <a:gd name="connsiteY2" fmla="*/ 1935678 h 4322618"/>
              <a:gd name="connsiteX3" fmla="*/ 754083 w 4928260"/>
              <a:gd name="connsiteY3" fmla="*/ 1508166 h 4322618"/>
              <a:gd name="connsiteX4" fmla="*/ 944088 w 4928260"/>
              <a:gd name="connsiteY4" fmla="*/ 1508166 h 4322618"/>
              <a:gd name="connsiteX5" fmla="*/ 950026 w 4928260"/>
              <a:gd name="connsiteY5" fmla="*/ 1935678 h 4322618"/>
              <a:gd name="connsiteX6" fmla="*/ 1347849 w 4928260"/>
              <a:gd name="connsiteY6" fmla="*/ 1917865 h 4322618"/>
              <a:gd name="connsiteX7" fmla="*/ 1324099 w 4928260"/>
              <a:gd name="connsiteY7" fmla="*/ 237507 h 4322618"/>
              <a:gd name="connsiteX8" fmla="*/ 730332 w 4928260"/>
              <a:gd name="connsiteY8" fmla="*/ 237507 h 4322618"/>
              <a:gd name="connsiteX9" fmla="*/ 736270 w 4928260"/>
              <a:gd name="connsiteY9" fmla="*/ 0 h 4322618"/>
              <a:gd name="connsiteX10" fmla="*/ 2143496 w 4928260"/>
              <a:gd name="connsiteY10" fmla="*/ 0 h 4322618"/>
              <a:gd name="connsiteX11" fmla="*/ 2143496 w 4928260"/>
              <a:gd name="connsiteY11" fmla="*/ 2814452 h 4322618"/>
              <a:gd name="connsiteX12" fmla="*/ 4922322 w 4928260"/>
              <a:gd name="connsiteY12" fmla="*/ 2796639 h 4322618"/>
              <a:gd name="connsiteX13" fmla="*/ 4928260 w 4928260"/>
              <a:gd name="connsiteY13" fmla="*/ 4322618 h 4322618"/>
              <a:gd name="connsiteX14" fmla="*/ 0 w 4928260"/>
              <a:gd name="connsiteY14" fmla="*/ 4298868 h 432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8260" h="4322618">
                <a:moveTo>
                  <a:pt x="0" y="4298868"/>
                </a:moveTo>
                <a:lnTo>
                  <a:pt x="29688" y="1929740"/>
                </a:lnTo>
                <a:lnTo>
                  <a:pt x="760021" y="1935678"/>
                </a:lnTo>
                <a:cubicBezTo>
                  <a:pt x="758042" y="1793174"/>
                  <a:pt x="756062" y="1650670"/>
                  <a:pt x="754083" y="1508166"/>
                </a:cubicBezTo>
                <a:lnTo>
                  <a:pt x="944088" y="1508166"/>
                </a:lnTo>
                <a:cubicBezTo>
                  <a:pt x="946067" y="1650670"/>
                  <a:pt x="948047" y="1793174"/>
                  <a:pt x="950026" y="1935678"/>
                </a:cubicBezTo>
                <a:lnTo>
                  <a:pt x="1347849" y="1917865"/>
                </a:lnTo>
                <a:lnTo>
                  <a:pt x="1324099" y="237507"/>
                </a:lnTo>
                <a:lnTo>
                  <a:pt x="730332" y="237507"/>
                </a:lnTo>
                <a:lnTo>
                  <a:pt x="736270" y="0"/>
                </a:lnTo>
                <a:lnTo>
                  <a:pt x="2143496" y="0"/>
                </a:lnTo>
                <a:lnTo>
                  <a:pt x="2143496" y="2814452"/>
                </a:lnTo>
                <a:lnTo>
                  <a:pt x="4922322" y="2796639"/>
                </a:lnTo>
                <a:cubicBezTo>
                  <a:pt x="4924301" y="3305299"/>
                  <a:pt x="4926281" y="3813958"/>
                  <a:pt x="4928260" y="4322618"/>
                </a:cubicBezTo>
                <a:lnTo>
                  <a:pt x="0" y="4298868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424668" y="5568672"/>
            <a:ext cx="453863" cy="68746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404713" y="6199409"/>
            <a:ext cx="53396" cy="46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10"/>
          <p:cNvSpPr txBox="1"/>
          <p:nvPr/>
        </p:nvSpPr>
        <p:spPr>
          <a:xfrm>
            <a:off x="8404713" y="5123246"/>
            <a:ext cx="1439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Origin Point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(0,0)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9715" y="6216838"/>
            <a:ext cx="4935046" cy="4463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437342" y="2048915"/>
            <a:ext cx="7419" cy="4168263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/>
          <p:cNvSpPr txBox="1"/>
          <p:nvPr/>
        </p:nvSpPr>
        <p:spPr>
          <a:xfrm rot="16200000">
            <a:off x="7823410" y="3501875"/>
            <a:ext cx="90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Y Axis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85745" y="4913802"/>
            <a:ext cx="1881" cy="1819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36647" y="5420162"/>
            <a:ext cx="1881" cy="1819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13566" y="5268189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51625" y="5804991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94366" y="4809302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06486" y="5163689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64563" y="5589186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69300" y="5511152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38791" y="5906415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54154" y="5568672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00233" y="5894721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08674" y="4600302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33721" y="3947708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936859" y="4070966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67170" y="4333716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59402" y="3247152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36859" y="3107475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77329" y="2736292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58240" y="2008087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34927" y="2349451"/>
            <a:ext cx="1162" cy="209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/>
          <p:cNvSpPr txBox="1"/>
          <p:nvPr/>
        </p:nvSpPr>
        <p:spPr>
          <a:xfrm>
            <a:off x="5409672" y="5886040"/>
            <a:ext cx="90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X Axis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597" y="315814"/>
            <a:ext cx="1642030" cy="1865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Times…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00" y="1335002"/>
            <a:ext cx="2911615" cy="3409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005" y="1690688"/>
            <a:ext cx="2591128" cy="2229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489" y="3762097"/>
            <a:ext cx="1707791" cy="290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472" y="4080453"/>
            <a:ext cx="2439600" cy="1999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654" y="4609441"/>
            <a:ext cx="1409620" cy="2166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4397" y="2805415"/>
            <a:ext cx="1513245" cy="3878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274" y="3353072"/>
            <a:ext cx="2098910" cy="15759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6377" y="1248646"/>
            <a:ext cx="1606861" cy="28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302" y="1978090"/>
            <a:ext cx="2216186" cy="1270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7640" y="1024326"/>
            <a:ext cx="2000165" cy="18021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9042" y="297613"/>
            <a:ext cx="1504859" cy="1335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6192" y="5253312"/>
            <a:ext cx="1581959" cy="14755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39280" y="4321591"/>
            <a:ext cx="1081593" cy="24665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3147" y="3517679"/>
            <a:ext cx="2837983" cy="31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standardized evaluation of indoor location technologies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79" y="3797050"/>
            <a:ext cx="5485985" cy="262017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Multi-institutional effort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NIST, TU Berlin, and </a:t>
            </a:r>
            <a:r>
              <a:rPr lang="en-US" dirty="0" err="1" smtClean="0"/>
              <a:t>iMinds</a:t>
            </a:r>
            <a:r>
              <a:rPr lang="en-US" dirty="0" smtClean="0"/>
              <a:t> at University of Ghent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Goal: create a large repository of labeled indoor location data traces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5 buildings on the NIST campus in Gaithersburg, MD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1800 test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More than 30000m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Data Collection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September – December 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Available through a web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Ideas/Feedback/Suggestions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Nader Moayeri (nader.moyaeri@nist.gov)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333607"/>
              </p:ext>
            </p:extLst>
          </p:nvPr>
        </p:nvGraphicFramePr>
        <p:xfrm>
          <a:off x="1588168" y="1315616"/>
          <a:ext cx="9320464" cy="510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n 4"/>
          <p:cNvSpPr/>
          <p:nvPr/>
        </p:nvSpPr>
        <p:spPr>
          <a:xfrm>
            <a:off x="1623526" y="5301336"/>
            <a:ext cx="149290" cy="13995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4727510" y="5513518"/>
            <a:ext cx="149290" cy="13995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5492618" y="5122505"/>
            <a:ext cx="149290" cy="13995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279502" y="5080519"/>
            <a:ext cx="149290" cy="13995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8299580" y="4895075"/>
            <a:ext cx="149290" cy="13995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3600061" y="6332374"/>
            <a:ext cx="149290" cy="139959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74706" y="6217687"/>
            <a:ext cx="2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infrastructure-free</a:t>
            </a:r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6270171" y="6332374"/>
            <a:ext cx="149290" cy="1399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54147" y="6208356"/>
            <a:ext cx="2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14" name="Sun 13"/>
          <p:cNvSpPr/>
          <p:nvPr/>
        </p:nvSpPr>
        <p:spPr>
          <a:xfrm>
            <a:off x="2363755" y="5298230"/>
            <a:ext cx="149290" cy="1399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2466391" y="5938735"/>
            <a:ext cx="149290" cy="1399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4634203" y="5624124"/>
            <a:ext cx="149290" cy="1399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8206273" y="5010539"/>
            <a:ext cx="149290" cy="1399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10189029" y="4951057"/>
            <a:ext cx="149290" cy="1399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ptagon 4"/>
          <p:cNvSpPr/>
          <p:nvPr/>
        </p:nvSpPr>
        <p:spPr>
          <a:xfrm>
            <a:off x="1090934" y="1353526"/>
            <a:ext cx="691058" cy="61674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Heptagon 10"/>
          <p:cNvSpPr/>
          <p:nvPr/>
        </p:nvSpPr>
        <p:spPr>
          <a:xfrm>
            <a:off x="1090934" y="2916813"/>
            <a:ext cx="691058" cy="61674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0" name="Heptagon 19"/>
          <p:cNvSpPr/>
          <p:nvPr/>
        </p:nvSpPr>
        <p:spPr>
          <a:xfrm>
            <a:off x="1090677" y="4508490"/>
            <a:ext cx="691058" cy="61674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19406" y="733632"/>
            <a:ext cx="440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Infrastructure Free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08029" y="714970"/>
            <a:ext cx="398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Infrastructure Based</a:t>
            </a:r>
            <a:endParaRPr lang="en-US" sz="2000" b="1" dirty="0"/>
          </a:p>
        </p:txBody>
      </p:sp>
      <p:sp>
        <p:nvSpPr>
          <p:cNvPr id="32" name="Wave 31"/>
          <p:cNvSpPr/>
          <p:nvPr/>
        </p:nvSpPr>
        <p:spPr>
          <a:xfrm>
            <a:off x="1055345" y="2004473"/>
            <a:ext cx="793472" cy="48029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$1000</a:t>
            </a:r>
            <a:endParaRPr lang="en-US" dirty="0"/>
          </a:p>
        </p:txBody>
      </p:sp>
      <p:sp>
        <p:nvSpPr>
          <p:cNvPr id="33" name="Wave 32"/>
          <p:cNvSpPr/>
          <p:nvPr/>
        </p:nvSpPr>
        <p:spPr>
          <a:xfrm>
            <a:off x="1004138" y="3540732"/>
            <a:ext cx="793472" cy="48029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$600</a:t>
            </a:r>
            <a:endParaRPr lang="en-US" dirty="0"/>
          </a:p>
        </p:txBody>
      </p:sp>
      <p:sp>
        <p:nvSpPr>
          <p:cNvPr id="34" name="Wave 33"/>
          <p:cNvSpPr/>
          <p:nvPr/>
        </p:nvSpPr>
        <p:spPr>
          <a:xfrm>
            <a:off x="1036872" y="5141147"/>
            <a:ext cx="793472" cy="48029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$400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119406" y="1369353"/>
            <a:ext cx="4560631" cy="1323982"/>
            <a:chOff x="1671525" y="977466"/>
            <a:chExt cx="5402852" cy="1323982"/>
          </a:xfrm>
        </p:grpSpPr>
        <p:sp>
          <p:nvSpPr>
            <p:cNvPr id="3" name="Rounded Rectangle 2"/>
            <p:cNvSpPr/>
            <p:nvPr/>
          </p:nvSpPr>
          <p:spPr>
            <a:xfrm>
              <a:off x="1671525" y="977466"/>
              <a:ext cx="5215760" cy="10562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/>
                <a:t>STeAM</a:t>
              </a:r>
              <a:r>
                <a:rPr lang="en-US" dirty="0" smtClean="0"/>
                <a:t>: Sensor Tracking and Mapping</a:t>
              </a:r>
              <a:endParaRPr lang="en-US" dirty="0"/>
            </a:p>
            <a:p>
              <a:r>
                <a:rPr lang="en-US" b="1" baseline="0" dirty="0" smtClean="0"/>
                <a:t>Sanchez et al.</a:t>
              </a:r>
            </a:p>
            <a:p>
              <a:r>
                <a:rPr lang="en-US" b="1" baseline="0" dirty="0" smtClean="0"/>
                <a:t>(Institute for </a:t>
              </a:r>
              <a:r>
                <a:rPr lang="en-US" b="1" baseline="0" dirty="0" err="1" smtClean="0"/>
                <a:t>Transuranium</a:t>
              </a:r>
              <a:r>
                <a:rPr lang="en-US" b="1" dirty="0" smtClean="0"/>
                <a:t> Elements</a:t>
              </a:r>
              <a:r>
                <a:rPr lang="en-US" b="1" baseline="0" dirty="0" smtClean="0"/>
                <a:t>)</a:t>
              </a:r>
            </a:p>
          </p:txBody>
        </p:sp>
        <p:sp>
          <p:nvSpPr>
            <p:cNvPr id="36" name="Flowchart: Off-page Connector 35"/>
            <p:cNvSpPr/>
            <p:nvPr/>
          </p:nvSpPr>
          <p:spPr>
            <a:xfrm>
              <a:off x="6136608" y="1599613"/>
              <a:ext cx="937769" cy="701835"/>
            </a:xfrm>
            <a:prstGeom prst="flowChartOffpage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0.2m error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08029" y="1382774"/>
            <a:ext cx="3980795" cy="1259329"/>
            <a:chOff x="7544761" y="977465"/>
            <a:chExt cx="4524702" cy="1259329"/>
          </a:xfrm>
        </p:grpSpPr>
        <p:sp>
          <p:nvSpPr>
            <p:cNvPr id="8" name="Rounded Rectangle 7"/>
            <p:cNvSpPr/>
            <p:nvPr/>
          </p:nvSpPr>
          <p:spPr>
            <a:xfrm>
              <a:off x="7544761" y="977465"/>
              <a:ext cx="4524702" cy="10562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ALPS: An Ultrasonic Localization System</a:t>
              </a:r>
            </a:p>
            <a:p>
              <a:r>
                <a:rPr lang="en-US" b="1" dirty="0" smtClean="0"/>
                <a:t>Lazik et al.</a:t>
              </a:r>
            </a:p>
            <a:p>
              <a:r>
                <a:rPr lang="en-US" b="1" dirty="0" smtClean="0"/>
                <a:t>(CMU)</a:t>
              </a:r>
              <a:endParaRPr lang="en-US" b="1" dirty="0"/>
            </a:p>
          </p:txBody>
        </p:sp>
        <p:sp>
          <p:nvSpPr>
            <p:cNvPr id="37" name="Flowchart: Off-page Connector 36"/>
            <p:cNvSpPr/>
            <p:nvPr/>
          </p:nvSpPr>
          <p:spPr>
            <a:xfrm>
              <a:off x="10772684" y="1534959"/>
              <a:ext cx="937767" cy="701835"/>
            </a:xfrm>
            <a:prstGeom prst="flowChartOffpage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0.31m error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19406" y="2896376"/>
            <a:ext cx="4402704" cy="1294900"/>
            <a:chOff x="1671525" y="2504489"/>
            <a:chExt cx="5215760" cy="1294900"/>
          </a:xfrm>
        </p:grpSpPr>
        <p:sp>
          <p:nvSpPr>
            <p:cNvPr id="10" name="Rounded Rectangle 9"/>
            <p:cNvSpPr/>
            <p:nvPr/>
          </p:nvSpPr>
          <p:spPr>
            <a:xfrm>
              <a:off x="1671525" y="2504489"/>
              <a:ext cx="5215760" cy="10562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SPIRIT Navigation</a:t>
              </a:r>
            </a:p>
            <a:p>
              <a:r>
                <a:rPr lang="en-US" b="1" dirty="0" smtClean="0"/>
                <a:t>Berkovich et al.</a:t>
              </a:r>
              <a:endParaRPr lang="en-US" b="1" baseline="0" dirty="0" smtClean="0"/>
            </a:p>
            <a:p>
              <a:r>
                <a:rPr lang="en-US" b="1" dirty="0" smtClean="0"/>
                <a:t>(SPIRIT Navigation)</a:t>
              </a:r>
              <a:endParaRPr lang="en-US" b="1" dirty="0"/>
            </a:p>
          </p:txBody>
        </p:sp>
        <p:sp>
          <p:nvSpPr>
            <p:cNvPr id="38" name="Flowchart: Off-page Connector 37"/>
            <p:cNvSpPr/>
            <p:nvPr/>
          </p:nvSpPr>
          <p:spPr>
            <a:xfrm>
              <a:off x="5698900" y="3097554"/>
              <a:ext cx="937769" cy="701835"/>
            </a:xfrm>
            <a:prstGeom prst="flowChartOffpage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1.9m error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19406" y="4423399"/>
            <a:ext cx="4402704" cy="1120941"/>
            <a:chOff x="1671525" y="4031512"/>
            <a:chExt cx="5215760" cy="1120941"/>
          </a:xfrm>
        </p:grpSpPr>
        <p:sp>
          <p:nvSpPr>
            <p:cNvPr id="19" name="Rounded Rectangle 18"/>
            <p:cNvSpPr/>
            <p:nvPr/>
          </p:nvSpPr>
          <p:spPr>
            <a:xfrm>
              <a:off x="1671525" y="4096165"/>
              <a:ext cx="5215760" cy="10562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Precise Indoor Location</a:t>
              </a:r>
              <a:endParaRPr lang="en-US" baseline="0" dirty="0" smtClean="0"/>
            </a:p>
            <a:p>
              <a:r>
                <a:rPr lang="en-US" b="1" baseline="0" dirty="0" smtClean="0"/>
                <a:t>D. Elias et al.</a:t>
              </a:r>
              <a:r>
                <a:rPr lang="en-US" b="1" dirty="0" smtClean="0"/>
                <a:t> </a:t>
              </a:r>
              <a:r>
                <a:rPr lang="en-US" b="1" baseline="0" dirty="0" smtClean="0"/>
                <a:t> </a:t>
              </a:r>
            </a:p>
            <a:p>
              <a:r>
                <a:rPr lang="en-US" b="1" baseline="0" dirty="0" smtClean="0"/>
                <a:t>(</a:t>
              </a:r>
              <a:r>
                <a:rPr lang="en-US" b="1" baseline="0" dirty="0" err="1" smtClean="0"/>
                <a:t>Fraunhofer</a:t>
              </a:r>
              <a:r>
                <a:rPr lang="en-US" b="1" dirty="0" smtClean="0"/>
                <a:t> Portugal Research Center</a:t>
              </a:r>
              <a:r>
                <a:rPr lang="en-US" b="1" baseline="0" dirty="0" smtClean="0"/>
                <a:t>)</a:t>
              </a:r>
              <a:endParaRPr lang="en-US" b="1" dirty="0"/>
            </a:p>
          </p:txBody>
        </p:sp>
        <p:sp>
          <p:nvSpPr>
            <p:cNvPr id="39" name="Flowchart: Off-page Connector 38"/>
            <p:cNvSpPr/>
            <p:nvPr/>
          </p:nvSpPr>
          <p:spPr>
            <a:xfrm>
              <a:off x="5698899" y="4031512"/>
              <a:ext cx="937769" cy="701835"/>
            </a:xfrm>
            <a:prstGeom prst="flowChartOffpage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2.6m error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08029" y="2909797"/>
            <a:ext cx="3980796" cy="1262818"/>
            <a:chOff x="7544760" y="2504488"/>
            <a:chExt cx="4524703" cy="1262818"/>
          </a:xfrm>
        </p:grpSpPr>
        <p:sp>
          <p:nvSpPr>
            <p:cNvPr id="12" name="Rounded Rectangle 11"/>
            <p:cNvSpPr/>
            <p:nvPr/>
          </p:nvSpPr>
          <p:spPr>
            <a:xfrm>
              <a:off x="7544760" y="2504488"/>
              <a:ext cx="4524703" cy="10562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Time Domain</a:t>
              </a:r>
            </a:p>
            <a:p>
              <a:r>
                <a:rPr lang="en-US" b="1" dirty="0" smtClean="0"/>
                <a:t>Dewberry et al.</a:t>
              </a:r>
              <a:endParaRPr lang="en-US" b="1" baseline="0" dirty="0" smtClean="0"/>
            </a:p>
            <a:p>
              <a:r>
                <a:rPr lang="en-US" b="1" baseline="0" dirty="0" smtClean="0"/>
                <a:t>(Time Domain)</a:t>
              </a:r>
              <a:endParaRPr lang="en-US" b="1" dirty="0"/>
            </a:p>
          </p:txBody>
        </p:sp>
        <p:sp>
          <p:nvSpPr>
            <p:cNvPr id="41" name="Flowchart: Off-page Connector 40"/>
            <p:cNvSpPr/>
            <p:nvPr/>
          </p:nvSpPr>
          <p:spPr>
            <a:xfrm>
              <a:off x="10824135" y="3065471"/>
              <a:ext cx="937767" cy="701835"/>
            </a:xfrm>
            <a:prstGeom prst="flowChartOffpage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0.39m error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08029" y="4501474"/>
            <a:ext cx="3980796" cy="1229979"/>
            <a:chOff x="7544760" y="4096165"/>
            <a:chExt cx="4524703" cy="1229979"/>
          </a:xfrm>
        </p:grpSpPr>
        <p:sp>
          <p:nvSpPr>
            <p:cNvPr id="14" name="Rounded Rectangle 13"/>
            <p:cNvSpPr/>
            <p:nvPr/>
          </p:nvSpPr>
          <p:spPr>
            <a:xfrm>
              <a:off x="7544760" y="4096165"/>
              <a:ext cx="4524703" cy="10562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Exploring State of the Art Commercial Localization</a:t>
              </a:r>
              <a:endParaRPr lang="en-US" dirty="0"/>
            </a:p>
            <a:p>
              <a:r>
                <a:rPr lang="en-US" b="1" dirty="0" smtClean="0"/>
                <a:t>Campbell et al.</a:t>
              </a:r>
            </a:p>
            <a:p>
              <a:r>
                <a:rPr lang="en-US" b="1" dirty="0" smtClean="0"/>
                <a:t>(Univ. of Michigan)</a:t>
              </a:r>
            </a:p>
          </p:txBody>
        </p:sp>
        <p:sp>
          <p:nvSpPr>
            <p:cNvPr id="42" name="Flowchart: Off-page Connector 41"/>
            <p:cNvSpPr/>
            <p:nvPr/>
          </p:nvSpPr>
          <p:spPr>
            <a:xfrm>
              <a:off x="10824135" y="4624309"/>
              <a:ext cx="937767" cy="701835"/>
            </a:xfrm>
            <a:prstGeom prst="flowChartOffpage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0.6m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46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Point-Level View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45325"/>
              </p:ext>
            </p:extLst>
          </p:nvPr>
        </p:nvGraphicFramePr>
        <p:xfrm>
          <a:off x="1828800" y="1385013"/>
          <a:ext cx="81736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57136"/>
              </p:ext>
            </p:extLst>
          </p:nvPr>
        </p:nvGraphicFramePr>
        <p:xfrm>
          <a:off x="1726164" y="3970759"/>
          <a:ext cx="84068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361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2015 Microsoft Indoor Localization Competition</vt:lpstr>
      <vt:lpstr>Background</vt:lpstr>
      <vt:lpstr>Evaluation Process</vt:lpstr>
      <vt:lpstr>2000m2 Evaluation Area</vt:lpstr>
      <vt:lpstr>Fun Times…</vt:lpstr>
      <vt:lpstr>Towards a standardized evaluation of indoor location technologies</vt:lpstr>
      <vt:lpstr>Official Results</vt:lpstr>
      <vt:lpstr>PowerPoint Presentation</vt:lpstr>
      <vt:lpstr>Point-Level 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Microsoft Indoor Localization Competition</dc:title>
  <dc:creator>Dimitrios Lymberopoulos</dc:creator>
  <cp:lastModifiedBy>Dimitrios Lymberopoulos</cp:lastModifiedBy>
  <cp:revision>40</cp:revision>
  <dcterms:created xsi:type="dcterms:W3CDTF">2015-04-15T03:25:53Z</dcterms:created>
  <dcterms:modified xsi:type="dcterms:W3CDTF">2015-04-18T01:52:22Z</dcterms:modified>
</cp:coreProperties>
</file>