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753" r:id="rId2"/>
    <p:sldId id="834" r:id="rId3"/>
    <p:sldId id="765" r:id="rId4"/>
    <p:sldId id="798" r:id="rId5"/>
    <p:sldId id="791" r:id="rId6"/>
    <p:sldId id="826" r:id="rId7"/>
    <p:sldId id="833" r:id="rId8"/>
    <p:sldId id="831" r:id="rId9"/>
    <p:sldId id="827" r:id="rId1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98">
          <p15:clr>
            <a:srgbClr val="A4A3A4"/>
          </p15:clr>
        </p15:guide>
        <p15:guide id="2" pos="29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A38"/>
    <a:srgbClr val="001A57"/>
    <a:srgbClr val="CBCBCB"/>
    <a:srgbClr val="CCFF99"/>
    <a:srgbClr val="FFFF66"/>
    <a:srgbClr val="BEDA6C"/>
    <a:srgbClr val="0D236A"/>
    <a:srgbClr val="86B80C"/>
    <a:srgbClr val="FCFFA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3509" autoAdjust="0"/>
    <p:restoredTop sz="81884" autoAdjust="0"/>
  </p:normalViewPr>
  <p:slideViewPr>
    <p:cSldViewPr snapToGrid="0" snapToObjects="1">
      <p:cViewPr varScale="1">
        <p:scale>
          <a:sx n="91" d="100"/>
          <a:sy n="91" d="100"/>
        </p:scale>
        <p:origin x="78" y="3102"/>
      </p:cViewPr>
      <p:guideLst>
        <p:guide orient="horz" pos="2598"/>
        <p:guide pos="295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8" d="100"/>
        <a:sy n="2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804" cy="461332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02" y="0"/>
            <a:ext cx="3011804" cy="461332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ADB86CBC-8FC4-F242-895F-F8D73634D2DC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169"/>
            <a:ext cx="3011804" cy="461332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02" y="8773169"/>
            <a:ext cx="3011804" cy="461332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AB27EC45-22B5-454A-BA23-861411A8D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49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2D4288-AA45-40DE-AD0E-57446F453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Hi, I’m Brandon Dewberry, CTO of Time Domain</a:t>
            </a:r>
          </a:p>
          <a:p>
            <a:endParaRPr lang="en-US"/>
          </a:p>
          <a:p>
            <a:r>
              <a:rPr lang="en-US"/>
              <a:t>My colleague Mike Einhorn and I demonstrated an Indoor Navigation System using Ultra Wideband ranging radios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2D4288-AA45-40DE-AD0E-57446F45386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3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C4175-E31D-41D0-876B-9C1D448EE67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82" tIns="46241" rIns="92482" bIns="46241" anchor="b"/>
          <a:lstStyle/>
          <a:p>
            <a:pPr algn="r"/>
            <a:fld id="{EF2DDBBF-E9D9-47DE-83E9-27700F659F7D}" type="slidenum">
              <a:rPr lang="en-US" sz="1200"/>
              <a:pPr algn="r"/>
              <a:t>2</a:t>
            </a:fld>
            <a:endParaRPr lang="en-US" sz="1200" dirty="0"/>
          </a:p>
        </p:txBody>
      </p:sp>
      <p:sp>
        <p:nvSpPr>
          <p:cNvPr id="5632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5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baseline="0" dirty="0" smtClean="0"/>
              <a:t>TD aims to be a One stop shop for UWB ranging/radar</a:t>
            </a:r>
          </a:p>
          <a:p>
            <a:pPr eaLnBrk="1" hangingPunct="1">
              <a:buFontTx/>
              <a:buNone/>
            </a:pPr>
            <a:endParaRPr lang="en-US" baseline="0" dirty="0" smtClean="0"/>
          </a:p>
          <a:p>
            <a:pPr eaLnBrk="1" hangingPunct="1">
              <a:buFontTx/>
              <a:buNone/>
            </a:pPr>
            <a:r>
              <a:rPr lang="en-US" baseline="0" dirty="0" smtClean="0"/>
              <a:t>We are solving real world problems for heavy industrial/military - mobile ad hoc outdoor environments</a:t>
            </a:r>
          </a:p>
          <a:p>
            <a:pPr eaLnBrk="1" hangingPunct="1">
              <a:buFontTx/>
              <a:buNone/>
            </a:pPr>
            <a:endParaRPr lang="en-US" baseline="0" dirty="0" smtClean="0"/>
          </a:p>
          <a:p>
            <a:pPr eaLnBrk="1" hangingPunct="1">
              <a:buFontTx/>
              <a:buNone/>
            </a:pPr>
            <a:r>
              <a:rPr lang="en-US" baseline="0" dirty="0" smtClean="0"/>
              <a:t>Expanding our product offerings with new hardware and new software, enabling us to better address _indoor_ navigation</a:t>
            </a:r>
          </a:p>
          <a:p>
            <a:pPr eaLnBrk="1" hangingPunct="1">
              <a:buFontTx/>
              <a:buNone/>
            </a:pPr>
            <a:endParaRPr lang="en-US" baseline="0" dirty="0" smtClean="0"/>
          </a:p>
          <a:p>
            <a:pPr eaLnBrk="1" hangingPunct="1">
              <a:buFontTx/>
              <a:buNone/>
            </a:pPr>
            <a:r>
              <a:rPr lang="en-US" baseline="0" dirty="0" smtClean="0"/>
              <a:t>Briefly discuss where we’ve been, the Indoor Nav Architecture, and </a:t>
            </a:r>
          </a:p>
          <a:p>
            <a:pPr eaLnBrk="1" hangingPunct="1">
              <a:buFontTx/>
              <a:buNone/>
            </a:pPr>
            <a:endParaRPr lang="en-US" baseline="0" dirty="0" smtClean="0"/>
          </a:p>
          <a:p>
            <a:pPr eaLnBrk="1" hangingPunct="1">
              <a:buFontTx/>
              <a:buNone/>
            </a:pPr>
            <a:r>
              <a:rPr lang="en-US" baseline="0" dirty="0" smtClean="0"/>
              <a:t>Hopefully leave some time to describe why UWB is so awesome for this.</a:t>
            </a:r>
          </a:p>
          <a:p>
            <a:pPr eaLnBrk="1" hangingPunct="1">
              <a:buFontTx/>
              <a:buNone/>
            </a:pPr>
            <a:endParaRPr lang="en-US" baseline="0" dirty="0" smtClean="0"/>
          </a:p>
        </p:txBody>
      </p:sp>
      <p:sp>
        <p:nvSpPr>
          <p:cNvPr id="56326" name="Slide Number Placeholder 3"/>
          <p:cNvSpPr txBox="1">
            <a:spLocks noGrp="1"/>
          </p:cNvSpPr>
          <p:nvPr/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82" tIns="46241" rIns="92482" bIns="46241" anchor="b"/>
          <a:lstStyle/>
          <a:p>
            <a:pPr algn="r"/>
            <a:fld id="{842738E3-A4EB-42D6-A5D2-AEC8A2639586}" type="slidenum">
              <a:rPr lang="en-US" sz="1200"/>
              <a:pPr algn="r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769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Briefly – big,</a:t>
            </a:r>
            <a:r>
              <a:rPr lang="en-US" baseline="0"/>
              <a:t> expensive stuff near other big expensive stuff.  Need 6-sigma reliability.  GPS sometimes blunders.  Reliable point-to-point distance needed.</a:t>
            </a:r>
          </a:p>
          <a:p>
            <a:endParaRPr lang="en-US" baseline="0"/>
          </a:p>
          <a:p>
            <a:r>
              <a:rPr lang="en-US" baseline="0"/>
              <a:t>We typically focus on radio and firmware (network) mods while our partners develop application layer and integration.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2D4288-AA45-40DE-AD0E-57446F4538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2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Supply special hardware to Army for automatic convoy system which blends UWB with GPS,  LiDAR, IR cameras.</a:t>
            </a:r>
          </a:p>
          <a:p>
            <a:endParaRPr lang="en-US" baseline="0"/>
          </a:p>
          <a:p>
            <a:r>
              <a:rPr lang="en-US" baseline="0"/>
              <a:t>A simpler form of this “FollowMe” is used on “mule” sized ground robots.  Mostly this is UWB for range and bearing, and LiDAR for collision avoidance.</a:t>
            </a:r>
          </a:p>
          <a:p>
            <a:endParaRPr lang="en-US" baseline="0"/>
          </a:p>
          <a:p>
            <a:r>
              <a:rPr lang="en-US" baseline="0"/>
              <a:t>Our radios have been in use 3 shows a day, 7 days a week for automatic prop changeout for various Sight and Sound productions for the past 3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2D4288-AA45-40DE-AD0E-57446F4538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7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Quickly show</a:t>
            </a:r>
            <a:r>
              <a:rPr lang="en-US" baseline="0"/>
              <a:t> another use for pulsed radio –</a:t>
            </a:r>
          </a:p>
          <a:p>
            <a:endParaRPr lang="en-US" baseline="0"/>
          </a:p>
          <a:p>
            <a:r>
              <a:rPr lang="en-US" baseline="0"/>
              <a:t>US Navy Mesh radar system.  This is a top down view of a munitions bunker.</a:t>
            </a:r>
          </a:p>
          <a:p>
            <a:endParaRPr lang="en-US" baseline="0"/>
          </a:p>
          <a:p>
            <a:r>
              <a:rPr lang="en-US" baseline="0"/>
              <a:t>Radar scans from all poles are mapped to pixel grid.  The resulting  image has about 7cm resolution – enough to discriminate and have high confidence warnings.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2D4288-AA45-40DE-AD0E-57446F4538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6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we came to CPS</a:t>
            </a:r>
            <a:r>
              <a:rPr lang="en-US" baseline="0"/>
              <a:t> Week and the Challenge with lots of experience.</a:t>
            </a:r>
          </a:p>
          <a:p>
            <a:endParaRPr lang="en-US" baseline="0"/>
          </a:p>
          <a:p>
            <a:r>
              <a:rPr lang="en-US" baseline="0"/>
              <a:t>We also decided to participate for early pre-introduction of a new product line using DecaWave’s UWB chip.</a:t>
            </a:r>
          </a:p>
          <a:p>
            <a:endParaRPr lang="en-US" baseline="0"/>
          </a:p>
          <a:p>
            <a:r>
              <a:rPr lang="en-US" baseline="0"/>
              <a:t>When we evaluated this chip we realized this is our chance to enable smaller, lower-power, lower-cost markets.</a:t>
            </a:r>
          </a:p>
          <a:p>
            <a:endParaRPr lang="en-US" baseline="0"/>
          </a:p>
          <a:p>
            <a:r>
              <a:rPr lang="en-US" baseline="0"/>
              <a:t>We will also grow our own high-precision UWB PHY and continue to aim it at markets where high precision and reliability are paramount.</a:t>
            </a:r>
          </a:p>
          <a:p>
            <a:endParaRPr lang="en-US" baseline="0"/>
          </a:p>
          <a:p>
            <a:r>
              <a:rPr lang="en-US" baseline="0"/>
              <a:t>For Indoor Personal Localization we ported our firmware layers to a new radio module with the DW PHY.</a:t>
            </a:r>
          </a:p>
          <a:p>
            <a:endParaRPr lang="en-US" baseline="0"/>
          </a:p>
          <a:p>
            <a:r>
              <a:rPr lang="en-US" baseline="0"/>
              <a:t>First, note all radios are identical.  The anchors “beacon” their name and location, while the mobile collects the anchors in a database and optimally targets range requests.</a:t>
            </a:r>
          </a:p>
          <a:p>
            <a:endParaRPr lang="en-US" baseline="0"/>
          </a:p>
          <a:p>
            <a:r>
              <a:rPr lang="en-US" baseline="0"/>
              <a:t>The RangeNet Media Access Control layer coordinates when the mobile transmits.  This is simple until there’s more than one mobile.</a:t>
            </a:r>
          </a:p>
          <a:p>
            <a:endParaRPr lang="en-US" baseline="0"/>
          </a:p>
          <a:p>
            <a:r>
              <a:rPr lang="en-US" baseline="0"/>
              <a:t>The NavNet layer chooses anchors and, with anchor locations solve for postion.  For this we used a EKF solver with constant 2D height for the mobile but with anchors at surveyed heights.</a:t>
            </a:r>
          </a:p>
          <a:p>
            <a:endParaRPr lang="en-US" baseline="0"/>
          </a:p>
          <a:p>
            <a:r>
              <a:rPr lang="en-US" baseline="0"/>
              <a:t>This radio offers the host access to any of these layers through many interfacing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2D4288-AA45-40DE-AD0E-57446F45386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80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Quickly – why UWB?</a:t>
            </a:r>
          </a:p>
          <a:p>
            <a:endParaRPr lang="en-US"/>
          </a:p>
          <a:p>
            <a:r>
              <a:rPr lang="en-US"/>
              <a:t>If the goal is measuring</a:t>
            </a:r>
            <a:r>
              <a:rPr lang="en-US" baseline="0"/>
              <a:t> “when” the signal arrives, then there’s nothing quite like a pulse basis.</a:t>
            </a:r>
          </a:p>
          <a:p>
            <a:endParaRPr lang="en-US" baseline="0"/>
          </a:p>
          <a:p>
            <a:r>
              <a:rPr lang="en-US" baseline="0"/>
              <a:t>Here you see a radio Impulse response signature – if you could send impulses then you could measure TOA with infinite precision.</a:t>
            </a:r>
          </a:p>
          <a:p>
            <a:endParaRPr lang="en-US" baseline="0"/>
          </a:p>
          <a:p>
            <a:r>
              <a:rPr lang="en-US" baseline="0"/>
              <a:t>The best we’ve been able to do is a ~1ns wide pulse.  So the TOA error is fundamentally limited to whether you receive the first path pulse, and how fast it rises from the noise floor.</a:t>
            </a:r>
          </a:p>
          <a:p>
            <a:endParaRPr lang="en-US" baseline="0"/>
          </a:p>
          <a:p>
            <a:r>
              <a:rPr lang="en-US" baseline="0"/>
              <a:t>It is hard to measure arrival time on conventional radios, with carrier, because earlier cycles combine with the start of the bit change.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2D4288-AA45-40DE-AD0E-57446F45386C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15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008" y="4387137"/>
            <a:ext cx="5560060" cy="41562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160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A</a:t>
            </a:r>
            <a:r>
              <a:rPr lang="en-US" sz="1600" baseline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TWR conversation measures TOA twice – once Requester to Responder, and again Responder to Requester.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1600" baseline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1600" baseline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At the end of this conversation the Requester can measure the delta time, subtract the (well known) responder delay, and compute distance as dT*c/2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1600" baseline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1600" baseline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The radio configuration we used take about 10ms for a full conversation and can go over 100m in LOS conditions.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1600" baseline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1600" baseline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The pulse stength and shape is inspected by the link layer to characterize the channel and estimate the error in the associated range measurement.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1600" baseline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1600" baseline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The localizer chooses the best anchor(s) for minimizing both range error and geometric localization error based on these metrics. </a:t>
            </a:r>
            <a:br>
              <a:rPr lang="en-US" sz="1600" baseline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</a:br>
            <a:endParaRPr lang="en-US" sz="160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55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/>
              <a:t>So now I hope you understand why UWB is awesome, especially for indoor localization.</a:t>
            </a:r>
          </a:p>
          <a:p>
            <a:endParaRPr lang="en-US" baseline="0"/>
          </a:p>
          <a:p>
            <a:r>
              <a:rPr lang="en-US" baseline="0"/>
              <a:t>But we’ve barely scratched the surface.  Our mission is actually to enable innovators like youselves, at whatever level of abstraction you need, to Invent Something New with UWB.</a:t>
            </a:r>
          </a:p>
          <a:p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2D4288-AA45-40DE-AD0E-57446F4538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7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485775" y="1143000"/>
            <a:ext cx="3727450" cy="282575"/>
            <a:chOff x="388" y="820"/>
            <a:chExt cx="3956" cy="300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88" y="827"/>
              <a:ext cx="335" cy="293"/>
            </a:xfrm>
            <a:custGeom>
              <a:avLst/>
              <a:gdLst/>
              <a:ahLst/>
              <a:cxnLst>
                <a:cxn ang="0">
                  <a:pos x="202" y="52"/>
                </a:cxn>
                <a:cxn ang="0">
                  <a:pos x="336" y="52"/>
                </a:cxn>
                <a:cxn ang="0">
                  <a:pos x="336" y="0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134" y="52"/>
                </a:cxn>
                <a:cxn ang="0">
                  <a:pos x="134" y="294"/>
                </a:cxn>
                <a:cxn ang="0">
                  <a:pos x="202" y="294"/>
                </a:cxn>
                <a:cxn ang="0">
                  <a:pos x="202" y="52"/>
                </a:cxn>
                <a:cxn ang="0">
                  <a:pos x="202" y="52"/>
                </a:cxn>
              </a:cxnLst>
              <a:rect l="0" t="0" r="r" b="b"/>
              <a:pathLst>
                <a:path w="336" h="294">
                  <a:moveTo>
                    <a:pt x="202" y="52"/>
                  </a:moveTo>
                  <a:lnTo>
                    <a:pt x="336" y="52"/>
                  </a:lnTo>
                  <a:lnTo>
                    <a:pt x="336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134" y="52"/>
                  </a:lnTo>
                  <a:lnTo>
                    <a:pt x="134" y="294"/>
                  </a:lnTo>
                  <a:lnTo>
                    <a:pt x="202" y="294"/>
                  </a:lnTo>
                  <a:lnTo>
                    <a:pt x="202" y="52"/>
                  </a:lnTo>
                  <a:lnTo>
                    <a:pt x="202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62" y="827"/>
              <a:ext cx="66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6" y="294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0" y="294"/>
                </a:cxn>
              </a:cxnLst>
              <a:rect l="0" t="0" r="r" b="b"/>
              <a:pathLst>
                <a:path w="66" h="294">
                  <a:moveTo>
                    <a:pt x="0" y="294"/>
                  </a:moveTo>
                  <a:lnTo>
                    <a:pt x="66" y="29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932" y="827"/>
              <a:ext cx="379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54" y="294"/>
                </a:cxn>
                <a:cxn ang="0">
                  <a:pos x="54" y="112"/>
                </a:cxn>
                <a:cxn ang="0">
                  <a:pos x="54" y="112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62" y="96"/>
                </a:cxn>
                <a:cxn ang="0">
                  <a:pos x="70" y="110"/>
                </a:cxn>
                <a:cxn ang="0">
                  <a:pos x="180" y="258"/>
                </a:cxn>
                <a:cxn ang="0">
                  <a:pos x="194" y="258"/>
                </a:cxn>
                <a:cxn ang="0">
                  <a:pos x="302" y="112"/>
                </a:cxn>
                <a:cxn ang="0">
                  <a:pos x="302" y="112"/>
                </a:cxn>
                <a:cxn ang="0">
                  <a:pos x="310" y="98"/>
                </a:cxn>
                <a:cxn ang="0">
                  <a:pos x="320" y="80"/>
                </a:cxn>
                <a:cxn ang="0">
                  <a:pos x="320" y="80"/>
                </a:cxn>
                <a:cxn ang="0">
                  <a:pos x="318" y="112"/>
                </a:cxn>
                <a:cxn ang="0">
                  <a:pos x="318" y="294"/>
                </a:cxn>
                <a:cxn ang="0">
                  <a:pos x="380" y="294"/>
                </a:cxn>
                <a:cxn ang="0">
                  <a:pos x="380" y="0"/>
                </a:cxn>
                <a:cxn ang="0">
                  <a:pos x="326" y="0"/>
                </a:cxn>
                <a:cxn ang="0">
                  <a:pos x="192" y="176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0" y="294"/>
                </a:cxn>
              </a:cxnLst>
              <a:rect l="0" t="0" r="r" b="b"/>
              <a:pathLst>
                <a:path w="380" h="294">
                  <a:moveTo>
                    <a:pt x="0" y="294"/>
                  </a:moveTo>
                  <a:lnTo>
                    <a:pt x="54" y="294"/>
                  </a:lnTo>
                  <a:lnTo>
                    <a:pt x="54" y="112"/>
                  </a:lnTo>
                  <a:lnTo>
                    <a:pt x="54" y="112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62" y="96"/>
                  </a:lnTo>
                  <a:lnTo>
                    <a:pt x="70" y="110"/>
                  </a:lnTo>
                  <a:lnTo>
                    <a:pt x="180" y="258"/>
                  </a:lnTo>
                  <a:lnTo>
                    <a:pt x="194" y="258"/>
                  </a:lnTo>
                  <a:lnTo>
                    <a:pt x="302" y="112"/>
                  </a:lnTo>
                  <a:lnTo>
                    <a:pt x="302" y="112"/>
                  </a:lnTo>
                  <a:lnTo>
                    <a:pt x="310" y="98"/>
                  </a:lnTo>
                  <a:lnTo>
                    <a:pt x="320" y="80"/>
                  </a:lnTo>
                  <a:lnTo>
                    <a:pt x="320" y="80"/>
                  </a:lnTo>
                  <a:lnTo>
                    <a:pt x="318" y="112"/>
                  </a:lnTo>
                  <a:lnTo>
                    <a:pt x="318" y="294"/>
                  </a:lnTo>
                  <a:lnTo>
                    <a:pt x="380" y="294"/>
                  </a:lnTo>
                  <a:lnTo>
                    <a:pt x="380" y="0"/>
                  </a:lnTo>
                  <a:lnTo>
                    <a:pt x="326" y="0"/>
                  </a:lnTo>
                  <a:lnTo>
                    <a:pt x="192" y="176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411" y="827"/>
              <a:ext cx="300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300" y="294"/>
                </a:cxn>
                <a:cxn ang="0">
                  <a:pos x="300" y="238"/>
                </a:cxn>
                <a:cxn ang="0">
                  <a:pos x="68" y="238"/>
                </a:cxn>
                <a:cxn ang="0">
                  <a:pos x="68" y="166"/>
                </a:cxn>
                <a:cxn ang="0">
                  <a:pos x="202" y="166"/>
                </a:cxn>
                <a:cxn ang="0">
                  <a:pos x="202" y="114"/>
                </a:cxn>
                <a:cxn ang="0">
                  <a:pos x="68" y="114"/>
                </a:cxn>
                <a:cxn ang="0">
                  <a:pos x="68" y="50"/>
                </a:cxn>
                <a:cxn ang="0">
                  <a:pos x="298" y="50"/>
                </a:cxn>
                <a:cxn ang="0">
                  <a:pos x="298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0" y="294"/>
                </a:cxn>
              </a:cxnLst>
              <a:rect l="0" t="0" r="r" b="b"/>
              <a:pathLst>
                <a:path w="300" h="294">
                  <a:moveTo>
                    <a:pt x="0" y="294"/>
                  </a:moveTo>
                  <a:lnTo>
                    <a:pt x="300" y="294"/>
                  </a:lnTo>
                  <a:lnTo>
                    <a:pt x="300" y="238"/>
                  </a:lnTo>
                  <a:lnTo>
                    <a:pt x="68" y="238"/>
                  </a:lnTo>
                  <a:lnTo>
                    <a:pt x="68" y="166"/>
                  </a:lnTo>
                  <a:lnTo>
                    <a:pt x="202" y="166"/>
                  </a:lnTo>
                  <a:lnTo>
                    <a:pt x="202" y="114"/>
                  </a:lnTo>
                  <a:lnTo>
                    <a:pt x="68" y="114"/>
                  </a:lnTo>
                  <a:lnTo>
                    <a:pt x="68" y="50"/>
                  </a:lnTo>
                  <a:lnTo>
                    <a:pt x="298" y="50"/>
                  </a:lnTo>
                  <a:lnTo>
                    <a:pt x="298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1962" y="827"/>
              <a:ext cx="354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170" y="294"/>
                </a:cxn>
                <a:cxn ang="0">
                  <a:pos x="170" y="294"/>
                </a:cxn>
                <a:cxn ang="0">
                  <a:pos x="208" y="292"/>
                </a:cxn>
                <a:cxn ang="0">
                  <a:pos x="240" y="288"/>
                </a:cxn>
                <a:cxn ang="0">
                  <a:pos x="266" y="282"/>
                </a:cxn>
                <a:cxn ang="0">
                  <a:pos x="278" y="276"/>
                </a:cxn>
                <a:cxn ang="0">
                  <a:pos x="290" y="270"/>
                </a:cxn>
                <a:cxn ang="0">
                  <a:pos x="290" y="270"/>
                </a:cxn>
                <a:cxn ang="0">
                  <a:pos x="304" y="260"/>
                </a:cxn>
                <a:cxn ang="0">
                  <a:pos x="318" y="248"/>
                </a:cxn>
                <a:cxn ang="0">
                  <a:pos x="328" y="234"/>
                </a:cxn>
                <a:cxn ang="0">
                  <a:pos x="338" y="218"/>
                </a:cxn>
                <a:cxn ang="0">
                  <a:pos x="344" y="202"/>
                </a:cxn>
                <a:cxn ang="0">
                  <a:pos x="350" y="184"/>
                </a:cxn>
                <a:cxn ang="0">
                  <a:pos x="354" y="164"/>
                </a:cxn>
                <a:cxn ang="0">
                  <a:pos x="354" y="144"/>
                </a:cxn>
                <a:cxn ang="0">
                  <a:pos x="354" y="144"/>
                </a:cxn>
                <a:cxn ang="0">
                  <a:pos x="354" y="128"/>
                </a:cxn>
                <a:cxn ang="0">
                  <a:pos x="352" y="112"/>
                </a:cxn>
                <a:cxn ang="0">
                  <a:pos x="348" y="98"/>
                </a:cxn>
                <a:cxn ang="0">
                  <a:pos x="344" y="84"/>
                </a:cxn>
                <a:cxn ang="0">
                  <a:pos x="338" y="70"/>
                </a:cxn>
                <a:cxn ang="0">
                  <a:pos x="330" y="58"/>
                </a:cxn>
                <a:cxn ang="0">
                  <a:pos x="322" y="48"/>
                </a:cxn>
                <a:cxn ang="0">
                  <a:pos x="312" y="38"/>
                </a:cxn>
                <a:cxn ang="0">
                  <a:pos x="300" y="30"/>
                </a:cxn>
                <a:cxn ang="0">
                  <a:pos x="288" y="22"/>
                </a:cxn>
                <a:cxn ang="0">
                  <a:pos x="274" y="14"/>
                </a:cxn>
                <a:cxn ang="0">
                  <a:pos x="260" y="10"/>
                </a:cxn>
                <a:cxn ang="0">
                  <a:pos x="244" y="6"/>
                </a:cxn>
                <a:cxn ang="0">
                  <a:pos x="226" y="2"/>
                </a:cxn>
                <a:cxn ang="0">
                  <a:pos x="208" y="0"/>
                </a:cxn>
                <a:cxn ang="0">
                  <a:pos x="188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68" y="238"/>
                </a:cxn>
                <a:cxn ang="0">
                  <a:pos x="68" y="52"/>
                </a:cxn>
                <a:cxn ang="0">
                  <a:pos x="188" y="52"/>
                </a:cxn>
                <a:cxn ang="0">
                  <a:pos x="188" y="52"/>
                </a:cxn>
                <a:cxn ang="0">
                  <a:pos x="212" y="54"/>
                </a:cxn>
                <a:cxn ang="0">
                  <a:pos x="230" y="58"/>
                </a:cxn>
                <a:cxn ang="0">
                  <a:pos x="246" y="64"/>
                </a:cxn>
                <a:cxn ang="0">
                  <a:pos x="260" y="76"/>
                </a:cxn>
                <a:cxn ang="0">
                  <a:pos x="270" y="88"/>
                </a:cxn>
                <a:cxn ang="0">
                  <a:pos x="278" y="104"/>
                </a:cxn>
                <a:cxn ang="0">
                  <a:pos x="282" y="122"/>
                </a:cxn>
                <a:cxn ang="0">
                  <a:pos x="284" y="144"/>
                </a:cxn>
                <a:cxn ang="0">
                  <a:pos x="284" y="144"/>
                </a:cxn>
                <a:cxn ang="0">
                  <a:pos x="282" y="168"/>
                </a:cxn>
                <a:cxn ang="0">
                  <a:pos x="280" y="180"/>
                </a:cxn>
                <a:cxn ang="0">
                  <a:pos x="276" y="188"/>
                </a:cxn>
                <a:cxn ang="0">
                  <a:pos x="272" y="198"/>
                </a:cxn>
                <a:cxn ang="0">
                  <a:pos x="266" y="206"/>
                </a:cxn>
                <a:cxn ang="0">
                  <a:pos x="260" y="212"/>
                </a:cxn>
                <a:cxn ang="0">
                  <a:pos x="252" y="218"/>
                </a:cxn>
                <a:cxn ang="0">
                  <a:pos x="234" y="228"/>
                </a:cxn>
                <a:cxn ang="0">
                  <a:pos x="212" y="234"/>
                </a:cxn>
                <a:cxn ang="0">
                  <a:pos x="186" y="236"/>
                </a:cxn>
                <a:cxn ang="0">
                  <a:pos x="156" y="238"/>
                </a:cxn>
                <a:cxn ang="0">
                  <a:pos x="68" y="238"/>
                </a:cxn>
                <a:cxn ang="0">
                  <a:pos x="68" y="238"/>
                </a:cxn>
              </a:cxnLst>
              <a:rect l="0" t="0" r="r" b="b"/>
              <a:pathLst>
                <a:path w="354" h="294">
                  <a:moveTo>
                    <a:pt x="0" y="294"/>
                  </a:moveTo>
                  <a:lnTo>
                    <a:pt x="170" y="294"/>
                  </a:lnTo>
                  <a:lnTo>
                    <a:pt x="170" y="294"/>
                  </a:lnTo>
                  <a:lnTo>
                    <a:pt x="208" y="292"/>
                  </a:lnTo>
                  <a:lnTo>
                    <a:pt x="240" y="288"/>
                  </a:lnTo>
                  <a:lnTo>
                    <a:pt x="266" y="282"/>
                  </a:lnTo>
                  <a:lnTo>
                    <a:pt x="278" y="276"/>
                  </a:lnTo>
                  <a:lnTo>
                    <a:pt x="290" y="270"/>
                  </a:lnTo>
                  <a:lnTo>
                    <a:pt x="290" y="270"/>
                  </a:lnTo>
                  <a:lnTo>
                    <a:pt x="304" y="260"/>
                  </a:lnTo>
                  <a:lnTo>
                    <a:pt x="318" y="248"/>
                  </a:lnTo>
                  <a:lnTo>
                    <a:pt x="328" y="234"/>
                  </a:lnTo>
                  <a:lnTo>
                    <a:pt x="338" y="218"/>
                  </a:lnTo>
                  <a:lnTo>
                    <a:pt x="344" y="202"/>
                  </a:lnTo>
                  <a:lnTo>
                    <a:pt x="350" y="184"/>
                  </a:lnTo>
                  <a:lnTo>
                    <a:pt x="354" y="164"/>
                  </a:lnTo>
                  <a:lnTo>
                    <a:pt x="354" y="144"/>
                  </a:lnTo>
                  <a:lnTo>
                    <a:pt x="354" y="144"/>
                  </a:lnTo>
                  <a:lnTo>
                    <a:pt x="354" y="128"/>
                  </a:lnTo>
                  <a:lnTo>
                    <a:pt x="352" y="112"/>
                  </a:lnTo>
                  <a:lnTo>
                    <a:pt x="348" y="98"/>
                  </a:lnTo>
                  <a:lnTo>
                    <a:pt x="344" y="84"/>
                  </a:lnTo>
                  <a:lnTo>
                    <a:pt x="338" y="70"/>
                  </a:lnTo>
                  <a:lnTo>
                    <a:pt x="330" y="58"/>
                  </a:lnTo>
                  <a:lnTo>
                    <a:pt x="322" y="48"/>
                  </a:lnTo>
                  <a:lnTo>
                    <a:pt x="312" y="38"/>
                  </a:lnTo>
                  <a:lnTo>
                    <a:pt x="300" y="30"/>
                  </a:lnTo>
                  <a:lnTo>
                    <a:pt x="288" y="22"/>
                  </a:lnTo>
                  <a:lnTo>
                    <a:pt x="274" y="14"/>
                  </a:lnTo>
                  <a:lnTo>
                    <a:pt x="260" y="10"/>
                  </a:lnTo>
                  <a:lnTo>
                    <a:pt x="244" y="6"/>
                  </a:lnTo>
                  <a:lnTo>
                    <a:pt x="226" y="2"/>
                  </a:lnTo>
                  <a:lnTo>
                    <a:pt x="208" y="0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0" y="294"/>
                  </a:lnTo>
                  <a:close/>
                  <a:moveTo>
                    <a:pt x="68" y="238"/>
                  </a:moveTo>
                  <a:lnTo>
                    <a:pt x="68" y="52"/>
                  </a:lnTo>
                  <a:lnTo>
                    <a:pt x="188" y="52"/>
                  </a:lnTo>
                  <a:lnTo>
                    <a:pt x="188" y="52"/>
                  </a:lnTo>
                  <a:lnTo>
                    <a:pt x="212" y="54"/>
                  </a:lnTo>
                  <a:lnTo>
                    <a:pt x="230" y="58"/>
                  </a:lnTo>
                  <a:lnTo>
                    <a:pt x="246" y="64"/>
                  </a:lnTo>
                  <a:lnTo>
                    <a:pt x="260" y="76"/>
                  </a:lnTo>
                  <a:lnTo>
                    <a:pt x="270" y="88"/>
                  </a:lnTo>
                  <a:lnTo>
                    <a:pt x="278" y="104"/>
                  </a:lnTo>
                  <a:lnTo>
                    <a:pt x="282" y="122"/>
                  </a:lnTo>
                  <a:lnTo>
                    <a:pt x="284" y="144"/>
                  </a:lnTo>
                  <a:lnTo>
                    <a:pt x="284" y="144"/>
                  </a:lnTo>
                  <a:lnTo>
                    <a:pt x="282" y="168"/>
                  </a:lnTo>
                  <a:lnTo>
                    <a:pt x="280" y="180"/>
                  </a:lnTo>
                  <a:lnTo>
                    <a:pt x="276" y="188"/>
                  </a:lnTo>
                  <a:lnTo>
                    <a:pt x="272" y="198"/>
                  </a:lnTo>
                  <a:lnTo>
                    <a:pt x="266" y="206"/>
                  </a:lnTo>
                  <a:lnTo>
                    <a:pt x="260" y="212"/>
                  </a:lnTo>
                  <a:lnTo>
                    <a:pt x="252" y="218"/>
                  </a:lnTo>
                  <a:lnTo>
                    <a:pt x="234" y="228"/>
                  </a:lnTo>
                  <a:lnTo>
                    <a:pt x="212" y="234"/>
                  </a:lnTo>
                  <a:lnTo>
                    <a:pt x="186" y="236"/>
                  </a:lnTo>
                  <a:lnTo>
                    <a:pt x="156" y="238"/>
                  </a:lnTo>
                  <a:lnTo>
                    <a:pt x="68" y="238"/>
                  </a:lnTo>
                  <a:lnTo>
                    <a:pt x="68" y="2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2388" y="827"/>
              <a:ext cx="361" cy="293"/>
            </a:xfrm>
            <a:custGeom>
              <a:avLst/>
              <a:gdLst/>
              <a:ahLst/>
              <a:cxnLst>
                <a:cxn ang="0">
                  <a:pos x="68" y="238"/>
                </a:cxn>
                <a:cxn ang="0">
                  <a:pos x="68" y="52"/>
                </a:cxn>
                <a:cxn ang="0">
                  <a:pos x="292" y="52"/>
                </a:cxn>
                <a:cxn ang="0">
                  <a:pos x="292" y="238"/>
                </a:cxn>
                <a:cxn ang="0">
                  <a:pos x="68" y="238"/>
                </a:cxn>
                <a:cxn ang="0">
                  <a:pos x="68" y="238"/>
                </a:cxn>
                <a:cxn ang="0">
                  <a:pos x="0" y="68"/>
                </a:cxn>
                <a:cxn ang="0">
                  <a:pos x="0" y="224"/>
                </a:cxn>
                <a:cxn ang="0">
                  <a:pos x="0" y="224"/>
                </a:cxn>
                <a:cxn ang="0">
                  <a:pos x="2" y="242"/>
                </a:cxn>
                <a:cxn ang="0">
                  <a:pos x="4" y="258"/>
                </a:cxn>
                <a:cxn ang="0">
                  <a:pos x="10" y="270"/>
                </a:cxn>
                <a:cxn ang="0">
                  <a:pos x="16" y="280"/>
                </a:cxn>
                <a:cxn ang="0">
                  <a:pos x="26" y="286"/>
                </a:cxn>
                <a:cxn ang="0">
                  <a:pos x="38" y="290"/>
                </a:cxn>
                <a:cxn ang="0">
                  <a:pos x="54" y="292"/>
                </a:cxn>
                <a:cxn ang="0">
                  <a:pos x="74" y="294"/>
                </a:cxn>
                <a:cxn ang="0">
                  <a:pos x="288" y="294"/>
                </a:cxn>
                <a:cxn ang="0">
                  <a:pos x="288" y="294"/>
                </a:cxn>
                <a:cxn ang="0">
                  <a:pos x="306" y="292"/>
                </a:cxn>
                <a:cxn ang="0">
                  <a:pos x="322" y="290"/>
                </a:cxn>
                <a:cxn ang="0">
                  <a:pos x="334" y="286"/>
                </a:cxn>
                <a:cxn ang="0">
                  <a:pos x="344" y="280"/>
                </a:cxn>
                <a:cxn ang="0">
                  <a:pos x="352" y="270"/>
                </a:cxn>
                <a:cxn ang="0">
                  <a:pos x="356" y="258"/>
                </a:cxn>
                <a:cxn ang="0">
                  <a:pos x="358" y="242"/>
                </a:cxn>
                <a:cxn ang="0">
                  <a:pos x="360" y="224"/>
                </a:cxn>
                <a:cxn ang="0">
                  <a:pos x="360" y="68"/>
                </a:cxn>
                <a:cxn ang="0">
                  <a:pos x="360" y="68"/>
                </a:cxn>
                <a:cxn ang="0">
                  <a:pos x="358" y="50"/>
                </a:cxn>
                <a:cxn ang="0">
                  <a:pos x="356" y="34"/>
                </a:cxn>
                <a:cxn ang="0">
                  <a:pos x="352" y="22"/>
                </a:cxn>
                <a:cxn ang="0">
                  <a:pos x="344" y="14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6" y="0"/>
                </a:cxn>
                <a:cxn ang="0">
                  <a:pos x="288" y="0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54" y="0"/>
                </a:cxn>
                <a:cxn ang="0">
                  <a:pos x="38" y="2"/>
                </a:cxn>
                <a:cxn ang="0">
                  <a:pos x="26" y="6"/>
                </a:cxn>
                <a:cxn ang="0">
                  <a:pos x="16" y="14"/>
                </a:cxn>
                <a:cxn ang="0">
                  <a:pos x="10" y="22"/>
                </a:cxn>
                <a:cxn ang="0">
                  <a:pos x="4" y="34"/>
                </a:cxn>
                <a:cxn ang="0">
                  <a:pos x="2" y="50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360" h="294">
                  <a:moveTo>
                    <a:pt x="68" y="238"/>
                  </a:moveTo>
                  <a:lnTo>
                    <a:pt x="68" y="52"/>
                  </a:lnTo>
                  <a:lnTo>
                    <a:pt x="292" y="52"/>
                  </a:lnTo>
                  <a:lnTo>
                    <a:pt x="292" y="238"/>
                  </a:lnTo>
                  <a:lnTo>
                    <a:pt x="68" y="238"/>
                  </a:lnTo>
                  <a:lnTo>
                    <a:pt x="68" y="238"/>
                  </a:lnTo>
                  <a:close/>
                  <a:moveTo>
                    <a:pt x="0" y="68"/>
                  </a:moveTo>
                  <a:lnTo>
                    <a:pt x="0" y="224"/>
                  </a:lnTo>
                  <a:lnTo>
                    <a:pt x="0" y="224"/>
                  </a:lnTo>
                  <a:lnTo>
                    <a:pt x="2" y="242"/>
                  </a:lnTo>
                  <a:lnTo>
                    <a:pt x="4" y="258"/>
                  </a:lnTo>
                  <a:lnTo>
                    <a:pt x="10" y="270"/>
                  </a:lnTo>
                  <a:lnTo>
                    <a:pt x="16" y="280"/>
                  </a:lnTo>
                  <a:lnTo>
                    <a:pt x="26" y="286"/>
                  </a:lnTo>
                  <a:lnTo>
                    <a:pt x="38" y="290"/>
                  </a:lnTo>
                  <a:lnTo>
                    <a:pt x="54" y="292"/>
                  </a:lnTo>
                  <a:lnTo>
                    <a:pt x="74" y="294"/>
                  </a:lnTo>
                  <a:lnTo>
                    <a:pt x="288" y="294"/>
                  </a:lnTo>
                  <a:lnTo>
                    <a:pt x="288" y="294"/>
                  </a:lnTo>
                  <a:lnTo>
                    <a:pt x="306" y="292"/>
                  </a:lnTo>
                  <a:lnTo>
                    <a:pt x="322" y="290"/>
                  </a:lnTo>
                  <a:lnTo>
                    <a:pt x="334" y="286"/>
                  </a:lnTo>
                  <a:lnTo>
                    <a:pt x="344" y="280"/>
                  </a:lnTo>
                  <a:lnTo>
                    <a:pt x="352" y="270"/>
                  </a:lnTo>
                  <a:lnTo>
                    <a:pt x="356" y="258"/>
                  </a:lnTo>
                  <a:lnTo>
                    <a:pt x="358" y="242"/>
                  </a:lnTo>
                  <a:lnTo>
                    <a:pt x="360" y="224"/>
                  </a:lnTo>
                  <a:lnTo>
                    <a:pt x="360" y="68"/>
                  </a:lnTo>
                  <a:lnTo>
                    <a:pt x="360" y="68"/>
                  </a:lnTo>
                  <a:lnTo>
                    <a:pt x="358" y="50"/>
                  </a:lnTo>
                  <a:lnTo>
                    <a:pt x="356" y="34"/>
                  </a:lnTo>
                  <a:lnTo>
                    <a:pt x="352" y="22"/>
                  </a:lnTo>
                  <a:lnTo>
                    <a:pt x="344" y="14"/>
                  </a:lnTo>
                  <a:lnTo>
                    <a:pt x="334" y="6"/>
                  </a:lnTo>
                  <a:lnTo>
                    <a:pt x="322" y="2"/>
                  </a:lnTo>
                  <a:lnTo>
                    <a:pt x="306" y="0"/>
                  </a:lnTo>
                  <a:lnTo>
                    <a:pt x="288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54" y="0"/>
                  </a:lnTo>
                  <a:lnTo>
                    <a:pt x="38" y="2"/>
                  </a:lnTo>
                  <a:lnTo>
                    <a:pt x="26" y="6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4" y="34"/>
                  </a:lnTo>
                  <a:lnTo>
                    <a:pt x="2" y="50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2844" y="827"/>
              <a:ext cx="379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54" y="294"/>
                </a:cxn>
                <a:cxn ang="0">
                  <a:pos x="54" y="112"/>
                </a:cxn>
                <a:cxn ang="0">
                  <a:pos x="54" y="112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62" y="96"/>
                </a:cxn>
                <a:cxn ang="0">
                  <a:pos x="70" y="110"/>
                </a:cxn>
                <a:cxn ang="0">
                  <a:pos x="180" y="258"/>
                </a:cxn>
                <a:cxn ang="0">
                  <a:pos x="194" y="258"/>
                </a:cxn>
                <a:cxn ang="0">
                  <a:pos x="304" y="112"/>
                </a:cxn>
                <a:cxn ang="0">
                  <a:pos x="304" y="112"/>
                </a:cxn>
                <a:cxn ang="0">
                  <a:pos x="312" y="98"/>
                </a:cxn>
                <a:cxn ang="0">
                  <a:pos x="320" y="80"/>
                </a:cxn>
                <a:cxn ang="0">
                  <a:pos x="320" y="80"/>
                </a:cxn>
                <a:cxn ang="0">
                  <a:pos x="318" y="112"/>
                </a:cxn>
                <a:cxn ang="0">
                  <a:pos x="318" y="294"/>
                </a:cxn>
                <a:cxn ang="0">
                  <a:pos x="380" y="294"/>
                </a:cxn>
                <a:cxn ang="0">
                  <a:pos x="380" y="0"/>
                </a:cxn>
                <a:cxn ang="0">
                  <a:pos x="326" y="0"/>
                </a:cxn>
                <a:cxn ang="0">
                  <a:pos x="192" y="176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0" y="294"/>
                </a:cxn>
              </a:cxnLst>
              <a:rect l="0" t="0" r="r" b="b"/>
              <a:pathLst>
                <a:path w="380" h="294">
                  <a:moveTo>
                    <a:pt x="0" y="294"/>
                  </a:moveTo>
                  <a:lnTo>
                    <a:pt x="54" y="294"/>
                  </a:lnTo>
                  <a:lnTo>
                    <a:pt x="54" y="112"/>
                  </a:lnTo>
                  <a:lnTo>
                    <a:pt x="54" y="112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62" y="96"/>
                  </a:lnTo>
                  <a:lnTo>
                    <a:pt x="70" y="110"/>
                  </a:lnTo>
                  <a:lnTo>
                    <a:pt x="180" y="258"/>
                  </a:lnTo>
                  <a:lnTo>
                    <a:pt x="194" y="258"/>
                  </a:lnTo>
                  <a:lnTo>
                    <a:pt x="304" y="112"/>
                  </a:lnTo>
                  <a:lnTo>
                    <a:pt x="304" y="112"/>
                  </a:lnTo>
                  <a:lnTo>
                    <a:pt x="312" y="98"/>
                  </a:lnTo>
                  <a:lnTo>
                    <a:pt x="320" y="80"/>
                  </a:lnTo>
                  <a:lnTo>
                    <a:pt x="320" y="80"/>
                  </a:lnTo>
                  <a:lnTo>
                    <a:pt x="318" y="112"/>
                  </a:lnTo>
                  <a:lnTo>
                    <a:pt x="318" y="294"/>
                  </a:lnTo>
                  <a:lnTo>
                    <a:pt x="380" y="294"/>
                  </a:lnTo>
                  <a:lnTo>
                    <a:pt x="380" y="0"/>
                  </a:lnTo>
                  <a:lnTo>
                    <a:pt x="326" y="0"/>
                  </a:lnTo>
                  <a:lnTo>
                    <a:pt x="192" y="176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3266" y="827"/>
              <a:ext cx="396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8" y="294"/>
                </a:cxn>
                <a:cxn ang="0">
                  <a:pos x="102" y="228"/>
                </a:cxn>
                <a:cxn ang="0">
                  <a:pos x="286" y="228"/>
                </a:cxn>
                <a:cxn ang="0">
                  <a:pos x="320" y="294"/>
                </a:cxn>
                <a:cxn ang="0">
                  <a:pos x="396" y="294"/>
                </a:cxn>
                <a:cxn ang="0">
                  <a:pos x="230" y="0"/>
                </a:cxn>
                <a:cxn ang="0">
                  <a:pos x="164" y="0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130" y="176"/>
                </a:cxn>
                <a:cxn ang="0">
                  <a:pos x="194" y="56"/>
                </a:cxn>
                <a:cxn ang="0">
                  <a:pos x="258" y="176"/>
                </a:cxn>
                <a:cxn ang="0">
                  <a:pos x="130" y="176"/>
                </a:cxn>
                <a:cxn ang="0">
                  <a:pos x="130" y="176"/>
                </a:cxn>
              </a:cxnLst>
              <a:rect l="0" t="0" r="r" b="b"/>
              <a:pathLst>
                <a:path w="396" h="294">
                  <a:moveTo>
                    <a:pt x="0" y="294"/>
                  </a:moveTo>
                  <a:lnTo>
                    <a:pt x="68" y="294"/>
                  </a:lnTo>
                  <a:lnTo>
                    <a:pt x="102" y="228"/>
                  </a:lnTo>
                  <a:lnTo>
                    <a:pt x="286" y="228"/>
                  </a:lnTo>
                  <a:lnTo>
                    <a:pt x="320" y="294"/>
                  </a:lnTo>
                  <a:lnTo>
                    <a:pt x="396" y="294"/>
                  </a:lnTo>
                  <a:lnTo>
                    <a:pt x="230" y="0"/>
                  </a:lnTo>
                  <a:lnTo>
                    <a:pt x="164" y="0"/>
                  </a:lnTo>
                  <a:lnTo>
                    <a:pt x="0" y="294"/>
                  </a:lnTo>
                  <a:lnTo>
                    <a:pt x="0" y="294"/>
                  </a:lnTo>
                  <a:close/>
                  <a:moveTo>
                    <a:pt x="130" y="176"/>
                  </a:moveTo>
                  <a:lnTo>
                    <a:pt x="194" y="56"/>
                  </a:lnTo>
                  <a:lnTo>
                    <a:pt x="258" y="176"/>
                  </a:lnTo>
                  <a:lnTo>
                    <a:pt x="130" y="176"/>
                  </a:lnTo>
                  <a:lnTo>
                    <a:pt x="130" y="1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712" y="827"/>
              <a:ext cx="66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6" y="294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0" y="294"/>
                </a:cxn>
              </a:cxnLst>
              <a:rect l="0" t="0" r="r" b="b"/>
              <a:pathLst>
                <a:path w="66" h="294">
                  <a:moveTo>
                    <a:pt x="0" y="294"/>
                  </a:moveTo>
                  <a:lnTo>
                    <a:pt x="66" y="29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882" y="827"/>
              <a:ext cx="342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0" y="294"/>
                </a:cxn>
                <a:cxn ang="0">
                  <a:pos x="60" y="134"/>
                </a:cxn>
                <a:cxn ang="0">
                  <a:pos x="60" y="134"/>
                </a:cxn>
                <a:cxn ang="0">
                  <a:pos x="60" y="116"/>
                </a:cxn>
                <a:cxn ang="0">
                  <a:pos x="58" y="88"/>
                </a:cxn>
                <a:cxn ang="0">
                  <a:pos x="58" y="88"/>
                </a:cxn>
                <a:cxn ang="0">
                  <a:pos x="70" y="100"/>
                </a:cxn>
                <a:cxn ang="0">
                  <a:pos x="82" y="112"/>
                </a:cxn>
                <a:cxn ang="0">
                  <a:pos x="296" y="294"/>
                </a:cxn>
                <a:cxn ang="0">
                  <a:pos x="342" y="294"/>
                </a:cxn>
                <a:cxn ang="0">
                  <a:pos x="342" y="0"/>
                </a:cxn>
                <a:cxn ang="0">
                  <a:pos x="282" y="0"/>
                </a:cxn>
                <a:cxn ang="0">
                  <a:pos x="282" y="154"/>
                </a:cxn>
                <a:cxn ang="0">
                  <a:pos x="282" y="154"/>
                </a:cxn>
                <a:cxn ang="0">
                  <a:pos x="284" y="204"/>
                </a:cxn>
                <a:cxn ang="0">
                  <a:pos x="284" y="204"/>
                </a:cxn>
                <a:cxn ang="0">
                  <a:pos x="268" y="188"/>
                </a:cxn>
                <a:cxn ang="0">
                  <a:pos x="250" y="172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0" y="294"/>
                </a:cxn>
              </a:cxnLst>
              <a:rect l="0" t="0" r="r" b="b"/>
              <a:pathLst>
                <a:path w="342" h="294">
                  <a:moveTo>
                    <a:pt x="0" y="294"/>
                  </a:moveTo>
                  <a:lnTo>
                    <a:pt x="60" y="294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16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70" y="100"/>
                  </a:lnTo>
                  <a:lnTo>
                    <a:pt x="82" y="112"/>
                  </a:lnTo>
                  <a:lnTo>
                    <a:pt x="296" y="294"/>
                  </a:lnTo>
                  <a:lnTo>
                    <a:pt x="342" y="294"/>
                  </a:lnTo>
                  <a:lnTo>
                    <a:pt x="342" y="0"/>
                  </a:lnTo>
                  <a:lnTo>
                    <a:pt x="282" y="0"/>
                  </a:lnTo>
                  <a:lnTo>
                    <a:pt x="282" y="154"/>
                  </a:lnTo>
                  <a:lnTo>
                    <a:pt x="282" y="154"/>
                  </a:lnTo>
                  <a:lnTo>
                    <a:pt x="284" y="204"/>
                  </a:lnTo>
                  <a:lnTo>
                    <a:pt x="284" y="204"/>
                  </a:lnTo>
                  <a:lnTo>
                    <a:pt x="268" y="188"/>
                  </a:lnTo>
                  <a:lnTo>
                    <a:pt x="250" y="172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4241" y="820"/>
              <a:ext cx="103" cy="10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32" y="4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0" y="42"/>
                </a:cxn>
                <a:cxn ang="0">
                  <a:pos x="0" y="52"/>
                </a:cxn>
                <a:cxn ang="0">
                  <a:pos x="4" y="72"/>
                </a:cxn>
                <a:cxn ang="0">
                  <a:pos x="14" y="88"/>
                </a:cxn>
                <a:cxn ang="0">
                  <a:pos x="22" y="96"/>
                </a:cxn>
                <a:cxn ang="0">
                  <a:pos x="40" y="102"/>
                </a:cxn>
                <a:cxn ang="0">
                  <a:pos x="50" y="104"/>
                </a:cxn>
                <a:cxn ang="0">
                  <a:pos x="70" y="100"/>
                </a:cxn>
                <a:cxn ang="0">
                  <a:pos x="88" y="88"/>
                </a:cxn>
                <a:cxn ang="0">
                  <a:pos x="94" y="80"/>
                </a:cxn>
                <a:cxn ang="0">
                  <a:pos x="100" y="62"/>
                </a:cxn>
                <a:cxn ang="0">
                  <a:pos x="102" y="52"/>
                </a:cxn>
                <a:cxn ang="0">
                  <a:pos x="98" y="32"/>
                </a:cxn>
                <a:cxn ang="0">
                  <a:pos x="88" y="16"/>
                </a:cxn>
                <a:cxn ang="0">
                  <a:pos x="80" y="10"/>
                </a:cxn>
                <a:cxn ang="0">
                  <a:pos x="60" y="2"/>
                </a:cxn>
                <a:cxn ang="0">
                  <a:pos x="50" y="0"/>
                </a:cxn>
                <a:cxn ang="0">
                  <a:pos x="96" y="52"/>
                </a:cxn>
                <a:cxn ang="0">
                  <a:pos x="92" y="70"/>
                </a:cxn>
                <a:cxn ang="0">
                  <a:pos x="82" y="84"/>
                </a:cxn>
                <a:cxn ang="0">
                  <a:pos x="76" y="90"/>
                </a:cxn>
                <a:cxn ang="0">
                  <a:pos x="60" y="96"/>
                </a:cxn>
                <a:cxn ang="0">
                  <a:pos x="50" y="98"/>
                </a:cxn>
                <a:cxn ang="0">
                  <a:pos x="34" y="94"/>
                </a:cxn>
                <a:cxn ang="0">
                  <a:pos x="20" y="84"/>
                </a:cxn>
                <a:cxn ang="0">
                  <a:pos x="14" y="76"/>
                </a:cxn>
                <a:cxn ang="0">
                  <a:pos x="8" y="60"/>
                </a:cxn>
                <a:cxn ang="0">
                  <a:pos x="6" y="52"/>
                </a:cxn>
                <a:cxn ang="0">
                  <a:pos x="10" y="3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42" y="8"/>
                </a:cxn>
                <a:cxn ang="0">
                  <a:pos x="50" y="8"/>
                </a:cxn>
                <a:cxn ang="0">
                  <a:pos x="68" y="10"/>
                </a:cxn>
                <a:cxn ang="0">
                  <a:pos x="82" y="20"/>
                </a:cxn>
                <a:cxn ang="0">
                  <a:pos x="88" y="28"/>
                </a:cxn>
                <a:cxn ang="0">
                  <a:pos x="94" y="44"/>
                </a:cxn>
                <a:cxn ang="0">
                  <a:pos x="96" y="52"/>
                </a:cxn>
                <a:cxn ang="0">
                  <a:pos x="30" y="22"/>
                </a:cxn>
                <a:cxn ang="0">
                  <a:pos x="42" y="80"/>
                </a:cxn>
                <a:cxn ang="0">
                  <a:pos x="52" y="56"/>
                </a:cxn>
                <a:cxn ang="0">
                  <a:pos x="76" y="80"/>
                </a:cxn>
                <a:cxn ang="0">
                  <a:pos x="64" y="54"/>
                </a:cxn>
                <a:cxn ang="0">
                  <a:pos x="72" y="48"/>
                </a:cxn>
                <a:cxn ang="0">
                  <a:pos x="76" y="38"/>
                </a:cxn>
                <a:cxn ang="0">
                  <a:pos x="74" y="32"/>
                </a:cxn>
                <a:cxn ang="0">
                  <a:pos x="62" y="24"/>
                </a:cxn>
                <a:cxn ang="0">
                  <a:pos x="52" y="22"/>
                </a:cxn>
                <a:cxn ang="0">
                  <a:pos x="50" y="30"/>
                </a:cxn>
                <a:cxn ang="0">
                  <a:pos x="62" y="32"/>
                </a:cxn>
                <a:cxn ang="0">
                  <a:pos x="66" y="40"/>
                </a:cxn>
                <a:cxn ang="0">
                  <a:pos x="64" y="44"/>
                </a:cxn>
                <a:cxn ang="0">
                  <a:pos x="56" y="48"/>
                </a:cxn>
                <a:cxn ang="0">
                  <a:pos x="42" y="48"/>
                </a:cxn>
                <a:cxn ang="0">
                  <a:pos x="50" y="30"/>
                </a:cxn>
              </a:cxnLst>
              <a:rect l="0" t="0" r="r" b="b"/>
              <a:pathLst>
                <a:path w="102" h="104">
                  <a:moveTo>
                    <a:pt x="50" y="0"/>
                  </a:moveTo>
                  <a:lnTo>
                    <a:pt x="50" y="0"/>
                  </a:lnTo>
                  <a:lnTo>
                    <a:pt x="40" y="2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4" y="32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4" y="72"/>
                  </a:lnTo>
                  <a:lnTo>
                    <a:pt x="8" y="8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2" y="96"/>
                  </a:lnTo>
                  <a:lnTo>
                    <a:pt x="32" y="100"/>
                  </a:lnTo>
                  <a:lnTo>
                    <a:pt x="40" y="102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60" y="102"/>
                  </a:lnTo>
                  <a:lnTo>
                    <a:pt x="70" y="100"/>
                  </a:lnTo>
                  <a:lnTo>
                    <a:pt x="80" y="96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94" y="80"/>
                  </a:lnTo>
                  <a:lnTo>
                    <a:pt x="98" y="72"/>
                  </a:lnTo>
                  <a:lnTo>
                    <a:pt x="100" y="6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0" y="42"/>
                  </a:lnTo>
                  <a:lnTo>
                    <a:pt x="98" y="32"/>
                  </a:lnTo>
                  <a:lnTo>
                    <a:pt x="94" y="24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0" y="10"/>
                  </a:lnTo>
                  <a:lnTo>
                    <a:pt x="70" y="4"/>
                  </a:lnTo>
                  <a:lnTo>
                    <a:pt x="60" y="2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96" y="52"/>
                  </a:moveTo>
                  <a:lnTo>
                    <a:pt x="96" y="52"/>
                  </a:lnTo>
                  <a:lnTo>
                    <a:pt x="94" y="62"/>
                  </a:lnTo>
                  <a:lnTo>
                    <a:pt x="92" y="70"/>
                  </a:lnTo>
                  <a:lnTo>
                    <a:pt x="88" y="78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90"/>
                  </a:lnTo>
                  <a:lnTo>
                    <a:pt x="68" y="94"/>
                  </a:lnTo>
                  <a:lnTo>
                    <a:pt x="60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2" y="96"/>
                  </a:lnTo>
                  <a:lnTo>
                    <a:pt x="34" y="94"/>
                  </a:lnTo>
                  <a:lnTo>
                    <a:pt x="26" y="9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14" y="76"/>
                  </a:lnTo>
                  <a:lnTo>
                    <a:pt x="10" y="70"/>
                  </a:lnTo>
                  <a:lnTo>
                    <a:pt x="8" y="60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8" y="44"/>
                  </a:lnTo>
                  <a:lnTo>
                    <a:pt x="10" y="36"/>
                  </a:lnTo>
                  <a:lnTo>
                    <a:pt x="14" y="2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4" y="10"/>
                  </a:lnTo>
                  <a:lnTo>
                    <a:pt x="42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60" y="8"/>
                  </a:lnTo>
                  <a:lnTo>
                    <a:pt x="68" y="10"/>
                  </a:lnTo>
                  <a:lnTo>
                    <a:pt x="76" y="16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8" y="28"/>
                  </a:lnTo>
                  <a:lnTo>
                    <a:pt x="92" y="36"/>
                  </a:lnTo>
                  <a:lnTo>
                    <a:pt x="94" y="44"/>
                  </a:lnTo>
                  <a:lnTo>
                    <a:pt x="96" y="52"/>
                  </a:lnTo>
                  <a:lnTo>
                    <a:pt x="96" y="52"/>
                  </a:lnTo>
                  <a:close/>
                  <a:moveTo>
                    <a:pt x="52" y="22"/>
                  </a:moveTo>
                  <a:lnTo>
                    <a:pt x="30" y="22"/>
                  </a:lnTo>
                  <a:lnTo>
                    <a:pt x="30" y="80"/>
                  </a:lnTo>
                  <a:lnTo>
                    <a:pt x="42" y="80"/>
                  </a:lnTo>
                  <a:lnTo>
                    <a:pt x="42" y="56"/>
                  </a:lnTo>
                  <a:lnTo>
                    <a:pt x="52" y="56"/>
                  </a:lnTo>
                  <a:lnTo>
                    <a:pt x="64" y="80"/>
                  </a:lnTo>
                  <a:lnTo>
                    <a:pt x="76" y="80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8" y="52"/>
                  </a:lnTo>
                  <a:lnTo>
                    <a:pt x="72" y="48"/>
                  </a:lnTo>
                  <a:lnTo>
                    <a:pt x="76" y="44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70" y="26"/>
                  </a:lnTo>
                  <a:lnTo>
                    <a:pt x="62" y="24"/>
                  </a:lnTo>
                  <a:lnTo>
                    <a:pt x="52" y="22"/>
                  </a:lnTo>
                  <a:lnTo>
                    <a:pt x="52" y="22"/>
                  </a:lnTo>
                  <a:close/>
                  <a:moveTo>
                    <a:pt x="50" y="30"/>
                  </a:moveTo>
                  <a:lnTo>
                    <a:pt x="50" y="30"/>
                  </a:lnTo>
                  <a:lnTo>
                    <a:pt x="56" y="30"/>
                  </a:lnTo>
                  <a:lnTo>
                    <a:pt x="62" y="32"/>
                  </a:lnTo>
                  <a:lnTo>
                    <a:pt x="64" y="34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4" y="44"/>
                  </a:lnTo>
                  <a:lnTo>
                    <a:pt x="62" y="46"/>
                  </a:lnTo>
                  <a:lnTo>
                    <a:pt x="56" y="48"/>
                  </a:lnTo>
                  <a:lnTo>
                    <a:pt x="50" y="48"/>
                  </a:lnTo>
                  <a:lnTo>
                    <a:pt x="42" y="48"/>
                  </a:lnTo>
                  <a:lnTo>
                    <a:pt x="42" y="30"/>
                  </a:lnTo>
                  <a:lnTo>
                    <a:pt x="50" y="30"/>
                  </a:lnTo>
                  <a:lnTo>
                    <a:pt x="50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667000"/>
            <a:ext cx="5257800" cy="990600"/>
          </a:xfrm>
        </p:spPr>
        <p:txBody>
          <a:bodyPr anchor="t"/>
          <a:lstStyle>
            <a:lvl1pPr>
              <a:defRPr b="0">
                <a:solidFill>
                  <a:srgbClr val="F5F5F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194175"/>
            <a:ext cx="525780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 b="0">
                <a:solidFill>
                  <a:srgbClr val="F5F5F5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0500" y="6248400"/>
            <a:ext cx="1133475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p.</a:t>
            </a:r>
            <a:fld id="{67284651-B0F7-46E3-BDFE-0AB54980D093}" type="slidenum">
              <a:rPr lang="en-US" b="1"/>
              <a:pPr>
                <a:defRPr/>
              </a:pPr>
              <a:t>‹#›</a:t>
            </a:fld>
            <a:endParaRPr lang="en-US" b="1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87355" y="6283948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Company Proprietary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79690F2E-F3DD-4C54-B8D2-17EDD6A83B48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5" name="TextBox 4"/>
          <p:cNvSpPr txBox="1"/>
          <p:nvPr userDrawn="1"/>
        </p:nvSpPr>
        <p:spPr>
          <a:xfrm>
            <a:off x="1187355" y="6283948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Company Proprietary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7800" y="138113"/>
            <a:ext cx="1598613" cy="5500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8113"/>
            <a:ext cx="4648200" cy="5500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1BA93990-AC0D-4DE7-83B9-1D1CE1B1793C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5" name="TextBox 4"/>
          <p:cNvSpPr txBox="1"/>
          <p:nvPr userDrawn="1"/>
        </p:nvSpPr>
        <p:spPr>
          <a:xfrm>
            <a:off x="1187355" y="6283948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Company Proprietary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D9790F94-DAAD-4903-BA72-649F91459269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5" name="TextBox 4"/>
          <p:cNvSpPr txBox="1"/>
          <p:nvPr userDrawn="1"/>
        </p:nvSpPr>
        <p:spPr>
          <a:xfrm>
            <a:off x="1187355" y="6283948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Company Proprietary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164286" cy="63976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188"/>
            <a:ext cx="8164286" cy="451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67284651-B0F7-46E3-BDFE-0AB54980D093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5" name="TextBox 4"/>
          <p:cNvSpPr txBox="1"/>
          <p:nvPr userDrawn="1"/>
        </p:nvSpPr>
        <p:spPr>
          <a:xfrm>
            <a:off x="1187355" y="6283948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Company Proprietary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286001"/>
            <a:ext cx="7772400" cy="844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71D37B8E-75A0-4AB3-96A7-DE93DA7FDB7D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9188"/>
            <a:ext cx="311785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7450" y="1119188"/>
            <a:ext cx="3119438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41CC72EE-B68E-4501-8844-7D46BB7CAD58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6" name="TextBox 5"/>
          <p:cNvSpPr txBox="1"/>
          <p:nvPr userDrawn="1"/>
        </p:nvSpPr>
        <p:spPr>
          <a:xfrm>
            <a:off x="1187355" y="6283948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Company Proprietary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1AC3D2FC-2164-49DC-968F-5732D73A2C2A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7355" y="628394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Confidential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A8112CF3-F491-4184-8468-2CEA4313B95B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7355" y="6283948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Company Proprietary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164286" cy="63976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AE174755-603D-489F-BA26-2B63594A770A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3" name="TextBox 2"/>
          <p:cNvSpPr txBox="1"/>
          <p:nvPr userDrawn="1"/>
        </p:nvSpPr>
        <p:spPr>
          <a:xfrm>
            <a:off x="1187355" y="6283948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Company Proprietary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02DACF5C-BD82-4830-97D9-2978A2B7D8A9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6" name="TextBox 5"/>
          <p:cNvSpPr txBox="1"/>
          <p:nvPr userDrawn="1"/>
        </p:nvSpPr>
        <p:spPr>
          <a:xfrm>
            <a:off x="1187355" y="6283948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Company Proprietary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</a:t>
            </a:r>
            <a:fld id="{8DF4EE15-6F4D-4404-A9F7-F10B49C54A51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6" name="TextBox 5"/>
          <p:cNvSpPr txBox="1"/>
          <p:nvPr userDrawn="1"/>
        </p:nvSpPr>
        <p:spPr>
          <a:xfrm>
            <a:off x="1187355" y="6283948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Company Proprietary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113"/>
            <a:ext cx="63992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9188"/>
            <a:ext cx="6389688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076" name="Group 7"/>
          <p:cNvGrpSpPr>
            <a:grpSpLocks noChangeAspect="1"/>
          </p:cNvGrpSpPr>
          <p:nvPr userDrawn="1"/>
        </p:nvGrpSpPr>
        <p:grpSpPr bwMode="auto">
          <a:xfrm>
            <a:off x="7029450" y="6402388"/>
            <a:ext cx="1682750" cy="128587"/>
            <a:chOff x="388" y="820"/>
            <a:chExt cx="3956" cy="300"/>
          </a:xfrm>
        </p:grpSpPr>
        <p:sp>
          <p:nvSpPr>
            <p:cNvPr id="11272" name="Freeform 8"/>
            <p:cNvSpPr>
              <a:spLocks noChangeAspect="1"/>
            </p:cNvSpPr>
            <p:nvPr/>
          </p:nvSpPr>
          <p:spPr bwMode="auto">
            <a:xfrm>
              <a:off x="388" y="827"/>
              <a:ext cx="336" cy="293"/>
            </a:xfrm>
            <a:custGeom>
              <a:avLst/>
              <a:gdLst/>
              <a:ahLst/>
              <a:cxnLst>
                <a:cxn ang="0">
                  <a:pos x="202" y="52"/>
                </a:cxn>
                <a:cxn ang="0">
                  <a:pos x="336" y="52"/>
                </a:cxn>
                <a:cxn ang="0">
                  <a:pos x="336" y="0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134" y="52"/>
                </a:cxn>
                <a:cxn ang="0">
                  <a:pos x="134" y="294"/>
                </a:cxn>
                <a:cxn ang="0">
                  <a:pos x="202" y="294"/>
                </a:cxn>
                <a:cxn ang="0">
                  <a:pos x="202" y="52"/>
                </a:cxn>
                <a:cxn ang="0">
                  <a:pos x="202" y="52"/>
                </a:cxn>
              </a:cxnLst>
              <a:rect l="0" t="0" r="r" b="b"/>
              <a:pathLst>
                <a:path w="336" h="294">
                  <a:moveTo>
                    <a:pt x="202" y="52"/>
                  </a:moveTo>
                  <a:lnTo>
                    <a:pt x="336" y="52"/>
                  </a:lnTo>
                  <a:lnTo>
                    <a:pt x="336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134" y="52"/>
                  </a:lnTo>
                  <a:lnTo>
                    <a:pt x="134" y="294"/>
                  </a:lnTo>
                  <a:lnTo>
                    <a:pt x="202" y="294"/>
                  </a:lnTo>
                  <a:lnTo>
                    <a:pt x="202" y="52"/>
                  </a:lnTo>
                  <a:lnTo>
                    <a:pt x="202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3" name="Freeform 9"/>
            <p:cNvSpPr>
              <a:spLocks noChangeAspect="1"/>
            </p:cNvSpPr>
            <p:nvPr/>
          </p:nvSpPr>
          <p:spPr bwMode="auto">
            <a:xfrm>
              <a:off x="761" y="827"/>
              <a:ext cx="67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6" y="294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0" y="294"/>
                </a:cxn>
              </a:cxnLst>
              <a:rect l="0" t="0" r="r" b="b"/>
              <a:pathLst>
                <a:path w="66" h="294">
                  <a:moveTo>
                    <a:pt x="0" y="294"/>
                  </a:moveTo>
                  <a:lnTo>
                    <a:pt x="66" y="29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4" name="Freeform 10"/>
            <p:cNvSpPr>
              <a:spLocks noChangeAspect="1"/>
            </p:cNvSpPr>
            <p:nvPr/>
          </p:nvSpPr>
          <p:spPr bwMode="auto">
            <a:xfrm>
              <a:off x="933" y="827"/>
              <a:ext cx="381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54" y="294"/>
                </a:cxn>
                <a:cxn ang="0">
                  <a:pos x="54" y="112"/>
                </a:cxn>
                <a:cxn ang="0">
                  <a:pos x="54" y="112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62" y="96"/>
                </a:cxn>
                <a:cxn ang="0">
                  <a:pos x="70" y="110"/>
                </a:cxn>
                <a:cxn ang="0">
                  <a:pos x="180" y="258"/>
                </a:cxn>
                <a:cxn ang="0">
                  <a:pos x="194" y="258"/>
                </a:cxn>
                <a:cxn ang="0">
                  <a:pos x="302" y="112"/>
                </a:cxn>
                <a:cxn ang="0">
                  <a:pos x="302" y="112"/>
                </a:cxn>
                <a:cxn ang="0">
                  <a:pos x="310" y="98"/>
                </a:cxn>
                <a:cxn ang="0">
                  <a:pos x="320" y="80"/>
                </a:cxn>
                <a:cxn ang="0">
                  <a:pos x="320" y="80"/>
                </a:cxn>
                <a:cxn ang="0">
                  <a:pos x="318" y="112"/>
                </a:cxn>
                <a:cxn ang="0">
                  <a:pos x="318" y="294"/>
                </a:cxn>
                <a:cxn ang="0">
                  <a:pos x="380" y="294"/>
                </a:cxn>
                <a:cxn ang="0">
                  <a:pos x="380" y="0"/>
                </a:cxn>
                <a:cxn ang="0">
                  <a:pos x="326" y="0"/>
                </a:cxn>
                <a:cxn ang="0">
                  <a:pos x="192" y="176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0" y="294"/>
                </a:cxn>
              </a:cxnLst>
              <a:rect l="0" t="0" r="r" b="b"/>
              <a:pathLst>
                <a:path w="380" h="294">
                  <a:moveTo>
                    <a:pt x="0" y="294"/>
                  </a:moveTo>
                  <a:lnTo>
                    <a:pt x="54" y="294"/>
                  </a:lnTo>
                  <a:lnTo>
                    <a:pt x="54" y="112"/>
                  </a:lnTo>
                  <a:lnTo>
                    <a:pt x="54" y="112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62" y="96"/>
                  </a:lnTo>
                  <a:lnTo>
                    <a:pt x="70" y="110"/>
                  </a:lnTo>
                  <a:lnTo>
                    <a:pt x="180" y="258"/>
                  </a:lnTo>
                  <a:lnTo>
                    <a:pt x="194" y="258"/>
                  </a:lnTo>
                  <a:lnTo>
                    <a:pt x="302" y="112"/>
                  </a:lnTo>
                  <a:lnTo>
                    <a:pt x="302" y="112"/>
                  </a:lnTo>
                  <a:lnTo>
                    <a:pt x="310" y="98"/>
                  </a:lnTo>
                  <a:lnTo>
                    <a:pt x="320" y="80"/>
                  </a:lnTo>
                  <a:lnTo>
                    <a:pt x="320" y="80"/>
                  </a:lnTo>
                  <a:lnTo>
                    <a:pt x="318" y="112"/>
                  </a:lnTo>
                  <a:lnTo>
                    <a:pt x="318" y="294"/>
                  </a:lnTo>
                  <a:lnTo>
                    <a:pt x="380" y="294"/>
                  </a:lnTo>
                  <a:lnTo>
                    <a:pt x="380" y="0"/>
                  </a:lnTo>
                  <a:lnTo>
                    <a:pt x="326" y="0"/>
                  </a:lnTo>
                  <a:lnTo>
                    <a:pt x="192" y="176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5" name="Freeform 11"/>
            <p:cNvSpPr>
              <a:spLocks noChangeAspect="1"/>
            </p:cNvSpPr>
            <p:nvPr/>
          </p:nvSpPr>
          <p:spPr bwMode="auto">
            <a:xfrm>
              <a:off x="1411" y="827"/>
              <a:ext cx="299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300" y="294"/>
                </a:cxn>
                <a:cxn ang="0">
                  <a:pos x="300" y="238"/>
                </a:cxn>
                <a:cxn ang="0">
                  <a:pos x="68" y="238"/>
                </a:cxn>
                <a:cxn ang="0">
                  <a:pos x="68" y="166"/>
                </a:cxn>
                <a:cxn ang="0">
                  <a:pos x="202" y="166"/>
                </a:cxn>
                <a:cxn ang="0">
                  <a:pos x="202" y="114"/>
                </a:cxn>
                <a:cxn ang="0">
                  <a:pos x="68" y="114"/>
                </a:cxn>
                <a:cxn ang="0">
                  <a:pos x="68" y="50"/>
                </a:cxn>
                <a:cxn ang="0">
                  <a:pos x="298" y="50"/>
                </a:cxn>
                <a:cxn ang="0">
                  <a:pos x="298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0" y="294"/>
                </a:cxn>
              </a:cxnLst>
              <a:rect l="0" t="0" r="r" b="b"/>
              <a:pathLst>
                <a:path w="300" h="294">
                  <a:moveTo>
                    <a:pt x="0" y="294"/>
                  </a:moveTo>
                  <a:lnTo>
                    <a:pt x="300" y="294"/>
                  </a:lnTo>
                  <a:lnTo>
                    <a:pt x="300" y="238"/>
                  </a:lnTo>
                  <a:lnTo>
                    <a:pt x="68" y="238"/>
                  </a:lnTo>
                  <a:lnTo>
                    <a:pt x="68" y="166"/>
                  </a:lnTo>
                  <a:lnTo>
                    <a:pt x="202" y="166"/>
                  </a:lnTo>
                  <a:lnTo>
                    <a:pt x="202" y="114"/>
                  </a:lnTo>
                  <a:lnTo>
                    <a:pt x="68" y="114"/>
                  </a:lnTo>
                  <a:lnTo>
                    <a:pt x="68" y="50"/>
                  </a:lnTo>
                  <a:lnTo>
                    <a:pt x="298" y="50"/>
                  </a:lnTo>
                  <a:lnTo>
                    <a:pt x="298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6" name="Freeform 12"/>
            <p:cNvSpPr>
              <a:spLocks noChangeAspect="1" noEditPoints="1"/>
            </p:cNvSpPr>
            <p:nvPr/>
          </p:nvSpPr>
          <p:spPr bwMode="auto">
            <a:xfrm>
              <a:off x="1963" y="827"/>
              <a:ext cx="355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170" y="294"/>
                </a:cxn>
                <a:cxn ang="0">
                  <a:pos x="170" y="294"/>
                </a:cxn>
                <a:cxn ang="0">
                  <a:pos x="208" y="292"/>
                </a:cxn>
                <a:cxn ang="0">
                  <a:pos x="240" y="288"/>
                </a:cxn>
                <a:cxn ang="0">
                  <a:pos x="266" y="282"/>
                </a:cxn>
                <a:cxn ang="0">
                  <a:pos x="278" y="276"/>
                </a:cxn>
                <a:cxn ang="0">
                  <a:pos x="290" y="270"/>
                </a:cxn>
                <a:cxn ang="0">
                  <a:pos x="290" y="270"/>
                </a:cxn>
                <a:cxn ang="0">
                  <a:pos x="304" y="260"/>
                </a:cxn>
                <a:cxn ang="0">
                  <a:pos x="318" y="248"/>
                </a:cxn>
                <a:cxn ang="0">
                  <a:pos x="328" y="234"/>
                </a:cxn>
                <a:cxn ang="0">
                  <a:pos x="338" y="218"/>
                </a:cxn>
                <a:cxn ang="0">
                  <a:pos x="344" y="202"/>
                </a:cxn>
                <a:cxn ang="0">
                  <a:pos x="350" y="184"/>
                </a:cxn>
                <a:cxn ang="0">
                  <a:pos x="354" y="164"/>
                </a:cxn>
                <a:cxn ang="0">
                  <a:pos x="354" y="144"/>
                </a:cxn>
                <a:cxn ang="0">
                  <a:pos x="354" y="144"/>
                </a:cxn>
                <a:cxn ang="0">
                  <a:pos x="354" y="128"/>
                </a:cxn>
                <a:cxn ang="0">
                  <a:pos x="352" y="112"/>
                </a:cxn>
                <a:cxn ang="0">
                  <a:pos x="348" y="98"/>
                </a:cxn>
                <a:cxn ang="0">
                  <a:pos x="344" y="84"/>
                </a:cxn>
                <a:cxn ang="0">
                  <a:pos x="338" y="70"/>
                </a:cxn>
                <a:cxn ang="0">
                  <a:pos x="330" y="58"/>
                </a:cxn>
                <a:cxn ang="0">
                  <a:pos x="322" y="48"/>
                </a:cxn>
                <a:cxn ang="0">
                  <a:pos x="312" y="38"/>
                </a:cxn>
                <a:cxn ang="0">
                  <a:pos x="300" y="30"/>
                </a:cxn>
                <a:cxn ang="0">
                  <a:pos x="288" y="22"/>
                </a:cxn>
                <a:cxn ang="0">
                  <a:pos x="274" y="14"/>
                </a:cxn>
                <a:cxn ang="0">
                  <a:pos x="260" y="10"/>
                </a:cxn>
                <a:cxn ang="0">
                  <a:pos x="244" y="6"/>
                </a:cxn>
                <a:cxn ang="0">
                  <a:pos x="226" y="2"/>
                </a:cxn>
                <a:cxn ang="0">
                  <a:pos x="208" y="0"/>
                </a:cxn>
                <a:cxn ang="0">
                  <a:pos x="188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68" y="238"/>
                </a:cxn>
                <a:cxn ang="0">
                  <a:pos x="68" y="52"/>
                </a:cxn>
                <a:cxn ang="0">
                  <a:pos x="188" y="52"/>
                </a:cxn>
                <a:cxn ang="0">
                  <a:pos x="188" y="52"/>
                </a:cxn>
                <a:cxn ang="0">
                  <a:pos x="212" y="54"/>
                </a:cxn>
                <a:cxn ang="0">
                  <a:pos x="230" y="58"/>
                </a:cxn>
                <a:cxn ang="0">
                  <a:pos x="246" y="64"/>
                </a:cxn>
                <a:cxn ang="0">
                  <a:pos x="260" y="76"/>
                </a:cxn>
                <a:cxn ang="0">
                  <a:pos x="270" y="88"/>
                </a:cxn>
                <a:cxn ang="0">
                  <a:pos x="278" y="104"/>
                </a:cxn>
                <a:cxn ang="0">
                  <a:pos x="282" y="122"/>
                </a:cxn>
                <a:cxn ang="0">
                  <a:pos x="284" y="144"/>
                </a:cxn>
                <a:cxn ang="0">
                  <a:pos x="284" y="144"/>
                </a:cxn>
                <a:cxn ang="0">
                  <a:pos x="282" y="168"/>
                </a:cxn>
                <a:cxn ang="0">
                  <a:pos x="280" y="180"/>
                </a:cxn>
                <a:cxn ang="0">
                  <a:pos x="276" y="188"/>
                </a:cxn>
                <a:cxn ang="0">
                  <a:pos x="272" y="198"/>
                </a:cxn>
                <a:cxn ang="0">
                  <a:pos x="266" y="206"/>
                </a:cxn>
                <a:cxn ang="0">
                  <a:pos x="260" y="212"/>
                </a:cxn>
                <a:cxn ang="0">
                  <a:pos x="252" y="218"/>
                </a:cxn>
                <a:cxn ang="0">
                  <a:pos x="234" y="228"/>
                </a:cxn>
                <a:cxn ang="0">
                  <a:pos x="212" y="234"/>
                </a:cxn>
                <a:cxn ang="0">
                  <a:pos x="186" y="236"/>
                </a:cxn>
                <a:cxn ang="0">
                  <a:pos x="156" y="238"/>
                </a:cxn>
                <a:cxn ang="0">
                  <a:pos x="68" y="238"/>
                </a:cxn>
                <a:cxn ang="0">
                  <a:pos x="68" y="238"/>
                </a:cxn>
              </a:cxnLst>
              <a:rect l="0" t="0" r="r" b="b"/>
              <a:pathLst>
                <a:path w="354" h="294">
                  <a:moveTo>
                    <a:pt x="0" y="294"/>
                  </a:moveTo>
                  <a:lnTo>
                    <a:pt x="170" y="294"/>
                  </a:lnTo>
                  <a:lnTo>
                    <a:pt x="170" y="294"/>
                  </a:lnTo>
                  <a:lnTo>
                    <a:pt x="208" y="292"/>
                  </a:lnTo>
                  <a:lnTo>
                    <a:pt x="240" y="288"/>
                  </a:lnTo>
                  <a:lnTo>
                    <a:pt x="266" y="282"/>
                  </a:lnTo>
                  <a:lnTo>
                    <a:pt x="278" y="276"/>
                  </a:lnTo>
                  <a:lnTo>
                    <a:pt x="290" y="270"/>
                  </a:lnTo>
                  <a:lnTo>
                    <a:pt x="290" y="270"/>
                  </a:lnTo>
                  <a:lnTo>
                    <a:pt x="304" y="260"/>
                  </a:lnTo>
                  <a:lnTo>
                    <a:pt x="318" y="248"/>
                  </a:lnTo>
                  <a:lnTo>
                    <a:pt x="328" y="234"/>
                  </a:lnTo>
                  <a:lnTo>
                    <a:pt x="338" y="218"/>
                  </a:lnTo>
                  <a:lnTo>
                    <a:pt x="344" y="202"/>
                  </a:lnTo>
                  <a:lnTo>
                    <a:pt x="350" y="184"/>
                  </a:lnTo>
                  <a:lnTo>
                    <a:pt x="354" y="164"/>
                  </a:lnTo>
                  <a:lnTo>
                    <a:pt x="354" y="144"/>
                  </a:lnTo>
                  <a:lnTo>
                    <a:pt x="354" y="144"/>
                  </a:lnTo>
                  <a:lnTo>
                    <a:pt x="354" y="128"/>
                  </a:lnTo>
                  <a:lnTo>
                    <a:pt x="352" y="112"/>
                  </a:lnTo>
                  <a:lnTo>
                    <a:pt x="348" y="98"/>
                  </a:lnTo>
                  <a:lnTo>
                    <a:pt x="344" y="84"/>
                  </a:lnTo>
                  <a:lnTo>
                    <a:pt x="338" y="70"/>
                  </a:lnTo>
                  <a:lnTo>
                    <a:pt x="330" y="58"/>
                  </a:lnTo>
                  <a:lnTo>
                    <a:pt x="322" y="48"/>
                  </a:lnTo>
                  <a:lnTo>
                    <a:pt x="312" y="38"/>
                  </a:lnTo>
                  <a:lnTo>
                    <a:pt x="300" y="30"/>
                  </a:lnTo>
                  <a:lnTo>
                    <a:pt x="288" y="22"/>
                  </a:lnTo>
                  <a:lnTo>
                    <a:pt x="274" y="14"/>
                  </a:lnTo>
                  <a:lnTo>
                    <a:pt x="260" y="10"/>
                  </a:lnTo>
                  <a:lnTo>
                    <a:pt x="244" y="6"/>
                  </a:lnTo>
                  <a:lnTo>
                    <a:pt x="226" y="2"/>
                  </a:lnTo>
                  <a:lnTo>
                    <a:pt x="208" y="0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0" y="294"/>
                  </a:lnTo>
                  <a:close/>
                  <a:moveTo>
                    <a:pt x="68" y="238"/>
                  </a:moveTo>
                  <a:lnTo>
                    <a:pt x="68" y="52"/>
                  </a:lnTo>
                  <a:lnTo>
                    <a:pt x="188" y="52"/>
                  </a:lnTo>
                  <a:lnTo>
                    <a:pt x="188" y="52"/>
                  </a:lnTo>
                  <a:lnTo>
                    <a:pt x="212" y="54"/>
                  </a:lnTo>
                  <a:lnTo>
                    <a:pt x="230" y="58"/>
                  </a:lnTo>
                  <a:lnTo>
                    <a:pt x="246" y="64"/>
                  </a:lnTo>
                  <a:lnTo>
                    <a:pt x="260" y="76"/>
                  </a:lnTo>
                  <a:lnTo>
                    <a:pt x="270" y="88"/>
                  </a:lnTo>
                  <a:lnTo>
                    <a:pt x="278" y="104"/>
                  </a:lnTo>
                  <a:lnTo>
                    <a:pt x="282" y="122"/>
                  </a:lnTo>
                  <a:lnTo>
                    <a:pt x="284" y="144"/>
                  </a:lnTo>
                  <a:lnTo>
                    <a:pt x="284" y="144"/>
                  </a:lnTo>
                  <a:lnTo>
                    <a:pt x="282" y="168"/>
                  </a:lnTo>
                  <a:lnTo>
                    <a:pt x="280" y="180"/>
                  </a:lnTo>
                  <a:lnTo>
                    <a:pt x="276" y="188"/>
                  </a:lnTo>
                  <a:lnTo>
                    <a:pt x="272" y="198"/>
                  </a:lnTo>
                  <a:lnTo>
                    <a:pt x="266" y="206"/>
                  </a:lnTo>
                  <a:lnTo>
                    <a:pt x="260" y="212"/>
                  </a:lnTo>
                  <a:lnTo>
                    <a:pt x="252" y="218"/>
                  </a:lnTo>
                  <a:lnTo>
                    <a:pt x="234" y="228"/>
                  </a:lnTo>
                  <a:lnTo>
                    <a:pt x="212" y="234"/>
                  </a:lnTo>
                  <a:lnTo>
                    <a:pt x="186" y="236"/>
                  </a:lnTo>
                  <a:lnTo>
                    <a:pt x="156" y="238"/>
                  </a:lnTo>
                  <a:lnTo>
                    <a:pt x="68" y="238"/>
                  </a:lnTo>
                  <a:lnTo>
                    <a:pt x="68" y="2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7" name="Freeform 13"/>
            <p:cNvSpPr>
              <a:spLocks noChangeAspect="1" noEditPoints="1"/>
            </p:cNvSpPr>
            <p:nvPr/>
          </p:nvSpPr>
          <p:spPr bwMode="auto">
            <a:xfrm>
              <a:off x="2388" y="827"/>
              <a:ext cx="358" cy="293"/>
            </a:xfrm>
            <a:custGeom>
              <a:avLst/>
              <a:gdLst/>
              <a:ahLst/>
              <a:cxnLst>
                <a:cxn ang="0">
                  <a:pos x="68" y="238"/>
                </a:cxn>
                <a:cxn ang="0">
                  <a:pos x="68" y="52"/>
                </a:cxn>
                <a:cxn ang="0">
                  <a:pos x="292" y="52"/>
                </a:cxn>
                <a:cxn ang="0">
                  <a:pos x="292" y="238"/>
                </a:cxn>
                <a:cxn ang="0">
                  <a:pos x="68" y="238"/>
                </a:cxn>
                <a:cxn ang="0">
                  <a:pos x="68" y="238"/>
                </a:cxn>
                <a:cxn ang="0">
                  <a:pos x="0" y="68"/>
                </a:cxn>
                <a:cxn ang="0">
                  <a:pos x="0" y="224"/>
                </a:cxn>
                <a:cxn ang="0">
                  <a:pos x="0" y="224"/>
                </a:cxn>
                <a:cxn ang="0">
                  <a:pos x="2" y="242"/>
                </a:cxn>
                <a:cxn ang="0">
                  <a:pos x="4" y="258"/>
                </a:cxn>
                <a:cxn ang="0">
                  <a:pos x="10" y="270"/>
                </a:cxn>
                <a:cxn ang="0">
                  <a:pos x="16" y="280"/>
                </a:cxn>
                <a:cxn ang="0">
                  <a:pos x="26" y="286"/>
                </a:cxn>
                <a:cxn ang="0">
                  <a:pos x="38" y="290"/>
                </a:cxn>
                <a:cxn ang="0">
                  <a:pos x="54" y="292"/>
                </a:cxn>
                <a:cxn ang="0">
                  <a:pos x="74" y="294"/>
                </a:cxn>
                <a:cxn ang="0">
                  <a:pos x="288" y="294"/>
                </a:cxn>
                <a:cxn ang="0">
                  <a:pos x="288" y="294"/>
                </a:cxn>
                <a:cxn ang="0">
                  <a:pos x="306" y="292"/>
                </a:cxn>
                <a:cxn ang="0">
                  <a:pos x="322" y="290"/>
                </a:cxn>
                <a:cxn ang="0">
                  <a:pos x="334" y="286"/>
                </a:cxn>
                <a:cxn ang="0">
                  <a:pos x="344" y="280"/>
                </a:cxn>
                <a:cxn ang="0">
                  <a:pos x="352" y="270"/>
                </a:cxn>
                <a:cxn ang="0">
                  <a:pos x="356" y="258"/>
                </a:cxn>
                <a:cxn ang="0">
                  <a:pos x="358" y="242"/>
                </a:cxn>
                <a:cxn ang="0">
                  <a:pos x="360" y="224"/>
                </a:cxn>
                <a:cxn ang="0">
                  <a:pos x="360" y="68"/>
                </a:cxn>
                <a:cxn ang="0">
                  <a:pos x="360" y="68"/>
                </a:cxn>
                <a:cxn ang="0">
                  <a:pos x="358" y="50"/>
                </a:cxn>
                <a:cxn ang="0">
                  <a:pos x="356" y="34"/>
                </a:cxn>
                <a:cxn ang="0">
                  <a:pos x="352" y="22"/>
                </a:cxn>
                <a:cxn ang="0">
                  <a:pos x="344" y="14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6" y="0"/>
                </a:cxn>
                <a:cxn ang="0">
                  <a:pos x="288" y="0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54" y="0"/>
                </a:cxn>
                <a:cxn ang="0">
                  <a:pos x="38" y="2"/>
                </a:cxn>
                <a:cxn ang="0">
                  <a:pos x="26" y="6"/>
                </a:cxn>
                <a:cxn ang="0">
                  <a:pos x="16" y="14"/>
                </a:cxn>
                <a:cxn ang="0">
                  <a:pos x="10" y="22"/>
                </a:cxn>
                <a:cxn ang="0">
                  <a:pos x="4" y="34"/>
                </a:cxn>
                <a:cxn ang="0">
                  <a:pos x="2" y="50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360" h="294">
                  <a:moveTo>
                    <a:pt x="68" y="238"/>
                  </a:moveTo>
                  <a:lnTo>
                    <a:pt x="68" y="52"/>
                  </a:lnTo>
                  <a:lnTo>
                    <a:pt x="292" y="52"/>
                  </a:lnTo>
                  <a:lnTo>
                    <a:pt x="292" y="238"/>
                  </a:lnTo>
                  <a:lnTo>
                    <a:pt x="68" y="238"/>
                  </a:lnTo>
                  <a:lnTo>
                    <a:pt x="68" y="238"/>
                  </a:lnTo>
                  <a:close/>
                  <a:moveTo>
                    <a:pt x="0" y="68"/>
                  </a:moveTo>
                  <a:lnTo>
                    <a:pt x="0" y="224"/>
                  </a:lnTo>
                  <a:lnTo>
                    <a:pt x="0" y="224"/>
                  </a:lnTo>
                  <a:lnTo>
                    <a:pt x="2" y="242"/>
                  </a:lnTo>
                  <a:lnTo>
                    <a:pt x="4" y="258"/>
                  </a:lnTo>
                  <a:lnTo>
                    <a:pt x="10" y="270"/>
                  </a:lnTo>
                  <a:lnTo>
                    <a:pt x="16" y="280"/>
                  </a:lnTo>
                  <a:lnTo>
                    <a:pt x="26" y="286"/>
                  </a:lnTo>
                  <a:lnTo>
                    <a:pt x="38" y="290"/>
                  </a:lnTo>
                  <a:lnTo>
                    <a:pt x="54" y="292"/>
                  </a:lnTo>
                  <a:lnTo>
                    <a:pt x="74" y="294"/>
                  </a:lnTo>
                  <a:lnTo>
                    <a:pt x="288" y="294"/>
                  </a:lnTo>
                  <a:lnTo>
                    <a:pt x="288" y="294"/>
                  </a:lnTo>
                  <a:lnTo>
                    <a:pt x="306" y="292"/>
                  </a:lnTo>
                  <a:lnTo>
                    <a:pt x="322" y="290"/>
                  </a:lnTo>
                  <a:lnTo>
                    <a:pt x="334" y="286"/>
                  </a:lnTo>
                  <a:lnTo>
                    <a:pt x="344" y="280"/>
                  </a:lnTo>
                  <a:lnTo>
                    <a:pt x="352" y="270"/>
                  </a:lnTo>
                  <a:lnTo>
                    <a:pt x="356" y="258"/>
                  </a:lnTo>
                  <a:lnTo>
                    <a:pt x="358" y="242"/>
                  </a:lnTo>
                  <a:lnTo>
                    <a:pt x="360" y="224"/>
                  </a:lnTo>
                  <a:lnTo>
                    <a:pt x="360" y="68"/>
                  </a:lnTo>
                  <a:lnTo>
                    <a:pt x="360" y="68"/>
                  </a:lnTo>
                  <a:lnTo>
                    <a:pt x="358" y="50"/>
                  </a:lnTo>
                  <a:lnTo>
                    <a:pt x="356" y="34"/>
                  </a:lnTo>
                  <a:lnTo>
                    <a:pt x="352" y="22"/>
                  </a:lnTo>
                  <a:lnTo>
                    <a:pt x="344" y="14"/>
                  </a:lnTo>
                  <a:lnTo>
                    <a:pt x="334" y="6"/>
                  </a:lnTo>
                  <a:lnTo>
                    <a:pt x="322" y="2"/>
                  </a:lnTo>
                  <a:lnTo>
                    <a:pt x="306" y="0"/>
                  </a:lnTo>
                  <a:lnTo>
                    <a:pt x="288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54" y="0"/>
                  </a:lnTo>
                  <a:lnTo>
                    <a:pt x="38" y="2"/>
                  </a:lnTo>
                  <a:lnTo>
                    <a:pt x="26" y="6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4" y="34"/>
                  </a:lnTo>
                  <a:lnTo>
                    <a:pt x="2" y="50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8" name="Freeform 14"/>
            <p:cNvSpPr>
              <a:spLocks noChangeAspect="1"/>
            </p:cNvSpPr>
            <p:nvPr/>
          </p:nvSpPr>
          <p:spPr bwMode="auto">
            <a:xfrm>
              <a:off x="2844" y="827"/>
              <a:ext cx="381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54" y="294"/>
                </a:cxn>
                <a:cxn ang="0">
                  <a:pos x="54" y="112"/>
                </a:cxn>
                <a:cxn ang="0">
                  <a:pos x="54" y="112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62" y="96"/>
                </a:cxn>
                <a:cxn ang="0">
                  <a:pos x="70" y="110"/>
                </a:cxn>
                <a:cxn ang="0">
                  <a:pos x="180" y="258"/>
                </a:cxn>
                <a:cxn ang="0">
                  <a:pos x="194" y="258"/>
                </a:cxn>
                <a:cxn ang="0">
                  <a:pos x="304" y="112"/>
                </a:cxn>
                <a:cxn ang="0">
                  <a:pos x="304" y="112"/>
                </a:cxn>
                <a:cxn ang="0">
                  <a:pos x="312" y="98"/>
                </a:cxn>
                <a:cxn ang="0">
                  <a:pos x="320" y="80"/>
                </a:cxn>
                <a:cxn ang="0">
                  <a:pos x="320" y="80"/>
                </a:cxn>
                <a:cxn ang="0">
                  <a:pos x="318" y="112"/>
                </a:cxn>
                <a:cxn ang="0">
                  <a:pos x="318" y="294"/>
                </a:cxn>
                <a:cxn ang="0">
                  <a:pos x="380" y="294"/>
                </a:cxn>
                <a:cxn ang="0">
                  <a:pos x="380" y="0"/>
                </a:cxn>
                <a:cxn ang="0">
                  <a:pos x="326" y="0"/>
                </a:cxn>
                <a:cxn ang="0">
                  <a:pos x="192" y="176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0" y="294"/>
                </a:cxn>
              </a:cxnLst>
              <a:rect l="0" t="0" r="r" b="b"/>
              <a:pathLst>
                <a:path w="380" h="294">
                  <a:moveTo>
                    <a:pt x="0" y="294"/>
                  </a:moveTo>
                  <a:lnTo>
                    <a:pt x="54" y="294"/>
                  </a:lnTo>
                  <a:lnTo>
                    <a:pt x="54" y="112"/>
                  </a:lnTo>
                  <a:lnTo>
                    <a:pt x="54" y="112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62" y="96"/>
                  </a:lnTo>
                  <a:lnTo>
                    <a:pt x="70" y="110"/>
                  </a:lnTo>
                  <a:lnTo>
                    <a:pt x="180" y="258"/>
                  </a:lnTo>
                  <a:lnTo>
                    <a:pt x="194" y="258"/>
                  </a:lnTo>
                  <a:lnTo>
                    <a:pt x="304" y="112"/>
                  </a:lnTo>
                  <a:lnTo>
                    <a:pt x="304" y="112"/>
                  </a:lnTo>
                  <a:lnTo>
                    <a:pt x="312" y="98"/>
                  </a:lnTo>
                  <a:lnTo>
                    <a:pt x="320" y="80"/>
                  </a:lnTo>
                  <a:lnTo>
                    <a:pt x="320" y="80"/>
                  </a:lnTo>
                  <a:lnTo>
                    <a:pt x="318" y="112"/>
                  </a:lnTo>
                  <a:lnTo>
                    <a:pt x="318" y="294"/>
                  </a:lnTo>
                  <a:lnTo>
                    <a:pt x="380" y="294"/>
                  </a:lnTo>
                  <a:lnTo>
                    <a:pt x="380" y="0"/>
                  </a:lnTo>
                  <a:lnTo>
                    <a:pt x="326" y="0"/>
                  </a:lnTo>
                  <a:lnTo>
                    <a:pt x="192" y="176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9" name="Freeform 15"/>
            <p:cNvSpPr>
              <a:spLocks noChangeAspect="1" noEditPoints="1"/>
            </p:cNvSpPr>
            <p:nvPr/>
          </p:nvSpPr>
          <p:spPr bwMode="auto">
            <a:xfrm>
              <a:off x="3265" y="827"/>
              <a:ext cx="396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8" y="294"/>
                </a:cxn>
                <a:cxn ang="0">
                  <a:pos x="102" y="228"/>
                </a:cxn>
                <a:cxn ang="0">
                  <a:pos x="286" y="228"/>
                </a:cxn>
                <a:cxn ang="0">
                  <a:pos x="320" y="294"/>
                </a:cxn>
                <a:cxn ang="0">
                  <a:pos x="396" y="294"/>
                </a:cxn>
                <a:cxn ang="0">
                  <a:pos x="230" y="0"/>
                </a:cxn>
                <a:cxn ang="0">
                  <a:pos x="164" y="0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130" y="176"/>
                </a:cxn>
                <a:cxn ang="0">
                  <a:pos x="194" y="56"/>
                </a:cxn>
                <a:cxn ang="0">
                  <a:pos x="258" y="176"/>
                </a:cxn>
                <a:cxn ang="0">
                  <a:pos x="130" y="176"/>
                </a:cxn>
                <a:cxn ang="0">
                  <a:pos x="130" y="176"/>
                </a:cxn>
              </a:cxnLst>
              <a:rect l="0" t="0" r="r" b="b"/>
              <a:pathLst>
                <a:path w="396" h="294">
                  <a:moveTo>
                    <a:pt x="0" y="294"/>
                  </a:moveTo>
                  <a:lnTo>
                    <a:pt x="68" y="294"/>
                  </a:lnTo>
                  <a:lnTo>
                    <a:pt x="102" y="228"/>
                  </a:lnTo>
                  <a:lnTo>
                    <a:pt x="286" y="228"/>
                  </a:lnTo>
                  <a:lnTo>
                    <a:pt x="320" y="294"/>
                  </a:lnTo>
                  <a:lnTo>
                    <a:pt x="396" y="294"/>
                  </a:lnTo>
                  <a:lnTo>
                    <a:pt x="230" y="0"/>
                  </a:lnTo>
                  <a:lnTo>
                    <a:pt x="164" y="0"/>
                  </a:lnTo>
                  <a:lnTo>
                    <a:pt x="0" y="294"/>
                  </a:lnTo>
                  <a:lnTo>
                    <a:pt x="0" y="294"/>
                  </a:lnTo>
                  <a:close/>
                  <a:moveTo>
                    <a:pt x="130" y="176"/>
                  </a:moveTo>
                  <a:lnTo>
                    <a:pt x="194" y="56"/>
                  </a:lnTo>
                  <a:lnTo>
                    <a:pt x="258" y="176"/>
                  </a:lnTo>
                  <a:lnTo>
                    <a:pt x="130" y="176"/>
                  </a:lnTo>
                  <a:lnTo>
                    <a:pt x="130" y="1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0" name="Freeform 16"/>
            <p:cNvSpPr>
              <a:spLocks noChangeAspect="1"/>
            </p:cNvSpPr>
            <p:nvPr/>
          </p:nvSpPr>
          <p:spPr bwMode="auto">
            <a:xfrm>
              <a:off x="3713" y="827"/>
              <a:ext cx="63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6" y="294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0" y="294"/>
                </a:cxn>
              </a:cxnLst>
              <a:rect l="0" t="0" r="r" b="b"/>
              <a:pathLst>
                <a:path w="66" h="294">
                  <a:moveTo>
                    <a:pt x="0" y="294"/>
                  </a:moveTo>
                  <a:lnTo>
                    <a:pt x="66" y="29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1" name="Freeform 17"/>
            <p:cNvSpPr>
              <a:spLocks noChangeAspect="1"/>
            </p:cNvSpPr>
            <p:nvPr/>
          </p:nvSpPr>
          <p:spPr bwMode="auto">
            <a:xfrm>
              <a:off x="3881" y="827"/>
              <a:ext cx="343" cy="293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0" y="294"/>
                </a:cxn>
                <a:cxn ang="0">
                  <a:pos x="60" y="134"/>
                </a:cxn>
                <a:cxn ang="0">
                  <a:pos x="60" y="134"/>
                </a:cxn>
                <a:cxn ang="0">
                  <a:pos x="60" y="116"/>
                </a:cxn>
                <a:cxn ang="0">
                  <a:pos x="58" y="88"/>
                </a:cxn>
                <a:cxn ang="0">
                  <a:pos x="58" y="88"/>
                </a:cxn>
                <a:cxn ang="0">
                  <a:pos x="70" y="100"/>
                </a:cxn>
                <a:cxn ang="0">
                  <a:pos x="82" y="112"/>
                </a:cxn>
                <a:cxn ang="0">
                  <a:pos x="296" y="294"/>
                </a:cxn>
                <a:cxn ang="0">
                  <a:pos x="342" y="294"/>
                </a:cxn>
                <a:cxn ang="0">
                  <a:pos x="342" y="0"/>
                </a:cxn>
                <a:cxn ang="0">
                  <a:pos x="282" y="0"/>
                </a:cxn>
                <a:cxn ang="0">
                  <a:pos x="282" y="154"/>
                </a:cxn>
                <a:cxn ang="0">
                  <a:pos x="282" y="154"/>
                </a:cxn>
                <a:cxn ang="0">
                  <a:pos x="284" y="204"/>
                </a:cxn>
                <a:cxn ang="0">
                  <a:pos x="284" y="204"/>
                </a:cxn>
                <a:cxn ang="0">
                  <a:pos x="268" y="188"/>
                </a:cxn>
                <a:cxn ang="0">
                  <a:pos x="250" y="172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0" y="294"/>
                </a:cxn>
                <a:cxn ang="0">
                  <a:pos x="0" y="294"/>
                </a:cxn>
              </a:cxnLst>
              <a:rect l="0" t="0" r="r" b="b"/>
              <a:pathLst>
                <a:path w="342" h="294">
                  <a:moveTo>
                    <a:pt x="0" y="294"/>
                  </a:moveTo>
                  <a:lnTo>
                    <a:pt x="60" y="294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16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70" y="100"/>
                  </a:lnTo>
                  <a:lnTo>
                    <a:pt x="82" y="112"/>
                  </a:lnTo>
                  <a:lnTo>
                    <a:pt x="296" y="294"/>
                  </a:lnTo>
                  <a:lnTo>
                    <a:pt x="342" y="294"/>
                  </a:lnTo>
                  <a:lnTo>
                    <a:pt x="342" y="0"/>
                  </a:lnTo>
                  <a:lnTo>
                    <a:pt x="282" y="0"/>
                  </a:lnTo>
                  <a:lnTo>
                    <a:pt x="282" y="154"/>
                  </a:lnTo>
                  <a:lnTo>
                    <a:pt x="282" y="154"/>
                  </a:lnTo>
                  <a:lnTo>
                    <a:pt x="284" y="204"/>
                  </a:lnTo>
                  <a:lnTo>
                    <a:pt x="284" y="204"/>
                  </a:lnTo>
                  <a:lnTo>
                    <a:pt x="268" y="188"/>
                  </a:lnTo>
                  <a:lnTo>
                    <a:pt x="250" y="172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2" name="Freeform 18"/>
            <p:cNvSpPr>
              <a:spLocks noChangeAspect="1" noEditPoints="1"/>
            </p:cNvSpPr>
            <p:nvPr/>
          </p:nvSpPr>
          <p:spPr bwMode="auto">
            <a:xfrm>
              <a:off x="4243" y="820"/>
              <a:ext cx="101" cy="10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32" y="4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0" y="42"/>
                </a:cxn>
                <a:cxn ang="0">
                  <a:pos x="0" y="52"/>
                </a:cxn>
                <a:cxn ang="0">
                  <a:pos x="4" y="72"/>
                </a:cxn>
                <a:cxn ang="0">
                  <a:pos x="14" y="88"/>
                </a:cxn>
                <a:cxn ang="0">
                  <a:pos x="22" y="96"/>
                </a:cxn>
                <a:cxn ang="0">
                  <a:pos x="40" y="102"/>
                </a:cxn>
                <a:cxn ang="0">
                  <a:pos x="50" y="104"/>
                </a:cxn>
                <a:cxn ang="0">
                  <a:pos x="70" y="100"/>
                </a:cxn>
                <a:cxn ang="0">
                  <a:pos x="88" y="88"/>
                </a:cxn>
                <a:cxn ang="0">
                  <a:pos x="94" y="80"/>
                </a:cxn>
                <a:cxn ang="0">
                  <a:pos x="100" y="62"/>
                </a:cxn>
                <a:cxn ang="0">
                  <a:pos x="102" y="52"/>
                </a:cxn>
                <a:cxn ang="0">
                  <a:pos x="98" y="32"/>
                </a:cxn>
                <a:cxn ang="0">
                  <a:pos x="88" y="16"/>
                </a:cxn>
                <a:cxn ang="0">
                  <a:pos x="80" y="10"/>
                </a:cxn>
                <a:cxn ang="0">
                  <a:pos x="60" y="2"/>
                </a:cxn>
                <a:cxn ang="0">
                  <a:pos x="50" y="0"/>
                </a:cxn>
                <a:cxn ang="0">
                  <a:pos x="96" y="52"/>
                </a:cxn>
                <a:cxn ang="0">
                  <a:pos x="92" y="70"/>
                </a:cxn>
                <a:cxn ang="0">
                  <a:pos x="82" y="84"/>
                </a:cxn>
                <a:cxn ang="0">
                  <a:pos x="76" y="90"/>
                </a:cxn>
                <a:cxn ang="0">
                  <a:pos x="60" y="96"/>
                </a:cxn>
                <a:cxn ang="0">
                  <a:pos x="50" y="98"/>
                </a:cxn>
                <a:cxn ang="0">
                  <a:pos x="34" y="94"/>
                </a:cxn>
                <a:cxn ang="0">
                  <a:pos x="20" y="84"/>
                </a:cxn>
                <a:cxn ang="0">
                  <a:pos x="14" y="76"/>
                </a:cxn>
                <a:cxn ang="0">
                  <a:pos x="8" y="60"/>
                </a:cxn>
                <a:cxn ang="0">
                  <a:pos x="6" y="52"/>
                </a:cxn>
                <a:cxn ang="0">
                  <a:pos x="10" y="3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42" y="8"/>
                </a:cxn>
                <a:cxn ang="0">
                  <a:pos x="50" y="8"/>
                </a:cxn>
                <a:cxn ang="0">
                  <a:pos x="68" y="10"/>
                </a:cxn>
                <a:cxn ang="0">
                  <a:pos x="82" y="20"/>
                </a:cxn>
                <a:cxn ang="0">
                  <a:pos x="88" y="28"/>
                </a:cxn>
                <a:cxn ang="0">
                  <a:pos x="94" y="44"/>
                </a:cxn>
                <a:cxn ang="0">
                  <a:pos x="96" y="52"/>
                </a:cxn>
                <a:cxn ang="0">
                  <a:pos x="30" y="22"/>
                </a:cxn>
                <a:cxn ang="0">
                  <a:pos x="42" y="80"/>
                </a:cxn>
                <a:cxn ang="0">
                  <a:pos x="52" y="56"/>
                </a:cxn>
                <a:cxn ang="0">
                  <a:pos x="76" y="80"/>
                </a:cxn>
                <a:cxn ang="0">
                  <a:pos x="64" y="54"/>
                </a:cxn>
                <a:cxn ang="0">
                  <a:pos x="72" y="48"/>
                </a:cxn>
                <a:cxn ang="0">
                  <a:pos x="76" y="38"/>
                </a:cxn>
                <a:cxn ang="0">
                  <a:pos x="74" y="32"/>
                </a:cxn>
                <a:cxn ang="0">
                  <a:pos x="62" y="24"/>
                </a:cxn>
                <a:cxn ang="0">
                  <a:pos x="52" y="22"/>
                </a:cxn>
                <a:cxn ang="0">
                  <a:pos x="50" y="30"/>
                </a:cxn>
                <a:cxn ang="0">
                  <a:pos x="62" y="32"/>
                </a:cxn>
                <a:cxn ang="0">
                  <a:pos x="66" y="40"/>
                </a:cxn>
                <a:cxn ang="0">
                  <a:pos x="64" y="44"/>
                </a:cxn>
                <a:cxn ang="0">
                  <a:pos x="56" y="48"/>
                </a:cxn>
                <a:cxn ang="0">
                  <a:pos x="42" y="48"/>
                </a:cxn>
                <a:cxn ang="0">
                  <a:pos x="50" y="30"/>
                </a:cxn>
              </a:cxnLst>
              <a:rect l="0" t="0" r="r" b="b"/>
              <a:pathLst>
                <a:path w="102" h="104">
                  <a:moveTo>
                    <a:pt x="50" y="0"/>
                  </a:moveTo>
                  <a:lnTo>
                    <a:pt x="50" y="0"/>
                  </a:lnTo>
                  <a:lnTo>
                    <a:pt x="40" y="2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4" y="32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4" y="72"/>
                  </a:lnTo>
                  <a:lnTo>
                    <a:pt x="8" y="8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2" y="96"/>
                  </a:lnTo>
                  <a:lnTo>
                    <a:pt x="32" y="100"/>
                  </a:lnTo>
                  <a:lnTo>
                    <a:pt x="40" y="102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60" y="102"/>
                  </a:lnTo>
                  <a:lnTo>
                    <a:pt x="70" y="100"/>
                  </a:lnTo>
                  <a:lnTo>
                    <a:pt x="80" y="96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94" y="80"/>
                  </a:lnTo>
                  <a:lnTo>
                    <a:pt x="98" y="72"/>
                  </a:lnTo>
                  <a:lnTo>
                    <a:pt x="100" y="6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0" y="42"/>
                  </a:lnTo>
                  <a:lnTo>
                    <a:pt x="98" y="32"/>
                  </a:lnTo>
                  <a:lnTo>
                    <a:pt x="94" y="24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0" y="10"/>
                  </a:lnTo>
                  <a:lnTo>
                    <a:pt x="70" y="4"/>
                  </a:lnTo>
                  <a:lnTo>
                    <a:pt x="60" y="2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96" y="52"/>
                  </a:moveTo>
                  <a:lnTo>
                    <a:pt x="96" y="52"/>
                  </a:lnTo>
                  <a:lnTo>
                    <a:pt x="94" y="62"/>
                  </a:lnTo>
                  <a:lnTo>
                    <a:pt x="92" y="70"/>
                  </a:lnTo>
                  <a:lnTo>
                    <a:pt x="88" y="78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90"/>
                  </a:lnTo>
                  <a:lnTo>
                    <a:pt x="68" y="94"/>
                  </a:lnTo>
                  <a:lnTo>
                    <a:pt x="60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2" y="96"/>
                  </a:lnTo>
                  <a:lnTo>
                    <a:pt x="34" y="94"/>
                  </a:lnTo>
                  <a:lnTo>
                    <a:pt x="26" y="9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14" y="76"/>
                  </a:lnTo>
                  <a:lnTo>
                    <a:pt x="10" y="70"/>
                  </a:lnTo>
                  <a:lnTo>
                    <a:pt x="8" y="60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8" y="44"/>
                  </a:lnTo>
                  <a:lnTo>
                    <a:pt x="10" y="36"/>
                  </a:lnTo>
                  <a:lnTo>
                    <a:pt x="14" y="2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4" y="10"/>
                  </a:lnTo>
                  <a:lnTo>
                    <a:pt x="42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60" y="8"/>
                  </a:lnTo>
                  <a:lnTo>
                    <a:pt x="68" y="10"/>
                  </a:lnTo>
                  <a:lnTo>
                    <a:pt x="76" y="16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8" y="28"/>
                  </a:lnTo>
                  <a:lnTo>
                    <a:pt x="92" y="36"/>
                  </a:lnTo>
                  <a:lnTo>
                    <a:pt x="94" y="44"/>
                  </a:lnTo>
                  <a:lnTo>
                    <a:pt x="96" y="52"/>
                  </a:lnTo>
                  <a:lnTo>
                    <a:pt x="96" y="52"/>
                  </a:lnTo>
                  <a:close/>
                  <a:moveTo>
                    <a:pt x="52" y="22"/>
                  </a:moveTo>
                  <a:lnTo>
                    <a:pt x="30" y="22"/>
                  </a:lnTo>
                  <a:lnTo>
                    <a:pt x="30" y="80"/>
                  </a:lnTo>
                  <a:lnTo>
                    <a:pt x="42" y="80"/>
                  </a:lnTo>
                  <a:lnTo>
                    <a:pt x="42" y="56"/>
                  </a:lnTo>
                  <a:lnTo>
                    <a:pt x="52" y="56"/>
                  </a:lnTo>
                  <a:lnTo>
                    <a:pt x="64" y="80"/>
                  </a:lnTo>
                  <a:lnTo>
                    <a:pt x="76" y="80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8" y="52"/>
                  </a:lnTo>
                  <a:lnTo>
                    <a:pt x="72" y="48"/>
                  </a:lnTo>
                  <a:lnTo>
                    <a:pt x="76" y="44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70" y="26"/>
                  </a:lnTo>
                  <a:lnTo>
                    <a:pt x="62" y="24"/>
                  </a:lnTo>
                  <a:lnTo>
                    <a:pt x="52" y="22"/>
                  </a:lnTo>
                  <a:lnTo>
                    <a:pt x="52" y="22"/>
                  </a:lnTo>
                  <a:close/>
                  <a:moveTo>
                    <a:pt x="50" y="30"/>
                  </a:moveTo>
                  <a:lnTo>
                    <a:pt x="50" y="30"/>
                  </a:lnTo>
                  <a:lnTo>
                    <a:pt x="56" y="30"/>
                  </a:lnTo>
                  <a:lnTo>
                    <a:pt x="62" y="32"/>
                  </a:lnTo>
                  <a:lnTo>
                    <a:pt x="64" y="34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4" y="44"/>
                  </a:lnTo>
                  <a:lnTo>
                    <a:pt x="62" y="46"/>
                  </a:lnTo>
                  <a:lnTo>
                    <a:pt x="56" y="48"/>
                  </a:lnTo>
                  <a:lnTo>
                    <a:pt x="50" y="48"/>
                  </a:lnTo>
                  <a:lnTo>
                    <a:pt x="42" y="48"/>
                  </a:lnTo>
                  <a:lnTo>
                    <a:pt x="42" y="30"/>
                  </a:lnTo>
                  <a:lnTo>
                    <a:pt x="50" y="30"/>
                  </a:lnTo>
                  <a:lnTo>
                    <a:pt x="50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00500" y="624840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p.</a:t>
            </a:r>
            <a:fld id="{8743632C-754A-47AF-B28B-4615F3115FFB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rgbClr val="86B800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4950" algn="l" rtl="0" eaLnBrk="0" fontAlgn="base" hangingPunct="0">
        <a:spcBef>
          <a:spcPct val="20000"/>
        </a:spcBef>
        <a:spcAft>
          <a:spcPct val="0"/>
        </a:spcAft>
        <a:buClr>
          <a:srgbClr val="86B80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2pPr>
      <a:lvl3pPr marL="1027113" indent="-225425" algn="l" rtl="0" eaLnBrk="0" fontAlgn="base" hangingPunct="0">
        <a:spcBef>
          <a:spcPct val="20000"/>
        </a:spcBef>
        <a:spcAft>
          <a:spcPct val="0"/>
        </a:spcAft>
        <a:buClr>
          <a:srgbClr val="86B8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489075" indent="-234950" algn="l" rtl="0" eaLnBrk="0" fontAlgn="base" hangingPunct="0">
        <a:spcBef>
          <a:spcPct val="20000"/>
        </a:spcBef>
        <a:spcAft>
          <a:spcPct val="0"/>
        </a:spcAft>
        <a:buClr>
          <a:srgbClr val="86B8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1941513" indent="-225425" algn="l" rtl="0" eaLnBrk="0" fontAlgn="base" hangingPunct="0">
        <a:spcBef>
          <a:spcPct val="20000"/>
        </a:spcBef>
        <a:spcAft>
          <a:spcPct val="0"/>
        </a:spcAft>
        <a:buClr>
          <a:srgbClr val="86B8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398713" indent="-225425" algn="l" rtl="0" fontAlgn="base">
        <a:spcBef>
          <a:spcPct val="20000"/>
        </a:spcBef>
        <a:spcAft>
          <a:spcPct val="0"/>
        </a:spcAft>
        <a:buClr>
          <a:srgbClr val="86B8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855913" indent="-225425" algn="l" rtl="0" fontAlgn="base">
        <a:spcBef>
          <a:spcPct val="20000"/>
        </a:spcBef>
        <a:spcAft>
          <a:spcPct val="0"/>
        </a:spcAft>
        <a:buClr>
          <a:srgbClr val="86B8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313113" indent="-225425" algn="l" rtl="0" fontAlgn="base">
        <a:spcBef>
          <a:spcPct val="20000"/>
        </a:spcBef>
        <a:spcAft>
          <a:spcPct val="0"/>
        </a:spcAft>
        <a:buClr>
          <a:srgbClr val="86B8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770313" indent="-225425" algn="l" rtl="0" fontAlgn="base">
        <a:spcBef>
          <a:spcPct val="20000"/>
        </a:spcBef>
        <a:spcAft>
          <a:spcPct val="0"/>
        </a:spcAft>
        <a:buClr>
          <a:srgbClr val="86B8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1346200"/>
            <a:ext cx="7772400" cy="2057399"/>
          </a:xfrm>
        </p:spPr>
        <p:txBody>
          <a:bodyPr/>
          <a:lstStyle/>
          <a:p>
            <a:r>
              <a:rPr lang="en-US" sz="4400" dirty="0" smtClean="0"/>
              <a:t>Time Domain</a:t>
            </a:r>
            <a:br>
              <a:rPr lang="en-US" sz="4400" dirty="0" smtClean="0"/>
            </a:br>
            <a:r>
              <a:rPr lang="en-US" sz="4400" dirty="0" smtClean="0"/>
              <a:t>	Indoor Navigation using </a:t>
            </a:r>
            <a:r>
              <a:rPr lang="en-US" sz="4400" dirty="0"/>
              <a:t>Ultra Wideband</a:t>
            </a:r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67284651-B0F7-46E3-BDFE-0AB54980D093}" type="slidenum">
              <a:rPr lang="en-US" b="1" smtClean="0"/>
              <a:pPr>
                <a:defRPr/>
              </a:pPr>
              <a:t>1</a:t>
            </a:fld>
            <a:endParaRPr lang="en-US" b="1"/>
          </a:p>
        </p:txBody>
      </p:sp>
      <p:sp>
        <p:nvSpPr>
          <p:cNvPr id="2" name="TextBox 1"/>
          <p:cNvSpPr txBox="1"/>
          <p:nvPr/>
        </p:nvSpPr>
        <p:spPr>
          <a:xfrm>
            <a:off x="1577974" y="3859431"/>
            <a:ext cx="60293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Brandon Dewberry &amp; Mike Einhorn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Time Domain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Huntsville, Alabama, USA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www.timedomain.com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90513"/>
            <a:ext cx="8164286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Time Domain – Company Overview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95076"/>
            <a:ext cx="8164285" cy="3852555"/>
          </a:xfrm>
        </p:spPr>
        <p:txBody>
          <a:bodyPr anchor="t"/>
          <a:lstStyle/>
          <a:p>
            <a:pPr eaLnBrk="1" hangingPunct="1">
              <a:spcAft>
                <a:spcPts val="1800"/>
              </a:spcAft>
            </a:pPr>
            <a:r>
              <a:rPr lang="en-US" dirty="0" smtClean="0"/>
              <a:t>“One Stop Shop” for UWB Precise Ranging/Tracking and Radar</a:t>
            </a:r>
          </a:p>
          <a:p>
            <a:pPr lvl="0" eaLnBrk="1" hangingPunct="1">
              <a:spcAft>
                <a:spcPts val="1800"/>
              </a:spcAft>
              <a:defRPr/>
            </a:pPr>
            <a:r>
              <a:rPr lang="en-US" dirty="0" smtClean="0"/>
              <a:t>Privately owned </a:t>
            </a:r>
            <a:r>
              <a:rPr lang="en-US" dirty="0"/>
              <a:t>small </a:t>
            </a:r>
            <a:r>
              <a:rPr lang="en-US" dirty="0" smtClean="0"/>
              <a:t>business</a:t>
            </a:r>
            <a:endParaRPr lang="en-US" dirty="0"/>
          </a:p>
          <a:p>
            <a:pPr lvl="0" eaLnBrk="1" hangingPunct="1">
              <a:spcAft>
                <a:spcPts val="1800"/>
              </a:spcAft>
              <a:defRPr/>
            </a:pPr>
            <a:r>
              <a:rPr lang="en-US" dirty="0" smtClean="0"/>
              <a:t>~20 employees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&gt;</a:t>
            </a:r>
            <a:r>
              <a:rPr lang="en-US" dirty="0" smtClean="0"/>
              <a:t>14 years </a:t>
            </a:r>
            <a:r>
              <a:rPr lang="en-US" dirty="0"/>
              <a:t>average UWB experience</a:t>
            </a:r>
          </a:p>
          <a:p>
            <a:pPr lvl="0" eaLnBrk="1" hangingPunct="1">
              <a:spcAft>
                <a:spcPts val="1800"/>
              </a:spcAft>
              <a:defRPr/>
            </a:pPr>
            <a:r>
              <a:rPr lang="en-US" dirty="0"/>
              <a:t>~100 patents</a:t>
            </a:r>
          </a:p>
          <a:p>
            <a:pPr lvl="0" eaLnBrk="1" hangingPunct="1">
              <a:spcAft>
                <a:spcPts val="1800"/>
              </a:spcAft>
              <a:defRPr/>
            </a:pPr>
            <a:r>
              <a:rPr lang="en-US" dirty="0"/>
              <a:t>Based in Huntsville, AL (“Rocket City”)</a:t>
            </a:r>
          </a:p>
          <a:p>
            <a:pPr eaLnBrk="1" hangingPunct="1">
              <a:spcAft>
                <a:spcPts val="1800"/>
              </a:spcAft>
            </a:pPr>
            <a:endParaRPr lang="en-US" sz="1800" dirty="0" smtClean="0"/>
          </a:p>
          <a:p>
            <a:pPr eaLnBrk="1" hangingPunct="1">
              <a:spcAft>
                <a:spcPts val="1800"/>
              </a:spcAft>
            </a:pPr>
            <a:endParaRPr lang="en-US" sz="1800" dirty="0" smtClean="0"/>
          </a:p>
          <a:p>
            <a:pPr eaLnBrk="1" hangingPunct="1">
              <a:spcAft>
                <a:spcPts val="1800"/>
              </a:spcAft>
            </a:pPr>
            <a:endParaRPr lang="en-US" sz="1800" dirty="0" smtClean="0"/>
          </a:p>
          <a:p>
            <a:pPr eaLnBrk="1" hangingPunct="1">
              <a:spcAft>
                <a:spcPts val="1800"/>
              </a:spcAft>
            </a:pPr>
            <a:endParaRPr lang="en-US" sz="1800" dirty="0" smtClean="0"/>
          </a:p>
          <a:p>
            <a:pPr eaLnBrk="1" hangingPunct="1">
              <a:spcAft>
                <a:spcPts val="1800"/>
              </a:spcAft>
            </a:pPr>
            <a:endParaRPr lang="en-US" sz="1800" dirty="0" smtClean="0"/>
          </a:p>
          <a:p>
            <a:pPr eaLnBrk="1" hangingPunct="1">
              <a:spcAft>
                <a:spcPts val="1800"/>
              </a:spcAft>
            </a:pP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67284651-B0F7-46E3-BDFE-0AB54980D093}" type="slidenum">
              <a:rPr lang="en-US" b="1" smtClean="0"/>
              <a:pPr>
                <a:defRPr/>
              </a:pPr>
              <a:t>2</a:t>
            </a:fld>
            <a:endParaRPr lang="en-US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0162" y="3527316"/>
            <a:ext cx="2701324" cy="22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91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113"/>
            <a:ext cx="9144000" cy="639762"/>
          </a:xfrm>
        </p:spPr>
        <p:txBody>
          <a:bodyPr/>
          <a:lstStyle/>
          <a:p>
            <a:pPr algn="ctr"/>
            <a:r>
              <a:rPr lang="en-US" sz="2600" dirty="0" smtClean="0"/>
              <a:t>Heavy Industry Safety, Collision Avoidance, Logistics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67284651-B0F7-46E3-BDFE-0AB54980D093}" type="slidenum">
              <a:rPr lang="en-US" b="1" smtClean="0"/>
              <a:pPr>
                <a:defRPr/>
              </a:pPr>
              <a:t>3</a:t>
            </a:fld>
            <a:endParaRPr lang="en-US" b="1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0692" y="1236102"/>
            <a:ext cx="3363408" cy="242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media.sanluisobispo.com/smedia/2011/01/14/15/B1train05.mi_standalone.prod_affiliate.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601" y="3269673"/>
            <a:ext cx="3331414" cy="242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113"/>
            <a:ext cx="9144000" cy="639762"/>
          </a:xfrm>
        </p:spPr>
        <p:txBody>
          <a:bodyPr/>
          <a:lstStyle/>
          <a:p>
            <a:pPr algn="ctr"/>
            <a:r>
              <a:rPr lang="en-US" sz="2600" dirty="0" smtClean="0"/>
              <a:t>Machine Guidance &amp; Following Behaviors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67284651-B0F7-46E3-BDFE-0AB54980D093}" type="slidenum">
              <a:rPr lang="en-US" b="1" smtClean="0"/>
              <a:pPr>
                <a:defRPr/>
              </a:pPr>
              <a:t>4</a:t>
            </a:fld>
            <a:endParaRPr lang="en-US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670" b="14047"/>
          <a:stretch/>
        </p:blipFill>
        <p:spPr>
          <a:xfrm>
            <a:off x="5029276" y="1104900"/>
            <a:ext cx="3644824" cy="2346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75" y="1104900"/>
            <a:ext cx="3642660" cy="2238590"/>
          </a:xfrm>
          <a:prstGeom prst="rect">
            <a:avLst/>
          </a:prstGeom>
        </p:spPr>
      </p:pic>
      <p:pic>
        <p:nvPicPr>
          <p:cNvPr id="13" name="Picture 12" descr="5D_follower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19" y="3546611"/>
            <a:ext cx="3351316" cy="2228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76" y="3546611"/>
            <a:ext cx="3314624" cy="22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790"/>
            <a:ext cx="9144000" cy="639762"/>
          </a:xfrm>
        </p:spPr>
        <p:txBody>
          <a:bodyPr/>
          <a:lstStyle/>
          <a:p>
            <a:pPr algn="ctr"/>
            <a:r>
              <a:rPr lang="en-US" dirty="0"/>
              <a:t>UWB Radar </a:t>
            </a:r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67284651-B0F7-46E3-BDFE-0AB54980D093}" type="slidenum">
              <a:rPr lang="en-US" b="1" smtClean="0"/>
              <a:pPr>
                <a:defRPr/>
              </a:pPr>
              <a:t>5</a:t>
            </a:fld>
            <a:endParaRPr lang="en-US" b="1"/>
          </a:p>
        </p:txBody>
      </p:sp>
      <p:pic>
        <p:nvPicPr>
          <p:cNvPr id="18" name="Picture 2" descr="C:\Users\Alan\Desktop\Time Domain\Conferences 2012\Radarcon 2012\Poster\JPGs\jpgs 150\Quad Images 1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340" y="1444852"/>
            <a:ext cx="4155126" cy="346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300" y="1444852"/>
            <a:ext cx="3554017" cy="346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99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endCxn id="18" idx="0"/>
          </p:cNvCxnSpPr>
          <p:nvPr/>
        </p:nvCxnSpPr>
        <p:spPr>
          <a:xfrm flipV="1">
            <a:off x="4089937" y="3283421"/>
            <a:ext cx="3228" cy="374339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50123" y="3438526"/>
            <a:ext cx="3479628" cy="2230294"/>
          </a:xfrm>
          <a:prstGeom prst="rect">
            <a:avLst/>
          </a:prstGeom>
          <a:solidFill>
            <a:srgbClr val="0000FF"/>
          </a:solidFill>
          <a:ln w="127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67284651-B0F7-46E3-BDFE-0AB54980D093}" type="slidenum">
              <a:rPr lang="en-US" b="1" smtClean="0"/>
              <a:pPr>
                <a:defRPr/>
              </a:pPr>
              <a:t>6</a:t>
            </a:fld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2443958" y="4678856"/>
            <a:ext cx="3277009" cy="369332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/>
              <a:t>Ranging and Communications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3958" y="4233324"/>
            <a:ext cx="1954907" cy="369332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/>
              <a:t>RangeNet </a:t>
            </a:r>
            <a:r>
              <a:rPr lang="en-US" sz="1600"/>
              <a:t>(MAC)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43958" y="3775227"/>
            <a:ext cx="95437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/>
              <a:t>NavNet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085137" y="4396140"/>
            <a:ext cx="2222197" cy="3231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USB  ETH  SPI  UART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3958" y="5153272"/>
            <a:ext cx="3270102" cy="369332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UWB PHY</a:t>
            </a:r>
          </a:p>
        </p:txBody>
      </p:sp>
      <p:sp>
        <p:nvSpPr>
          <p:cNvPr id="18" name="Isosceles Triangle 17"/>
          <p:cNvSpPr/>
          <p:nvPr/>
        </p:nvSpPr>
        <p:spPr>
          <a:xfrm rot="10800000">
            <a:off x="3812200" y="2935043"/>
            <a:ext cx="561930" cy="348378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74762" y="1696281"/>
            <a:ext cx="1608668" cy="1158195"/>
          </a:xfrm>
          <a:custGeom>
            <a:avLst/>
            <a:gdLst>
              <a:gd name="connsiteX0" fmla="*/ 2258957 w 2258957"/>
              <a:gd name="connsiteY0" fmla="*/ 1449705 h 1449705"/>
              <a:gd name="connsiteX1" fmla="*/ 1123859 w 2258957"/>
              <a:gd name="connsiteY1" fmla="*/ 640567 h 1449705"/>
              <a:gd name="connsiteX2" fmla="*/ 1135098 w 2258957"/>
              <a:gd name="connsiteY2" fmla="*/ 977708 h 1449705"/>
              <a:gd name="connsiteX3" fmla="*/ 0 w 2258957"/>
              <a:gd name="connsiteY3" fmla="*/ 0 h 14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957" h="1449705">
                <a:moveTo>
                  <a:pt x="2258957" y="1449705"/>
                </a:moveTo>
                <a:lnTo>
                  <a:pt x="1123859" y="640567"/>
                </a:lnTo>
                <a:lnTo>
                  <a:pt x="1135098" y="977708"/>
                </a:lnTo>
                <a:lnTo>
                  <a:pt x="0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H="1">
            <a:off x="4813300" y="1343954"/>
            <a:ext cx="2650745" cy="1510521"/>
          </a:xfrm>
          <a:custGeom>
            <a:avLst/>
            <a:gdLst>
              <a:gd name="connsiteX0" fmla="*/ 2258957 w 2258957"/>
              <a:gd name="connsiteY0" fmla="*/ 1449705 h 1449705"/>
              <a:gd name="connsiteX1" fmla="*/ 1123859 w 2258957"/>
              <a:gd name="connsiteY1" fmla="*/ 640567 h 1449705"/>
              <a:gd name="connsiteX2" fmla="*/ 1135098 w 2258957"/>
              <a:gd name="connsiteY2" fmla="*/ 977708 h 1449705"/>
              <a:gd name="connsiteX3" fmla="*/ 0 w 2258957"/>
              <a:gd name="connsiteY3" fmla="*/ 0 h 14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957" h="1449705">
                <a:moveTo>
                  <a:pt x="2258957" y="1449705"/>
                </a:moveTo>
                <a:lnTo>
                  <a:pt x="1123859" y="640567"/>
                </a:lnTo>
                <a:lnTo>
                  <a:pt x="1135098" y="977708"/>
                </a:lnTo>
                <a:lnTo>
                  <a:pt x="0" y="0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1337907" y="162109"/>
            <a:ext cx="6190988" cy="844062"/>
          </a:xfrm>
        </p:spPr>
        <p:txBody>
          <a:bodyPr/>
          <a:lstStyle/>
          <a:p>
            <a:r>
              <a:rPr lang="en-US" baseline="0"/>
              <a:t>Indoor</a:t>
            </a:r>
            <a:r>
              <a:rPr lang="en-US"/>
              <a:t> </a:t>
            </a:r>
            <a:r>
              <a:rPr lang="en-US" baseline="0"/>
              <a:t>Navigation</a:t>
            </a:r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297160" y="2277454"/>
            <a:ext cx="9047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ELR</a:t>
            </a:r>
          </a:p>
          <a:p>
            <a:pPr algn="ctr"/>
            <a:r>
              <a:rPr lang="en-US" sz="1400"/>
              <a:t>ELL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275" y="3210483"/>
            <a:ext cx="1880725" cy="1510698"/>
          </a:xfrm>
          <a:prstGeom prst="rect">
            <a:avLst/>
          </a:prstGeom>
        </p:spPr>
      </p:pic>
      <p:cxnSp>
        <p:nvCxnSpPr>
          <p:cNvPr id="34" name="Curved Connector 33"/>
          <p:cNvCxnSpPr>
            <a:stCxn id="16" idx="2"/>
          </p:cNvCxnSpPr>
          <p:nvPr/>
        </p:nvCxnSpPr>
        <p:spPr>
          <a:xfrm rot="5400000">
            <a:off x="7402227" y="2187072"/>
            <a:ext cx="1922789" cy="323054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224" y="3446624"/>
            <a:ext cx="1157489" cy="600551"/>
          </a:xfrm>
          <a:prstGeom prst="rect">
            <a:avLst/>
          </a:prstGeom>
        </p:spPr>
      </p:pic>
      <p:sp>
        <p:nvSpPr>
          <p:cNvPr id="54" name="Isosceles Triangle 53"/>
          <p:cNvSpPr/>
          <p:nvPr/>
        </p:nvSpPr>
        <p:spPr>
          <a:xfrm rot="5143994">
            <a:off x="8297957" y="3903052"/>
            <a:ext cx="64739" cy="45719"/>
          </a:xfrm>
          <a:prstGeom prst="triangle">
            <a:avLst/>
          </a:prstGeom>
          <a:solidFill>
            <a:srgbClr val="FF660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7925240" y="3438525"/>
            <a:ext cx="351986" cy="495300"/>
          </a:xfrm>
          <a:custGeom>
            <a:avLst/>
            <a:gdLst>
              <a:gd name="connsiteX0" fmla="*/ 85725 w 225425"/>
              <a:gd name="connsiteY0" fmla="*/ 0 h 254000"/>
              <a:gd name="connsiteX1" fmla="*/ 0 w 225425"/>
              <a:gd name="connsiteY1" fmla="*/ 165100 h 254000"/>
              <a:gd name="connsiteX2" fmla="*/ 50800 w 225425"/>
              <a:gd name="connsiteY2" fmla="*/ 254000 h 254000"/>
              <a:gd name="connsiteX3" fmla="*/ 225425 w 225425"/>
              <a:gd name="connsiteY3" fmla="*/ 180975 h 254000"/>
              <a:gd name="connsiteX0" fmla="*/ 85725 w 225425"/>
              <a:gd name="connsiteY0" fmla="*/ 0 h 254000"/>
              <a:gd name="connsiteX1" fmla="*/ 0 w 225425"/>
              <a:gd name="connsiteY1" fmla="*/ 165100 h 254000"/>
              <a:gd name="connsiteX2" fmla="*/ 50800 w 225425"/>
              <a:gd name="connsiteY2" fmla="*/ 254000 h 254000"/>
              <a:gd name="connsiteX3" fmla="*/ 146050 w 225425"/>
              <a:gd name="connsiteY3" fmla="*/ 206375 h 254000"/>
              <a:gd name="connsiteX4" fmla="*/ 225425 w 225425"/>
              <a:gd name="connsiteY4" fmla="*/ 180975 h 254000"/>
              <a:gd name="connsiteX0" fmla="*/ 85725 w 368300"/>
              <a:gd name="connsiteY0" fmla="*/ 0 h 466725"/>
              <a:gd name="connsiteX1" fmla="*/ 0 w 368300"/>
              <a:gd name="connsiteY1" fmla="*/ 165100 h 466725"/>
              <a:gd name="connsiteX2" fmla="*/ 50800 w 368300"/>
              <a:gd name="connsiteY2" fmla="*/ 254000 h 466725"/>
              <a:gd name="connsiteX3" fmla="*/ 146050 w 368300"/>
              <a:gd name="connsiteY3" fmla="*/ 206375 h 466725"/>
              <a:gd name="connsiteX4" fmla="*/ 368300 w 368300"/>
              <a:gd name="connsiteY4" fmla="*/ 466725 h 466725"/>
              <a:gd name="connsiteX0" fmla="*/ 85725 w 368300"/>
              <a:gd name="connsiteY0" fmla="*/ 0 h 466725"/>
              <a:gd name="connsiteX1" fmla="*/ 0 w 368300"/>
              <a:gd name="connsiteY1" fmla="*/ 165100 h 466725"/>
              <a:gd name="connsiteX2" fmla="*/ 50800 w 368300"/>
              <a:gd name="connsiteY2" fmla="*/ 254000 h 466725"/>
              <a:gd name="connsiteX3" fmla="*/ 146050 w 368300"/>
              <a:gd name="connsiteY3" fmla="*/ 206375 h 466725"/>
              <a:gd name="connsiteX4" fmla="*/ 234949 w 368300"/>
              <a:gd name="connsiteY4" fmla="*/ 314325 h 466725"/>
              <a:gd name="connsiteX5" fmla="*/ 368300 w 368300"/>
              <a:gd name="connsiteY5" fmla="*/ 466725 h 466725"/>
              <a:gd name="connsiteX0" fmla="*/ 85725 w 368300"/>
              <a:gd name="connsiteY0" fmla="*/ 0 h 466725"/>
              <a:gd name="connsiteX1" fmla="*/ 0 w 368300"/>
              <a:gd name="connsiteY1" fmla="*/ 165100 h 466725"/>
              <a:gd name="connsiteX2" fmla="*/ 50800 w 368300"/>
              <a:gd name="connsiteY2" fmla="*/ 254000 h 466725"/>
              <a:gd name="connsiteX3" fmla="*/ 146050 w 368300"/>
              <a:gd name="connsiteY3" fmla="*/ 206375 h 466725"/>
              <a:gd name="connsiteX4" fmla="*/ 273049 w 368300"/>
              <a:gd name="connsiteY4" fmla="*/ 307975 h 466725"/>
              <a:gd name="connsiteX5" fmla="*/ 368300 w 368300"/>
              <a:gd name="connsiteY5" fmla="*/ 466725 h 466725"/>
              <a:gd name="connsiteX0" fmla="*/ 85725 w 368300"/>
              <a:gd name="connsiteY0" fmla="*/ 0 h 466725"/>
              <a:gd name="connsiteX1" fmla="*/ 0 w 368300"/>
              <a:gd name="connsiteY1" fmla="*/ 165100 h 466725"/>
              <a:gd name="connsiteX2" fmla="*/ 50800 w 368300"/>
              <a:gd name="connsiteY2" fmla="*/ 254000 h 466725"/>
              <a:gd name="connsiteX3" fmla="*/ 146050 w 368300"/>
              <a:gd name="connsiteY3" fmla="*/ 206375 h 466725"/>
              <a:gd name="connsiteX4" fmla="*/ 273049 w 368300"/>
              <a:gd name="connsiteY4" fmla="*/ 307975 h 466725"/>
              <a:gd name="connsiteX5" fmla="*/ 368300 w 368300"/>
              <a:gd name="connsiteY5" fmla="*/ 466725 h 466725"/>
              <a:gd name="connsiteX0" fmla="*/ 85725 w 368300"/>
              <a:gd name="connsiteY0" fmla="*/ 0 h 466725"/>
              <a:gd name="connsiteX1" fmla="*/ 0 w 368300"/>
              <a:gd name="connsiteY1" fmla="*/ 165100 h 466725"/>
              <a:gd name="connsiteX2" fmla="*/ 50800 w 368300"/>
              <a:gd name="connsiteY2" fmla="*/ 254000 h 466725"/>
              <a:gd name="connsiteX3" fmla="*/ 146050 w 368300"/>
              <a:gd name="connsiteY3" fmla="*/ 206375 h 466725"/>
              <a:gd name="connsiteX4" fmla="*/ 273049 w 368300"/>
              <a:gd name="connsiteY4" fmla="*/ 307975 h 466725"/>
              <a:gd name="connsiteX5" fmla="*/ 368300 w 368300"/>
              <a:gd name="connsiteY5" fmla="*/ 466725 h 466725"/>
              <a:gd name="connsiteX0" fmla="*/ 85725 w 368300"/>
              <a:gd name="connsiteY0" fmla="*/ 0 h 466725"/>
              <a:gd name="connsiteX1" fmla="*/ 0 w 368300"/>
              <a:gd name="connsiteY1" fmla="*/ 165100 h 466725"/>
              <a:gd name="connsiteX2" fmla="*/ 50800 w 368300"/>
              <a:gd name="connsiteY2" fmla="*/ 254000 h 466725"/>
              <a:gd name="connsiteX3" fmla="*/ 146050 w 368300"/>
              <a:gd name="connsiteY3" fmla="*/ 206375 h 466725"/>
              <a:gd name="connsiteX4" fmla="*/ 273049 w 368300"/>
              <a:gd name="connsiteY4" fmla="*/ 307975 h 466725"/>
              <a:gd name="connsiteX5" fmla="*/ 368300 w 368300"/>
              <a:gd name="connsiteY5" fmla="*/ 466725 h 466725"/>
              <a:gd name="connsiteX0" fmla="*/ 85725 w 368300"/>
              <a:gd name="connsiteY0" fmla="*/ 0 h 466725"/>
              <a:gd name="connsiteX1" fmla="*/ 0 w 368300"/>
              <a:gd name="connsiteY1" fmla="*/ 165100 h 466725"/>
              <a:gd name="connsiteX2" fmla="*/ 50800 w 368300"/>
              <a:gd name="connsiteY2" fmla="*/ 254000 h 466725"/>
              <a:gd name="connsiteX3" fmla="*/ 146050 w 368300"/>
              <a:gd name="connsiteY3" fmla="*/ 206375 h 466725"/>
              <a:gd name="connsiteX4" fmla="*/ 273049 w 368300"/>
              <a:gd name="connsiteY4" fmla="*/ 307975 h 466725"/>
              <a:gd name="connsiteX5" fmla="*/ 368300 w 368300"/>
              <a:gd name="connsiteY5" fmla="*/ 466725 h 466725"/>
              <a:gd name="connsiteX0" fmla="*/ 85725 w 368300"/>
              <a:gd name="connsiteY0" fmla="*/ 0 h 466725"/>
              <a:gd name="connsiteX1" fmla="*/ 0 w 368300"/>
              <a:gd name="connsiteY1" fmla="*/ 165100 h 466725"/>
              <a:gd name="connsiteX2" fmla="*/ 50800 w 368300"/>
              <a:gd name="connsiteY2" fmla="*/ 254000 h 466725"/>
              <a:gd name="connsiteX3" fmla="*/ 146050 w 368300"/>
              <a:gd name="connsiteY3" fmla="*/ 206375 h 466725"/>
              <a:gd name="connsiteX4" fmla="*/ 273049 w 368300"/>
              <a:gd name="connsiteY4" fmla="*/ 307975 h 466725"/>
              <a:gd name="connsiteX5" fmla="*/ 368300 w 368300"/>
              <a:gd name="connsiteY5" fmla="*/ 466725 h 466725"/>
              <a:gd name="connsiteX0" fmla="*/ 85725 w 368300"/>
              <a:gd name="connsiteY0" fmla="*/ 0 h 466725"/>
              <a:gd name="connsiteX1" fmla="*/ 0 w 368300"/>
              <a:gd name="connsiteY1" fmla="*/ 165100 h 466725"/>
              <a:gd name="connsiteX2" fmla="*/ 50800 w 368300"/>
              <a:gd name="connsiteY2" fmla="*/ 254000 h 466725"/>
              <a:gd name="connsiteX3" fmla="*/ 146050 w 368300"/>
              <a:gd name="connsiteY3" fmla="*/ 206375 h 466725"/>
              <a:gd name="connsiteX4" fmla="*/ 273049 w 368300"/>
              <a:gd name="connsiteY4" fmla="*/ 307975 h 466725"/>
              <a:gd name="connsiteX5" fmla="*/ 368300 w 368300"/>
              <a:gd name="connsiteY5" fmla="*/ 466725 h 466725"/>
              <a:gd name="connsiteX0" fmla="*/ 85725 w 368300"/>
              <a:gd name="connsiteY0" fmla="*/ 0 h 466725"/>
              <a:gd name="connsiteX1" fmla="*/ 0 w 368300"/>
              <a:gd name="connsiteY1" fmla="*/ 146050 h 466725"/>
              <a:gd name="connsiteX2" fmla="*/ 50800 w 368300"/>
              <a:gd name="connsiteY2" fmla="*/ 254000 h 466725"/>
              <a:gd name="connsiteX3" fmla="*/ 146050 w 368300"/>
              <a:gd name="connsiteY3" fmla="*/ 206375 h 466725"/>
              <a:gd name="connsiteX4" fmla="*/ 273049 w 368300"/>
              <a:gd name="connsiteY4" fmla="*/ 307975 h 466725"/>
              <a:gd name="connsiteX5" fmla="*/ 368300 w 368300"/>
              <a:gd name="connsiteY5" fmla="*/ 466725 h 466725"/>
              <a:gd name="connsiteX0" fmla="*/ 97108 w 379683"/>
              <a:gd name="connsiteY0" fmla="*/ 0 h 466725"/>
              <a:gd name="connsiteX1" fmla="*/ 11383 w 379683"/>
              <a:gd name="connsiteY1" fmla="*/ 146050 h 466725"/>
              <a:gd name="connsiteX2" fmla="*/ 62183 w 379683"/>
              <a:gd name="connsiteY2" fmla="*/ 254000 h 466725"/>
              <a:gd name="connsiteX3" fmla="*/ 157433 w 379683"/>
              <a:gd name="connsiteY3" fmla="*/ 206375 h 466725"/>
              <a:gd name="connsiteX4" fmla="*/ 284432 w 379683"/>
              <a:gd name="connsiteY4" fmla="*/ 307975 h 466725"/>
              <a:gd name="connsiteX5" fmla="*/ 379683 w 379683"/>
              <a:gd name="connsiteY5" fmla="*/ 466725 h 466725"/>
              <a:gd name="connsiteX0" fmla="*/ 69411 w 351986"/>
              <a:gd name="connsiteY0" fmla="*/ 0 h 466725"/>
              <a:gd name="connsiteX1" fmla="*/ 44011 w 351986"/>
              <a:gd name="connsiteY1" fmla="*/ 101600 h 466725"/>
              <a:gd name="connsiteX2" fmla="*/ 34486 w 351986"/>
              <a:gd name="connsiteY2" fmla="*/ 254000 h 466725"/>
              <a:gd name="connsiteX3" fmla="*/ 129736 w 351986"/>
              <a:gd name="connsiteY3" fmla="*/ 206375 h 466725"/>
              <a:gd name="connsiteX4" fmla="*/ 256735 w 351986"/>
              <a:gd name="connsiteY4" fmla="*/ 307975 h 466725"/>
              <a:gd name="connsiteX5" fmla="*/ 351986 w 351986"/>
              <a:gd name="connsiteY5" fmla="*/ 466725 h 466725"/>
              <a:gd name="connsiteX0" fmla="*/ 56711 w 351986"/>
              <a:gd name="connsiteY0" fmla="*/ 0 h 495300"/>
              <a:gd name="connsiteX1" fmla="*/ 44011 w 351986"/>
              <a:gd name="connsiteY1" fmla="*/ 130175 h 495300"/>
              <a:gd name="connsiteX2" fmla="*/ 34486 w 351986"/>
              <a:gd name="connsiteY2" fmla="*/ 282575 h 495300"/>
              <a:gd name="connsiteX3" fmla="*/ 129736 w 351986"/>
              <a:gd name="connsiteY3" fmla="*/ 234950 h 495300"/>
              <a:gd name="connsiteX4" fmla="*/ 256735 w 351986"/>
              <a:gd name="connsiteY4" fmla="*/ 336550 h 495300"/>
              <a:gd name="connsiteX5" fmla="*/ 351986 w 351986"/>
              <a:gd name="connsiteY5" fmla="*/ 495300 h 495300"/>
              <a:gd name="connsiteX0" fmla="*/ 56711 w 351986"/>
              <a:gd name="connsiteY0" fmla="*/ 0 h 495300"/>
              <a:gd name="connsiteX1" fmla="*/ 44011 w 351986"/>
              <a:gd name="connsiteY1" fmla="*/ 130175 h 495300"/>
              <a:gd name="connsiteX2" fmla="*/ 34486 w 351986"/>
              <a:gd name="connsiteY2" fmla="*/ 282575 h 495300"/>
              <a:gd name="connsiteX3" fmla="*/ 129736 w 351986"/>
              <a:gd name="connsiteY3" fmla="*/ 234950 h 495300"/>
              <a:gd name="connsiteX4" fmla="*/ 256735 w 351986"/>
              <a:gd name="connsiteY4" fmla="*/ 336550 h 495300"/>
              <a:gd name="connsiteX5" fmla="*/ 351986 w 351986"/>
              <a:gd name="connsiteY5" fmla="*/ 495300 h 495300"/>
              <a:gd name="connsiteX0" fmla="*/ 56711 w 351986"/>
              <a:gd name="connsiteY0" fmla="*/ 0 h 495300"/>
              <a:gd name="connsiteX1" fmla="*/ 44011 w 351986"/>
              <a:gd name="connsiteY1" fmla="*/ 130175 h 495300"/>
              <a:gd name="connsiteX2" fmla="*/ 34486 w 351986"/>
              <a:gd name="connsiteY2" fmla="*/ 282575 h 495300"/>
              <a:gd name="connsiteX3" fmla="*/ 129736 w 351986"/>
              <a:gd name="connsiteY3" fmla="*/ 234950 h 495300"/>
              <a:gd name="connsiteX4" fmla="*/ 256735 w 351986"/>
              <a:gd name="connsiteY4" fmla="*/ 336550 h 495300"/>
              <a:gd name="connsiteX5" fmla="*/ 351986 w 351986"/>
              <a:gd name="connsiteY5" fmla="*/ 495300 h 495300"/>
              <a:gd name="connsiteX0" fmla="*/ 56711 w 351986"/>
              <a:gd name="connsiteY0" fmla="*/ 0 h 495300"/>
              <a:gd name="connsiteX1" fmla="*/ 44011 w 351986"/>
              <a:gd name="connsiteY1" fmla="*/ 130175 h 495300"/>
              <a:gd name="connsiteX2" fmla="*/ 34486 w 351986"/>
              <a:gd name="connsiteY2" fmla="*/ 282575 h 495300"/>
              <a:gd name="connsiteX3" fmla="*/ 129736 w 351986"/>
              <a:gd name="connsiteY3" fmla="*/ 234950 h 495300"/>
              <a:gd name="connsiteX4" fmla="*/ 256735 w 351986"/>
              <a:gd name="connsiteY4" fmla="*/ 336550 h 495300"/>
              <a:gd name="connsiteX5" fmla="*/ 351986 w 351986"/>
              <a:gd name="connsiteY5" fmla="*/ 495300 h 495300"/>
              <a:gd name="connsiteX0" fmla="*/ 56711 w 351986"/>
              <a:gd name="connsiteY0" fmla="*/ 0 h 495300"/>
              <a:gd name="connsiteX1" fmla="*/ 44011 w 351986"/>
              <a:gd name="connsiteY1" fmla="*/ 130175 h 495300"/>
              <a:gd name="connsiteX2" fmla="*/ 34486 w 351986"/>
              <a:gd name="connsiteY2" fmla="*/ 282575 h 495300"/>
              <a:gd name="connsiteX3" fmla="*/ 155136 w 351986"/>
              <a:gd name="connsiteY3" fmla="*/ 234950 h 495300"/>
              <a:gd name="connsiteX4" fmla="*/ 256735 w 351986"/>
              <a:gd name="connsiteY4" fmla="*/ 336550 h 495300"/>
              <a:gd name="connsiteX5" fmla="*/ 351986 w 351986"/>
              <a:gd name="connsiteY5" fmla="*/ 495300 h 495300"/>
              <a:gd name="connsiteX0" fmla="*/ 56711 w 351986"/>
              <a:gd name="connsiteY0" fmla="*/ 0 h 495300"/>
              <a:gd name="connsiteX1" fmla="*/ 44011 w 351986"/>
              <a:gd name="connsiteY1" fmla="*/ 130175 h 495300"/>
              <a:gd name="connsiteX2" fmla="*/ 34486 w 351986"/>
              <a:gd name="connsiteY2" fmla="*/ 282575 h 495300"/>
              <a:gd name="connsiteX3" fmla="*/ 155136 w 351986"/>
              <a:gd name="connsiteY3" fmla="*/ 234950 h 495300"/>
              <a:gd name="connsiteX4" fmla="*/ 256735 w 351986"/>
              <a:gd name="connsiteY4" fmla="*/ 336550 h 495300"/>
              <a:gd name="connsiteX5" fmla="*/ 351986 w 351986"/>
              <a:gd name="connsiteY5" fmla="*/ 495300 h 495300"/>
              <a:gd name="connsiteX0" fmla="*/ 56711 w 351986"/>
              <a:gd name="connsiteY0" fmla="*/ 0 h 495300"/>
              <a:gd name="connsiteX1" fmla="*/ 44011 w 351986"/>
              <a:gd name="connsiteY1" fmla="*/ 130175 h 495300"/>
              <a:gd name="connsiteX2" fmla="*/ 34486 w 351986"/>
              <a:gd name="connsiteY2" fmla="*/ 282575 h 495300"/>
              <a:gd name="connsiteX3" fmla="*/ 155136 w 351986"/>
              <a:gd name="connsiteY3" fmla="*/ 234950 h 495300"/>
              <a:gd name="connsiteX4" fmla="*/ 256735 w 351986"/>
              <a:gd name="connsiteY4" fmla="*/ 336550 h 495300"/>
              <a:gd name="connsiteX5" fmla="*/ 351986 w 351986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86" h="495300">
                <a:moveTo>
                  <a:pt x="56711" y="0"/>
                </a:moveTo>
                <a:cubicBezTo>
                  <a:pt x="69411" y="102658"/>
                  <a:pt x="63061" y="68792"/>
                  <a:pt x="44011" y="130175"/>
                </a:cubicBezTo>
                <a:cubicBezTo>
                  <a:pt x="26019" y="207433"/>
                  <a:pt x="-39597" y="265642"/>
                  <a:pt x="34486" y="282575"/>
                </a:cubicBezTo>
                <a:cubicBezTo>
                  <a:pt x="113861" y="301625"/>
                  <a:pt x="94811" y="254000"/>
                  <a:pt x="155136" y="234950"/>
                </a:cubicBezTo>
                <a:cubicBezTo>
                  <a:pt x="235569" y="227542"/>
                  <a:pt x="255677" y="280458"/>
                  <a:pt x="256735" y="336550"/>
                </a:cubicBezTo>
                <a:cubicBezTo>
                  <a:pt x="231335" y="465667"/>
                  <a:pt x="320236" y="442383"/>
                  <a:pt x="351986" y="495300"/>
                </a:cubicBezTo>
              </a:path>
            </a:pathLst>
          </a:custGeom>
          <a:ln w="12700" cmpd="sng">
            <a:solidFill>
              <a:schemeClr val="tx1">
                <a:lumMod val="75000"/>
                <a:lumOff val="2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811283" y="1078612"/>
            <a:ext cx="693368" cy="735168"/>
            <a:chOff x="595383" y="1129412"/>
            <a:chExt cx="693368" cy="735168"/>
          </a:xfrm>
        </p:grpSpPr>
        <p:grpSp>
          <p:nvGrpSpPr>
            <p:cNvPr id="31" name="Group 30"/>
            <p:cNvGrpSpPr/>
            <p:nvPr/>
          </p:nvGrpSpPr>
          <p:grpSpPr>
            <a:xfrm>
              <a:off x="818642" y="1129412"/>
              <a:ext cx="296720" cy="370860"/>
              <a:chOff x="786032" y="731840"/>
              <a:chExt cx="296720" cy="370860"/>
            </a:xfrm>
          </p:grpSpPr>
          <p:sp>
            <p:nvSpPr>
              <p:cNvPr id="15" name="Isosceles Triangle 14"/>
              <p:cNvSpPr/>
              <p:nvPr/>
            </p:nvSpPr>
            <p:spPr>
              <a:xfrm rot="10800000">
                <a:off x="786032" y="731840"/>
                <a:ext cx="296720" cy="234178"/>
              </a:xfrm>
              <a:prstGeom prst="triangle">
                <a:avLst/>
              </a:prstGeom>
              <a:solidFill>
                <a:srgbClr val="008000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stCxn id="56" idx="0"/>
                <a:endCxn id="15" idx="0"/>
              </p:cNvCxnSpPr>
              <p:nvPr/>
            </p:nvCxnSpPr>
            <p:spPr>
              <a:xfrm flipH="1" flipV="1">
                <a:off x="934392" y="966018"/>
                <a:ext cx="3238" cy="136682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595383" y="1500272"/>
              <a:ext cx="693368" cy="364308"/>
              <a:chOff x="-604452" y="2027701"/>
              <a:chExt cx="3787406" cy="182056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-296674" y="2027701"/>
                <a:ext cx="3479628" cy="1820559"/>
              </a:xfrm>
              <a:prstGeom prst="rect">
                <a:avLst/>
              </a:prstGeom>
              <a:solidFill>
                <a:srgbClr val="0000FF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-195930" y="2937981"/>
                <a:ext cx="2639888" cy="369332"/>
              </a:xfrm>
              <a:prstGeom prst="rect">
                <a:avLst/>
              </a:prstGeom>
              <a:solidFill>
                <a:srgbClr val="A6A6A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-195930" y="2568649"/>
                <a:ext cx="1821529" cy="369332"/>
              </a:xfrm>
              <a:prstGeom prst="rect">
                <a:avLst/>
              </a:prstGeom>
              <a:solidFill>
                <a:srgbClr val="A6A6A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-195930" y="2199317"/>
                <a:ext cx="902852" cy="369332"/>
              </a:xfrm>
              <a:prstGeom prst="rect">
                <a:avLst/>
              </a:prstGeom>
              <a:solidFill>
                <a:srgbClr val="A6A6A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  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6200000">
                <a:off x="-1360843" y="2784093"/>
                <a:ext cx="1820560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-202839" y="3307313"/>
                <a:ext cx="3270102" cy="369332"/>
              </a:xfrm>
              <a:prstGeom prst="rect">
                <a:avLst/>
              </a:prstGeom>
              <a:solidFill>
                <a:srgbClr val="A6A6A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8161756" y="652036"/>
            <a:ext cx="693368" cy="735168"/>
            <a:chOff x="595383" y="1129412"/>
            <a:chExt cx="693368" cy="735168"/>
          </a:xfrm>
        </p:grpSpPr>
        <p:grpSp>
          <p:nvGrpSpPr>
            <p:cNvPr id="67" name="Group 66"/>
            <p:cNvGrpSpPr/>
            <p:nvPr/>
          </p:nvGrpSpPr>
          <p:grpSpPr>
            <a:xfrm>
              <a:off x="818642" y="1129412"/>
              <a:ext cx="296720" cy="370860"/>
              <a:chOff x="786032" y="731840"/>
              <a:chExt cx="296720" cy="370860"/>
            </a:xfrm>
          </p:grpSpPr>
          <p:sp>
            <p:nvSpPr>
              <p:cNvPr id="75" name="Isosceles Triangle 74"/>
              <p:cNvSpPr/>
              <p:nvPr/>
            </p:nvSpPr>
            <p:spPr>
              <a:xfrm rot="10800000">
                <a:off x="786032" y="731840"/>
                <a:ext cx="296720" cy="234178"/>
              </a:xfrm>
              <a:prstGeom prst="triangle">
                <a:avLst/>
              </a:prstGeom>
              <a:solidFill>
                <a:srgbClr val="008000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>
                <a:stCxn id="69" idx="0"/>
                <a:endCxn id="75" idx="0"/>
              </p:cNvCxnSpPr>
              <p:nvPr/>
            </p:nvCxnSpPr>
            <p:spPr>
              <a:xfrm flipH="1" flipV="1">
                <a:off x="934392" y="966018"/>
                <a:ext cx="3238" cy="136682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595383" y="1500272"/>
              <a:ext cx="693368" cy="364308"/>
              <a:chOff x="-604452" y="2027701"/>
              <a:chExt cx="3787406" cy="182056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-296674" y="2027701"/>
                <a:ext cx="3479628" cy="1820559"/>
              </a:xfrm>
              <a:prstGeom prst="rect">
                <a:avLst/>
              </a:prstGeom>
              <a:solidFill>
                <a:srgbClr val="0000FF"/>
              </a:solidFill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-195930" y="2937981"/>
                <a:ext cx="2639888" cy="369332"/>
              </a:xfrm>
              <a:prstGeom prst="rect">
                <a:avLst/>
              </a:prstGeom>
              <a:solidFill>
                <a:srgbClr val="A6A6A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-195930" y="2568649"/>
                <a:ext cx="1821529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-195930" y="2199317"/>
                <a:ext cx="902852" cy="369332"/>
              </a:xfrm>
              <a:prstGeom prst="rect">
                <a:avLst/>
              </a:prstGeom>
              <a:solidFill>
                <a:srgbClr val="A6A6A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  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 rot="16200000">
                <a:off x="-1360843" y="2784093"/>
                <a:ext cx="1820560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-202839" y="3307313"/>
                <a:ext cx="3270102" cy="369332"/>
              </a:xfrm>
              <a:prstGeom prst="rect">
                <a:avLst/>
              </a:prstGeom>
              <a:solidFill>
                <a:srgbClr val="A6A6A6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90503" y="3333629"/>
            <a:ext cx="921713" cy="1754800"/>
          </a:xfrm>
          <a:prstGeom prst="rect">
            <a:avLst/>
          </a:prstGeom>
        </p:spPr>
      </p:pic>
      <p:sp>
        <p:nvSpPr>
          <p:cNvPr id="3" name="Left-Up Arrow 2"/>
          <p:cNvSpPr/>
          <p:nvPr/>
        </p:nvSpPr>
        <p:spPr>
          <a:xfrm flipH="1">
            <a:off x="1209010" y="4725121"/>
            <a:ext cx="823404" cy="797483"/>
          </a:xfrm>
          <a:prstGeom prst="leftUpArrow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2682" y="3870544"/>
            <a:ext cx="1282723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CFFCC"/>
                </a:solidFill>
              </a:rPr>
              <a:t>X: 24.346</a:t>
            </a:r>
          </a:p>
          <a:p>
            <a:r>
              <a:rPr lang="en-US" sz="2000">
                <a:solidFill>
                  <a:srgbClr val="CCFFCC"/>
                </a:solidFill>
              </a:rPr>
              <a:t>Y: 4.208</a:t>
            </a:r>
          </a:p>
        </p:txBody>
      </p:sp>
    </p:spTree>
    <p:extLst>
      <p:ext uri="{BB962C8B-B14F-4D97-AF65-F5344CB8AC3E}">
        <p14:creationId xmlns:p14="http://schemas.microsoft.com/office/powerpoint/2010/main" val="2381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UWB?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</a:t>
            </a:r>
            <a:fld id="{67284651-B0F7-46E3-BDFE-0AB54980D093}" type="slidenum">
              <a:rPr lang="en-US" b="1"/>
              <a:pPr>
                <a:defRPr/>
              </a:pPr>
              <a:t>7</a:t>
            </a:fld>
            <a:endParaRPr lang="en-US" b="1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006475"/>
            <a:ext cx="5556250" cy="4844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31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68300" y="0"/>
            <a:ext cx="8775700" cy="875109"/>
          </a:xfrm>
          <a:ln/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Two-Way Ranging</a:t>
            </a:r>
            <a:endParaRPr lang="en-US" sz="3600" b="0" dirty="0">
              <a:latin typeface="+mn-lt"/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2215177" y="4040228"/>
            <a:ext cx="4388823" cy="29021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 rot="16200000">
            <a:off x="1621810" y="2516688"/>
            <a:ext cx="961261" cy="3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r>
              <a:rPr lang="en-US" sz="17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Requester</a:t>
            </a:r>
          </a:p>
        </p:txBody>
      </p: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2818825" y="3497749"/>
            <a:ext cx="497830" cy="1137419"/>
            <a:chOff x="0" y="0"/>
            <a:chExt cx="446" cy="1019"/>
          </a:xfrm>
        </p:grpSpPr>
        <p:sp>
          <p:nvSpPr>
            <p:cNvPr id="22540" name="Freeform 12"/>
            <p:cNvSpPr>
              <a:spLocks/>
            </p:cNvSpPr>
            <p:nvPr/>
          </p:nvSpPr>
          <p:spPr bwMode="auto">
            <a:xfrm>
              <a:off x="41" y="358"/>
              <a:ext cx="49" cy="305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1" name="Freeform 13"/>
            <p:cNvSpPr>
              <a:spLocks/>
            </p:cNvSpPr>
            <p:nvPr/>
          </p:nvSpPr>
          <p:spPr bwMode="auto">
            <a:xfrm>
              <a:off x="282" y="230"/>
              <a:ext cx="49" cy="568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auto">
            <a:xfrm>
              <a:off x="90" y="0"/>
              <a:ext cx="48" cy="1019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3" name="Freeform 15"/>
            <p:cNvSpPr>
              <a:spLocks/>
            </p:cNvSpPr>
            <p:nvPr/>
          </p:nvSpPr>
          <p:spPr bwMode="auto">
            <a:xfrm>
              <a:off x="138" y="73"/>
              <a:ext cx="48" cy="815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auto">
            <a:xfrm>
              <a:off x="186" y="356"/>
              <a:ext cx="48" cy="280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auto">
            <a:xfrm>
              <a:off x="234" y="51"/>
              <a:ext cx="48" cy="917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auto">
            <a:xfrm>
              <a:off x="0" y="486"/>
              <a:ext cx="38" cy="51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7" name="Freeform 19"/>
            <p:cNvSpPr>
              <a:spLocks/>
            </p:cNvSpPr>
            <p:nvPr/>
          </p:nvSpPr>
          <p:spPr bwMode="auto">
            <a:xfrm>
              <a:off x="331" y="434"/>
              <a:ext cx="38" cy="153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auto">
            <a:xfrm>
              <a:off x="369" y="460"/>
              <a:ext cx="39" cy="102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9" name="Freeform 21"/>
            <p:cNvSpPr>
              <a:spLocks/>
            </p:cNvSpPr>
            <p:nvPr/>
          </p:nvSpPr>
          <p:spPr bwMode="auto">
            <a:xfrm>
              <a:off x="408" y="486"/>
              <a:ext cx="38" cy="51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2561" name="Line 33"/>
          <p:cNvSpPr>
            <a:spLocks noChangeShapeType="1"/>
          </p:cNvSpPr>
          <p:nvPr/>
        </p:nvSpPr>
        <p:spPr bwMode="auto">
          <a:xfrm flipV="1">
            <a:off x="2215177" y="2583573"/>
            <a:ext cx="4388823" cy="334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2518787" y="2081277"/>
            <a:ext cx="80367" cy="1036960"/>
          </a:xfrm>
          <a:custGeom>
            <a:avLst/>
            <a:gdLst>
              <a:gd name="T0" fmla="*/ 0 w 21600"/>
              <a:gd name="T1" fmla="+- 0 10811 1277"/>
              <a:gd name="T2" fmla="*/ 10811 h 18968"/>
              <a:gd name="T3" fmla="*/ 7200 w 21600"/>
              <a:gd name="T4" fmla="+- 0 1544 1277"/>
              <a:gd name="T5" fmla="*/ 1544 h 18968"/>
              <a:gd name="T6" fmla="*/ 13800 w 21600"/>
              <a:gd name="T7" fmla="+- 0 20077 1277"/>
              <a:gd name="T8" fmla="*/ 20077 h 18968"/>
              <a:gd name="T9" fmla="*/ 21600 w 21600"/>
              <a:gd name="T10" fmla="+- 0 10684 1277"/>
              <a:gd name="T11" fmla="*/ 10684 h 1896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18968">
                <a:moveTo>
                  <a:pt x="0" y="9534"/>
                </a:moveTo>
                <a:cubicBezTo>
                  <a:pt x="2450" y="4128"/>
                  <a:pt x="4900" y="-1277"/>
                  <a:pt x="7200" y="267"/>
                </a:cubicBezTo>
                <a:cubicBezTo>
                  <a:pt x="9500" y="1812"/>
                  <a:pt x="11400" y="17277"/>
                  <a:pt x="13800" y="18800"/>
                </a:cubicBezTo>
                <a:cubicBezTo>
                  <a:pt x="16200" y="20323"/>
                  <a:pt x="20500" y="10993"/>
                  <a:pt x="21600" y="9407"/>
                </a:cubicBezTo>
              </a:path>
            </a:pathLst>
          </a:cu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 rot="10800000" flipH="1">
            <a:off x="2215177" y="1935053"/>
            <a:ext cx="1117" cy="3312914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5" name="Rectangle 37"/>
          <p:cNvSpPr>
            <a:spLocks/>
          </p:cNvSpPr>
          <p:nvPr/>
        </p:nvSpPr>
        <p:spPr bwMode="auto">
          <a:xfrm rot="16200000">
            <a:off x="1597806" y="3925346"/>
            <a:ext cx="1009270" cy="3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r>
              <a:rPr lang="en-US" sz="17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Responder</a:t>
            </a:r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2518786" y="2602547"/>
            <a:ext cx="300039" cy="1485677"/>
          </a:xfrm>
          <a:prstGeom prst="line">
            <a:avLst/>
          </a:prstGeom>
          <a:noFill/>
          <a:ln w="3175" cap="flat">
            <a:solidFill>
              <a:srgbClr val="4A7DBB"/>
            </a:solidFill>
            <a:prstDash val="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 flipH="1">
            <a:off x="2818825" y="4940641"/>
            <a:ext cx="2478681" cy="0"/>
          </a:xfrm>
          <a:prstGeom prst="line">
            <a:avLst/>
          </a:prstGeom>
          <a:noFill/>
          <a:ln w="12700" cap="flat" cmpd="sng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 flipH="1">
            <a:off x="5297504" y="2602547"/>
            <a:ext cx="290516" cy="1388398"/>
          </a:xfrm>
          <a:prstGeom prst="line">
            <a:avLst/>
          </a:prstGeom>
          <a:noFill/>
          <a:ln w="3175" cap="flat">
            <a:solidFill>
              <a:srgbClr val="E36C09"/>
            </a:solidFill>
            <a:prstDash val="dash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72" name="Freeform 44"/>
          <p:cNvSpPr>
            <a:spLocks/>
          </p:cNvSpPr>
          <p:nvPr/>
        </p:nvSpPr>
        <p:spPr bwMode="auto">
          <a:xfrm>
            <a:off x="5303063" y="3530369"/>
            <a:ext cx="80367" cy="1036960"/>
          </a:xfrm>
          <a:custGeom>
            <a:avLst/>
            <a:gdLst>
              <a:gd name="T0" fmla="*/ 0 w 21600"/>
              <a:gd name="T1" fmla="+- 0 10811 1277"/>
              <a:gd name="T2" fmla="*/ 10811 h 18968"/>
              <a:gd name="T3" fmla="*/ 7200 w 21600"/>
              <a:gd name="T4" fmla="+- 0 1544 1277"/>
              <a:gd name="T5" fmla="*/ 1544 h 18968"/>
              <a:gd name="T6" fmla="*/ 13800 w 21600"/>
              <a:gd name="T7" fmla="+- 0 20077 1277"/>
              <a:gd name="T8" fmla="*/ 20077 h 18968"/>
              <a:gd name="T9" fmla="*/ 21600 w 21600"/>
              <a:gd name="T10" fmla="+- 0 10684 1277"/>
              <a:gd name="T11" fmla="*/ 10684 h 1896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18968">
                <a:moveTo>
                  <a:pt x="0" y="9534"/>
                </a:moveTo>
                <a:cubicBezTo>
                  <a:pt x="2450" y="4128"/>
                  <a:pt x="4900" y="-1277"/>
                  <a:pt x="7200" y="267"/>
                </a:cubicBezTo>
                <a:cubicBezTo>
                  <a:pt x="9500" y="1812"/>
                  <a:pt x="11400" y="17277"/>
                  <a:pt x="13800" y="18800"/>
                </a:cubicBezTo>
                <a:cubicBezTo>
                  <a:pt x="16200" y="20323"/>
                  <a:pt x="20500" y="10993"/>
                  <a:pt x="21600" y="9407"/>
                </a:cubicBezTo>
              </a:path>
            </a:pathLst>
          </a:cu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2574" name="Group 46"/>
          <p:cNvGrpSpPr>
            <a:grpSpLocks/>
          </p:cNvGrpSpPr>
          <p:nvPr/>
        </p:nvGrpSpPr>
        <p:grpSpPr bwMode="auto">
          <a:xfrm>
            <a:off x="5588020" y="1988187"/>
            <a:ext cx="497830" cy="1137419"/>
            <a:chOff x="0" y="0"/>
            <a:chExt cx="446" cy="1019"/>
          </a:xfrm>
        </p:grpSpPr>
        <p:sp>
          <p:nvSpPr>
            <p:cNvPr id="22575" name="Freeform 47"/>
            <p:cNvSpPr>
              <a:spLocks/>
            </p:cNvSpPr>
            <p:nvPr/>
          </p:nvSpPr>
          <p:spPr bwMode="auto">
            <a:xfrm>
              <a:off x="41" y="358"/>
              <a:ext cx="48" cy="305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76" name="Freeform 48"/>
            <p:cNvSpPr>
              <a:spLocks/>
            </p:cNvSpPr>
            <p:nvPr/>
          </p:nvSpPr>
          <p:spPr bwMode="auto">
            <a:xfrm>
              <a:off x="282" y="230"/>
              <a:ext cx="48" cy="568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77" name="Freeform 49"/>
            <p:cNvSpPr>
              <a:spLocks/>
            </p:cNvSpPr>
            <p:nvPr/>
          </p:nvSpPr>
          <p:spPr bwMode="auto">
            <a:xfrm>
              <a:off x="89" y="0"/>
              <a:ext cx="48" cy="1019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78" name="Freeform 50"/>
            <p:cNvSpPr>
              <a:spLocks/>
            </p:cNvSpPr>
            <p:nvPr/>
          </p:nvSpPr>
          <p:spPr bwMode="auto">
            <a:xfrm>
              <a:off x="137" y="73"/>
              <a:ext cx="48" cy="815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79" name="Freeform 51"/>
            <p:cNvSpPr>
              <a:spLocks/>
            </p:cNvSpPr>
            <p:nvPr/>
          </p:nvSpPr>
          <p:spPr bwMode="auto">
            <a:xfrm>
              <a:off x="185" y="356"/>
              <a:ext cx="49" cy="280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0" name="Freeform 52"/>
            <p:cNvSpPr>
              <a:spLocks/>
            </p:cNvSpPr>
            <p:nvPr/>
          </p:nvSpPr>
          <p:spPr bwMode="auto">
            <a:xfrm>
              <a:off x="234" y="51"/>
              <a:ext cx="48" cy="917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1" name="Freeform 53"/>
            <p:cNvSpPr>
              <a:spLocks/>
            </p:cNvSpPr>
            <p:nvPr/>
          </p:nvSpPr>
          <p:spPr bwMode="auto">
            <a:xfrm>
              <a:off x="0" y="486"/>
              <a:ext cx="38" cy="51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2" name="Freeform 54"/>
            <p:cNvSpPr>
              <a:spLocks/>
            </p:cNvSpPr>
            <p:nvPr/>
          </p:nvSpPr>
          <p:spPr bwMode="auto">
            <a:xfrm>
              <a:off x="330" y="434"/>
              <a:ext cx="39" cy="153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3" name="Freeform 55"/>
            <p:cNvSpPr>
              <a:spLocks/>
            </p:cNvSpPr>
            <p:nvPr/>
          </p:nvSpPr>
          <p:spPr bwMode="auto">
            <a:xfrm>
              <a:off x="369" y="460"/>
              <a:ext cx="38" cy="102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84" name="Freeform 56"/>
            <p:cNvSpPr>
              <a:spLocks/>
            </p:cNvSpPr>
            <p:nvPr/>
          </p:nvSpPr>
          <p:spPr bwMode="auto">
            <a:xfrm>
              <a:off x="407" y="486"/>
              <a:ext cx="39" cy="51"/>
            </a:xfrm>
            <a:custGeom>
              <a:avLst/>
              <a:gdLst>
                <a:gd name="T0" fmla="*/ 0 w 21600"/>
                <a:gd name="T1" fmla="+- 0 10811 1277"/>
                <a:gd name="T2" fmla="*/ 10811 h 18968"/>
                <a:gd name="T3" fmla="*/ 7200 w 21600"/>
                <a:gd name="T4" fmla="+- 0 1544 1277"/>
                <a:gd name="T5" fmla="*/ 1544 h 18968"/>
                <a:gd name="T6" fmla="*/ 13800 w 21600"/>
                <a:gd name="T7" fmla="+- 0 20077 1277"/>
                <a:gd name="T8" fmla="*/ 20077 h 18968"/>
                <a:gd name="T9" fmla="*/ 21600 w 21600"/>
                <a:gd name="T10" fmla="+- 0 10684 1277"/>
                <a:gd name="T11" fmla="*/ 10684 h 1896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8968">
                  <a:moveTo>
                    <a:pt x="0" y="9534"/>
                  </a:moveTo>
                  <a:cubicBezTo>
                    <a:pt x="2450" y="4128"/>
                    <a:pt x="4900" y="-1277"/>
                    <a:pt x="7200" y="267"/>
                  </a:cubicBezTo>
                  <a:cubicBezTo>
                    <a:pt x="9500" y="1812"/>
                    <a:pt x="11400" y="17277"/>
                    <a:pt x="13800" y="18800"/>
                  </a:cubicBezTo>
                  <a:cubicBezTo>
                    <a:pt x="16200" y="20323"/>
                    <a:pt x="20500" y="10993"/>
                    <a:pt x="21600" y="9407"/>
                  </a:cubicBezTo>
                </a:path>
              </a:pathLst>
            </a:custGeom>
            <a:noFill/>
            <a:ln w="9525" cap="flat">
              <a:solidFill>
                <a:srgbClr val="E36C0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2" name="Line 40"/>
          <p:cNvSpPr>
            <a:spLocks noChangeShapeType="1"/>
          </p:cNvSpPr>
          <p:nvPr/>
        </p:nvSpPr>
        <p:spPr bwMode="auto">
          <a:xfrm flipH="1">
            <a:off x="5321045" y="4991441"/>
            <a:ext cx="276302" cy="0"/>
          </a:xfrm>
          <a:prstGeom prst="line">
            <a:avLst/>
          </a:prstGeom>
          <a:noFill/>
          <a:ln w="127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Line 40"/>
          <p:cNvSpPr>
            <a:spLocks noChangeShapeType="1"/>
          </p:cNvSpPr>
          <p:nvPr/>
        </p:nvSpPr>
        <p:spPr bwMode="auto">
          <a:xfrm flipH="1">
            <a:off x="2558424" y="5003656"/>
            <a:ext cx="276302" cy="0"/>
          </a:xfrm>
          <a:prstGeom prst="line">
            <a:avLst/>
          </a:prstGeom>
          <a:noFill/>
          <a:ln w="127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1766295"/>
            <a:ext cx="7772400" cy="811805"/>
          </a:xfrm>
        </p:spPr>
        <p:txBody>
          <a:bodyPr/>
          <a:lstStyle/>
          <a:p>
            <a:r>
              <a:rPr lang="en-US" sz="4400" dirty="0" smtClean="0"/>
              <a:t>Time Domain</a:t>
            </a:r>
            <a:endParaRPr lang="en-US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</a:t>
            </a:r>
            <a:fld id="{67284651-B0F7-46E3-BDFE-0AB54980D093}" type="slidenum">
              <a:rPr lang="en-US" b="1" smtClean="0"/>
              <a:pPr>
                <a:defRPr/>
              </a:pPr>
              <a:t>9</a:t>
            </a:fld>
            <a:endParaRPr lang="en-US" b="1"/>
          </a:p>
        </p:txBody>
      </p:sp>
      <p:sp>
        <p:nvSpPr>
          <p:cNvPr id="2" name="TextBox 1"/>
          <p:cNvSpPr txBox="1"/>
          <p:nvPr/>
        </p:nvSpPr>
        <p:spPr>
          <a:xfrm>
            <a:off x="1577974" y="3213100"/>
            <a:ext cx="6029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Invent</a:t>
            </a:r>
          </a:p>
          <a:p>
            <a:pPr algn="ctr"/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Something</a:t>
            </a:r>
          </a:p>
          <a:p>
            <a:pPr algn="ctr"/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New</a:t>
            </a:r>
            <a:endParaRPr lang="en-US" sz="2000" i="1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6673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eDomain_v1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99CC00"/>
      </a:folHlink>
    </a:clrScheme>
    <a:fontScheme name="timeDomain_v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mpd="sng">
          <a:solidFill>
            <a:srgbClr val="0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>
    <a:extraClrScheme>
      <a:clrScheme name="timeDomain_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Domain_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Domain_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Domain_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Domain_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Domain_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Domain_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Domain_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Domain_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Domain_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Domain_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Domain_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52305</TotalTime>
  <Words>859</Words>
  <Application>Microsoft Office PowerPoint</Application>
  <PresentationFormat>On-screen Show (4:3)</PresentationFormat>
  <Paragraphs>117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Avenir Book</vt:lpstr>
      <vt:lpstr>Calibri</vt:lpstr>
      <vt:lpstr>Wingdings</vt:lpstr>
      <vt:lpstr>timeDomain_v1</vt:lpstr>
      <vt:lpstr>Time Domain  Indoor Navigation using Ultra Wideband</vt:lpstr>
      <vt:lpstr>Time Domain – Company Overview</vt:lpstr>
      <vt:lpstr>Heavy Industry Safety, Collision Avoidance, Logistics </vt:lpstr>
      <vt:lpstr>Machine Guidance &amp; Following Behaviors</vt:lpstr>
      <vt:lpstr>UWB Radar Mesh</vt:lpstr>
      <vt:lpstr>Indoor Navigation</vt:lpstr>
      <vt:lpstr>Why UWB?</vt:lpstr>
      <vt:lpstr>Two-Way Ranging</vt:lpstr>
      <vt:lpstr>Time Domain</vt:lpstr>
    </vt:vector>
  </TitlesOfParts>
  <Company>TDC Acquisition Holdings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PulsON Business Overview</dc:title>
  <dc:creator>Rachel Reinhardt</dc:creator>
  <cp:lastModifiedBy>Dimitrios Lymberopoulos</cp:lastModifiedBy>
  <cp:revision>620</cp:revision>
  <cp:lastPrinted>2014-05-07T20:34:36Z</cp:lastPrinted>
  <dcterms:created xsi:type="dcterms:W3CDTF">2011-02-13T21:36:39Z</dcterms:created>
  <dcterms:modified xsi:type="dcterms:W3CDTF">2015-04-20T22:52:11Z</dcterms:modified>
</cp:coreProperties>
</file>