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8" r:id="rId3"/>
    <p:sldId id="307" r:id="rId4"/>
    <p:sldId id="306" r:id="rId5"/>
    <p:sldId id="305" r:id="rId6"/>
    <p:sldId id="304" r:id="rId7"/>
    <p:sldId id="303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3" autoAdjust="0"/>
    <p:restoredTop sz="85526" autoAdjust="0"/>
  </p:normalViewPr>
  <p:slideViewPr>
    <p:cSldViewPr snapToGrid="0" snapToObjects="1">
      <p:cViewPr varScale="1">
        <p:scale>
          <a:sx n="123" d="100"/>
          <a:sy n="123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726A-0F6C-A844-9FA4-3374E921567E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0325A-5A40-D54B-BCC9-41874EB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4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1F07-A771-C942-9091-51A55D4B89FD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8372-3062-BD41-8A29-067A5B4B7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4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A1F6-7277-384E-9B76-E6CB6D5B7716}" type="datetime4">
              <a:rPr lang="en-US" smtClean="0"/>
              <a:t>April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72C4-E5D3-4D42-BBC2-44D91E23227A}" type="datetime4">
              <a:rPr lang="en-US" smtClean="0"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1051-BAE9-594B-84D4-4EE1953225A0}" type="datetime4">
              <a:rPr lang="en-US" smtClean="0"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>
            <a:lvl1pPr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182880">
              <a:buFont typeface="Lucida Grande"/>
              <a:buChar char="+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2772-30A3-9547-ACA0-6D4643286AD3}" type="datetime4">
              <a:rPr lang="en-US" smtClean="0"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109-FDD9-8A49-9D39-1AF808E708BD}" type="datetime4">
              <a:rPr lang="en-US" smtClean="0"/>
              <a:t>April 15,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BCCE-BD91-3943-9259-09750D2C16D2}" type="datetime4">
              <a:rPr lang="en-US" smtClean="0"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7C7C-F226-6340-91B6-F180285C1FA6}" type="datetime4">
              <a:rPr lang="en-US" smtClean="0"/>
              <a:t>April 15,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09D3-AC11-4348-BBE5-A18C375CAFD8}" type="datetime4">
              <a:rPr lang="en-US" smtClean="0"/>
              <a:t>April 15,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599B-A5C0-E149-881B-C0B2E24329D1}" type="datetime4">
              <a:rPr lang="en-US" smtClean="0"/>
              <a:t>April 15,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8FC5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DBDD-F3BE-374C-8A51-03C1E61255E0}" type="datetime4">
              <a:rPr lang="en-US" smtClean="0"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0B-DA76-4F45-8C15-B2DB39665B5C}" type="datetime4">
              <a:rPr lang="en-US" smtClean="0"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9763" y="6428757"/>
            <a:ext cx="124136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41087CE-D684-6C44-A11A-9B914B984472}" type="datetime4">
              <a:rPr lang="en-US" smtClean="0"/>
              <a:t>April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hyperlink" Target="http://www.github.com/lab11/polypo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cap="none" dirty="0" err="1" smtClean="0">
                <a:solidFill>
                  <a:schemeClr val="tx2"/>
                </a:solidFill>
              </a:rPr>
              <a:t>PolyPoint</a:t>
            </a:r>
            <a:r>
              <a:rPr lang="en-US" sz="7200" cap="none" dirty="0" smtClean="0">
                <a:solidFill>
                  <a:schemeClr val="tx2"/>
                </a:solidFill>
              </a:rPr>
              <a:t>: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3200" b="1" cap="none" dirty="0" smtClean="0"/>
              <a:t>Accurate 802.15.4a Indoor Localization</a:t>
            </a:r>
            <a:endParaRPr lang="en-US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0262"/>
            <a:ext cx="7772400" cy="1480676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>
                <a:latin typeface="+mn-lt"/>
              </a:rPr>
              <a:t>Benjamin Kempke</a:t>
            </a:r>
            <a:r>
              <a:rPr lang="en-US" cap="none" dirty="0" smtClean="0">
                <a:latin typeface="+mn-lt"/>
              </a:rPr>
              <a:t>, </a:t>
            </a:r>
            <a:r>
              <a:rPr lang="en-US" cap="none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cap="none" dirty="0" smtClean="0">
                <a:solidFill>
                  <a:srgbClr val="000000"/>
                </a:solidFill>
                <a:latin typeface="+mn-lt"/>
              </a:rPr>
              <a:t>rad Campbell, Pat </a:t>
            </a:r>
            <a:r>
              <a:rPr lang="en-US" cap="none" dirty="0" err="1" smtClean="0">
                <a:solidFill>
                  <a:srgbClr val="000000"/>
                </a:solidFill>
                <a:latin typeface="+mn-lt"/>
              </a:rPr>
              <a:t>Pannuto</a:t>
            </a:r>
            <a:r>
              <a:rPr lang="en-US" cap="none" dirty="0" smtClean="0">
                <a:solidFill>
                  <a:srgbClr val="000000"/>
                </a:solidFill>
                <a:latin typeface="+mn-lt"/>
              </a:rPr>
              <a:t>, </a:t>
            </a:r>
            <a:endParaRPr lang="en-US" cap="none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cap="none" dirty="0" smtClean="0">
                <a:solidFill>
                  <a:srgbClr val="000000"/>
                </a:solidFill>
                <a:latin typeface="+mn-lt"/>
              </a:rPr>
              <a:t>Ye-Sheng </a:t>
            </a:r>
            <a:r>
              <a:rPr lang="en-US" cap="none" dirty="0" err="1" smtClean="0">
                <a:solidFill>
                  <a:srgbClr val="000000"/>
                </a:solidFill>
                <a:latin typeface="+mn-lt"/>
              </a:rPr>
              <a:t>Kuo</a:t>
            </a:r>
            <a:r>
              <a:rPr lang="en-US" cap="none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cap="none" dirty="0" smtClean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cap="none" dirty="0" err="1" smtClean="0">
                <a:solidFill>
                  <a:srgbClr val="000000"/>
                </a:solidFill>
                <a:latin typeface="+mn-lt"/>
              </a:rPr>
              <a:t>Prabal</a:t>
            </a:r>
            <a:r>
              <a:rPr lang="en-US" cap="non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cap="none" dirty="0" err="1" smtClean="0">
                <a:solidFill>
                  <a:srgbClr val="000000"/>
                </a:solidFill>
                <a:latin typeface="+mn-lt"/>
              </a:rPr>
              <a:t>Dutta</a:t>
            </a:r>
            <a:endParaRPr lang="en-US" cap="none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600" cap="none" dirty="0" smtClean="0">
                <a:solidFill>
                  <a:srgbClr val="000000"/>
                </a:solidFill>
                <a:latin typeface="+mn-lt"/>
              </a:rPr>
              <a:t>University of Michigan</a:t>
            </a:r>
          </a:p>
          <a:p>
            <a:r>
              <a:rPr lang="en-US" sz="1600" cap="none" dirty="0" smtClean="0">
                <a:solidFill>
                  <a:srgbClr val="000000"/>
                </a:solidFill>
                <a:latin typeface="+mn-lt"/>
              </a:rPr>
              <a:t>2015 Microsoft Indoor Localization Competition – April 15, 2015</a:t>
            </a:r>
            <a:endParaRPr lang="en-US" sz="1600" cap="none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 descr="BlockM-rb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08000"/>
            <a:ext cx="14986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 </a:t>
            </a:r>
            <a:r>
              <a:rPr lang="en-US" dirty="0" smtClean="0"/>
              <a:t>Node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IMG_6988_w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596" y="2089011"/>
            <a:ext cx="3928247" cy="3440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92300"/>
            <a:ext cx="2049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Decawave</a:t>
            </a:r>
            <a:r>
              <a:rPr lang="en-US" sz="1600" dirty="0" smtClean="0"/>
              <a:t> DW1000</a:t>
            </a:r>
          </a:p>
          <a:p>
            <a:endParaRPr lang="en-US" sz="1600" dirty="0"/>
          </a:p>
          <a:p>
            <a:r>
              <a:rPr lang="en-US" sz="1600" dirty="0" smtClean="0"/>
              <a:t>RF Switch</a:t>
            </a:r>
          </a:p>
          <a:p>
            <a:endParaRPr lang="en-US" sz="1600" dirty="0"/>
          </a:p>
          <a:p>
            <a:r>
              <a:rPr lang="en-US" sz="1600" dirty="0" smtClean="0"/>
              <a:t>3 UWB antennas</a:t>
            </a:r>
          </a:p>
          <a:p>
            <a:endParaRPr lang="en-US" sz="1600" dirty="0"/>
          </a:p>
          <a:p>
            <a:r>
              <a:rPr lang="en-US" sz="1600" dirty="0" err="1" smtClean="0"/>
              <a:t>Atum</a:t>
            </a:r>
            <a:r>
              <a:rPr lang="en-US" sz="1600" dirty="0" smtClean="0"/>
              <a:t> (Cortex M3)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18267" y="3403600"/>
            <a:ext cx="1456266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6867" y="1718733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Runs the </a:t>
            </a:r>
            <a:r>
              <a:rPr lang="en-US" sz="1600" dirty="0" err="1" smtClean="0"/>
              <a:t>Contiki</a:t>
            </a:r>
            <a:r>
              <a:rPr lang="en-US" sz="1600" dirty="0" smtClean="0"/>
              <a:t> embedded OS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Schedules ranging operations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Calculates range estimates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527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 </a:t>
            </a:r>
            <a:r>
              <a:rPr lang="en-US" dirty="0" smtClean="0"/>
              <a:t>Node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IMG_6988_w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596" y="2089011"/>
            <a:ext cx="3928247" cy="3440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92300"/>
            <a:ext cx="2049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Decawave</a:t>
            </a:r>
            <a:r>
              <a:rPr lang="en-US" sz="1600" dirty="0" smtClean="0"/>
              <a:t> DW1000</a:t>
            </a:r>
          </a:p>
          <a:p>
            <a:endParaRPr lang="en-US" sz="1600" dirty="0"/>
          </a:p>
          <a:p>
            <a:r>
              <a:rPr lang="en-US" sz="1600" dirty="0" smtClean="0"/>
              <a:t>RF Switch</a:t>
            </a:r>
          </a:p>
          <a:p>
            <a:endParaRPr lang="en-US" sz="1600" dirty="0"/>
          </a:p>
          <a:p>
            <a:r>
              <a:rPr lang="en-US" sz="1600" dirty="0" smtClean="0"/>
              <a:t>3 UWB antennas</a:t>
            </a:r>
          </a:p>
          <a:p>
            <a:endParaRPr lang="en-US" sz="1600" dirty="0"/>
          </a:p>
          <a:p>
            <a:r>
              <a:rPr lang="en-US" sz="1600" dirty="0" err="1" smtClean="0"/>
              <a:t>Atum</a:t>
            </a:r>
            <a:r>
              <a:rPr lang="en-US" sz="1600" dirty="0" smtClean="0"/>
              <a:t> (Cortex M3)</a:t>
            </a:r>
          </a:p>
          <a:p>
            <a:endParaRPr lang="en-US" sz="1600" dirty="0"/>
          </a:p>
          <a:p>
            <a:r>
              <a:rPr lang="en-US" sz="1600" dirty="0" smtClean="0"/>
              <a:t>USB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32933" y="3403600"/>
            <a:ext cx="2641600" cy="626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6867" y="1718733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Offloads ranging measurements</a:t>
            </a:r>
            <a:r>
              <a:rPr lang="en-US" sz="1600" dirty="0"/>
              <a:t> </a:t>
            </a:r>
            <a:r>
              <a:rPr lang="en-US" sz="1600" dirty="0" smtClean="0"/>
              <a:t>for trilateration processing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632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Ranging using Timestamps: </a:t>
            </a:r>
            <a:br>
              <a:rPr lang="en-US" dirty="0" smtClean="0"/>
            </a:br>
            <a:r>
              <a:rPr lang="en-US" dirty="0" smtClean="0"/>
              <a:t>Time-of-Flight Ranging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 descr="to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8" y="2041462"/>
            <a:ext cx="2624666" cy="4207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5335" y="2032131"/>
            <a:ext cx="680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Clock Offset Compensation:</a:t>
            </a:r>
            <a:endParaRPr lang="en-U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28462"/>
              </p:ext>
            </p:extLst>
          </p:nvPr>
        </p:nvGraphicFramePr>
        <p:xfrm>
          <a:off x="5028142" y="2524575"/>
          <a:ext cx="2239584" cy="105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4" imgW="863600" imgH="406400" progId="Equation.3">
                  <p:embed/>
                </p:oleObj>
              </mc:Choice>
              <mc:Fallback>
                <p:oleObj name="Equation" r:id="rId4" imgW="863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8142" y="2524575"/>
                        <a:ext cx="2239584" cy="105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35335" y="3903150"/>
            <a:ext cx="680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Time-of-Flight Calculation:</a:t>
            </a:r>
            <a:endParaRPr lang="en-US" sz="2400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15252"/>
              </p:ext>
            </p:extLst>
          </p:nvPr>
        </p:nvGraphicFramePr>
        <p:xfrm>
          <a:off x="4355042" y="4441015"/>
          <a:ext cx="4148666" cy="47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6" imgW="1778000" imgH="203200" progId="Equation.3">
                  <p:embed/>
                </p:oleObj>
              </mc:Choice>
              <mc:Fallback>
                <p:oleObj name="Equation" r:id="rId6" imgW="177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5042" y="4441015"/>
                        <a:ext cx="4148666" cy="474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36333" y="5252421"/>
            <a:ext cx="680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Range Calculation:</a:t>
            </a:r>
            <a:endParaRPr lang="en-US" sz="24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14131"/>
              </p:ext>
            </p:extLst>
          </p:nvPr>
        </p:nvGraphicFramePr>
        <p:xfrm>
          <a:off x="5490105" y="5661510"/>
          <a:ext cx="1493897" cy="94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8" imgW="622300" imgH="393700" progId="Equation.3">
                  <p:embed/>
                </p:oleObj>
              </mc:Choice>
              <mc:Fallback>
                <p:oleObj name="Equation" r:id="rId8" imgW="62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90105" y="5661510"/>
                        <a:ext cx="1493897" cy="945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30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Actual Range from Multiple Time-of-Flight Measurements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Ranging operations repeated 27 times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Every combination of: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3 antennas @ the tag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3 antennas @ the anchor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3 UWB channels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Best estimate of range: 10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range_h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4" y="4116917"/>
            <a:ext cx="5668880" cy="23118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618798" y="4214326"/>
            <a:ext cx="0" cy="191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053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Trilateration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From </a:t>
            </a:r>
            <a:r>
              <a:rPr lang="en-US" dirty="0" smtClean="0"/>
              <a:t>Range to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Choose the three closest anchors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Perform trilateration using the Non-linear Least Squares Method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Minimize the function: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16366"/>
              </p:ext>
            </p:extLst>
          </p:nvPr>
        </p:nvGraphicFramePr>
        <p:xfrm>
          <a:off x="2909887" y="3324131"/>
          <a:ext cx="2851413" cy="95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3" imgW="1371600" imgH="457200" progId="Equation.3">
                  <p:embed/>
                </p:oleObj>
              </mc:Choice>
              <mc:Fallback>
                <p:oleObj name="Equation" r:id="rId3" imgW="137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887" y="3324131"/>
                        <a:ext cx="2851413" cy="95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379373"/>
              </p:ext>
            </p:extLst>
          </p:nvPr>
        </p:nvGraphicFramePr>
        <p:xfrm>
          <a:off x="2093837" y="4961861"/>
          <a:ext cx="4412930" cy="60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5" imgW="2044700" imgH="279400" progId="Equation.3">
                  <p:embed/>
                </p:oleObj>
              </mc:Choice>
              <mc:Fallback>
                <p:oleObj name="Equation" r:id="rId5" imgW="2044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3837" y="4961861"/>
                        <a:ext cx="4412930" cy="603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93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16880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PolyPoint</a:t>
            </a:r>
            <a:r>
              <a:rPr lang="en-US" sz="2400" dirty="0" smtClean="0"/>
              <a:t> Demonstrates Accurate Indoor Localization Using Inexpensive, Commercially-Available Hardware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233587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Clr>
                <a:schemeClr val="tx2"/>
              </a:buClr>
              <a:buFont typeface="Lucida Grande"/>
              <a:buChar char="+"/>
            </a:pPr>
            <a:r>
              <a:rPr lang="en-US" dirty="0" smtClean="0"/>
              <a:t>Ranging operations performed using timestamps provided by the DW1000</a:t>
            </a:r>
            <a:endParaRPr lang="en-US" dirty="0" smtClean="0"/>
          </a:p>
          <a:p>
            <a:pPr marL="342900" indent="-342900">
              <a:spcBef>
                <a:spcPts val="1680"/>
              </a:spcBef>
              <a:buClr>
                <a:schemeClr val="tx2"/>
              </a:buClr>
              <a:buFont typeface="Lucida Grande"/>
              <a:buChar char="+"/>
            </a:pPr>
            <a:r>
              <a:rPr lang="en-US" dirty="0" smtClean="0"/>
              <a:t>27 </a:t>
            </a:r>
            <a:r>
              <a:rPr lang="en-US" dirty="0" smtClean="0"/>
              <a:t>successive range measurements between the tag and each anchor</a:t>
            </a:r>
          </a:p>
          <a:p>
            <a:pPr marL="342900" indent="-342900">
              <a:spcBef>
                <a:spcPts val="1680"/>
              </a:spcBef>
              <a:buClr>
                <a:schemeClr val="tx2"/>
              </a:buClr>
              <a:buFont typeface="Lucida Grande"/>
              <a:buChar char="+"/>
            </a:pPr>
            <a:r>
              <a:rPr lang="en-US" dirty="0" smtClean="0"/>
              <a:t>Antenna diversity avoids large ranging errors due to polarization mismatch</a:t>
            </a:r>
          </a:p>
          <a:p>
            <a:pPr marL="342900" indent="-342900">
              <a:spcBef>
                <a:spcPts val="1680"/>
              </a:spcBef>
              <a:buClr>
                <a:schemeClr val="tx2"/>
              </a:buClr>
              <a:buFont typeface="Lucida Grande"/>
              <a:buChar char="+"/>
            </a:pPr>
            <a:r>
              <a:rPr lang="en-US" dirty="0" smtClean="0"/>
              <a:t>Frequency diversity avoids frequency-selective effects</a:t>
            </a:r>
            <a:endParaRPr lang="en-US" dirty="0" smtClean="0"/>
          </a:p>
          <a:p>
            <a:pPr marL="342900" indent="-342900">
              <a:spcBef>
                <a:spcPts val="1680"/>
              </a:spcBef>
              <a:buClr>
                <a:schemeClr val="tx2"/>
              </a:buClr>
              <a:buFont typeface="Lucida Grande"/>
              <a:buChar char="+"/>
            </a:pPr>
            <a:r>
              <a:rPr lang="en-US" dirty="0" smtClean="0"/>
              <a:t>Tag l</a:t>
            </a:r>
            <a:r>
              <a:rPr lang="en-US" dirty="0" smtClean="0"/>
              <a:t>ocation derived using minimum least squares trilateration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BlockM-rb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9" y="4423618"/>
            <a:ext cx="1498600" cy="100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5461633"/>
            <a:ext cx="23408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Benjamin Kempke</a:t>
            </a:r>
          </a:p>
          <a:p>
            <a:r>
              <a:rPr lang="en-US" sz="1600" dirty="0" smtClean="0"/>
              <a:t>University of Michigan</a:t>
            </a:r>
          </a:p>
          <a:p>
            <a:r>
              <a:rPr lang="en-US" sz="1600" dirty="0" err="1" smtClean="0"/>
              <a:t>bpkempke@umich.edu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149099" y="6029467"/>
            <a:ext cx="530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PolyPoint</a:t>
            </a:r>
            <a:r>
              <a:rPr lang="en-US" sz="1600" b="1" dirty="0" smtClean="0"/>
              <a:t>: </a:t>
            </a:r>
            <a:r>
              <a:rPr lang="en-US" sz="1600" b="1" dirty="0" smtClean="0">
                <a:hlinkClick r:id="rId3"/>
              </a:rPr>
              <a:t>http://www.github.com/lab11/polypoint</a:t>
            </a:r>
            <a:endParaRPr lang="en-US" sz="1600" b="1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64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rilateration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8" y="1968499"/>
            <a:ext cx="6865375" cy="3941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PolyPoint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Localization via Trilateration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941" y="2320657"/>
            <a:ext cx="633333" cy="554623"/>
          </a:xfrm>
          <a:prstGeom prst="rect">
            <a:avLst/>
          </a:prstGeom>
        </p:spPr>
      </p:pic>
      <p:pic>
        <p:nvPicPr>
          <p:cNvPr id="7" name="Picture 6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61" y="2320657"/>
            <a:ext cx="633333" cy="554623"/>
          </a:xfrm>
          <a:prstGeom prst="rect">
            <a:avLst/>
          </a:prstGeom>
        </p:spPr>
      </p:pic>
      <p:pic>
        <p:nvPicPr>
          <p:cNvPr id="8" name="Picture 7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541" y="4820017"/>
            <a:ext cx="633333" cy="5546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51624" y="2872682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(x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,y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,z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5329413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(x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,y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,z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8300" y="287528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(x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,y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,z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1520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rilateration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8" y="1968499"/>
            <a:ext cx="6865375" cy="3941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Localization via Trilateration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941" y="2320657"/>
            <a:ext cx="633333" cy="554623"/>
          </a:xfrm>
          <a:prstGeom prst="rect">
            <a:avLst/>
          </a:prstGeom>
        </p:spPr>
      </p:pic>
      <p:pic>
        <p:nvPicPr>
          <p:cNvPr id="7" name="Picture 6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61" y="2320657"/>
            <a:ext cx="633333" cy="554623"/>
          </a:xfrm>
          <a:prstGeom prst="rect">
            <a:avLst/>
          </a:prstGeom>
        </p:spPr>
      </p:pic>
      <p:pic>
        <p:nvPicPr>
          <p:cNvPr id="8" name="Picture 7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541" y="4820017"/>
            <a:ext cx="633333" cy="5546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0928" y="4254090"/>
            <a:ext cx="9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Tag</a:t>
            </a:r>
            <a:endParaRPr lang="en-US" sz="1600" b="1" dirty="0"/>
          </a:p>
        </p:txBody>
      </p:sp>
      <p:pic>
        <p:nvPicPr>
          <p:cNvPr id="22" name="Picture 21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408" y="3699467"/>
            <a:ext cx="633333" cy="5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9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lateration-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8" y="1968498"/>
            <a:ext cx="6858063" cy="4064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Localization via Trilateration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941" y="2320657"/>
            <a:ext cx="633333" cy="554623"/>
          </a:xfrm>
          <a:prstGeom prst="rect">
            <a:avLst/>
          </a:prstGeom>
        </p:spPr>
      </p:pic>
      <p:pic>
        <p:nvPicPr>
          <p:cNvPr id="7" name="Picture 6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61" y="2320657"/>
            <a:ext cx="633333" cy="554623"/>
          </a:xfrm>
          <a:prstGeom prst="rect">
            <a:avLst/>
          </a:prstGeom>
        </p:spPr>
      </p:pic>
      <p:pic>
        <p:nvPicPr>
          <p:cNvPr id="8" name="Picture 7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541" y="4820017"/>
            <a:ext cx="633333" cy="5546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0928" y="4254090"/>
            <a:ext cx="9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Tag</a:t>
            </a:r>
            <a:endParaRPr lang="en-US" sz="1600" b="1" dirty="0"/>
          </a:p>
        </p:txBody>
      </p:sp>
      <p:pic>
        <p:nvPicPr>
          <p:cNvPr id="22" name="Picture 21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408" y="3699467"/>
            <a:ext cx="633333" cy="5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2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lateration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1968499"/>
            <a:ext cx="6858064" cy="40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Localization via Trilateration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941" y="2320657"/>
            <a:ext cx="633333" cy="554623"/>
          </a:xfrm>
          <a:prstGeom prst="rect">
            <a:avLst/>
          </a:prstGeom>
        </p:spPr>
      </p:pic>
      <p:pic>
        <p:nvPicPr>
          <p:cNvPr id="7" name="Picture 6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61" y="2320657"/>
            <a:ext cx="633333" cy="554623"/>
          </a:xfrm>
          <a:prstGeom prst="rect">
            <a:avLst/>
          </a:prstGeom>
        </p:spPr>
      </p:pic>
      <p:pic>
        <p:nvPicPr>
          <p:cNvPr id="8" name="Picture 7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541" y="4820017"/>
            <a:ext cx="633333" cy="5546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0928" y="4254090"/>
            <a:ext cx="9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Tag</a:t>
            </a:r>
            <a:endParaRPr lang="en-US" sz="1600" b="1" dirty="0"/>
          </a:p>
        </p:txBody>
      </p:sp>
      <p:pic>
        <p:nvPicPr>
          <p:cNvPr id="22" name="Picture 21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408" y="3699467"/>
            <a:ext cx="633333" cy="5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4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Localization via Trilateration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trilateration-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1968499"/>
            <a:ext cx="6858063" cy="4064037"/>
          </a:xfrm>
          <a:prstGeom prst="rect">
            <a:avLst/>
          </a:prstGeom>
        </p:spPr>
      </p:pic>
      <p:pic>
        <p:nvPicPr>
          <p:cNvPr id="6" name="Picture 5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941" y="2320657"/>
            <a:ext cx="633333" cy="554623"/>
          </a:xfrm>
          <a:prstGeom prst="rect">
            <a:avLst/>
          </a:prstGeom>
        </p:spPr>
      </p:pic>
      <p:pic>
        <p:nvPicPr>
          <p:cNvPr id="7" name="Picture 6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61" y="2320657"/>
            <a:ext cx="633333" cy="554623"/>
          </a:xfrm>
          <a:prstGeom prst="rect">
            <a:avLst/>
          </a:prstGeom>
        </p:spPr>
      </p:pic>
      <p:pic>
        <p:nvPicPr>
          <p:cNvPr id="8" name="Picture 7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541" y="4820017"/>
            <a:ext cx="633333" cy="5546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0928" y="4254090"/>
            <a:ext cx="9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Tag</a:t>
            </a:r>
            <a:endParaRPr lang="en-US" sz="1600" b="1" dirty="0"/>
          </a:p>
        </p:txBody>
      </p:sp>
      <p:pic>
        <p:nvPicPr>
          <p:cNvPr id="22" name="Picture 21" descr="IMG_6988_w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408" y="3699467"/>
            <a:ext cx="633333" cy="5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1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PolyPoint</a:t>
            </a:r>
            <a:r>
              <a:rPr lang="en-US" dirty="0" smtClean="0"/>
              <a:t> Node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IMG_6988_wb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596" y="2089011"/>
            <a:ext cx="3928247" cy="34400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41800" y="4470400"/>
            <a:ext cx="406400" cy="4064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92300"/>
            <a:ext cx="2049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Decawave</a:t>
            </a:r>
            <a:r>
              <a:rPr lang="en-US" sz="1600" dirty="0" smtClean="0"/>
              <a:t> DW1000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FFFF"/>
                </a:solidFill>
              </a:rPr>
              <a:t>RF Switch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3 UWB antennas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 smtClean="0">
                <a:solidFill>
                  <a:srgbClr val="FFFFFF"/>
                </a:solidFill>
              </a:rPr>
              <a:t>Atum</a:t>
            </a:r>
            <a:r>
              <a:rPr lang="en-US" sz="1600" dirty="0" smtClean="0">
                <a:solidFill>
                  <a:srgbClr val="FFFFFF"/>
                </a:solidFill>
              </a:rPr>
              <a:t> (Cortex M3)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506596" y="2089011"/>
            <a:ext cx="1794720" cy="2440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6867" y="1718733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802.15.4a UWB Transceiver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Timed TX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RX Timestamps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UWB: fine-granularity characterization of the multipath environment</a:t>
            </a:r>
            <a:endParaRPr lang="en-US" sz="1600" dirty="0"/>
          </a:p>
        </p:txBody>
      </p:sp>
      <p:pic>
        <p:nvPicPr>
          <p:cNvPr id="11" name="imp_o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6867" y="4131161"/>
            <a:ext cx="2510304" cy="18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 </a:t>
            </a:r>
            <a:r>
              <a:rPr lang="en-US" dirty="0" smtClean="0"/>
              <a:t>Node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IMG_6988_w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596" y="2089011"/>
            <a:ext cx="3928247" cy="34400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41800" y="4013200"/>
            <a:ext cx="406400" cy="4064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92300"/>
            <a:ext cx="2049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Decawave</a:t>
            </a:r>
            <a:r>
              <a:rPr lang="en-US" sz="1600" dirty="0" smtClean="0"/>
              <a:t> DW1000</a:t>
            </a:r>
          </a:p>
          <a:p>
            <a:endParaRPr lang="en-US" sz="1600" dirty="0"/>
          </a:p>
          <a:p>
            <a:r>
              <a:rPr lang="en-US" sz="1600" dirty="0" smtClean="0"/>
              <a:t>RF Switch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FFFF"/>
                </a:solidFill>
              </a:rPr>
              <a:t>3 UWB antennas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 smtClean="0">
                <a:solidFill>
                  <a:srgbClr val="FFFFFF"/>
                </a:solidFill>
              </a:rPr>
              <a:t>Atum</a:t>
            </a:r>
            <a:r>
              <a:rPr lang="en-US" sz="1600" dirty="0" smtClean="0">
                <a:solidFill>
                  <a:srgbClr val="FFFFFF"/>
                </a:solidFill>
              </a:rPr>
              <a:t> (Cortex M3)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9400" y="2552700"/>
            <a:ext cx="2692400" cy="154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6867" y="1718733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Enables antenna diversity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758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PolyPoint</a:t>
            </a:r>
            <a:r>
              <a:rPr lang="en-US" dirty="0"/>
              <a:t> </a:t>
            </a:r>
            <a:r>
              <a:rPr lang="en-US" dirty="0" smtClean="0"/>
              <a:t>Node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IMG_6988_w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596" y="2089011"/>
            <a:ext cx="3928247" cy="3440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92300"/>
            <a:ext cx="2049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Decawave</a:t>
            </a:r>
            <a:r>
              <a:rPr lang="en-US" sz="1600" dirty="0" smtClean="0"/>
              <a:t> DW1000</a:t>
            </a:r>
          </a:p>
          <a:p>
            <a:endParaRPr lang="en-US" sz="1600" dirty="0"/>
          </a:p>
          <a:p>
            <a:r>
              <a:rPr lang="en-US" sz="1600" dirty="0" smtClean="0"/>
              <a:t>RF Switch</a:t>
            </a:r>
          </a:p>
          <a:p>
            <a:endParaRPr lang="en-US" sz="1600" dirty="0"/>
          </a:p>
          <a:p>
            <a:r>
              <a:rPr lang="en-US" sz="1600" dirty="0" smtClean="0"/>
              <a:t>3 UWB antennas</a:t>
            </a:r>
          </a:p>
          <a:p>
            <a:endParaRPr lang="en-US" sz="1600" dirty="0"/>
          </a:p>
          <a:p>
            <a:r>
              <a:rPr lang="en-US" sz="1600" dirty="0" err="1" smtClean="0">
                <a:solidFill>
                  <a:srgbClr val="FFFFFF"/>
                </a:solidFill>
              </a:rPr>
              <a:t>Atum</a:t>
            </a:r>
            <a:r>
              <a:rPr lang="en-US" sz="1600" dirty="0" smtClean="0">
                <a:solidFill>
                  <a:srgbClr val="FFFFFF"/>
                </a:solidFill>
              </a:rPr>
              <a:t> (Cortex M3)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5133" y="2489200"/>
            <a:ext cx="2015067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5133" y="3022600"/>
            <a:ext cx="694267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25133" y="3022600"/>
            <a:ext cx="3361267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56867" y="171873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Enables antenna polarization diversity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79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14196</TotalTime>
  <Words>354</Words>
  <Application>Microsoft Macintosh PowerPoint</Application>
  <PresentationFormat>On-screen Show (4:3)</PresentationFormat>
  <Paragraphs>111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Essential</vt:lpstr>
      <vt:lpstr>Equation</vt:lpstr>
      <vt:lpstr>Microsoft Equation</vt:lpstr>
      <vt:lpstr>PolyPoint: Accurate 802.15.4a Indoor Localization</vt:lpstr>
      <vt:lpstr>PolyPoint: Localization via Trilateration</vt:lpstr>
      <vt:lpstr>PolyPoint: Localization via Trilateration</vt:lpstr>
      <vt:lpstr>PolyPoint: Localization via Trilateration</vt:lpstr>
      <vt:lpstr>PolyPoint: Localization via Trilateration</vt:lpstr>
      <vt:lpstr>PolyPoint: Localization via Trilateration</vt:lpstr>
      <vt:lpstr>PolyPoint Node Hardware</vt:lpstr>
      <vt:lpstr>PolyPoint Node Hardware</vt:lpstr>
      <vt:lpstr>PolyPoint Node Hardware</vt:lpstr>
      <vt:lpstr>PolyPoint Node Hardware</vt:lpstr>
      <vt:lpstr>PolyPoint Node Hardware</vt:lpstr>
      <vt:lpstr>Ranging using Timestamps:  Time-of-Flight Ranging</vt:lpstr>
      <vt:lpstr>Estimating Actual Range from Multiple Time-of-Flight Measurements </vt:lpstr>
      <vt:lpstr>Trilateration:  From Range to Position</vt:lpstr>
      <vt:lpstr>PolyPoint Demonstrates Accurate Indoor Localization Using Inexpensive, Commercially-Available Hardware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Monjolo: An Energy-Harvesting Energy Meter Architecture </dc:title>
  <dc:creator>Brad Campbell</dc:creator>
  <cp:lastModifiedBy>Ben Kempke</cp:lastModifiedBy>
  <cp:revision>275</cp:revision>
  <cp:lastPrinted>2013-10-30T01:19:06Z</cp:lastPrinted>
  <dcterms:created xsi:type="dcterms:W3CDTF">2013-10-29T23:11:51Z</dcterms:created>
  <dcterms:modified xsi:type="dcterms:W3CDTF">2015-04-15T21:17:25Z</dcterms:modified>
</cp:coreProperties>
</file>