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wmf" ContentType="image/x-wmf"/>
  <Default Extension="wma" ContentType="audio/x-ms-wma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3" r:id="rId1"/>
  </p:sldMasterIdLst>
  <p:notesMasterIdLst>
    <p:notesMasterId r:id="rId35"/>
  </p:notesMasterIdLst>
  <p:sldIdLst>
    <p:sldId id="377" r:id="rId2"/>
    <p:sldId id="269" r:id="rId3"/>
    <p:sldId id="271" r:id="rId4"/>
    <p:sldId id="379" r:id="rId5"/>
    <p:sldId id="380" r:id="rId6"/>
    <p:sldId id="382" r:id="rId7"/>
    <p:sldId id="385" r:id="rId8"/>
    <p:sldId id="386" r:id="rId9"/>
    <p:sldId id="383" r:id="rId10"/>
    <p:sldId id="387" r:id="rId11"/>
    <p:sldId id="388" r:id="rId12"/>
    <p:sldId id="384" r:id="rId13"/>
    <p:sldId id="268" r:id="rId14"/>
    <p:sldId id="272" r:id="rId15"/>
    <p:sldId id="273" r:id="rId16"/>
    <p:sldId id="378" r:id="rId17"/>
    <p:sldId id="297" r:id="rId18"/>
    <p:sldId id="309" r:id="rId19"/>
    <p:sldId id="390" r:id="rId20"/>
    <p:sldId id="298" r:id="rId21"/>
    <p:sldId id="299" r:id="rId22"/>
    <p:sldId id="277" r:id="rId23"/>
    <p:sldId id="278" r:id="rId24"/>
    <p:sldId id="307" r:id="rId25"/>
    <p:sldId id="308" r:id="rId26"/>
    <p:sldId id="389" r:id="rId27"/>
    <p:sldId id="370" r:id="rId28"/>
    <p:sldId id="371" r:id="rId29"/>
    <p:sldId id="372" r:id="rId30"/>
    <p:sldId id="373" r:id="rId31"/>
    <p:sldId id="374" r:id="rId32"/>
    <p:sldId id="375" r:id="rId33"/>
    <p:sldId id="37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702" autoAdjust="0"/>
    <p:restoredTop sz="89496" autoAdjust="0"/>
  </p:normalViewPr>
  <p:slideViewPr>
    <p:cSldViewPr>
      <p:cViewPr varScale="1">
        <p:scale>
          <a:sx n="57" d="100"/>
          <a:sy n="57" d="100"/>
        </p:scale>
        <p:origin x="84" y="4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Error Distrubtion (CDF)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Sheet2!$A$1:$A$8</c:f>
              <c:strCache>
                <c:ptCount val="8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30</c:v>
                </c:pt>
                <c:pt idx="5">
                  <c:v>40</c:v>
                </c:pt>
                <c:pt idx="6">
                  <c:v>50</c:v>
                </c:pt>
                <c:pt idx="7">
                  <c:v>More</c:v>
                </c:pt>
              </c:strCache>
            </c:strRef>
          </c:cat>
          <c:val>
            <c:numRef>
              <c:f>Sheet2!$B$1:$B$8</c:f>
              <c:numCache>
                <c:formatCode>General</c:formatCode>
                <c:ptCount val="8"/>
                <c:pt idx="0">
                  <c:v>0.22</c:v>
                </c:pt>
                <c:pt idx="1">
                  <c:v>0.42</c:v>
                </c:pt>
                <c:pt idx="2">
                  <c:v>0.57999999999999996</c:v>
                </c:pt>
                <c:pt idx="3">
                  <c:v>0.7</c:v>
                </c:pt>
                <c:pt idx="4">
                  <c:v>0.83</c:v>
                </c:pt>
                <c:pt idx="5">
                  <c:v>0.9</c:v>
                </c:pt>
                <c:pt idx="6">
                  <c:v>0.93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0731208"/>
        <c:axId val="460730032"/>
      </c:barChart>
      <c:catAx>
        <c:axId val="460731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0730032"/>
        <c:crosses val="autoZero"/>
        <c:auto val="1"/>
        <c:lblAlgn val="ctr"/>
        <c:lblOffset val="100"/>
        <c:noMultiLvlLbl val="0"/>
      </c:catAx>
      <c:valAx>
        <c:axId val="46073003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0731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Accuracy vs Acquired Satellites (5 chunks)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Sheet1!$E$18</c:f>
              <c:strCache>
                <c:ptCount val="1"/>
                <c:pt idx="0">
                  <c:v>5m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Sheet1!$D$19:$D$24</c:f>
              <c:numCache>
                <c:formatCode>General</c:formatCode>
                <c:ptCount val="6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</c:numCache>
            </c:numRef>
          </c:cat>
          <c:val>
            <c:numRef>
              <c:f>Sheet1!$E$19:$E$24</c:f>
              <c:numCache>
                <c:formatCode>General</c:formatCode>
                <c:ptCount val="6"/>
                <c:pt idx="0">
                  <c:v>0.22</c:v>
                </c:pt>
                <c:pt idx="1">
                  <c:v>0.26</c:v>
                </c:pt>
                <c:pt idx="2">
                  <c:v>0.25</c:v>
                </c:pt>
                <c:pt idx="3">
                  <c:v>0.22</c:v>
                </c:pt>
                <c:pt idx="4">
                  <c:v>0.24</c:v>
                </c:pt>
                <c:pt idx="5">
                  <c:v>0.55000000000000004</c:v>
                </c:pt>
              </c:numCache>
            </c:numRef>
          </c:val>
        </c:ser>
        <c:ser>
          <c:idx val="1"/>
          <c:order val="1"/>
          <c:tx>
            <c:strRef>
              <c:f>Sheet1!$F$18</c:f>
              <c:strCache>
                <c:ptCount val="1"/>
                <c:pt idx="0">
                  <c:v>10m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Sheet1!$D$19:$D$24</c:f>
              <c:numCache>
                <c:formatCode>General</c:formatCode>
                <c:ptCount val="6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</c:numCache>
            </c:numRef>
          </c:cat>
          <c:val>
            <c:numRef>
              <c:f>Sheet1!$F$19:$F$24</c:f>
              <c:numCache>
                <c:formatCode>General</c:formatCode>
                <c:ptCount val="6"/>
                <c:pt idx="0">
                  <c:v>0.19</c:v>
                </c:pt>
                <c:pt idx="1">
                  <c:v>0.19</c:v>
                </c:pt>
                <c:pt idx="2">
                  <c:v>0.23</c:v>
                </c:pt>
                <c:pt idx="3">
                  <c:v>0.25</c:v>
                </c:pt>
                <c:pt idx="4">
                  <c:v>0.22</c:v>
                </c:pt>
                <c:pt idx="5">
                  <c:v>0.15</c:v>
                </c:pt>
              </c:numCache>
            </c:numRef>
          </c:val>
        </c:ser>
        <c:ser>
          <c:idx val="2"/>
          <c:order val="2"/>
          <c:tx>
            <c:strRef>
              <c:f>Sheet1!$G$18</c:f>
              <c:strCache>
                <c:ptCount val="1"/>
                <c:pt idx="0">
                  <c:v>15m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Sheet1!$D$19:$D$24</c:f>
              <c:numCache>
                <c:formatCode>General</c:formatCode>
                <c:ptCount val="6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</c:numCache>
            </c:numRef>
          </c:cat>
          <c:val>
            <c:numRef>
              <c:f>Sheet1!$G$19:$G$24</c:f>
              <c:numCache>
                <c:formatCode>General</c:formatCode>
                <c:ptCount val="6"/>
                <c:pt idx="0">
                  <c:v>0.17</c:v>
                </c:pt>
                <c:pt idx="1">
                  <c:v>0.14000000000000001</c:v>
                </c:pt>
                <c:pt idx="2">
                  <c:v>0.18</c:v>
                </c:pt>
                <c:pt idx="3">
                  <c:v>0.22</c:v>
                </c:pt>
                <c:pt idx="4">
                  <c:v>0.27</c:v>
                </c:pt>
                <c:pt idx="5">
                  <c:v>0.15</c:v>
                </c:pt>
              </c:numCache>
            </c:numRef>
          </c:val>
        </c:ser>
        <c:ser>
          <c:idx val="3"/>
          <c:order val="3"/>
          <c:tx>
            <c:strRef>
              <c:f>Sheet1!$H$18</c:f>
              <c:strCache>
                <c:ptCount val="1"/>
                <c:pt idx="0">
                  <c:v>20m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Sheet1!$D$19:$D$24</c:f>
              <c:numCache>
                <c:formatCode>General</c:formatCode>
                <c:ptCount val="6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</c:numCache>
            </c:numRef>
          </c:cat>
          <c:val>
            <c:numRef>
              <c:f>Sheet1!$H$19:$H$24</c:f>
              <c:numCache>
                <c:formatCode>General</c:formatCode>
                <c:ptCount val="6"/>
                <c:pt idx="0">
                  <c:v>0.04</c:v>
                </c:pt>
                <c:pt idx="1">
                  <c:v>0.1</c:v>
                </c:pt>
                <c:pt idx="2">
                  <c:v>0.12</c:v>
                </c:pt>
                <c:pt idx="3">
                  <c:v>0.12</c:v>
                </c:pt>
                <c:pt idx="4">
                  <c:v>0.18</c:v>
                </c:pt>
                <c:pt idx="5">
                  <c:v>0</c:v>
                </c:pt>
              </c:numCache>
            </c:numRef>
          </c:val>
        </c:ser>
        <c:ser>
          <c:idx val="4"/>
          <c:order val="4"/>
          <c:tx>
            <c:strRef>
              <c:f>Sheet1!$I$18</c:f>
              <c:strCache>
                <c:ptCount val="1"/>
                <c:pt idx="0">
                  <c:v>30m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Sheet1!$D$19:$D$24</c:f>
              <c:numCache>
                <c:formatCode>General</c:formatCode>
                <c:ptCount val="6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</c:numCache>
            </c:numRef>
          </c:cat>
          <c:val>
            <c:numRef>
              <c:f>Sheet1!$I$19:$I$24</c:f>
              <c:numCache>
                <c:formatCode>General</c:formatCode>
                <c:ptCount val="6"/>
                <c:pt idx="0">
                  <c:v>0.09</c:v>
                </c:pt>
                <c:pt idx="1">
                  <c:v>0.13</c:v>
                </c:pt>
                <c:pt idx="2">
                  <c:v>0.13</c:v>
                </c:pt>
                <c:pt idx="3">
                  <c:v>0.11</c:v>
                </c:pt>
                <c:pt idx="4">
                  <c:v>7.0000000000000007E-2</c:v>
                </c:pt>
                <c:pt idx="5">
                  <c:v>0.15</c:v>
                </c:pt>
              </c:numCache>
            </c:numRef>
          </c:val>
        </c:ser>
        <c:ser>
          <c:idx val="5"/>
          <c:order val="5"/>
          <c:tx>
            <c:strRef>
              <c:f>Sheet1!$J$18</c:f>
              <c:strCache>
                <c:ptCount val="1"/>
                <c:pt idx="0">
                  <c:v>40m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Sheet1!$D$19:$D$24</c:f>
              <c:numCache>
                <c:formatCode>General</c:formatCode>
                <c:ptCount val="6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</c:numCache>
            </c:numRef>
          </c:cat>
          <c:val>
            <c:numRef>
              <c:f>Sheet1!$J$19:$J$24</c:f>
              <c:numCache>
                <c:formatCode>General</c:formatCode>
                <c:ptCount val="6"/>
                <c:pt idx="0">
                  <c:v>0.02</c:v>
                </c:pt>
                <c:pt idx="1">
                  <c:v>0.1</c:v>
                </c:pt>
                <c:pt idx="2">
                  <c:v>0.05</c:v>
                </c:pt>
                <c:pt idx="3">
                  <c:v>0.04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6"/>
          <c:order val="6"/>
          <c:tx>
            <c:strRef>
              <c:f>Sheet1!$K$18</c:f>
              <c:strCache>
                <c:ptCount val="1"/>
                <c:pt idx="0">
                  <c:v>more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Sheet1!$D$19:$D$24</c:f>
              <c:numCache>
                <c:formatCode>General</c:formatCode>
                <c:ptCount val="6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</c:numCache>
            </c:numRef>
          </c:cat>
          <c:val>
            <c:numRef>
              <c:f>Sheet1!$K$19:$K$24</c:f>
              <c:numCache>
                <c:formatCode>General</c:formatCode>
                <c:ptCount val="6"/>
                <c:pt idx="0">
                  <c:v>0.27</c:v>
                </c:pt>
                <c:pt idx="1">
                  <c:v>0.08</c:v>
                </c:pt>
                <c:pt idx="2">
                  <c:v>0.04</c:v>
                </c:pt>
                <c:pt idx="3">
                  <c:v>0.04</c:v>
                </c:pt>
                <c:pt idx="4">
                  <c:v>0.02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0730424"/>
        <c:axId val="461547232"/>
      </c:barChart>
      <c:catAx>
        <c:axId val="4607304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1547232"/>
        <c:crosses val="autoZero"/>
        <c:auto val="1"/>
        <c:lblAlgn val="ctr"/>
        <c:lblOffset val="100"/>
        <c:noMultiLvlLbl val="0"/>
      </c:catAx>
      <c:valAx>
        <c:axId val="461547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073042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6F3B7-ABAC-4A05-8872-AD7AE00BABFA}" type="datetimeFigureOut">
              <a:rPr lang="en-US" smtClean="0"/>
              <a:t>7/9/2013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6BC75-61CF-45F1-ADE2-B18E26B7A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94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74E22-F753-49E3-9FF8-60DFB6DB77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01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6BC75-61CF-45F1-ADE2-B18E26B7A21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90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657600"/>
            <a:ext cx="8534400" cy="1752600"/>
          </a:xfrm>
          <a:prstGeom prst="rect">
            <a:avLst/>
          </a:prstGeom>
        </p:spPr>
        <p:txBody>
          <a:bodyPr lIns="19047" tIns="9523" rIns="19047" bIns="952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19047" tIns="9523" rIns="19047" bIns="952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19047" tIns="9523" rIns="19047" bIns="9523"/>
          <a:lstStyle/>
          <a:p>
            <a:fld id="{88F4C49D-9F3D-4092-9F35-5A2CE4FB8B3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11201" y="1981200"/>
            <a:ext cx="10973153" cy="1143000"/>
          </a:xfrm>
          <a:prstGeom prst="rect">
            <a:avLst/>
          </a:prstGeom>
        </p:spPr>
        <p:txBody>
          <a:bodyPr lIns="19047" tIns="9523" rIns="19047" bIns="952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2FE5E73-61DE-49D3-B8DA-92B9413F01A5}" type="datetimeFigureOut">
              <a:rPr lang="en-US" smtClean="0"/>
              <a:t>7/9/2013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E69D9CC-809A-4380-9052-21310B600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61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19047" tIns="9523" rIns="19047" bIns="9523"/>
          <a:lstStyle/>
          <a:p>
            <a:fld id="{1474B7EC-6F63-4B62-873E-89B453FE7C3C}" type="datetimeFigureOut">
              <a:rPr lang="en-US" smtClean="0"/>
              <a:t>7/9/2013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19047" tIns="9523" rIns="19047" bIns="9523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19047" tIns="9523" rIns="19047" bIns="9523"/>
          <a:lstStyle/>
          <a:p>
            <a:fld id="{88F4C49D-9F3D-4092-9F35-5A2CE4FB8B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19047" tIns="9523" rIns="19047" bIns="9523"/>
          <a:lstStyle/>
          <a:p>
            <a:fld id="{1474B7EC-6F63-4B62-873E-89B453FE7C3C}" type="datetimeFigureOut">
              <a:rPr lang="en-US" smtClean="0"/>
              <a:t>7/9/2013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19047" tIns="9523" rIns="19047" bIns="9523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19047" tIns="9523" rIns="19047" bIns="9523"/>
          <a:lstStyle/>
          <a:p>
            <a:fld id="{88F4C49D-9F3D-4092-9F35-5A2CE4FB8B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emo, Video etc. &quot;special&quot; slide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1" y="807848"/>
            <a:ext cx="10708569" cy="15234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001" y="4344989"/>
            <a:ext cx="10708217" cy="4616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bg2"/>
                </a:solidFill>
                <a:effectLst/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62732" y="2355850"/>
            <a:ext cx="10253485" cy="1384994"/>
          </a:xfrm>
          <a:prstGeom prst="rect">
            <a:avLst/>
          </a:prstGeo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28000">
                      <a:schemeClr val="accent5"/>
                    </a:gs>
                    <a:gs pos="62000">
                      <a:schemeClr val="accent2"/>
                    </a:gs>
                    <a:gs pos="88000">
                      <a:schemeClr val="bg2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1"/>
            <a:ext cx="10972800" cy="4144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474B7EC-6F63-4B62-873E-89B453FE7C3C}" type="datetimeFigureOut">
              <a:rPr lang="en-US" smtClean="0"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8F4C49D-9F3D-4092-9F35-5A2CE4FB8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546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86001"/>
            <a:ext cx="5384800" cy="38401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86001"/>
            <a:ext cx="5384800" cy="38401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474B7EC-6F63-4B62-873E-89B453FE7C3C}" type="datetimeFigureOut">
              <a:rPr lang="en-US" smtClean="0"/>
              <a:t>7/9/2013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Placeholder footer:  Please edit in Master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8F4C49D-9F3D-4092-9F35-5A2CE4FB8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226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2743200"/>
            <a:ext cx="5486400" cy="1143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5689600" y="990600"/>
            <a:ext cx="0" cy="5105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5689600" y="990600"/>
            <a:ext cx="0" cy="5105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66637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2743200"/>
            <a:ext cx="5486400" cy="1143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5689600" y="990600"/>
            <a:ext cx="0" cy="5105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1"/>
            <a:ext cx="5384800" cy="4906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89679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2743200"/>
            <a:ext cx="5486400" cy="1143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689600" y="990600"/>
            <a:ext cx="0" cy="5105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66637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pd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d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1.bmp"/>
          <p:cNvPicPr>
            <a:picLocks noChangeAspect="1"/>
          </p:cNvPicPr>
          <p:nvPr/>
        </p:nvPicPr>
        <p:blipFill>
          <a:blip r:embed="rId12"/>
          <a:srcRect l="2041" b="25510"/>
          <a:stretch>
            <a:fillRect/>
          </a:stretch>
        </p:blipFill>
        <p:spPr>
          <a:xfrm>
            <a:off x="0" y="1"/>
            <a:ext cx="12192000" cy="772583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rot="10800000">
            <a:off x="0" y="772253"/>
            <a:ext cx="12192000" cy="33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4"/>
              <a:srcRect t="72254" r="23252" b="17475"/>
              <a:stretch>
                <a:fillRect/>
              </a:stretch>
            </p:blipFill>
          </mc:Choice>
          <mc:Fallback>
            <p:blipFill>
              <a:blip r:embed="rId15"/>
              <a:srcRect t="72254" r="23252" b="17475"/>
              <a:stretch>
                <a:fillRect/>
              </a:stretch>
            </p:blipFill>
          </mc:Fallback>
        </mc:AlternateContent>
        <p:spPr>
          <a:xfrm>
            <a:off x="6498168" y="6286500"/>
            <a:ext cx="5693833" cy="571500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 rot="10800000">
            <a:off x="0" y="6286501"/>
            <a:ext cx="12192000" cy="33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10464801" y="6433344"/>
            <a:ext cx="1329972" cy="277813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 rot="10800000">
            <a:off x="0" y="772253"/>
            <a:ext cx="12192000" cy="33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9" r:id="rId5"/>
    <p:sldLayoutId id="2147483880" r:id="rId6"/>
    <p:sldLayoutId id="2147483881" r:id="rId7"/>
    <p:sldLayoutId id="2147483882" r:id="rId8"/>
    <p:sldLayoutId id="2147483872" r:id="rId9"/>
    <p:sldLayoutId id="2147483883" r:id="rId10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45712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5" indent="-342845" algn="l" defTabSz="457127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1" indent="-285704" algn="l" defTabSz="457127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7" indent="-228563" algn="l" defTabSz="45712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4" indent="-228563" algn="l" defTabSz="457127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1" indent="-228563" algn="l" defTabSz="457127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98" indent="-228563" algn="l" defTabSz="45712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25" indent="-228563" algn="l" defTabSz="45712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1" indent="-228563" algn="l" defTabSz="45712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78" indent="-228563" algn="l" defTabSz="45712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7" algn="l" defTabSz="457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4" algn="l" defTabSz="457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1" algn="l" defTabSz="457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7" algn="l" defTabSz="457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4" algn="l" defTabSz="457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1" algn="l" defTabSz="457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88" algn="l" defTabSz="457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15" algn="l" defTabSz="457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gs.noaa.gov/orbits/" TargetMode="External"/><Relationship Id="rId2" Type="http://schemas.openxmlformats.org/officeDocument/2006/relationships/hyperlink" Target="http://igscb.jpl.nasa.gov/components/dcnav/cddis_data_daily_yyn.html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gs.noaa.gov/orbits/SP3_format.html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ogrammableweb.com/api/usgs-elevation-query-service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19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jpg"/><Relationship Id="rId4" Type="http://schemas.openxmlformats.org/officeDocument/2006/relationships/image" Target="../media/image29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930577" y="3276600"/>
            <a:ext cx="8534400" cy="1752600"/>
          </a:xfrm>
        </p:spPr>
        <p:txBody>
          <a:bodyPr/>
          <a:lstStyle/>
          <a:p>
            <a:r>
              <a:rPr lang="en-US" sz="4000" dirty="0" smtClean="0"/>
              <a:t>Jie Liu</a:t>
            </a:r>
          </a:p>
          <a:p>
            <a:r>
              <a:rPr lang="en-US" dirty="0" smtClean="0"/>
              <a:t>Microsoft Research</a:t>
            </a:r>
            <a:br>
              <a:rPr lang="en-US" dirty="0" smtClean="0"/>
            </a:br>
            <a:r>
              <a:rPr lang="en-US" dirty="0" smtClean="0"/>
              <a:t>Redmond, WA 98052</a:t>
            </a:r>
          </a:p>
          <a:p>
            <a:r>
              <a:rPr lang="en-US" dirty="0" smtClean="0"/>
              <a:t>Jie.liu@microsoft.com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Cloud-Offloaded GPS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00800"/>
            <a:ext cx="483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Mobile Location Sensing Tutorial at </a:t>
            </a:r>
            <a:r>
              <a:rPr lang="en-US" dirty="0" err="1" smtClean="0"/>
              <a:t>MobiSys</a:t>
            </a:r>
            <a:r>
              <a:rPr lang="en-US" dirty="0" smtClean="0"/>
              <a:t>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2127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Ephemeris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Broadcast Ephemeris (</a:t>
            </a:r>
            <a:r>
              <a:rPr lang="en-US" sz="2800" dirty="0" smtClean="0"/>
              <a:t>RINEX)</a:t>
            </a:r>
            <a:endParaRPr lang="en-US" sz="2800" dirty="0"/>
          </a:p>
          <a:p>
            <a:pPr marL="0" indent="0">
              <a:buNone/>
            </a:pPr>
            <a:r>
              <a:rPr lang="en-US" sz="2800" dirty="0">
                <a:hlinkClick r:id="rId2"/>
              </a:rPr>
              <a:t>http://</a:t>
            </a:r>
            <a:r>
              <a:rPr lang="en-US" sz="2800" dirty="0" smtClean="0">
                <a:hlinkClick r:id="rId2"/>
              </a:rPr>
              <a:t>igscb.jpl.nasa.gov/components/dcnav/cddis_data_daily_yyn.html</a:t>
            </a:r>
            <a:r>
              <a:rPr lang="en-US" sz="2800" dirty="0" smtClean="0"/>
              <a:t>  </a:t>
            </a:r>
            <a:endParaRPr lang="en-US" sz="2800" dirty="0"/>
          </a:p>
          <a:p>
            <a:r>
              <a:rPr lang="en-US" sz="2800" dirty="0" smtClean="0"/>
              <a:t>National </a:t>
            </a:r>
            <a:r>
              <a:rPr lang="en-US" sz="2800" dirty="0"/>
              <a:t>Geodetic Survey (NGS</a:t>
            </a:r>
            <a:r>
              <a:rPr lang="en-US" sz="2800" dirty="0" smtClean="0"/>
              <a:t>):</a:t>
            </a:r>
            <a:r>
              <a:rPr lang="en-US" sz="2800" dirty="0" smtClean="0">
                <a:hlinkClick r:id="rId3"/>
              </a:rPr>
              <a:t>http</a:t>
            </a:r>
            <a:r>
              <a:rPr lang="en-US" sz="2800" dirty="0">
                <a:hlinkClick r:id="rId3"/>
              </a:rPr>
              <a:t>://</a:t>
            </a:r>
            <a:r>
              <a:rPr lang="en-US" sz="2800" dirty="0" smtClean="0">
                <a:hlinkClick r:id="rId3"/>
              </a:rPr>
              <a:t>www.ngs.noaa.gov/orbits/</a:t>
            </a:r>
            <a:endParaRPr lang="en-US" sz="2800" dirty="0" smtClean="0"/>
          </a:p>
          <a:p>
            <a:pPr lvl="1"/>
            <a:r>
              <a:rPr lang="en-US" sz="2400" dirty="0"/>
              <a:t>Ultra-rapid (iguWWWWD.sp3)</a:t>
            </a:r>
            <a:br>
              <a:rPr lang="en-US" sz="2400" dirty="0"/>
            </a:b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6-hour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latency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sz="2400" dirty="0"/>
              <a:t>Rapid (igrWWWWD.sp3)</a:t>
            </a:r>
            <a:br>
              <a:rPr lang="en-US" sz="2400" dirty="0"/>
            </a:b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13-hour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latency </a:t>
            </a:r>
          </a:p>
          <a:p>
            <a:pPr lvl="1"/>
            <a:r>
              <a:rPr lang="en-US" sz="2400" dirty="0" smtClean="0"/>
              <a:t>Final (igsWWWWD.sp3)</a:t>
            </a:r>
            <a:br>
              <a:rPr lang="en-US" sz="2400" dirty="0" smtClean="0"/>
            </a:b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12 to 14 day latency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029329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964769" y="3291680"/>
            <a:ext cx="3759631" cy="3669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086600" y="4066736"/>
            <a:ext cx="1524000" cy="31487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95400" y="4094872"/>
            <a:ext cx="5562600" cy="31487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086600" y="3691674"/>
            <a:ext cx="1524000" cy="31487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95400" y="3692236"/>
            <a:ext cx="5562600" cy="34636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SP3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12345"/>
            <a:ext cx="10972800" cy="685799"/>
          </a:xfrm>
        </p:spPr>
        <p:txBody>
          <a:bodyPr/>
          <a:lstStyle/>
          <a:p>
            <a:r>
              <a:rPr lang="en-US" sz="2800" dirty="0" smtClean="0"/>
              <a:t>For full specification </a:t>
            </a:r>
            <a:r>
              <a:rPr lang="en-US" sz="2800" dirty="0" smtClean="0">
                <a:hlinkClick r:id="rId2"/>
              </a:rPr>
              <a:t>http</a:t>
            </a:r>
            <a:r>
              <a:rPr lang="en-US" sz="2800" dirty="0">
                <a:hlinkClick r:id="rId2"/>
              </a:rPr>
              <a:t>://</a:t>
            </a:r>
            <a:r>
              <a:rPr lang="en-US" sz="2800" dirty="0" smtClean="0">
                <a:hlinkClick r:id="rId2"/>
              </a:rPr>
              <a:t>www.ngs.noaa.gov/orbits/SP3_format.html</a:t>
            </a:r>
            <a:r>
              <a:rPr lang="en-US" sz="2800" dirty="0" smtClean="0"/>
              <a:t> </a:t>
            </a:r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3277612"/>
            <a:ext cx="9632765" cy="267765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*  2013  6 20  0  0  0.00000000                                                 </a:t>
            </a:r>
          </a:p>
          <a:p>
            <a:r>
              <a:rPr lang="en-US" sz="2400" dirty="0"/>
              <a:t>P  1  15833.341744      0.164576   </a:t>
            </a:r>
            <a:r>
              <a:rPr lang="en-US" sz="2400" dirty="0" smtClean="0"/>
              <a:t>  21320.746257     </a:t>
            </a:r>
            <a:r>
              <a:rPr lang="en-US" sz="2400" dirty="0"/>
              <a:t>39.638737                    </a:t>
            </a:r>
          </a:p>
          <a:p>
            <a:r>
              <a:rPr lang="en-US" sz="2400" dirty="0"/>
              <a:t>V  1   8522.699138  25731.050460  -6232.897765      0.046098                    </a:t>
            </a:r>
          </a:p>
          <a:p>
            <a:r>
              <a:rPr lang="en-US" sz="2400" dirty="0"/>
              <a:t>P  2 -13705.126878 -21928.324527  -6915.898362    437.855352                    </a:t>
            </a:r>
          </a:p>
          <a:p>
            <a:r>
              <a:rPr lang="en-US" sz="2400" dirty="0"/>
              <a:t>V  2   -401.124411  -9435.761633  29274.903151      0.017941                    </a:t>
            </a:r>
          </a:p>
          <a:p>
            <a:r>
              <a:rPr lang="en-US" sz="2400" dirty="0"/>
              <a:t>P  3  21932.968373   9793.907906 -12084.896943    222.312056                    </a:t>
            </a:r>
          </a:p>
          <a:p>
            <a:r>
              <a:rPr lang="en-US" sz="2400" dirty="0"/>
              <a:t>V  3 -14624.350974   2137.876854 -25721.177094      0.048538</a:t>
            </a:r>
          </a:p>
        </p:txBody>
      </p:sp>
      <p:sp>
        <p:nvSpPr>
          <p:cNvPr id="7" name="Rectangle 6"/>
          <p:cNvSpPr/>
          <p:nvPr/>
        </p:nvSpPr>
        <p:spPr>
          <a:xfrm>
            <a:off x="9135794" y="2918138"/>
            <a:ext cx="2903804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position (km)</a:t>
            </a:r>
            <a:endParaRPr lang="en-US" sz="2400" dirty="0"/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flipH="1">
            <a:off x="6781800" y="3184838"/>
            <a:ext cx="2353994" cy="4737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138137" y="3581400"/>
            <a:ext cx="2901461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</a:t>
            </a:r>
            <a:r>
              <a:rPr lang="en-US" sz="2400" dirty="0" smtClean="0"/>
              <a:t>lock correction (</a:t>
            </a:r>
            <a:r>
              <a:rPr lang="en-US" sz="2400" dirty="0" err="1" smtClean="0">
                <a:latin typeface="Symbol" panose="05050102010706020507" pitchFamily="18" charset="2"/>
              </a:rPr>
              <a:t>m</a:t>
            </a:r>
            <a:r>
              <a:rPr lang="en-US" sz="2400" dirty="0" err="1" smtClean="0"/>
              <a:t>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cxnSp>
        <p:nvCxnSpPr>
          <p:cNvPr id="11" name="Straight Arrow Connector 10"/>
          <p:cNvCxnSpPr>
            <a:stCxn id="10" idx="1"/>
          </p:cNvCxnSpPr>
          <p:nvPr/>
        </p:nvCxnSpPr>
        <p:spPr>
          <a:xfrm flipH="1">
            <a:off x="8610601" y="3848100"/>
            <a:ext cx="527536" cy="391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168618" y="4974527"/>
            <a:ext cx="2870979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velocity (km/s)</a:t>
            </a:r>
            <a:endParaRPr lang="en-US" sz="2400" dirty="0"/>
          </a:p>
        </p:txBody>
      </p:sp>
      <p:cxnSp>
        <p:nvCxnSpPr>
          <p:cNvPr id="17" name="Straight Arrow Connector 16"/>
          <p:cNvCxnSpPr>
            <a:stCxn id="16" idx="1"/>
          </p:cNvCxnSpPr>
          <p:nvPr/>
        </p:nvCxnSpPr>
        <p:spPr>
          <a:xfrm flipH="1" flipV="1">
            <a:off x="6858002" y="4268211"/>
            <a:ext cx="2310616" cy="9730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9162756" y="4267200"/>
            <a:ext cx="2876843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</a:t>
            </a:r>
            <a:r>
              <a:rPr lang="en-US" sz="2400" dirty="0" smtClean="0"/>
              <a:t>lock drift (</a:t>
            </a:r>
            <a:r>
              <a:rPr lang="en-US" sz="2400" dirty="0" smtClean="0">
                <a:latin typeface="Symbol" panose="05050102010706020507" pitchFamily="18" charset="2"/>
              </a:rPr>
              <a:t>10</a:t>
            </a:r>
            <a:r>
              <a:rPr lang="en-US" sz="2400" baseline="30000" dirty="0" smtClean="0">
                <a:latin typeface="Symbol" panose="05050102010706020507" pitchFamily="18" charset="2"/>
              </a:rPr>
              <a:t>-4</a:t>
            </a:r>
            <a:r>
              <a:rPr lang="en-US" sz="2400" dirty="0" smtClean="0">
                <a:latin typeface="Symbol" panose="05050102010706020507" pitchFamily="18" charset="2"/>
              </a:rPr>
              <a:t> </a:t>
            </a:r>
            <a:r>
              <a:rPr lang="en-US" sz="2400" dirty="0" err="1" smtClean="0">
                <a:latin typeface="Symbol" panose="05050102010706020507" pitchFamily="18" charset="2"/>
              </a:rPr>
              <a:t>m</a:t>
            </a:r>
            <a:r>
              <a:rPr lang="en-US" sz="2400" dirty="0" err="1" smtClean="0"/>
              <a:t>s</a:t>
            </a:r>
            <a:r>
              <a:rPr lang="en-US" sz="2400" dirty="0" smtClean="0"/>
              <a:t>/s)</a:t>
            </a:r>
            <a:endParaRPr lang="en-US" sz="2400" dirty="0"/>
          </a:p>
        </p:txBody>
      </p:sp>
      <p:cxnSp>
        <p:nvCxnSpPr>
          <p:cNvPr id="27" name="Straight Arrow Connector 26"/>
          <p:cNvCxnSpPr>
            <a:stCxn id="22" idx="1"/>
          </p:cNvCxnSpPr>
          <p:nvPr/>
        </p:nvCxnSpPr>
        <p:spPr>
          <a:xfrm flipH="1" flipV="1">
            <a:off x="8610602" y="4305300"/>
            <a:ext cx="552154" cy="228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114800" y="2345054"/>
            <a:ext cx="4114800" cy="5074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GPS Time, every 15 minutes</a:t>
            </a:r>
            <a:endParaRPr lang="en-US" sz="2400" dirty="0"/>
          </a:p>
        </p:txBody>
      </p:sp>
      <p:cxnSp>
        <p:nvCxnSpPr>
          <p:cNvPr id="31" name="Straight Arrow Connector 30"/>
          <p:cNvCxnSpPr>
            <a:stCxn id="29" idx="1"/>
          </p:cNvCxnSpPr>
          <p:nvPr/>
        </p:nvCxnSpPr>
        <p:spPr>
          <a:xfrm flipH="1">
            <a:off x="2438400" y="2598764"/>
            <a:ext cx="1676400" cy="6929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4076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Without Reference Location?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6093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0"/>
            <a:ext cx="8534400" cy="1143000"/>
          </a:xfrm>
        </p:spPr>
        <p:txBody>
          <a:bodyPr/>
          <a:lstStyle/>
          <a:p>
            <a:r>
              <a:rPr lang="en-US" dirty="0" smtClean="0"/>
              <a:t>Disambiguating Reference Locations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1505" y="1676400"/>
            <a:ext cx="8229600" cy="533400"/>
          </a:xfrm>
        </p:spPr>
        <p:txBody>
          <a:bodyPr/>
          <a:lstStyle/>
          <a:p>
            <a:r>
              <a:rPr lang="en-US" dirty="0" smtClean="0"/>
              <a:t>Conjecture: Least square may not converge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3"/>
          <a:stretch/>
        </p:blipFill>
        <p:spPr bwMode="auto">
          <a:xfrm>
            <a:off x="2971800" y="2209800"/>
            <a:ext cx="614901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336439"/>
      </p:ext>
    </p:extLst>
  </p:cSld>
  <p:clrMapOvr>
    <a:masterClrMapping/>
  </p:clrMapOvr>
  <p:transition advTm="5639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47"/>
          <a:stretch/>
        </p:blipFill>
        <p:spPr bwMode="auto">
          <a:xfrm>
            <a:off x="2504318" y="1785396"/>
            <a:ext cx="8468482" cy="383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0"/>
            <a:ext cx="8458200" cy="914400"/>
          </a:xfrm>
        </p:spPr>
        <p:txBody>
          <a:bodyPr/>
          <a:lstStyle/>
          <a:p>
            <a:r>
              <a:rPr lang="en-US" dirty="0"/>
              <a:t>Disambiguating Reference Locations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887" y="1785396"/>
            <a:ext cx="3798861" cy="457200"/>
          </a:xfrm>
        </p:spPr>
        <p:txBody>
          <a:bodyPr/>
          <a:lstStyle/>
          <a:p>
            <a:r>
              <a:rPr lang="en-US" sz="2800" dirty="0"/>
              <a:t>Use Doppler </a:t>
            </a:r>
            <a:r>
              <a:rPr lang="en-US" sz="2800" dirty="0" smtClean="0"/>
              <a:t>shifts</a:t>
            </a:r>
          </a:p>
          <a:p>
            <a:r>
              <a:rPr lang="en-US" sz="2800" dirty="0" smtClean="0"/>
              <a:t>Similar observation</a:t>
            </a:r>
            <a:br>
              <a:rPr lang="en-US" sz="2800" dirty="0" smtClean="0"/>
            </a:br>
            <a:r>
              <a:rPr lang="en-US" sz="2800" dirty="0" smtClean="0"/>
              <a:t>equations can be derived</a:t>
            </a:r>
            <a:endParaRPr lang="en-US" sz="2800" dirty="0"/>
          </a:p>
        </p:txBody>
      </p:sp>
      <p:sp>
        <p:nvSpPr>
          <p:cNvPr id="5" name="Isosceles Triangle 4"/>
          <p:cNvSpPr/>
          <p:nvPr/>
        </p:nvSpPr>
        <p:spPr>
          <a:xfrm rot="9987070">
            <a:off x="5131000" y="4836918"/>
            <a:ext cx="3303168" cy="652640"/>
          </a:xfrm>
          <a:prstGeom prst="triangle">
            <a:avLst>
              <a:gd name="adj" fmla="val 74885"/>
            </a:avLst>
          </a:prstGeom>
          <a:solidFill>
            <a:schemeClr val="accent2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 rot="441035" flipV="1">
            <a:off x="4536390" y="4780196"/>
            <a:ext cx="3303168" cy="756560"/>
          </a:xfrm>
          <a:prstGeom prst="triangle">
            <a:avLst>
              <a:gd name="adj" fmla="val 80476"/>
            </a:avLst>
          </a:prstGeom>
          <a:solidFill>
            <a:schemeClr val="accent2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31"/>
          <p:cNvSpPr txBox="1"/>
          <p:nvPr/>
        </p:nvSpPr>
        <p:spPr>
          <a:xfrm>
            <a:off x="7109064" y="5725180"/>
            <a:ext cx="2884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Doppler uncertainty results in wider intersection region</a:t>
            </a:r>
          </a:p>
        </p:txBody>
      </p:sp>
      <p:cxnSp>
        <p:nvCxnSpPr>
          <p:cNvPr id="8" name="Straight Arrow Connector 7"/>
          <p:cNvCxnSpPr>
            <a:stCxn id="7" idx="0"/>
          </p:cNvCxnSpPr>
          <p:nvPr/>
        </p:nvCxnSpPr>
        <p:spPr>
          <a:xfrm flipH="1" flipV="1">
            <a:off x="7560783" y="5294834"/>
            <a:ext cx="990714" cy="4303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117867" y="5710440"/>
            <a:ext cx="2973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Receiver Location at cone intersection(s) on the Earth’s surface</a:t>
            </a:r>
          </a:p>
        </p:txBody>
      </p:sp>
      <p:sp>
        <p:nvSpPr>
          <p:cNvPr id="10" name="Isosceles Triangle 9"/>
          <p:cNvSpPr/>
          <p:nvPr/>
        </p:nvSpPr>
        <p:spPr>
          <a:xfrm>
            <a:off x="6273258" y="5016656"/>
            <a:ext cx="330214" cy="21290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249596" y="5229556"/>
            <a:ext cx="1188769" cy="4956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383731"/>
      </p:ext>
    </p:extLst>
  </p:cSld>
  <p:clrMapOvr>
    <a:masterClrMapping/>
  </p:clrMapOvr>
  <p:transition advTm="51896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0"/>
            <a:ext cx="8686800" cy="1143000"/>
          </a:xfrm>
        </p:spPr>
        <p:txBody>
          <a:bodyPr/>
          <a:lstStyle/>
          <a:p>
            <a:r>
              <a:rPr lang="en-US" dirty="0"/>
              <a:t>Disambiguating Reference Locations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286" y="1676400"/>
            <a:ext cx="8229600" cy="609600"/>
          </a:xfrm>
        </p:spPr>
        <p:txBody>
          <a:bodyPr/>
          <a:lstStyle/>
          <a:p>
            <a:r>
              <a:rPr lang="en-US" sz="2800" dirty="0"/>
              <a:t>The 3</a:t>
            </a:r>
            <a:r>
              <a:rPr lang="en-US" sz="2800" baseline="30000" dirty="0"/>
              <a:t>rd</a:t>
            </a:r>
            <a:r>
              <a:rPr lang="en-US" sz="2800" dirty="0"/>
              <a:t> dimension:</a:t>
            </a:r>
          </a:p>
          <a:p>
            <a:pPr lvl="1"/>
            <a:r>
              <a:rPr lang="en-US" sz="2000" dirty="0"/>
              <a:t>Use elevation data from cloud services, </a:t>
            </a:r>
            <a:r>
              <a:rPr lang="en-US" sz="2000" dirty="0" smtClean="0"/>
              <a:t>e.g. USGS </a:t>
            </a:r>
            <a:r>
              <a:rPr lang="en-US" sz="2000" dirty="0"/>
              <a:t>Elevation API: </a:t>
            </a:r>
            <a:r>
              <a:rPr lang="en-US" sz="2000" dirty="0">
                <a:hlinkClick r:id="rId2"/>
              </a:rPr>
              <a:t>http://www.programmableweb.com/api/usgs-elevation-query-service</a:t>
            </a:r>
            <a:r>
              <a:rPr lang="en-US" sz="2000" dirty="0"/>
              <a:t> 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066811" y="3154630"/>
            <a:ext cx="5847247" cy="3152788"/>
            <a:chOff x="787078" y="771739"/>
            <a:chExt cx="7681492" cy="4973747"/>
          </a:xfrm>
        </p:grpSpPr>
        <p:sp>
          <p:nvSpPr>
            <p:cNvPr id="5" name="Freeform 4"/>
            <p:cNvSpPr/>
            <p:nvPr/>
          </p:nvSpPr>
          <p:spPr>
            <a:xfrm>
              <a:off x="787078" y="4305713"/>
              <a:ext cx="7349925" cy="1041791"/>
            </a:xfrm>
            <a:custGeom>
              <a:avLst/>
              <a:gdLst>
                <a:gd name="connsiteX0" fmla="*/ 0 w 7349925"/>
                <a:gd name="connsiteY0" fmla="*/ 1041791 h 1041791"/>
                <a:gd name="connsiteX1" fmla="*/ 3715474 w 7349925"/>
                <a:gd name="connsiteY1" fmla="*/ 69 h 1041791"/>
                <a:gd name="connsiteX2" fmla="*/ 7349925 w 7349925"/>
                <a:gd name="connsiteY2" fmla="*/ 983917 h 1041791"/>
                <a:gd name="connsiteX3" fmla="*/ 7349925 w 7349925"/>
                <a:gd name="connsiteY3" fmla="*/ 983917 h 1041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9925" h="1041791">
                  <a:moveTo>
                    <a:pt x="0" y="1041791"/>
                  </a:moveTo>
                  <a:cubicBezTo>
                    <a:pt x="1245243" y="525753"/>
                    <a:pt x="2490487" y="9715"/>
                    <a:pt x="3715474" y="69"/>
                  </a:cubicBezTo>
                  <a:cubicBezTo>
                    <a:pt x="4940462" y="-9577"/>
                    <a:pt x="7349925" y="983917"/>
                    <a:pt x="7349925" y="983917"/>
                  </a:cubicBezTo>
                  <a:lnTo>
                    <a:pt x="7349925" y="983917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914400" y="914400"/>
              <a:ext cx="228600" cy="228600"/>
            </a:xfrm>
            <a:prstGeom prst="triangl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267200" y="4229513"/>
              <a:ext cx="152400" cy="190087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>
              <a:stCxn id="6" idx="4"/>
              <a:endCxn id="22" idx="1"/>
            </p:cNvCxnSpPr>
            <p:nvPr/>
          </p:nvCxnSpPr>
          <p:spPr>
            <a:xfrm>
              <a:off x="1143000" y="1143000"/>
              <a:ext cx="3781439" cy="3787815"/>
            </a:xfrm>
            <a:prstGeom prst="line">
              <a:avLst/>
            </a:prstGeom>
            <a:ln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3449256" y="3541853"/>
              <a:ext cx="1585731" cy="1111170"/>
            </a:xfrm>
            <a:custGeom>
              <a:avLst/>
              <a:gdLst>
                <a:gd name="connsiteX0" fmla="*/ 1585731 w 1585731"/>
                <a:gd name="connsiteY0" fmla="*/ 0 h 1111170"/>
                <a:gd name="connsiteX1" fmla="*/ 937549 w 1585731"/>
                <a:gd name="connsiteY1" fmla="*/ 810228 h 1111170"/>
                <a:gd name="connsiteX2" fmla="*/ 0 w 1585731"/>
                <a:gd name="connsiteY2" fmla="*/ 1111170 h 111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5731" h="1111170">
                  <a:moveTo>
                    <a:pt x="1585731" y="0"/>
                  </a:moveTo>
                  <a:cubicBezTo>
                    <a:pt x="1393784" y="312516"/>
                    <a:pt x="1201837" y="625033"/>
                    <a:pt x="937549" y="810228"/>
                  </a:cubicBezTo>
                  <a:cubicBezTo>
                    <a:pt x="673261" y="995423"/>
                    <a:pt x="169762" y="1049438"/>
                    <a:pt x="0" y="1111170"/>
                  </a:cubicBezTo>
                </a:path>
              </a:pathLst>
            </a:custGeom>
            <a:noFill/>
            <a:ln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945757" y="3009417"/>
              <a:ext cx="1585731" cy="1111170"/>
            </a:xfrm>
            <a:custGeom>
              <a:avLst/>
              <a:gdLst>
                <a:gd name="connsiteX0" fmla="*/ 1585731 w 1585731"/>
                <a:gd name="connsiteY0" fmla="*/ 0 h 1111170"/>
                <a:gd name="connsiteX1" fmla="*/ 937549 w 1585731"/>
                <a:gd name="connsiteY1" fmla="*/ 810228 h 1111170"/>
                <a:gd name="connsiteX2" fmla="*/ 0 w 1585731"/>
                <a:gd name="connsiteY2" fmla="*/ 1111170 h 111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5731" h="1111170">
                  <a:moveTo>
                    <a:pt x="1585731" y="0"/>
                  </a:moveTo>
                  <a:cubicBezTo>
                    <a:pt x="1393784" y="312516"/>
                    <a:pt x="1201837" y="625033"/>
                    <a:pt x="937549" y="810228"/>
                  </a:cubicBezTo>
                  <a:cubicBezTo>
                    <a:pt x="673261" y="995423"/>
                    <a:pt x="169762" y="1049438"/>
                    <a:pt x="0" y="1111170"/>
                  </a:cubicBezTo>
                </a:path>
              </a:pathLst>
            </a:custGeom>
            <a:noFill/>
            <a:ln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>
              <a:off x="7696200" y="1284308"/>
              <a:ext cx="228600" cy="228600"/>
            </a:xfrm>
            <a:prstGeom prst="triangl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>
              <a:stCxn id="11" idx="2"/>
            </p:cNvCxnSpPr>
            <p:nvPr/>
          </p:nvCxnSpPr>
          <p:spPr>
            <a:xfrm flipH="1">
              <a:off x="3568484" y="1512908"/>
              <a:ext cx="4127716" cy="3417907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>
            <a:xfrm rot="4808182">
              <a:off x="3776528" y="3541854"/>
              <a:ext cx="1585731" cy="1111170"/>
            </a:xfrm>
            <a:custGeom>
              <a:avLst/>
              <a:gdLst>
                <a:gd name="connsiteX0" fmla="*/ 1585731 w 1585731"/>
                <a:gd name="connsiteY0" fmla="*/ 0 h 1111170"/>
                <a:gd name="connsiteX1" fmla="*/ 937549 w 1585731"/>
                <a:gd name="connsiteY1" fmla="*/ 810228 h 1111170"/>
                <a:gd name="connsiteX2" fmla="*/ 0 w 1585731"/>
                <a:gd name="connsiteY2" fmla="*/ 1111170 h 111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5731" h="1111170">
                  <a:moveTo>
                    <a:pt x="1585731" y="0"/>
                  </a:moveTo>
                  <a:cubicBezTo>
                    <a:pt x="1393784" y="312516"/>
                    <a:pt x="1201837" y="625033"/>
                    <a:pt x="937549" y="810228"/>
                  </a:cubicBezTo>
                  <a:cubicBezTo>
                    <a:pt x="673261" y="995423"/>
                    <a:pt x="169762" y="1049438"/>
                    <a:pt x="0" y="1111170"/>
                  </a:cubicBezTo>
                </a:path>
              </a:pathLst>
            </a:cu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 rot="4808182">
              <a:off x="4352367" y="3041578"/>
              <a:ext cx="1585731" cy="1111170"/>
            </a:xfrm>
            <a:custGeom>
              <a:avLst/>
              <a:gdLst>
                <a:gd name="connsiteX0" fmla="*/ 1585731 w 1585731"/>
                <a:gd name="connsiteY0" fmla="*/ 0 h 1111170"/>
                <a:gd name="connsiteX1" fmla="*/ 937549 w 1585731"/>
                <a:gd name="connsiteY1" fmla="*/ 810228 h 1111170"/>
                <a:gd name="connsiteX2" fmla="*/ 0 w 1585731"/>
                <a:gd name="connsiteY2" fmla="*/ 1111170 h 111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5731" h="1111170">
                  <a:moveTo>
                    <a:pt x="1585731" y="0"/>
                  </a:moveTo>
                  <a:cubicBezTo>
                    <a:pt x="1393784" y="312516"/>
                    <a:pt x="1201837" y="625033"/>
                    <a:pt x="937549" y="810228"/>
                  </a:cubicBezTo>
                  <a:cubicBezTo>
                    <a:pt x="673261" y="995423"/>
                    <a:pt x="169762" y="1049438"/>
                    <a:pt x="0" y="1111170"/>
                  </a:cubicBezTo>
                </a:path>
              </a:pathLst>
            </a:cu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55539" y="771739"/>
              <a:ext cx="535309" cy="5826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933261" y="1213942"/>
              <a:ext cx="535309" cy="5826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S2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26983" y="4468357"/>
              <a:ext cx="417382" cy="5826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68484" y="3162348"/>
              <a:ext cx="406851" cy="5826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462040" y="2784770"/>
              <a:ext cx="404746" cy="5826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743087" y="3183664"/>
              <a:ext cx="430017" cy="5826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21" name="Freeform 20"/>
            <p:cNvSpPr/>
            <p:nvPr/>
          </p:nvSpPr>
          <p:spPr>
            <a:xfrm rot="4808182">
              <a:off x="3165668" y="4097437"/>
              <a:ext cx="1585731" cy="1111170"/>
            </a:xfrm>
            <a:custGeom>
              <a:avLst/>
              <a:gdLst>
                <a:gd name="connsiteX0" fmla="*/ 1585731 w 1585731"/>
                <a:gd name="connsiteY0" fmla="*/ 0 h 1111170"/>
                <a:gd name="connsiteX1" fmla="*/ 937549 w 1585731"/>
                <a:gd name="connsiteY1" fmla="*/ 810228 h 1111170"/>
                <a:gd name="connsiteX2" fmla="*/ 0 w 1585731"/>
                <a:gd name="connsiteY2" fmla="*/ 1111170 h 111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5731" h="1111170">
                  <a:moveTo>
                    <a:pt x="1585731" y="0"/>
                  </a:moveTo>
                  <a:cubicBezTo>
                    <a:pt x="1393784" y="312516"/>
                    <a:pt x="1201837" y="625033"/>
                    <a:pt x="937549" y="810228"/>
                  </a:cubicBezTo>
                  <a:cubicBezTo>
                    <a:pt x="673261" y="995423"/>
                    <a:pt x="169762" y="1049438"/>
                    <a:pt x="0" y="1111170"/>
                  </a:cubicBezTo>
                </a:path>
              </a:pathLst>
            </a:cu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986890" y="4120587"/>
              <a:ext cx="1585731" cy="1111170"/>
            </a:xfrm>
            <a:custGeom>
              <a:avLst/>
              <a:gdLst>
                <a:gd name="connsiteX0" fmla="*/ 1585731 w 1585731"/>
                <a:gd name="connsiteY0" fmla="*/ 0 h 1111170"/>
                <a:gd name="connsiteX1" fmla="*/ 937549 w 1585731"/>
                <a:gd name="connsiteY1" fmla="*/ 810228 h 1111170"/>
                <a:gd name="connsiteX2" fmla="*/ 0 w 1585731"/>
                <a:gd name="connsiteY2" fmla="*/ 1111170 h 111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5731" h="1111170">
                  <a:moveTo>
                    <a:pt x="1585731" y="0"/>
                  </a:moveTo>
                  <a:cubicBezTo>
                    <a:pt x="1393784" y="312516"/>
                    <a:pt x="1201837" y="625033"/>
                    <a:pt x="937549" y="810228"/>
                  </a:cubicBezTo>
                  <a:cubicBezTo>
                    <a:pt x="673261" y="995423"/>
                    <a:pt x="169762" y="1049438"/>
                    <a:pt x="0" y="1111170"/>
                  </a:cubicBezTo>
                </a:path>
              </a:pathLst>
            </a:custGeom>
            <a:noFill/>
            <a:ln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506290" y="3955157"/>
              <a:ext cx="390004" cy="5826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181050" y="4746148"/>
              <a:ext cx="381581" cy="5826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190387" y="4561483"/>
              <a:ext cx="432121" cy="5826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076851" y="5162839"/>
              <a:ext cx="434228" cy="5826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44800" y="3751255"/>
              <a:ext cx="318405" cy="5826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8488661"/>
      </p:ext>
    </p:extLst>
  </p:cSld>
  <p:clrMapOvr>
    <a:masterClrMapping/>
  </p:clrMapOvr>
  <p:transition advTm="94645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368249" y="1690690"/>
            <a:ext cx="7439891" cy="3454977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66FF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Cloud-Offloaded GPS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3771" y="5632173"/>
            <a:ext cx="5087702" cy="64115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350" dirty="0"/>
              <a:t>Raw GPS signals  (16MHz sampling rate, 2 bit/sample, 2ms)</a:t>
            </a:r>
          </a:p>
          <a:p>
            <a:r>
              <a:rPr lang="en-US" sz="1350" dirty="0"/>
              <a:t>“reasonable” time stamp</a:t>
            </a:r>
          </a:p>
        </p:txBody>
      </p:sp>
      <p:sp>
        <p:nvSpPr>
          <p:cNvPr id="6" name="Rectangle 5"/>
          <p:cNvSpPr/>
          <p:nvPr/>
        </p:nvSpPr>
        <p:spPr>
          <a:xfrm>
            <a:off x="2521087" y="2815899"/>
            <a:ext cx="1202684" cy="514350"/>
          </a:xfrm>
          <a:prstGeom prst="rect">
            <a:avLst/>
          </a:prstGeom>
          <a:ln w="28575">
            <a:solidFill>
              <a:srgbClr val="66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tx1"/>
                </a:solidFill>
              </a:rPr>
              <a:t>Acquisition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63505" y="3450547"/>
            <a:ext cx="630109" cy="30008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 IDs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36397" y="4024799"/>
            <a:ext cx="1071127" cy="30008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 Phases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675509" y="3182386"/>
            <a:ext cx="1071068" cy="571500"/>
          </a:xfrm>
          <a:prstGeom prst="rect">
            <a:avLst/>
          </a:prstGeom>
          <a:ln w="28575">
            <a:solidFill>
              <a:srgbClr val="66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tx1"/>
                </a:solidFill>
              </a:rPr>
              <a:t>NASA/NGA Orbit DB</a:t>
            </a:r>
          </a:p>
        </p:txBody>
      </p:sp>
      <p:cxnSp>
        <p:nvCxnSpPr>
          <p:cNvPr id="26" name="Elbow Connector 25"/>
          <p:cNvCxnSpPr>
            <a:endCxn id="24" idx="1"/>
          </p:cNvCxnSpPr>
          <p:nvPr/>
        </p:nvCxnSpPr>
        <p:spPr>
          <a:xfrm>
            <a:off x="3728863" y="3195238"/>
            <a:ext cx="946647" cy="272898"/>
          </a:xfrm>
          <a:prstGeom prst="bentConnector3">
            <a:avLst>
              <a:gd name="adj1" fmla="val 50000"/>
            </a:avLst>
          </a:prstGeom>
          <a:solidFill>
            <a:srgbClr val="FFFF00"/>
          </a:solidFill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068465" y="3318095"/>
            <a:ext cx="942887" cy="30008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Ephemeris</a:t>
            </a:r>
          </a:p>
        </p:txBody>
      </p:sp>
      <p:cxnSp>
        <p:nvCxnSpPr>
          <p:cNvPr id="32" name="Straight Arrow Connector 31"/>
          <p:cNvCxnSpPr>
            <a:stCxn id="24" idx="3"/>
            <a:endCxn id="30" idx="1"/>
          </p:cNvCxnSpPr>
          <p:nvPr/>
        </p:nvCxnSpPr>
        <p:spPr>
          <a:xfrm>
            <a:off x="5746578" y="3468136"/>
            <a:ext cx="321887" cy="0"/>
          </a:xfrm>
          <a:prstGeom prst="straightConnector1">
            <a:avLst/>
          </a:prstGeom>
          <a:solidFill>
            <a:srgbClr val="FFFF00"/>
          </a:solidFill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436175" y="2983085"/>
            <a:ext cx="1007023" cy="664372"/>
          </a:xfrm>
          <a:prstGeom prst="rect">
            <a:avLst/>
          </a:prstGeom>
          <a:ln w="28575">
            <a:solidFill>
              <a:srgbClr val="66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tx1"/>
                </a:solidFill>
              </a:rPr>
              <a:t>Coarse Time Navigation</a:t>
            </a:r>
          </a:p>
        </p:txBody>
      </p:sp>
      <p:cxnSp>
        <p:nvCxnSpPr>
          <p:cNvPr id="35" name="Straight Arrow Connector 34"/>
          <p:cNvCxnSpPr>
            <a:endCxn id="33" idx="1"/>
          </p:cNvCxnSpPr>
          <p:nvPr/>
        </p:nvCxnSpPr>
        <p:spPr>
          <a:xfrm flipV="1">
            <a:off x="7067832" y="3315271"/>
            <a:ext cx="368342" cy="848032"/>
          </a:xfrm>
          <a:prstGeom prst="straightConnector1">
            <a:avLst/>
          </a:prstGeom>
          <a:solidFill>
            <a:srgbClr val="FFFF00"/>
          </a:solidFill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33" idx="1"/>
          </p:cNvCxnSpPr>
          <p:nvPr/>
        </p:nvCxnSpPr>
        <p:spPr>
          <a:xfrm>
            <a:off x="6989084" y="2704645"/>
            <a:ext cx="447091" cy="610627"/>
          </a:xfrm>
          <a:prstGeom prst="straightConnector1">
            <a:avLst/>
          </a:prstGeom>
          <a:solidFill>
            <a:srgbClr val="FFFF00"/>
          </a:solidFill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33" idx="1"/>
          </p:cNvCxnSpPr>
          <p:nvPr/>
        </p:nvCxnSpPr>
        <p:spPr>
          <a:xfrm flipV="1">
            <a:off x="6978966" y="3315271"/>
            <a:ext cx="457208" cy="162670"/>
          </a:xfrm>
          <a:prstGeom prst="straightConnector1">
            <a:avLst/>
          </a:prstGeom>
          <a:solidFill>
            <a:srgbClr val="FFFF00"/>
          </a:solidFill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ight Arrow 46"/>
          <p:cNvSpPr/>
          <p:nvPr/>
        </p:nvSpPr>
        <p:spPr>
          <a:xfrm>
            <a:off x="8448519" y="3219378"/>
            <a:ext cx="171450" cy="191787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23771" y="5310350"/>
            <a:ext cx="2473562" cy="300082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350" dirty="0"/>
              <a:t>Device (a set of 2ms GPS signals)</a:t>
            </a:r>
          </a:p>
        </p:txBody>
      </p:sp>
      <p:cxnSp>
        <p:nvCxnSpPr>
          <p:cNvPr id="38" name="Straight Arrow Connector 37"/>
          <p:cNvCxnSpPr>
            <a:endCxn id="33" idx="1"/>
          </p:cNvCxnSpPr>
          <p:nvPr/>
        </p:nvCxnSpPr>
        <p:spPr>
          <a:xfrm>
            <a:off x="6964006" y="2047257"/>
            <a:ext cx="472169" cy="1268015"/>
          </a:xfrm>
          <a:prstGeom prst="straightConnector1">
            <a:avLst/>
          </a:prstGeom>
          <a:solidFill>
            <a:srgbClr val="FFFF00"/>
          </a:solidFill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004673" y="1804883"/>
            <a:ext cx="984180" cy="5078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35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Device</a:t>
            </a:r>
            <a:br>
              <a:rPr lang="en-US" sz="135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35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Timestamp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606937" y="3149269"/>
            <a:ext cx="1063112" cy="30008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35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</a:t>
            </a:r>
            <a:r>
              <a:rPr lang="en-US" sz="135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35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</a:t>
            </a:r>
            <a:r>
              <a:rPr lang="en-US" sz="135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alt)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75509" y="2470064"/>
            <a:ext cx="1071068" cy="472044"/>
          </a:xfrm>
          <a:prstGeom prst="rect">
            <a:avLst/>
          </a:prstGeom>
          <a:ln w="28575">
            <a:solidFill>
              <a:srgbClr val="66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tx1"/>
                </a:solidFill>
              </a:rPr>
              <a:t>AOA</a:t>
            </a:r>
            <a:br>
              <a:rPr lang="en-US" sz="1350" b="1" dirty="0">
                <a:solidFill>
                  <a:schemeClr val="tx1"/>
                </a:solidFill>
              </a:rPr>
            </a:br>
            <a:r>
              <a:rPr lang="en-US" sz="1350" b="1" dirty="0">
                <a:solidFill>
                  <a:schemeClr val="tx1"/>
                </a:solidFill>
              </a:rPr>
              <a:t>Intersection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78155" y="2566143"/>
            <a:ext cx="1173976" cy="30008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Ref. Locations</a:t>
            </a:r>
          </a:p>
        </p:txBody>
      </p:sp>
      <p:cxnSp>
        <p:nvCxnSpPr>
          <p:cNvPr id="16" name="Elbow Connector 15"/>
          <p:cNvCxnSpPr>
            <a:endCxn id="11" idx="1"/>
          </p:cNvCxnSpPr>
          <p:nvPr/>
        </p:nvCxnSpPr>
        <p:spPr>
          <a:xfrm flipV="1">
            <a:off x="3733889" y="2706086"/>
            <a:ext cx="941621" cy="236022"/>
          </a:xfrm>
          <a:prstGeom prst="bentConnector3">
            <a:avLst>
              <a:gd name="adj1" fmla="val 50000"/>
            </a:avLst>
          </a:prstGeom>
          <a:solidFill>
            <a:srgbClr val="FFFF00"/>
          </a:solidFill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3"/>
            <a:endCxn id="34" idx="1"/>
          </p:cNvCxnSpPr>
          <p:nvPr/>
        </p:nvCxnSpPr>
        <p:spPr>
          <a:xfrm>
            <a:off x="5746577" y="2706086"/>
            <a:ext cx="131578" cy="10098"/>
          </a:xfrm>
          <a:prstGeom prst="straightConnector1">
            <a:avLst/>
          </a:prstGeom>
          <a:solidFill>
            <a:srgbClr val="FFFF00"/>
          </a:solidFill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911701" y="2404265"/>
            <a:ext cx="763351" cy="30008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Doppler</a:t>
            </a:r>
          </a:p>
        </p:txBody>
      </p:sp>
      <p:cxnSp>
        <p:nvCxnSpPr>
          <p:cNvPr id="42" name="Straight Arrow Connector 41"/>
          <p:cNvCxnSpPr>
            <a:stCxn id="24" idx="0"/>
            <a:endCxn id="11" idx="2"/>
          </p:cNvCxnSpPr>
          <p:nvPr/>
        </p:nvCxnSpPr>
        <p:spPr>
          <a:xfrm flipV="1">
            <a:off x="5211043" y="2942108"/>
            <a:ext cx="0" cy="240278"/>
          </a:xfrm>
          <a:prstGeom prst="straightConnector1">
            <a:avLst/>
          </a:prstGeom>
          <a:solidFill>
            <a:srgbClr val="FFFF00"/>
          </a:solidFill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211043" y="2923748"/>
            <a:ext cx="833690" cy="30008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FFFF00"/>
                </a:solidFill>
              </a:rPr>
              <a:t>SV speed</a:t>
            </a:r>
          </a:p>
        </p:txBody>
      </p:sp>
      <p:cxnSp>
        <p:nvCxnSpPr>
          <p:cNvPr id="50" name="Straight Arrow Connector 49"/>
          <p:cNvCxnSpPr>
            <a:stCxn id="53" idx="3"/>
          </p:cNvCxnSpPr>
          <p:nvPr/>
        </p:nvCxnSpPr>
        <p:spPr>
          <a:xfrm flipV="1">
            <a:off x="4416649" y="3663082"/>
            <a:ext cx="250704" cy="263250"/>
          </a:xfrm>
          <a:prstGeom prst="straightConnector1">
            <a:avLst/>
          </a:prstGeom>
          <a:solidFill>
            <a:srgbClr val="FFFF00"/>
          </a:solidFill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393997" y="3776291"/>
            <a:ext cx="1022652" cy="30008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FFFF00"/>
                </a:solidFill>
              </a:rPr>
              <a:t>Time stamp</a:t>
            </a:r>
          </a:p>
        </p:txBody>
      </p:sp>
      <p:cxnSp>
        <p:nvCxnSpPr>
          <p:cNvPr id="81" name="Elbow Connector 80"/>
          <p:cNvCxnSpPr>
            <a:stCxn id="6" idx="2"/>
            <a:endCxn id="20" idx="1"/>
          </p:cNvCxnSpPr>
          <p:nvPr/>
        </p:nvCxnSpPr>
        <p:spPr>
          <a:xfrm rot="16200000" flipH="1">
            <a:off x="4157118" y="2295561"/>
            <a:ext cx="844591" cy="2913967"/>
          </a:xfrm>
          <a:prstGeom prst="bentConnector2">
            <a:avLst/>
          </a:prstGeom>
          <a:solidFill>
            <a:srgbClr val="FFFF00"/>
          </a:solidFill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494429" y="4482322"/>
            <a:ext cx="1148071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Cloud</a:t>
            </a:r>
          </a:p>
        </p:txBody>
      </p:sp>
      <p:cxnSp>
        <p:nvCxnSpPr>
          <p:cNvPr id="51" name="Elbow Connector 50"/>
          <p:cNvCxnSpPr>
            <a:endCxn id="6" idx="1"/>
          </p:cNvCxnSpPr>
          <p:nvPr/>
        </p:nvCxnSpPr>
        <p:spPr>
          <a:xfrm rot="10800000">
            <a:off x="2521089" y="3073074"/>
            <a:ext cx="305537" cy="2782176"/>
          </a:xfrm>
          <a:prstGeom prst="bentConnector3">
            <a:avLst>
              <a:gd name="adj1" fmla="val 229233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3" t="-881" r="24762" b="881"/>
          <a:stretch/>
        </p:blipFill>
        <p:spPr>
          <a:xfrm>
            <a:off x="2940945" y="5171946"/>
            <a:ext cx="793295" cy="116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45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3762"/>
    </mc:Choice>
    <mc:Fallback xmlns="">
      <p:transition advTm="103762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CLEON Prototype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9" t="3678" r="10704" b="4404"/>
          <a:stretch/>
        </p:blipFill>
        <p:spPr>
          <a:xfrm rot="5400000">
            <a:off x="1301749" y="2508251"/>
            <a:ext cx="4533900" cy="3022599"/>
          </a:xfr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5638800" y="1883781"/>
            <a:ext cx="4343400" cy="4144963"/>
          </a:xfrm>
          <a:prstGeom prst="rect">
            <a:avLst/>
          </a:prstGeom>
        </p:spPr>
        <p:txBody>
          <a:bodyPr/>
          <a:lstStyle>
            <a:lvl1pPr marL="342845" indent="-342845" algn="l" defTabSz="457127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31" indent="-285704" algn="l" defTabSz="457127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17" indent="-228563" algn="l" defTabSz="457127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44" indent="-228563" algn="l" defTabSz="457127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71" indent="-228563" algn="l" defTabSz="457127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98" indent="-228563" algn="l" defTabSz="45712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25" indent="-228563" algn="l" defTabSz="45712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51" indent="-228563" algn="l" defTabSz="45712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78" indent="-228563" algn="l" defTabSz="45712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Max 2769 GPS receiver</a:t>
            </a:r>
          </a:p>
          <a:p>
            <a:r>
              <a:rPr lang="en-US" sz="2400" dirty="0"/>
              <a:t>MSP430F5338 </a:t>
            </a:r>
            <a:r>
              <a:rPr lang="en-US" sz="2400" dirty="0" err="1">
                <a:latin typeface="Symbol" pitchFamily="18" charset="2"/>
              </a:rPr>
              <a:t>m</a:t>
            </a:r>
            <a:r>
              <a:rPr lang="en-US" sz="2400" dirty="0" err="1"/>
              <a:t>C</a:t>
            </a:r>
            <a:r>
              <a:rPr lang="en-US" sz="2400" dirty="0"/>
              <a:t>, 12MHz</a:t>
            </a:r>
          </a:p>
          <a:p>
            <a:r>
              <a:rPr lang="en-US" sz="2400" dirty="0"/>
              <a:t>Serial to parallel + DMA</a:t>
            </a:r>
          </a:p>
          <a:p>
            <a:r>
              <a:rPr lang="en-US" sz="2400" dirty="0"/>
              <a:t>Rechargeable battery</a:t>
            </a:r>
          </a:p>
          <a:p>
            <a:r>
              <a:rPr lang="en-US" sz="2400" dirty="0"/>
              <a:t>Battery-backed up real-time clock</a:t>
            </a:r>
          </a:p>
          <a:p>
            <a:r>
              <a:rPr lang="en-US" sz="2400" dirty="0" err="1"/>
              <a:t>microSD</a:t>
            </a:r>
            <a:r>
              <a:rPr lang="en-US" sz="2400" dirty="0"/>
              <a:t> card</a:t>
            </a:r>
          </a:p>
        </p:txBody>
      </p:sp>
    </p:spTree>
    <p:extLst>
      <p:ext uri="{BB962C8B-B14F-4D97-AF65-F5344CB8AC3E}">
        <p14:creationId xmlns:p14="http://schemas.microsoft.com/office/powerpoint/2010/main" val="1825399488"/>
      </p:ext>
    </p:extLst>
  </p:cSld>
  <p:clrMapOvr>
    <a:masterClrMapping/>
  </p:clrMapOvr>
  <p:transition advTm="49416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Energy Performance: (flash chip)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6248400" y="1784351"/>
          <a:ext cx="4267200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22400"/>
                <a:gridCol w="1422400"/>
                <a:gridCol w="1422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Current(mA)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Duration (</a:t>
                      </a:r>
                      <a:r>
                        <a:rPr lang="en-US" sz="1600" dirty="0" err="1" smtClean="0"/>
                        <a:t>ms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GPS sampling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2.2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Flash writing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28.8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Total (2ms)</a:t>
                      </a:r>
                      <a:endParaRPr lang="en-US" sz="16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4.37</a:t>
                      </a:r>
                      <a:endParaRPr lang="en-US" sz="16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31</a:t>
                      </a:r>
                      <a:endParaRPr lang="en-US" sz="16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27"/>
          <a:stretch/>
        </p:blipFill>
        <p:spPr bwMode="auto">
          <a:xfrm>
            <a:off x="1676401" y="1777599"/>
            <a:ext cx="404921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Brace 3"/>
          <p:cNvSpPr/>
          <p:nvPr/>
        </p:nvSpPr>
        <p:spPr>
          <a:xfrm rot="5400000">
            <a:off x="2296128" y="5443401"/>
            <a:ext cx="198698" cy="27103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 rot="5400000">
            <a:off x="3734764" y="4241080"/>
            <a:ext cx="277792" cy="268532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81554" y="5678270"/>
            <a:ext cx="1027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GPS </a:t>
            </a:r>
            <a:br>
              <a:rPr lang="en-US" dirty="0"/>
            </a:br>
            <a:r>
              <a:rPr lang="en-US" dirty="0"/>
              <a:t>sampling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92385" y="5722639"/>
            <a:ext cx="1362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Save to flash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248400" y="3606399"/>
            <a:ext cx="4572000" cy="2519764"/>
          </a:xfrm>
          <a:prstGeom prst="rect">
            <a:avLst/>
          </a:prstGeom>
        </p:spPr>
        <p:txBody>
          <a:bodyPr/>
          <a:lstStyle>
            <a:lvl1pPr marL="342845" indent="-342845" algn="l" defTabSz="457127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31" indent="-285704" algn="l" defTabSz="457127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17" indent="-228563" algn="l" defTabSz="457127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44" indent="-228563" algn="l" defTabSz="457127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71" indent="-228563" algn="l" defTabSz="457127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98" indent="-228563" algn="l" defTabSz="45712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25" indent="-228563" algn="l" defTabSz="45712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51" indent="-228563" algn="l" defTabSz="45712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78" indent="-228563" algn="l" defTabSz="45712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5x 2ms </a:t>
            </a:r>
            <a:r>
              <a:rPr lang="en-US" sz="2400" dirty="0"/>
              <a:t>GPS sample: </a:t>
            </a:r>
            <a:r>
              <a:rPr lang="en-US" sz="2400" dirty="0" smtClean="0">
                <a:solidFill>
                  <a:srgbClr val="FF0000"/>
                </a:solidFill>
              </a:rPr>
              <a:t>~2mJ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/>
              <a:t>1 A-GPS sample in phone: </a:t>
            </a:r>
            <a:r>
              <a:rPr lang="en-US" sz="2400" dirty="0" smtClean="0">
                <a:solidFill>
                  <a:srgbClr val="FF0000"/>
                </a:solidFill>
              </a:rPr>
              <a:t>~2J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b="1" dirty="0"/>
              <a:t>In theory, 2AA batteries </a:t>
            </a:r>
            <a:r>
              <a:rPr lang="en-US" sz="2400" b="1" dirty="0" smtClean="0"/>
              <a:t>(2Ah) can </a:t>
            </a:r>
            <a:r>
              <a:rPr lang="en-US" sz="2400" b="1" dirty="0"/>
              <a:t>last for 1.5 years with </a:t>
            </a:r>
            <a:r>
              <a:rPr lang="en-US" sz="2400" b="1" dirty="0" smtClean="0"/>
              <a:t>continuous GPS sampling (1Hz).</a:t>
            </a:r>
            <a:r>
              <a:rPr lang="en-US" sz="2400" b="1" dirty="0"/>
              <a:t/>
            </a:r>
            <a:br>
              <a:rPr lang="en-US" sz="2400" b="1" dirty="0"/>
            </a:br>
            <a:endParaRPr lang="en-US" sz="2400" b="1" dirty="0"/>
          </a:p>
          <a:p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9493230"/>
      </p:ext>
    </p:extLst>
  </p:cSld>
  <p:clrMapOvr>
    <a:masterClrMapping/>
  </p:clrMapOvr>
  <p:transition advTm="11373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Energy Assisted Positioning Cloud Service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3276600" y="1905000"/>
            <a:ext cx="7467600" cy="3962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943600" y="5234152"/>
            <a:ext cx="1690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Azure Cloud</a:t>
            </a:r>
            <a:endParaRPr lang="en-US" sz="2400" dirty="0"/>
          </a:p>
        </p:txBody>
      </p:sp>
      <p:sp>
        <p:nvSpPr>
          <p:cNvPr id="27" name="Rectangle 26"/>
          <p:cNvSpPr/>
          <p:nvPr/>
        </p:nvSpPr>
        <p:spPr>
          <a:xfrm>
            <a:off x="3581400" y="2415381"/>
            <a:ext cx="914400" cy="150512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Web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Role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4495800" y="2948781"/>
            <a:ext cx="1510862" cy="7620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Queue</a:t>
            </a:r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6019800" y="2796381"/>
            <a:ext cx="1524000" cy="9144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6172200" y="2882173"/>
            <a:ext cx="1524000" cy="9144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6324600" y="3006103"/>
            <a:ext cx="1524000" cy="9144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LEAP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Workers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Can 32"/>
          <p:cNvSpPr/>
          <p:nvPr/>
        </p:nvSpPr>
        <p:spPr>
          <a:xfrm>
            <a:off x="5113317" y="4340322"/>
            <a:ext cx="914400" cy="893830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SQL</a:t>
            </a:r>
            <a:br>
              <a:rPr lang="en-US" dirty="0" smtClean="0"/>
            </a:br>
            <a:r>
              <a:rPr lang="en-US" dirty="0" smtClean="0"/>
              <a:t>Azure</a:t>
            </a:r>
            <a:endParaRPr lang="en-US" dirty="0"/>
          </a:p>
        </p:txBody>
      </p:sp>
      <p:sp>
        <p:nvSpPr>
          <p:cNvPr id="34" name="Can 33"/>
          <p:cNvSpPr/>
          <p:nvPr/>
        </p:nvSpPr>
        <p:spPr>
          <a:xfrm>
            <a:off x="8229600" y="2895222"/>
            <a:ext cx="1298028" cy="1143378"/>
          </a:xfrm>
          <a:prstGeom prst="ca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Ephemeris</a:t>
            </a:r>
            <a:br>
              <a:rPr lang="en-US" dirty="0" smtClean="0"/>
            </a:br>
            <a:r>
              <a:rPr lang="en-US" dirty="0" smtClean="0"/>
              <a:t>table</a:t>
            </a:r>
            <a:endParaRPr lang="en-US" dirty="0"/>
          </a:p>
        </p:txBody>
      </p:sp>
      <p:cxnSp>
        <p:nvCxnSpPr>
          <p:cNvPr id="36" name="Straight Arrow Connector 35"/>
          <p:cNvCxnSpPr>
            <a:stCxn id="32" idx="3"/>
            <a:endCxn id="34" idx="2"/>
          </p:cNvCxnSpPr>
          <p:nvPr/>
        </p:nvCxnSpPr>
        <p:spPr>
          <a:xfrm>
            <a:off x="7848600" y="3463303"/>
            <a:ext cx="381000" cy="360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9845566" y="2415381"/>
            <a:ext cx="746234" cy="17526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Eph.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Worker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Cloud 37"/>
          <p:cNvSpPr/>
          <p:nvPr/>
        </p:nvSpPr>
        <p:spPr>
          <a:xfrm>
            <a:off x="10972800" y="2209800"/>
            <a:ext cx="1524000" cy="1143000"/>
          </a:xfrm>
          <a:prstGeom prst="cloud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NGA/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NASA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>
            <a:endCxn id="38" idx="2"/>
          </p:cNvCxnSpPr>
          <p:nvPr/>
        </p:nvCxnSpPr>
        <p:spPr>
          <a:xfrm flipV="1">
            <a:off x="10515600" y="2781300"/>
            <a:ext cx="461927" cy="1508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9525000" y="3463303"/>
            <a:ext cx="383628" cy="1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32" idx="2"/>
          </p:cNvCxnSpPr>
          <p:nvPr/>
        </p:nvCxnSpPr>
        <p:spPr>
          <a:xfrm rot="5400000">
            <a:off x="6117111" y="3831110"/>
            <a:ext cx="880097" cy="1058883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3558409" y="4070132"/>
            <a:ext cx="914400" cy="141948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Web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Role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8" name="Straight Arrow Connector 47"/>
          <p:cNvCxnSpPr>
            <a:stCxn id="33" idx="2"/>
            <a:endCxn id="46" idx="3"/>
          </p:cNvCxnSpPr>
          <p:nvPr/>
        </p:nvCxnSpPr>
        <p:spPr>
          <a:xfrm flipH="1" flipV="1">
            <a:off x="4472809" y="4779874"/>
            <a:ext cx="640508" cy="73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Striped Right Arrow 49"/>
          <p:cNvSpPr/>
          <p:nvPr/>
        </p:nvSpPr>
        <p:spPr>
          <a:xfrm>
            <a:off x="1302625" y="2330739"/>
            <a:ext cx="2278775" cy="618042"/>
          </a:xfrm>
          <a:prstGeom prst="strip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Client ID, 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Left Arrow 53"/>
          <p:cNvSpPr/>
          <p:nvPr/>
        </p:nvSpPr>
        <p:spPr>
          <a:xfrm>
            <a:off x="1302625" y="3253581"/>
            <a:ext cx="2255784" cy="632619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Req. ID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Striped Right Arrow 54"/>
          <p:cNvSpPr/>
          <p:nvPr/>
        </p:nvSpPr>
        <p:spPr>
          <a:xfrm>
            <a:off x="1299012" y="4161202"/>
            <a:ext cx="2278775" cy="618042"/>
          </a:xfrm>
          <a:prstGeom prst="strip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Client ID, </a:t>
            </a:r>
            <a:r>
              <a:rPr lang="en-US" dirty="0">
                <a:solidFill>
                  <a:schemeClr val="tx1"/>
                </a:solidFill>
              </a:rPr>
              <a:t>R</a:t>
            </a:r>
            <a:r>
              <a:rPr lang="en-US" dirty="0" smtClean="0">
                <a:solidFill>
                  <a:schemeClr val="tx1"/>
                </a:solidFill>
              </a:rPr>
              <a:t>eq. ID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Left Arrow 55"/>
          <p:cNvSpPr/>
          <p:nvPr/>
        </p:nvSpPr>
        <p:spPr>
          <a:xfrm>
            <a:off x="1302625" y="4886465"/>
            <a:ext cx="2255784" cy="632619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Location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619744" y="1931921"/>
            <a:ext cx="5288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https://msr-leap.cloudapp.net/LEAP.svc</a:t>
            </a:r>
          </a:p>
        </p:txBody>
      </p:sp>
    </p:spTree>
    <p:extLst>
      <p:ext uri="{BB962C8B-B14F-4D97-AF65-F5344CB8AC3E}">
        <p14:creationId xmlns:p14="http://schemas.microsoft.com/office/powerpoint/2010/main" val="3114012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4" grpId="0" animBg="1"/>
      <p:bldP spid="55" grpId="0" animBg="1"/>
      <p:bldP spid="5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GPS Receiving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05200" y="2054452"/>
            <a:ext cx="1219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Tracking</a:t>
            </a:r>
          </a:p>
        </p:txBody>
      </p:sp>
      <p:cxnSp>
        <p:nvCxnSpPr>
          <p:cNvPr id="8" name="Elbow Connector 7"/>
          <p:cNvCxnSpPr>
            <a:endCxn id="11" idx="1"/>
          </p:cNvCxnSpPr>
          <p:nvPr/>
        </p:nvCxnSpPr>
        <p:spPr>
          <a:xfrm rot="16200000" flipH="1">
            <a:off x="1165225" y="1657577"/>
            <a:ext cx="1250950" cy="2286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905000" y="2054452"/>
            <a:ext cx="1219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Acquisition</a:t>
            </a:r>
          </a:p>
        </p:txBody>
      </p:sp>
      <p:cxnSp>
        <p:nvCxnSpPr>
          <p:cNvPr id="16" name="Straight Arrow Connector 15"/>
          <p:cNvCxnSpPr>
            <a:stCxn id="11" idx="3"/>
            <a:endCxn id="6" idx="1"/>
          </p:cNvCxnSpPr>
          <p:nvPr/>
        </p:nvCxnSpPr>
        <p:spPr>
          <a:xfrm>
            <a:off x="3124200" y="2397352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933025" y="2958357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SV IDs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029200" y="2054452"/>
            <a:ext cx="1219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Decoding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62494" y="2960318"/>
            <a:ext cx="136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Code Phases</a:t>
            </a:r>
          </a:p>
        </p:txBody>
      </p:sp>
      <p:cxnSp>
        <p:nvCxnSpPr>
          <p:cNvPr id="21" name="Straight Arrow Connector 20"/>
          <p:cNvCxnSpPr>
            <a:stCxn id="6" idx="3"/>
            <a:endCxn id="18" idx="1"/>
          </p:cNvCxnSpPr>
          <p:nvPr/>
        </p:nvCxnSpPr>
        <p:spPr>
          <a:xfrm>
            <a:off x="4724400" y="2397352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713501" y="2383445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Ephemeris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391998" y="2206852"/>
            <a:ext cx="990600" cy="565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Least</a:t>
            </a:r>
            <a:br>
              <a:rPr lang="en-US" dirty="0"/>
            </a:br>
            <a:r>
              <a:rPr lang="en-US" dirty="0"/>
              <a:t>Square</a:t>
            </a:r>
          </a:p>
        </p:txBody>
      </p:sp>
      <p:sp>
        <p:nvSpPr>
          <p:cNvPr id="47" name="Right Arrow 46"/>
          <p:cNvSpPr/>
          <p:nvPr/>
        </p:nvSpPr>
        <p:spPr>
          <a:xfrm>
            <a:off x="9382598" y="2365475"/>
            <a:ext cx="228600" cy="25571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0" y="1477118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Baseband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611198" y="2251859"/>
            <a:ext cx="9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lat</a:t>
            </a:r>
            <a:r>
              <a:rPr lang="en-US" dirty="0"/>
              <a:t>, </a:t>
            </a:r>
            <a:r>
              <a:rPr lang="en-US" dirty="0" err="1"/>
              <a:t>lon</a:t>
            </a:r>
            <a:r>
              <a:rPr lang="en-US" dirty="0"/>
              <a:t>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662495" y="1898172"/>
            <a:ext cx="1280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stamp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631659" y="3273653"/>
            <a:ext cx="1366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Code Phases</a:t>
            </a:r>
          </a:p>
          <a:p>
            <a:pPr algn="ctr"/>
            <a:r>
              <a:rPr lang="en-US" dirty="0"/>
              <a:t>Doppler</a:t>
            </a:r>
          </a:p>
        </p:txBody>
      </p:sp>
      <p:sp>
        <p:nvSpPr>
          <p:cNvPr id="27" name="Right Brace 26"/>
          <p:cNvSpPr/>
          <p:nvPr/>
        </p:nvSpPr>
        <p:spPr>
          <a:xfrm>
            <a:off x="7967076" y="1846450"/>
            <a:ext cx="338725" cy="142720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 Brace 30"/>
          <p:cNvSpPr/>
          <p:nvPr/>
        </p:nvSpPr>
        <p:spPr>
          <a:xfrm>
            <a:off x="6324600" y="1846451"/>
            <a:ext cx="337894" cy="92724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>
            <a:stCxn id="17" idx="0"/>
          </p:cNvCxnSpPr>
          <p:nvPr/>
        </p:nvCxnSpPr>
        <p:spPr>
          <a:xfrm flipH="1" flipV="1">
            <a:off x="3314700" y="2523221"/>
            <a:ext cx="1" cy="435137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2362200" y="2890882"/>
            <a:ext cx="0" cy="11477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4114801" y="2874566"/>
            <a:ext cx="4894" cy="12402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505201" y="4210494"/>
            <a:ext cx="1228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Every </a:t>
            </a:r>
            <a:r>
              <a:rPr lang="en-US" dirty="0" err="1"/>
              <a:t>ms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continuous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5705209" y="2855072"/>
            <a:ext cx="0" cy="1259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879688" y="4191001"/>
            <a:ext cx="1660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Time stamp: 6s </a:t>
            </a:r>
          </a:p>
          <a:p>
            <a:pPr algn="ctr"/>
            <a:r>
              <a:rPr lang="en-US" dirty="0"/>
              <a:t>Ephemeris: 30s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8887298" y="2874716"/>
            <a:ext cx="0" cy="11638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8488077" y="4210644"/>
            <a:ext cx="808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~10ms</a:t>
            </a:r>
          </a:p>
          <a:p>
            <a:pPr algn="ctr"/>
            <a:endParaRPr lang="en-US" dirty="0"/>
          </a:p>
        </p:txBody>
      </p:sp>
      <p:grpSp>
        <p:nvGrpSpPr>
          <p:cNvPr id="80" name="Group 79"/>
          <p:cNvGrpSpPr/>
          <p:nvPr/>
        </p:nvGrpSpPr>
        <p:grpSpPr>
          <a:xfrm>
            <a:off x="4938766" y="4929253"/>
            <a:ext cx="3367035" cy="1878186"/>
            <a:chOff x="906035" y="1640168"/>
            <a:chExt cx="7247365" cy="4492561"/>
          </a:xfrm>
        </p:grpSpPr>
        <p:grpSp>
          <p:nvGrpSpPr>
            <p:cNvPr id="81" name="Group 80"/>
            <p:cNvGrpSpPr/>
            <p:nvPr/>
          </p:nvGrpSpPr>
          <p:grpSpPr>
            <a:xfrm>
              <a:off x="2514600" y="2102052"/>
              <a:ext cx="5638800" cy="3341077"/>
              <a:chOff x="934329" y="3383280"/>
              <a:chExt cx="5638800" cy="3341077"/>
            </a:xfrm>
          </p:grpSpPr>
          <p:grpSp>
            <p:nvGrpSpPr>
              <p:cNvPr id="100" name="Group 99"/>
              <p:cNvGrpSpPr/>
              <p:nvPr/>
            </p:nvGrpSpPr>
            <p:grpSpPr>
              <a:xfrm>
                <a:off x="934329" y="3383280"/>
                <a:ext cx="5638800" cy="609600"/>
                <a:chOff x="1295400" y="3124200"/>
                <a:chExt cx="5638800" cy="762000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17" name="Cube 116"/>
                <p:cNvSpPr/>
                <p:nvPr/>
              </p:nvSpPr>
              <p:spPr>
                <a:xfrm>
                  <a:off x="1295400" y="3124200"/>
                  <a:ext cx="914400" cy="762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700" dirty="0">
                      <a:solidFill>
                        <a:schemeClr val="tx1"/>
                      </a:solidFill>
                    </a:rPr>
                    <a:t>TLM</a:t>
                  </a:r>
                </a:p>
              </p:txBody>
            </p:sp>
            <p:sp>
              <p:nvSpPr>
                <p:cNvPr id="118" name="Cube 117"/>
                <p:cNvSpPr/>
                <p:nvPr/>
              </p:nvSpPr>
              <p:spPr>
                <a:xfrm>
                  <a:off x="2023403" y="3124200"/>
                  <a:ext cx="914400" cy="762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0" dirty="0">
                      <a:solidFill>
                        <a:schemeClr val="tx1"/>
                      </a:solidFill>
                    </a:rPr>
                    <a:t>HOW</a:t>
                  </a:r>
                </a:p>
              </p:txBody>
            </p:sp>
            <p:sp>
              <p:nvSpPr>
                <p:cNvPr id="119" name="Cube 118"/>
                <p:cNvSpPr/>
                <p:nvPr/>
              </p:nvSpPr>
              <p:spPr>
                <a:xfrm>
                  <a:off x="2743200" y="3124200"/>
                  <a:ext cx="4191000" cy="762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700" dirty="0">
                      <a:solidFill>
                        <a:schemeClr val="tx1"/>
                      </a:solidFill>
                    </a:rPr>
                    <a:t>Clock corrections and SV health</a:t>
                  </a:r>
                </a:p>
              </p:txBody>
            </p:sp>
          </p:grpSp>
          <p:grpSp>
            <p:nvGrpSpPr>
              <p:cNvPr id="101" name="Group 100"/>
              <p:cNvGrpSpPr/>
              <p:nvPr/>
            </p:nvGrpSpPr>
            <p:grpSpPr>
              <a:xfrm>
                <a:off x="934329" y="4079632"/>
                <a:ext cx="5638800" cy="609600"/>
                <a:chOff x="1295400" y="3124200"/>
                <a:chExt cx="5638800" cy="762000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14" name="Cube 113"/>
                <p:cNvSpPr/>
                <p:nvPr/>
              </p:nvSpPr>
              <p:spPr>
                <a:xfrm>
                  <a:off x="1295400" y="3124200"/>
                  <a:ext cx="914400" cy="762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700" dirty="0">
                      <a:solidFill>
                        <a:schemeClr val="tx1"/>
                      </a:solidFill>
                    </a:rPr>
                    <a:t>TLM</a:t>
                  </a:r>
                  <a:endParaRPr lang="en-US" sz="700" dirty="0"/>
                </a:p>
              </p:txBody>
            </p:sp>
            <p:sp>
              <p:nvSpPr>
                <p:cNvPr id="115" name="Cube 114"/>
                <p:cNvSpPr/>
                <p:nvPr/>
              </p:nvSpPr>
              <p:spPr>
                <a:xfrm>
                  <a:off x="2023403" y="3124200"/>
                  <a:ext cx="914400" cy="762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0" dirty="0">
                      <a:solidFill>
                        <a:schemeClr val="tx1"/>
                      </a:solidFill>
                    </a:rPr>
                    <a:t>HOW</a:t>
                  </a:r>
                  <a:endParaRPr lang="en-US" sz="600" dirty="0"/>
                </a:p>
              </p:txBody>
            </p:sp>
            <p:sp>
              <p:nvSpPr>
                <p:cNvPr id="116" name="Cube 115"/>
                <p:cNvSpPr/>
                <p:nvPr/>
              </p:nvSpPr>
              <p:spPr>
                <a:xfrm>
                  <a:off x="2743200" y="3124200"/>
                  <a:ext cx="4191000" cy="762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700" dirty="0">
                      <a:solidFill>
                        <a:schemeClr val="tx1"/>
                      </a:solidFill>
                    </a:rPr>
                    <a:t>Ephemeris parameters</a:t>
                  </a:r>
                </a:p>
              </p:txBody>
            </p:sp>
          </p:grpSp>
          <p:grpSp>
            <p:nvGrpSpPr>
              <p:cNvPr id="102" name="Group 101"/>
              <p:cNvGrpSpPr/>
              <p:nvPr/>
            </p:nvGrpSpPr>
            <p:grpSpPr>
              <a:xfrm>
                <a:off x="934329" y="6114757"/>
                <a:ext cx="5638800" cy="609600"/>
                <a:chOff x="1295400" y="3124200"/>
                <a:chExt cx="5638800" cy="762000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11" name="Cube 110"/>
                <p:cNvSpPr/>
                <p:nvPr/>
              </p:nvSpPr>
              <p:spPr>
                <a:xfrm>
                  <a:off x="1295400" y="3124200"/>
                  <a:ext cx="914400" cy="762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700" dirty="0">
                      <a:solidFill>
                        <a:schemeClr val="tx1"/>
                      </a:solidFill>
                    </a:rPr>
                    <a:t>TLM</a:t>
                  </a:r>
                  <a:endParaRPr lang="en-US" sz="700" dirty="0"/>
                </a:p>
              </p:txBody>
            </p:sp>
            <p:sp>
              <p:nvSpPr>
                <p:cNvPr id="112" name="Cube 111"/>
                <p:cNvSpPr/>
                <p:nvPr/>
              </p:nvSpPr>
              <p:spPr>
                <a:xfrm>
                  <a:off x="2023403" y="3124200"/>
                  <a:ext cx="914400" cy="762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0" dirty="0">
                      <a:solidFill>
                        <a:schemeClr val="tx1"/>
                      </a:solidFill>
                    </a:rPr>
                    <a:t>HOW</a:t>
                  </a:r>
                  <a:endParaRPr lang="en-US" sz="600" dirty="0"/>
                </a:p>
              </p:txBody>
            </p:sp>
            <p:sp>
              <p:nvSpPr>
                <p:cNvPr id="113" name="Cube 112"/>
                <p:cNvSpPr/>
                <p:nvPr/>
              </p:nvSpPr>
              <p:spPr>
                <a:xfrm>
                  <a:off x="2743200" y="3124200"/>
                  <a:ext cx="4191000" cy="762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700" dirty="0">
                      <a:solidFill>
                        <a:schemeClr val="tx1"/>
                      </a:solidFill>
                    </a:rPr>
                    <a:t>Almanac</a:t>
                  </a:r>
                </a:p>
              </p:txBody>
            </p:sp>
          </p:grpSp>
          <p:grpSp>
            <p:nvGrpSpPr>
              <p:cNvPr id="103" name="Group 102"/>
              <p:cNvGrpSpPr/>
              <p:nvPr/>
            </p:nvGrpSpPr>
            <p:grpSpPr>
              <a:xfrm>
                <a:off x="934329" y="5441852"/>
                <a:ext cx="5638800" cy="609600"/>
                <a:chOff x="1295400" y="3124200"/>
                <a:chExt cx="5638800" cy="762000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8" name="Cube 107"/>
                <p:cNvSpPr/>
                <p:nvPr/>
              </p:nvSpPr>
              <p:spPr>
                <a:xfrm>
                  <a:off x="1295400" y="3124200"/>
                  <a:ext cx="914400" cy="762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700" dirty="0">
                      <a:solidFill>
                        <a:schemeClr val="tx1"/>
                      </a:solidFill>
                    </a:rPr>
                    <a:t>TLM</a:t>
                  </a:r>
                  <a:endParaRPr lang="en-US" sz="700" dirty="0"/>
                </a:p>
              </p:txBody>
            </p:sp>
            <p:sp>
              <p:nvSpPr>
                <p:cNvPr id="109" name="Cube 108"/>
                <p:cNvSpPr/>
                <p:nvPr/>
              </p:nvSpPr>
              <p:spPr>
                <a:xfrm>
                  <a:off x="2023403" y="3124200"/>
                  <a:ext cx="914400" cy="762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0" dirty="0">
                      <a:solidFill>
                        <a:schemeClr val="tx1"/>
                      </a:solidFill>
                    </a:rPr>
                    <a:t>HOW</a:t>
                  </a:r>
                  <a:endParaRPr lang="en-US" sz="600" dirty="0"/>
                </a:p>
              </p:txBody>
            </p:sp>
            <p:sp>
              <p:nvSpPr>
                <p:cNvPr id="110" name="Cube 109"/>
                <p:cNvSpPr/>
                <p:nvPr/>
              </p:nvSpPr>
              <p:spPr>
                <a:xfrm>
                  <a:off x="2743200" y="3124200"/>
                  <a:ext cx="4191000" cy="762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700" dirty="0">
                      <a:solidFill>
                        <a:schemeClr val="tx1"/>
                      </a:solidFill>
                    </a:rPr>
                    <a:t>Almanac, </a:t>
                  </a:r>
                  <a:r>
                    <a:rPr lang="en-US" sz="700" dirty="0" err="1">
                      <a:solidFill>
                        <a:schemeClr val="tx1"/>
                      </a:solidFill>
                    </a:rPr>
                    <a:t>ionospheric</a:t>
                  </a:r>
                  <a:r>
                    <a:rPr lang="en-US" sz="700" dirty="0">
                      <a:solidFill>
                        <a:schemeClr val="tx1"/>
                      </a:solidFill>
                    </a:rPr>
                    <a:t> model, </a:t>
                  </a:r>
                  <a:r>
                    <a:rPr lang="en-US" sz="700" dirty="0" err="1">
                      <a:solidFill>
                        <a:schemeClr val="tx1"/>
                      </a:solidFill>
                    </a:rPr>
                    <a:t>dUTC</a:t>
                  </a:r>
                  <a:endParaRPr lang="en-US" sz="7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04" name="Group 103"/>
              <p:cNvGrpSpPr/>
              <p:nvPr/>
            </p:nvGrpSpPr>
            <p:grpSpPr>
              <a:xfrm>
                <a:off x="934329" y="4750191"/>
                <a:ext cx="5638800" cy="609600"/>
                <a:chOff x="1295400" y="3124200"/>
                <a:chExt cx="5638800" cy="762000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5" name="Cube 104"/>
                <p:cNvSpPr/>
                <p:nvPr/>
              </p:nvSpPr>
              <p:spPr>
                <a:xfrm>
                  <a:off x="1295400" y="3124200"/>
                  <a:ext cx="914400" cy="762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700" dirty="0">
                      <a:solidFill>
                        <a:schemeClr val="tx1"/>
                      </a:solidFill>
                    </a:rPr>
                    <a:t>TLM</a:t>
                  </a:r>
                  <a:endParaRPr lang="en-US" sz="700" dirty="0"/>
                </a:p>
              </p:txBody>
            </p:sp>
            <p:sp>
              <p:nvSpPr>
                <p:cNvPr id="106" name="Cube 105"/>
                <p:cNvSpPr/>
                <p:nvPr/>
              </p:nvSpPr>
              <p:spPr>
                <a:xfrm>
                  <a:off x="2023403" y="3124200"/>
                  <a:ext cx="914400" cy="762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0" dirty="0">
                      <a:solidFill>
                        <a:schemeClr val="tx1"/>
                      </a:solidFill>
                    </a:rPr>
                    <a:t>HOW</a:t>
                  </a:r>
                  <a:endParaRPr lang="en-US" sz="600" dirty="0"/>
                </a:p>
              </p:txBody>
            </p:sp>
            <p:sp>
              <p:nvSpPr>
                <p:cNvPr id="107" name="Cube 106"/>
                <p:cNvSpPr/>
                <p:nvPr/>
              </p:nvSpPr>
              <p:spPr>
                <a:xfrm>
                  <a:off x="2743200" y="3124200"/>
                  <a:ext cx="4191000" cy="762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700" dirty="0">
                      <a:solidFill>
                        <a:schemeClr val="tx1"/>
                      </a:solidFill>
                    </a:rPr>
                    <a:t>Ephemeris parameters</a:t>
                  </a:r>
                </a:p>
              </p:txBody>
            </p:sp>
          </p:grpSp>
        </p:grpSp>
        <p:cxnSp>
          <p:nvCxnSpPr>
            <p:cNvPr id="82" name="Straight Arrow Connector 81"/>
            <p:cNvCxnSpPr/>
            <p:nvPr/>
          </p:nvCxnSpPr>
          <p:spPr>
            <a:xfrm>
              <a:off x="1927274" y="2102052"/>
              <a:ext cx="0" cy="38815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1927274" y="2798404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1927274" y="3457300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1927274" y="4154768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927274" y="4752700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1927274" y="5362300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1546274" y="2613737"/>
              <a:ext cx="494094" cy="478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/>
                <a:t>6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470075" y="3316567"/>
              <a:ext cx="590705" cy="478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/>
                <a:t>12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470075" y="4014036"/>
              <a:ext cx="590705" cy="478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/>
                <a:t>18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470075" y="4611968"/>
              <a:ext cx="590705" cy="478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/>
                <a:t>24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470075" y="5221569"/>
              <a:ext cx="590705" cy="478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/>
                <a:t>30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 rot="16200000">
              <a:off x="451864" y="3642325"/>
              <a:ext cx="1338950" cy="4306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/>
                <a:t>Time (sec)</a:t>
              </a:r>
            </a:p>
          </p:txBody>
        </p:sp>
        <p:cxnSp>
          <p:nvCxnSpPr>
            <p:cNvPr id="94" name="Straight Arrow Connector 93"/>
            <p:cNvCxnSpPr/>
            <p:nvPr/>
          </p:nvCxnSpPr>
          <p:spPr>
            <a:xfrm>
              <a:off x="2514600" y="1640168"/>
              <a:ext cx="56388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4365674" y="1640168"/>
              <a:ext cx="1905301" cy="478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/>
                <a:t>300 bits (10 words)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329700" y="5654204"/>
              <a:ext cx="1153118" cy="478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/>
                <a:t>preamble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809583" y="5644736"/>
              <a:ext cx="1456750" cy="478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/>
                <a:t>Time of week</a:t>
              </a:r>
            </a:p>
          </p:txBody>
        </p:sp>
        <p:cxnSp>
          <p:nvCxnSpPr>
            <p:cNvPr id="98" name="Straight Arrow Connector 97"/>
            <p:cNvCxnSpPr>
              <a:endCxn id="112" idx="3"/>
            </p:cNvCxnSpPr>
            <p:nvPr/>
          </p:nvCxnSpPr>
          <p:spPr>
            <a:xfrm flipH="1" flipV="1">
              <a:off x="3623603" y="5443129"/>
              <a:ext cx="338797" cy="2016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>
              <a:stCxn id="96" idx="0"/>
              <a:endCxn id="111" idx="3"/>
            </p:cNvCxnSpPr>
            <p:nvPr/>
          </p:nvCxnSpPr>
          <p:spPr>
            <a:xfrm flipH="1" flipV="1">
              <a:off x="2903230" y="5443129"/>
              <a:ext cx="3028" cy="2110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Straight Arrow Connector 3"/>
          <p:cNvCxnSpPr>
            <a:stCxn id="17" idx="3"/>
            <a:endCxn id="20" idx="1"/>
          </p:cNvCxnSpPr>
          <p:nvPr/>
        </p:nvCxnSpPr>
        <p:spPr>
          <a:xfrm>
            <a:off x="3696376" y="3143024"/>
            <a:ext cx="2966119" cy="19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 flipV="1">
            <a:off x="4876800" y="2525182"/>
            <a:ext cx="1" cy="435137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546071" y="1790372"/>
            <a:ext cx="1590367" cy="4956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C:\Users\liuj\AppData\Local\Microsoft\Windows\Temporary Internet Files\Content.IE5\5DPTPPAF\MC90043466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054" y="2928765"/>
            <a:ext cx="469900" cy="43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loud"/>
          <p:cNvSpPr>
            <a:spLocks noChangeAspect="1" noEditPoints="1" noChangeArrowheads="1"/>
          </p:cNvSpPr>
          <p:nvPr/>
        </p:nvSpPr>
        <p:spPr bwMode="auto">
          <a:xfrm>
            <a:off x="8266608" y="1135290"/>
            <a:ext cx="1371599" cy="91916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in the </a:t>
            </a:r>
            <a:br>
              <a:rPr lang="en-US" dirty="0"/>
            </a:br>
            <a:r>
              <a:rPr lang="en-US" dirty="0"/>
              <a:t>cloud!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7793624" y="1898173"/>
            <a:ext cx="694452" cy="53835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0" name="Picture 2" descr="C:\Users\liuj\AppData\Local\Microsoft\Windows\Temporary Internet Files\Content.IE5\5DPTPPAF\MC90043466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311" y="1260899"/>
            <a:ext cx="469900" cy="43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liuj\AppData\Local\Microsoft\Windows\Temporary Internet Files\Content.IE5\W3V0BV5P\MC900434859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124" y="1477118"/>
            <a:ext cx="646606" cy="64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TextBox 121"/>
          <p:cNvSpPr txBox="1"/>
          <p:nvPr/>
        </p:nvSpPr>
        <p:spPr>
          <a:xfrm>
            <a:off x="1551791" y="4107527"/>
            <a:ext cx="1636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 </a:t>
            </a:r>
            <a:r>
              <a:rPr lang="en-US" dirty="0" err="1"/>
              <a:t>ms</a:t>
            </a:r>
            <a:r>
              <a:rPr lang="en-US" dirty="0"/>
              <a:t> data (4kB)</a:t>
            </a:r>
          </a:p>
          <a:p>
            <a:pPr algn="ctr"/>
            <a:r>
              <a:rPr lang="en-US" dirty="0"/>
              <a:t>Intense </a:t>
            </a:r>
            <a:br>
              <a:rPr lang="en-US" dirty="0"/>
            </a:br>
            <a:r>
              <a:rPr lang="en-US" dirty="0"/>
              <a:t>computation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8932" y="4784271"/>
            <a:ext cx="2786113" cy="22861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8766487"/>
      </p:ext>
    </p:extLst>
  </p:cSld>
  <p:clrMapOvr>
    <a:masterClrMapping/>
  </p:clrMapOvr>
  <p:transition advTm="13070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Services Demo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752600"/>
            <a:ext cx="8229600" cy="384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38379"/>
      </p:ext>
    </p:extLst>
  </p:cSld>
  <p:clrMapOvr>
    <a:masterClrMapping/>
  </p:clrMapOvr>
  <p:transition advTm="24403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of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Visible Satellites</a:t>
            </a:r>
          </a:p>
          <a:p>
            <a:r>
              <a:rPr lang="en-US" dirty="0" smtClean="0"/>
              <a:t>Multi-path effect</a:t>
            </a:r>
          </a:p>
          <a:p>
            <a:r>
              <a:rPr lang="en-US" dirty="0" smtClean="0"/>
              <a:t>Ephemeris accuracy</a:t>
            </a:r>
            <a:endParaRPr lang="en-US" dirty="0"/>
          </a:p>
          <a:p>
            <a:r>
              <a:rPr lang="en-US" dirty="0" smtClean="0"/>
              <a:t>Time stamping accuracy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1487"/>
      </p:ext>
    </p:extLst>
  </p:cSld>
  <p:clrMapOvr>
    <a:masterClrMapping/>
  </p:clrMapOvr>
  <p:transition advTm="92822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Evaluation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1696074" y="1463940"/>
            <a:ext cx="9601200" cy="457200"/>
          </a:xfrm>
        </p:spPr>
        <p:txBody>
          <a:bodyPr/>
          <a:lstStyle/>
          <a:p>
            <a:r>
              <a:rPr lang="en-US" sz="2400" dirty="0" smtClean="0"/>
              <a:t>~1500 </a:t>
            </a:r>
            <a:r>
              <a:rPr lang="en-US" sz="2400" dirty="0"/>
              <a:t>set of traces, 10~60s long each (~50GB) </a:t>
            </a:r>
          </a:p>
          <a:p>
            <a:r>
              <a:rPr lang="en-US" sz="2400" dirty="0"/>
              <a:t>Taken from both northern and southern </a:t>
            </a:r>
            <a:r>
              <a:rPr lang="en-US" sz="2400" dirty="0" smtClean="0"/>
              <a:t>hemisphere (US, Brazil, Korea). </a:t>
            </a:r>
            <a:endParaRPr lang="en-US" sz="2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029455" y="4724400"/>
            <a:ext cx="457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6486655" y="3581400"/>
            <a:ext cx="0" cy="1143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486655" y="3581400"/>
            <a:ext cx="1066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553455" y="3581400"/>
            <a:ext cx="0" cy="1143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553455" y="4724400"/>
            <a:ext cx="2209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9763255" y="3581400"/>
            <a:ext cx="0" cy="1143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763255" y="3581400"/>
            <a:ext cx="1066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830055" y="3581400"/>
            <a:ext cx="0" cy="1143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830055" y="47244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eft Brace 12"/>
          <p:cNvSpPr/>
          <p:nvPr/>
        </p:nvSpPr>
        <p:spPr>
          <a:xfrm rot="5400000">
            <a:off x="6905755" y="2781300"/>
            <a:ext cx="228600" cy="1066800"/>
          </a:xfrm>
          <a:prstGeom prst="leftBrace">
            <a:avLst>
              <a:gd name="adj1" fmla="val 53694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/>
          <p:cNvSpPr/>
          <p:nvPr/>
        </p:nvSpPr>
        <p:spPr>
          <a:xfrm rot="5400000">
            <a:off x="8563105" y="2220602"/>
            <a:ext cx="228600" cy="2171700"/>
          </a:xfrm>
          <a:prstGeom prst="leftBrace">
            <a:avLst>
              <a:gd name="adj1" fmla="val 53694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643991" y="2862548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chunk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416500" y="2854807"/>
            <a:ext cx="52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267973" y="3886200"/>
            <a:ext cx="343364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25611" y="4070866"/>
            <a:ext cx="1027845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sampling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410602" y="4074124"/>
            <a:ext cx="527709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idle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727459"/>
              </p:ext>
            </p:extLst>
          </p:nvPr>
        </p:nvGraphicFramePr>
        <p:xfrm>
          <a:off x="409937" y="3048000"/>
          <a:ext cx="4819233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411"/>
                <a:gridCol w="1606411"/>
                <a:gridCol w="1606411"/>
              </a:tblGrid>
              <a:tr h="355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of Chunks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Chunk Length (</a:t>
                      </a:r>
                      <a:r>
                        <a:rPr lang="en-US" dirty="0" err="1" smtClean="0"/>
                        <a:t>ms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Gap Length (</a:t>
                      </a:r>
                      <a:r>
                        <a:rPr lang="en-US" dirty="0" err="1" smtClean="0"/>
                        <a:t>ms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{2, 4, 6, 8, 10}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{1, 2, 3, 4, 5}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{0,</a:t>
                      </a:r>
                      <a:r>
                        <a:rPr lang="en-US" baseline="0" dirty="0" smtClean="0"/>
                        <a:t> 10, 50, 100}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8651163"/>
      </p:ext>
    </p:extLst>
  </p:cSld>
  <p:clrMapOvr>
    <a:masterClrMapping/>
  </p:clrMapOvr>
  <p:transition advTm="61173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825" y="838200"/>
            <a:ext cx="8229600" cy="1143000"/>
          </a:xfrm>
        </p:spPr>
        <p:txBody>
          <a:bodyPr/>
          <a:lstStyle/>
          <a:p>
            <a:r>
              <a:rPr lang="en-US" dirty="0" smtClean="0"/>
              <a:t>Number of Acquired SVs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433" y="2209800"/>
            <a:ext cx="8966384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507002"/>
      </p:ext>
    </p:extLst>
  </p:cSld>
  <p:clrMapOvr>
    <a:masterClrMapping/>
  </p:clrMapOvr>
  <p:transition advTm="5481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4999"/>
            <a:ext cx="10972800" cy="4221165"/>
          </a:xfrm>
        </p:spPr>
        <p:txBody>
          <a:bodyPr/>
          <a:lstStyle/>
          <a:p>
            <a:r>
              <a:rPr lang="en-US" sz="2800" dirty="0"/>
              <a:t>2ms, </a:t>
            </a:r>
            <a:r>
              <a:rPr lang="en-US" sz="2800" dirty="0" smtClean="0"/>
              <a:t>3~5chunks</a:t>
            </a:r>
            <a:r>
              <a:rPr lang="en-US" sz="2800" dirty="0"/>
              <a:t>, 50ms gaps </a:t>
            </a:r>
          </a:p>
          <a:p>
            <a:r>
              <a:rPr lang="en-US" sz="2800" dirty="0" smtClean="0"/>
              <a:t>16X oversampling (2ms == 8KB)</a:t>
            </a:r>
          </a:p>
          <a:p>
            <a:endParaRPr lang="en-US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149392"/>
              </p:ext>
            </p:extLst>
          </p:nvPr>
        </p:nvGraphicFramePr>
        <p:xfrm>
          <a:off x="6705600" y="4906472"/>
          <a:ext cx="5040085" cy="741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08017"/>
                <a:gridCol w="1008017"/>
                <a:gridCol w="1008017"/>
                <a:gridCol w="1008017"/>
                <a:gridCol w="100801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StdDev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725.08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33.65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5" name="Straight Connector 24"/>
          <p:cNvCxnSpPr/>
          <p:nvPr/>
        </p:nvCxnSpPr>
        <p:spPr>
          <a:xfrm>
            <a:off x="685800" y="5029200"/>
            <a:ext cx="533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38200" y="4495800"/>
            <a:ext cx="0" cy="533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14400" y="4495800"/>
            <a:ext cx="0" cy="533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90600" y="4495800"/>
            <a:ext cx="0" cy="533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066800" y="4495800"/>
            <a:ext cx="0" cy="533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143000" y="4495800"/>
            <a:ext cx="0" cy="533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276600" y="4495800"/>
            <a:ext cx="0" cy="533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352800" y="4495800"/>
            <a:ext cx="0" cy="533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429000" y="4495800"/>
            <a:ext cx="0" cy="533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505200" y="4495800"/>
            <a:ext cx="0" cy="533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581400" y="4495800"/>
            <a:ext cx="0" cy="533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562600" y="4495800"/>
            <a:ext cx="0" cy="533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638800" y="4495800"/>
            <a:ext cx="0" cy="533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715000" y="4495800"/>
            <a:ext cx="0" cy="533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791200" y="4495800"/>
            <a:ext cx="0" cy="533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67400" y="4495800"/>
            <a:ext cx="0" cy="533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200040"/>
              </p:ext>
            </p:extLst>
          </p:nvPr>
        </p:nvGraphicFramePr>
        <p:xfrm>
          <a:off x="7010400" y="190499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60022058"/>
      </p:ext>
    </p:extLst>
  </p:cSld>
  <p:clrMapOvr>
    <a:masterClrMapping/>
  </p:clrMapOvr>
  <p:transition advTm="107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acquired satellites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292506" y="1663663"/>
            <a:ext cx="5384800" cy="3840163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8109987"/>
              </p:ext>
            </p:extLst>
          </p:nvPr>
        </p:nvGraphicFramePr>
        <p:xfrm>
          <a:off x="2057400" y="1650653"/>
          <a:ext cx="7669144" cy="4369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4498258"/>
      </p:ext>
    </p:extLst>
  </p:cSld>
  <p:clrMapOvr>
    <a:masterClrMapping/>
  </p:clrMapOvr>
  <p:transition advTm="1363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GPS Snapshot Platforms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U-</a:t>
            </a:r>
            <a:r>
              <a:rPr lang="en-US" dirty="0" err="1" smtClean="0"/>
              <a:t>Blox</a:t>
            </a:r>
            <a:r>
              <a:rPr lang="en-US" dirty="0" smtClean="0"/>
              <a:t> YUMA (Switzerland) </a:t>
            </a:r>
          </a:p>
          <a:p>
            <a:pPr lvl="1"/>
            <a:r>
              <a:rPr lang="en-US" dirty="0" smtClean="0"/>
              <a:t>200ms capture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 smtClean="0"/>
              <a:t>PathTrack</a:t>
            </a:r>
            <a:r>
              <a:rPr lang="en-US" dirty="0" smtClean="0"/>
              <a:t> </a:t>
            </a:r>
            <a:r>
              <a:rPr lang="en-US" dirty="0" err="1"/>
              <a:t>FastLoc</a:t>
            </a:r>
            <a:r>
              <a:rPr lang="en-US" dirty="0"/>
              <a:t> (UK)</a:t>
            </a:r>
          </a:p>
          <a:p>
            <a:pPr lvl="1"/>
            <a:r>
              <a:rPr lang="en-US" dirty="0"/>
              <a:t>150ms </a:t>
            </a:r>
            <a:r>
              <a:rPr lang="en-US" dirty="0" smtClean="0"/>
              <a:t>capture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Cell-Guide Robin (Israel)</a:t>
            </a:r>
          </a:p>
          <a:p>
            <a:pPr lvl="1"/>
            <a:r>
              <a:rPr lang="en-US" dirty="0" smtClean="0"/>
              <a:t>&gt;64ms capture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570" y="1587440"/>
            <a:ext cx="2858366" cy="15526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898" y="5197342"/>
            <a:ext cx="1134774" cy="12178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544857"/>
            <a:ext cx="1996570" cy="13510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05764"/>
            <a:ext cx="142875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1980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82" b="29013"/>
          <a:stretch/>
        </p:blipFill>
        <p:spPr>
          <a:xfrm>
            <a:off x="2233914" y="598010"/>
            <a:ext cx="9597867" cy="852054"/>
          </a:xfrm>
        </p:spPr>
      </p:pic>
      <p:sp>
        <p:nvSpPr>
          <p:cNvPr id="38" name="TextBox 37"/>
          <p:cNvSpPr txBox="1"/>
          <p:nvPr/>
        </p:nvSpPr>
        <p:spPr>
          <a:xfrm>
            <a:off x="4289155" y="700871"/>
            <a:ext cx="5529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Spectrum of GPS Solutions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9" name="Table 38"/>
          <p:cNvGraphicFramePr>
            <a:graphicFrameLocks noGrp="1"/>
          </p:cNvGraphicFramePr>
          <p:nvPr>
            <p:extLst/>
          </p:nvPr>
        </p:nvGraphicFramePr>
        <p:xfrm>
          <a:off x="376857" y="1450064"/>
          <a:ext cx="11454924" cy="4516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09154"/>
                <a:gridCol w="1909154"/>
                <a:gridCol w="1909154"/>
                <a:gridCol w="1909154"/>
                <a:gridCol w="1909154"/>
                <a:gridCol w="190915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Self-contained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GPS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Example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Car</a:t>
                      </a:r>
                      <a:r>
                        <a:rPr lang="en-US" baseline="0" dirty="0" smtClean="0"/>
                        <a:t> GPS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Acquisition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On device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Time Stamp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From satellites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Ephemeris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From satellites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Location</a:t>
                      </a:r>
                      <a:r>
                        <a:rPr lang="en-US" b="1" baseline="0" dirty="0" smtClean="0"/>
                        <a:t> Calc.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On device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Network Usage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None</a:t>
                      </a:r>
                      <a:br>
                        <a:rPr lang="en-US" dirty="0" smtClean="0"/>
                      </a:b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Accuracy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10m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Latency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~30sec</a:t>
                      </a:r>
                      <a:endParaRPr lang="en-US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Device</a:t>
                      </a:r>
                      <a:r>
                        <a:rPr lang="en-US" b="1" baseline="0" dirty="0" smtClean="0"/>
                        <a:t> Energy Consumption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~10J</a:t>
                      </a:r>
                      <a:endParaRPr lang="en-US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350982" y="6134776"/>
            <a:ext cx="944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Assume: 50mW GPS power and 1s acquisition latency; 50mW AP low and 1W AP high utilizations.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50982" y="6061751"/>
            <a:ext cx="9568521" cy="5153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314937" y="2124957"/>
            <a:ext cx="7604566" cy="3863769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873209" y="1420227"/>
            <a:ext cx="2002421" cy="464152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7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82" b="29013"/>
          <a:stretch/>
        </p:blipFill>
        <p:spPr>
          <a:xfrm>
            <a:off x="2233914" y="598010"/>
            <a:ext cx="9597867" cy="852054"/>
          </a:xfrm>
        </p:spPr>
      </p:pic>
      <p:sp>
        <p:nvSpPr>
          <p:cNvPr id="38" name="TextBox 37"/>
          <p:cNvSpPr txBox="1"/>
          <p:nvPr/>
        </p:nvSpPr>
        <p:spPr>
          <a:xfrm>
            <a:off x="4289155" y="700871"/>
            <a:ext cx="5529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Spectrum of GPS Solutions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9" name="Table 38"/>
          <p:cNvGraphicFramePr>
            <a:graphicFrameLocks noGrp="1"/>
          </p:cNvGraphicFramePr>
          <p:nvPr>
            <p:extLst/>
          </p:nvPr>
        </p:nvGraphicFramePr>
        <p:xfrm>
          <a:off x="376857" y="1450064"/>
          <a:ext cx="11454924" cy="4516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09154"/>
                <a:gridCol w="1909154"/>
                <a:gridCol w="1909154"/>
                <a:gridCol w="1909154"/>
                <a:gridCol w="1909154"/>
                <a:gridCol w="190915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Precise-Time</a:t>
                      </a:r>
                      <a:br>
                        <a:rPr lang="en-US" dirty="0" smtClean="0"/>
                      </a:br>
                      <a:r>
                        <a:rPr lang="en-US" baseline="0" dirty="0" smtClean="0"/>
                        <a:t>A</a:t>
                      </a:r>
                      <a:r>
                        <a:rPr lang="en-US" dirty="0" smtClean="0"/>
                        <a:t>GPS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Self-contained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GPS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Example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Phone GPS today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 GPS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Acquisition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On device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On device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Time Stamp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From satellites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From satellites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Ephemeris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From server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From satellites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Location</a:t>
                      </a:r>
                      <a:r>
                        <a:rPr lang="en-US" b="1" baseline="0" dirty="0" smtClean="0"/>
                        <a:t> Calc.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On device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On device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Network Usage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Ephemeris updates (1/6hrs)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Accuracy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10m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10m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Latency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~6sec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~30sec</a:t>
                      </a:r>
                      <a:endParaRPr lang="en-US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Device</a:t>
                      </a:r>
                      <a:r>
                        <a:rPr lang="en-US" b="1" baseline="0" dirty="0" smtClean="0"/>
                        <a:t> Energy Consumption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~2J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~10J</a:t>
                      </a:r>
                      <a:endParaRPr lang="en-US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350982" y="6134776"/>
            <a:ext cx="944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Assume: 50mW GPS power and 1s acquisition latency; 50mW AP low and 1W AP high utilizations.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0982" y="6061751"/>
            <a:ext cx="9568521" cy="5153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7870" y="2455673"/>
            <a:ext cx="5694744" cy="3533053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19503" y="2455673"/>
            <a:ext cx="1912278" cy="3533053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951807" y="1420227"/>
            <a:ext cx="2002421" cy="464152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30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82" b="29013"/>
          <a:stretch/>
        </p:blipFill>
        <p:spPr>
          <a:xfrm>
            <a:off x="2233914" y="598010"/>
            <a:ext cx="9597867" cy="852054"/>
          </a:xfrm>
        </p:spPr>
      </p:pic>
      <p:sp>
        <p:nvSpPr>
          <p:cNvPr id="38" name="TextBox 37"/>
          <p:cNvSpPr txBox="1"/>
          <p:nvPr/>
        </p:nvSpPr>
        <p:spPr>
          <a:xfrm>
            <a:off x="4289155" y="700871"/>
            <a:ext cx="5529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Spectrum of GPS Solutions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9" name="Table 38"/>
          <p:cNvGraphicFramePr>
            <a:graphicFrameLocks noGrp="1"/>
          </p:cNvGraphicFramePr>
          <p:nvPr>
            <p:extLst/>
          </p:nvPr>
        </p:nvGraphicFramePr>
        <p:xfrm>
          <a:off x="376857" y="1450064"/>
          <a:ext cx="11454924" cy="4516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09154"/>
                <a:gridCol w="1909154"/>
                <a:gridCol w="1909154"/>
                <a:gridCol w="1909154"/>
                <a:gridCol w="1909154"/>
                <a:gridCol w="190915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Full Cloud</a:t>
                      </a:r>
                      <a:r>
                        <a:rPr lang="en-US" baseline="0" dirty="0" smtClean="0"/>
                        <a:t> Offloaded GPS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Precise-Time</a:t>
                      </a:r>
                      <a:br>
                        <a:rPr lang="en-US" dirty="0" smtClean="0"/>
                      </a:br>
                      <a:r>
                        <a:rPr lang="en-US" baseline="0" dirty="0" smtClean="0"/>
                        <a:t>A</a:t>
                      </a:r>
                      <a:r>
                        <a:rPr lang="en-US" dirty="0" smtClean="0"/>
                        <a:t>GPS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Self-contained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GPS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Example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Sensors, wearable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Phone GPS today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 GPS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Acquisition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 cloud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On device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On device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Time Stamp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From</a:t>
                      </a:r>
                      <a:r>
                        <a:rPr lang="en-US" baseline="0" dirty="0" smtClean="0"/>
                        <a:t> device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From satellites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From satellites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Ephemeris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 cloud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From server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From satellites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Location</a:t>
                      </a:r>
                      <a:r>
                        <a:rPr lang="en-US" b="1" baseline="0" dirty="0" smtClean="0"/>
                        <a:t> Calc.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 cloud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On device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On device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Network Usage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Bulk or None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Ephemeris updates (1/6hrs)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Accuracy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30m</a:t>
                      </a:r>
                      <a:endParaRPr lang="en-US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10m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10m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Latency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Offline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~6sec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~30sec</a:t>
                      </a:r>
                      <a:endParaRPr lang="en-US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Device</a:t>
                      </a:r>
                      <a:r>
                        <a:rPr lang="en-US" b="1" baseline="0" dirty="0" smtClean="0"/>
                        <a:t> Energy Consumption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~2mJ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~2J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~10J</a:t>
                      </a:r>
                      <a:endParaRPr lang="en-US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350982" y="6134776"/>
            <a:ext cx="944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Assume: 50mW GPS power and 1s acquisition latency; 50mW AP low and 1W AP high utilizations.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0982" y="6061751"/>
            <a:ext cx="9568521" cy="5153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90035" y="2455673"/>
            <a:ext cx="3792578" cy="3533053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27628" y="2455674"/>
            <a:ext cx="3792578" cy="3533052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53145" y="1383715"/>
            <a:ext cx="2002421" cy="464152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9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Coarse Time Navigation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6100" y="1951038"/>
            <a:ext cx="3733800" cy="4144963"/>
          </a:xfrm>
        </p:spPr>
        <p:txBody>
          <a:bodyPr/>
          <a:lstStyle/>
          <a:p>
            <a:r>
              <a:rPr lang="en-US" sz="2000" dirty="0"/>
              <a:t>Time of flight has two parts</a:t>
            </a:r>
          </a:p>
          <a:p>
            <a:pPr lvl="1"/>
            <a:r>
              <a:rPr lang="en-US" sz="1600" dirty="0"/>
              <a:t>Fractional part – code phase</a:t>
            </a:r>
          </a:p>
          <a:p>
            <a:pPr lvl="1"/>
            <a:r>
              <a:rPr lang="en-US" sz="1600" dirty="0"/>
              <a:t>Integer part (# of </a:t>
            </a:r>
            <a:r>
              <a:rPr lang="en-US" sz="1600" dirty="0" err="1"/>
              <a:t>ms</a:t>
            </a:r>
            <a:r>
              <a:rPr lang="en-US" sz="1600" dirty="0"/>
              <a:t>, NMS)</a:t>
            </a:r>
          </a:p>
          <a:p>
            <a:r>
              <a:rPr lang="en-US" sz="2000" dirty="0"/>
              <a:t>Nearby locations have the same NMS.</a:t>
            </a:r>
          </a:p>
          <a:p>
            <a:r>
              <a:rPr lang="en-US" sz="2000" dirty="0"/>
              <a:t>A reference location and a coarse time remove the need for timestamp decoding.</a:t>
            </a:r>
          </a:p>
          <a:p>
            <a:endParaRPr lang="en-US" sz="20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6629400" y="1676400"/>
            <a:ext cx="3810000" cy="4191000"/>
          </a:xfrm>
          <a:prstGeom prst="rect">
            <a:avLst/>
          </a:prstGeom>
        </p:spPr>
        <p:txBody>
          <a:bodyPr>
            <a:noAutofit/>
          </a:bodyPr>
          <a:lstStyle>
            <a:lvl1pPr marL="342845" indent="-342845" algn="l" defTabSz="457127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31" indent="-285704" algn="l" defTabSz="457127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17" indent="-228563" algn="l" defTabSz="457127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44" indent="-228563" algn="l" defTabSz="457127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71" indent="-228563" algn="l" defTabSz="457127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98" indent="-228563" algn="l" defTabSz="45712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25" indent="-228563" algn="l" defTabSz="45712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51" indent="-228563" algn="l" defTabSz="45712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78" indent="-228563" algn="l" defTabSz="45712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1600" dirty="0"/>
          </a:p>
          <a:p>
            <a:endParaRPr lang="en-US" sz="2000" dirty="0"/>
          </a:p>
          <a:p>
            <a:endParaRPr lang="en-US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1600201" y="2070142"/>
            <a:ext cx="5076487" cy="2501859"/>
            <a:chOff x="152400" y="2134673"/>
            <a:chExt cx="5076487" cy="2501859"/>
          </a:xfrm>
        </p:grpSpPr>
        <p:grpSp>
          <p:nvGrpSpPr>
            <p:cNvPr id="6" name="Group 5"/>
            <p:cNvGrpSpPr/>
            <p:nvPr/>
          </p:nvGrpSpPr>
          <p:grpSpPr>
            <a:xfrm>
              <a:off x="152400" y="2134673"/>
              <a:ext cx="4724400" cy="2279669"/>
              <a:chOff x="53373" y="2005254"/>
              <a:chExt cx="5385817" cy="2639482"/>
            </a:xfrm>
          </p:grpSpPr>
          <p:pic>
            <p:nvPicPr>
              <p:cNvPr id="9" name="Picture 2" descr="C:\Users\bodhip\Desktop\images\Satellite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041649" y="2534616"/>
                <a:ext cx="1397541" cy="495940"/>
              </a:xfrm>
              <a:prstGeom prst="rect">
                <a:avLst/>
              </a:prstGeom>
              <a:noFill/>
            </p:spPr>
          </p:pic>
          <p:pic>
            <p:nvPicPr>
              <p:cNvPr id="10" name="Picture 2" descr="C:\Users\bodhip\Desktop\images\Satellite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912365" y="2005254"/>
                <a:ext cx="1239220" cy="439757"/>
              </a:xfrm>
              <a:prstGeom prst="rect">
                <a:avLst/>
              </a:prstGeom>
              <a:noFill/>
            </p:spPr>
          </p:pic>
          <p:pic>
            <p:nvPicPr>
              <p:cNvPr id="11" name="Picture 2" descr="C:\Users\bodhip\Desktop\images\Satellite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609344" y="2181708"/>
                <a:ext cx="1242721" cy="441000"/>
              </a:xfrm>
              <a:prstGeom prst="rect">
                <a:avLst/>
              </a:prstGeom>
              <a:noFill/>
            </p:spPr>
          </p:pic>
          <p:pic>
            <p:nvPicPr>
              <p:cNvPr id="12" name="Picture 2" descr="C:\Users\bodhip\Desktop\images\Satellite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3373" y="2659686"/>
                <a:ext cx="1329589" cy="471826"/>
              </a:xfrm>
              <a:prstGeom prst="rect">
                <a:avLst/>
              </a:prstGeom>
              <a:noFill/>
            </p:spPr>
          </p:pic>
          <p:cxnSp>
            <p:nvCxnSpPr>
              <p:cNvPr id="14" name="Straight Connector 13"/>
              <p:cNvCxnSpPr/>
              <p:nvPr/>
            </p:nvCxnSpPr>
            <p:spPr>
              <a:xfrm rot="5400000" flipH="1" flipV="1">
                <a:off x="4114801" y="2895600"/>
                <a:ext cx="381000" cy="381001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5400000" flipH="1" flipV="1">
                <a:off x="3657601" y="3352799"/>
                <a:ext cx="381000" cy="381001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3200400" y="3809999"/>
                <a:ext cx="381000" cy="381001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 flipH="1" flipV="1">
                <a:off x="2971800" y="4267199"/>
                <a:ext cx="152400" cy="15240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ight Brace 17"/>
              <p:cNvSpPr/>
              <p:nvPr/>
            </p:nvSpPr>
            <p:spPr>
              <a:xfrm rot="2700000">
                <a:off x="3889989" y="2822604"/>
                <a:ext cx="242721" cy="1849245"/>
              </a:xfrm>
              <a:prstGeom prst="rightBrac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Right Brace 18"/>
              <p:cNvSpPr/>
              <p:nvPr/>
            </p:nvSpPr>
            <p:spPr>
              <a:xfrm rot="2760000">
                <a:off x="3126540" y="4365442"/>
                <a:ext cx="205830" cy="352758"/>
              </a:xfrm>
              <a:prstGeom prst="rightBrac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20" name="Straight Connector 19"/>
              <p:cNvCxnSpPr>
                <a:endCxn id="10" idx="2"/>
              </p:cNvCxnSpPr>
              <p:nvPr/>
            </p:nvCxnSpPr>
            <p:spPr>
              <a:xfrm flipV="1">
                <a:off x="2819401" y="2445012"/>
                <a:ext cx="712574" cy="1942373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endCxn id="11" idx="2"/>
              </p:cNvCxnSpPr>
              <p:nvPr/>
            </p:nvCxnSpPr>
            <p:spPr>
              <a:xfrm flipH="1" flipV="1">
                <a:off x="2230705" y="2622708"/>
                <a:ext cx="436296" cy="1796890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 flipV="1">
                <a:off x="718168" y="3131512"/>
                <a:ext cx="1796439" cy="1288094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2896861" y="4267200"/>
              <a:ext cx="1309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Symbol" pitchFamily="18" charset="2"/>
                </a:rPr>
                <a:t> </a:t>
              </a:r>
              <a:r>
                <a:rPr lang="en-US" dirty="0">
                  <a:solidFill>
                    <a:prstClr val="black"/>
                  </a:solidFill>
                </a:rPr>
                <a:t>code phase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14342" y="3593068"/>
              <a:ext cx="16145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NMS</a:t>
              </a:r>
              <a:r>
                <a:rPr lang="zh-CN" altLang="en-US" dirty="0">
                  <a:solidFill>
                    <a:prstClr val="black"/>
                  </a:solidFill>
                </a:rPr>
                <a:t> （</a:t>
              </a:r>
              <a:r>
                <a:rPr lang="en-US" altLang="zh-CN" dirty="0">
                  <a:solidFill>
                    <a:prstClr val="black"/>
                  </a:solidFill>
                </a:rPr>
                <a:t>~60ms)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600201" y="5146581"/>
            <a:ext cx="5241657" cy="10810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00201" y="5317270"/>
            <a:ext cx="5241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time of flight (ms) = code phase + # of ms (NMS)</a:t>
            </a:r>
          </a:p>
        </p:txBody>
      </p:sp>
      <p:sp>
        <p:nvSpPr>
          <p:cNvPr id="26" name="Left Brace 25"/>
          <p:cNvSpPr/>
          <p:nvPr/>
        </p:nvSpPr>
        <p:spPr>
          <a:xfrm rot="16200000">
            <a:off x="4260323" y="5153941"/>
            <a:ext cx="227587" cy="1123212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Left Brace 26"/>
          <p:cNvSpPr/>
          <p:nvPr/>
        </p:nvSpPr>
        <p:spPr>
          <a:xfrm rot="16200000">
            <a:off x="5804239" y="5004179"/>
            <a:ext cx="227587" cy="1422736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62271" y="5829340"/>
            <a:ext cx="912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fraction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06187" y="5829340"/>
            <a:ext cx="849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integer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1812569" y="2449952"/>
            <a:ext cx="3684499" cy="2087291"/>
            <a:chOff x="288568" y="2449951"/>
            <a:chExt cx="3684499" cy="2087291"/>
          </a:xfrm>
        </p:grpSpPr>
        <p:sp>
          <p:nvSpPr>
            <p:cNvPr id="32" name="Smiley Face 31"/>
            <p:cNvSpPr/>
            <p:nvPr/>
          </p:nvSpPr>
          <p:spPr>
            <a:xfrm>
              <a:off x="1898286" y="4155370"/>
              <a:ext cx="235285" cy="231964"/>
            </a:xfrm>
            <a:prstGeom prst="smileyFac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34" name="Straight Connector 33"/>
            <p:cNvCxnSpPr>
              <a:endCxn id="32" idx="0"/>
            </p:cNvCxnSpPr>
            <p:nvPr/>
          </p:nvCxnSpPr>
          <p:spPr>
            <a:xfrm>
              <a:off x="659353" y="3042868"/>
              <a:ext cx="1356576" cy="11125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11" idx="2"/>
              <a:endCxn id="32" idx="0"/>
            </p:cNvCxnSpPr>
            <p:nvPr/>
          </p:nvCxnSpPr>
          <p:spPr>
            <a:xfrm>
              <a:off x="1986140" y="2603424"/>
              <a:ext cx="29789" cy="15519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10" idx="2"/>
              <a:endCxn id="32" idx="0"/>
            </p:cNvCxnSpPr>
            <p:nvPr/>
          </p:nvCxnSpPr>
          <p:spPr>
            <a:xfrm flipH="1">
              <a:off x="2015929" y="2449951"/>
              <a:ext cx="1111676" cy="17054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endCxn id="32" idx="0"/>
            </p:cNvCxnSpPr>
            <p:nvPr/>
          </p:nvCxnSpPr>
          <p:spPr>
            <a:xfrm flipH="1">
              <a:off x="2015929" y="2839115"/>
              <a:ext cx="1957138" cy="13162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Left Brace 49"/>
            <p:cNvSpPr/>
            <p:nvPr/>
          </p:nvSpPr>
          <p:spPr>
            <a:xfrm rot="16200000">
              <a:off x="2189615" y="4288457"/>
              <a:ext cx="117642" cy="379928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1" name="Right Brace 50"/>
            <p:cNvSpPr/>
            <p:nvPr/>
          </p:nvSpPr>
          <p:spPr>
            <a:xfrm rot="7750436">
              <a:off x="907840" y="2931084"/>
              <a:ext cx="383599" cy="1622144"/>
            </a:xfrm>
            <a:prstGeom prst="rightBrac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black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 rot="2166572">
              <a:off x="532475" y="3895478"/>
              <a:ext cx="6880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prstClr val="black"/>
                  </a:solidFill>
                </a:rPr>
                <a:t>NMS</a:t>
              </a:r>
              <a:endParaRPr lang="en-US" sz="2000" dirty="0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3255188" y="4564250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~100km</a:t>
            </a:r>
          </a:p>
        </p:txBody>
      </p:sp>
      <p:sp>
        <p:nvSpPr>
          <p:cNvPr id="13" name="7-Point Star 12"/>
          <p:cNvSpPr/>
          <p:nvPr/>
        </p:nvSpPr>
        <p:spPr>
          <a:xfrm>
            <a:off x="3854851" y="4179019"/>
            <a:ext cx="215099" cy="184666"/>
          </a:xfrm>
          <a:prstGeom prst="star7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2535445"/>
      </p:ext>
    </p:extLst>
  </p:cSld>
  <p:clrMapOvr>
    <a:masterClrMapping/>
  </p:clrMapOvr>
  <p:transition advTm="11060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82" b="29013"/>
          <a:stretch/>
        </p:blipFill>
        <p:spPr>
          <a:xfrm>
            <a:off x="2233914" y="598010"/>
            <a:ext cx="9597867" cy="852054"/>
          </a:xfrm>
        </p:spPr>
      </p:pic>
      <p:sp>
        <p:nvSpPr>
          <p:cNvPr id="38" name="TextBox 37"/>
          <p:cNvSpPr txBox="1"/>
          <p:nvPr/>
        </p:nvSpPr>
        <p:spPr>
          <a:xfrm>
            <a:off x="4289155" y="700871"/>
            <a:ext cx="5529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Spectrum of GPS Solutions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9" name="Table 38"/>
          <p:cNvGraphicFramePr>
            <a:graphicFrameLocks noGrp="1"/>
          </p:cNvGraphicFramePr>
          <p:nvPr>
            <p:extLst/>
          </p:nvPr>
        </p:nvGraphicFramePr>
        <p:xfrm>
          <a:off x="376857" y="1450064"/>
          <a:ext cx="11454924" cy="4516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09154"/>
                <a:gridCol w="1909154"/>
                <a:gridCol w="1909154"/>
                <a:gridCol w="1909154"/>
                <a:gridCol w="1909154"/>
                <a:gridCol w="190915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Full Cloud</a:t>
                      </a:r>
                      <a:r>
                        <a:rPr lang="en-US" baseline="0" dirty="0" smtClean="0"/>
                        <a:t> Offloaded GPS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Half Cloud Offloaded GPS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Precise-Time</a:t>
                      </a:r>
                      <a:br>
                        <a:rPr lang="en-US" dirty="0" smtClean="0"/>
                      </a:br>
                      <a:r>
                        <a:rPr lang="en-US" baseline="0" dirty="0" smtClean="0"/>
                        <a:t>A</a:t>
                      </a:r>
                      <a:r>
                        <a:rPr lang="en-US" dirty="0" smtClean="0"/>
                        <a:t>GPS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Self-contained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GPS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Example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Sensors, wearable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Mobile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dirty="0" smtClean="0"/>
                        <a:t>logging)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Phone GPS today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 GPS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Acquisition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 cloud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On device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On device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On device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Time Stamp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From</a:t>
                      </a:r>
                      <a:r>
                        <a:rPr lang="en-US" baseline="0" dirty="0" smtClean="0"/>
                        <a:t> device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From device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From satellites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From satellites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Ephemeris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 cloud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 cloud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From server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From satellites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Location</a:t>
                      </a:r>
                      <a:r>
                        <a:rPr lang="en-US" b="1" baseline="0" dirty="0" smtClean="0"/>
                        <a:t> Calc.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 cloud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 cloud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On device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On device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Network Usage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Bulk or None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Bulk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or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real-time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Ephemeris updates (1/6hrs)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Accuracy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30m</a:t>
                      </a:r>
                      <a:endParaRPr lang="en-US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30m</a:t>
                      </a:r>
                      <a:endParaRPr lang="en-US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10m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10m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Latency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Offline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Offline</a:t>
                      </a:r>
                      <a:r>
                        <a:rPr lang="en-US" baseline="0" dirty="0" smtClean="0"/>
                        <a:t> or </a:t>
                      </a:r>
                      <a:r>
                        <a:rPr lang="en-US" dirty="0" smtClean="0"/>
                        <a:t>&lt;1s*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~6sec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~30sec</a:t>
                      </a:r>
                      <a:endParaRPr lang="en-US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Device</a:t>
                      </a:r>
                      <a:r>
                        <a:rPr lang="en-US" b="1" baseline="0" dirty="0" smtClean="0"/>
                        <a:t> Energy Consumption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~2mJ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~100mJ</a:t>
                      </a:r>
                      <a:r>
                        <a:rPr lang="en-US" baseline="0" dirty="0" smtClean="0"/>
                        <a:t> (logging)*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1~2J</a:t>
                      </a:r>
                      <a:r>
                        <a:rPr lang="en-US" baseline="0" dirty="0" smtClean="0"/>
                        <a:t> (real-time)^</a:t>
                      </a:r>
                      <a:endParaRPr lang="en-US" baseline="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~2J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~10J</a:t>
                      </a:r>
                      <a:endParaRPr lang="en-US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096000" y="2476981"/>
            <a:ext cx="5731924" cy="3584769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73706" y="2476981"/>
            <a:ext cx="1965706" cy="3584768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48529" y="1420227"/>
            <a:ext cx="2002421" cy="464152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ine Callout 1 11"/>
          <p:cNvSpPr/>
          <p:nvPr/>
        </p:nvSpPr>
        <p:spPr>
          <a:xfrm>
            <a:off x="7053694" y="4185567"/>
            <a:ext cx="2200993" cy="773690"/>
          </a:xfrm>
          <a:prstGeom prst="borderCallout1">
            <a:avLst>
              <a:gd name="adj1" fmla="val 18750"/>
              <a:gd name="adj2" fmla="val -8333"/>
              <a:gd name="adj3" fmla="val 116144"/>
              <a:gd name="adj4" fmla="val -52372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Assume 1s acquisition at 50mW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89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82" b="29013"/>
          <a:stretch/>
        </p:blipFill>
        <p:spPr>
          <a:xfrm>
            <a:off x="2233914" y="598010"/>
            <a:ext cx="9597867" cy="852054"/>
          </a:xfrm>
        </p:spPr>
      </p:pic>
      <p:sp>
        <p:nvSpPr>
          <p:cNvPr id="38" name="TextBox 37"/>
          <p:cNvSpPr txBox="1"/>
          <p:nvPr/>
        </p:nvSpPr>
        <p:spPr>
          <a:xfrm>
            <a:off x="4289155" y="700871"/>
            <a:ext cx="5529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Spectrum of GPS Solutions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9" name="Table 38"/>
          <p:cNvGraphicFramePr>
            <a:graphicFrameLocks noGrp="1"/>
          </p:cNvGraphicFramePr>
          <p:nvPr>
            <p:extLst/>
          </p:nvPr>
        </p:nvGraphicFramePr>
        <p:xfrm>
          <a:off x="376857" y="1450064"/>
          <a:ext cx="11454924" cy="4516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09154"/>
                <a:gridCol w="1909154"/>
                <a:gridCol w="1909154"/>
                <a:gridCol w="1909154"/>
                <a:gridCol w="1909154"/>
                <a:gridCol w="190915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Full Cloud</a:t>
                      </a:r>
                      <a:r>
                        <a:rPr lang="en-US" baseline="0" dirty="0" smtClean="0"/>
                        <a:t> Offloaded GPS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Half Cloud Offloaded GPS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Coarse-Time AGPS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Precise-Time</a:t>
                      </a:r>
                      <a:br>
                        <a:rPr lang="en-US" dirty="0" smtClean="0"/>
                      </a:br>
                      <a:r>
                        <a:rPr lang="en-US" baseline="0" dirty="0" smtClean="0"/>
                        <a:t>A</a:t>
                      </a:r>
                      <a:r>
                        <a:rPr lang="en-US" dirty="0" smtClean="0"/>
                        <a:t>GPS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Self-contained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GPS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Example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Sensors, wearable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Mobile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dirty="0" smtClean="0"/>
                        <a:t>logging)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Mobile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dirty="0" smtClean="0"/>
                        <a:t>real-time)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Phone GPS today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 GPS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Acquisition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 cloud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On device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On device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On device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On device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Time Stamp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From</a:t>
                      </a:r>
                      <a:r>
                        <a:rPr lang="en-US" baseline="0" dirty="0" smtClean="0"/>
                        <a:t> device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From device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From device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From satellites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From satellites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Ephemeris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 cloud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 cloud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From</a:t>
                      </a:r>
                      <a:r>
                        <a:rPr lang="en-US" baseline="0" dirty="0" smtClean="0"/>
                        <a:t> server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From server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From satellites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Location</a:t>
                      </a:r>
                      <a:r>
                        <a:rPr lang="en-US" b="1" baseline="0" dirty="0" smtClean="0"/>
                        <a:t> Calc.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 cloud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 cloud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On device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On device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On device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Network Usage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Bulk or None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Bulk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or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real-time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Ephemeris updates (1/6hrs)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Ephemeris updates (1/6hrs)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Accuracy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30m</a:t>
                      </a:r>
                      <a:endParaRPr lang="en-US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30m</a:t>
                      </a:r>
                      <a:endParaRPr lang="en-US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30m</a:t>
                      </a:r>
                      <a:endParaRPr lang="en-US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10m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10m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Latency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Offline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Offline</a:t>
                      </a:r>
                      <a:r>
                        <a:rPr lang="en-US" baseline="0" dirty="0" smtClean="0"/>
                        <a:t> or </a:t>
                      </a:r>
                      <a:r>
                        <a:rPr lang="en-US" dirty="0" smtClean="0"/>
                        <a:t>&lt;1s*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&lt;1.2s *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~6sec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~30sec</a:t>
                      </a:r>
                      <a:endParaRPr lang="en-US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Device</a:t>
                      </a:r>
                      <a:r>
                        <a:rPr lang="en-US" b="1" baseline="0" dirty="0" smtClean="0"/>
                        <a:t> Energy Consumption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~2mJ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&lt;100mJ</a:t>
                      </a:r>
                      <a:r>
                        <a:rPr lang="en-US" baseline="0" dirty="0" smtClean="0"/>
                        <a:t> (logging)*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1~2J</a:t>
                      </a:r>
                      <a:r>
                        <a:rPr lang="en-US" baseline="0" dirty="0" smtClean="0"/>
                        <a:t> (real-time)^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&lt;250mJ*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~2J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~10J</a:t>
                      </a:r>
                      <a:endParaRPr lang="en-US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8021255" y="2476982"/>
            <a:ext cx="3810525" cy="3584768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90358" y="2476981"/>
            <a:ext cx="3797722" cy="3584769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31636" y="1420227"/>
            <a:ext cx="2002421" cy="464152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ine Callout 1 2"/>
          <p:cNvSpPr/>
          <p:nvPr/>
        </p:nvSpPr>
        <p:spPr>
          <a:xfrm>
            <a:off x="8996100" y="3990682"/>
            <a:ext cx="2200993" cy="773690"/>
          </a:xfrm>
          <a:prstGeom prst="borderCallout1">
            <a:avLst>
              <a:gd name="adj1" fmla="val 18750"/>
              <a:gd name="adj2" fmla="val -8333"/>
              <a:gd name="adj3" fmla="val -30694"/>
              <a:gd name="adj4" fmla="val -64962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15ms on Surface Pro</a:t>
            </a:r>
            <a:endParaRPr lang="en-US" dirty="0"/>
          </a:p>
        </p:txBody>
      </p:sp>
      <p:sp>
        <p:nvSpPr>
          <p:cNvPr id="13" name="Line Callout 1 12"/>
          <p:cNvSpPr/>
          <p:nvPr/>
        </p:nvSpPr>
        <p:spPr>
          <a:xfrm>
            <a:off x="8996100" y="5404445"/>
            <a:ext cx="2200993" cy="657305"/>
          </a:xfrm>
          <a:prstGeom prst="borderCallout1">
            <a:avLst>
              <a:gd name="adj1" fmla="val 18750"/>
              <a:gd name="adj2" fmla="val -8333"/>
              <a:gd name="adj3" fmla="val -39442"/>
              <a:gd name="adj4" fmla="val -7125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Assume 10x slow down on phones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0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82" b="29013"/>
          <a:stretch/>
        </p:blipFill>
        <p:spPr>
          <a:xfrm>
            <a:off x="2233914" y="598010"/>
            <a:ext cx="9597867" cy="852054"/>
          </a:xfrm>
        </p:spPr>
      </p:pic>
      <p:sp>
        <p:nvSpPr>
          <p:cNvPr id="38" name="TextBox 37"/>
          <p:cNvSpPr txBox="1"/>
          <p:nvPr/>
        </p:nvSpPr>
        <p:spPr>
          <a:xfrm>
            <a:off x="4289155" y="700871"/>
            <a:ext cx="5529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Spectrum of GPS Solutions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9" name="Table 38"/>
          <p:cNvGraphicFramePr>
            <a:graphicFrameLocks noGrp="1"/>
          </p:cNvGraphicFramePr>
          <p:nvPr>
            <p:extLst/>
          </p:nvPr>
        </p:nvGraphicFramePr>
        <p:xfrm>
          <a:off x="376857" y="1450064"/>
          <a:ext cx="11454924" cy="4516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09154"/>
                <a:gridCol w="1909154"/>
                <a:gridCol w="1909154"/>
                <a:gridCol w="1909154"/>
                <a:gridCol w="1909154"/>
                <a:gridCol w="190915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Full Cloud</a:t>
                      </a:r>
                      <a:r>
                        <a:rPr lang="en-US" baseline="0" dirty="0" smtClean="0"/>
                        <a:t> Offloaded GPS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Half Cloud Offloaded GPS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Coarse-Time AGPS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Precise-Time</a:t>
                      </a:r>
                      <a:br>
                        <a:rPr lang="en-US" dirty="0" smtClean="0"/>
                      </a:br>
                      <a:r>
                        <a:rPr lang="en-US" baseline="0" dirty="0" smtClean="0"/>
                        <a:t>A</a:t>
                      </a:r>
                      <a:r>
                        <a:rPr lang="en-US" dirty="0" smtClean="0"/>
                        <a:t>GPS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Self-contained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GPS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Example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Sensors, wearable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Mobile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dirty="0" smtClean="0"/>
                        <a:t>logging)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Mobile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dirty="0" smtClean="0"/>
                        <a:t>real-time)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Phone GPS today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 GPS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Acquisition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 cloud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On device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On device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On device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On device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Time Stamp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From</a:t>
                      </a:r>
                      <a:r>
                        <a:rPr lang="en-US" baseline="0" dirty="0" smtClean="0"/>
                        <a:t> device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From device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From device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From satellites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From satellites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Ephemeris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 cloud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 cloud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From</a:t>
                      </a:r>
                      <a:r>
                        <a:rPr lang="en-US" baseline="0" dirty="0" smtClean="0"/>
                        <a:t> server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From server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From satellites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Location</a:t>
                      </a:r>
                      <a:r>
                        <a:rPr lang="en-US" b="1" baseline="0" dirty="0" smtClean="0"/>
                        <a:t> Calc.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 cloud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 cloud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On device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On device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On device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Network Usage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Bulk or None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Bulk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or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real-time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Ephemeris updates (1/6hrs)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Ephemeris updates (1/6hrs)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Accuracy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30m</a:t>
                      </a:r>
                      <a:endParaRPr lang="en-US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30m</a:t>
                      </a:r>
                      <a:endParaRPr lang="en-US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30m</a:t>
                      </a:r>
                      <a:endParaRPr lang="en-US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10m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10m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Latency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Offline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Offline</a:t>
                      </a:r>
                      <a:r>
                        <a:rPr lang="en-US" baseline="0" dirty="0" smtClean="0"/>
                        <a:t> or </a:t>
                      </a:r>
                      <a:r>
                        <a:rPr lang="en-US" dirty="0" smtClean="0"/>
                        <a:t>&lt;1s*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&lt;1.2s*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~6sec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~30sec</a:t>
                      </a:r>
                      <a:endParaRPr lang="en-US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Device</a:t>
                      </a:r>
                      <a:r>
                        <a:rPr lang="en-US" b="1" baseline="0" dirty="0" smtClean="0"/>
                        <a:t> Energy Consumption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~2mJ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&lt;100mJ</a:t>
                      </a:r>
                      <a:r>
                        <a:rPr lang="en-US" baseline="0" dirty="0" smtClean="0"/>
                        <a:t> (logging)*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1~2J</a:t>
                      </a:r>
                      <a:r>
                        <a:rPr lang="en-US" baseline="0" dirty="0" smtClean="0"/>
                        <a:t> (real-time)^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&lt;250mJ*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~2J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~10J</a:t>
                      </a:r>
                      <a:endParaRPr lang="en-US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50982" y="4583575"/>
            <a:ext cx="11628815" cy="146998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37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CO-GPS 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2339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Time Error </a:t>
            </a:r>
            <a:r>
              <a:rPr lang="en-US" dirty="0" err="1" smtClean="0"/>
              <a:t>vs</a:t>
            </a:r>
            <a:r>
              <a:rPr lang="en-US" dirty="0" smtClean="0"/>
              <a:t> Common Bias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05800" y="1981201"/>
            <a:ext cx="3581400" cy="4144963"/>
          </a:xfrm>
        </p:spPr>
        <p:txBody>
          <a:bodyPr/>
          <a:lstStyle/>
          <a:p>
            <a:r>
              <a:rPr lang="en-US" sz="2400" dirty="0" smtClean="0"/>
              <a:t>Common bias causes same error in all distance measurements</a:t>
            </a:r>
          </a:p>
        </p:txBody>
      </p:sp>
      <p:sp>
        <p:nvSpPr>
          <p:cNvPr id="4" name="7-Point Star 3"/>
          <p:cNvSpPr/>
          <p:nvPr/>
        </p:nvSpPr>
        <p:spPr>
          <a:xfrm>
            <a:off x="3747301" y="4267200"/>
            <a:ext cx="215099" cy="184666"/>
          </a:xfrm>
          <a:prstGeom prst="star7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C:\Users\bodhip\Desktop\images\Satell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790759"/>
            <a:ext cx="1090106" cy="380883"/>
          </a:xfrm>
          <a:prstGeom prst="rect">
            <a:avLst/>
          </a:prstGeom>
          <a:noFill/>
        </p:spPr>
      </p:pic>
      <p:pic>
        <p:nvPicPr>
          <p:cNvPr id="6" name="Picture 2" descr="C:\Users\bodhip\Desktop\images\Satell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0641" y="4169091"/>
            <a:ext cx="1090106" cy="380883"/>
          </a:xfrm>
          <a:prstGeom prst="rect">
            <a:avLst/>
          </a:prstGeom>
          <a:noFill/>
        </p:spPr>
      </p:pic>
      <p:pic>
        <p:nvPicPr>
          <p:cNvPr id="7" name="Picture 2" descr="C:\Users\bodhip\Desktop\images\Satell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191117"/>
            <a:ext cx="1090106" cy="380883"/>
          </a:xfrm>
          <a:prstGeom prst="rect">
            <a:avLst/>
          </a:prstGeom>
          <a:noFill/>
        </p:spPr>
      </p:pic>
      <p:cxnSp>
        <p:nvCxnSpPr>
          <p:cNvPr id="9" name="Straight Connector 8"/>
          <p:cNvCxnSpPr>
            <a:stCxn id="4" idx="1"/>
          </p:cNvCxnSpPr>
          <p:nvPr/>
        </p:nvCxnSpPr>
        <p:spPr>
          <a:xfrm flipV="1">
            <a:off x="3962401" y="4359531"/>
            <a:ext cx="2885794" cy="2642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2"/>
            <a:endCxn id="4" idx="6"/>
          </p:cNvCxnSpPr>
          <p:nvPr/>
        </p:nvCxnSpPr>
        <p:spPr>
          <a:xfrm>
            <a:off x="3821653" y="2171642"/>
            <a:ext cx="33198" cy="209555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4"/>
            <a:endCxn id="7" idx="3"/>
          </p:cNvCxnSpPr>
          <p:nvPr/>
        </p:nvCxnSpPr>
        <p:spPr>
          <a:xfrm flipH="1" flipV="1">
            <a:off x="1318706" y="4381559"/>
            <a:ext cx="2428594" cy="4401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5515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11111E-6 L 0.08034 1.11111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85185E-6 L -0.06758 1.85185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5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11111E-6 L -1.45833E-6 0.0666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Time Error </a:t>
            </a:r>
            <a:r>
              <a:rPr lang="en-US" dirty="0" err="1" smtClean="0"/>
              <a:t>vs</a:t>
            </a:r>
            <a:r>
              <a:rPr lang="en-US" dirty="0" smtClean="0"/>
              <a:t> Common Bias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05800" y="1981201"/>
            <a:ext cx="3581400" cy="4144963"/>
          </a:xfrm>
        </p:spPr>
        <p:txBody>
          <a:bodyPr/>
          <a:lstStyle/>
          <a:p>
            <a:r>
              <a:rPr lang="en-US" sz="2400" dirty="0" smtClean="0"/>
              <a:t>Common bias causes same error in all distance measurements</a:t>
            </a:r>
          </a:p>
          <a:p>
            <a:r>
              <a:rPr lang="en-US" sz="2400" dirty="0" smtClean="0"/>
              <a:t>Course time errors are different for each measurement. </a:t>
            </a:r>
            <a:endParaRPr lang="en-US" sz="2400" dirty="0"/>
          </a:p>
        </p:txBody>
      </p:sp>
      <p:sp>
        <p:nvSpPr>
          <p:cNvPr id="4" name="7-Point Star 3"/>
          <p:cNvSpPr/>
          <p:nvPr/>
        </p:nvSpPr>
        <p:spPr>
          <a:xfrm>
            <a:off x="3747301" y="4267200"/>
            <a:ext cx="215099" cy="184666"/>
          </a:xfrm>
          <a:prstGeom prst="star7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C:\Users\bodhip\Desktop\images\Satell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790759"/>
            <a:ext cx="1090106" cy="380883"/>
          </a:xfrm>
          <a:prstGeom prst="rect">
            <a:avLst/>
          </a:prstGeom>
          <a:noFill/>
        </p:spPr>
      </p:pic>
      <p:pic>
        <p:nvPicPr>
          <p:cNvPr id="6" name="Picture 2" descr="C:\Users\bodhip\Desktop\images\Satell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0641" y="4169091"/>
            <a:ext cx="1090106" cy="380883"/>
          </a:xfrm>
          <a:prstGeom prst="rect">
            <a:avLst/>
          </a:prstGeom>
          <a:noFill/>
        </p:spPr>
      </p:pic>
      <p:pic>
        <p:nvPicPr>
          <p:cNvPr id="7" name="Picture 2" descr="C:\Users\bodhip\Desktop\images\Satell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191117"/>
            <a:ext cx="1090106" cy="380883"/>
          </a:xfrm>
          <a:prstGeom prst="rect">
            <a:avLst/>
          </a:prstGeom>
          <a:noFill/>
        </p:spPr>
      </p:pic>
      <p:cxnSp>
        <p:nvCxnSpPr>
          <p:cNvPr id="9" name="Straight Connector 8"/>
          <p:cNvCxnSpPr>
            <a:stCxn id="4" idx="1"/>
          </p:cNvCxnSpPr>
          <p:nvPr/>
        </p:nvCxnSpPr>
        <p:spPr>
          <a:xfrm flipV="1">
            <a:off x="3962401" y="4359531"/>
            <a:ext cx="2885794" cy="2642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2"/>
            <a:endCxn id="4" idx="6"/>
          </p:cNvCxnSpPr>
          <p:nvPr/>
        </p:nvCxnSpPr>
        <p:spPr>
          <a:xfrm>
            <a:off x="3821653" y="2171642"/>
            <a:ext cx="33198" cy="209555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4"/>
            <a:endCxn id="7" idx="3"/>
          </p:cNvCxnSpPr>
          <p:nvPr/>
        </p:nvCxnSpPr>
        <p:spPr>
          <a:xfrm flipH="1" flipV="1">
            <a:off x="1318706" y="4381559"/>
            <a:ext cx="2428594" cy="4401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4" idx="6"/>
          </p:cNvCxnSpPr>
          <p:nvPr/>
        </p:nvCxnSpPr>
        <p:spPr>
          <a:xfrm>
            <a:off x="2819400" y="2590800"/>
            <a:ext cx="1035451" cy="16764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4" idx="4"/>
          </p:cNvCxnSpPr>
          <p:nvPr/>
        </p:nvCxnSpPr>
        <p:spPr>
          <a:xfrm flipV="1">
            <a:off x="1318706" y="4385960"/>
            <a:ext cx="2428594" cy="33844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4" idx="1"/>
          </p:cNvCxnSpPr>
          <p:nvPr/>
        </p:nvCxnSpPr>
        <p:spPr>
          <a:xfrm flipH="1">
            <a:off x="3962401" y="3848042"/>
            <a:ext cx="3657600" cy="53791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3145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11111E-6 L 0.04479 0.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85185E-6 L 0.0332 -0.0800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4" y="-400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11111E-6 L -0.08841 0.0666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27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Observation </a:t>
            </a:r>
            <a:r>
              <a:rPr lang="en-US" dirty="0"/>
              <a:t>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2438400"/>
                <a:ext cx="10972800" cy="1524000"/>
              </a:xfrm>
            </p:spPr>
            <p:txBody>
              <a:bodyPr/>
              <a:lstStyle/>
              <a:p>
                <a:r>
                  <a:rPr lang="en-US" sz="2400" dirty="0" smtClean="0"/>
                  <a:t>Solve by linearization near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2438400"/>
                <a:ext cx="10972800" cy="1524000"/>
              </a:xfrm>
              <a:blipFill rotWithShape="0">
                <a:blip r:embed="rId2"/>
                <a:stretch>
                  <a:fillRect l="-722" t="-3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47800" y="1483057"/>
                <a:ext cx="9751772" cy="843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483057"/>
                <a:ext cx="9751772" cy="84388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29200" y="2386444"/>
                <a:ext cx="5278817" cy="6663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2386444"/>
                <a:ext cx="5278817" cy="66633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24431" y="3776681"/>
                <a:ext cx="1282531" cy="14073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431" y="3776681"/>
                <a:ext cx="1282531" cy="140737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52800" y="3243281"/>
                <a:ext cx="5623014" cy="19325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den>
                                </m:f>
                              </m:e>
                            </m:mr>
                          </m: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>
                                <m:eqArr>
                                  <m:eqArr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↓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e/>
                                </m:eqArr>
                              </m:e>
                            </m:mr>
                            <m:mr>
                              <m:e/>
                              <m:e>
                                <m:eqArr>
                                  <m:eqArr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↓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e/>
                                </m:eqArr>
                              </m:e>
                            </m:mr>
                            <m:mr>
                              <m:e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/>
                              <m:e>
                                <m:eqArr>
                                  <m:eqArr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↓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e/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3243281"/>
                <a:ext cx="5623014" cy="193258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785157" y="3625000"/>
                <a:ext cx="1195712" cy="10558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5157" y="3625000"/>
                <a:ext cx="1195712" cy="105580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876800" y="5611410"/>
            <a:ext cx="2403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Need 5+ satellites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42335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 Integer Roll Over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00200" y="1981201"/>
                <a:ext cx="10515600" cy="4144963"/>
              </a:xfrm>
            </p:spPr>
            <p:txBody>
              <a:bodyPr/>
              <a:lstStyle/>
              <a:p>
                <a:r>
                  <a:rPr lang="en-US" dirty="0" smtClean="0"/>
                  <a:t>When code phase is close to 0 and common bias is small</a:t>
                </a:r>
              </a:p>
              <a:p>
                <a:endParaRPr lang="en-US" dirty="0"/>
              </a:p>
              <a:p>
                <a:r>
                  <a:rPr lang="en-US" dirty="0" smtClean="0"/>
                  <a:t>Solution:</a:t>
                </a:r>
              </a:p>
              <a:p>
                <a:pPr lvl="1"/>
                <a:r>
                  <a:rPr lang="en-US" dirty="0" smtClean="0"/>
                  <a:t>Choose one satellite as a reference and cancel out common bias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0200" y="1981201"/>
                <a:ext cx="10515600" cy="4144963"/>
              </a:xfrm>
              <a:blipFill rotWithShape="0">
                <a:blip r:embed="rId2"/>
                <a:stretch>
                  <a:fillRect l="-1333" t="-1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733800" y="2743200"/>
            <a:ext cx="22098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23057" y="2743200"/>
            <a:ext cx="96743" cy="2286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02269" y="2743200"/>
            <a:ext cx="96743" cy="2286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438400" y="4724400"/>
            <a:ext cx="152400" cy="304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15947" y="4876800"/>
            <a:ext cx="1277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Nms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from ref </a:t>
            </a:r>
            <a:r>
              <a:rPr lang="en-US" dirty="0" err="1" smtClean="0"/>
              <a:t>loc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252952" y="4729655"/>
            <a:ext cx="152400" cy="304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880895" y="5105401"/>
            <a:ext cx="744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Code </a:t>
            </a:r>
            <a:br>
              <a:rPr lang="en-US" dirty="0" smtClean="0"/>
            </a:br>
            <a:r>
              <a:rPr lang="en-US" dirty="0" smtClean="0"/>
              <a:t>phase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4191000" y="4724400"/>
            <a:ext cx="228600" cy="3048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094586" y="5102091"/>
            <a:ext cx="6265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Real</a:t>
            </a:r>
            <a:br>
              <a:rPr lang="en-US" dirty="0" smtClean="0"/>
            </a:br>
            <a:r>
              <a:rPr lang="en-US" dirty="0" smtClean="0"/>
              <a:t>prop</a:t>
            </a:r>
            <a:br>
              <a:rPr lang="en-US" dirty="0" smtClean="0"/>
            </a:br>
            <a:r>
              <a:rPr lang="en-US" dirty="0" smtClean="0"/>
              <a:t>time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5005552" y="4724400"/>
            <a:ext cx="228600" cy="3048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905421" y="5102091"/>
            <a:ext cx="9213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satellite</a:t>
            </a:r>
            <a:br>
              <a:rPr lang="en-US" dirty="0" smtClean="0"/>
            </a:br>
            <a:r>
              <a:rPr lang="en-US" dirty="0" smtClean="0"/>
              <a:t>clock </a:t>
            </a:r>
            <a:br>
              <a:rPr lang="en-US" dirty="0" smtClean="0"/>
            </a:br>
            <a:r>
              <a:rPr lang="en-US" dirty="0" smtClean="0"/>
              <a:t>error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5715000" y="4680781"/>
            <a:ext cx="228600" cy="3048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46260" y="4876800"/>
            <a:ext cx="1042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Common</a:t>
            </a:r>
            <a:br>
              <a:rPr lang="en-US" dirty="0" smtClean="0"/>
            </a:br>
            <a:r>
              <a:rPr lang="en-US" dirty="0" smtClean="0"/>
              <a:t>bias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7255908" y="4789563"/>
            <a:ext cx="228600" cy="3048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951855" y="5002924"/>
            <a:ext cx="1121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Estimated</a:t>
            </a:r>
            <a:br>
              <a:rPr lang="en-US" dirty="0" smtClean="0"/>
            </a:br>
            <a:r>
              <a:rPr lang="en-US" dirty="0" smtClean="0"/>
              <a:t>prop time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8013625" y="4789563"/>
            <a:ext cx="794169" cy="3841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275140" y="5082224"/>
            <a:ext cx="1249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Estimation error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10020525" y="4789563"/>
            <a:ext cx="501361" cy="3125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0282039" y="5082224"/>
            <a:ext cx="1249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247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Solve Integer Roll Over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981201"/>
                <a:ext cx="11582400" cy="41449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Subtract the two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981201"/>
                <a:ext cx="11582400" cy="4144963"/>
              </a:xfrm>
              <a:blipFill rotWithShape="0">
                <a:blip r:embed="rId2"/>
                <a:stretch>
                  <a:fillRect l="-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8229600" y="3733800"/>
            <a:ext cx="38862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0058400" y="3200400"/>
            <a:ext cx="457200" cy="533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906000" y="2831068"/>
            <a:ext cx="170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Assume &lt; 0.5ms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8458200" y="4800600"/>
            <a:ext cx="533400" cy="762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144000" y="5486400"/>
            <a:ext cx="1374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Round down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5332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Drift Evaluation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00200"/>
            <a:ext cx="5105400" cy="464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97804" y="589293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7951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1|12.2|85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4|27.5|24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6.4"/>
</p:tagLst>
</file>

<file path=ppt/theme/theme1.xml><?xml version="1.0" encoding="utf-8"?>
<a:theme xmlns:a="http://schemas.openxmlformats.org/drawingml/2006/main" name="DemoPosterLandscape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SubjectivePhones</Template>
  <TotalTime>18751</TotalTime>
  <Words>1475</Words>
  <Application>Microsoft Office PowerPoint</Application>
  <PresentationFormat>Widescreen</PresentationFormat>
  <Paragraphs>526</Paragraphs>
  <Slides>33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Segoe</vt:lpstr>
      <vt:lpstr>宋体</vt:lpstr>
      <vt:lpstr>Arial</vt:lpstr>
      <vt:lpstr>Calibri</vt:lpstr>
      <vt:lpstr>Cambria Math</vt:lpstr>
      <vt:lpstr>Symbol</vt:lpstr>
      <vt:lpstr>DemoPosterLandscape11</vt:lpstr>
      <vt:lpstr>Cloud-Offloaded GPS</vt:lpstr>
      <vt:lpstr>GPS Receiving</vt:lpstr>
      <vt:lpstr>Coarse Time Navigation</vt:lpstr>
      <vt:lpstr>Course Time Error vs Common Bias</vt:lpstr>
      <vt:lpstr>Course Time Error vs Common Bias</vt:lpstr>
      <vt:lpstr>New Observation Equations</vt:lpstr>
      <vt:lpstr>Solve Integer Roll Over Problem</vt:lpstr>
      <vt:lpstr>Solve Integer Roll Over Problem</vt:lpstr>
      <vt:lpstr>Time Drift Evaluation </vt:lpstr>
      <vt:lpstr>Online Ephemeris</vt:lpstr>
      <vt:lpstr>SP3 Files</vt:lpstr>
      <vt:lpstr>Without Reference Location?</vt:lpstr>
      <vt:lpstr>Disambiguating Reference Locations </vt:lpstr>
      <vt:lpstr>Disambiguating Reference Locations </vt:lpstr>
      <vt:lpstr>Disambiguating Reference Locations </vt:lpstr>
      <vt:lpstr>Cloud-Offloaded GPS Design</vt:lpstr>
      <vt:lpstr>CLEON Prototype</vt:lpstr>
      <vt:lpstr>Device Energy Performance: (flash chip)</vt:lpstr>
      <vt:lpstr>Low Energy Assisted Positioning Cloud Service</vt:lpstr>
      <vt:lpstr>Web Services Demo</vt:lpstr>
      <vt:lpstr>Source of Errors</vt:lpstr>
      <vt:lpstr>Accuracy Evaluation</vt:lpstr>
      <vt:lpstr>Number of Acquired SVs</vt:lpstr>
      <vt:lpstr>Accuracy Evaluation</vt:lpstr>
      <vt:lpstr>Number of acquired satellites</vt:lpstr>
      <vt:lpstr>Other GPS Snapshot Platforms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CO-GPS Demo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Enabling Subjective Sensing and Services</dc:title>
  <dc:creator>Jie Liu</dc:creator>
  <cp:lastModifiedBy>Jie Liu</cp:lastModifiedBy>
  <cp:revision>301</cp:revision>
  <dcterms:created xsi:type="dcterms:W3CDTF">2011-06-08T05:12:05Z</dcterms:created>
  <dcterms:modified xsi:type="dcterms:W3CDTF">2013-07-09T20:52:54Z</dcterms:modified>
</cp:coreProperties>
</file>