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3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68" r:id="rId12"/>
    <p:sldId id="28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3CEA-89C1-4BE8-90CF-BA9D9B14DBA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8A60-A70E-443C-97C6-347CB3E06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4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from Steve Ballmer’s house to a Redmond </a:t>
            </a:r>
            <a:r>
              <a:rPr lang="en-US" baseline="0" dirty="0" err="1" smtClean="0"/>
              <a:t>comcast</a:t>
            </a:r>
            <a:r>
              <a:rPr lang="en-US" baseline="0" dirty="0" smtClean="0"/>
              <a:t> office where people return their set-top boxes.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4AF4D-F5B2-4626-B26E-EA605A8FBC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Ranking and filtering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F3B4-608C-43BE-9AF8-0A4F5A6F53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8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2133600"/>
            <a:ext cx="11176000" cy="33538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Placeholder footer:  Please edit in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903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0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9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0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907D7-9D30-4387-9958-48E14141213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00A3-2FAD-4821-95DE-817655BA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Location Sensing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Jie Liu, Dimitrios Lymberopoulos, Bodhi Priyantha, Jacky Shen</a:t>
            </a:r>
            <a:endParaRPr lang="en-US" dirty="0"/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  <p:sp>
        <p:nvSpPr>
          <p:cNvPr id="4" name="AutoShape 2" descr="Jie Li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Services in Mobile Devices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Expected </a:t>
                      </a:r>
                      <a:r>
                        <a:rPr lang="en-US" baseline="0" dirty="0" smtClean="0"/>
                        <a:t>Accuracy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Expected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Turn-by-turn</a:t>
                      </a:r>
                      <a:r>
                        <a:rPr lang="en-US" baseline="0" dirty="0" smtClean="0"/>
                        <a:t> navigation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(initially and for route computing)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Static geo-fencing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(e.g.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offers)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30</a:t>
                      </a:r>
                      <a:r>
                        <a:rPr lang="en-US" dirty="0" smtClean="0"/>
                        <a:t>m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City</a:t>
                      </a:r>
                      <a:r>
                        <a:rPr lang="en-US" baseline="0" dirty="0" smtClean="0"/>
                        <a:t> block)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1min (walking)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10s</a:t>
                      </a:r>
                      <a:r>
                        <a:rPr lang="en-US" baseline="0" dirty="0" smtClean="0"/>
                        <a:t> (driving)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geo-fencing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(e.g. friend finder)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30m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City block)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logging (jogging,</a:t>
                      </a:r>
                      <a:r>
                        <a:rPr lang="en-US" baseline="0" dirty="0" smtClean="0"/>
                        <a:t> biking, places)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&lt;30m depends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 tolerant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 with maps (zoom</a:t>
                      </a:r>
                      <a:r>
                        <a:rPr lang="en-US" baseline="0" dirty="0" smtClean="0"/>
                        <a:t> 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photo tagging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 tolerant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time LBS (search, ad, </a:t>
                      </a:r>
                      <a:r>
                        <a:rPr lang="en-US" dirty="0" smtClean="0"/>
                        <a:t>traffic,</a:t>
                      </a:r>
                      <a:r>
                        <a:rPr lang="en-US" baseline="0" dirty="0" smtClean="0"/>
                        <a:t> news, weather, </a:t>
                      </a:r>
                      <a:r>
                        <a:rPr lang="en-US" baseline="0" dirty="0" err="1" smtClean="0"/>
                        <a:t>checkin</a:t>
                      </a:r>
                      <a:r>
                        <a:rPr lang="en-US" baseline="0" dirty="0" smtClean="0"/>
                        <a:t>, bus,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&lt;30m (City</a:t>
                      </a:r>
                      <a:r>
                        <a:rPr lang="en-US" baseline="0" dirty="0" smtClean="0"/>
                        <a:t> block)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0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Accuracy</a:t>
            </a:r>
          </a:p>
          <a:p>
            <a:endParaRPr lang="en-US" dirty="0" smtClean="0"/>
          </a:p>
          <a:p>
            <a:r>
              <a:rPr lang="en-US" dirty="0" smtClean="0"/>
              <a:t>Real-time </a:t>
            </a:r>
            <a:r>
              <a:rPr lang="en-US" dirty="0" err="1" smtClean="0"/>
              <a:t>vs</a:t>
            </a:r>
            <a:r>
              <a:rPr lang="en-US" dirty="0" smtClean="0"/>
              <a:t> Offline </a:t>
            </a:r>
          </a:p>
          <a:p>
            <a:endParaRPr lang="en-US" dirty="0"/>
          </a:p>
          <a:p>
            <a:r>
              <a:rPr lang="en-US" dirty="0" smtClean="0"/>
              <a:t>Single Location </a:t>
            </a:r>
            <a:r>
              <a:rPr lang="en-US" dirty="0" err="1" smtClean="0"/>
              <a:t>vs</a:t>
            </a:r>
            <a:r>
              <a:rPr lang="en-US" dirty="0" smtClean="0"/>
              <a:t> Tracking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tutorial,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Fundamentals of location sensing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ultilateration</a:t>
            </a:r>
            <a:r>
              <a:rPr lang="en-US" dirty="0" smtClean="0"/>
              <a:t>, triangulation, intersections, signatures</a:t>
            </a:r>
          </a:p>
          <a:p>
            <a:endParaRPr lang="en-US" dirty="0" smtClean="0"/>
          </a:p>
          <a:p>
            <a:r>
              <a:rPr lang="en-US" dirty="0" smtClean="0"/>
              <a:t>Distance/Angle measurements</a:t>
            </a:r>
          </a:p>
          <a:p>
            <a:r>
              <a:rPr lang="en-US" dirty="0" smtClean="0"/>
              <a:t>GPS and Cloud-Offloaded GPS</a:t>
            </a:r>
          </a:p>
          <a:p>
            <a:r>
              <a:rPr lang="en-US" dirty="0" smtClean="0"/>
              <a:t>Signature-based location sensing</a:t>
            </a:r>
          </a:p>
          <a:p>
            <a:endParaRPr lang="en-US" dirty="0" smtClean="0"/>
          </a:p>
          <a:p>
            <a:r>
              <a:rPr lang="en-US" dirty="0" smtClean="0"/>
              <a:t>Continuous location (trajectory) sensing</a:t>
            </a:r>
          </a:p>
          <a:p>
            <a:r>
              <a:rPr lang="en-US" dirty="0" smtClean="0"/>
              <a:t>Energy efficient location sensing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096990" y="3332657"/>
            <a:ext cx="332509" cy="12365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47709" y="3766250"/>
            <a:ext cx="161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9:00AM: </a:t>
            </a:r>
            <a:r>
              <a:rPr lang="en-US" b="1" dirty="0" smtClean="0"/>
              <a:t>Dimitrios Lymberopoulos</a:t>
            </a:r>
            <a:r>
              <a:rPr lang="en-US" dirty="0"/>
              <a:t>    </a:t>
            </a:r>
            <a:br>
              <a:rPr lang="en-US" dirty="0"/>
            </a:br>
            <a:r>
              <a:rPr lang="en-US" dirty="0"/>
              <a:t>    Introduction: Mobile Location and Location-Based Services</a:t>
            </a:r>
          </a:p>
          <a:p>
            <a:r>
              <a:rPr lang="en-US" b="1" dirty="0"/>
              <a:t>9:15AM: Bodhi Priyantha</a:t>
            </a:r>
            <a:br>
              <a:rPr lang="en-US" b="1" dirty="0"/>
            </a:br>
            <a:r>
              <a:rPr lang="en-US" dirty="0"/>
              <a:t>    Location Sensing </a:t>
            </a:r>
            <a:r>
              <a:rPr lang="en-US" dirty="0" smtClean="0"/>
              <a:t>Fundamentals</a:t>
            </a:r>
            <a:endParaRPr lang="en-US" dirty="0"/>
          </a:p>
          <a:p>
            <a:r>
              <a:rPr lang="en-US" b="1" dirty="0"/>
              <a:t>10:15AM: Break</a:t>
            </a:r>
            <a:endParaRPr lang="en-US" dirty="0"/>
          </a:p>
          <a:p>
            <a:r>
              <a:rPr lang="en-US" b="1" dirty="0"/>
              <a:t>10:45AM: Jie </a:t>
            </a:r>
            <a:r>
              <a:rPr lang="en-US" b="1" dirty="0" smtClean="0"/>
              <a:t>Liu (remote)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   GPS  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 err="1"/>
              <a:t>GPS</a:t>
            </a:r>
            <a:r>
              <a:rPr lang="en-US" dirty="0"/>
              <a:t> Principle</a:t>
            </a:r>
            <a:br>
              <a:rPr lang="en-US" dirty="0"/>
            </a:br>
            <a:r>
              <a:rPr lang="en-US" dirty="0"/>
              <a:t>        Cloud Offloaded GPS: device &amp; service </a:t>
            </a:r>
          </a:p>
          <a:p>
            <a:r>
              <a:rPr lang="en-US" b="1" dirty="0"/>
              <a:t>12:30PM:</a:t>
            </a:r>
            <a:r>
              <a:rPr lang="en-US" dirty="0"/>
              <a:t> </a:t>
            </a:r>
            <a:r>
              <a:rPr lang="en-US" b="1" dirty="0"/>
              <a:t>Lunch</a:t>
            </a:r>
            <a:endParaRPr lang="en-US" dirty="0"/>
          </a:p>
          <a:p>
            <a:r>
              <a:rPr lang="en-US" b="1" dirty="0"/>
              <a:t>14:00PM: Dimitrios Lymberopoulos</a:t>
            </a:r>
            <a:br>
              <a:rPr lang="en-US" b="1" dirty="0"/>
            </a:br>
            <a:r>
              <a:rPr lang="en-US" b="1" dirty="0"/>
              <a:t>    </a:t>
            </a:r>
            <a:r>
              <a:rPr lang="en-US" dirty="0"/>
              <a:t>Signature-Based approaches: such as using </a:t>
            </a:r>
            <a:r>
              <a:rPr lang="en-US" dirty="0" err="1"/>
              <a:t>WiFi</a:t>
            </a:r>
            <a:r>
              <a:rPr lang="en-US" dirty="0"/>
              <a:t>, FM, </a:t>
            </a:r>
            <a:r>
              <a:rPr lang="en-US" dirty="0" smtClean="0"/>
              <a:t>GSM, magnetic </a:t>
            </a:r>
            <a:r>
              <a:rPr lang="en-US" dirty="0"/>
              <a:t>field, and sound signals</a:t>
            </a:r>
          </a:p>
          <a:p>
            <a:r>
              <a:rPr lang="en-US" b="1" dirty="0"/>
              <a:t>15:30PM: Break</a:t>
            </a:r>
            <a:endParaRPr lang="en-US" dirty="0"/>
          </a:p>
          <a:p>
            <a:r>
              <a:rPr lang="en-US" b="1" dirty="0"/>
              <a:t>16:00PM: Jacky Shen</a:t>
            </a:r>
            <a:br>
              <a:rPr lang="en-US" b="1" dirty="0"/>
            </a:br>
            <a:r>
              <a:rPr lang="en-US" dirty="0"/>
              <a:t>    Mobile Location Tracking</a:t>
            </a:r>
            <a:br>
              <a:rPr lang="en-US" dirty="0"/>
            </a:br>
            <a:r>
              <a:rPr lang="en-US" dirty="0"/>
              <a:t>        Map-based tracking </a:t>
            </a:r>
            <a:br>
              <a:rPr lang="en-US" dirty="0"/>
            </a:br>
            <a:r>
              <a:rPr lang="en-US" dirty="0"/>
              <a:t>        Inertial navigation + landmarks </a:t>
            </a:r>
          </a:p>
          <a:p>
            <a:r>
              <a:rPr lang="en-US" b="1" dirty="0"/>
              <a:t>17:30PM: Concluding Remarks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43400" y="3962400"/>
            <a:ext cx="7620000" cy="2375190"/>
            <a:chOff x="4343400" y="3962400"/>
            <a:chExt cx="7620000" cy="2375190"/>
          </a:xfrm>
        </p:grpSpPr>
        <p:pic>
          <p:nvPicPr>
            <p:cNvPr id="2" name="Picture 2" descr="PLGR 0.5341074020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604" y="3962400"/>
              <a:ext cx="1030847" cy="19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ttp://ts4.mm.bing.net/images/thumbnail.aspx?q=1076509025291&amp;id=5cca6fc879b36d5bf38d4481f4fb2147&amp;url=http%3a%2f%2fwww.latest-technews.com%2fwp-content%2fuploads%2f2010%2f06%2fgarmin-g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2999" y="4432662"/>
              <a:ext cx="1578429" cy="123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://ts4.mm.bing.net/images/thumbnail.aspx?q=1061231141471&amp;id=1f506c695afde0865968b685584f232c&amp;url=http%3a%2f%2fwww.geocaching.com%2fimages%2fwp7%2fwp7_img_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9" r="31238"/>
            <a:stretch/>
          </p:blipFill>
          <p:spPr bwMode="auto">
            <a:xfrm>
              <a:off x="10896600" y="4038600"/>
              <a:ext cx="1066800" cy="201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6003056" y="4770883"/>
              <a:ext cx="685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210799" y="4808983"/>
              <a:ext cx="685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8" descr="Manpack GPS Receiver on the back of a soldi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962400"/>
              <a:ext cx="1247046" cy="192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8000999" y="4770883"/>
              <a:ext cx="685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58043" y="596825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‘80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4821" y="596825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‘90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56153" y="593521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‘00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91794" y="596825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‘10</a:t>
              </a:r>
              <a:endParaRPr lang="en-US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5406" y="182562"/>
            <a:ext cx="10972800" cy="1143000"/>
          </a:xfrm>
        </p:spPr>
        <p:txBody>
          <a:bodyPr/>
          <a:lstStyle/>
          <a:p>
            <a:r>
              <a:rPr lang="en-US" dirty="0" smtClean="0"/>
              <a:t>The BC and AD of </a:t>
            </a:r>
            <a:r>
              <a:rPr lang="en-US" b="1" dirty="0" smtClean="0"/>
              <a:t>Location Sensing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0" y="2587461"/>
            <a:ext cx="3643467" cy="334774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08291" y="1107667"/>
            <a:ext cx="2158632" cy="5229808"/>
            <a:chOff x="2808291" y="1107667"/>
            <a:chExt cx="2158632" cy="52298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8291" y="1107667"/>
              <a:ext cx="2158632" cy="131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7" name="Straight Connector 16"/>
            <p:cNvCxnSpPr>
              <a:stCxn id="15" idx="2"/>
            </p:cNvCxnSpPr>
            <p:nvPr/>
          </p:nvCxnSpPr>
          <p:spPr>
            <a:xfrm flipH="1">
              <a:off x="3886200" y="2421268"/>
              <a:ext cx="1407" cy="354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79751" y="5968143"/>
              <a:ext cx="148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June 23, 1977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04" y="1769524"/>
            <a:ext cx="1234062" cy="1234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05" y="1471695"/>
            <a:ext cx="1519595" cy="151959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34" y="1696783"/>
            <a:ext cx="1308251" cy="117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r="10091"/>
          <a:stretch/>
        </p:blipFill>
        <p:spPr>
          <a:xfrm>
            <a:off x="9017766" y="1619740"/>
            <a:ext cx="1426078" cy="11981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822962" y="2934226"/>
            <a:ext cx="122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Healthcare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72995" y="2907339"/>
            <a:ext cx="150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Photo tagging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92743" y="2904800"/>
            <a:ext cx="20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Scientific Discovery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958850" y="2914815"/>
            <a:ext cx="154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Asset Tracking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8893020">
            <a:off x="10157462" y="355350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>
            <a:off x="9312424" y="3519012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4558366">
            <a:off x="8534463" y="355350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2974141">
            <a:off x="7882331" y="373753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701"/>
    </mc:Choice>
    <mc:Fallback xmlns="">
      <p:transition advTm="2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Lot More Sensors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29" y="4473203"/>
            <a:ext cx="1401411" cy="140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22" y="4829625"/>
            <a:ext cx="884562" cy="878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68" y="2346791"/>
            <a:ext cx="1536700" cy="692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87" y="2107333"/>
            <a:ext cx="1281009" cy="1171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33" y="1950794"/>
            <a:ext cx="973311" cy="1307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83" y="4541946"/>
            <a:ext cx="1924050" cy="141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59" y="4269808"/>
            <a:ext cx="160020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74" y="2107333"/>
            <a:ext cx="762362" cy="10235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2385" y="5870008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Audio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334" y="5905031"/>
            <a:ext cx="998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Camera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59037" y="5870008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Motion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57550" y="5870008"/>
            <a:ext cx="21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Cloud Connectivity</a:t>
            </a:r>
            <a:endParaRPr lang="en-US" sz="2000" b="1" dirty="0"/>
          </a:p>
        </p:txBody>
      </p:sp>
      <p:sp>
        <p:nvSpPr>
          <p:cNvPr id="20" name="Right Bracket 19"/>
          <p:cNvSpPr/>
          <p:nvPr/>
        </p:nvSpPr>
        <p:spPr>
          <a:xfrm rot="5400000">
            <a:off x="5677047" y="700119"/>
            <a:ext cx="274320" cy="5542697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27074" y="3615863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Multiple Radios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16566" y="319820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74828" y="32129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8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467591" y="148937"/>
            <a:ext cx="10972800" cy="1143000"/>
          </a:xfrm>
        </p:spPr>
        <p:txBody>
          <a:bodyPr/>
          <a:lstStyle/>
          <a:p>
            <a:r>
              <a:rPr lang="en-US" dirty="0" smtClean="0"/>
              <a:t>Killer App: Navigation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7543800" cy="44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3174"/>
      </p:ext>
    </p:extLst>
  </p:cSld>
  <p:clrMapOvr>
    <a:masterClrMapping/>
  </p:clrMapOvr>
  <p:transition advTm="2889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As An Example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91200" y="2286000"/>
            <a:ext cx="3670556" cy="3532909"/>
            <a:chOff x="4169227" y="1461586"/>
            <a:chExt cx="4441373" cy="3886200"/>
          </a:xfrm>
        </p:grpSpPr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7" y="1461586"/>
              <a:ext cx="4441373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343400" y="1551572"/>
              <a:ext cx="3791991" cy="3562571"/>
            </a:xfrm>
            <a:prstGeom prst="ellipse">
              <a:avLst/>
            </a:prstGeom>
            <a:gradFill flip="none" rotWithShape="1">
              <a:gsLst>
                <a:gs pos="25000">
                  <a:schemeClr val="accent1">
                    <a:tint val="66000"/>
                    <a:satMod val="160000"/>
                    <a:alpha val="29000"/>
                  </a:schemeClr>
                </a:gs>
                <a:gs pos="38000">
                  <a:schemeClr val="accent1">
                    <a:tint val="44500"/>
                    <a:satMod val="160000"/>
                    <a:alpha val="37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5225143" y="2884714"/>
              <a:ext cx="947057" cy="51997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931229" y="2862943"/>
              <a:ext cx="283029" cy="46808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746171" y="3233057"/>
              <a:ext cx="185058" cy="979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746171" y="3113314"/>
              <a:ext cx="54429" cy="1197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Content Placeholder 4"/>
          <p:cNvGraphicFramePr>
            <a:graphicFrameLocks/>
          </p:cNvGraphicFramePr>
          <p:nvPr>
            <p:extLst/>
          </p:nvPr>
        </p:nvGraphicFramePr>
        <p:xfrm>
          <a:off x="1676400" y="1676400"/>
          <a:ext cx="3581400" cy="1238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546514"/>
                <a:gridCol w="2034886"/>
              </a:tblGrid>
              <a:tr h="3736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Context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Service Example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Current 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Local business and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7370350" y="390929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As An Example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86401" y="3599930"/>
            <a:ext cx="5029199" cy="3181871"/>
            <a:chOff x="3962400" y="3599929"/>
            <a:chExt cx="5029199" cy="31818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599929"/>
              <a:ext cx="5029199" cy="3181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8305800" y="55049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305800" y="57335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077200" y="58859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72400" y="58859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467600" y="58859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62800" y="58097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705600" y="54287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24600" y="554302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13" idx="0"/>
            </p:cNvCxnSpPr>
            <p:nvPr/>
          </p:nvCxnSpPr>
          <p:spPr>
            <a:xfrm>
              <a:off x="8343900" y="5581129"/>
              <a:ext cx="0" cy="152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3" idx="0"/>
              <a:endCxn id="15" idx="6"/>
            </p:cNvCxnSpPr>
            <p:nvPr/>
          </p:nvCxnSpPr>
          <p:spPr>
            <a:xfrm flipH="1">
              <a:off x="8153400" y="5733529"/>
              <a:ext cx="190500" cy="1905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16" idx="5"/>
            </p:cNvCxnSpPr>
            <p:nvPr/>
          </p:nvCxnSpPr>
          <p:spPr>
            <a:xfrm flipH="1">
              <a:off x="7837441" y="5950970"/>
              <a:ext cx="25091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7" idx="6"/>
            </p:cNvCxnSpPr>
            <p:nvPr/>
          </p:nvCxnSpPr>
          <p:spPr>
            <a:xfrm flipH="1" flipV="1">
              <a:off x="7543800" y="5924029"/>
              <a:ext cx="228600" cy="2694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1"/>
            </p:cNvCxnSpPr>
            <p:nvPr/>
          </p:nvCxnSpPr>
          <p:spPr>
            <a:xfrm flipH="1" flipV="1">
              <a:off x="7239000" y="5853408"/>
              <a:ext cx="239759" cy="436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20" idx="7"/>
            </p:cNvCxnSpPr>
            <p:nvPr/>
          </p:nvCxnSpPr>
          <p:spPr>
            <a:xfrm flipH="1" flipV="1">
              <a:off x="6770641" y="5439888"/>
              <a:ext cx="430259" cy="44604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0" idx="2"/>
              <a:endCxn id="22" idx="6"/>
            </p:cNvCxnSpPr>
            <p:nvPr/>
          </p:nvCxnSpPr>
          <p:spPr>
            <a:xfrm flipH="1">
              <a:off x="6400800" y="5466829"/>
              <a:ext cx="304800" cy="1143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962400" y="3980929"/>
              <a:ext cx="1295400" cy="280087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22" idx="3"/>
            </p:cNvCxnSpPr>
            <p:nvPr/>
          </p:nvCxnSpPr>
          <p:spPr>
            <a:xfrm flipH="1">
              <a:off x="6019800" y="5608070"/>
              <a:ext cx="315959" cy="13103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>
            <a:stCxn id="50" idx="6"/>
          </p:cNvCxnSpPr>
          <p:nvPr/>
        </p:nvCxnSpPr>
        <p:spPr>
          <a:xfrm>
            <a:off x="7402418" y="3124200"/>
            <a:ext cx="17415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250017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5" name="Content Placeholder 4"/>
          <p:cNvGraphicFramePr>
            <a:graphicFrameLocks/>
          </p:cNvGraphicFramePr>
          <p:nvPr>
            <p:extLst/>
          </p:nvPr>
        </p:nvGraphicFramePr>
        <p:xfrm>
          <a:off x="1676400" y="1676400"/>
          <a:ext cx="3581400" cy="21099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546514"/>
                <a:gridCol w="2034886"/>
              </a:tblGrid>
              <a:tr h="3736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Context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Service Example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Current 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Local business and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1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Time Tracks</a:t>
                      </a:r>
                      <a:endParaRPr lang="en-US" sz="18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Businesses in 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driving direction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763001" y="274779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58" name="Straight Connector 57"/>
          <p:cNvCxnSpPr>
            <a:stCxn id="50" idx="2"/>
          </p:cNvCxnSpPr>
          <p:nvPr/>
        </p:nvCxnSpPr>
        <p:spPr>
          <a:xfrm flipH="1" flipV="1">
            <a:off x="6477001" y="3117122"/>
            <a:ext cx="773017" cy="70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7467600" y="3827248"/>
            <a:ext cx="3314700" cy="3046288"/>
            <a:chOff x="6019800" y="3827248"/>
            <a:chExt cx="3314700" cy="30462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827248"/>
              <a:ext cx="3314700" cy="304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6307238" y="591273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307237" y="610188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327877" y="62484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348517" y="64770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517512" y="637475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629400" y="62735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757685" y="612474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146402" y="61704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315200" y="643128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924800" y="668264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490480" y="66294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458200" y="66610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686800" y="642723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892540" y="614759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9098281" y="611056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963337" y="595845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9098281" y="598131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4"/>
              <a:endCxn id="61" idx="0"/>
            </p:cNvCxnSpPr>
            <p:nvPr/>
          </p:nvCxnSpPr>
          <p:spPr>
            <a:xfrm flipH="1">
              <a:off x="6330097" y="5958453"/>
              <a:ext cx="1" cy="14342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1" idx="4"/>
              <a:endCxn id="63" idx="0"/>
            </p:cNvCxnSpPr>
            <p:nvPr/>
          </p:nvCxnSpPr>
          <p:spPr>
            <a:xfrm>
              <a:off x="6330097" y="6147600"/>
              <a:ext cx="20640" cy="1008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3" idx="4"/>
              <a:endCxn id="64" idx="0"/>
            </p:cNvCxnSpPr>
            <p:nvPr/>
          </p:nvCxnSpPr>
          <p:spPr>
            <a:xfrm>
              <a:off x="6350737" y="6294119"/>
              <a:ext cx="20640" cy="18288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4" idx="6"/>
              <a:endCxn id="65" idx="3"/>
            </p:cNvCxnSpPr>
            <p:nvPr/>
          </p:nvCxnSpPr>
          <p:spPr>
            <a:xfrm flipV="1">
              <a:off x="6394236" y="6413781"/>
              <a:ext cx="129971" cy="8607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6" idx="3"/>
              <a:endCxn id="65" idx="7"/>
            </p:cNvCxnSpPr>
            <p:nvPr/>
          </p:nvCxnSpPr>
          <p:spPr>
            <a:xfrm flipH="1">
              <a:off x="6556536" y="6312601"/>
              <a:ext cx="79559" cy="6885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66" idx="7"/>
            </p:cNvCxnSpPr>
            <p:nvPr/>
          </p:nvCxnSpPr>
          <p:spPr>
            <a:xfrm flipH="1">
              <a:off x="6668424" y="6170458"/>
              <a:ext cx="89261" cy="10981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3" idx="7"/>
              <a:endCxn id="74" idx="1"/>
            </p:cNvCxnSpPr>
            <p:nvPr/>
          </p:nvCxnSpPr>
          <p:spPr>
            <a:xfrm>
              <a:off x="6796709" y="6131435"/>
              <a:ext cx="356388" cy="4571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4" idx="4"/>
            </p:cNvCxnSpPr>
            <p:nvPr/>
          </p:nvCxnSpPr>
          <p:spPr>
            <a:xfrm>
              <a:off x="7169262" y="6216178"/>
              <a:ext cx="168797" cy="21510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5" idx="5"/>
              <a:endCxn id="77" idx="1"/>
            </p:cNvCxnSpPr>
            <p:nvPr/>
          </p:nvCxnSpPr>
          <p:spPr>
            <a:xfrm>
              <a:off x="7354224" y="6470305"/>
              <a:ext cx="142951" cy="16579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7" idx="6"/>
              <a:endCxn id="76" idx="2"/>
            </p:cNvCxnSpPr>
            <p:nvPr/>
          </p:nvCxnSpPr>
          <p:spPr>
            <a:xfrm>
              <a:off x="7536199" y="6652260"/>
              <a:ext cx="388601" cy="5324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6" idx="6"/>
              <a:endCxn id="78" idx="3"/>
            </p:cNvCxnSpPr>
            <p:nvPr/>
          </p:nvCxnSpPr>
          <p:spPr>
            <a:xfrm flipV="1">
              <a:off x="7970519" y="6700062"/>
              <a:ext cx="494376" cy="544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8" idx="7"/>
              <a:endCxn id="79" idx="3"/>
            </p:cNvCxnSpPr>
            <p:nvPr/>
          </p:nvCxnSpPr>
          <p:spPr>
            <a:xfrm flipV="1">
              <a:off x="8497224" y="6466255"/>
              <a:ext cx="196271" cy="20147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79" idx="7"/>
              <a:endCxn id="80" idx="3"/>
            </p:cNvCxnSpPr>
            <p:nvPr/>
          </p:nvCxnSpPr>
          <p:spPr>
            <a:xfrm flipV="1">
              <a:off x="8725824" y="6186623"/>
              <a:ext cx="173411" cy="24730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0" idx="7"/>
              <a:endCxn id="82" idx="4"/>
            </p:cNvCxnSpPr>
            <p:nvPr/>
          </p:nvCxnSpPr>
          <p:spPr>
            <a:xfrm flipV="1">
              <a:off x="8931564" y="6004172"/>
              <a:ext cx="54633" cy="15012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2" idx="6"/>
              <a:endCxn id="83" idx="2"/>
            </p:cNvCxnSpPr>
            <p:nvPr/>
          </p:nvCxnSpPr>
          <p:spPr>
            <a:xfrm>
              <a:off x="9009056" y="5981313"/>
              <a:ext cx="89225" cy="2285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83" idx="4"/>
              <a:endCxn id="81" idx="0"/>
            </p:cNvCxnSpPr>
            <p:nvPr/>
          </p:nvCxnSpPr>
          <p:spPr>
            <a:xfrm>
              <a:off x="9121141" y="6027031"/>
              <a:ext cx="0" cy="8353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As An Example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248400" y="31242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2" idx="0"/>
          </p:cNvCxnSpPr>
          <p:nvPr/>
        </p:nvCxnSpPr>
        <p:spPr>
          <a:xfrm flipH="1" flipV="1">
            <a:off x="7315201" y="1752600"/>
            <a:ext cx="11016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250017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7" name="Content Placeholder 4"/>
          <p:cNvGraphicFramePr>
            <a:graphicFrameLocks/>
          </p:cNvGraphicFramePr>
          <p:nvPr>
            <p:extLst/>
          </p:nvPr>
        </p:nvGraphicFramePr>
        <p:xfrm>
          <a:off x="1676400" y="1676401"/>
          <a:ext cx="3581400" cy="30538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546514"/>
                <a:gridCol w="2034886"/>
              </a:tblGrid>
              <a:tr h="3736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Context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Service Example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Current 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Local business and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1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Time Tracks</a:t>
                      </a:r>
                      <a:endParaRPr lang="en-US" sz="18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Businesses in 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driving direction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39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History</a:t>
                      </a:r>
                      <a:endParaRPr lang="en-US" sz="18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Personalized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8763001" y="274779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</a:t>
            </a:r>
          </a:p>
        </p:txBody>
      </p:sp>
      <p:cxnSp>
        <p:nvCxnSpPr>
          <p:cNvPr id="11" name="Straight Connector 10"/>
          <p:cNvCxnSpPr>
            <a:stCxn id="62" idx="4"/>
          </p:cNvCxnSpPr>
          <p:nvPr/>
        </p:nvCxnSpPr>
        <p:spPr>
          <a:xfrm>
            <a:off x="7326217" y="3200401"/>
            <a:ext cx="0" cy="7374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470225" y="1567934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frequency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27" y="4326818"/>
            <a:ext cx="2343150" cy="35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65628" y="4018550"/>
            <a:ext cx="2330573" cy="1811552"/>
            <a:chOff x="3841627" y="4018550"/>
            <a:chExt cx="2330573" cy="1811552"/>
          </a:xfrm>
        </p:grpSpPr>
        <p:sp>
          <p:nvSpPr>
            <p:cNvPr id="3" name="Rectangle 2"/>
            <p:cNvSpPr/>
            <p:nvPr/>
          </p:nvSpPr>
          <p:spPr>
            <a:xfrm>
              <a:off x="3841627" y="4326817"/>
              <a:ext cx="2330573" cy="1503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41627" y="4018550"/>
              <a:ext cx="2330573" cy="3082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Symbol" pitchFamily="18" charset="2"/>
                  <a:sym typeface="Symbol"/>
                </a:rPr>
                <a:t> </a:t>
              </a:r>
              <a:r>
                <a:rPr lang="en-US" dirty="0">
                  <a:solidFill>
                    <a:srgbClr val="FF0000"/>
                  </a:solidFill>
                  <a:sym typeface="Symbol"/>
                </a:rPr>
                <a:t>Take 520 East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61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8" y="3962400"/>
            <a:ext cx="368937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/>
              <a:t>Search As An Example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1676400" y="1676401"/>
          <a:ext cx="3581400" cy="39455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546514"/>
                <a:gridCol w="2034886"/>
              </a:tblGrid>
              <a:tr h="3736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Context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Service Example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Current 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Local business and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1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 </a:t>
                      </a:r>
                      <a:b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Time Tracks</a:t>
                      </a:r>
                      <a:endParaRPr lang="en-US" sz="18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Businesses in 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driving direction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39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History</a:t>
                      </a:r>
                      <a:endParaRPr lang="en-US" sz="18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Personalized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1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Community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Tourist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recommendation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248400" y="31242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315201" y="1752600"/>
            <a:ext cx="11017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3"/>
          </p:cNvCxnSpPr>
          <p:nvPr/>
        </p:nvCxnSpPr>
        <p:spPr>
          <a:xfrm flipH="1">
            <a:off x="6477001" y="3178082"/>
            <a:ext cx="795335" cy="936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250017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763001" y="274779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70225" y="1567934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cxnSp>
        <p:nvCxnSpPr>
          <p:cNvPr id="32" name="Straight Connector 31"/>
          <p:cNvCxnSpPr>
            <a:stCxn id="13" idx="7"/>
          </p:cNvCxnSpPr>
          <p:nvPr/>
        </p:nvCxnSpPr>
        <p:spPr>
          <a:xfrm flipV="1">
            <a:off x="7380100" y="2577948"/>
            <a:ext cx="423515" cy="4923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46414" y="41148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7086601" y="5029200"/>
            <a:ext cx="948939" cy="381000"/>
          </a:xfrm>
          <a:prstGeom prst="wedgeRectCallout">
            <a:avLst>
              <a:gd name="adj1" fmla="val 80964"/>
              <a:gd name="adj2" fmla="val 554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35% people pick the scenic route</a:t>
            </a:r>
          </a:p>
        </p:txBody>
      </p:sp>
    </p:spTree>
    <p:extLst>
      <p:ext uri="{BB962C8B-B14F-4D97-AF65-F5344CB8AC3E}">
        <p14:creationId xmlns:p14="http://schemas.microsoft.com/office/powerpoint/2010/main" val="1128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/>
          <a:stretch/>
        </p:blipFill>
        <p:spPr>
          <a:xfrm>
            <a:off x="7613607" y="3886200"/>
            <a:ext cx="2298787" cy="4447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As An Example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052006" y="454171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Commute title appears </a:t>
            </a:r>
            <a:br>
              <a:rPr lang="en-US" sz="1600" dirty="0"/>
            </a:br>
            <a:r>
              <a:rPr lang="en-US" sz="1600" dirty="0"/>
              <a:t>automatically when I am about to leave office. </a:t>
            </a:r>
          </a:p>
        </p:txBody>
      </p:sp>
      <p:sp>
        <p:nvSpPr>
          <p:cNvPr id="59" name="Left Arrow 58"/>
          <p:cNvSpPr/>
          <p:nvPr/>
        </p:nvSpPr>
        <p:spPr>
          <a:xfrm>
            <a:off x="9290006" y="4859017"/>
            <a:ext cx="762000" cy="36329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37365" y="3816492"/>
            <a:ext cx="4747326" cy="4517136"/>
            <a:chOff x="4116787" y="1502664"/>
            <a:chExt cx="4747326" cy="451713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787" y="1502664"/>
              <a:ext cx="2298787" cy="4517136"/>
            </a:xfrm>
            <a:prstGeom prst="roundRect">
              <a:avLst>
                <a:gd name="adj" fmla="val 2519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0" name="Oval Callout 59"/>
            <p:cNvSpPr/>
            <p:nvPr/>
          </p:nvSpPr>
          <p:spPr>
            <a:xfrm>
              <a:off x="6273313" y="1948891"/>
              <a:ext cx="2590800" cy="1367219"/>
            </a:xfrm>
            <a:prstGeom prst="wedgeEllipseCallout">
              <a:avLst>
                <a:gd name="adj1" fmla="val -107333"/>
                <a:gd name="adj2" fmla="val 16743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Alert: Bad Traffic Consider Alternate route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6248400" y="31242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315201" y="1752600"/>
            <a:ext cx="11017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477000" y="2590800"/>
            <a:ext cx="12954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2390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ube 65"/>
          <p:cNvSpPr/>
          <p:nvPr/>
        </p:nvSpPr>
        <p:spPr>
          <a:xfrm>
            <a:off x="6477001" y="2286000"/>
            <a:ext cx="1839817" cy="1524000"/>
          </a:xfrm>
          <a:prstGeom prst="cube">
            <a:avLst/>
          </a:prstGeom>
          <a:solidFill>
            <a:srgbClr val="4F81BD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6858000" y="2286000"/>
            <a:ext cx="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477000" y="3429000"/>
            <a:ext cx="381000" cy="38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58001" y="3429000"/>
            <a:ext cx="14588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Content Placeholder 4"/>
          <p:cNvGraphicFramePr>
            <a:graphicFrameLocks/>
          </p:cNvGraphicFramePr>
          <p:nvPr>
            <p:extLst/>
          </p:nvPr>
        </p:nvGraphicFramePr>
        <p:xfrm>
          <a:off x="1676400" y="1676401"/>
          <a:ext cx="3581400" cy="48372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546514"/>
                <a:gridCol w="2034886"/>
              </a:tblGrid>
              <a:tr h="3736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Context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Service Example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Current 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Local business and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1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Tracks</a:t>
                      </a:r>
                      <a:endParaRPr lang="en-US" sz="18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Businesses in 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driving direction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39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History</a:t>
                      </a:r>
                      <a:endParaRPr lang="en-US" sz="18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Personalized directions</a:t>
                      </a:r>
                      <a:endParaRPr lang="en-US" sz="1800" dirty="0"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1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 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Community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Tourist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recommendation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1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+ 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Push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alerts, triggers,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egoe UI" pitchFamily="34" charset="0"/>
                          <a:cs typeface="Calibri" pitchFamily="34" charset="0"/>
                        </a:rPr>
                        <a:t>reminders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Segoe UI" pitchFamily="34" charset="0"/>
                        <a:cs typeface="Calibri" pitchFamily="34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8763001" y="274779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70225" y="1567934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46414" y="41148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054622" y="2650780"/>
            <a:ext cx="155224" cy="184666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 animBg="1"/>
      <p:bldP spid="6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397</Words>
  <Application>Microsoft Office PowerPoint</Application>
  <PresentationFormat>Widescreen</PresentationFormat>
  <Paragraphs>153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Symbol</vt:lpstr>
      <vt:lpstr>Office Theme</vt:lpstr>
      <vt:lpstr>Mobile Location Sensing Tutorial</vt:lpstr>
      <vt:lpstr>The BC and AD of Location Sensing</vt:lpstr>
      <vt:lpstr>And A Lot More Sensors</vt:lpstr>
      <vt:lpstr>Killer App: Navigation</vt:lpstr>
      <vt:lpstr>Local Search As An Example</vt:lpstr>
      <vt:lpstr>Local Search As An Example</vt:lpstr>
      <vt:lpstr>Local Search As An Example</vt:lpstr>
      <vt:lpstr>Local Search As An Example</vt:lpstr>
      <vt:lpstr>Local Search As An Example</vt:lpstr>
      <vt:lpstr>Location-Based Services in Mobile Devices</vt:lpstr>
      <vt:lpstr>Fundamental Tradeoffs</vt:lpstr>
      <vt:lpstr>In this tutorial, we will cover</vt:lpstr>
      <vt:lpstr>Tutorial Outline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Location Sensing Tutorial</dc:title>
  <dc:creator>Jie Liu</dc:creator>
  <cp:lastModifiedBy>Dimitrios Lymberopoulos</cp:lastModifiedBy>
  <cp:revision>29</cp:revision>
  <dcterms:created xsi:type="dcterms:W3CDTF">2013-06-17T02:49:39Z</dcterms:created>
  <dcterms:modified xsi:type="dcterms:W3CDTF">2013-06-24T16:12:59Z</dcterms:modified>
</cp:coreProperties>
</file>