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4"/>
    <p:sldMasterId id="2147483752" r:id="rId5"/>
  </p:sldMasterIdLst>
  <p:notesMasterIdLst>
    <p:notesMasterId r:id="rId34"/>
  </p:notesMasterIdLst>
  <p:handoutMasterIdLst>
    <p:handoutMasterId r:id="rId35"/>
  </p:handoutMasterIdLst>
  <p:sldIdLst>
    <p:sldId id="764" r:id="rId6"/>
    <p:sldId id="976" r:id="rId7"/>
    <p:sldId id="971" r:id="rId8"/>
    <p:sldId id="973" r:id="rId9"/>
    <p:sldId id="949" r:id="rId10"/>
    <p:sldId id="958" r:id="rId11"/>
    <p:sldId id="954" r:id="rId12"/>
    <p:sldId id="955" r:id="rId13"/>
    <p:sldId id="922" r:id="rId14"/>
    <p:sldId id="923" r:id="rId15"/>
    <p:sldId id="960" r:id="rId16"/>
    <p:sldId id="990" r:id="rId17"/>
    <p:sldId id="977" r:id="rId18"/>
    <p:sldId id="989" r:id="rId19"/>
    <p:sldId id="974" r:id="rId20"/>
    <p:sldId id="914" r:id="rId21"/>
    <p:sldId id="978" r:id="rId22"/>
    <p:sldId id="979" r:id="rId23"/>
    <p:sldId id="938" r:id="rId24"/>
    <p:sldId id="991" r:id="rId25"/>
    <p:sldId id="988" r:id="rId26"/>
    <p:sldId id="980" r:id="rId27"/>
    <p:sldId id="982" r:id="rId28"/>
    <p:sldId id="983" r:id="rId29"/>
    <p:sldId id="984" r:id="rId30"/>
    <p:sldId id="985" r:id="rId31"/>
    <p:sldId id="986" r:id="rId32"/>
    <p:sldId id="987" r:id="rId33"/>
  </p:sldIdLst>
  <p:sldSz cx="12188825" cy="6858000"/>
  <p:notesSz cx="7023100" cy="9309100"/>
  <p:defaultTextStyle>
    <a:defPPr>
      <a:defRPr lang="en-US"/>
    </a:defPPr>
    <a:lvl1pPr marL="0" algn="l" defTabSz="1218480" rtl="0" eaLnBrk="1" latinLnBrk="0" hangingPunct="1">
      <a:defRPr sz="2400" kern="1200">
        <a:solidFill>
          <a:schemeClr val="tx1"/>
        </a:solidFill>
        <a:latin typeface="+mn-lt"/>
        <a:ea typeface="+mn-ea"/>
        <a:cs typeface="+mn-cs"/>
      </a:defRPr>
    </a:lvl1pPr>
    <a:lvl2pPr marL="609240"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20" algn="l" defTabSz="1218480" rtl="0" eaLnBrk="1" latinLnBrk="0" hangingPunct="1">
      <a:defRPr sz="2400" kern="1200">
        <a:solidFill>
          <a:schemeClr val="tx1"/>
        </a:solidFill>
        <a:latin typeface="+mn-lt"/>
        <a:ea typeface="+mn-ea"/>
        <a:cs typeface="+mn-cs"/>
      </a:defRPr>
    </a:lvl4pPr>
    <a:lvl5pPr marL="2436957" algn="l" defTabSz="1218480" rtl="0" eaLnBrk="1" latinLnBrk="0" hangingPunct="1">
      <a:defRPr sz="2400" kern="1200">
        <a:solidFill>
          <a:schemeClr val="tx1"/>
        </a:solidFill>
        <a:latin typeface="+mn-lt"/>
        <a:ea typeface="+mn-ea"/>
        <a:cs typeface="+mn-cs"/>
      </a:defRPr>
    </a:lvl5pPr>
    <a:lvl6pPr marL="3046189" algn="l" defTabSz="1218480" rtl="0" eaLnBrk="1" latinLnBrk="0" hangingPunct="1">
      <a:defRPr sz="2400" kern="1200">
        <a:solidFill>
          <a:schemeClr val="tx1"/>
        </a:solidFill>
        <a:latin typeface="+mn-lt"/>
        <a:ea typeface="+mn-ea"/>
        <a:cs typeface="+mn-cs"/>
      </a:defRPr>
    </a:lvl6pPr>
    <a:lvl7pPr marL="3655440" algn="l" defTabSz="1218480" rtl="0" eaLnBrk="1" latinLnBrk="0" hangingPunct="1">
      <a:defRPr sz="2400" kern="1200">
        <a:solidFill>
          <a:schemeClr val="tx1"/>
        </a:solidFill>
        <a:latin typeface="+mn-lt"/>
        <a:ea typeface="+mn-ea"/>
        <a:cs typeface="+mn-cs"/>
      </a:defRPr>
    </a:lvl7pPr>
    <a:lvl8pPr marL="4264674" algn="l" defTabSz="1218480" rtl="0" eaLnBrk="1" latinLnBrk="0" hangingPunct="1">
      <a:defRPr sz="2400" kern="1200">
        <a:solidFill>
          <a:schemeClr val="tx1"/>
        </a:solidFill>
        <a:latin typeface="+mn-lt"/>
        <a:ea typeface="+mn-ea"/>
        <a:cs typeface="+mn-cs"/>
      </a:defRPr>
    </a:lvl8pPr>
    <a:lvl9pPr marL="4873912" algn="l" defTabSz="121848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6">
          <p15:clr>
            <a:srgbClr val="A4A3A4"/>
          </p15:clr>
        </p15:guide>
        <p15:guide id="2" orient="horz" pos="2586">
          <p15:clr>
            <a:srgbClr val="A4A3A4"/>
          </p15:clr>
        </p15:guide>
        <p15:guide id="3" orient="horz" pos="3967">
          <p15:clr>
            <a:srgbClr val="A4A3A4"/>
          </p15:clr>
        </p15:guide>
        <p15:guide id="4" orient="horz" pos="214">
          <p15:clr>
            <a:srgbClr val="A4A3A4"/>
          </p15:clr>
        </p15:guide>
        <p15:guide id="5" pos="3190">
          <p15:clr>
            <a:srgbClr val="A4A3A4"/>
          </p15:clr>
        </p15:guide>
        <p15:guide id="6" pos="355">
          <p15:clr>
            <a:srgbClr val="A4A3A4"/>
          </p15:clr>
        </p15:guide>
        <p15:guide id="7" pos="144">
          <p15:clr>
            <a:srgbClr val="A4A3A4"/>
          </p15:clr>
        </p15:guide>
        <p15:guide id="8" pos="7550">
          <p15:clr>
            <a:srgbClr val="A4A3A4"/>
          </p15:clr>
        </p15:guide>
        <p15:guide id="9" pos="3060">
          <p15:clr>
            <a:srgbClr val="A4A3A4"/>
          </p15:clr>
        </p15:guide>
        <p15:guide id="10" pos="2962">
          <p15:clr>
            <a:srgbClr val="A4A3A4"/>
          </p15:clr>
        </p15:guide>
        <p15:guide id="11" pos="4522">
          <p15:clr>
            <a:srgbClr val="A4A3A4"/>
          </p15:clr>
        </p15:guide>
        <p15:guide id="12" pos="4619">
          <p15:clr>
            <a:srgbClr val="A4A3A4"/>
          </p15:clr>
        </p15:guide>
        <p15:guide id="13" pos="1043">
          <p15:clr>
            <a:srgbClr val="A4A3A4"/>
          </p15:clr>
        </p15:guide>
        <p15:guide id="14" pos="7299">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ry Ald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E11"/>
    <a:srgbClr val="FF6600"/>
    <a:srgbClr val="AC5208"/>
    <a:srgbClr val="6AC252"/>
    <a:srgbClr val="17375E"/>
    <a:srgbClr val="C3EDC3"/>
    <a:srgbClr val="4B4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89890" autoAdjust="0"/>
  </p:normalViewPr>
  <p:slideViewPr>
    <p:cSldViewPr snapToGrid="0">
      <p:cViewPr varScale="1">
        <p:scale>
          <a:sx n="74" d="100"/>
          <a:sy n="74" d="100"/>
        </p:scale>
        <p:origin x="584" y="-528"/>
      </p:cViewPr>
      <p:guideLst>
        <p:guide orient="horz" pos="826"/>
        <p:guide orient="horz" pos="2586"/>
        <p:guide orient="horz" pos="3967"/>
        <p:guide orient="horz" pos="214"/>
        <p:guide pos="3190"/>
        <p:guide pos="355"/>
        <p:guide pos="144"/>
        <p:guide pos="7550"/>
        <p:guide pos="3060"/>
        <p:guide pos="2962"/>
        <p:guide pos="4522"/>
        <p:guide pos="4619"/>
        <p:guide pos="1043"/>
        <p:guide pos="7299"/>
      </p:guideLst>
    </p:cSldViewPr>
  </p:slideViewPr>
  <p:outlineViewPr>
    <p:cViewPr>
      <p:scale>
        <a:sx n="33" d="100"/>
        <a:sy n="33" d="100"/>
      </p:scale>
      <p:origin x="38" y="2486"/>
    </p:cViewPr>
  </p:outlineViewPr>
  <p:notesTextViewPr>
    <p:cViewPr>
      <p:scale>
        <a:sx n="3" d="2"/>
        <a:sy n="3" d="2"/>
      </p:scale>
      <p:origin x="0" y="0"/>
    </p:cViewPr>
  </p:notesTextViewPr>
  <p:sorterViewPr>
    <p:cViewPr>
      <p:scale>
        <a:sx n="140" d="100"/>
        <a:sy n="140" d="100"/>
      </p:scale>
      <p:origin x="0" y="0"/>
    </p:cViewPr>
  </p:sorterViewPr>
  <p:notesViewPr>
    <p:cSldViewPr snapToGrid="0">
      <p:cViewPr>
        <p:scale>
          <a:sx n="190" d="100"/>
          <a:sy n="190" d="100"/>
        </p:scale>
        <p:origin x="-1434" y="336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27AB558-1C73-418D-9275-DDCE80CDA6E7}" type="datetimeFigureOut">
              <a:rPr lang="en-US" smtClean="0"/>
              <a:pPr/>
              <a:t>8/5/2014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9C22486-C78D-45C4-963B-1CE99971B411}" type="slidenum">
              <a:rPr lang="en-US" smtClean="0"/>
              <a:pPr/>
              <a:t>‹#›</a:t>
            </a:fld>
            <a:endParaRPr lang="en-US" dirty="0"/>
          </a:p>
        </p:txBody>
      </p:sp>
    </p:spTree>
    <p:extLst>
      <p:ext uri="{BB962C8B-B14F-4D97-AF65-F5344CB8AC3E}">
        <p14:creationId xmlns:p14="http://schemas.microsoft.com/office/powerpoint/2010/main" val="600480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13487AF-09AB-4FCF-BF51-F3B3DEA01E36}" type="datetimeFigureOut">
              <a:rPr lang="en-US" smtClean="0"/>
              <a:pPr/>
              <a:t>8/5/2014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DB60771-CFF7-49C4-931D-6C328D77B988}" type="slidenum">
              <a:rPr lang="en-US" smtClean="0"/>
              <a:pPr/>
              <a:t>‹#›</a:t>
            </a:fld>
            <a:endParaRPr lang="en-US" dirty="0"/>
          </a:p>
        </p:txBody>
      </p:sp>
    </p:spTree>
    <p:extLst>
      <p:ext uri="{BB962C8B-B14F-4D97-AF65-F5344CB8AC3E}">
        <p14:creationId xmlns:p14="http://schemas.microsoft.com/office/powerpoint/2010/main" val="3781059707"/>
      </p:ext>
    </p:extLst>
  </p:cSld>
  <p:clrMap bg1="lt1" tx1="dk1" bg2="lt2" tx2="dk2" accent1="accent1" accent2="accent2" accent3="accent3" accent4="accent4" accent5="accent5" accent6="accent6" hlink="hlink" folHlink="folHlink"/>
  <p:notesStyle>
    <a:lvl1pPr marL="0" algn="l" defTabSz="1218480" rtl="0" eaLnBrk="1" latinLnBrk="0" hangingPunct="1">
      <a:defRPr sz="1600" kern="1200">
        <a:solidFill>
          <a:schemeClr val="tx1"/>
        </a:solidFill>
        <a:latin typeface="+mn-lt"/>
        <a:ea typeface="+mn-ea"/>
        <a:cs typeface="+mn-cs"/>
      </a:defRPr>
    </a:lvl1pPr>
    <a:lvl2pPr marL="609240" algn="l" defTabSz="1218480" rtl="0" eaLnBrk="1" latinLnBrk="0" hangingPunct="1">
      <a:defRPr sz="1600" kern="1200">
        <a:solidFill>
          <a:schemeClr val="tx1"/>
        </a:solidFill>
        <a:latin typeface="+mn-lt"/>
        <a:ea typeface="+mn-ea"/>
        <a:cs typeface="+mn-cs"/>
      </a:defRPr>
    </a:lvl2pPr>
    <a:lvl3pPr marL="1218480" algn="l" defTabSz="1218480" rtl="0" eaLnBrk="1" latinLnBrk="0" hangingPunct="1">
      <a:defRPr sz="1600" kern="1200">
        <a:solidFill>
          <a:schemeClr val="tx1"/>
        </a:solidFill>
        <a:latin typeface="+mn-lt"/>
        <a:ea typeface="+mn-ea"/>
        <a:cs typeface="+mn-cs"/>
      </a:defRPr>
    </a:lvl3pPr>
    <a:lvl4pPr marL="1827720" algn="l" defTabSz="1218480" rtl="0" eaLnBrk="1" latinLnBrk="0" hangingPunct="1">
      <a:defRPr sz="1600" kern="1200">
        <a:solidFill>
          <a:schemeClr val="tx1"/>
        </a:solidFill>
        <a:latin typeface="+mn-lt"/>
        <a:ea typeface="+mn-ea"/>
        <a:cs typeface="+mn-cs"/>
      </a:defRPr>
    </a:lvl4pPr>
    <a:lvl5pPr marL="2436957" algn="l" defTabSz="1218480" rtl="0" eaLnBrk="1" latinLnBrk="0" hangingPunct="1">
      <a:defRPr sz="1600" kern="1200">
        <a:solidFill>
          <a:schemeClr val="tx1"/>
        </a:solidFill>
        <a:latin typeface="+mn-lt"/>
        <a:ea typeface="+mn-ea"/>
        <a:cs typeface="+mn-cs"/>
      </a:defRPr>
    </a:lvl5pPr>
    <a:lvl6pPr marL="3046189" algn="l" defTabSz="1218480" rtl="0" eaLnBrk="1" latinLnBrk="0" hangingPunct="1">
      <a:defRPr sz="1600" kern="1200">
        <a:solidFill>
          <a:schemeClr val="tx1"/>
        </a:solidFill>
        <a:latin typeface="+mn-lt"/>
        <a:ea typeface="+mn-ea"/>
        <a:cs typeface="+mn-cs"/>
      </a:defRPr>
    </a:lvl6pPr>
    <a:lvl7pPr marL="3655440" algn="l" defTabSz="1218480" rtl="0" eaLnBrk="1" latinLnBrk="0" hangingPunct="1">
      <a:defRPr sz="1600" kern="1200">
        <a:solidFill>
          <a:schemeClr val="tx1"/>
        </a:solidFill>
        <a:latin typeface="+mn-lt"/>
        <a:ea typeface="+mn-ea"/>
        <a:cs typeface="+mn-cs"/>
      </a:defRPr>
    </a:lvl7pPr>
    <a:lvl8pPr marL="4264674" algn="l" defTabSz="1218480" rtl="0" eaLnBrk="1" latinLnBrk="0" hangingPunct="1">
      <a:defRPr sz="1600" kern="1200">
        <a:solidFill>
          <a:schemeClr val="tx1"/>
        </a:solidFill>
        <a:latin typeface="+mn-lt"/>
        <a:ea typeface="+mn-ea"/>
        <a:cs typeface="+mn-cs"/>
      </a:defRPr>
    </a:lvl8pPr>
    <a:lvl9pPr marL="4873912" algn="l" defTabSz="12184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a:t>
            </a:fld>
            <a:endParaRPr lang="en-US" dirty="0"/>
          </a:p>
        </p:txBody>
      </p:sp>
    </p:spTree>
    <p:extLst>
      <p:ext uri="{BB962C8B-B14F-4D97-AF65-F5344CB8AC3E}">
        <p14:creationId xmlns:p14="http://schemas.microsoft.com/office/powerpoint/2010/main" val="136272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ITU World Radiocommunication Conference of 2012 concluded that the current international regulatory framework can accommodate software defined radio and cognitive radio systems, hence dynamic spectrum access, without being changed. The development of systems implementing this concept, such as TV white spaces, is therefore essentially in the hands of national regulators in each country.” Francois Rancy</a:t>
            </a:r>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13</a:t>
            </a:fld>
            <a:endParaRPr lang="en-US" dirty="0"/>
          </a:p>
        </p:txBody>
      </p:sp>
    </p:spTree>
    <p:extLst>
      <p:ext uri="{BB962C8B-B14F-4D97-AF65-F5344CB8AC3E}">
        <p14:creationId xmlns:p14="http://schemas.microsoft.com/office/powerpoint/2010/main" val="185260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15</a:t>
            </a:fld>
            <a:endParaRPr lang="en-US" dirty="0"/>
          </a:p>
        </p:txBody>
      </p:sp>
    </p:spTree>
    <p:extLst>
      <p:ext uri="{BB962C8B-B14F-4D97-AF65-F5344CB8AC3E}">
        <p14:creationId xmlns:p14="http://schemas.microsoft.com/office/powerpoint/2010/main" val="335565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7" name="Date Placeholder 6"/>
          <p:cNvSpPr>
            <a:spLocks noGrp="1"/>
          </p:cNvSpPr>
          <p:nvPr>
            <p:ph type="dt" idx="10"/>
          </p:nvPr>
        </p:nvSpPr>
        <p:spPr/>
        <p:txBody>
          <a:bodyPr/>
          <a:lstStyle/>
          <a:p>
            <a:fld id="{7C3FBCD4-166E-446F-AF18-7D4A0CF9AEF6}" type="datetimeFigureOut">
              <a:rPr lang="en-US" smtClean="0"/>
              <a:pPr/>
              <a:t>8/5/2014</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20</a:t>
            </a:fld>
            <a:endParaRPr lang="en-US" dirty="0"/>
          </a:p>
        </p:txBody>
      </p:sp>
      <p:sp>
        <p:nvSpPr>
          <p:cNvPr id="11" name="Footer Placeholder 10"/>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280520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21</a:t>
            </a:fld>
            <a:endParaRPr lang="en-US" dirty="0"/>
          </a:p>
        </p:txBody>
      </p:sp>
    </p:spTree>
    <p:extLst>
      <p:ext uri="{BB962C8B-B14F-4D97-AF65-F5344CB8AC3E}">
        <p14:creationId xmlns:p14="http://schemas.microsoft.com/office/powerpoint/2010/main" val="350376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87760-914F-40DE-84E3-4F29BBB15E0B}" type="slidenum">
              <a:rPr lang="en-CA">
                <a:solidFill>
                  <a:srgbClr val="000000"/>
                </a:solidFill>
              </a:rPr>
              <a:pPr/>
              <a:t>25</a:t>
            </a:fld>
            <a:endParaRPr lang="en-CA" dirty="0">
              <a:solidFill>
                <a:srgbClr val="000000"/>
              </a:solidFill>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091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2</a:t>
            </a:fld>
            <a:endParaRPr lang="en-US" dirty="0"/>
          </a:p>
        </p:txBody>
      </p:sp>
    </p:spTree>
    <p:extLst>
      <p:ext uri="{BB962C8B-B14F-4D97-AF65-F5344CB8AC3E}">
        <p14:creationId xmlns:p14="http://schemas.microsoft.com/office/powerpoint/2010/main" val="4205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79372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4</a:t>
            </a:fld>
            <a:endParaRPr lang="en-US" dirty="0"/>
          </a:p>
        </p:txBody>
      </p:sp>
    </p:spTree>
    <p:extLst>
      <p:ext uri="{BB962C8B-B14F-4D97-AF65-F5344CB8AC3E}">
        <p14:creationId xmlns:p14="http://schemas.microsoft.com/office/powerpoint/2010/main" val="283195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kern="1200" dirty="0" smtClean="0">
                <a:solidFill>
                  <a:schemeClr val="tx1"/>
                </a:solidFill>
                <a:effectLst/>
                <a:latin typeface="+mn-lt"/>
                <a:ea typeface="+mn-ea"/>
                <a:cs typeface="+mn-cs"/>
              </a:rPr>
              <a:t>TV White Space development has made tremendous progress from concept to commercialization over the past decade.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The U.S. FCC, UK’s Ofcom, and Singapore’s Infocomm Development Authority have all shown tremendous leadership in exploring the potential of new models of allocation and regulation.  Each of these agencies has been a leader in developing new ways of thinking about spectrum, and each is moving forward to enable new forms of access.  </a:t>
            </a:r>
          </a:p>
          <a:p>
            <a:endParaRPr lang="en-US" sz="1600" kern="1200" dirty="0" smtClean="0">
              <a:solidFill>
                <a:schemeClr val="tx1"/>
              </a:solidFill>
              <a:effectLst/>
              <a:latin typeface="+mn-lt"/>
              <a:ea typeface="+mn-ea"/>
              <a:cs typeface="+mn-cs"/>
            </a:endParaRPr>
          </a:p>
          <a:p>
            <a:pPr marL="0" marR="0" indent="0" algn="l" defTabSz="121848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In the U.S., completion of the database rules, and rules ensuring interference protection for licensed services, enabled the first commercial whitespaces network to lunch in Wilmington, North Carolina last</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January and two database and device vendors now have approved offerings available.  Other device and database vendors are preparing for FCC certification.  </a:t>
            </a:r>
          </a:p>
          <a:p>
            <a:pPr marL="0" marR="0" indent="0" algn="l" defTabSz="121848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effectLst/>
              <a:latin typeface="+mn-lt"/>
              <a:ea typeface="+mn-ea"/>
              <a:cs typeface="+mn-cs"/>
            </a:endParaRPr>
          </a:p>
          <a:p>
            <a:pPr marL="0" marR="0" indent="0" algn="l" defTabSz="121848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Now the stage is set for commercial deployment and real business models to emerge in the U.S. where all enabling law and regulation has now been concluded.  I hope that other countries will follow that lead this year. </a:t>
            </a:r>
          </a:p>
          <a:p>
            <a:pPr marL="0" marR="0" indent="0" algn="l" defTabSz="121848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B60771-CFF7-49C4-931D-6C328D77B98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6417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6</a:t>
            </a:fld>
            <a:endParaRPr lang="en-US" dirty="0"/>
          </a:p>
        </p:txBody>
      </p:sp>
    </p:spTree>
    <p:extLst>
      <p:ext uri="{BB962C8B-B14F-4D97-AF65-F5344CB8AC3E}">
        <p14:creationId xmlns:p14="http://schemas.microsoft.com/office/powerpoint/2010/main" val="153549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9</a:t>
            </a:fld>
            <a:endParaRPr lang="en-US" dirty="0"/>
          </a:p>
        </p:txBody>
      </p:sp>
    </p:spTree>
    <p:extLst>
      <p:ext uri="{BB962C8B-B14F-4D97-AF65-F5344CB8AC3E}">
        <p14:creationId xmlns:p14="http://schemas.microsoft.com/office/powerpoint/2010/main" val="66264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10</a:t>
            </a:fld>
            <a:endParaRPr lang="en-US" dirty="0"/>
          </a:p>
        </p:txBody>
      </p:sp>
    </p:spTree>
    <p:extLst>
      <p:ext uri="{BB962C8B-B14F-4D97-AF65-F5344CB8AC3E}">
        <p14:creationId xmlns:p14="http://schemas.microsoft.com/office/powerpoint/2010/main" val="67960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11</a:t>
            </a:fld>
            <a:endParaRPr lang="en-US" dirty="0"/>
          </a:p>
        </p:txBody>
      </p:sp>
    </p:spTree>
    <p:extLst>
      <p:ext uri="{BB962C8B-B14F-4D97-AF65-F5344CB8AC3E}">
        <p14:creationId xmlns:p14="http://schemas.microsoft.com/office/powerpoint/2010/main" val="32245567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Blank Color 1 Layout">
    <p:bg>
      <p:bgPr>
        <a:solidFill>
          <a:schemeClr val="accent1">
            <a:lumMod val="75000"/>
          </a:schemeClr>
        </a:solidFill>
        <a:effectLst/>
      </p:bgPr>
    </p:bg>
    <p:spTree>
      <p:nvGrpSpPr>
        <p:cNvPr id="1" name=""/>
        <p:cNvGrpSpPr/>
        <p:nvPr/>
      </p:nvGrpSpPr>
      <p:grpSpPr>
        <a:xfrm>
          <a:off x="0" y="0"/>
          <a:ext cx="0" cy="0"/>
          <a:chOff x="0" y="0"/>
          <a:chExt cx="0" cy="0"/>
        </a:xfrm>
      </p:grpSpPr>
      <p:pic>
        <p:nvPicPr>
          <p:cNvPr id="7"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5" name="Text Placeholder 5"/>
          <p:cNvSpPr>
            <a:spLocks noGrp="1"/>
          </p:cNvSpPr>
          <p:nvPr>
            <p:ph type="body" sz="quarter" idx="10" hasCustomPrompt="1"/>
          </p:nvPr>
        </p:nvSpPr>
        <p:spPr>
          <a:xfrm>
            <a:off x="512764" y="1768475"/>
            <a:ext cx="11228440" cy="914096"/>
          </a:xfrm>
          <a:prstGeom prst="rect">
            <a:avLst/>
          </a:prstGeom>
        </p:spPr>
        <p:txBody>
          <a:bodyPr/>
          <a:lstStyle>
            <a:lvl1pPr marL="0" indent="0">
              <a:buNone/>
              <a:defRPr sz="60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8" name="Text Placeholder 8"/>
          <p:cNvSpPr>
            <a:spLocks noGrp="1"/>
          </p:cNvSpPr>
          <p:nvPr>
            <p:ph type="body" sz="quarter" idx="11" hasCustomPrompt="1"/>
          </p:nvPr>
        </p:nvSpPr>
        <p:spPr>
          <a:xfrm>
            <a:off x="512763" y="2878514"/>
            <a:ext cx="7513637" cy="443198"/>
          </a:xfrm>
          <a:prstGeom prst="rect">
            <a:avLst/>
          </a:prstGeo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smtClean="0"/>
              <a:t>Subtitle</a:t>
            </a:r>
            <a:endParaRPr lang="en-US" dirty="0"/>
          </a:p>
        </p:txBody>
      </p:sp>
      <p:sp>
        <p:nvSpPr>
          <p:cNvPr id="11" name="Text Placeholder 8"/>
          <p:cNvSpPr>
            <a:spLocks noGrp="1"/>
          </p:cNvSpPr>
          <p:nvPr>
            <p:ph type="body" sz="quarter" idx="12" hasCustomPrompt="1"/>
          </p:nvPr>
        </p:nvSpPr>
        <p:spPr>
          <a:xfrm>
            <a:off x="512763" y="6307017"/>
            <a:ext cx="9312555" cy="314448"/>
          </a:xfrm>
          <a:prstGeom prst="rect">
            <a:avLst/>
          </a:prstGeom>
        </p:spPr>
        <p:txBody>
          <a:bodyPr/>
          <a:lstStyle>
            <a:lvl1pPr marL="0" indent="0">
              <a:buNone/>
              <a:defRPr lang="en-US" sz="1800" kern="1200" spc="0" baseline="0" dirty="0">
                <a:gradFill>
                  <a:gsLst>
                    <a:gs pos="0">
                      <a:schemeClr val="tx1"/>
                    </a:gs>
                    <a:gs pos="100000">
                      <a:schemeClr val="tx1"/>
                    </a:gs>
                  </a:gsLst>
                  <a:lin ang="5400000" scaled="0"/>
                </a:gradFill>
                <a:latin typeface="+mn-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015820579"/>
      </p:ext>
    </p:extLst>
  </p:cSld>
  <p:clrMapOvr>
    <a:masterClrMapping/>
  </p:clrMapOvr>
  <p:transition>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393359"/>
            <a:ext cx="11395074" cy="4751388"/>
          </a:xfrm>
          <a:prstGeom prst="rect">
            <a:avLst/>
          </a:prstGeom>
        </p:spPr>
        <p:txBody>
          <a:bodyPr lIns="0" tIns="0" rIns="0" bIns="0">
            <a:noAutofit/>
          </a:bodyPr>
          <a:lstStyle>
            <a:lvl1pPr>
              <a:defRPr sz="2400">
                <a:solidFill>
                  <a:schemeClr val="accent2">
                    <a:alpha val="99000"/>
                  </a:schemeClr>
                </a:solidFill>
                <a:latin typeface="+mn-lt"/>
              </a:defRPr>
            </a:lvl1pPr>
            <a:lvl2pPr marL="233363" indent="-233363">
              <a:buFont typeface="Arial" pitchFamily="34" charset="0"/>
              <a:buChar char="•"/>
              <a:defRPr sz="2000">
                <a:solidFill>
                  <a:schemeClr val="tx2">
                    <a:alpha val="99000"/>
                  </a:schemeClr>
                </a:solidFill>
                <a:latin typeface="+mn-lt"/>
              </a:defRPr>
            </a:lvl2pPr>
            <a:lvl3pPr marL="466725" indent="-233363">
              <a:buFont typeface="Arial" pitchFamily="34" charset="0"/>
              <a:buChar char="•"/>
              <a:defRPr sz="1800">
                <a:solidFill>
                  <a:schemeClr val="tx2">
                    <a:alpha val="99000"/>
                  </a:schemeClr>
                </a:solidFill>
                <a:latin typeface="+mn-lt"/>
              </a:defRPr>
            </a:lvl3pPr>
            <a:lvl4pPr marL="681038" indent="-214313">
              <a:buFont typeface="Arial" pitchFamily="34" charset="0"/>
              <a:buChar char="•"/>
              <a:defRPr sz="1600">
                <a:solidFill>
                  <a:schemeClr val="tx2">
                    <a:alpha val="99000"/>
                  </a:schemeClr>
                </a:solidFill>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Placeholder 1"/>
          <p:cNvSpPr>
            <a:spLocks noGrp="1"/>
          </p:cNvSpPr>
          <p:nvPr>
            <p:ph type="title"/>
          </p:nvPr>
        </p:nvSpPr>
        <p:spPr>
          <a:xfrm>
            <a:off x="523875"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24996675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3875"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393359"/>
            <a:ext cx="11395074" cy="4751388"/>
          </a:xfrm>
          <a:prstGeom prst="rect">
            <a:avLst/>
          </a:prstGeom>
        </p:spPr>
        <p:txBody>
          <a:bodyPr lIns="0" tIns="0" rIns="0" bIns="0">
            <a:noAutofit/>
          </a:bodyPr>
          <a:lstStyle>
            <a:lvl1pPr>
              <a:defRPr sz="2400">
                <a:solidFill>
                  <a:schemeClr val="accent2">
                    <a:alpha val="99000"/>
                  </a:schemeClr>
                </a:solidFill>
                <a:latin typeface="+mn-lt"/>
              </a:defRPr>
            </a:lvl1pPr>
            <a:lvl2pPr marL="233363" indent="-233363">
              <a:buFont typeface="Arial" pitchFamily="34" charset="0"/>
              <a:buChar char="•"/>
              <a:defRPr sz="2000">
                <a:solidFill>
                  <a:schemeClr val="tx2">
                    <a:alpha val="99000"/>
                  </a:schemeClr>
                </a:solidFill>
                <a:latin typeface="+mn-lt"/>
              </a:defRPr>
            </a:lvl2pPr>
            <a:lvl3pPr marL="466725" indent="-233363">
              <a:buFont typeface="Arial" pitchFamily="34" charset="0"/>
              <a:buChar char="•"/>
              <a:defRPr sz="1800">
                <a:solidFill>
                  <a:schemeClr val="tx2">
                    <a:alpha val="99000"/>
                  </a:schemeClr>
                </a:solidFill>
                <a:latin typeface="+mn-lt"/>
              </a:defRPr>
            </a:lvl3pPr>
            <a:lvl4pPr marL="681038" indent="-214313">
              <a:buFont typeface="Arial" pitchFamily="34" charset="0"/>
              <a:buChar char="•"/>
              <a:defRPr sz="1600">
                <a:solidFill>
                  <a:schemeClr val="tx2">
                    <a:alpha val="99000"/>
                  </a:schemeClr>
                </a:solidFill>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Placeholder 1"/>
          <p:cNvSpPr>
            <a:spLocks noGrp="1"/>
          </p:cNvSpPr>
          <p:nvPr>
            <p:ph type="title"/>
          </p:nvPr>
        </p:nvSpPr>
        <p:spPr>
          <a:xfrm>
            <a:off x="523875"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10834025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393359"/>
            <a:ext cx="6219792" cy="4751388"/>
          </a:xfrm>
          <a:prstGeom prst="rect">
            <a:avLst/>
          </a:prstGeom>
        </p:spPr>
        <p:txBody>
          <a:bodyPr lIns="0" tIns="0" rIns="0" bIns="0">
            <a:noAutofit/>
          </a:bodyPr>
          <a:lstStyle>
            <a:lvl1pPr>
              <a:defRPr sz="2400">
                <a:solidFill>
                  <a:schemeClr val="accent2">
                    <a:alpha val="99000"/>
                  </a:schemeClr>
                </a:solidFill>
                <a:latin typeface="+mn-lt"/>
              </a:defRPr>
            </a:lvl1pPr>
            <a:lvl2pPr marL="233363" indent="-233363">
              <a:buFont typeface="Arial" pitchFamily="34" charset="0"/>
              <a:buChar char="•"/>
              <a:defRPr sz="2000">
                <a:solidFill>
                  <a:schemeClr val="tx2">
                    <a:alpha val="99000"/>
                  </a:schemeClr>
                </a:solidFill>
                <a:latin typeface="+mn-lt"/>
              </a:defRPr>
            </a:lvl2pPr>
            <a:lvl3pPr marL="466725" indent="-233363">
              <a:buFont typeface="Arial" pitchFamily="34" charset="0"/>
              <a:buChar char="•"/>
              <a:defRPr sz="1800">
                <a:solidFill>
                  <a:schemeClr val="tx2">
                    <a:alpha val="99000"/>
                  </a:schemeClr>
                </a:solidFill>
                <a:latin typeface="+mn-lt"/>
              </a:defRPr>
            </a:lvl3pPr>
            <a:lvl4pPr marL="681038" indent="-214313">
              <a:buFont typeface="Arial" pitchFamily="34" charset="0"/>
              <a:buChar char="•"/>
              <a:defRPr sz="1600">
                <a:solidFill>
                  <a:schemeClr val="tx2">
                    <a:alpha val="99000"/>
                  </a:schemeClr>
                </a:solidFill>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Picture Placeholder 5"/>
          <p:cNvSpPr>
            <a:spLocks noGrp="1"/>
          </p:cNvSpPr>
          <p:nvPr>
            <p:ph type="pic" sz="quarter" idx="10"/>
          </p:nvPr>
        </p:nvSpPr>
        <p:spPr>
          <a:xfrm>
            <a:off x="6835041" y="1393359"/>
            <a:ext cx="5353784" cy="4751388"/>
          </a:xfrm>
          <a:prstGeom prst="rect">
            <a:avLst/>
          </a:prstGeom>
        </p:spPr>
        <p:txBody>
          <a:bodyPr lIns="0" tIns="0" rIns="0" bIns="0"/>
          <a:lstStyle/>
          <a:p>
            <a:r>
              <a:rPr lang="en-US" dirty="0" smtClean="0"/>
              <a:t>Click icon to add picture</a:t>
            </a:r>
            <a:endParaRPr lang="en-US" dirty="0"/>
          </a:p>
        </p:txBody>
      </p:sp>
      <p:sp>
        <p:nvSpPr>
          <p:cNvPr id="59" name="Title Placeholder 1"/>
          <p:cNvSpPr>
            <a:spLocks noGrp="1"/>
          </p:cNvSpPr>
          <p:nvPr>
            <p:ph type="title"/>
          </p:nvPr>
        </p:nvSpPr>
        <p:spPr>
          <a:xfrm>
            <a:off x="523875"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36574486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393359"/>
            <a:ext cx="5516180" cy="4751388"/>
          </a:xfrm>
          <a:prstGeom prst="rect">
            <a:avLst/>
          </a:prstGeom>
        </p:spPr>
        <p:txBody>
          <a:bodyPr lIns="0" tIns="0" rIns="0" bIns="0">
            <a:noAutofit/>
          </a:bodyPr>
          <a:lstStyle>
            <a:lvl1pPr>
              <a:defRPr sz="2400">
                <a:solidFill>
                  <a:schemeClr val="accent2">
                    <a:alpha val="99000"/>
                  </a:schemeClr>
                </a:solidFill>
                <a:latin typeface="+mn-lt"/>
              </a:defRPr>
            </a:lvl1pPr>
            <a:lvl2pPr marL="233363" indent="-233363">
              <a:buFont typeface="Arial" pitchFamily="34" charset="0"/>
              <a:buChar char="•"/>
              <a:defRPr sz="2000">
                <a:solidFill>
                  <a:schemeClr val="tx2">
                    <a:alpha val="99000"/>
                  </a:schemeClr>
                </a:solidFill>
                <a:latin typeface="+mn-lt"/>
              </a:defRPr>
            </a:lvl2pPr>
            <a:lvl3pPr marL="466725" indent="-233363">
              <a:buFont typeface="Arial" pitchFamily="34" charset="0"/>
              <a:buChar char="•"/>
              <a:defRPr sz="1800">
                <a:solidFill>
                  <a:schemeClr val="tx2">
                    <a:alpha val="99000"/>
                  </a:schemeClr>
                </a:solidFill>
                <a:latin typeface="+mn-lt"/>
              </a:defRPr>
            </a:lvl3pPr>
            <a:lvl4pPr marL="681038" indent="-214313">
              <a:buFont typeface="Arial" pitchFamily="34" charset="0"/>
              <a:buChar char="•"/>
              <a:defRPr sz="1600">
                <a:solidFill>
                  <a:schemeClr val="tx2">
                    <a:alpha val="99000"/>
                  </a:schemeClr>
                </a:solidFill>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0" name="Content Placeholder 2"/>
          <p:cNvSpPr>
            <a:spLocks noGrp="1"/>
          </p:cNvSpPr>
          <p:nvPr>
            <p:ph idx="10"/>
          </p:nvPr>
        </p:nvSpPr>
        <p:spPr>
          <a:xfrm>
            <a:off x="6157167" y="1393359"/>
            <a:ext cx="5601446" cy="4751388"/>
          </a:xfrm>
          <a:prstGeom prst="rect">
            <a:avLst/>
          </a:prstGeom>
        </p:spPr>
        <p:txBody>
          <a:bodyPr lIns="0" tIns="0" rIns="0" bIns="0">
            <a:noAutofit/>
          </a:bodyPr>
          <a:lstStyle>
            <a:lvl1pPr>
              <a:defRPr sz="2400">
                <a:solidFill>
                  <a:schemeClr val="accent2">
                    <a:alpha val="99000"/>
                  </a:schemeClr>
                </a:solidFill>
                <a:latin typeface="+mn-lt"/>
              </a:defRPr>
            </a:lvl1pPr>
            <a:lvl2pPr marL="233363" indent="-233363">
              <a:buFont typeface="Arial" pitchFamily="34" charset="0"/>
              <a:buChar char="•"/>
              <a:defRPr sz="2000">
                <a:solidFill>
                  <a:schemeClr val="accent4">
                    <a:alpha val="99000"/>
                  </a:schemeClr>
                </a:solidFill>
                <a:latin typeface="+mn-lt"/>
              </a:defRPr>
            </a:lvl2pPr>
            <a:lvl3pPr marL="466725" indent="-233363">
              <a:buFont typeface="Arial" pitchFamily="34" charset="0"/>
              <a:buChar char="•"/>
              <a:defRPr sz="1800">
                <a:solidFill>
                  <a:schemeClr val="tx2">
                    <a:alpha val="99000"/>
                  </a:schemeClr>
                </a:solidFill>
                <a:latin typeface="+mn-lt"/>
              </a:defRPr>
            </a:lvl3pPr>
            <a:lvl4pPr marL="681038" indent="-214313">
              <a:buFont typeface="Arial" pitchFamily="34" charset="0"/>
              <a:buChar char="•"/>
              <a:defRPr sz="1600">
                <a:solidFill>
                  <a:schemeClr val="tx2">
                    <a:alpha val="99000"/>
                  </a:schemeClr>
                </a:solidFill>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3" name="Title Placeholder 1"/>
          <p:cNvSpPr>
            <a:spLocks noGrp="1"/>
          </p:cNvSpPr>
          <p:nvPr>
            <p:ph type="title"/>
          </p:nvPr>
        </p:nvSpPr>
        <p:spPr>
          <a:xfrm>
            <a:off x="523875"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256269081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727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914096"/>
          </a:xfrm>
          <a:prstGeom prst="rect">
            <a:avLst/>
          </a:prstGeom>
        </p:spPr>
        <p:txBody>
          <a:bodyPr/>
          <a:lstStyle>
            <a:lvl1pPr marL="0" indent="0">
              <a:buNone/>
              <a:defRPr sz="60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512763" y="2878514"/>
            <a:ext cx="7513637" cy="443198"/>
          </a:xfrm>
          <a:prstGeom prst="rect">
            <a:avLst/>
          </a:prstGeo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smtClean="0"/>
              <a:t>Subtitle</a:t>
            </a:r>
            <a:endParaRPr lang="en-US" dirty="0"/>
          </a:p>
        </p:txBody>
      </p:sp>
      <p:sp>
        <p:nvSpPr>
          <p:cNvPr id="5" name="Text Placeholder 8"/>
          <p:cNvSpPr>
            <a:spLocks noGrp="1"/>
          </p:cNvSpPr>
          <p:nvPr>
            <p:ph type="body" sz="quarter" idx="12" hasCustomPrompt="1"/>
          </p:nvPr>
        </p:nvSpPr>
        <p:spPr>
          <a:xfrm>
            <a:off x="512763" y="6307017"/>
            <a:ext cx="9312555" cy="314448"/>
          </a:xfrm>
          <a:prstGeom prst="rect">
            <a:avLst/>
          </a:prstGeom>
        </p:spPr>
        <p:txBody>
          <a:bodyPr/>
          <a:lstStyle>
            <a:lvl1pPr marL="0" indent="0">
              <a:buNone/>
              <a:defRPr lang="en-US" sz="1800" kern="1200" spc="0" baseline="0" dirty="0">
                <a:gradFill>
                  <a:gsLst>
                    <a:gs pos="0">
                      <a:schemeClr val="tx1"/>
                    </a:gs>
                    <a:gs pos="100000">
                      <a:schemeClr val="tx1"/>
                    </a:gs>
                  </a:gsLst>
                  <a:lin ang="5400000" scaled="0"/>
                </a:gradFill>
                <a:latin typeface="+mn-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9447" y="5966528"/>
            <a:ext cx="2555448" cy="940005"/>
          </a:xfrm>
          <a:prstGeom prst="rect">
            <a:avLst/>
          </a:prstGeom>
        </p:spPr>
      </p:pic>
    </p:spTree>
    <p:extLst>
      <p:ext uri="{BB962C8B-B14F-4D97-AF65-F5344CB8AC3E}">
        <p14:creationId xmlns:p14="http://schemas.microsoft.com/office/powerpoint/2010/main" val="1829136695"/>
      </p:ext>
    </p:extLst>
  </p:cSld>
  <p:clrMapOvr>
    <a:masterClrMapping/>
  </p:clrMapOvr>
  <p:transition>
    <p:fade/>
  </p:transition>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75750"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402580764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169732"/>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13777" y="287789"/>
            <a:ext cx="10969943" cy="609398"/>
          </a:xfr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266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914096"/>
          </a:xfrm>
          <a:prstGeom prst="rect">
            <a:avLst/>
          </a:prstGeom>
        </p:spPr>
        <p:txBody>
          <a:bodyPr/>
          <a:lstStyle>
            <a:lvl1pPr marL="0" indent="0">
              <a:buNone/>
              <a:defRPr sz="60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512763" y="2878514"/>
            <a:ext cx="7513637" cy="443198"/>
          </a:xfrm>
          <a:prstGeom prst="rect">
            <a:avLst/>
          </a:prstGeo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smtClean="0"/>
              <a:t>Subtitle</a:t>
            </a:r>
            <a:endParaRPr lang="en-US" dirty="0"/>
          </a:p>
        </p:txBody>
      </p:sp>
      <p:sp>
        <p:nvSpPr>
          <p:cNvPr id="5" name="Text Placeholder 8"/>
          <p:cNvSpPr>
            <a:spLocks noGrp="1"/>
          </p:cNvSpPr>
          <p:nvPr>
            <p:ph type="body" sz="quarter" idx="12" hasCustomPrompt="1"/>
          </p:nvPr>
        </p:nvSpPr>
        <p:spPr>
          <a:xfrm>
            <a:off x="512763" y="6307017"/>
            <a:ext cx="9312555" cy="314448"/>
          </a:xfrm>
          <a:prstGeom prst="rect">
            <a:avLst/>
          </a:prstGeom>
        </p:spPr>
        <p:txBody>
          <a:bodyPr/>
          <a:lstStyle>
            <a:lvl1pPr marL="0" indent="0">
              <a:buNone/>
              <a:defRPr lang="en-US" sz="1800" kern="1200" spc="0" baseline="0" dirty="0">
                <a:gradFill>
                  <a:gsLst>
                    <a:gs pos="0">
                      <a:schemeClr val="tx1"/>
                    </a:gs>
                    <a:gs pos="100000">
                      <a:schemeClr val="tx1"/>
                    </a:gs>
                  </a:gsLst>
                  <a:lin ang="5400000" scaled="0"/>
                </a:gradFill>
                <a:latin typeface="+mn-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9447" y="5966528"/>
            <a:ext cx="2555448" cy="940005"/>
          </a:xfrm>
          <a:prstGeom prst="rect">
            <a:avLst/>
          </a:prstGeom>
        </p:spPr>
      </p:pic>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93539" name="Picture 3" descr="Title_COR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0942" cy="2157413"/>
          </a:xfrm>
          <a:prstGeom prst="rect">
            <a:avLst/>
          </a:prstGeom>
          <a:noFill/>
          <a:extLst>
            <a:ext uri="{909E8E84-426E-40DD-AFC4-6F175D3DCCD1}">
              <a14:hiddenFill xmlns:a14="http://schemas.microsoft.com/office/drawing/2010/main">
                <a:solidFill>
                  <a:srgbClr val="FFFFFF"/>
                </a:solidFill>
              </a14:hiddenFill>
            </a:ext>
          </a:extLst>
        </p:spPr>
      </p:pic>
      <p:pic>
        <p:nvPicPr>
          <p:cNvPr id="193540" name="Picture 4" descr="ca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38864"/>
            <a:ext cx="12190942" cy="719137"/>
          </a:xfrm>
          <a:prstGeom prst="rect">
            <a:avLst/>
          </a:prstGeom>
          <a:noFill/>
          <a:extLst>
            <a:ext uri="{909E8E84-426E-40DD-AFC4-6F175D3DCCD1}">
              <a14:hiddenFill xmlns:a14="http://schemas.microsoft.com/office/drawing/2010/main">
                <a:solidFill>
                  <a:srgbClr val="FFFFFF"/>
                </a:solidFill>
              </a14:hiddenFill>
            </a:ext>
          </a:extLst>
        </p:spPr>
      </p:pic>
      <p:sp>
        <p:nvSpPr>
          <p:cNvPr id="193541" name="Rectangle 5"/>
          <p:cNvSpPr>
            <a:spLocks noGrp="1" noChangeArrowheads="1"/>
          </p:cNvSpPr>
          <p:nvPr>
            <p:ph type="ctrTitle"/>
          </p:nvPr>
        </p:nvSpPr>
        <p:spPr>
          <a:xfrm>
            <a:off x="1185025" y="914400"/>
            <a:ext cx="8092025" cy="1054100"/>
          </a:xfrm>
          <a:extLst>
            <a:ext uri="{909E8E84-426E-40DD-AFC4-6F175D3DCCD1}">
              <a14:hiddenFill xmlns:a14="http://schemas.microsoft.com/office/drawing/2010/main">
                <a:solidFill>
                  <a:srgbClr val="0092CD"/>
                </a:solidFill>
              </a14:hiddenFill>
            </a:ext>
          </a:extLst>
        </p:spPr>
        <p:txBody>
          <a:bodyPr anchor="b"/>
          <a:lstStyle>
            <a:lvl1pPr>
              <a:lnSpc>
                <a:spcPct val="80000"/>
              </a:lnSpc>
              <a:defRPr sz="4200">
                <a:solidFill>
                  <a:schemeClr val="bg1"/>
                </a:solidFill>
              </a:defRPr>
            </a:lvl1pPr>
          </a:lstStyle>
          <a:p>
            <a:pPr lvl="0"/>
            <a:r>
              <a:rPr lang="en-US" noProof="0" smtClean="0"/>
              <a:t>Click to edit Master title style</a:t>
            </a:r>
          </a:p>
        </p:txBody>
      </p:sp>
      <p:sp>
        <p:nvSpPr>
          <p:cNvPr id="193542" name="Rectangle 6"/>
          <p:cNvSpPr>
            <a:spLocks noGrp="1" noChangeArrowheads="1"/>
          </p:cNvSpPr>
          <p:nvPr>
            <p:ph type="subTitle" idx="1"/>
          </p:nvPr>
        </p:nvSpPr>
        <p:spPr>
          <a:xfrm>
            <a:off x="1896039" y="2857500"/>
            <a:ext cx="4198373" cy="1143000"/>
          </a:xfrm>
          <a:prstGeom prst="rect">
            <a:avLst/>
          </a:prstGeom>
        </p:spPr>
        <p:txBody>
          <a:bodyPr lIns="0" tIns="0" rIns="0" bIns="0"/>
          <a:lstStyle>
            <a:lvl1pPr marL="0" indent="0">
              <a:lnSpc>
                <a:spcPct val="90000"/>
              </a:lnSpc>
              <a:buFontTx/>
              <a:buNone/>
              <a:defRPr/>
            </a:lvl1pPr>
          </a:lstStyle>
          <a:p>
            <a:pPr lvl="0"/>
            <a:r>
              <a:rPr lang="en-US" noProof="0" smtClean="0"/>
              <a:t>Click to edit Master subtitle style</a:t>
            </a:r>
          </a:p>
        </p:txBody>
      </p:sp>
      <p:pic>
        <p:nvPicPr>
          <p:cNvPr id="193543" name="Picture 7" descr="blocks_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3936" y="3116264"/>
            <a:ext cx="2909659" cy="2136775"/>
          </a:xfrm>
          <a:prstGeom prst="rect">
            <a:avLst/>
          </a:prstGeom>
          <a:noFill/>
          <a:extLst>
            <a:ext uri="{909E8E84-426E-40DD-AFC4-6F175D3DCCD1}">
              <a14:hiddenFill xmlns:a14="http://schemas.microsoft.com/office/drawing/2010/main">
                <a:solidFill>
                  <a:srgbClr val="FFFFFF"/>
                </a:solidFill>
              </a14:hiddenFill>
            </a:ext>
          </a:extLst>
        </p:spPr>
      </p:pic>
      <p:pic>
        <p:nvPicPr>
          <p:cNvPr id="193544" name="Picture 8" descr="Industry_Canada_F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0942" cy="7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29822"/>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Blank Color 1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68541"/>
      </p:ext>
    </p:extLst>
  </p:cSld>
  <p:clrMapOvr>
    <a:masterClrMapping/>
  </p:clrMapOvr>
  <p:transition>
    <p:fade/>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Color 1 Layout">
    <p:bg>
      <p:bgPr>
        <a:solidFill>
          <a:schemeClr val="accent3"/>
        </a:solidFill>
        <a:effectLst/>
      </p:bgPr>
    </p:bg>
    <p:spTree>
      <p:nvGrpSpPr>
        <p:cNvPr id="1" name=""/>
        <p:cNvGrpSpPr/>
        <p:nvPr/>
      </p:nvGrpSpPr>
      <p:grpSpPr>
        <a:xfrm>
          <a:off x="0" y="0"/>
          <a:ext cx="0" cy="0"/>
          <a:chOff x="0" y="0"/>
          <a:chExt cx="0" cy="0"/>
        </a:xfrm>
      </p:grpSpPr>
      <p:pic>
        <p:nvPicPr>
          <p:cNvPr id="7"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5" name="Text Placeholder 5"/>
          <p:cNvSpPr>
            <a:spLocks noGrp="1"/>
          </p:cNvSpPr>
          <p:nvPr>
            <p:ph type="body" sz="quarter" idx="10" hasCustomPrompt="1"/>
          </p:nvPr>
        </p:nvSpPr>
        <p:spPr>
          <a:xfrm>
            <a:off x="512764" y="1768475"/>
            <a:ext cx="11228440" cy="914096"/>
          </a:xfrm>
          <a:prstGeom prst="rect">
            <a:avLst/>
          </a:prstGeom>
        </p:spPr>
        <p:txBody>
          <a:bodyPr/>
          <a:lstStyle>
            <a:lvl1pPr marL="0" indent="0">
              <a:buNone/>
              <a:defRPr sz="60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8" name="Text Placeholder 8"/>
          <p:cNvSpPr>
            <a:spLocks noGrp="1"/>
          </p:cNvSpPr>
          <p:nvPr>
            <p:ph type="body" sz="quarter" idx="11" hasCustomPrompt="1"/>
          </p:nvPr>
        </p:nvSpPr>
        <p:spPr>
          <a:xfrm>
            <a:off x="512763" y="2878514"/>
            <a:ext cx="7513637" cy="443198"/>
          </a:xfrm>
          <a:prstGeom prst="rect">
            <a:avLst/>
          </a:prstGeo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smtClean="0"/>
              <a:t>Subtitle</a:t>
            </a:r>
            <a:endParaRPr lang="en-US" dirty="0"/>
          </a:p>
        </p:txBody>
      </p:sp>
      <p:sp>
        <p:nvSpPr>
          <p:cNvPr id="11" name="Text Placeholder 8"/>
          <p:cNvSpPr>
            <a:spLocks noGrp="1"/>
          </p:cNvSpPr>
          <p:nvPr>
            <p:ph type="body" sz="quarter" idx="12" hasCustomPrompt="1"/>
          </p:nvPr>
        </p:nvSpPr>
        <p:spPr>
          <a:xfrm>
            <a:off x="512763" y="6307017"/>
            <a:ext cx="9312555" cy="314448"/>
          </a:xfrm>
          <a:prstGeom prst="rect">
            <a:avLst/>
          </a:prstGeom>
        </p:spPr>
        <p:txBody>
          <a:bodyPr/>
          <a:lstStyle>
            <a:lvl1pPr marL="0" indent="0">
              <a:buNone/>
              <a:defRPr lang="en-US" sz="1800" kern="1200" spc="0" baseline="0" dirty="0">
                <a:gradFill>
                  <a:gsLst>
                    <a:gs pos="0">
                      <a:schemeClr val="tx1"/>
                    </a:gs>
                    <a:gs pos="100000">
                      <a:schemeClr val="tx1"/>
                    </a:gs>
                  </a:gsLst>
                  <a:lin ang="5400000" scaled="0"/>
                </a:gradFill>
                <a:latin typeface="+mn-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Blank Color 1 Layout">
    <p:bg>
      <p:bgPr>
        <a:solidFill>
          <a:schemeClr val="accent4"/>
        </a:solidFill>
        <a:effectLst/>
      </p:bgPr>
    </p:bg>
    <p:spTree>
      <p:nvGrpSpPr>
        <p:cNvPr id="1" name=""/>
        <p:cNvGrpSpPr/>
        <p:nvPr/>
      </p:nvGrpSpPr>
      <p:grpSpPr>
        <a:xfrm>
          <a:off x="0" y="0"/>
          <a:ext cx="0" cy="0"/>
          <a:chOff x="0" y="0"/>
          <a:chExt cx="0" cy="0"/>
        </a:xfrm>
      </p:grpSpPr>
      <p:pic>
        <p:nvPicPr>
          <p:cNvPr id="3"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5" name="Text Placeholder 5"/>
          <p:cNvSpPr>
            <a:spLocks noGrp="1"/>
          </p:cNvSpPr>
          <p:nvPr>
            <p:ph type="body" sz="quarter" idx="10" hasCustomPrompt="1"/>
          </p:nvPr>
        </p:nvSpPr>
        <p:spPr>
          <a:xfrm>
            <a:off x="512764" y="1768475"/>
            <a:ext cx="11228440" cy="914096"/>
          </a:xfrm>
          <a:prstGeom prst="rect">
            <a:avLst/>
          </a:prstGeom>
        </p:spPr>
        <p:txBody>
          <a:bodyPr/>
          <a:lstStyle>
            <a:lvl1pPr marL="0" indent="0">
              <a:buNone/>
              <a:defRPr sz="60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7" name="Text Placeholder 8"/>
          <p:cNvSpPr>
            <a:spLocks noGrp="1"/>
          </p:cNvSpPr>
          <p:nvPr>
            <p:ph type="body" sz="quarter" idx="11" hasCustomPrompt="1"/>
          </p:nvPr>
        </p:nvSpPr>
        <p:spPr>
          <a:xfrm>
            <a:off x="512763" y="2878514"/>
            <a:ext cx="7513637" cy="443198"/>
          </a:xfrm>
          <a:prstGeom prst="rect">
            <a:avLst/>
          </a:prstGeo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smtClean="0"/>
              <a:t>Subtitle</a:t>
            </a:r>
            <a:endParaRPr lang="en-US" dirty="0"/>
          </a:p>
        </p:txBody>
      </p:sp>
      <p:sp>
        <p:nvSpPr>
          <p:cNvPr id="9" name="Text Placeholder 8"/>
          <p:cNvSpPr>
            <a:spLocks noGrp="1"/>
          </p:cNvSpPr>
          <p:nvPr>
            <p:ph type="body" sz="quarter" idx="12" hasCustomPrompt="1"/>
          </p:nvPr>
        </p:nvSpPr>
        <p:spPr>
          <a:xfrm>
            <a:off x="512763" y="6307017"/>
            <a:ext cx="9312555" cy="314448"/>
          </a:xfrm>
          <a:prstGeom prst="rect">
            <a:avLst/>
          </a:prstGeom>
        </p:spPr>
        <p:txBody>
          <a:bodyPr/>
          <a:lstStyle>
            <a:lvl1pPr marL="0" indent="0">
              <a:buNone/>
              <a:defRPr lang="en-US" sz="1800" kern="1200" spc="0" baseline="0" dirty="0">
                <a:gradFill>
                  <a:gsLst>
                    <a:gs pos="0">
                      <a:schemeClr val="tx1"/>
                    </a:gs>
                    <a:gs pos="100000">
                      <a:schemeClr val="tx1"/>
                    </a:gs>
                  </a:gsLst>
                  <a:lin ang="5400000" scaled="0"/>
                </a:gradFill>
                <a:latin typeface="+mn-lt"/>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Blank Color 1 Layout">
    <p:bg>
      <p:bgPr>
        <a:solidFill>
          <a:schemeClr val="accent1">
            <a:lumMod val="75000"/>
          </a:schemeClr>
        </a:solidFill>
        <a:effectLst/>
      </p:bgPr>
    </p:bg>
    <p:spTree>
      <p:nvGrpSpPr>
        <p:cNvPr id="1" name=""/>
        <p:cNvGrpSpPr/>
        <p:nvPr/>
      </p:nvGrpSpPr>
      <p:grpSpPr>
        <a:xfrm>
          <a:off x="0" y="0"/>
          <a:ext cx="0" cy="0"/>
          <a:chOff x="0" y="0"/>
          <a:chExt cx="0" cy="0"/>
        </a:xfrm>
      </p:grpSpPr>
      <p:pic>
        <p:nvPicPr>
          <p:cNvPr id="7"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Tree>
    <p:extLst>
      <p:ext uri="{BB962C8B-B14F-4D97-AF65-F5344CB8AC3E}">
        <p14:creationId xmlns:p14="http://schemas.microsoft.com/office/powerpoint/2010/main" val="700857101"/>
      </p:ext>
    </p:extLst>
  </p:cSld>
  <p:clrMapOvr>
    <a:masterClrMapping/>
  </p:clrMapOvr>
  <p:transition>
    <p:fade/>
  </p:transition>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Blank Color 1 Layout">
    <p:bg>
      <p:bgPr>
        <a:solidFill>
          <a:schemeClr val="accent2"/>
        </a:solidFill>
        <a:effectLst/>
      </p:bgPr>
    </p:bg>
    <p:spTree>
      <p:nvGrpSpPr>
        <p:cNvPr id="1" name=""/>
        <p:cNvGrpSpPr/>
        <p:nvPr/>
      </p:nvGrpSpPr>
      <p:grpSpPr>
        <a:xfrm>
          <a:off x="0" y="0"/>
          <a:ext cx="0" cy="0"/>
          <a:chOff x="0" y="0"/>
          <a:chExt cx="0" cy="0"/>
        </a:xfrm>
      </p:grpSpPr>
      <p:pic>
        <p:nvPicPr>
          <p:cNvPr id="3"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Tree>
    <p:extLst>
      <p:ext uri="{BB962C8B-B14F-4D97-AF65-F5344CB8AC3E}">
        <p14:creationId xmlns:p14="http://schemas.microsoft.com/office/powerpoint/2010/main" val="2616853488"/>
      </p:ext>
    </p:extLst>
  </p:cSld>
  <p:clrMapOvr>
    <a:masterClrMapping/>
  </p:clrMapOvr>
  <p:transition>
    <p:fade/>
  </p:transition>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Blank Color 1 Layout">
    <p:bg>
      <p:bgPr>
        <a:solidFill>
          <a:schemeClr val="accent3"/>
        </a:solidFill>
        <a:effectLst/>
      </p:bgPr>
    </p:bg>
    <p:spTree>
      <p:nvGrpSpPr>
        <p:cNvPr id="1" name=""/>
        <p:cNvGrpSpPr/>
        <p:nvPr/>
      </p:nvGrpSpPr>
      <p:grpSpPr>
        <a:xfrm>
          <a:off x="0" y="0"/>
          <a:ext cx="0" cy="0"/>
          <a:chOff x="0" y="0"/>
          <a:chExt cx="0" cy="0"/>
        </a:xfrm>
      </p:grpSpPr>
      <p:pic>
        <p:nvPicPr>
          <p:cNvPr id="7"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Tree>
    <p:extLst>
      <p:ext uri="{BB962C8B-B14F-4D97-AF65-F5344CB8AC3E}">
        <p14:creationId xmlns:p14="http://schemas.microsoft.com/office/powerpoint/2010/main" val="2308479651"/>
      </p:ext>
    </p:extLst>
  </p:cSld>
  <p:clrMapOvr>
    <a:masterClrMapping/>
  </p:clrMapOvr>
  <p:transition>
    <p:fade/>
  </p:transition>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Blank Color 1 Layout">
    <p:bg>
      <p:bgPr>
        <a:solidFill>
          <a:schemeClr val="accent4"/>
        </a:solidFill>
        <a:effectLst/>
      </p:bgPr>
    </p:bg>
    <p:spTree>
      <p:nvGrpSpPr>
        <p:cNvPr id="1" name=""/>
        <p:cNvGrpSpPr/>
        <p:nvPr/>
      </p:nvGrpSpPr>
      <p:grpSpPr>
        <a:xfrm>
          <a:off x="0" y="0"/>
          <a:ext cx="0" cy="0"/>
          <a:chOff x="0" y="0"/>
          <a:chExt cx="0" cy="0"/>
        </a:xfrm>
      </p:grpSpPr>
      <p:pic>
        <p:nvPicPr>
          <p:cNvPr id="3" name="Picture 2" descr="Microsoft logo and taglin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Tree>
    <p:extLst>
      <p:ext uri="{BB962C8B-B14F-4D97-AF65-F5344CB8AC3E}">
        <p14:creationId xmlns:p14="http://schemas.microsoft.com/office/powerpoint/2010/main" val="24865977"/>
      </p:ext>
    </p:extLst>
  </p:cSld>
  <p:clrMapOvr>
    <a:masterClrMapping/>
  </p:clrMapOvr>
  <p:transition>
    <p:fade/>
  </p:transition>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lank Color 1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704415"/>
      </p:ext>
    </p:extLst>
  </p:cSld>
  <p:clrMapOvr>
    <a:masterClrMapping/>
  </p:clrMapOvr>
  <p:transition>
    <p:fade/>
  </p:transition>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59" r:id="rId9"/>
    <p:sldLayoutId id="2147483775" r:id="rId10"/>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228601"/>
            <a:ext cx="112347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69" r:id="rId6"/>
    <p:sldLayoutId id="2147483771" r:id="rId7"/>
    <p:sldLayoutId id="2147483772" r:id="rId8"/>
    <p:sldLayoutId id="2147483773" r:id="rId9"/>
    <p:sldLayoutId id="2147483774" r:id="rId10"/>
    <p:sldLayoutId id="2147483776"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400" b="0" kern="1200" cap="none" spc="-150" dirty="0">
          <a:ln w="3175">
            <a:noFill/>
          </a:ln>
          <a:solidFill>
            <a:schemeClr val="tx2">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49.jpeg"/><Relationship Id="rId3" Type="http://schemas.openxmlformats.org/officeDocument/2006/relationships/image" Target="../media/image29.png"/><Relationship Id="rId21" Type="http://schemas.openxmlformats.org/officeDocument/2006/relationships/image" Target="../media/image45.gif"/><Relationship Id="rId34" Type="http://schemas.openxmlformats.org/officeDocument/2006/relationships/image" Target="../media/image57.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jpeg"/><Relationship Id="rId2" Type="http://schemas.openxmlformats.org/officeDocument/2006/relationships/image" Target="../media/image28.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19.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jpg"/><Relationship Id="rId5" Type="http://schemas.openxmlformats.org/officeDocument/2006/relationships/image" Target="../media/image21.png"/><Relationship Id="rId15" Type="http://schemas.openxmlformats.org/officeDocument/2006/relationships/image" Target="../media/image39.png"/><Relationship Id="rId23" Type="http://schemas.openxmlformats.org/officeDocument/2006/relationships/image" Target="../media/image20.png"/><Relationship Id="rId28" Type="http://schemas.openxmlformats.org/officeDocument/2006/relationships/image" Target="../media/image51.jpeg"/><Relationship Id="rId36" Type="http://schemas.openxmlformats.org/officeDocument/2006/relationships/image" Target="../media/image59.png"/><Relationship Id="rId10" Type="http://schemas.openxmlformats.org/officeDocument/2006/relationships/image" Target="../media/image35.png"/><Relationship Id="rId19" Type="http://schemas.openxmlformats.org/officeDocument/2006/relationships/image" Target="../media/image43.png"/><Relationship Id="rId31" Type="http://schemas.openxmlformats.org/officeDocument/2006/relationships/image" Target="../media/image54.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0.jpeg"/><Relationship Id="rId30" Type="http://schemas.openxmlformats.org/officeDocument/2006/relationships/image" Target="../media/image53.jpeg"/><Relationship Id="rId35"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hyperlink" Target="mailto:spectrumpolicy@microsoft.com" TargetMode="External"/><Relationship Id="rId5" Type="http://schemas.openxmlformats.org/officeDocument/2006/relationships/hyperlink" Target="http://research.microsoft.com/en-us/projects/spectrum/" TargetMode="Externa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www.whitehouse.gov/sites/default/files/microsites/ostp/pcast_spectrum_report_final_july_20_2012.pdf" TargetMode="External"/><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12.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764" y="2898534"/>
            <a:ext cx="11228440" cy="914096"/>
          </a:xfrm>
        </p:spPr>
        <p:txBody>
          <a:bodyPr anchor="b"/>
          <a:lstStyle/>
          <a:p>
            <a:r>
              <a:rPr lang="en-US" sz="3600" b="1" dirty="0"/>
              <a:t>An Overview of the Global Policy and Regulatory </a:t>
            </a:r>
            <a:r>
              <a:rPr lang="en-US" sz="3600" b="1" dirty="0" smtClean="0"/>
              <a:t>Landscape – </a:t>
            </a:r>
            <a:r>
              <a:rPr lang="en-US" sz="3600" b="1" i="1" dirty="0" smtClean="0"/>
              <a:t>Creating Opportunities for Alternative forms of Spectrum Access</a:t>
            </a:r>
            <a:endParaRPr lang="en-US" sz="3600" b="1" i="1" dirty="0"/>
          </a:p>
        </p:txBody>
      </p:sp>
      <p:sp>
        <p:nvSpPr>
          <p:cNvPr id="6" name="Text Placeholder 5"/>
          <p:cNvSpPr>
            <a:spLocks noGrp="1"/>
          </p:cNvSpPr>
          <p:nvPr>
            <p:ph type="body" sz="quarter" idx="12"/>
          </p:nvPr>
        </p:nvSpPr>
        <p:spPr/>
        <p:txBody>
          <a:bodyPr/>
          <a:lstStyle/>
          <a:p>
            <a:r>
              <a:rPr lang="en-US" dirty="0" smtClean="0"/>
              <a:t>For more information contact spectrumpolicy@microsoft.com</a:t>
            </a:r>
            <a:endParaRPr lang="en-US" dirty="0"/>
          </a:p>
        </p:txBody>
      </p:sp>
    </p:spTree>
    <p:extLst>
      <p:ext uri="{BB962C8B-B14F-4D97-AF65-F5344CB8AC3E}">
        <p14:creationId xmlns:p14="http://schemas.microsoft.com/office/powerpoint/2010/main" val="5043137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0" y="228601"/>
            <a:ext cx="11234738" cy="609398"/>
          </a:xfrm>
        </p:spPr>
        <p:txBody>
          <a:bodyPr/>
          <a:lstStyle/>
          <a:p>
            <a:r>
              <a:rPr lang="en-US" dirty="0" smtClean="0"/>
              <a:t>Mawingu Business Model Overview</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384" r="273" b="12131"/>
          <a:stretch/>
        </p:blipFill>
        <p:spPr>
          <a:xfrm>
            <a:off x="4105593" y="2885810"/>
            <a:ext cx="8083233" cy="3972190"/>
          </a:xfrm>
          <a:prstGeom prst="rect">
            <a:avLst/>
          </a:prstGeom>
          <a:noFill/>
          <a:ln>
            <a:noFill/>
          </a:ln>
        </p:spPr>
      </p:pic>
      <p:sp>
        <p:nvSpPr>
          <p:cNvPr id="31" name="Rectangle 30"/>
          <p:cNvSpPr/>
          <p:nvPr/>
        </p:nvSpPr>
        <p:spPr bwMode="auto">
          <a:xfrm>
            <a:off x="0" y="1311008"/>
            <a:ext cx="3977640" cy="14547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pPr defTabSz="914099" fontAlgn="base">
              <a:spcBef>
                <a:spcPct val="0"/>
              </a:spcBef>
              <a:spcAft>
                <a:spcPts val="600"/>
              </a:spcAft>
            </a:pPr>
            <a:r>
              <a:rPr lang="en-US" sz="2000" dirty="0">
                <a:solidFill>
                  <a:schemeClr val="bg1">
                    <a:alpha val="99000"/>
                  </a:schemeClr>
                </a:solidFill>
                <a:ea typeface="Adobe Fan Heiti Std B" pitchFamily="34" charset="-128"/>
                <a:cs typeface="Segoe UI" pitchFamily="34" charset="0"/>
              </a:rPr>
              <a:t>Paid access </a:t>
            </a:r>
            <a:r>
              <a:rPr lang="en-US" sz="2000" dirty="0" smtClean="0">
                <a:solidFill>
                  <a:schemeClr val="bg1">
                    <a:alpha val="99000"/>
                  </a:schemeClr>
                </a:solidFill>
                <a:ea typeface="Adobe Fan Heiti Std B" pitchFamily="34" charset="-128"/>
                <a:cs typeface="Segoe UI" pitchFamily="34" charset="0"/>
              </a:rPr>
              <a:t>for govt. </a:t>
            </a:r>
            <a:r>
              <a:rPr lang="en-US" sz="2000" dirty="0">
                <a:solidFill>
                  <a:schemeClr val="bg1">
                    <a:alpha val="99000"/>
                  </a:schemeClr>
                </a:solidFill>
                <a:ea typeface="Adobe Fan Heiti Std B" pitchFamily="34" charset="-128"/>
                <a:cs typeface="Segoe UI" pitchFamily="34" charset="0"/>
              </a:rPr>
              <a:t>customers. Free </a:t>
            </a:r>
            <a:r>
              <a:rPr lang="en-US" sz="2000" dirty="0" smtClean="0">
                <a:solidFill>
                  <a:schemeClr val="bg1">
                    <a:alpha val="99000"/>
                  </a:schemeClr>
                </a:solidFill>
                <a:ea typeface="Adobe Fan Heiti Std B" pitchFamily="34" charset="-128"/>
                <a:cs typeface="Segoe UI" pitchFamily="34" charset="0"/>
              </a:rPr>
              <a:t>access to schools/clinics. Devices, services, and training funded through donors, etc.</a:t>
            </a:r>
            <a:endParaRPr lang="en-US" sz="2000" dirty="0">
              <a:solidFill>
                <a:schemeClr val="bg1">
                  <a:alpha val="99000"/>
                </a:schemeClr>
              </a:solidFill>
              <a:ea typeface="Adobe Fan Heiti Std B" pitchFamily="34" charset="-128"/>
              <a:cs typeface="Segoe UI" pitchFamily="34" charset="0"/>
            </a:endParaRPr>
          </a:p>
        </p:txBody>
      </p:sp>
      <p:grpSp>
        <p:nvGrpSpPr>
          <p:cNvPr id="3" name="Group 56"/>
          <p:cNvGrpSpPr/>
          <p:nvPr/>
        </p:nvGrpSpPr>
        <p:grpSpPr>
          <a:xfrm>
            <a:off x="2051236" y="2874195"/>
            <a:ext cx="1926405" cy="1926405"/>
            <a:chOff x="2051236" y="4931595"/>
            <a:chExt cx="1926405" cy="1926405"/>
          </a:xfrm>
        </p:grpSpPr>
        <p:sp>
          <p:nvSpPr>
            <p:cNvPr id="21" name="Rectangle 20"/>
            <p:cNvSpPr/>
            <p:nvPr/>
          </p:nvSpPr>
          <p:spPr>
            <a:xfrm>
              <a:off x="2051236" y="4931595"/>
              <a:ext cx="1926405" cy="192640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60" tIns="91440" rIns="137160" bIns="91440" numCol="1" rtlCol="0" anchor="b" anchorCtr="0" compatLnSpc="1">
              <a:prstTxWarp prst="textNoShape">
                <a:avLst/>
              </a:prstTxWarp>
            </a:bodyPr>
            <a:lstStyle/>
            <a:p>
              <a:pPr algn="ctr" defTabSz="914099" fontAlgn="base">
                <a:spcBef>
                  <a:spcPct val="0"/>
                </a:spcBef>
                <a:spcAft>
                  <a:spcPct val="0"/>
                </a:spcAft>
              </a:pPr>
              <a:r>
                <a:rPr lang="en-US" sz="2000" dirty="0">
                  <a:solidFill>
                    <a:schemeClr val="bg1">
                      <a:alpha val="99000"/>
                    </a:schemeClr>
                  </a:solidFill>
                  <a:ea typeface="Adobe Fan Heiti Std B" pitchFamily="34" charset="-128"/>
                  <a:cs typeface="Segoe UI" pitchFamily="34" charset="0"/>
                </a:rPr>
                <a:t>Government Services</a:t>
              </a:r>
            </a:p>
          </p:txBody>
        </p:sp>
        <p:grpSp>
          <p:nvGrpSpPr>
            <p:cNvPr id="4" name="Group 32"/>
            <p:cNvGrpSpPr/>
            <p:nvPr/>
          </p:nvGrpSpPr>
          <p:grpSpPr>
            <a:xfrm>
              <a:off x="2710703" y="5327528"/>
              <a:ext cx="607472" cy="604228"/>
              <a:chOff x="13477125" y="4597872"/>
              <a:chExt cx="782943" cy="778764"/>
            </a:xfrm>
          </p:grpSpPr>
          <p:sp>
            <p:nvSpPr>
              <p:cNvPr id="26" name="Freeform 139"/>
              <p:cNvSpPr>
                <a:spLocks/>
              </p:cNvSpPr>
              <p:nvPr/>
            </p:nvSpPr>
            <p:spPr bwMode="auto">
              <a:xfrm>
                <a:off x="13480259" y="4597872"/>
                <a:ext cx="777370" cy="212802"/>
              </a:xfrm>
              <a:custGeom>
                <a:avLst/>
                <a:gdLst>
                  <a:gd name="T0" fmla="*/ 2232 w 2232"/>
                  <a:gd name="T1" fmla="*/ 517 h 611"/>
                  <a:gd name="T2" fmla="*/ 1117 w 2232"/>
                  <a:gd name="T3" fmla="*/ 0 h 611"/>
                  <a:gd name="T4" fmla="*/ 0 w 2232"/>
                  <a:gd name="T5" fmla="*/ 529 h 611"/>
                  <a:gd name="T6" fmla="*/ 0 w 2232"/>
                  <a:gd name="T7" fmla="*/ 611 h 611"/>
                  <a:gd name="T8" fmla="*/ 2232 w 2232"/>
                  <a:gd name="T9" fmla="*/ 611 h 611"/>
                  <a:gd name="T10" fmla="*/ 2232 w 2232"/>
                  <a:gd name="T11" fmla="*/ 517 h 611"/>
                </a:gdLst>
                <a:ahLst/>
                <a:cxnLst>
                  <a:cxn ang="0">
                    <a:pos x="T0" y="T1"/>
                  </a:cxn>
                  <a:cxn ang="0">
                    <a:pos x="T2" y="T3"/>
                  </a:cxn>
                  <a:cxn ang="0">
                    <a:pos x="T4" y="T5"/>
                  </a:cxn>
                  <a:cxn ang="0">
                    <a:pos x="T6" y="T7"/>
                  </a:cxn>
                  <a:cxn ang="0">
                    <a:pos x="T8" y="T9"/>
                  </a:cxn>
                  <a:cxn ang="0">
                    <a:pos x="T10" y="T11"/>
                  </a:cxn>
                </a:cxnLst>
                <a:rect l="0" t="0" r="r" b="b"/>
                <a:pathLst>
                  <a:path w="2232" h="611">
                    <a:moveTo>
                      <a:pt x="2232" y="517"/>
                    </a:moveTo>
                    <a:lnTo>
                      <a:pt x="1117" y="0"/>
                    </a:lnTo>
                    <a:lnTo>
                      <a:pt x="0" y="529"/>
                    </a:lnTo>
                    <a:lnTo>
                      <a:pt x="0" y="611"/>
                    </a:lnTo>
                    <a:lnTo>
                      <a:pt x="2232" y="611"/>
                    </a:lnTo>
                    <a:lnTo>
                      <a:pt x="2232" y="5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7" name="Rectangle 140"/>
              <p:cNvSpPr>
                <a:spLocks noChangeArrowheads="1"/>
              </p:cNvSpPr>
              <p:nvPr/>
            </p:nvSpPr>
            <p:spPr bwMode="auto">
              <a:xfrm>
                <a:off x="13559320" y="4827391"/>
                <a:ext cx="619249" cy="45277"/>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8" name="Freeform 141"/>
              <p:cNvSpPr>
                <a:spLocks/>
              </p:cNvSpPr>
              <p:nvPr/>
            </p:nvSpPr>
            <p:spPr bwMode="auto">
              <a:xfrm>
                <a:off x="13477125" y="4887993"/>
                <a:ext cx="782943" cy="488643"/>
              </a:xfrm>
              <a:custGeom>
                <a:avLst/>
                <a:gdLst>
                  <a:gd name="T0" fmla="*/ 2128 w 2248"/>
                  <a:gd name="T1" fmla="*/ 1127 h 1403"/>
                  <a:gd name="T2" fmla="*/ 2014 w 2248"/>
                  <a:gd name="T3" fmla="*/ 992 h 1403"/>
                  <a:gd name="T4" fmla="*/ 1943 w 2248"/>
                  <a:gd name="T5" fmla="*/ 145 h 1403"/>
                  <a:gd name="T6" fmla="*/ 2014 w 2248"/>
                  <a:gd name="T7" fmla="*/ 0 h 1403"/>
                  <a:gd name="T8" fmla="*/ 1752 w 2248"/>
                  <a:gd name="T9" fmla="*/ 0 h 1403"/>
                  <a:gd name="T10" fmla="*/ 1681 w 2248"/>
                  <a:gd name="T11" fmla="*/ 145 h 1403"/>
                  <a:gd name="T12" fmla="*/ 1752 w 2248"/>
                  <a:gd name="T13" fmla="*/ 992 h 1403"/>
                  <a:gd name="T14" fmla="*/ 1681 w 2248"/>
                  <a:gd name="T15" fmla="*/ 1127 h 1403"/>
                  <a:gd name="T16" fmla="*/ 1535 w 2248"/>
                  <a:gd name="T17" fmla="*/ 992 h 1403"/>
                  <a:gd name="T18" fmla="*/ 1464 w 2248"/>
                  <a:gd name="T19" fmla="*/ 145 h 1403"/>
                  <a:gd name="T20" fmla="*/ 1535 w 2248"/>
                  <a:gd name="T21" fmla="*/ 0 h 1403"/>
                  <a:gd name="T22" fmla="*/ 1273 w 2248"/>
                  <a:gd name="T23" fmla="*/ 0 h 1403"/>
                  <a:gd name="T24" fmla="*/ 1202 w 2248"/>
                  <a:gd name="T25" fmla="*/ 145 h 1403"/>
                  <a:gd name="T26" fmla="*/ 1273 w 2248"/>
                  <a:gd name="T27" fmla="*/ 992 h 1403"/>
                  <a:gd name="T28" fmla="*/ 1202 w 2248"/>
                  <a:gd name="T29" fmla="*/ 1127 h 1403"/>
                  <a:gd name="T30" fmla="*/ 1055 w 2248"/>
                  <a:gd name="T31" fmla="*/ 992 h 1403"/>
                  <a:gd name="T32" fmla="*/ 984 w 2248"/>
                  <a:gd name="T33" fmla="*/ 145 h 1403"/>
                  <a:gd name="T34" fmla="*/ 1055 w 2248"/>
                  <a:gd name="T35" fmla="*/ 0 h 1403"/>
                  <a:gd name="T36" fmla="*/ 791 w 2248"/>
                  <a:gd name="T37" fmla="*/ 0 h 1403"/>
                  <a:gd name="T38" fmla="*/ 722 w 2248"/>
                  <a:gd name="T39" fmla="*/ 145 h 1403"/>
                  <a:gd name="T40" fmla="*/ 791 w 2248"/>
                  <a:gd name="T41" fmla="*/ 992 h 1403"/>
                  <a:gd name="T42" fmla="*/ 722 w 2248"/>
                  <a:gd name="T43" fmla="*/ 1127 h 1403"/>
                  <a:gd name="T44" fmla="*/ 569 w 2248"/>
                  <a:gd name="T45" fmla="*/ 992 h 1403"/>
                  <a:gd name="T46" fmla="*/ 505 w 2248"/>
                  <a:gd name="T47" fmla="*/ 145 h 1403"/>
                  <a:gd name="T48" fmla="*/ 569 w 2248"/>
                  <a:gd name="T49" fmla="*/ 0 h 1403"/>
                  <a:gd name="T50" fmla="*/ 311 w 2248"/>
                  <a:gd name="T51" fmla="*/ 0 h 1403"/>
                  <a:gd name="T52" fmla="*/ 236 w 2248"/>
                  <a:gd name="T53" fmla="*/ 145 h 1403"/>
                  <a:gd name="T54" fmla="*/ 311 w 2248"/>
                  <a:gd name="T55" fmla="*/ 992 h 1403"/>
                  <a:gd name="T56" fmla="*/ 236 w 2248"/>
                  <a:gd name="T57" fmla="*/ 1127 h 1403"/>
                  <a:gd name="T58" fmla="*/ 120 w 2248"/>
                  <a:gd name="T59" fmla="*/ 1269 h 1403"/>
                  <a:gd name="T60" fmla="*/ 0 w 2248"/>
                  <a:gd name="T61" fmla="*/ 1403 h 1403"/>
                  <a:gd name="T62" fmla="*/ 2248 w 2248"/>
                  <a:gd name="T63" fmla="*/ 1269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8" h="1403">
                    <a:moveTo>
                      <a:pt x="2128" y="1269"/>
                    </a:moveTo>
                    <a:lnTo>
                      <a:pt x="2128" y="1127"/>
                    </a:lnTo>
                    <a:lnTo>
                      <a:pt x="2014" y="1127"/>
                    </a:lnTo>
                    <a:lnTo>
                      <a:pt x="2014" y="992"/>
                    </a:lnTo>
                    <a:lnTo>
                      <a:pt x="1943" y="992"/>
                    </a:lnTo>
                    <a:lnTo>
                      <a:pt x="1943" y="145"/>
                    </a:lnTo>
                    <a:lnTo>
                      <a:pt x="2014" y="145"/>
                    </a:lnTo>
                    <a:lnTo>
                      <a:pt x="2014" y="0"/>
                    </a:lnTo>
                    <a:lnTo>
                      <a:pt x="1943" y="0"/>
                    </a:lnTo>
                    <a:lnTo>
                      <a:pt x="1752" y="0"/>
                    </a:lnTo>
                    <a:lnTo>
                      <a:pt x="1681" y="0"/>
                    </a:lnTo>
                    <a:lnTo>
                      <a:pt x="1681" y="145"/>
                    </a:lnTo>
                    <a:lnTo>
                      <a:pt x="1752" y="145"/>
                    </a:lnTo>
                    <a:lnTo>
                      <a:pt x="1752" y="992"/>
                    </a:lnTo>
                    <a:lnTo>
                      <a:pt x="1681" y="992"/>
                    </a:lnTo>
                    <a:lnTo>
                      <a:pt x="1681" y="1127"/>
                    </a:lnTo>
                    <a:lnTo>
                      <a:pt x="1535" y="1127"/>
                    </a:lnTo>
                    <a:lnTo>
                      <a:pt x="1535" y="992"/>
                    </a:lnTo>
                    <a:lnTo>
                      <a:pt x="1464" y="992"/>
                    </a:lnTo>
                    <a:lnTo>
                      <a:pt x="1464" y="145"/>
                    </a:lnTo>
                    <a:lnTo>
                      <a:pt x="1535" y="145"/>
                    </a:lnTo>
                    <a:lnTo>
                      <a:pt x="1535" y="0"/>
                    </a:lnTo>
                    <a:lnTo>
                      <a:pt x="1464" y="0"/>
                    </a:lnTo>
                    <a:lnTo>
                      <a:pt x="1273" y="0"/>
                    </a:lnTo>
                    <a:lnTo>
                      <a:pt x="1202" y="0"/>
                    </a:lnTo>
                    <a:lnTo>
                      <a:pt x="1202" y="145"/>
                    </a:lnTo>
                    <a:lnTo>
                      <a:pt x="1273" y="145"/>
                    </a:lnTo>
                    <a:lnTo>
                      <a:pt x="1273" y="992"/>
                    </a:lnTo>
                    <a:lnTo>
                      <a:pt x="1202" y="992"/>
                    </a:lnTo>
                    <a:lnTo>
                      <a:pt x="1202" y="1127"/>
                    </a:lnTo>
                    <a:lnTo>
                      <a:pt x="1055" y="1127"/>
                    </a:lnTo>
                    <a:lnTo>
                      <a:pt x="1055" y="992"/>
                    </a:lnTo>
                    <a:lnTo>
                      <a:pt x="984" y="992"/>
                    </a:lnTo>
                    <a:lnTo>
                      <a:pt x="984" y="145"/>
                    </a:lnTo>
                    <a:lnTo>
                      <a:pt x="1055" y="145"/>
                    </a:lnTo>
                    <a:lnTo>
                      <a:pt x="1055" y="0"/>
                    </a:lnTo>
                    <a:lnTo>
                      <a:pt x="984" y="0"/>
                    </a:lnTo>
                    <a:lnTo>
                      <a:pt x="791" y="0"/>
                    </a:lnTo>
                    <a:lnTo>
                      <a:pt x="722" y="0"/>
                    </a:lnTo>
                    <a:lnTo>
                      <a:pt x="722" y="145"/>
                    </a:lnTo>
                    <a:lnTo>
                      <a:pt x="791" y="145"/>
                    </a:lnTo>
                    <a:lnTo>
                      <a:pt x="791" y="992"/>
                    </a:lnTo>
                    <a:lnTo>
                      <a:pt x="722" y="992"/>
                    </a:lnTo>
                    <a:lnTo>
                      <a:pt x="722" y="1127"/>
                    </a:lnTo>
                    <a:lnTo>
                      <a:pt x="569" y="1127"/>
                    </a:lnTo>
                    <a:lnTo>
                      <a:pt x="569" y="992"/>
                    </a:lnTo>
                    <a:lnTo>
                      <a:pt x="505" y="992"/>
                    </a:lnTo>
                    <a:lnTo>
                      <a:pt x="505" y="145"/>
                    </a:lnTo>
                    <a:lnTo>
                      <a:pt x="569" y="145"/>
                    </a:lnTo>
                    <a:lnTo>
                      <a:pt x="569" y="0"/>
                    </a:lnTo>
                    <a:lnTo>
                      <a:pt x="505" y="0"/>
                    </a:lnTo>
                    <a:lnTo>
                      <a:pt x="311" y="0"/>
                    </a:lnTo>
                    <a:lnTo>
                      <a:pt x="236" y="0"/>
                    </a:lnTo>
                    <a:lnTo>
                      <a:pt x="236" y="145"/>
                    </a:lnTo>
                    <a:lnTo>
                      <a:pt x="311" y="145"/>
                    </a:lnTo>
                    <a:lnTo>
                      <a:pt x="311" y="992"/>
                    </a:lnTo>
                    <a:lnTo>
                      <a:pt x="236" y="992"/>
                    </a:lnTo>
                    <a:lnTo>
                      <a:pt x="236" y="1127"/>
                    </a:lnTo>
                    <a:lnTo>
                      <a:pt x="120" y="1127"/>
                    </a:lnTo>
                    <a:lnTo>
                      <a:pt x="120" y="1269"/>
                    </a:lnTo>
                    <a:lnTo>
                      <a:pt x="0" y="1269"/>
                    </a:lnTo>
                    <a:lnTo>
                      <a:pt x="0" y="1403"/>
                    </a:lnTo>
                    <a:lnTo>
                      <a:pt x="2248" y="1403"/>
                    </a:lnTo>
                    <a:lnTo>
                      <a:pt x="2248" y="1269"/>
                    </a:lnTo>
                    <a:lnTo>
                      <a:pt x="2128" y="126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grpSp>
      <p:grpSp>
        <p:nvGrpSpPr>
          <p:cNvPr id="6" name="Group 55"/>
          <p:cNvGrpSpPr/>
          <p:nvPr/>
        </p:nvGrpSpPr>
        <p:grpSpPr>
          <a:xfrm>
            <a:off x="2057401" y="4931595"/>
            <a:ext cx="1926405" cy="1926405"/>
            <a:chOff x="1" y="4931595"/>
            <a:chExt cx="1926405" cy="1926405"/>
          </a:xfrm>
        </p:grpSpPr>
        <p:sp>
          <p:nvSpPr>
            <p:cNvPr id="17" name="Rectangle 16"/>
            <p:cNvSpPr/>
            <p:nvPr/>
          </p:nvSpPr>
          <p:spPr>
            <a:xfrm>
              <a:off x="1" y="4931595"/>
              <a:ext cx="1926405" cy="192640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60" tIns="91440" rIns="137160" bIns="91440" numCol="1" rtlCol="0" anchor="b" anchorCtr="0" compatLnSpc="1">
              <a:prstTxWarp prst="textNoShape">
                <a:avLst/>
              </a:prstTxWarp>
            </a:bodyPr>
            <a:lstStyle/>
            <a:p>
              <a:pPr algn="ctr" defTabSz="914099" fontAlgn="base">
                <a:spcBef>
                  <a:spcPct val="0"/>
                </a:spcBef>
                <a:spcAft>
                  <a:spcPct val="0"/>
                </a:spcAft>
              </a:pPr>
              <a:r>
                <a:rPr lang="en-US" sz="2000" dirty="0">
                  <a:solidFill>
                    <a:schemeClr val="bg1">
                      <a:alpha val="99000"/>
                    </a:schemeClr>
                  </a:solidFill>
                  <a:ea typeface="Adobe Fan Heiti Std B" pitchFamily="34" charset="-128"/>
                  <a:cs typeface="Segoe UI" pitchFamily="34" charset="0"/>
                </a:rPr>
                <a:t>Agriculture</a:t>
              </a:r>
            </a:p>
          </p:txBody>
        </p:sp>
        <p:sp>
          <p:nvSpPr>
            <p:cNvPr id="37" name="Freeform 129"/>
            <p:cNvSpPr>
              <a:spLocks noEditPoints="1"/>
            </p:cNvSpPr>
            <p:nvPr/>
          </p:nvSpPr>
          <p:spPr bwMode="auto">
            <a:xfrm>
              <a:off x="609277" y="5484822"/>
              <a:ext cx="707852" cy="573923"/>
            </a:xfrm>
            <a:custGeom>
              <a:avLst/>
              <a:gdLst>
                <a:gd name="T0" fmla="*/ 460 w 949"/>
                <a:gd name="T1" fmla="*/ 479 h 769"/>
                <a:gd name="T2" fmla="*/ 379 w 949"/>
                <a:gd name="T3" fmla="*/ 424 h 769"/>
                <a:gd name="T4" fmla="*/ 412 w 949"/>
                <a:gd name="T5" fmla="*/ 414 h 769"/>
                <a:gd name="T6" fmla="*/ 488 w 949"/>
                <a:gd name="T7" fmla="*/ 391 h 769"/>
                <a:gd name="T8" fmla="*/ 521 w 949"/>
                <a:gd name="T9" fmla="*/ 382 h 769"/>
                <a:gd name="T10" fmla="*/ 522 w 949"/>
                <a:gd name="T11" fmla="*/ 343 h 769"/>
                <a:gd name="T12" fmla="*/ 704 w 949"/>
                <a:gd name="T13" fmla="*/ 144 h 769"/>
                <a:gd name="T14" fmla="*/ 751 w 949"/>
                <a:gd name="T15" fmla="*/ 114 h 769"/>
                <a:gd name="T16" fmla="*/ 579 w 949"/>
                <a:gd name="T17" fmla="*/ 209 h 769"/>
                <a:gd name="T18" fmla="*/ 833 w 949"/>
                <a:gd name="T19" fmla="*/ 43 h 769"/>
                <a:gd name="T20" fmla="*/ 627 w 949"/>
                <a:gd name="T21" fmla="*/ 240 h 769"/>
                <a:gd name="T22" fmla="*/ 559 w 949"/>
                <a:gd name="T23" fmla="*/ 349 h 769"/>
                <a:gd name="T24" fmla="*/ 558 w 949"/>
                <a:gd name="T25" fmla="*/ 385 h 769"/>
                <a:gd name="T26" fmla="*/ 574 w 949"/>
                <a:gd name="T27" fmla="*/ 391 h 769"/>
                <a:gd name="T28" fmla="*/ 645 w 949"/>
                <a:gd name="T29" fmla="*/ 435 h 769"/>
                <a:gd name="T30" fmla="*/ 704 w 949"/>
                <a:gd name="T31" fmla="*/ 458 h 769"/>
                <a:gd name="T32" fmla="*/ 737 w 949"/>
                <a:gd name="T33" fmla="*/ 466 h 769"/>
                <a:gd name="T34" fmla="*/ 680 w 949"/>
                <a:gd name="T35" fmla="*/ 506 h 769"/>
                <a:gd name="T36" fmla="*/ 679 w 949"/>
                <a:gd name="T37" fmla="*/ 506 h 769"/>
                <a:gd name="T38" fmla="*/ 653 w 949"/>
                <a:gd name="T39" fmla="*/ 488 h 769"/>
                <a:gd name="T40" fmla="*/ 632 w 949"/>
                <a:gd name="T41" fmla="*/ 486 h 769"/>
                <a:gd name="T42" fmla="*/ 601 w 949"/>
                <a:gd name="T43" fmla="*/ 487 h 769"/>
                <a:gd name="T44" fmla="*/ 549 w 949"/>
                <a:gd name="T45" fmla="*/ 487 h 769"/>
                <a:gd name="T46" fmla="*/ 460 w 949"/>
                <a:gd name="T47" fmla="*/ 479 h 769"/>
                <a:gd name="T48" fmla="*/ 846 w 949"/>
                <a:gd name="T49" fmla="*/ 413 h 769"/>
                <a:gd name="T50" fmla="*/ 690 w 949"/>
                <a:gd name="T51" fmla="*/ 520 h 769"/>
                <a:gd name="T52" fmla="*/ 696 w 949"/>
                <a:gd name="T53" fmla="*/ 537 h 769"/>
                <a:gd name="T54" fmla="*/ 658 w 949"/>
                <a:gd name="T55" fmla="*/ 606 h 769"/>
                <a:gd name="T56" fmla="*/ 657 w 949"/>
                <a:gd name="T57" fmla="*/ 606 h 769"/>
                <a:gd name="T58" fmla="*/ 547 w 949"/>
                <a:gd name="T59" fmla="*/ 631 h 769"/>
                <a:gd name="T60" fmla="*/ 392 w 949"/>
                <a:gd name="T61" fmla="*/ 609 h 769"/>
                <a:gd name="T62" fmla="*/ 372 w 949"/>
                <a:gd name="T63" fmla="*/ 600 h 769"/>
                <a:gd name="T64" fmla="*/ 307 w 949"/>
                <a:gd name="T65" fmla="*/ 545 h 769"/>
                <a:gd name="T66" fmla="*/ 325 w 949"/>
                <a:gd name="T67" fmla="*/ 551 h 769"/>
                <a:gd name="T68" fmla="*/ 399 w 949"/>
                <a:gd name="T69" fmla="*/ 592 h 769"/>
                <a:gd name="T70" fmla="*/ 646 w 949"/>
                <a:gd name="T71" fmla="*/ 592 h 769"/>
                <a:gd name="T72" fmla="*/ 646 w 949"/>
                <a:gd name="T73" fmla="*/ 506 h 769"/>
                <a:gd name="T74" fmla="*/ 453 w 949"/>
                <a:gd name="T75" fmla="*/ 496 h 769"/>
                <a:gd name="T76" fmla="*/ 306 w 949"/>
                <a:gd name="T77" fmla="*/ 389 h 769"/>
                <a:gd name="T78" fmla="*/ 148 w 949"/>
                <a:gd name="T79" fmla="*/ 377 h 769"/>
                <a:gd name="T80" fmla="*/ 0 w 949"/>
                <a:gd name="T81" fmla="*/ 457 h 769"/>
                <a:gd name="T82" fmla="*/ 28 w 949"/>
                <a:gd name="T83" fmla="*/ 513 h 769"/>
                <a:gd name="T84" fmla="*/ 114 w 949"/>
                <a:gd name="T85" fmla="*/ 689 h 769"/>
                <a:gd name="T86" fmla="*/ 211 w 949"/>
                <a:gd name="T87" fmla="*/ 649 h 769"/>
                <a:gd name="T88" fmla="*/ 506 w 949"/>
                <a:gd name="T89" fmla="*/ 763 h 769"/>
                <a:gd name="T90" fmla="*/ 932 w 949"/>
                <a:gd name="T91" fmla="*/ 490 h 769"/>
                <a:gd name="T92" fmla="*/ 846 w 949"/>
                <a:gd name="T93" fmla="*/ 413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9" h="769">
                  <a:moveTo>
                    <a:pt x="460" y="479"/>
                  </a:moveTo>
                  <a:cubicBezTo>
                    <a:pt x="433" y="470"/>
                    <a:pt x="406" y="448"/>
                    <a:pt x="379" y="424"/>
                  </a:cubicBezTo>
                  <a:cubicBezTo>
                    <a:pt x="391" y="418"/>
                    <a:pt x="403" y="414"/>
                    <a:pt x="412" y="414"/>
                  </a:cubicBezTo>
                  <a:cubicBezTo>
                    <a:pt x="427" y="414"/>
                    <a:pt x="461" y="404"/>
                    <a:pt x="488" y="391"/>
                  </a:cubicBezTo>
                  <a:cubicBezTo>
                    <a:pt x="497" y="386"/>
                    <a:pt x="509" y="383"/>
                    <a:pt x="521" y="382"/>
                  </a:cubicBezTo>
                  <a:cubicBezTo>
                    <a:pt x="520" y="370"/>
                    <a:pt x="520" y="357"/>
                    <a:pt x="522" y="343"/>
                  </a:cubicBezTo>
                  <a:cubicBezTo>
                    <a:pt x="534" y="271"/>
                    <a:pt x="591" y="201"/>
                    <a:pt x="704" y="144"/>
                  </a:cubicBezTo>
                  <a:cubicBezTo>
                    <a:pt x="730" y="127"/>
                    <a:pt x="751" y="114"/>
                    <a:pt x="751" y="114"/>
                  </a:cubicBezTo>
                  <a:cubicBezTo>
                    <a:pt x="660" y="136"/>
                    <a:pt x="607" y="179"/>
                    <a:pt x="579" y="209"/>
                  </a:cubicBezTo>
                  <a:cubicBezTo>
                    <a:pt x="574" y="154"/>
                    <a:pt x="585" y="0"/>
                    <a:pt x="833" y="43"/>
                  </a:cubicBezTo>
                  <a:cubicBezTo>
                    <a:pt x="833" y="43"/>
                    <a:pt x="870" y="287"/>
                    <a:pt x="627" y="240"/>
                  </a:cubicBezTo>
                  <a:cubicBezTo>
                    <a:pt x="588" y="275"/>
                    <a:pt x="565" y="312"/>
                    <a:pt x="559" y="349"/>
                  </a:cubicBezTo>
                  <a:cubicBezTo>
                    <a:pt x="557" y="362"/>
                    <a:pt x="557" y="374"/>
                    <a:pt x="558" y="385"/>
                  </a:cubicBezTo>
                  <a:cubicBezTo>
                    <a:pt x="564" y="386"/>
                    <a:pt x="570" y="388"/>
                    <a:pt x="574" y="391"/>
                  </a:cubicBezTo>
                  <a:cubicBezTo>
                    <a:pt x="596" y="404"/>
                    <a:pt x="627" y="424"/>
                    <a:pt x="645" y="435"/>
                  </a:cubicBezTo>
                  <a:cubicBezTo>
                    <a:pt x="663" y="447"/>
                    <a:pt x="689" y="457"/>
                    <a:pt x="704" y="458"/>
                  </a:cubicBezTo>
                  <a:cubicBezTo>
                    <a:pt x="711" y="459"/>
                    <a:pt x="724" y="462"/>
                    <a:pt x="737" y="466"/>
                  </a:cubicBezTo>
                  <a:cubicBezTo>
                    <a:pt x="737" y="466"/>
                    <a:pt x="737" y="466"/>
                    <a:pt x="680" y="506"/>
                  </a:cubicBezTo>
                  <a:cubicBezTo>
                    <a:pt x="680" y="506"/>
                    <a:pt x="680" y="506"/>
                    <a:pt x="679" y="506"/>
                  </a:cubicBezTo>
                  <a:cubicBezTo>
                    <a:pt x="671" y="497"/>
                    <a:pt x="660" y="491"/>
                    <a:pt x="653" y="488"/>
                  </a:cubicBezTo>
                  <a:cubicBezTo>
                    <a:pt x="649" y="487"/>
                    <a:pt x="643" y="486"/>
                    <a:pt x="632" y="486"/>
                  </a:cubicBezTo>
                  <a:cubicBezTo>
                    <a:pt x="624" y="486"/>
                    <a:pt x="613" y="487"/>
                    <a:pt x="601" y="487"/>
                  </a:cubicBezTo>
                  <a:cubicBezTo>
                    <a:pt x="585" y="487"/>
                    <a:pt x="568" y="487"/>
                    <a:pt x="549" y="487"/>
                  </a:cubicBezTo>
                  <a:cubicBezTo>
                    <a:pt x="506" y="487"/>
                    <a:pt x="476" y="484"/>
                    <a:pt x="460" y="479"/>
                  </a:cubicBezTo>
                  <a:close/>
                  <a:moveTo>
                    <a:pt x="846" y="413"/>
                  </a:moveTo>
                  <a:cubicBezTo>
                    <a:pt x="846" y="413"/>
                    <a:pt x="846" y="413"/>
                    <a:pt x="690" y="520"/>
                  </a:cubicBezTo>
                  <a:cubicBezTo>
                    <a:pt x="693" y="526"/>
                    <a:pt x="695" y="531"/>
                    <a:pt x="696" y="537"/>
                  </a:cubicBezTo>
                  <a:cubicBezTo>
                    <a:pt x="699" y="562"/>
                    <a:pt x="687" y="584"/>
                    <a:pt x="658" y="606"/>
                  </a:cubicBezTo>
                  <a:cubicBezTo>
                    <a:pt x="658" y="606"/>
                    <a:pt x="658" y="606"/>
                    <a:pt x="657" y="606"/>
                  </a:cubicBezTo>
                  <a:cubicBezTo>
                    <a:pt x="633" y="623"/>
                    <a:pt x="596" y="631"/>
                    <a:pt x="547" y="631"/>
                  </a:cubicBezTo>
                  <a:cubicBezTo>
                    <a:pt x="483" y="631"/>
                    <a:pt x="414" y="617"/>
                    <a:pt x="392" y="609"/>
                  </a:cubicBezTo>
                  <a:cubicBezTo>
                    <a:pt x="386" y="606"/>
                    <a:pt x="379" y="603"/>
                    <a:pt x="372" y="600"/>
                  </a:cubicBezTo>
                  <a:cubicBezTo>
                    <a:pt x="370" y="598"/>
                    <a:pt x="324" y="551"/>
                    <a:pt x="307" y="545"/>
                  </a:cubicBezTo>
                  <a:cubicBezTo>
                    <a:pt x="316" y="548"/>
                    <a:pt x="322" y="551"/>
                    <a:pt x="325" y="551"/>
                  </a:cubicBezTo>
                  <a:cubicBezTo>
                    <a:pt x="348" y="561"/>
                    <a:pt x="369" y="581"/>
                    <a:pt x="399" y="592"/>
                  </a:cubicBezTo>
                  <a:cubicBezTo>
                    <a:pt x="428" y="602"/>
                    <a:pt x="583" y="634"/>
                    <a:pt x="646" y="592"/>
                  </a:cubicBezTo>
                  <a:cubicBezTo>
                    <a:pt x="710" y="544"/>
                    <a:pt x="660" y="510"/>
                    <a:pt x="646" y="506"/>
                  </a:cubicBezTo>
                  <a:cubicBezTo>
                    <a:pt x="634" y="501"/>
                    <a:pt x="505" y="515"/>
                    <a:pt x="453" y="496"/>
                  </a:cubicBezTo>
                  <a:cubicBezTo>
                    <a:pt x="402" y="479"/>
                    <a:pt x="350" y="416"/>
                    <a:pt x="306" y="389"/>
                  </a:cubicBezTo>
                  <a:cubicBezTo>
                    <a:pt x="264" y="363"/>
                    <a:pt x="216" y="365"/>
                    <a:pt x="148" y="377"/>
                  </a:cubicBezTo>
                  <a:cubicBezTo>
                    <a:pt x="78" y="389"/>
                    <a:pt x="0" y="457"/>
                    <a:pt x="0" y="457"/>
                  </a:cubicBezTo>
                  <a:cubicBezTo>
                    <a:pt x="0" y="457"/>
                    <a:pt x="0" y="457"/>
                    <a:pt x="28" y="513"/>
                  </a:cubicBezTo>
                  <a:cubicBezTo>
                    <a:pt x="28" y="513"/>
                    <a:pt x="28" y="513"/>
                    <a:pt x="114" y="689"/>
                  </a:cubicBezTo>
                  <a:cubicBezTo>
                    <a:pt x="114" y="689"/>
                    <a:pt x="144" y="656"/>
                    <a:pt x="211" y="649"/>
                  </a:cubicBezTo>
                  <a:cubicBezTo>
                    <a:pt x="279" y="643"/>
                    <a:pt x="405" y="769"/>
                    <a:pt x="506" y="763"/>
                  </a:cubicBezTo>
                  <a:cubicBezTo>
                    <a:pt x="607" y="756"/>
                    <a:pt x="915" y="520"/>
                    <a:pt x="932" y="490"/>
                  </a:cubicBezTo>
                  <a:cubicBezTo>
                    <a:pt x="949" y="460"/>
                    <a:pt x="940" y="371"/>
                    <a:pt x="846" y="413"/>
                  </a:cubicBezTo>
                  <a:close/>
                </a:path>
              </a:pathLst>
            </a:custGeom>
            <a:solidFill>
              <a:srgbClr val="FFFFFF"/>
            </a:solidFill>
            <a:ln>
              <a:noFill/>
            </a:ln>
          </p:spPr>
          <p:txBody>
            <a:bodyPr vert="horz" wrap="square" lIns="89612" tIns="44807" rIns="89612" bIns="44807" numCol="1" anchor="t" anchorCtr="0" compatLnSpc="1">
              <a:prstTxWarp prst="textNoShape">
                <a:avLst/>
              </a:prstTxWarp>
            </a:bodyPr>
            <a:lstStyle/>
            <a:p>
              <a:pPr defTabSz="896208">
                <a:defRPr/>
              </a:pPr>
              <a:endParaRPr lang="en-US" kern="0" dirty="0">
                <a:gradFill>
                  <a:gsLst>
                    <a:gs pos="0">
                      <a:srgbClr val="FFFFFF"/>
                    </a:gs>
                    <a:gs pos="100000">
                      <a:srgbClr val="FFFFFF"/>
                    </a:gs>
                  </a:gsLst>
                  <a:lin ang="5400000" scaled="0"/>
                </a:gradFill>
              </a:endParaRPr>
            </a:p>
          </p:txBody>
        </p:sp>
      </p:grpSp>
      <p:grpSp>
        <p:nvGrpSpPr>
          <p:cNvPr id="7" name="Group 49"/>
          <p:cNvGrpSpPr/>
          <p:nvPr/>
        </p:nvGrpSpPr>
        <p:grpSpPr>
          <a:xfrm>
            <a:off x="1" y="2885810"/>
            <a:ext cx="1926405" cy="1926405"/>
            <a:chOff x="1" y="2885810"/>
            <a:chExt cx="1926405" cy="1926405"/>
          </a:xfrm>
        </p:grpSpPr>
        <p:sp>
          <p:nvSpPr>
            <p:cNvPr id="9" name="Rectangle 8"/>
            <p:cNvSpPr/>
            <p:nvPr/>
          </p:nvSpPr>
          <p:spPr>
            <a:xfrm>
              <a:off x="1" y="2885810"/>
              <a:ext cx="1926405" cy="192640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60" tIns="91440" rIns="137160" bIns="91440" numCol="1" rtlCol="0" anchor="b" anchorCtr="0" compatLnSpc="1">
              <a:prstTxWarp prst="textNoShape">
                <a:avLst/>
              </a:prstTxWarp>
            </a:bodyPr>
            <a:lstStyle/>
            <a:p>
              <a:pPr algn="ctr" defTabSz="914099" fontAlgn="base">
                <a:spcBef>
                  <a:spcPct val="0"/>
                </a:spcBef>
                <a:spcAft>
                  <a:spcPct val="0"/>
                </a:spcAft>
              </a:pPr>
              <a:r>
                <a:rPr lang="en-US" sz="2000" dirty="0">
                  <a:solidFill>
                    <a:schemeClr val="bg1">
                      <a:alpha val="99000"/>
                    </a:schemeClr>
                  </a:solidFill>
                  <a:ea typeface="Adobe Fan Heiti Std B" pitchFamily="34" charset="-128"/>
                  <a:cs typeface="Segoe UI" pitchFamily="34" charset="0"/>
                </a:rPr>
                <a:t>Education</a:t>
              </a:r>
            </a:p>
          </p:txBody>
        </p:sp>
        <p:sp>
          <p:nvSpPr>
            <p:cNvPr id="38" name="Freeform 6"/>
            <p:cNvSpPr>
              <a:spLocks noEditPoints="1"/>
            </p:cNvSpPr>
            <p:nvPr/>
          </p:nvSpPr>
          <p:spPr bwMode="auto">
            <a:xfrm>
              <a:off x="563904" y="3345778"/>
              <a:ext cx="697458" cy="688333"/>
            </a:xfrm>
            <a:custGeom>
              <a:avLst/>
              <a:gdLst>
                <a:gd name="T0" fmla="*/ 610 w 938"/>
                <a:gd name="T1" fmla="*/ 217 h 926"/>
                <a:gd name="T2" fmla="*/ 778 w 938"/>
                <a:gd name="T3" fmla="*/ 346 h 926"/>
                <a:gd name="T4" fmla="*/ 472 w 938"/>
                <a:gd name="T5" fmla="*/ 744 h 926"/>
                <a:gd name="T6" fmla="*/ 430 w 938"/>
                <a:gd name="T7" fmla="*/ 777 h 926"/>
                <a:gd name="T8" fmla="*/ 416 w 938"/>
                <a:gd name="T9" fmla="*/ 754 h 926"/>
                <a:gd name="T10" fmla="*/ 377 w 938"/>
                <a:gd name="T11" fmla="*/ 750 h 926"/>
                <a:gd name="T12" fmla="*/ 363 w 938"/>
                <a:gd name="T13" fmla="*/ 713 h 926"/>
                <a:gd name="T14" fmla="*/ 325 w 938"/>
                <a:gd name="T15" fmla="*/ 709 h 926"/>
                <a:gd name="T16" fmla="*/ 311 w 938"/>
                <a:gd name="T17" fmla="*/ 673 h 926"/>
                <a:gd name="T18" fmla="*/ 284 w 938"/>
                <a:gd name="T19" fmla="*/ 666 h 926"/>
                <a:gd name="T20" fmla="*/ 305 w 938"/>
                <a:gd name="T21" fmla="*/ 616 h 926"/>
                <a:gd name="T22" fmla="*/ 610 w 938"/>
                <a:gd name="T23" fmla="*/ 217 h 926"/>
                <a:gd name="T24" fmla="*/ 883 w 938"/>
                <a:gd name="T25" fmla="*/ 35 h 926"/>
                <a:gd name="T26" fmla="*/ 735 w 938"/>
                <a:gd name="T27" fmla="*/ 55 h 926"/>
                <a:gd name="T28" fmla="*/ 705 w 938"/>
                <a:gd name="T29" fmla="*/ 94 h 926"/>
                <a:gd name="T30" fmla="*/ 873 w 938"/>
                <a:gd name="T31" fmla="*/ 222 h 926"/>
                <a:gd name="T32" fmla="*/ 903 w 938"/>
                <a:gd name="T33" fmla="*/ 183 h 926"/>
                <a:gd name="T34" fmla="*/ 883 w 938"/>
                <a:gd name="T35" fmla="*/ 35 h 926"/>
                <a:gd name="T36" fmla="*/ 639 w 938"/>
                <a:gd name="T37" fmla="*/ 180 h 926"/>
                <a:gd name="T38" fmla="*/ 806 w 938"/>
                <a:gd name="T39" fmla="*/ 308 h 926"/>
                <a:gd name="T40" fmla="*/ 845 w 938"/>
                <a:gd name="T41" fmla="*/ 258 h 926"/>
                <a:gd name="T42" fmla="*/ 678 w 938"/>
                <a:gd name="T43" fmla="*/ 129 h 926"/>
                <a:gd name="T44" fmla="*/ 639 w 938"/>
                <a:gd name="T45" fmla="*/ 180 h 926"/>
                <a:gd name="T46" fmla="*/ 541 w 938"/>
                <a:gd name="T47" fmla="*/ 870 h 926"/>
                <a:gd name="T48" fmla="*/ 289 w 938"/>
                <a:gd name="T49" fmla="*/ 870 h 926"/>
                <a:gd name="T50" fmla="*/ 326 w 938"/>
                <a:gd name="T51" fmla="*/ 850 h 926"/>
                <a:gd name="T52" fmla="*/ 336 w 938"/>
                <a:gd name="T53" fmla="*/ 843 h 926"/>
                <a:gd name="T54" fmla="*/ 339 w 938"/>
                <a:gd name="T55" fmla="*/ 835 h 926"/>
                <a:gd name="T56" fmla="*/ 334 w 938"/>
                <a:gd name="T57" fmla="*/ 828 h 926"/>
                <a:gd name="T58" fmla="*/ 298 w 938"/>
                <a:gd name="T59" fmla="*/ 806 h 926"/>
                <a:gd name="T60" fmla="*/ 270 w 938"/>
                <a:gd name="T61" fmla="*/ 780 h 926"/>
                <a:gd name="T62" fmla="*/ 261 w 938"/>
                <a:gd name="T63" fmla="*/ 777 h 926"/>
                <a:gd name="T64" fmla="*/ 255 w 938"/>
                <a:gd name="T65" fmla="*/ 782 h 926"/>
                <a:gd name="T66" fmla="*/ 233 w 938"/>
                <a:gd name="T67" fmla="*/ 870 h 926"/>
                <a:gd name="T68" fmla="*/ 27 w 938"/>
                <a:gd name="T69" fmla="*/ 870 h 926"/>
                <a:gd name="T70" fmla="*/ 0 w 938"/>
                <a:gd name="T71" fmla="*/ 898 h 926"/>
                <a:gd name="T72" fmla="*/ 27 w 938"/>
                <a:gd name="T73" fmla="*/ 926 h 926"/>
                <a:gd name="T74" fmla="*/ 541 w 938"/>
                <a:gd name="T75" fmla="*/ 926 h 926"/>
                <a:gd name="T76" fmla="*/ 569 w 938"/>
                <a:gd name="T77" fmla="*/ 898 h 926"/>
                <a:gd name="T78" fmla="*/ 541 w 938"/>
                <a:gd name="T79" fmla="*/ 87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8" h="926">
                  <a:moveTo>
                    <a:pt x="610" y="217"/>
                  </a:moveTo>
                  <a:cubicBezTo>
                    <a:pt x="778" y="346"/>
                    <a:pt x="778" y="346"/>
                    <a:pt x="778" y="346"/>
                  </a:cubicBezTo>
                  <a:cubicBezTo>
                    <a:pt x="472" y="744"/>
                    <a:pt x="472" y="744"/>
                    <a:pt x="472" y="744"/>
                  </a:cubicBezTo>
                  <a:cubicBezTo>
                    <a:pt x="461" y="759"/>
                    <a:pt x="446" y="770"/>
                    <a:pt x="430" y="777"/>
                  </a:cubicBezTo>
                  <a:cubicBezTo>
                    <a:pt x="429" y="768"/>
                    <a:pt x="424" y="760"/>
                    <a:pt x="416" y="754"/>
                  </a:cubicBezTo>
                  <a:cubicBezTo>
                    <a:pt x="405" y="745"/>
                    <a:pt x="390" y="744"/>
                    <a:pt x="377" y="750"/>
                  </a:cubicBezTo>
                  <a:cubicBezTo>
                    <a:pt x="380" y="736"/>
                    <a:pt x="375" y="722"/>
                    <a:pt x="363" y="713"/>
                  </a:cubicBezTo>
                  <a:cubicBezTo>
                    <a:pt x="352" y="705"/>
                    <a:pt x="337" y="704"/>
                    <a:pt x="325" y="709"/>
                  </a:cubicBezTo>
                  <a:cubicBezTo>
                    <a:pt x="327" y="696"/>
                    <a:pt x="322" y="682"/>
                    <a:pt x="311" y="673"/>
                  </a:cubicBezTo>
                  <a:cubicBezTo>
                    <a:pt x="303" y="667"/>
                    <a:pt x="293" y="665"/>
                    <a:pt x="284" y="666"/>
                  </a:cubicBezTo>
                  <a:cubicBezTo>
                    <a:pt x="287" y="648"/>
                    <a:pt x="294" y="631"/>
                    <a:pt x="305" y="616"/>
                  </a:cubicBezTo>
                  <a:lnTo>
                    <a:pt x="610" y="217"/>
                  </a:lnTo>
                  <a:close/>
                  <a:moveTo>
                    <a:pt x="883" y="35"/>
                  </a:moveTo>
                  <a:cubicBezTo>
                    <a:pt x="837" y="0"/>
                    <a:pt x="770" y="8"/>
                    <a:pt x="735" y="55"/>
                  </a:cubicBezTo>
                  <a:cubicBezTo>
                    <a:pt x="705" y="94"/>
                    <a:pt x="705" y="94"/>
                    <a:pt x="705" y="94"/>
                  </a:cubicBezTo>
                  <a:cubicBezTo>
                    <a:pt x="873" y="222"/>
                    <a:pt x="873" y="222"/>
                    <a:pt x="873" y="222"/>
                  </a:cubicBezTo>
                  <a:cubicBezTo>
                    <a:pt x="903" y="183"/>
                    <a:pt x="903" y="183"/>
                    <a:pt x="903" y="183"/>
                  </a:cubicBezTo>
                  <a:cubicBezTo>
                    <a:pt x="938" y="137"/>
                    <a:pt x="929" y="70"/>
                    <a:pt x="883" y="35"/>
                  </a:cubicBezTo>
                  <a:close/>
                  <a:moveTo>
                    <a:pt x="639" y="180"/>
                  </a:moveTo>
                  <a:cubicBezTo>
                    <a:pt x="806" y="308"/>
                    <a:pt x="806" y="308"/>
                    <a:pt x="806" y="308"/>
                  </a:cubicBezTo>
                  <a:cubicBezTo>
                    <a:pt x="845" y="258"/>
                    <a:pt x="845" y="258"/>
                    <a:pt x="845" y="258"/>
                  </a:cubicBezTo>
                  <a:cubicBezTo>
                    <a:pt x="678" y="129"/>
                    <a:pt x="678" y="129"/>
                    <a:pt x="678" y="129"/>
                  </a:cubicBezTo>
                  <a:lnTo>
                    <a:pt x="639" y="180"/>
                  </a:lnTo>
                  <a:close/>
                  <a:moveTo>
                    <a:pt x="541" y="870"/>
                  </a:moveTo>
                  <a:cubicBezTo>
                    <a:pt x="289" y="870"/>
                    <a:pt x="289" y="870"/>
                    <a:pt x="289" y="870"/>
                  </a:cubicBezTo>
                  <a:cubicBezTo>
                    <a:pt x="326" y="850"/>
                    <a:pt x="326" y="850"/>
                    <a:pt x="326" y="850"/>
                  </a:cubicBezTo>
                  <a:cubicBezTo>
                    <a:pt x="336" y="843"/>
                    <a:pt x="336" y="843"/>
                    <a:pt x="336" y="843"/>
                  </a:cubicBezTo>
                  <a:cubicBezTo>
                    <a:pt x="339" y="835"/>
                    <a:pt x="339" y="835"/>
                    <a:pt x="339" y="835"/>
                  </a:cubicBezTo>
                  <a:cubicBezTo>
                    <a:pt x="334" y="828"/>
                    <a:pt x="334" y="828"/>
                    <a:pt x="334" y="828"/>
                  </a:cubicBezTo>
                  <a:cubicBezTo>
                    <a:pt x="324" y="824"/>
                    <a:pt x="306" y="812"/>
                    <a:pt x="298" y="806"/>
                  </a:cubicBezTo>
                  <a:cubicBezTo>
                    <a:pt x="270" y="780"/>
                    <a:pt x="270" y="780"/>
                    <a:pt x="270" y="780"/>
                  </a:cubicBezTo>
                  <a:cubicBezTo>
                    <a:pt x="261" y="777"/>
                    <a:pt x="261" y="777"/>
                    <a:pt x="261" y="777"/>
                  </a:cubicBezTo>
                  <a:cubicBezTo>
                    <a:pt x="255" y="782"/>
                    <a:pt x="255" y="782"/>
                    <a:pt x="255" y="782"/>
                  </a:cubicBezTo>
                  <a:cubicBezTo>
                    <a:pt x="233" y="870"/>
                    <a:pt x="233" y="870"/>
                    <a:pt x="233" y="870"/>
                  </a:cubicBezTo>
                  <a:cubicBezTo>
                    <a:pt x="27" y="870"/>
                    <a:pt x="27" y="870"/>
                    <a:pt x="27" y="870"/>
                  </a:cubicBezTo>
                  <a:cubicBezTo>
                    <a:pt x="12" y="870"/>
                    <a:pt x="0" y="882"/>
                    <a:pt x="0" y="898"/>
                  </a:cubicBezTo>
                  <a:cubicBezTo>
                    <a:pt x="0" y="913"/>
                    <a:pt x="12" y="926"/>
                    <a:pt x="27" y="926"/>
                  </a:cubicBezTo>
                  <a:cubicBezTo>
                    <a:pt x="541" y="926"/>
                    <a:pt x="541" y="926"/>
                    <a:pt x="541" y="926"/>
                  </a:cubicBezTo>
                  <a:cubicBezTo>
                    <a:pt x="557" y="926"/>
                    <a:pt x="569" y="913"/>
                    <a:pt x="569" y="898"/>
                  </a:cubicBezTo>
                  <a:cubicBezTo>
                    <a:pt x="569" y="882"/>
                    <a:pt x="557" y="870"/>
                    <a:pt x="541" y="870"/>
                  </a:cubicBezTo>
                  <a:close/>
                </a:path>
              </a:pathLst>
            </a:custGeom>
            <a:solidFill>
              <a:srgbClr val="FFFFFF"/>
            </a:solidFill>
            <a:ln>
              <a:noFill/>
            </a:ln>
          </p:spPr>
          <p:txBody>
            <a:bodyPr vert="horz" wrap="square" lIns="91431" tIns="45716" rIns="91431" bIns="45716" numCol="1" anchor="t" anchorCtr="0" compatLnSpc="1">
              <a:prstTxWarp prst="textNoShape">
                <a:avLst/>
              </a:prstTxWarp>
            </a:bodyPr>
            <a:lstStyle/>
            <a:p>
              <a:pPr defTabSz="896208">
                <a:defRPr/>
              </a:pPr>
              <a:endParaRPr lang="en-US" kern="0" dirty="0">
                <a:gradFill>
                  <a:gsLst>
                    <a:gs pos="0">
                      <a:srgbClr val="FFFFFF"/>
                    </a:gs>
                    <a:gs pos="100000">
                      <a:srgbClr val="FFFFFF"/>
                    </a:gs>
                  </a:gsLst>
                  <a:lin ang="5400000" scaled="0"/>
                </a:gradFill>
              </a:endParaRPr>
            </a:p>
          </p:txBody>
        </p:sp>
      </p:grpSp>
      <p:grpSp>
        <p:nvGrpSpPr>
          <p:cNvPr id="8" name="Group 54"/>
          <p:cNvGrpSpPr/>
          <p:nvPr/>
        </p:nvGrpSpPr>
        <p:grpSpPr>
          <a:xfrm>
            <a:off x="-6164" y="4943210"/>
            <a:ext cx="1926405" cy="1926405"/>
            <a:chOff x="2051236" y="2885810"/>
            <a:chExt cx="1926405" cy="1926405"/>
          </a:xfrm>
        </p:grpSpPr>
        <p:sp>
          <p:nvSpPr>
            <p:cNvPr id="13" name="Rectangle 12"/>
            <p:cNvSpPr/>
            <p:nvPr/>
          </p:nvSpPr>
          <p:spPr>
            <a:xfrm>
              <a:off x="2051236" y="2885810"/>
              <a:ext cx="1926405" cy="192640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60" tIns="91440" rIns="137160" bIns="91440" numCol="1" rtlCol="0" anchor="b" anchorCtr="0" compatLnSpc="1">
              <a:prstTxWarp prst="textNoShape">
                <a:avLst/>
              </a:prstTxWarp>
            </a:bodyPr>
            <a:lstStyle/>
            <a:p>
              <a:pPr algn="ctr" defTabSz="914099" fontAlgn="base">
                <a:spcBef>
                  <a:spcPct val="0"/>
                </a:spcBef>
                <a:spcAft>
                  <a:spcPct val="0"/>
                </a:spcAft>
              </a:pPr>
              <a:r>
                <a:rPr lang="en-US" sz="2000" dirty="0">
                  <a:solidFill>
                    <a:schemeClr val="bg1">
                      <a:alpha val="99000"/>
                    </a:schemeClr>
                  </a:solidFill>
                  <a:ea typeface="Adobe Fan Heiti Std B" pitchFamily="34" charset="-128"/>
                  <a:cs typeface="Segoe UI" pitchFamily="34" charset="0"/>
                </a:rPr>
                <a:t>Healthcare</a:t>
              </a:r>
            </a:p>
          </p:txBody>
        </p:sp>
        <p:sp>
          <p:nvSpPr>
            <p:cNvPr id="46" name="Freeform 6"/>
            <p:cNvSpPr>
              <a:spLocks/>
            </p:cNvSpPr>
            <p:nvPr/>
          </p:nvSpPr>
          <p:spPr bwMode="auto">
            <a:xfrm>
              <a:off x="2710703" y="3302985"/>
              <a:ext cx="607472" cy="773918"/>
            </a:xfrm>
            <a:custGeom>
              <a:avLst/>
              <a:gdLst>
                <a:gd name="T0" fmla="*/ 414 w 485"/>
                <a:gd name="T1" fmla="*/ 472 h 618"/>
                <a:gd name="T2" fmla="*/ 367 w 485"/>
                <a:gd name="T3" fmla="*/ 490 h 618"/>
                <a:gd name="T4" fmla="*/ 259 w 485"/>
                <a:gd name="T5" fmla="*/ 520 h 618"/>
                <a:gd name="T6" fmla="*/ 244 w 485"/>
                <a:gd name="T7" fmla="*/ 537 h 618"/>
                <a:gd name="T8" fmla="*/ 58 w 485"/>
                <a:gd name="T9" fmla="*/ 551 h 618"/>
                <a:gd name="T10" fmla="*/ 31 w 485"/>
                <a:gd name="T11" fmla="*/ 490 h 618"/>
                <a:gd name="T12" fmla="*/ 97 w 485"/>
                <a:gd name="T13" fmla="*/ 392 h 618"/>
                <a:gd name="T14" fmla="*/ 94 w 485"/>
                <a:gd name="T15" fmla="*/ 388 h 618"/>
                <a:gd name="T16" fmla="*/ 218 w 485"/>
                <a:gd name="T17" fmla="*/ 418 h 618"/>
                <a:gd name="T18" fmla="*/ 278 w 485"/>
                <a:gd name="T19" fmla="*/ 414 h 618"/>
                <a:gd name="T20" fmla="*/ 276 w 485"/>
                <a:gd name="T21" fmla="*/ 401 h 618"/>
                <a:gd name="T22" fmla="*/ 470 w 485"/>
                <a:gd name="T23" fmla="*/ 241 h 618"/>
                <a:gd name="T24" fmla="*/ 441 w 485"/>
                <a:gd name="T25" fmla="*/ 150 h 618"/>
                <a:gd name="T26" fmla="*/ 445 w 485"/>
                <a:gd name="T27" fmla="*/ 140 h 618"/>
                <a:gd name="T28" fmla="*/ 414 w 485"/>
                <a:gd name="T29" fmla="*/ 98 h 618"/>
                <a:gd name="T30" fmla="*/ 381 w 485"/>
                <a:gd name="T31" fmla="*/ 122 h 618"/>
                <a:gd name="T32" fmla="*/ 412 w 485"/>
                <a:gd name="T33" fmla="*/ 164 h 618"/>
                <a:gd name="T34" fmla="*/ 417 w 485"/>
                <a:gd name="T35" fmla="*/ 164 h 618"/>
                <a:gd name="T36" fmla="*/ 442 w 485"/>
                <a:gd name="T37" fmla="*/ 239 h 618"/>
                <a:gd name="T38" fmla="*/ 272 w 485"/>
                <a:gd name="T39" fmla="*/ 373 h 618"/>
                <a:gd name="T40" fmla="*/ 271 w 485"/>
                <a:gd name="T41" fmla="*/ 366 h 618"/>
                <a:gd name="T42" fmla="*/ 121 w 485"/>
                <a:gd name="T43" fmla="*/ 349 h 618"/>
                <a:gd name="T44" fmla="*/ 105 w 485"/>
                <a:gd name="T45" fmla="*/ 214 h 618"/>
                <a:gd name="T46" fmla="*/ 93 w 485"/>
                <a:gd name="T47" fmla="*/ 211 h 618"/>
                <a:gd name="T48" fmla="*/ 212 w 485"/>
                <a:gd name="T49" fmla="*/ 33 h 618"/>
                <a:gd name="T50" fmla="*/ 288 w 485"/>
                <a:gd name="T51" fmla="*/ 52 h 618"/>
                <a:gd name="T52" fmla="*/ 288 w 485"/>
                <a:gd name="T53" fmla="*/ 55 h 618"/>
                <a:gd name="T54" fmla="*/ 331 w 485"/>
                <a:gd name="T55" fmla="*/ 84 h 618"/>
                <a:gd name="T56" fmla="*/ 354 w 485"/>
                <a:gd name="T57" fmla="*/ 51 h 618"/>
                <a:gd name="T58" fmla="*/ 311 w 485"/>
                <a:gd name="T59" fmla="*/ 22 h 618"/>
                <a:gd name="T60" fmla="*/ 300 w 485"/>
                <a:gd name="T61" fmla="*/ 26 h 618"/>
                <a:gd name="T62" fmla="*/ 209 w 485"/>
                <a:gd name="T63" fmla="*/ 5 h 618"/>
                <a:gd name="T64" fmla="*/ 66 w 485"/>
                <a:gd name="T65" fmla="*/ 204 h 618"/>
                <a:gd name="T66" fmla="*/ 58 w 485"/>
                <a:gd name="T67" fmla="*/ 202 h 618"/>
                <a:gd name="T68" fmla="*/ 77 w 485"/>
                <a:gd name="T69" fmla="*/ 373 h 618"/>
                <a:gd name="T70" fmla="*/ 3 w 485"/>
                <a:gd name="T71" fmla="*/ 487 h 618"/>
                <a:gd name="T72" fmla="*/ 39 w 485"/>
                <a:gd name="T73" fmla="*/ 571 h 618"/>
                <a:gd name="T74" fmla="*/ 141 w 485"/>
                <a:gd name="T75" fmla="*/ 618 h 618"/>
                <a:gd name="T76" fmla="*/ 264 w 485"/>
                <a:gd name="T77" fmla="*/ 557 h 618"/>
                <a:gd name="T78" fmla="*/ 280 w 485"/>
                <a:gd name="T79" fmla="*/ 539 h 618"/>
                <a:gd name="T80" fmla="*/ 350 w 485"/>
                <a:gd name="T81" fmla="*/ 512 h 618"/>
                <a:gd name="T82" fmla="*/ 343 w 485"/>
                <a:gd name="T83" fmla="*/ 543 h 618"/>
                <a:gd name="T84" fmla="*/ 414 w 485"/>
                <a:gd name="T85" fmla="*/ 614 h 618"/>
                <a:gd name="T86" fmla="*/ 485 w 485"/>
                <a:gd name="T87" fmla="*/ 543 h 618"/>
                <a:gd name="T88" fmla="*/ 414 w 485"/>
                <a:gd name="T89" fmla="*/ 4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5" h="618">
                  <a:moveTo>
                    <a:pt x="414" y="472"/>
                  </a:moveTo>
                  <a:cubicBezTo>
                    <a:pt x="396" y="472"/>
                    <a:pt x="380" y="478"/>
                    <a:pt x="367" y="490"/>
                  </a:cubicBezTo>
                  <a:cubicBezTo>
                    <a:pt x="308" y="462"/>
                    <a:pt x="281" y="494"/>
                    <a:pt x="259" y="520"/>
                  </a:cubicBezTo>
                  <a:cubicBezTo>
                    <a:pt x="254" y="526"/>
                    <a:pt x="249" y="532"/>
                    <a:pt x="244" y="537"/>
                  </a:cubicBezTo>
                  <a:cubicBezTo>
                    <a:pt x="179" y="602"/>
                    <a:pt x="116" y="607"/>
                    <a:pt x="58" y="551"/>
                  </a:cubicBezTo>
                  <a:cubicBezTo>
                    <a:pt x="38" y="532"/>
                    <a:pt x="29" y="512"/>
                    <a:pt x="31" y="490"/>
                  </a:cubicBezTo>
                  <a:cubicBezTo>
                    <a:pt x="34" y="438"/>
                    <a:pt x="96" y="393"/>
                    <a:pt x="97" y="392"/>
                  </a:cubicBezTo>
                  <a:cubicBezTo>
                    <a:pt x="94" y="388"/>
                    <a:pt x="94" y="388"/>
                    <a:pt x="94" y="388"/>
                  </a:cubicBezTo>
                  <a:cubicBezTo>
                    <a:pt x="129" y="412"/>
                    <a:pt x="179" y="418"/>
                    <a:pt x="218" y="418"/>
                  </a:cubicBezTo>
                  <a:cubicBezTo>
                    <a:pt x="251" y="418"/>
                    <a:pt x="276" y="414"/>
                    <a:pt x="278" y="414"/>
                  </a:cubicBezTo>
                  <a:cubicBezTo>
                    <a:pt x="276" y="401"/>
                    <a:pt x="276" y="401"/>
                    <a:pt x="276" y="401"/>
                  </a:cubicBezTo>
                  <a:cubicBezTo>
                    <a:pt x="285" y="397"/>
                    <a:pt x="465" y="317"/>
                    <a:pt x="470" y="241"/>
                  </a:cubicBezTo>
                  <a:cubicBezTo>
                    <a:pt x="472" y="203"/>
                    <a:pt x="448" y="160"/>
                    <a:pt x="441" y="150"/>
                  </a:cubicBezTo>
                  <a:cubicBezTo>
                    <a:pt x="443" y="147"/>
                    <a:pt x="444" y="144"/>
                    <a:pt x="445" y="140"/>
                  </a:cubicBezTo>
                  <a:cubicBezTo>
                    <a:pt x="447" y="125"/>
                    <a:pt x="430" y="101"/>
                    <a:pt x="414" y="98"/>
                  </a:cubicBezTo>
                  <a:cubicBezTo>
                    <a:pt x="399" y="96"/>
                    <a:pt x="384" y="106"/>
                    <a:pt x="381" y="122"/>
                  </a:cubicBezTo>
                  <a:cubicBezTo>
                    <a:pt x="379" y="137"/>
                    <a:pt x="396" y="161"/>
                    <a:pt x="412" y="164"/>
                  </a:cubicBezTo>
                  <a:cubicBezTo>
                    <a:pt x="414" y="164"/>
                    <a:pt x="415" y="164"/>
                    <a:pt x="417" y="164"/>
                  </a:cubicBezTo>
                  <a:cubicBezTo>
                    <a:pt x="422" y="172"/>
                    <a:pt x="444" y="210"/>
                    <a:pt x="442" y="239"/>
                  </a:cubicBezTo>
                  <a:cubicBezTo>
                    <a:pt x="439" y="288"/>
                    <a:pt x="305" y="358"/>
                    <a:pt x="272" y="373"/>
                  </a:cubicBezTo>
                  <a:cubicBezTo>
                    <a:pt x="271" y="366"/>
                    <a:pt x="271" y="366"/>
                    <a:pt x="271" y="366"/>
                  </a:cubicBezTo>
                  <a:cubicBezTo>
                    <a:pt x="242" y="371"/>
                    <a:pt x="161" y="377"/>
                    <a:pt x="121" y="349"/>
                  </a:cubicBezTo>
                  <a:cubicBezTo>
                    <a:pt x="86" y="324"/>
                    <a:pt x="98" y="241"/>
                    <a:pt x="105" y="214"/>
                  </a:cubicBezTo>
                  <a:cubicBezTo>
                    <a:pt x="93" y="211"/>
                    <a:pt x="93" y="211"/>
                    <a:pt x="93" y="211"/>
                  </a:cubicBezTo>
                  <a:cubicBezTo>
                    <a:pt x="119" y="141"/>
                    <a:pt x="171" y="39"/>
                    <a:pt x="212" y="33"/>
                  </a:cubicBezTo>
                  <a:cubicBezTo>
                    <a:pt x="241" y="29"/>
                    <a:pt x="277" y="46"/>
                    <a:pt x="288" y="52"/>
                  </a:cubicBezTo>
                  <a:cubicBezTo>
                    <a:pt x="288" y="53"/>
                    <a:pt x="288" y="54"/>
                    <a:pt x="288" y="55"/>
                  </a:cubicBezTo>
                  <a:cubicBezTo>
                    <a:pt x="291" y="71"/>
                    <a:pt x="316" y="87"/>
                    <a:pt x="331" y="84"/>
                  </a:cubicBezTo>
                  <a:cubicBezTo>
                    <a:pt x="347" y="81"/>
                    <a:pt x="357" y="66"/>
                    <a:pt x="354" y="51"/>
                  </a:cubicBezTo>
                  <a:cubicBezTo>
                    <a:pt x="351" y="35"/>
                    <a:pt x="326" y="19"/>
                    <a:pt x="311" y="22"/>
                  </a:cubicBezTo>
                  <a:cubicBezTo>
                    <a:pt x="307" y="23"/>
                    <a:pt x="303" y="24"/>
                    <a:pt x="300" y="26"/>
                  </a:cubicBezTo>
                  <a:cubicBezTo>
                    <a:pt x="286" y="19"/>
                    <a:pt x="244" y="0"/>
                    <a:pt x="209" y="5"/>
                  </a:cubicBezTo>
                  <a:cubicBezTo>
                    <a:pt x="138" y="15"/>
                    <a:pt x="78" y="171"/>
                    <a:pt x="66" y="204"/>
                  </a:cubicBezTo>
                  <a:cubicBezTo>
                    <a:pt x="58" y="202"/>
                    <a:pt x="58" y="202"/>
                    <a:pt x="58" y="202"/>
                  </a:cubicBezTo>
                  <a:cubicBezTo>
                    <a:pt x="55" y="215"/>
                    <a:pt x="31" y="318"/>
                    <a:pt x="77" y="373"/>
                  </a:cubicBezTo>
                  <a:cubicBezTo>
                    <a:pt x="61" y="385"/>
                    <a:pt x="7" y="430"/>
                    <a:pt x="3" y="487"/>
                  </a:cubicBezTo>
                  <a:cubicBezTo>
                    <a:pt x="0" y="518"/>
                    <a:pt x="13" y="546"/>
                    <a:pt x="39" y="571"/>
                  </a:cubicBezTo>
                  <a:cubicBezTo>
                    <a:pt x="71" y="602"/>
                    <a:pt x="106" y="618"/>
                    <a:pt x="141" y="618"/>
                  </a:cubicBezTo>
                  <a:cubicBezTo>
                    <a:pt x="182" y="618"/>
                    <a:pt x="223" y="597"/>
                    <a:pt x="264" y="557"/>
                  </a:cubicBezTo>
                  <a:cubicBezTo>
                    <a:pt x="270" y="551"/>
                    <a:pt x="275" y="545"/>
                    <a:pt x="280" y="539"/>
                  </a:cubicBezTo>
                  <a:cubicBezTo>
                    <a:pt x="300" y="515"/>
                    <a:pt x="315" y="498"/>
                    <a:pt x="350" y="512"/>
                  </a:cubicBezTo>
                  <a:cubicBezTo>
                    <a:pt x="346" y="522"/>
                    <a:pt x="343" y="532"/>
                    <a:pt x="343" y="543"/>
                  </a:cubicBezTo>
                  <a:cubicBezTo>
                    <a:pt x="343" y="582"/>
                    <a:pt x="375" y="614"/>
                    <a:pt x="414" y="614"/>
                  </a:cubicBezTo>
                  <a:cubicBezTo>
                    <a:pt x="453" y="614"/>
                    <a:pt x="485" y="582"/>
                    <a:pt x="485" y="543"/>
                  </a:cubicBezTo>
                  <a:cubicBezTo>
                    <a:pt x="485" y="503"/>
                    <a:pt x="453" y="472"/>
                    <a:pt x="414" y="4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1" name="Rectangle 50"/>
          <p:cNvSpPr/>
          <p:nvPr/>
        </p:nvSpPr>
        <p:spPr bwMode="auto">
          <a:xfrm>
            <a:off x="4105593" y="1311008"/>
            <a:ext cx="3977640" cy="14547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pPr defTabSz="914099" fontAlgn="base">
              <a:spcBef>
                <a:spcPct val="0"/>
              </a:spcBef>
              <a:spcAft>
                <a:spcPts val="600"/>
              </a:spcAft>
            </a:pPr>
            <a:r>
              <a:rPr lang="en-US" sz="2000" dirty="0" smtClean="0">
                <a:solidFill>
                  <a:schemeClr val="bg1">
                    <a:alpha val="99000"/>
                  </a:schemeClr>
                </a:solidFill>
                <a:ea typeface="Adobe Fan Heiti Std B" pitchFamily="34" charset="-128"/>
                <a:cs typeface="Segoe UI" pitchFamily="34" charset="0"/>
              </a:rPr>
              <a:t>Free “Walled Garden” access and charging at commercial rates for Mawingu members.  Transacted through Mawingu agents.</a:t>
            </a:r>
            <a:endParaRPr lang="en-US" sz="2000" dirty="0">
              <a:solidFill>
                <a:schemeClr val="bg1">
                  <a:alpha val="99000"/>
                </a:schemeClr>
              </a:solidFill>
              <a:ea typeface="Adobe Fan Heiti Std B" pitchFamily="34" charset="-128"/>
              <a:cs typeface="Segoe UI" pitchFamily="34" charset="0"/>
            </a:endParaRPr>
          </a:p>
        </p:txBody>
      </p:sp>
      <p:sp>
        <p:nvSpPr>
          <p:cNvPr id="52" name="Rectangle 51"/>
          <p:cNvSpPr/>
          <p:nvPr/>
        </p:nvSpPr>
        <p:spPr bwMode="auto">
          <a:xfrm>
            <a:off x="8211186" y="1311008"/>
            <a:ext cx="3977640" cy="14547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pPr defTabSz="914099" fontAlgn="base">
              <a:spcBef>
                <a:spcPct val="0"/>
              </a:spcBef>
              <a:spcAft>
                <a:spcPts val="600"/>
              </a:spcAft>
            </a:pPr>
            <a:r>
              <a:rPr lang="en-US" sz="2000" dirty="0" smtClean="0">
                <a:solidFill>
                  <a:schemeClr val="bg1">
                    <a:alpha val="99000"/>
                  </a:schemeClr>
                </a:solidFill>
                <a:ea typeface="Adobe Fan Heiti Std B" pitchFamily="34" charset="-128"/>
                <a:cs typeface="Segoe UI" pitchFamily="34" charset="0"/>
              </a:rPr>
              <a:t>Metered BB Internet access and charging at commercial rates for Mawingu members.  Transacted through Mawingu agents. </a:t>
            </a:r>
            <a:endParaRPr lang="en-US" sz="2000" baseline="30000" dirty="0">
              <a:solidFill>
                <a:schemeClr val="bg1">
                  <a:alpha val="99000"/>
                </a:schemeClr>
              </a:solidFill>
              <a:ea typeface="Adobe Fan Heiti Std B" pitchFamily="34" charset="-128"/>
              <a:cs typeface="Segoe UI" pitchFamily="34" charset="0"/>
            </a:endParaRPr>
          </a:p>
        </p:txBody>
      </p:sp>
    </p:spTree>
    <p:extLst>
      <p:ext uri="{BB962C8B-B14F-4D97-AF65-F5344CB8AC3E}">
        <p14:creationId xmlns:p14="http://schemas.microsoft.com/office/powerpoint/2010/main" val="602060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2250"/>
                            </p:stCondLst>
                            <p:childTnLst>
                              <p:par>
                                <p:cTn id="28" presetID="2" presetClass="entr" presetSubtype="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1" dirty="0" smtClean="0">
                <a:solidFill>
                  <a:schemeClr val="bg1"/>
                </a:solidFill>
              </a:rPr>
              <a:t>Regulatory Status</a:t>
            </a:r>
            <a:endParaRPr lang="en-US" sz="4800" b="1" dirty="0">
              <a:solidFill>
                <a:schemeClr val="bg1"/>
              </a:solidFill>
            </a:endParaRPr>
          </a:p>
        </p:txBody>
      </p:sp>
    </p:spTree>
    <p:extLst>
      <p:ext uri="{BB962C8B-B14F-4D97-AF65-F5344CB8AC3E}">
        <p14:creationId xmlns:p14="http://schemas.microsoft.com/office/powerpoint/2010/main" val="396709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Very few </a:t>
            </a:r>
            <a:r>
              <a:rPr lang="en-US" b="1" u="sng" dirty="0" smtClean="0"/>
              <a:t>governments and regulators</a:t>
            </a:r>
            <a:r>
              <a:rPr lang="en-US" dirty="0" smtClean="0"/>
              <a:t> are willing to implement new spectrum sharing regimes without development of technology standards and evidence of (or commitments for) major investments from major infrastructure vendors, device manufacturers, silicon vendors, component manufacturers, and network operators.</a:t>
            </a:r>
          </a:p>
          <a:p>
            <a:pPr marL="576263" lvl="1" indent="-342900"/>
            <a:r>
              <a:rPr lang="en-US" dirty="0" smtClean="0"/>
              <a:t>Government needs to be </a:t>
            </a:r>
            <a:r>
              <a:rPr lang="en-US" u="sng" dirty="0" smtClean="0"/>
              <a:t>shown</a:t>
            </a:r>
            <a:r>
              <a:rPr lang="en-US" dirty="0" smtClean="0"/>
              <a:t> public policy benefits.</a:t>
            </a:r>
          </a:p>
          <a:p>
            <a:endParaRPr lang="en-US" dirty="0" smtClean="0"/>
          </a:p>
          <a:p>
            <a:pPr marL="342900" indent="-342900">
              <a:buFont typeface="Arial" panose="020B0604020202020204" pitchFamily="34" charset="0"/>
              <a:buChar char="•"/>
            </a:pPr>
            <a:r>
              <a:rPr lang="en-US" dirty="0" smtClean="0"/>
              <a:t>Very few </a:t>
            </a:r>
            <a:r>
              <a:rPr lang="en-US" b="1" u="sng" dirty="0" smtClean="0"/>
              <a:t>companies</a:t>
            </a:r>
            <a:r>
              <a:rPr lang="en-US" dirty="0" smtClean="0"/>
              <a:t> are willing to make investments in new spectrum sharing technologies (including development standards) in the absence of a supportive and stable regulatory environment – ideally one that is globally harmonized.</a:t>
            </a:r>
          </a:p>
          <a:p>
            <a:pPr marL="576263" lvl="1" indent="-342900"/>
            <a:r>
              <a:rPr lang="en-US" dirty="0" smtClean="0"/>
              <a:t>Industry needs to be </a:t>
            </a:r>
            <a:r>
              <a:rPr lang="en-US" u="sng" dirty="0" smtClean="0"/>
              <a:t>shown</a:t>
            </a:r>
            <a:r>
              <a:rPr lang="en-US" dirty="0" smtClean="0"/>
              <a:t> a market.</a:t>
            </a:r>
            <a:endParaRPr lang="en-US" dirty="0"/>
          </a:p>
        </p:txBody>
      </p:sp>
      <p:sp>
        <p:nvSpPr>
          <p:cNvPr id="3" name="Title 2"/>
          <p:cNvSpPr>
            <a:spLocks noGrp="1"/>
          </p:cNvSpPr>
          <p:nvPr>
            <p:ph type="title"/>
          </p:nvPr>
        </p:nvSpPr>
        <p:spPr/>
        <p:txBody>
          <a:bodyPr/>
          <a:lstStyle/>
          <a:p>
            <a:r>
              <a:rPr lang="en-US" dirty="0" smtClean="0"/>
              <a:t>Overall Landscape – the Chicken and Egg Dilemma</a:t>
            </a:r>
            <a:endParaRPr lang="en-US" dirty="0"/>
          </a:p>
        </p:txBody>
      </p:sp>
    </p:spTree>
    <p:extLst>
      <p:ext uri="{BB962C8B-B14F-4D97-AF65-F5344CB8AC3E}">
        <p14:creationId xmlns:p14="http://schemas.microsoft.com/office/powerpoint/2010/main" val="29627893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gar\Pictures\IMG_62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342"/>
            <a:ext cx="12188827" cy="81239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b="1" dirty="0" smtClean="0">
                <a:solidFill>
                  <a:schemeClr val="tx1"/>
                </a:solidFill>
              </a:rPr>
              <a:t>International Telecommunications Union</a:t>
            </a:r>
            <a:endParaRPr lang="en-US" b="1" dirty="0">
              <a:solidFill>
                <a:schemeClr val="tx1"/>
              </a:solidFill>
            </a:endParaRPr>
          </a:p>
        </p:txBody>
      </p:sp>
      <p:grpSp>
        <p:nvGrpSpPr>
          <p:cNvPr id="7" name="Group 6"/>
          <p:cNvGrpSpPr/>
          <p:nvPr/>
        </p:nvGrpSpPr>
        <p:grpSpPr>
          <a:xfrm>
            <a:off x="198120" y="1339928"/>
            <a:ext cx="11389043" cy="2858750"/>
            <a:chOff x="6144107" y="5456957"/>
            <a:chExt cx="5443056" cy="1212012"/>
          </a:xfrm>
        </p:grpSpPr>
        <p:sp>
          <p:nvSpPr>
            <p:cNvPr id="8" name="Rectangle 7"/>
            <p:cNvSpPr/>
            <p:nvPr/>
          </p:nvSpPr>
          <p:spPr>
            <a:xfrm>
              <a:off x="6144107" y="5456957"/>
              <a:ext cx="5443056" cy="121201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274320" numCol="1" rtlCol="0" anchor="ctr" anchorCtr="0" compatLnSpc="1">
              <a:prstTxWarp prst="textNoShape">
                <a:avLst/>
              </a:prstTxWarp>
            </a:bodyPr>
            <a:lstStyle/>
            <a:p>
              <a:pPr algn="ctr" defTabSz="914099" fontAlgn="base">
                <a:lnSpc>
                  <a:spcPts val="3200"/>
                </a:lnSpc>
                <a:spcBef>
                  <a:spcPct val="0"/>
                </a:spcBef>
                <a:spcAft>
                  <a:spcPct val="0"/>
                </a:spcAft>
              </a:pPr>
              <a:endParaRPr lang="en-US" sz="3200" dirty="0">
                <a:solidFill>
                  <a:srgbClr val="FFFFFF">
                    <a:alpha val="99000"/>
                  </a:srgbClr>
                </a:solidFill>
                <a:latin typeface="Segoe UI Light"/>
                <a:ea typeface="Adobe Fan Heiti Std B" pitchFamily="34" charset="-128"/>
                <a:cs typeface="Segoe UI" pitchFamily="34" charset="0"/>
              </a:endParaRPr>
            </a:p>
          </p:txBody>
        </p:sp>
        <p:sp>
          <p:nvSpPr>
            <p:cNvPr id="9" name="Rectangle 8"/>
            <p:cNvSpPr/>
            <p:nvPr/>
          </p:nvSpPr>
          <p:spPr>
            <a:xfrm>
              <a:off x="6750767" y="5600453"/>
              <a:ext cx="4229738" cy="990612"/>
            </a:xfrm>
            <a:prstGeom prst="rect">
              <a:avLst/>
            </a:prstGeom>
          </p:spPr>
          <p:txBody>
            <a:bodyPr wrap="square" anchor="ctr">
              <a:spAutoFit/>
            </a:bodyPr>
            <a:lstStyle/>
            <a:p>
              <a:pPr algn="ctr">
                <a:lnSpc>
                  <a:spcPts val="3500"/>
                </a:lnSpc>
              </a:pPr>
              <a:r>
                <a:rPr lang="en-US" sz="2800" dirty="0" smtClean="0">
                  <a:solidFill>
                    <a:srgbClr val="FFFFFF">
                      <a:alpha val="99000"/>
                    </a:srgbClr>
                  </a:solidFill>
                  <a:latin typeface="Segoe UI Light"/>
                </a:rPr>
                <a:t>National regulators can begin allowing software defined radio and cognitive radio systems, hence dynamic spectrum access, without any change to the ITU radio regulations. </a:t>
              </a:r>
            </a:p>
            <a:p>
              <a:pPr algn="ctr">
                <a:lnSpc>
                  <a:spcPts val="3500"/>
                </a:lnSpc>
              </a:pPr>
              <a:r>
                <a:rPr lang="en-US" sz="2800" dirty="0" smtClean="0">
                  <a:solidFill>
                    <a:srgbClr val="FFFFFF">
                      <a:alpha val="99000"/>
                    </a:srgbClr>
                  </a:solidFill>
                  <a:latin typeface="Segoe UI Light"/>
                </a:rPr>
                <a:t>- World Radiocommunications Conference 2012</a:t>
              </a:r>
              <a:endParaRPr lang="en-US" sz="2800" dirty="0">
                <a:solidFill>
                  <a:srgbClr val="FFFFFF">
                    <a:alpha val="99000"/>
                  </a:srgbClr>
                </a:solidFill>
                <a:latin typeface="Segoe UI Light"/>
              </a:endParaRPr>
            </a:p>
          </p:txBody>
        </p:sp>
      </p:grpSp>
      <p:grpSp>
        <p:nvGrpSpPr>
          <p:cNvPr id="15" name="Group 14"/>
          <p:cNvGrpSpPr/>
          <p:nvPr/>
        </p:nvGrpSpPr>
        <p:grpSpPr>
          <a:xfrm>
            <a:off x="198120" y="4652073"/>
            <a:ext cx="11389043" cy="3181287"/>
            <a:chOff x="6144107" y="5400954"/>
            <a:chExt cx="5443056" cy="1389610"/>
          </a:xfrm>
        </p:grpSpPr>
        <p:sp>
          <p:nvSpPr>
            <p:cNvPr id="16" name="Rectangle 15"/>
            <p:cNvSpPr/>
            <p:nvPr/>
          </p:nvSpPr>
          <p:spPr>
            <a:xfrm>
              <a:off x="6144107" y="5456957"/>
              <a:ext cx="5443056" cy="121201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274320" numCol="1" rtlCol="0" anchor="ctr" anchorCtr="0" compatLnSpc="1">
              <a:prstTxWarp prst="textNoShape">
                <a:avLst/>
              </a:prstTxWarp>
            </a:bodyPr>
            <a:lstStyle/>
            <a:p>
              <a:pPr algn="ctr" defTabSz="914099" fontAlgn="base">
                <a:lnSpc>
                  <a:spcPts val="3200"/>
                </a:lnSpc>
                <a:spcBef>
                  <a:spcPct val="0"/>
                </a:spcBef>
                <a:spcAft>
                  <a:spcPct val="0"/>
                </a:spcAft>
              </a:pPr>
              <a:endParaRPr lang="en-US" sz="3200" dirty="0">
                <a:solidFill>
                  <a:srgbClr val="FFFFFF">
                    <a:alpha val="99000"/>
                  </a:srgbClr>
                </a:solidFill>
                <a:latin typeface="Segoe UI Light"/>
                <a:ea typeface="Adobe Fan Heiti Std B" pitchFamily="34" charset="-128"/>
                <a:cs typeface="Segoe UI" pitchFamily="34" charset="0"/>
              </a:endParaRPr>
            </a:p>
          </p:txBody>
        </p:sp>
        <p:sp>
          <p:nvSpPr>
            <p:cNvPr id="17" name="Rectangle 16"/>
            <p:cNvSpPr/>
            <p:nvPr/>
          </p:nvSpPr>
          <p:spPr>
            <a:xfrm>
              <a:off x="6750768" y="5400954"/>
              <a:ext cx="4229738" cy="1389610"/>
            </a:xfrm>
            <a:prstGeom prst="rect">
              <a:avLst/>
            </a:prstGeom>
          </p:spPr>
          <p:txBody>
            <a:bodyPr wrap="square" anchor="ctr">
              <a:spAutoFit/>
            </a:bodyPr>
            <a:lstStyle/>
            <a:p>
              <a:pPr algn="ctr">
                <a:lnSpc>
                  <a:spcPts val="3500"/>
                </a:lnSpc>
              </a:pPr>
              <a:r>
                <a:rPr lang="en-US" sz="2800" dirty="0" smtClean="0">
                  <a:solidFill>
                    <a:srgbClr val="FFFFFF">
                      <a:alpha val="99000"/>
                    </a:srgbClr>
                  </a:solidFill>
                  <a:latin typeface="Segoe UI Light"/>
                </a:rPr>
                <a:t>The ITU resolves to compile case studies and best practices regarding national use of DSA. </a:t>
              </a:r>
            </a:p>
            <a:p>
              <a:pPr algn="ctr">
                <a:lnSpc>
                  <a:spcPts val="3500"/>
                </a:lnSpc>
              </a:pPr>
              <a:r>
                <a:rPr lang="en-US" sz="2800" dirty="0" smtClean="0">
                  <a:solidFill>
                    <a:srgbClr val="FFFFFF">
                      <a:alpha val="99000"/>
                    </a:srgbClr>
                  </a:solidFill>
                  <a:latin typeface="Segoe UI Light"/>
                </a:rPr>
                <a:t>- World Telecommunications Development Conference 2014</a:t>
              </a:r>
              <a:endParaRPr lang="en-US" sz="2800" dirty="0">
                <a:solidFill>
                  <a:srgbClr val="FFFFFF">
                    <a:alpha val="99000"/>
                  </a:srgbClr>
                </a:solidFill>
                <a:latin typeface="Segoe UI Light"/>
              </a:endParaRPr>
            </a:p>
          </p:txBody>
        </p:sp>
      </p:grpSp>
    </p:spTree>
    <p:extLst>
      <p:ext uri="{BB962C8B-B14F-4D97-AF65-F5344CB8AC3E}">
        <p14:creationId xmlns:p14="http://schemas.microsoft.com/office/powerpoint/2010/main" val="289248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12" presetClass="entr" presetSubtype="8"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1005179"/>
            <a:ext cx="11395074" cy="4751388"/>
          </a:xfrm>
        </p:spPr>
        <p:txBody>
          <a:bodyPr/>
          <a:lstStyle/>
          <a:p>
            <a:pPr marL="342900" indent="-342900">
              <a:buFont typeface="Arial" panose="020B0604020202020204" pitchFamily="34" charset="0"/>
              <a:buChar char="•"/>
            </a:pPr>
            <a:r>
              <a:rPr lang="en-US" b="1" dirty="0" smtClean="0"/>
              <a:t>United States</a:t>
            </a:r>
            <a:r>
              <a:rPr lang="en-US" dirty="0" smtClean="0"/>
              <a:t>: Remains the global leader in allowing new forms of spectrum sharing.  </a:t>
            </a:r>
          </a:p>
          <a:p>
            <a:pPr marL="576263" lvl="1" indent="-342900"/>
            <a:r>
              <a:rPr lang="en-US" dirty="0" smtClean="0"/>
              <a:t>FCC TV White Space regulations are in place (impacted by 600 MHz proceeding)</a:t>
            </a:r>
          </a:p>
          <a:p>
            <a:pPr marL="576263" lvl="1" indent="-342900"/>
            <a:r>
              <a:rPr lang="en-US" dirty="0" smtClean="0"/>
              <a:t>FCC Proposal to allow dynamic access to 3.5 GHz to 3.7 GHz spectrum (shared access system)</a:t>
            </a:r>
          </a:p>
          <a:p>
            <a:pPr marL="576263" lvl="1" indent="-342900"/>
            <a:r>
              <a:rPr lang="en-US" dirty="0" smtClean="0"/>
              <a:t>FCC Proposal to expand dynamic access to 5 GHz frequencies (DFS and databases)</a:t>
            </a:r>
          </a:p>
          <a:p>
            <a:pPr marL="576263" lvl="1" indent="-342900"/>
            <a:r>
              <a:rPr lang="en-US" dirty="0" smtClean="0"/>
              <a:t>FCC &amp; NTIA proposal for a model city for demonstrating spectrum sharing technologies (comments due 8/2014)</a:t>
            </a:r>
          </a:p>
          <a:p>
            <a:pPr marL="342900" indent="-342900">
              <a:buFont typeface="Arial" panose="020B0604020202020204" pitchFamily="34" charset="0"/>
              <a:buChar char="•"/>
            </a:pPr>
            <a:r>
              <a:rPr lang="en-US" b="1" dirty="0" smtClean="0"/>
              <a:t>United Kingdom</a:t>
            </a:r>
            <a:r>
              <a:rPr lang="en-US" dirty="0" smtClean="0"/>
              <a:t>: Ofcom continues on a slow march to implementing license-exempt access to the TV white spaces. Implementation by MY15.</a:t>
            </a:r>
          </a:p>
          <a:p>
            <a:pPr marL="342900" indent="-342900">
              <a:buFont typeface="Arial" panose="020B0604020202020204" pitchFamily="34" charset="0"/>
              <a:buChar char="•"/>
            </a:pPr>
            <a:r>
              <a:rPr lang="en-US" b="1" dirty="0" smtClean="0"/>
              <a:t>Singapore</a:t>
            </a:r>
            <a:r>
              <a:rPr lang="en-US" dirty="0" smtClean="0"/>
              <a:t>: IDA appears ready to enable license-exempt access to 180 MHz of TV White Spaces spectrum. </a:t>
            </a:r>
            <a:r>
              <a:rPr lang="en-US" dirty="0"/>
              <a:t>Approved regulatory framework by YE14.</a:t>
            </a:r>
            <a:endParaRPr lang="en-US" dirty="0" smtClean="0"/>
          </a:p>
          <a:p>
            <a:pPr marL="342900" indent="-342900">
              <a:buFont typeface="Arial" panose="020B0604020202020204" pitchFamily="34" charset="0"/>
              <a:buChar char="•"/>
            </a:pPr>
            <a:r>
              <a:rPr lang="en-US" b="1" dirty="0" smtClean="0"/>
              <a:t>Canada</a:t>
            </a:r>
            <a:r>
              <a:rPr lang="en-US" dirty="0" smtClean="0"/>
              <a:t>: Industry Canada intend to adopt TV white space regulations modeled on the FCC’s rules. </a:t>
            </a:r>
            <a:r>
              <a:rPr lang="en-US" dirty="0"/>
              <a:t>Approved regulatory framework by YE14.</a:t>
            </a:r>
            <a:endParaRPr lang="en-US" dirty="0" smtClean="0"/>
          </a:p>
          <a:p>
            <a:pPr marL="342900" indent="-342900">
              <a:buFont typeface="Arial" panose="020B0604020202020204" pitchFamily="34" charset="0"/>
              <a:buChar char="•"/>
            </a:pPr>
            <a:r>
              <a:rPr lang="en-US" b="1" dirty="0" smtClean="0"/>
              <a:t>European Commission</a:t>
            </a:r>
            <a:r>
              <a:rPr lang="en-US" dirty="0" smtClean="0"/>
              <a:t>: RSPG opinion on licensed shared access – up to NRAs.</a:t>
            </a:r>
          </a:p>
          <a:p>
            <a:pPr marL="342900" indent="-342900">
              <a:buFont typeface="Arial" panose="020B0604020202020204" pitchFamily="34" charset="0"/>
              <a:buChar char="•"/>
            </a:pPr>
            <a:r>
              <a:rPr lang="en-US" b="1" dirty="0" smtClean="0"/>
              <a:t>France</a:t>
            </a:r>
            <a:r>
              <a:rPr lang="en-US" dirty="0" smtClean="0"/>
              <a:t>: ARCEP has launched a proceeding on unlicensed (free) access to spectrum (comments due 10/15/14).</a:t>
            </a:r>
          </a:p>
        </p:txBody>
      </p:sp>
      <p:sp>
        <p:nvSpPr>
          <p:cNvPr id="3" name="Title 2"/>
          <p:cNvSpPr>
            <a:spLocks noGrp="1"/>
          </p:cNvSpPr>
          <p:nvPr>
            <p:ph type="title"/>
          </p:nvPr>
        </p:nvSpPr>
        <p:spPr/>
        <p:txBody>
          <a:bodyPr/>
          <a:lstStyle/>
          <a:p>
            <a:r>
              <a:rPr lang="en-US" dirty="0" smtClean="0"/>
              <a:t>Snapshot of Select Countries</a:t>
            </a:r>
            <a:endParaRPr lang="en-US" dirty="0"/>
          </a:p>
        </p:txBody>
      </p:sp>
    </p:spTree>
    <p:extLst>
      <p:ext uri="{BB962C8B-B14F-4D97-AF65-F5344CB8AC3E}">
        <p14:creationId xmlns:p14="http://schemas.microsoft.com/office/powerpoint/2010/main" val="16319113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1" dirty="0" smtClean="0">
                <a:solidFill>
                  <a:schemeClr val="bg1"/>
                </a:solidFill>
              </a:rPr>
              <a:t>Developing Alliances</a:t>
            </a:r>
            <a:endParaRPr lang="en-US" sz="4800" b="1" dirty="0">
              <a:solidFill>
                <a:schemeClr val="bg1"/>
              </a:solidFill>
            </a:endParaRPr>
          </a:p>
        </p:txBody>
      </p:sp>
    </p:spTree>
    <p:extLst>
      <p:ext uri="{BB962C8B-B14F-4D97-AF65-F5344CB8AC3E}">
        <p14:creationId xmlns:p14="http://schemas.microsoft.com/office/powerpoint/2010/main" val="336421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2" y="2667000"/>
            <a:ext cx="8839200" cy="1905000"/>
          </a:xfrm>
        </p:spPr>
        <p:txBody>
          <a:bodyPr/>
          <a:lstStyle/>
          <a:p>
            <a:pPr algn="ctr"/>
            <a:r>
              <a:rPr lang="en-US" sz="4000" b="1" dirty="0" smtClean="0"/>
              <a:t>A global, cross-industry alliance focused on increasing dynamic access to unused radio frequencies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72" y="252973"/>
            <a:ext cx="3200400" cy="994258"/>
          </a:xfrm>
          <a:prstGeom prst="rect">
            <a:avLst/>
          </a:prstGeom>
        </p:spPr>
      </p:pic>
    </p:spTree>
    <p:extLst>
      <p:ext uri="{BB962C8B-B14F-4D97-AF65-F5344CB8AC3E}">
        <p14:creationId xmlns:p14="http://schemas.microsoft.com/office/powerpoint/2010/main" val="20161196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DSA Goals</a:t>
            </a:r>
            <a:endParaRPr lang="en-US" dirty="0"/>
          </a:p>
        </p:txBody>
      </p:sp>
      <p:sp>
        <p:nvSpPr>
          <p:cNvPr id="3" name="Content Placeholder 2"/>
          <p:cNvSpPr>
            <a:spLocks noGrp="1"/>
          </p:cNvSpPr>
          <p:nvPr>
            <p:ph idx="1"/>
          </p:nvPr>
        </p:nvSpPr>
        <p:spPr>
          <a:xfrm>
            <a:off x="523875" y="1600200"/>
            <a:ext cx="9685337" cy="4800600"/>
          </a:xfrm>
        </p:spPr>
        <p:txBody>
          <a:bodyPr>
            <a:normAutofit/>
          </a:bodyPr>
          <a:lstStyle/>
          <a:p>
            <a:r>
              <a:rPr lang="en-US" dirty="0" smtClean="0"/>
              <a:t>Close the Digital Divide</a:t>
            </a:r>
          </a:p>
          <a:p>
            <a:pPr lvl="1"/>
            <a:r>
              <a:rPr lang="en-US" dirty="0" smtClean="0"/>
              <a:t>Support </a:t>
            </a:r>
            <a:r>
              <a:rPr lang="en-US" dirty="0"/>
              <a:t>technical, regulatory, and business model innovations </a:t>
            </a:r>
            <a:r>
              <a:rPr lang="en-US" dirty="0" smtClean="0"/>
              <a:t> that make </a:t>
            </a:r>
            <a:r>
              <a:rPr lang="en-US" dirty="0"/>
              <a:t>wireless broadband access more affordable for people around the </a:t>
            </a:r>
            <a:r>
              <a:rPr lang="en-US" dirty="0" smtClean="0"/>
              <a:t>world</a:t>
            </a:r>
            <a:br>
              <a:rPr lang="en-US" dirty="0" smtClean="0"/>
            </a:br>
            <a:endParaRPr lang="en-US" dirty="0" smtClean="0"/>
          </a:p>
          <a:p>
            <a:r>
              <a:rPr lang="en-US" dirty="0" smtClean="0"/>
              <a:t>Enabling the </a:t>
            </a:r>
            <a:r>
              <a:rPr lang="en-US" dirty="0"/>
              <a:t>Internet of </a:t>
            </a:r>
            <a:r>
              <a:rPr lang="en-US" dirty="0" smtClean="0"/>
              <a:t>Things</a:t>
            </a:r>
          </a:p>
          <a:p>
            <a:pPr lvl="1"/>
            <a:r>
              <a:rPr lang="en-US" dirty="0" smtClean="0"/>
              <a:t>Support </a:t>
            </a:r>
            <a:r>
              <a:rPr lang="en-US" dirty="0"/>
              <a:t>spectrum policies that can enable the burgeoning Internet of </a:t>
            </a:r>
            <a:r>
              <a:rPr lang="en-US" dirty="0" smtClean="0"/>
              <a:t>Things</a:t>
            </a:r>
          </a:p>
          <a:p>
            <a:pPr lvl="1"/>
            <a:r>
              <a:rPr lang="en-US" dirty="0" smtClean="0"/>
              <a:t>Increasing </a:t>
            </a:r>
            <a:r>
              <a:rPr lang="en-US" dirty="0"/>
              <a:t>efficiency and improving quality of </a:t>
            </a:r>
            <a:r>
              <a:rPr lang="en-US" dirty="0" smtClean="0"/>
              <a:t>life</a:t>
            </a:r>
            <a:br>
              <a:rPr lang="en-US" dirty="0" smtClean="0"/>
            </a:br>
            <a:endParaRPr lang="en-US" dirty="0"/>
          </a:p>
          <a:p>
            <a:r>
              <a:rPr lang="en-US" dirty="0" smtClean="0"/>
              <a:t>Alleviating </a:t>
            </a:r>
            <a:r>
              <a:rPr lang="en-US" dirty="0"/>
              <a:t>the “Spectrum Crunch</a:t>
            </a:r>
            <a:r>
              <a:rPr lang="en-US" dirty="0" smtClean="0"/>
              <a:t>”</a:t>
            </a:r>
          </a:p>
          <a:p>
            <a:pPr lvl="1"/>
            <a:r>
              <a:rPr lang="en-US" dirty="0" smtClean="0"/>
              <a:t>Support changing regulatory </a:t>
            </a:r>
            <a:r>
              <a:rPr lang="en-US" dirty="0"/>
              <a:t>policies that create artificial spectrum </a:t>
            </a:r>
            <a:r>
              <a:rPr lang="en-US" dirty="0" smtClean="0"/>
              <a:t>scarcity</a:t>
            </a:r>
          </a:p>
          <a:p>
            <a:pPr lvl="1"/>
            <a:r>
              <a:rPr lang="en-US" dirty="0"/>
              <a:t>R</a:t>
            </a:r>
            <a:r>
              <a:rPr lang="en-US" dirty="0" smtClean="0"/>
              <a:t>eplace </a:t>
            </a:r>
            <a:r>
              <a:rPr lang="en-US" dirty="0"/>
              <a:t>them with policies that will increase available bandwidth, reduce costs, and increase consumer </a:t>
            </a:r>
            <a:r>
              <a:rPr lang="en-US" dirty="0" smtClean="0"/>
              <a:t>choice</a:t>
            </a:r>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72" y="252973"/>
            <a:ext cx="3200400" cy="994258"/>
          </a:xfrm>
          <a:prstGeom prst="rect">
            <a:avLst/>
          </a:prstGeom>
        </p:spPr>
      </p:pic>
    </p:spTree>
    <p:extLst>
      <p:ext uri="{BB962C8B-B14F-4D97-AF65-F5344CB8AC3E}">
        <p14:creationId xmlns:p14="http://schemas.microsoft.com/office/powerpoint/2010/main" val="40121371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454" y="1666330"/>
            <a:ext cx="10079816" cy="5105400"/>
          </a:xfrm>
        </p:spPr>
        <p:txBody>
          <a:bodyPr>
            <a:noAutofit/>
          </a:bodyPr>
          <a:lstStyle/>
          <a:p>
            <a:r>
              <a:rPr lang="en-US" dirty="0"/>
              <a:t>The DSA supports the following policies to create an appropriate legal and regulatory framework to foster dynamic access to spectrum:</a:t>
            </a:r>
            <a:endParaRPr lang="en-US" b="1" dirty="0"/>
          </a:p>
          <a:p>
            <a:pPr lvl="1"/>
            <a:r>
              <a:rPr lang="en-US" dirty="0" smtClean="0"/>
              <a:t>Gaining </a:t>
            </a:r>
            <a:r>
              <a:rPr lang="en-US" dirty="0"/>
              <a:t>a better understanding of spectrum use around the globe</a:t>
            </a:r>
            <a:endParaRPr lang="en-US" b="1" dirty="0"/>
          </a:p>
          <a:p>
            <a:pPr lvl="1"/>
            <a:r>
              <a:rPr lang="en-US" dirty="0" smtClean="0"/>
              <a:t>Regulations </a:t>
            </a:r>
            <a:r>
              <a:rPr lang="en-US" dirty="0"/>
              <a:t>that do not favor one radio access technology over the other and allow for the co-existence of a variety of technology platforms</a:t>
            </a:r>
            <a:endParaRPr lang="en-US" b="1" dirty="0"/>
          </a:p>
          <a:p>
            <a:pPr lvl="1"/>
            <a:r>
              <a:rPr lang="en-US" dirty="0" smtClean="0"/>
              <a:t>Making </a:t>
            </a:r>
            <a:r>
              <a:rPr lang="en-US" dirty="0"/>
              <a:t>unused spectrum available for dynamic spectrum access in licensed, license-exempt (unlicensed) and lightly licensed spectrum bands</a:t>
            </a:r>
            <a:endParaRPr lang="en-US" b="1" dirty="0"/>
          </a:p>
          <a:p>
            <a:pPr lvl="1"/>
            <a:r>
              <a:rPr lang="en-US" dirty="0" smtClean="0"/>
              <a:t>Supporting </a:t>
            </a:r>
            <a:r>
              <a:rPr lang="en-US" dirty="0"/>
              <a:t>dynamic spectrum access across a variety of complementary spectrum bands</a:t>
            </a:r>
            <a:endParaRPr lang="en-US" b="1" dirty="0"/>
          </a:p>
          <a:p>
            <a:pPr lvl="1"/>
            <a:r>
              <a:rPr lang="en-US" dirty="0" smtClean="0"/>
              <a:t>Promoting </a:t>
            </a:r>
            <a:r>
              <a:rPr lang="en-US" dirty="0"/>
              <a:t>the use of geolocation databases and other interference protection mechanisms</a:t>
            </a:r>
            <a:endParaRPr lang="en-US" b="1" dirty="0"/>
          </a:p>
          <a:p>
            <a:pPr lvl="1"/>
            <a:r>
              <a:rPr lang="en-US" dirty="0" smtClean="0"/>
              <a:t>Supporting </a:t>
            </a:r>
            <a:r>
              <a:rPr lang="en-US" dirty="0"/>
              <a:t>global harmonization of dynamic access to unused spectrum</a:t>
            </a:r>
            <a:endParaRPr lang="en-US" b="1" dirty="0"/>
          </a:p>
          <a:p>
            <a:pPr lvl="1"/>
            <a:r>
              <a:rPr lang="en-US" dirty="0" smtClean="0"/>
              <a:t>Encouraging </a:t>
            </a:r>
            <a:r>
              <a:rPr lang="en-US" dirty="0"/>
              <a:t>long-term efforts to develop regulations making dynamic spectrum access the default mode of access to radio spectrum, with technical rules that address legitimate interference concerns</a:t>
            </a:r>
          </a:p>
          <a:p>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72" y="252973"/>
            <a:ext cx="3200400" cy="994258"/>
          </a:xfrm>
          <a:prstGeom prst="rect">
            <a:avLst/>
          </a:prstGeom>
        </p:spPr>
      </p:pic>
    </p:spTree>
    <p:extLst>
      <p:ext uri="{BB962C8B-B14F-4D97-AF65-F5344CB8AC3E}">
        <p14:creationId xmlns:p14="http://schemas.microsoft.com/office/powerpoint/2010/main" val="20379051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53" y="110077"/>
            <a:ext cx="9153179" cy="747897"/>
          </a:xfrm>
        </p:spPr>
        <p:txBody>
          <a:bodyPr/>
          <a:lstStyle/>
          <a:p>
            <a:r>
              <a:rPr lang="en-US" sz="5400" dirty="0" smtClean="0"/>
              <a:t>Current Members</a:t>
            </a:r>
            <a:endParaRPr lang="en-US" sz="5400" dirty="0"/>
          </a:p>
        </p:txBody>
      </p:sp>
      <p:pic>
        <p:nvPicPr>
          <p:cNvPr id="27681" name="Picture 33" descr="6Harmonics"/>
          <p:cNvPicPr>
            <a:picLocks noChangeAspect="1" noChangeArrowheads="1"/>
          </p:cNvPicPr>
          <p:nvPr/>
        </p:nvPicPr>
        <p:blipFill>
          <a:blip r:embed="rId2" cstate="print"/>
          <a:srcRect/>
          <a:stretch>
            <a:fillRect/>
          </a:stretch>
        </p:blipFill>
        <p:spPr bwMode="auto">
          <a:xfrm>
            <a:off x="304721" y="1398373"/>
            <a:ext cx="1446676" cy="542335"/>
          </a:xfrm>
          <a:prstGeom prst="rect">
            <a:avLst/>
          </a:prstGeom>
          <a:noFill/>
          <a:ln w="9525" algn="in">
            <a:noFill/>
            <a:miter lim="800000"/>
            <a:headEnd/>
            <a:tailEnd/>
          </a:ln>
        </p:spPr>
      </p:pic>
      <p:pic>
        <p:nvPicPr>
          <p:cNvPr id="27682" name="Picture 34" descr="Adaptrum"/>
          <p:cNvPicPr>
            <a:picLocks noChangeAspect="1" noChangeArrowheads="1"/>
          </p:cNvPicPr>
          <p:nvPr/>
        </p:nvPicPr>
        <p:blipFill>
          <a:blip r:embed="rId3" cstate="print"/>
          <a:srcRect/>
          <a:stretch>
            <a:fillRect/>
          </a:stretch>
        </p:blipFill>
        <p:spPr bwMode="auto">
          <a:xfrm>
            <a:off x="2298944" y="1412262"/>
            <a:ext cx="1446677" cy="542335"/>
          </a:xfrm>
          <a:prstGeom prst="rect">
            <a:avLst/>
          </a:prstGeom>
          <a:noFill/>
          <a:ln w="9525" algn="in">
            <a:noFill/>
            <a:miter lim="800000"/>
            <a:headEnd/>
            <a:tailEnd/>
          </a:ln>
        </p:spPr>
      </p:pic>
      <p:pic>
        <p:nvPicPr>
          <p:cNvPr id="27683" name="Picture 35" descr="BSkyB"/>
          <p:cNvPicPr>
            <a:picLocks noChangeAspect="1" noChangeArrowheads="1"/>
          </p:cNvPicPr>
          <p:nvPr/>
        </p:nvPicPr>
        <p:blipFill>
          <a:blip r:embed="rId4" cstate="print"/>
          <a:srcRect/>
          <a:stretch>
            <a:fillRect/>
          </a:stretch>
        </p:blipFill>
        <p:spPr bwMode="auto">
          <a:xfrm>
            <a:off x="7884676" y="4288773"/>
            <a:ext cx="1446676" cy="542336"/>
          </a:xfrm>
          <a:prstGeom prst="rect">
            <a:avLst/>
          </a:prstGeom>
          <a:noFill/>
          <a:ln w="9525" algn="in">
            <a:noFill/>
            <a:miter lim="800000"/>
            <a:headEnd/>
            <a:tailEnd/>
          </a:ln>
        </p:spPr>
      </p:pic>
      <p:pic>
        <p:nvPicPr>
          <p:cNvPr id="27686" name="Picture 38" descr="Communication Research Center (CRC)"/>
          <p:cNvPicPr>
            <a:picLocks noChangeAspect="1" noChangeArrowheads="1"/>
          </p:cNvPicPr>
          <p:nvPr/>
        </p:nvPicPr>
        <p:blipFill>
          <a:blip r:embed="rId5" cstate="print"/>
          <a:srcRect/>
          <a:stretch>
            <a:fillRect/>
          </a:stretch>
        </p:blipFill>
        <p:spPr bwMode="auto">
          <a:xfrm>
            <a:off x="534009" y="2098990"/>
            <a:ext cx="1446677" cy="542335"/>
          </a:xfrm>
          <a:prstGeom prst="rect">
            <a:avLst/>
          </a:prstGeom>
          <a:noFill/>
          <a:ln w="9525" algn="in">
            <a:noFill/>
            <a:miter lim="800000"/>
            <a:headEnd/>
            <a:tailEnd/>
          </a:ln>
        </p:spPr>
      </p:pic>
      <p:pic>
        <p:nvPicPr>
          <p:cNvPr id="27687" name="Picture 39" descr="COSTECH"/>
          <p:cNvPicPr>
            <a:picLocks noChangeAspect="1" noChangeArrowheads="1"/>
          </p:cNvPicPr>
          <p:nvPr/>
        </p:nvPicPr>
        <p:blipFill>
          <a:blip r:embed="rId6" cstate="print"/>
          <a:srcRect/>
          <a:stretch>
            <a:fillRect/>
          </a:stretch>
        </p:blipFill>
        <p:spPr bwMode="auto">
          <a:xfrm>
            <a:off x="2507724" y="2064546"/>
            <a:ext cx="1446676" cy="542335"/>
          </a:xfrm>
          <a:prstGeom prst="rect">
            <a:avLst/>
          </a:prstGeom>
          <a:noFill/>
          <a:ln w="9525" algn="in">
            <a:noFill/>
            <a:miter lim="800000"/>
            <a:headEnd/>
            <a:tailEnd/>
          </a:ln>
        </p:spPr>
      </p:pic>
      <p:pic>
        <p:nvPicPr>
          <p:cNvPr id="27688" name="Picture 40" descr="I2R"/>
          <p:cNvPicPr>
            <a:picLocks noChangeAspect="1" noChangeArrowheads="1"/>
          </p:cNvPicPr>
          <p:nvPr/>
        </p:nvPicPr>
        <p:blipFill>
          <a:blip r:embed="rId7" cstate="print"/>
          <a:srcRect/>
          <a:stretch>
            <a:fillRect/>
          </a:stretch>
        </p:blipFill>
        <p:spPr bwMode="auto">
          <a:xfrm>
            <a:off x="4394177" y="2072779"/>
            <a:ext cx="1356512" cy="508535"/>
          </a:xfrm>
          <a:prstGeom prst="rect">
            <a:avLst/>
          </a:prstGeom>
          <a:noFill/>
          <a:ln w="9525" algn="in">
            <a:noFill/>
            <a:miter lim="800000"/>
            <a:headEnd/>
            <a:tailEnd/>
          </a:ln>
        </p:spPr>
      </p:pic>
      <p:pic>
        <p:nvPicPr>
          <p:cNvPr id="27689" name="Picture 41" descr="I2R"/>
          <p:cNvPicPr>
            <a:picLocks noChangeAspect="1" noChangeArrowheads="1"/>
          </p:cNvPicPr>
          <p:nvPr/>
        </p:nvPicPr>
        <p:blipFill>
          <a:blip r:embed="rId8" cstate="print"/>
          <a:srcRect/>
          <a:stretch>
            <a:fillRect/>
          </a:stretch>
        </p:blipFill>
        <p:spPr bwMode="auto">
          <a:xfrm>
            <a:off x="4942488" y="2734275"/>
            <a:ext cx="1723086" cy="645958"/>
          </a:xfrm>
          <a:prstGeom prst="rect">
            <a:avLst/>
          </a:prstGeom>
          <a:noFill/>
          <a:ln w="9525" algn="in">
            <a:noFill/>
            <a:miter lim="800000"/>
            <a:headEnd/>
            <a:tailEnd/>
          </a:ln>
        </p:spPr>
      </p:pic>
      <p:pic>
        <p:nvPicPr>
          <p:cNvPr id="27691" name="Picture 43" descr="InterDigital"/>
          <p:cNvPicPr>
            <a:picLocks noChangeAspect="1" noChangeArrowheads="1"/>
          </p:cNvPicPr>
          <p:nvPr/>
        </p:nvPicPr>
        <p:blipFill>
          <a:blip r:embed="rId9" cstate="print"/>
          <a:srcRect/>
          <a:stretch>
            <a:fillRect/>
          </a:stretch>
        </p:blipFill>
        <p:spPr bwMode="auto">
          <a:xfrm>
            <a:off x="9763386" y="2739195"/>
            <a:ext cx="1446676" cy="542336"/>
          </a:xfrm>
          <a:prstGeom prst="rect">
            <a:avLst/>
          </a:prstGeom>
          <a:noFill/>
          <a:ln w="9525" algn="in">
            <a:noFill/>
            <a:miter lim="800000"/>
            <a:headEnd/>
            <a:tailEnd/>
          </a:ln>
        </p:spPr>
      </p:pic>
      <p:pic>
        <p:nvPicPr>
          <p:cNvPr id="27692" name="Picture 44" descr="Microsoft"/>
          <p:cNvPicPr>
            <a:picLocks noChangeAspect="1" noChangeArrowheads="1"/>
          </p:cNvPicPr>
          <p:nvPr/>
        </p:nvPicPr>
        <p:blipFill>
          <a:blip r:embed="rId10" cstate="print"/>
          <a:srcRect/>
          <a:stretch>
            <a:fillRect/>
          </a:stretch>
        </p:blipFill>
        <p:spPr bwMode="auto">
          <a:xfrm>
            <a:off x="5364141" y="3579641"/>
            <a:ext cx="1446676" cy="542336"/>
          </a:xfrm>
          <a:prstGeom prst="rect">
            <a:avLst/>
          </a:prstGeom>
          <a:noFill/>
          <a:ln w="9525" algn="in">
            <a:noFill/>
            <a:miter lim="800000"/>
            <a:headEnd/>
            <a:tailEnd/>
          </a:ln>
        </p:spPr>
      </p:pic>
      <p:pic>
        <p:nvPicPr>
          <p:cNvPr id="27696" name="Picture 48" descr="NICT"/>
          <p:cNvPicPr>
            <a:picLocks noChangeAspect="1" noChangeArrowheads="1"/>
          </p:cNvPicPr>
          <p:nvPr/>
        </p:nvPicPr>
        <p:blipFill>
          <a:blip r:embed="rId11" cstate="print"/>
          <a:srcRect/>
          <a:stretch>
            <a:fillRect/>
          </a:stretch>
        </p:blipFill>
        <p:spPr bwMode="auto">
          <a:xfrm>
            <a:off x="457723" y="4340924"/>
            <a:ext cx="1446676" cy="542336"/>
          </a:xfrm>
          <a:prstGeom prst="rect">
            <a:avLst/>
          </a:prstGeom>
          <a:noFill/>
          <a:ln w="9525" algn="in">
            <a:noFill/>
            <a:miter lim="800000"/>
            <a:headEnd/>
            <a:tailEnd/>
          </a:ln>
        </p:spPr>
      </p:pic>
      <p:pic>
        <p:nvPicPr>
          <p:cNvPr id="27700" name="Picture 52" descr="UhuruOne"/>
          <p:cNvPicPr>
            <a:picLocks noChangeAspect="1" noChangeArrowheads="1"/>
          </p:cNvPicPr>
          <p:nvPr/>
        </p:nvPicPr>
        <p:blipFill>
          <a:blip r:embed="rId12" cstate="print"/>
          <a:srcRect/>
          <a:stretch>
            <a:fillRect/>
          </a:stretch>
        </p:blipFill>
        <p:spPr bwMode="auto">
          <a:xfrm>
            <a:off x="1371243" y="5753267"/>
            <a:ext cx="1448022" cy="542335"/>
          </a:xfrm>
          <a:prstGeom prst="rect">
            <a:avLst/>
          </a:prstGeom>
          <a:noFill/>
          <a:ln w="9525" algn="in">
            <a:noFill/>
            <a:miter lim="800000"/>
            <a:headEnd/>
            <a:tailEnd/>
          </a:ln>
        </p:spPr>
      </p:pic>
      <p:pic>
        <p:nvPicPr>
          <p:cNvPr id="27701" name="Picture 53" descr="WaveTek"/>
          <p:cNvPicPr>
            <a:picLocks noChangeAspect="1" noChangeArrowheads="1"/>
          </p:cNvPicPr>
          <p:nvPr/>
        </p:nvPicPr>
        <p:blipFill>
          <a:blip r:embed="rId13" cstate="print"/>
          <a:srcRect/>
          <a:stretch>
            <a:fillRect/>
          </a:stretch>
        </p:blipFill>
        <p:spPr bwMode="auto">
          <a:xfrm>
            <a:off x="9047895" y="5785565"/>
            <a:ext cx="1274368" cy="477740"/>
          </a:xfrm>
          <a:prstGeom prst="rect">
            <a:avLst/>
          </a:prstGeom>
          <a:noFill/>
          <a:ln w="9525" algn="in">
            <a:noFill/>
            <a:miter lim="800000"/>
            <a:headEnd/>
            <a:tailEnd/>
          </a:ln>
        </p:spPr>
      </p:pic>
      <p:pic>
        <p:nvPicPr>
          <p:cNvPr id="27703" name="Picture 55" descr="Aviacomm"/>
          <p:cNvPicPr>
            <a:picLocks noChangeAspect="1" noChangeArrowheads="1"/>
          </p:cNvPicPr>
          <p:nvPr/>
        </p:nvPicPr>
        <p:blipFill>
          <a:blip r:embed="rId14" cstate="print"/>
          <a:srcRect/>
          <a:stretch>
            <a:fillRect/>
          </a:stretch>
        </p:blipFill>
        <p:spPr bwMode="auto">
          <a:xfrm>
            <a:off x="4151541" y="1398373"/>
            <a:ext cx="1446676" cy="542336"/>
          </a:xfrm>
          <a:prstGeom prst="rect">
            <a:avLst/>
          </a:prstGeom>
          <a:noFill/>
          <a:ln w="9525" algn="in">
            <a:noFill/>
            <a:miter lim="800000"/>
            <a:headEnd/>
            <a:tailEnd/>
          </a:ln>
        </p:spPr>
      </p:pic>
      <p:pic>
        <p:nvPicPr>
          <p:cNvPr id="27704" name="Picture 56" descr="Botswana Innovation Hub"/>
          <p:cNvPicPr>
            <a:picLocks noChangeAspect="1" noChangeArrowheads="1"/>
          </p:cNvPicPr>
          <p:nvPr/>
        </p:nvPicPr>
        <p:blipFill>
          <a:blip r:embed="rId15" cstate="print"/>
          <a:srcRect/>
          <a:stretch>
            <a:fillRect/>
          </a:stretch>
        </p:blipFill>
        <p:spPr bwMode="auto">
          <a:xfrm>
            <a:off x="5758522" y="1386073"/>
            <a:ext cx="1446677" cy="542336"/>
          </a:xfrm>
          <a:prstGeom prst="rect">
            <a:avLst/>
          </a:prstGeom>
          <a:noFill/>
          <a:ln w="9525" algn="in">
            <a:noFill/>
            <a:miter lim="800000"/>
            <a:headEnd/>
            <a:tailEnd/>
          </a:ln>
        </p:spPr>
      </p:pic>
      <p:pic>
        <p:nvPicPr>
          <p:cNvPr id="27705" name="Picture 57" descr="CTVR"/>
          <p:cNvPicPr>
            <a:picLocks noChangeAspect="1" noChangeArrowheads="1"/>
          </p:cNvPicPr>
          <p:nvPr/>
        </p:nvPicPr>
        <p:blipFill>
          <a:blip r:embed="rId16" cstate="print"/>
          <a:srcRect/>
          <a:stretch>
            <a:fillRect/>
          </a:stretch>
        </p:blipFill>
        <p:spPr bwMode="auto">
          <a:xfrm>
            <a:off x="6837015" y="2024027"/>
            <a:ext cx="1618985" cy="606931"/>
          </a:xfrm>
          <a:prstGeom prst="rect">
            <a:avLst/>
          </a:prstGeom>
          <a:noFill/>
          <a:ln w="9525" algn="in">
            <a:noFill/>
            <a:miter lim="800000"/>
            <a:headEnd/>
            <a:tailEnd/>
          </a:ln>
        </p:spPr>
      </p:pic>
      <p:pic>
        <p:nvPicPr>
          <p:cNvPr id="27706" name="Picture 58" descr="Gigabit Libraries Network"/>
          <p:cNvPicPr>
            <a:picLocks noChangeAspect="1" noChangeArrowheads="1"/>
          </p:cNvPicPr>
          <p:nvPr/>
        </p:nvPicPr>
        <p:blipFill>
          <a:blip r:embed="rId17" cstate="print"/>
          <a:srcRect/>
          <a:stretch>
            <a:fillRect/>
          </a:stretch>
        </p:blipFill>
        <p:spPr bwMode="auto">
          <a:xfrm>
            <a:off x="933612" y="2881580"/>
            <a:ext cx="1274367" cy="477740"/>
          </a:xfrm>
          <a:prstGeom prst="rect">
            <a:avLst/>
          </a:prstGeom>
          <a:noFill/>
          <a:ln w="9525" algn="in">
            <a:noFill/>
            <a:miter lim="800000"/>
            <a:headEnd/>
            <a:tailEnd/>
          </a:ln>
        </p:spPr>
      </p:pic>
      <p:pic>
        <p:nvPicPr>
          <p:cNvPr id="27707" name="Picture 59" descr="Panaftel Wireless"/>
          <p:cNvPicPr>
            <a:picLocks noChangeAspect="1" noChangeArrowheads="1"/>
          </p:cNvPicPr>
          <p:nvPr/>
        </p:nvPicPr>
        <p:blipFill>
          <a:blip r:embed="rId18" cstate="print"/>
          <a:srcRect/>
          <a:stretch>
            <a:fillRect/>
          </a:stretch>
        </p:blipFill>
        <p:spPr bwMode="auto">
          <a:xfrm>
            <a:off x="4259418" y="4288773"/>
            <a:ext cx="1446676" cy="542336"/>
          </a:xfrm>
          <a:prstGeom prst="rect">
            <a:avLst/>
          </a:prstGeom>
          <a:noFill/>
          <a:ln w="9525" algn="in">
            <a:noFill/>
            <a:miter lim="800000"/>
            <a:headEnd/>
            <a:tailEnd/>
          </a:ln>
        </p:spPr>
      </p:pic>
      <p:pic>
        <p:nvPicPr>
          <p:cNvPr id="27708" name="Picture 60" descr="SpectraLink Wireless"/>
          <p:cNvPicPr>
            <a:picLocks noChangeAspect="1" noChangeArrowheads="1"/>
          </p:cNvPicPr>
          <p:nvPr/>
        </p:nvPicPr>
        <p:blipFill>
          <a:blip r:embed="rId19" cstate="print"/>
          <a:srcRect/>
          <a:stretch>
            <a:fillRect/>
          </a:stretch>
        </p:blipFill>
        <p:spPr bwMode="auto">
          <a:xfrm>
            <a:off x="9941510" y="4349297"/>
            <a:ext cx="1446676" cy="542336"/>
          </a:xfrm>
          <a:prstGeom prst="rect">
            <a:avLst/>
          </a:prstGeom>
          <a:noFill/>
          <a:ln w="9525" algn="in">
            <a:noFill/>
            <a:miter lim="800000"/>
            <a:headEnd/>
            <a:tailEnd/>
          </a:ln>
        </p:spPr>
      </p:pic>
      <p:pic>
        <p:nvPicPr>
          <p:cNvPr id="10242" name="Picture 2" descr="Canadian Spectrum Policy Research"/>
          <p:cNvPicPr>
            <a:picLocks noChangeAspect="1" noChangeArrowheads="1"/>
          </p:cNvPicPr>
          <p:nvPr/>
        </p:nvPicPr>
        <p:blipFill>
          <a:blip r:embed="rId20" cstate="print"/>
          <a:srcRect/>
          <a:stretch>
            <a:fillRect/>
          </a:stretch>
        </p:blipFill>
        <p:spPr bwMode="auto">
          <a:xfrm>
            <a:off x="8765453" y="1557296"/>
            <a:ext cx="1421107" cy="252267"/>
          </a:xfrm>
          <a:prstGeom prst="rect">
            <a:avLst/>
          </a:prstGeom>
          <a:noFill/>
        </p:spPr>
      </p:pic>
      <p:pic>
        <p:nvPicPr>
          <p:cNvPr id="10244" name="Picture 4" descr="http://www.relayservices.com/logo.gif"/>
          <p:cNvPicPr>
            <a:picLocks noChangeAspect="1" noChangeArrowheads="1"/>
          </p:cNvPicPr>
          <p:nvPr/>
        </p:nvPicPr>
        <p:blipFill>
          <a:blip r:embed="rId21" cstate="print"/>
          <a:srcRect/>
          <a:stretch>
            <a:fillRect/>
          </a:stretch>
        </p:blipFill>
        <p:spPr bwMode="auto">
          <a:xfrm>
            <a:off x="6246773" y="4245330"/>
            <a:ext cx="1291915" cy="479444"/>
          </a:xfrm>
          <a:prstGeom prst="rect">
            <a:avLst/>
          </a:prstGeom>
          <a:noFill/>
        </p:spPr>
      </p:pic>
      <p:pic>
        <p:nvPicPr>
          <p:cNvPr id="10245" name="Picture 5" descr="\\GEMINI\Clients\DSA\Membership\Company logos\Facebook\Facebook logo.png"/>
          <p:cNvPicPr>
            <a:picLocks noChangeAspect="1" noChangeArrowheads="1"/>
          </p:cNvPicPr>
          <p:nvPr/>
        </p:nvPicPr>
        <p:blipFill>
          <a:blip r:embed="rId22" cstate="print"/>
          <a:srcRect/>
          <a:stretch>
            <a:fillRect/>
          </a:stretch>
        </p:blipFill>
        <p:spPr bwMode="auto">
          <a:xfrm>
            <a:off x="9645037" y="2091876"/>
            <a:ext cx="516766" cy="516766"/>
          </a:xfrm>
          <a:prstGeom prst="rect">
            <a:avLst/>
          </a:prstGeom>
          <a:noFill/>
        </p:spPr>
      </p:pic>
      <p:pic>
        <p:nvPicPr>
          <p:cNvPr id="10247" name="Picture 7" descr="Taiwan Institute for Information Industry"/>
          <p:cNvPicPr>
            <a:picLocks noChangeAspect="1" noChangeArrowheads="1"/>
          </p:cNvPicPr>
          <p:nvPr/>
        </p:nvPicPr>
        <p:blipFill>
          <a:blip r:embed="rId23" cstate="print"/>
          <a:srcRect/>
          <a:stretch>
            <a:fillRect/>
          </a:stretch>
        </p:blipFill>
        <p:spPr bwMode="auto">
          <a:xfrm>
            <a:off x="6932394" y="2667199"/>
            <a:ext cx="1830211" cy="686329"/>
          </a:xfrm>
          <a:prstGeom prst="rect">
            <a:avLst/>
          </a:prstGeom>
          <a:noFill/>
        </p:spPr>
      </p:pic>
      <p:pic>
        <p:nvPicPr>
          <p:cNvPr id="10249" name="Picture 9" descr="MBC"/>
          <p:cNvPicPr>
            <a:picLocks noChangeAspect="1" noChangeArrowheads="1"/>
          </p:cNvPicPr>
          <p:nvPr/>
        </p:nvPicPr>
        <p:blipFill>
          <a:blip r:embed="rId24" cstate="print"/>
          <a:srcRect/>
          <a:stretch>
            <a:fillRect/>
          </a:stretch>
        </p:blipFill>
        <p:spPr bwMode="auto">
          <a:xfrm>
            <a:off x="866060" y="3675689"/>
            <a:ext cx="1162724" cy="436021"/>
          </a:xfrm>
          <a:prstGeom prst="rect">
            <a:avLst/>
          </a:prstGeom>
          <a:noFill/>
        </p:spPr>
      </p:pic>
      <p:pic>
        <p:nvPicPr>
          <p:cNvPr id="10251" name="Picture 11" descr="MyDigitalBridge"/>
          <p:cNvPicPr>
            <a:picLocks noChangeAspect="1" noChangeArrowheads="1"/>
          </p:cNvPicPr>
          <p:nvPr/>
        </p:nvPicPr>
        <p:blipFill>
          <a:blip r:embed="rId25" cstate="print"/>
          <a:srcRect l="24324" r="22973"/>
          <a:stretch>
            <a:fillRect/>
          </a:stretch>
        </p:blipFill>
        <p:spPr bwMode="auto">
          <a:xfrm>
            <a:off x="7844792" y="3460685"/>
            <a:ext cx="839745" cy="597511"/>
          </a:xfrm>
          <a:prstGeom prst="rect">
            <a:avLst/>
          </a:prstGeom>
          <a:noFill/>
        </p:spPr>
      </p:pic>
      <p:pic>
        <p:nvPicPr>
          <p:cNvPr id="10254" name="Picture 14" descr="\\GEMINI\Clients\DSA\Membership\Company logos\Texas Instruments\ti_stk_2c_pos_rgb.jpg"/>
          <p:cNvPicPr>
            <a:picLocks noChangeAspect="1" noChangeArrowheads="1"/>
          </p:cNvPicPr>
          <p:nvPr/>
        </p:nvPicPr>
        <p:blipFill>
          <a:blip r:embed="rId26" cstate="print"/>
          <a:srcRect/>
          <a:stretch>
            <a:fillRect/>
          </a:stretch>
        </p:blipFill>
        <p:spPr bwMode="auto">
          <a:xfrm>
            <a:off x="7019325" y="5116083"/>
            <a:ext cx="1485703" cy="425861"/>
          </a:xfrm>
          <a:prstGeom prst="rect">
            <a:avLst/>
          </a:prstGeom>
          <a:noFill/>
        </p:spPr>
      </p:pic>
      <p:pic>
        <p:nvPicPr>
          <p:cNvPr id="7" name="irc_mi" descr="view"/>
          <p:cNvPicPr>
            <a:picLocks noChangeAspect="1" noChangeArrowheads="1"/>
          </p:cNvPicPr>
          <p:nvPr/>
        </p:nvPicPr>
        <p:blipFill>
          <a:blip r:embed="rId27" cstate="print"/>
          <a:srcRect/>
          <a:stretch>
            <a:fillRect/>
          </a:stretch>
        </p:blipFill>
        <p:spPr bwMode="auto">
          <a:xfrm>
            <a:off x="1272890" y="5017393"/>
            <a:ext cx="807448" cy="542687"/>
          </a:xfrm>
          <a:prstGeom prst="rect">
            <a:avLst/>
          </a:prstGeom>
          <a:noFill/>
          <a:ln w="9525" algn="in">
            <a:noFill/>
            <a:miter lim="800000"/>
            <a:headEnd/>
            <a:tailEnd/>
          </a:ln>
        </p:spPr>
      </p:pic>
      <p:pic>
        <p:nvPicPr>
          <p:cNvPr id="10252" name="irc_mi" descr="yqtzsdrt"/>
          <p:cNvPicPr>
            <a:picLocks noChangeAspect="1" noChangeArrowheads="1"/>
          </p:cNvPicPr>
          <p:nvPr/>
        </p:nvPicPr>
        <p:blipFill>
          <a:blip r:embed="rId28" cstate="print"/>
          <a:srcRect/>
          <a:stretch>
            <a:fillRect/>
          </a:stretch>
        </p:blipFill>
        <p:spPr bwMode="auto">
          <a:xfrm>
            <a:off x="3414760" y="5175097"/>
            <a:ext cx="775149" cy="399086"/>
          </a:xfrm>
          <a:prstGeom prst="rect">
            <a:avLst/>
          </a:prstGeom>
          <a:noFill/>
          <a:ln w="9525" algn="in">
            <a:noFill/>
            <a:miter lim="800000"/>
            <a:headEnd/>
            <a:tailEnd/>
          </a:ln>
        </p:spPr>
      </p:pic>
      <p:pic>
        <p:nvPicPr>
          <p:cNvPr id="10253" name="irc_mi" descr="ManUniversity_of_York_logo"/>
          <p:cNvPicPr>
            <a:picLocks noChangeAspect="1" noChangeArrowheads="1"/>
          </p:cNvPicPr>
          <p:nvPr/>
        </p:nvPicPr>
        <p:blipFill>
          <a:blip r:embed="rId29" cstate="print"/>
          <a:srcRect/>
          <a:stretch>
            <a:fillRect/>
          </a:stretch>
        </p:blipFill>
        <p:spPr bwMode="auto">
          <a:xfrm>
            <a:off x="6628272" y="5929960"/>
            <a:ext cx="1889427" cy="298331"/>
          </a:xfrm>
          <a:prstGeom prst="rect">
            <a:avLst/>
          </a:prstGeom>
          <a:noFill/>
          <a:ln w="9525" algn="in">
            <a:noFill/>
            <a:miter lim="800000"/>
            <a:headEnd/>
            <a:tailEnd/>
          </a:ln>
        </p:spPr>
      </p:pic>
      <p:pic>
        <p:nvPicPr>
          <p:cNvPr id="5122" name="Picture 2" descr="Google"/>
          <p:cNvPicPr>
            <a:picLocks noChangeAspect="1" noChangeArrowheads="1"/>
          </p:cNvPicPr>
          <p:nvPr/>
        </p:nvPicPr>
        <p:blipFill>
          <a:blip r:embed="rId30" cstate="print"/>
          <a:srcRect/>
          <a:stretch>
            <a:fillRect/>
          </a:stretch>
        </p:blipFill>
        <p:spPr bwMode="auto">
          <a:xfrm>
            <a:off x="3035646" y="2843879"/>
            <a:ext cx="1270384" cy="476394"/>
          </a:xfrm>
          <a:prstGeom prst="rect">
            <a:avLst/>
          </a:prstGeom>
          <a:noFill/>
        </p:spPr>
      </p:pic>
      <p:pic>
        <p:nvPicPr>
          <p:cNvPr id="4098" name="Picture 2" descr="The University of Colorado"/>
          <p:cNvPicPr>
            <a:picLocks noChangeAspect="1" noChangeArrowheads="1"/>
          </p:cNvPicPr>
          <p:nvPr/>
        </p:nvPicPr>
        <p:blipFill>
          <a:blip r:embed="rId31" cstate="print"/>
          <a:srcRect l="4958" t="24000" r="5042" b="22667"/>
          <a:stretch>
            <a:fillRect/>
          </a:stretch>
        </p:blipFill>
        <p:spPr bwMode="auto">
          <a:xfrm>
            <a:off x="3885786" y="5850857"/>
            <a:ext cx="1873278" cy="416285"/>
          </a:xfrm>
          <a:prstGeom prst="rect">
            <a:avLst/>
          </a:prstGeom>
          <a:noFill/>
        </p:spPr>
      </p:pic>
      <p:pic>
        <p:nvPicPr>
          <p:cNvPr id="17410" name="Picture 2" descr="TENET"/>
          <p:cNvPicPr>
            <a:picLocks noChangeAspect="1" noChangeArrowheads="1"/>
          </p:cNvPicPr>
          <p:nvPr/>
        </p:nvPicPr>
        <p:blipFill>
          <a:blip r:embed="rId32" cstate="print"/>
          <a:srcRect/>
          <a:stretch>
            <a:fillRect/>
          </a:stretch>
        </p:blipFill>
        <p:spPr bwMode="auto">
          <a:xfrm>
            <a:off x="5084049" y="5154312"/>
            <a:ext cx="1162724" cy="436021"/>
          </a:xfrm>
          <a:prstGeom prst="rect">
            <a:avLst/>
          </a:prstGeom>
          <a:noFill/>
        </p:spPr>
      </p:pic>
      <p:pic>
        <p:nvPicPr>
          <p:cNvPr id="1026" name="Picture 2" descr="BCOE Logo"/>
          <p:cNvPicPr>
            <a:picLocks noChangeAspect="1" noChangeArrowheads="1"/>
          </p:cNvPicPr>
          <p:nvPr/>
        </p:nvPicPr>
        <p:blipFill>
          <a:blip r:embed="rId33" cstate="print"/>
          <a:srcRect l="6783" t="13638" r="5049" b="4529"/>
          <a:stretch>
            <a:fillRect/>
          </a:stretch>
        </p:blipFill>
        <p:spPr bwMode="auto">
          <a:xfrm>
            <a:off x="7555560" y="1283204"/>
            <a:ext cx="761614" cy="585634"/>
          </a:xfrm>
          <a:prstGeom prst="rect">
            <a:avLst/>
          </a:prstGeom>
          <a:noFill/>
          <a:ln w="0" algn="in">
            <a:noFill/>
            <a:miter lim="800000"/>
            <a:headEnd/>
            <a:tailEnd/>
          </a:ln>
        </p:spPr>
      </p:pic>
      <p:pic>
        <p:nvPicPr>
          <p:cNvPr id="1027" name="Picture 3" descr="nsrc-large"/>
          <p:cNvPicPr>
            <a:picLocks noChangeAspect="1" noChangeArrowheads="1"/>
          </p:cNvPicPr>
          <p:nvPr/>
        </p:nvPicPr>
        <p:blipFill>
          <a:blip r:embed="rId34" cstate="print"/>
          <a:srcRect/>
          <a:stretch>
            <a:fillRect/>
          </a:stretch>
        </p:blipFill>
        <p:spPr bwMode="auto">
          <a:xfrm>
            <a:off x="2696196" y="4393345"/>
            <a:ext cx="913346" cy="454240"/>
          </a:xfrm>
          <a:prstGeom prst="rect">
            <a:avLst/>
          </a:prstGeom>
          <a:noFill/>
          <a:ln w="9525" algn="in">
            <a:noFill/>
            <a:miter lim="800000"/>
            <a:headEnd/>
            <a:tailEnd/>
          </a:ln>
          <a:effectLst/>
        </p:spPr>
      </p:pic>
      <p:pic>
        <p:nvPicPr>
          <p:cNvPr id="4" name="Picture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958260" y="3557272"/>
            <a:ext cx="1378211" cy="516829"/>
          </a:xfrm>
          <a:prstGeom prst="rect">
            <a:avLst/>
          </a:prstGeom>
        </p:spPr>
      </p:pic>
      <p:pic>
        <p:nvPicPr>
          <p:cNvPr id="1028" name="Picture 4" descr="Toyota"/>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399003" y="5051662"/>
            <a:ext cx="1318497" cy="593324"/>
          </a:xfrm>
          <a:prstGeom prst="rect">
            <a:avLst/>
          </a:prstGeom>
          <a:noFill/>
          <a:extLst>
            <a:ext uri="{909E8E84-426E-40DD-AFC4-6F175D3DCCD1}">
              <a14:hiddenFill xmlns:a14="http://schemas.microsoft.com/office/drawing/2010/main">
                <a:solidFill>
                  <a:srgbClr val="FFFFFF"/>
                </a:solidFill>
              </a14:hiddenFill>
            </a:ext>
          </a:extLst>
        </p:spPr>
      </p:pic>
      <p:sp>
        <p:nvSpPr>
          <p:cNvPr id="41" name="Date Placeholder 3"/>
          <p:cNvSpPr>
            <a:spLocks noGrp="1"/>
          </p:cNvSpPr>
          <p:nvPr>
            <p:ph type="dt" sz="half" idx="4294967295"/>
          </p:nvPr>
        </p:nvSpPr>
        <p:spPr>
          <a:xfrm>
            <a:off x="-1" y="6582859"/>
            <a:ext cx="2894846" cy="228540"/>
          </a:xfrm>
          <a:prstGeom prst="rect">
            <a:avLst/>
          </a:prstGeom>
        </p:spPr>
        <p:txBody>
          <a:bodyPr vert="horz" lIns="91416" tIns="45708" rIns="91416" bIns="45708" rtlCol="0" anchor="ctr"/>
          <a:lstStyle>
            <a:lvl1pPr marL="0" marR="0" indent="0" algn="l" defTabSz="914126" rtl="0" eaLnBrk="1" fontAlgn="auto" latinLnBrk="0" hangingPunct="1">
              <a:lnSpc>
                <a:spcPct val="100000"/>
              </a:lnSpc>
              <a:spcBef>
                <a:spcPts val="0"/>
              </a:spcBef>
              <a:spcAft>
                <a:spcPts val="0"/>
              </a:spcAft>
              <a:buClrTx/>
              <a:buSzTx/>
              <a:buFontTx/>
              <a:buNone/>
              <a:tabLst/>
              <a:defRPr sz="1200">
                <a:solidFill>
                  <a:srgbClr val="5F6062"/>
                </a:solidFill>
              </a:defRPr>
            </a:lvl1pPr>
          </a:lstStyle>
          <a:p>
            <a:r>
              <a:rPr lang="en-US" dirty="0" smtClean="0"/>
              <a:t>© 2014 Dynamic Spectrum Alliance</a:t>
            </a:r>
          </a:p>
        </p:txBody>
      </p:sp>
      <p:pic>
        <p:nvPicPr>
          <p:cNvPr id="3" name="Picture 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430214" y="1560941"/>
            <a:ext cx="1559694" cy="344455"/>
          </a:xfrm>
          <a:prstGeom prst="rect">
            <a:avLst/>
          </a:prstGeom>
        </p:spPr>
      </p:pic>
      <p:pic>
        <p:nvPicPr>
          <p:cNvPr id="6" name="Picture 5"/>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434942" y="3469331"/>
            <a:ext cx="1458820" cy="502468"/>
          </a:xfrm>
          <a:prstGeom prst="rect">
            <a:avLst/>
          </a:prstGeom>
        </p:spPr>
      </p:pic>
    </p:spTree>
    <p:extLst>
      <p:ext uri="{BB962C8B-B14F-4D97-AF65-F5344CB8AC3E}">
        <p14:creationId xmlns:p14="http://schemas.microsoft.com/office/powerpoint/2010/main" val="20195245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1" dirty="0" smtClean="0">
                <a:solidFill>
                  <a:schemeClr val="tx1"/>
                </a:solidFill>
              </a:rPr>
              <a:t>How Do You Globally Scale Regulatory Change?</a:t>
            </a:r>
            <a:endParaRPr lang="en-US" sz="4800" b="1" dirty="0">
              <a:solidFill>
                <a:schemeClr val="tx1"/>
              </a:solidFill>
            </a:endParaRPr>
          </a:p>
        </p:txBody>
      </p:sp>
    </p:spTree>
    <p:extLst>
      <p:ext uri="{BB962C8B-B14F-4D97-AF65-F5344CB8AC3E}">
        <p14:creationId xmlns:p14="http://schemas.microsoft.com/office/powerpoint/2010/main" val="393390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18" b="23206"/>
          <a:stretch/>
        </p:blipFill>
        <p:spPr>
          <a:xfrm>
            <a:off x="0" y="-84138"/>
            <a:ext cx="12436474" cy="7086600"/>
          </a:xfrm>
          <a:prstGeom prst="rect">
            <a:avLst/>
          </a:prstGeom>
        </p:spPr>
      </p:pic>
      <p:sp>
        <p:nvSpPr>
          <p:cNvPr id="5" name="Text Box 3"/>
          <p:cNvSpPr txBox="1">
            <a:spLocks noChangeArrowheads="1"/>
          </p:cNvSpPr>
          <p:nvPr/>
        </p:nvSpPr>
        <p:spPr bwMode="blackWhite">
          <a:xfrm>
            <a:off x="526388" y="4898722"/>
            <a:ext cx="11173090" cy="584721"/>
          </a:xfrm>
          <a:prstGeom prst="rect">
            <a:avLst/>
          </a:prstGeom>
          <a:noFill/>
          <a:ln w="12700">
            <a:noFill/>
            <a:miter lim="800000"/>
            <a:headEnd type="none" w="sm" len="sm"/>
            <a:tailEnd type="none" w="sm" len="sm"/>
          </a:ln>
          <a:effectLst/>
        </p:spPr>
        <p:txBody>
          <a:bodyPr vert="horz" wrap="square" lIns="91373" tIns="45687" rIns="91373" bIns="45687" numCol="1" anchor="t" anchorCtr="0" compatLnSpc="1">
            <a:prstTxWarp prst="textNoShape">
              <a:avLst/>
            </a:prstTxWarp>
            <a:spAutoFit/>
          </a:bodyPr>
          <a:lstStyle/>
          <a:p>
            <a:pPr algn="ctr" defTabSz="913597" eaLnBrk="0" hangingPunct="0"/>
            <a:r>
              <a:rPr lang="en-US" sz="800" dirty="0">
                <a:latin typeface="Segoe" pitchFamily="34" charset="0"/>
                <a:cs typeface="Arial" charset="0"/>
              </a:rPr>
              <a:t>© </a:t>
            </a:r>
            <a:r>
              <a:rPr lang="en-US" sz="800" dirty="0" smtClean="0">
                <a:latin typeface="Segoe" pitchFamily="34" charset="0"/>
                <a:cs typeface="Arial" charset="0"/>
              </a:rPr>
              <a:t>2012 Microsoft </a:t>
            </a:r>
            <a:r>
              <a:rPr lang="en-US" sz="8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3597" eaLnBrk="0" hangingPunct="0"/>
            <a:r>
              <a:rPr lang="en-US" sz="8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800" dirty="0" smtClean="0">
                <a:latin typeface="Segoe" pitchFamily="34" charset="0"/>
                <a:cs typeface="Arial" charset="0"/>
              </a:rPr>
              <a:t/>
            </a:r>
            <a:br>
              <a:rPr lang="en-US" sz="800" dirty="0" smtClean="0">
                <a:latin typeface="Segoe" pitchFamily="34" charset="0"/>
                <a:cs typeface="Arial" charset="0"/>
              </a:rPr>
            </a:br>
            <a:r>
              <a:rPr lang="en-US" sz="800" dirty="0" smtClean="0">
                <a:latin typeface="Segoe" pitchFamily="34" charset="0"/>
                <a:cs typeface="Arial" charset="0"/>
              </a:rPr>
              <a:t>it </a:t>
            </a:r>
            <a:r>
              <a:rPr lang="en-US" sz="800" dirty="0">
                <a:latin typeface="Segoe" pitchFamily="34" charset="0"/>
                <a:cs typeface="Arial" charset="0"/>
              </a:rPr>
              <a:t>should not be interpreted to be a commitment on the part of Microsoft, and Microsoft cannot guarantee the accuracy of any information provided after the date of this presentation.  </a:t>
            </a:r>
            <a:br>
              <a:rPr lang="en-US" sz="800" dirty="0">
                <a:latin typeface="Segoe" pitchFamily="34" charset="0"/>
                <a:cs typeface="Arial" charset="0"/>
              </a:rPr>
            </a:br>
            <a:r>
              <a:rPr lang="en-US" sz="800" dirty="0">
                <a:latin typeface="Segoe" pitchFamily="34" charset="0"/>
                <a:cs typeface="Arial" charset="0"/>
              </a:rPr>
              <a:t>MICROSOFT MAKES NO WARRANTIES, EXPRESS, IMPLIED OR STATUTORY, AS TO THE INFORMATION IN THIS PRESENTATION.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447" y="1781686"/>
            <a:ext cx="6388621" cy="2350013"/>
          </a:xfrm>
          <a:prstGeom prst="rect">
            <a:avLst/>
          </a:prstGeom>
        </p:spPr>
      </p:pic>
      <p:sp>
        <p:nvSpPr>
          <p:cNvPr id="4" name="Text Placeholder 5"/>
          <p:cNvSpPr txBox="1">
            <a:spLocks/>
          </p:cNvSpPr>
          <p:nvPr/>
        </p:nvSpPr>
        <p:spPr>
          <a:xfrm>
            <a:off x="1264150" y="3974475"/>
            <a:ext cx="9312555" cy="314448"/>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For more information go to </a:t>
            </a:r>
            <a:r>
              <a:rPr lang="en-US" sz="1800" dirty="0" smtClean="0">
                <a:hlinkClick r:id="rId5"/>
              </a:rPr>
              <a:t>http://research.microsoft.com/en-us/projects/spectrum/</a:t>
            </a:r>
            <a:r>
              <a:rPr lang="en-US" sz="1800" dirty="0" smtClean="0"/>
              <a:t> or </a:t>
            </a:r>
          </a:p>
          <a:p>
            <a:pPr marL="0" indent="0">
              <a:buNone/>
            </a:pPr>
            <a:r>
              <a:rPr lang="en-US" sz="1800" dirty="0" smtClean="0"/>
              <a:t>Contact </a:t>
            </a:r>
            <a:r>
              <a:rPr lang="en-US" sz="1800" dirty="0" smtClean="0">
                <a:hlinkClick r:id="rId6"/>
              </a:rPr>
              <a:t>spectrumpolicy@microsoft.com</a:t>
            </a:r>
            <a:endParaRPr lang="en-US" sz="1800" dirty="0" smtClean="0"/>
          </a:p>
        </p:txBody>
      </p:sp>
    </p:spTree>
    <p:extLst>
      <p:ext uri="{BB962C8B-B14F-4D97-AF65-F5344CB8AC3E}">
        <p14:creationId xmlns:p14="http://schemas.microsoft.com/office/powerpoint/2010/main" val="2945660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1" dirty="0" smtClean="0">
                <a:solidFill>
                  <a:schemeClr val="bg1"/>
                </a:solidFill>
              </a:rPr>
              <a:t>Backup References</a:t>
            </a:r>
            <a:endParaRPr lang="en-US" sz="4800" b="1" dirty="0">
              <a:solidFill>
                <a:schemeClr val="bg1"/>
              </a:solidFill>
            </a:endParaRPr>
          </a:p>
        </p:txBody>
      </p:sp>
    </p:spTree>
    <p:extLst>
      <p:ext uri="{BB962C8B-B14F-4D97-AF65-F5344CB8AC3E}">
        <p14:creationId xmlns:p14="http://schemas.microsoft.com/office/powerpoint/2010/main" val="17405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849" y="804862"/>
            <a:ext cx="10525125" cy="5248275"/>
          </a:xfrm>
          <a:prstGeom prst="rect">
            <a:avLst/>
          </a:prstGeom>
        </p:spPr>
      </p:pic>
      <p:sp>
        <p:nvSpPr>
          <p:cNvPr id="4" name="Rectangle 3"/>
          <p:cNvSpPr/>
          <p:nvPr/>
        </p:nvSpPr>
        <p:spPr>
          <a:xfrm>
            <a:off x="831850" y="6024146"/>
            <a:ext cx="10525125" cy="353943"/>
          </a:xfrm>
          <a:prstGeom prst="rect">
            <a:avLst/>
          </a:prstGeom>
        </p:spPr>
        <p:txBody>
          <a:bodyPr wrap="square">
            <a:spAutoFit/>
          </a:bodyPr>
          <a:lstStyle/>
          <a:p>
            <a:r>
              <a:rPr lang="en-US" sz="1700" dirty="0">
                <a:hlinkClick r:id="rId3"/>
              </a:rPr>
              <a:t>http://</a:t>
            </a:r>
            <a:r>
              <a:rPr lang="en-US" sz="1700" dirty="0" smtClean="0">
                <a:hlinkClick r:id="rId3"/>
              </a:rPr>
              <a:t>www.whitehouse.gov/sites/default/files/microsites/ostp/pcast_spectrum_report_final_july_20_2012.pdf</a:t>
            </a:r>
            <a:r>
              <a:rPr lang="en-US" sz="1700" dirty="0" smtClean="0"/>
              <a:t> </a:t>
            </a:r>
            <a:endParaRPr lang="en-US" sz="1700" dirty="0"/>
          </a:p>
        </p:txBody>
      </p:sp>
    </p:spTree>
    <p:extLst>
      <p:ext uri="{BB962C8B-B14F-4D97-AF65-F5344CB8AC3E}">
        <p14:creationId xmlns:p14="http://schemas.microsoft.com/office/powerpoint/2010/main" val="36801803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7058" y="113044"/>
            <a:ext cx="10294709" cy="6744063"/>
          </a:xfrm>
        </p:spPr>
      </p:pic>
    </p:spTree>
    <p:extLst>
      <p:ext uri="{BB962C8B-B14F-4D97-AF65-F5344CB8AC3E}">
        <p14:creationId xmlns:p14="http://schemas.microsoft.com/office/powerpoint/2010/main" val="3459395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8362" y="188640"/>
            <a:ext cx="7772400" cy="641350"/>
          </a:xfrm>
        </p:spPr>
        <p:txBody>
          <a:bodyPr>
            <a:normAutofit/>
          </a:bodyPr>
          <a:lstStyle/>
          <a:p>
            <a:r>
              <a:rPr lang="en-GB" dirty="0" smtClean="0"/>
              <a:t>Ofcom plans…</a:t>
            </a:r>
            <a:endParaRPr lang="en-GB"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82044" y="1064306"/>
            <a:ext cx="6897688" cy="5192712"/>
          </a:xfrm>
          <a:prstGeom prst="rect">
            <a:avLst/>
          </a:prstGeom>
        </p:spPr>
      </p:pic>
    </p:spTree>
    <p:extLst>
      <p:ext uri="{BB962C8B-B14F-4D97-AF65-F5344CB8AC3E}">
        <p14:creationId xmlns:p14="http://schemas.microsoft.com/office/powerpoint/2010/main" val="9022173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1701801" y="692151"/>
            <a:ext cx="8061325" cy="1008063"/>
          </a:xfrm>
        </p:spPr>
        <p:txBody>
          <a:bodyPr/>
          <a:lstStyle/>
          <a:p>
            <a:r>
              <a:rPr lang="en-CA" sz="2800" dirty="0"/>
              <a:t>Industry Canada’s  White Space Implementation Plan</a:t>
            </a:r>
            <a:endParaRPr lang="en-CA" sz="5000" dirty="0"/>
          </a:p>
        </p:txBody>
      </p:sp>
      <p:pic>
        <p:nvPicPr>
          <p:cNvPr id="110597" name="Picture 5" descr="rabc new blu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9463" y="7938"/>
            <a:ext cx="22320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127940" y="3025204"/>
            <a:ext cx="3202632" cy="324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800" dirty="0">
              <a:solidFill>
                <a:srgbClr val="FFFFFF"/>
              </a:solidFill>
            </a:endParaRPr>
          </a:p>
        </p:txBody>
      </p:sp>
      <p:sp>
        <p:nvSpPr>
          <p:cNvPr id="5" name="Rectangle 5"/>
          <p:cNvSpPr>
            <a:spLocks noChangeArrowheads="1"/>
          </p:cNvSpPr>
          <p:nvPr/>
        </p:nvSpPr>
        <p:spPr bwMode="auto">
          <a:xfrm>
            <a:off x="2558172" y="1855745"/>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defRPr sz="3400" b="1">
                <a:solidFill>
                  <a:schemeClr val="tx2"/>
                </a:solidFill>
                <a:latin typeface="Arial" panose="020B0604020202020204" pitchFamily="34" charset="0"/>
                <a:ea typeface="ヒラギノ角ゴ Pro W3"/>
                <a:cs typeface="ヒラギノ角ゴ Pro W3"/>
              </a:defRPr>
            </a:lvl1pPr>
            <a:lvl2pPr>
              <a:defRPr sz="3400" b="1">
                <a:solidFill>
                  <a:schemeClr val="tx2"/>
                </a:solidFill>
                <a:latin typeface="Arial" panose="020B0604020202020204" pitchFamily="34" charset="0"/>
                <a:ea typeface="ヒラギノ角ゴ Pro W3"/>
                <a:cs typeface="ヒラギノ角ゴ Pro W3"/>
              </a:defRPr>
            </a:lvl2pPr>
            <a:lvl3pPr>
              <a:defRPr sz="3400" b="1">
                <a:solidFill>
                  <a:schemeClr val="tx2"/>
                </a:solidFill>
                <a:latin typeface="Arial" panose="020B0604020202020204" pitchFamily="34" charset="0"/>
                <a:ea typeface="ヒラギノ角ゴ Pro W3"/>
                <a:cs typeface="ヒラギノ角ゴ Pro W3"/>
              </a:defRPr>
            </a:lvl3pPr>
            <a:lvl4pPr>
              <a:defRPr sz="3400" b="1">
                <a:solidFill>
                  <a:schemeClr val="tx2"/>
                </a:solidFill>
                <a:latin typeface="Arial" panose="020B0604020202020204" pitchFamily="34" charset="0"/>
                <a:ea typeface="ヒラギノ角ゴ Pro W3"/>
                <a:cs typeface="ヒラギノ角ゴ Pro W3"/>
              </a:defRPr>
            </a:lvl4pPr>
            <a:lvl5pPr>
              <a:defRPr sz="3400" b="1">
                <a:solidFill>
                  <a:schemeClr val="tx2"/>
                </a:solidFill>
                <a:latin typeface="Arial" panose="020B0604020202020204" pitchFamily="34" charset="0"/>
                <a:ea typeface="ヒラギノ角ゴ Pro W3"/>
                <a:cs typeface="ヒラギノ角ゴ Pro W3"/>
              </a:defRPr>
            </a:lvl5pPr>
            <a:lvl6pPr marL="457200" fontAlgn="base">
              <a:spcBef>
                <a:spcPct val="0"/>
              </a:spcBef>
              <a:spcAft>
                <a:spcPct val="0"/>
              </a:spcAft>
              <a:defRPr sz="3400" b="1">
                <a:solidFill>
                  <a:schemeClr val="tx2"/>
                </a:solidFill>
                <a:latin typeface="Arial" panose="020B0604020202020204" pitchFamily="34" charset="0"/>
                <a:ea typeface="ヒラギノ角ゴ Pro W3"/>
                <a:cs typeface="ヒラギノ角ゴ Pro W3"/>
              </a:defRPr>
            </a:lvl6pPr>
            <a:lvl7pPr marL="914400" fontAlgn="base">
              <a:spcBef>
                <a:spcPct val="0"/>
              </a:spcBef>
              <a:spcAft>
                <a:spcPct val="0"/>
              </a:spcAft>
              <a:defRPr sz="3400" b="1">
                <a:solidFill>
                  <a:schemeClr val="tx2"/>
                </a:solidFill>
                <a:latin typeface="Arial" panose="020B0604020202020204" pitchFamily="34" charset="0"/>
                <a:ea typeface="ヒラギノ角ゴ Pro W3"/>
                <a:cs typeface="ヒラギノ角ゴ Pro W3"/>
              </a:defRPr>
            </a:lvl7pPr>
            <a:lvl8pPr marL="1371600" fontAlgn="base">
              <a:spcBef>
                <a:spcPct val="0"/>
              </a:spcBef>
              <a:spcAft>
                <a:spcPct val="0"/>
              </a:spcAft>
              <a:defRPr sz="3400" b="1">
                <a:solidFill>
                  <a:schemeClr val="tx2"/>
                </a:solidFill>
                <a:latin typeface="Arial" panose="020B0604020202020204" pitchFamily="34" charset="0"/>
                <a:ea typeface="ヒラギノ角ゴ Pro W3"/>
                <a:cs typeface="ヒラギノ角ゴ Pro W3"/>
              </a:defRPr>
            </a:lvl8pPr>
            <a:lvl9pPr marL="1828800" fontAlgn="base">
              <a:spcBef>
                <a:spcPct val="0"/>
              </a:spcBef>
              <a:spcAft>
                <a:spcPct val="0"/>
              </a:spcAft>
              <a:defRPr sz="3400" b="1">
                <a:solidFill>
                  <a:schemeClr val="tx2"/>
                </a:solidFill>
                <a:latin typeface="Arial" panose="020B0604020202020204" pitchFamily="34" charset="0"/>
                <a:ea typeface="ヒラギノ角ゴ Pro W3"/>
                <a:cs typeface="ヒラギノ角ゴ Pro W3"/>
              </a:defRPr>
            </a:lvl9pPr>
          </a:lstStyle>
          <a:p>
            <a:pPr defTabSz="914400" fontAlgn="base">
              <a:spcBef>
                <a:spcPct val="0"/>
              </a:spcBef>
              <a:spcAft>
                <a:spcPct val="0"/>
              </a:spcAft>
            </a:pPr>
            <a:r>
              <a:rPr lang="en-CA" i="1" dirty="0">
                <a:solidFill>
                  <a:srgbClr val="000000"/>
                </a:solidFill>
              </a:rPr>
              <a:t>Major Milestones</a:t>
            </a:r>
          </a:p>
        </p:txBody>
      </p:sp>
      <p:sp>
        <p:nvSpPr>
          <p:cNvPr id="7" name="AutoShape 10"/>
          <p:cNvSpPr>
            <a:spLocks noChangeArrowheads="1"/>
          </p:cNvSpPr>
          <p:nvPr/>
        </p:nvSpPr>
        <p:spPr bwMode="auto">
          <a:xfrm>
            <a:off x="3109913" y="4134823"/>
            <a:ext cx="1770063" cy="1771650"/>
          </a:xfrm>
          <a:prstGeom prst="chevron">
            <a:avLst>
              <a:gd name="adj" fmla="val 25000"/>
            </a:avLst>
          </a:prstGeom>
          <a:solidFill>
            <a:srgbClr val="33CCCC"/>
          </a:solidFill>
          <a:ln w="9525">
            <a:solidFill>
              <a:srgbClr val="000000"/>
            </a:solidFill>
            <a:miter lim="800000"/>
            <a:headEnd/>
            <a:tailEnd/>
          </a:ln>
        </p:spPr>
        <p:txBody>
          <a:bodyPr/>
          <a:lstStyle/>
          <a:p>
            <a:pPr defTabSz="914400" fontAlgn="base">
              <a:spcBef>
                <a:spcPct val="0"/>
              </a:spcBef>
              <a:spcAft>
                <a:spcPct val="0"/>
              </a:spcAft>
            </a:pPr>
            <a:endParaRPr lang="en-US" sz="1800" dirty="0">
              <a:solidFill>
                <a:srgbClr val="000000"/>
              </a:solidFill>
            </a:endParaRPr>
          </a:p>
        </p:txBody>
      </p:sp>
      <p:sp>
        <p:nvSpPr>
          <p:cNvPr id="8" name="AutoShape 11"/>
          <p:cNvSpPr>
            <a:spLocks noChangeArrowheads="1"/>
          </p:cNvSpPr>
          <p:nvPr/>
        </p:nvSpPr>
        <p:spPr bwMode="auto">
          <a:xfrm>
            <a:off x="4608513" y="4134823"/>
            <a:ext cx="1770063" cy="1771650"/>
          </a:xfrm>
          <a:prstGeom prst="chevron">
            <a:avLst>
              <a:gd name="adj" fmla="val 25000"/>
            </a:avLst>
          </a:prstGeom>
          <a:solidFill>
            <a:srgbClr val="CC99FF"/>
          </a:solidFill>
          <a:ln w="9525">
            <a:solidFill>
              <a:srgbClr val="000000"/>
            </a:solidFill>
            <a:miter lim="800000"/>
            <a:headEnd/>
            <a:tailEnd/>
          </a:ln>
        </p:spPr>
        <p:txBody>
          <a:bodyPr/>
          <a:lstStyle/>
          <a:p>
            <a:pPr defTabSz="914400" fontAlgn="base">
              <a:spcBef>
                <a:spcPct val="0"/>
              </a:spcBef>
              <a:spcAft>
                <a:spcPct val="0"/>
              </a:spcAft>
            </a:pPr>
            <a:endParaRPr lang="en-US" sz="1800" dirty="0">
              <a:solidFill>
                <a:srgbClr val="000000"/>
              </a:solidFill>
            </a:endParaRPr>
          </a:p>
        </p:txBody>
      </p:sp>
      <p:sp>
        <p:nvSpPr>
          <p:cNvPr id="9" name="AutoShape 12"/>
          <p:cNvSpPr>
            <a:spLocks noChangeArrowheads="1"/>
          </p:cNvSpPr>
          <p:nvPr/>
        </p:nvSpPr>
        <p:spPr bwMode="auto">
          <a:xfrm>
            <a:off x="7605712" y="4134823"/>
            <a:ext cx="1771650" cy="1771650"/>
          </a:xfrm>
          <a:prstGeom prst="chevron">
            <a:avLst>
              <a:gd name="adj" fmla="val 25000"/>
            </a:avLst>
          </a:prstGeom>
          <a:solidFill>
            <a:srgbClr val="FF6600"/>
          </a:solidFill>
          <a:ln w="9525">
            <a:solidFill>
              <a:srgbClr val="000000"/>
            </a:solidFill>
            <a:miter lim="800000"/>
            <a:headEnd/>
            <a:tailEnd/>
          </a:ln>
        </p:spPr>
        <p:txBody>
          <a:bodyPr/>
          <a:lstStyle/>
          <a:p>
            <a:pPr defTabSz="914400" fontAlgn="base">
              <a:spcBef>
                <a:spcPct val="0"/>
              </a:spcBef>
              <a:spcAft>
                <a:spcPct val="0"/>
              </a:spcAft>
            </a:pPr>
            <a:endParaRPr lang="en-US" sz="1800" dirty="0">
              <a:solidFill>
                <a:srgbClr val="000000"/>
              </a:solidFill>
            </a:endParaRPr>
          </a:p>
        </p:txBody>
      </p:sp>
      <p:sp>
        <p:nvSpPr>
          <p:cNvPr id="10" name="Text Box 13"/>
          <p:cNvSpPr txBox="1">
            <a:spLocks noChangeArrowheads="1"/>
          </p:cNvSpPr>
          <p:nvPr/>
        </p:nvSpPr>
        <p:spPr bwMode="auto">
          <a:xfrm>
            <a:off x="3516313" y="4679337"/>
            <a:ext cx="1363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CA" sz="1200" dirty="0">
                <a:solidFill>
                  <a:srgbClr val="000000"/>
                </a:solidFill>
                <a:latin typeface="Times New Roman" panose="02020603050405020304" pitchFamily="18" charset="0"/>
              </a:rPr>
              <a:t>Consultation</a:t>
            </a:r>
          </a:p>
          <a:p>
            <a:pPr algn="ctr" defTabSz="914400" fontAlgn="base">
              <a:spcBef>
                <a:spcPct val="0"/>
              </a:spcBef>
              <a:spcAft>
                <a:spcPct val="0"/>
              </a:spcAft>
            </a:pPr>
            <a:r>
              <a:rPr lang="en-CA" sz="1200" dirty="0">
                <a:solidFill>
                  <a:srgbClr val="000000"/>
                </a:solidFill>
                <a:latin typeface="Times New Roman" panose="02020603050405020304" pitchFamily="18" charset="0"/>
              </a:rPr>
              <a:t>&amp;</a:t>
            </a:r>
          </a:p>
          <a:p>
            <a:pPr algn="ctr" defTabSz="914400" fontAlgn="base">
              <a:spcBef>
                <a:spcPct val="0"/>
              </a:spcBef>
              <a:spcAft>
                <a:spcPct val="0"/>
              </a:spcAft>
            </a:pPr>
            <a:r>
              <a:rPr lang="en-CA" sz="1200" dirty="0">
                <a:solidFill>
                  <a:srgbClr val="000000"/>
                </a:solidFill>
                <a:latin typeface="Times New Roman" panose="02020603050405020304" pitchFamily="18" charset="0"/>
              </a:rPr>
              <a:t>Decision</a:t>
            </a:r>
          </a:p>
          <a:p>
            <a:pPr algn="ctr" defTabSz="914400" fontAlgn="base">
              <a:spcBef>
                <a:spcPct val="0"/>
              </a:spcBef>
              <a:spcAft>
                <a:spcPct val="0"/>
              </a:spcAft>
            </a:pPr>
            <a:endParaRPr lang="en-CA" sz="1800" dirty="0">
              <a:solidFill>
                <a:srgbClr val="000000"/>
              </a:solidFill>
            </a:endParaRPr>
          </a:p>
        </p:txBody>
      </p:sp>
      <p:sp>
        <p:nvSpPr>
          <p:cNvPr id="11" name="Text Box 14"/>
          <p:cNvSpPr txBox="1">
            <a:spLocks noChangeArrowheads="1"/>
          </p:cNvSpPr>
          <p:nvPr/>
        </p:nvSpPr>
        <p:spPr bwMode="auto">
          <a:xfrm>
            <a:off x="5122862" y="4679336"/>
            <a:ext cx="127793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CA" sz="1200" dirty="0">
                <a:solidFill>
                  <a:srgbClr val="000000"/>
                </a:solidFill>
                <a:latin typeface="Times New Roman" panose="02020603050405020304" pitchFamily="18" charset="0"/>
              </a:rPr>
              <a:t>Technical</a:t>
            </a:r>
          </a:p>
          <a:p>
            <a:pPr algn="ctr" defTabSz="914400" fontAlgn="base">
              <a:spcBef>
                <a:spcPct val="0"/>
              </a:spcBef>
              <a:spcAft>
                <a:spcPct val="0"/>
              </a:spcAft>
            </a:pPr>
            <a:r>
              <a:rPr lang="en-CA" sz="1200" dirty="0">
                <a:solidFill>
                  <a:srgbClr val="000000"/>
                </a:solidFill>
                <a:latin typeface="Times New Roman" panose="02020603050405020304" pitchFamily="18" charset="0"/>
              </a:rPr>
              <a:t>&amp; </a:t>
            </a:r>
          </a:p>
          <a:p>
            <a:pPr algn="ctr" defTabSz="914400" fontAlgn="base">
              <a:spcBef>
                <a:spcPct val="0"/>
              </a:spcBef>
              <a:spcAft>
                <a:spcPct val="0"/>
              </a:spcAft>
            </a:pPr>
            <a:r>
              <a:rPr lang="en-CA" sz="1200" dirty="0">
                <a:solidFill>
                  <a:srgbClr val="000000"/>
                </a:solidFill>
                <a:latin typeface="Times New Roman" panose="02020603050405020304" pitchFamily="18" charset="0"/>
              </a:rPr>
              <a:t>Operational Rules</a:t>
            </a:r>
            <a:endParaRPr lang="en-CA" sz="1800" dirty="0">
              <a:solidFill>
                <a:srgbClr val="000000"/>
              </a:solidFill>
            </a:endParaRPr>
          </a:p>
        </p:txBody>
      </p:sp>
      <p:sp>
        <p:nvSpPr>
          <p:cNvPr id="12" name="Text Box 15"/>
          <p:cNvSpPr txBox="1">
            <a:spLocks noChangeArrowheads="1"/>
          </p:cNvSpPr>
          <p:nvPr/>
        </p:nvSpPr>
        <p:spPr bwMode="auto">
          <a:xfrm>
            <a:off x="8013701" y="4815862"/>
            <a:ext cx="13096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CA" sz="1200" dirty="0">
                <a:solidFill>
                  <a:srgbClr val="000000"/>
                </a:solidFill>
                <a:latin typeface="Times New Roman" panose="02020603050405020304" pitchFamily="18" charset="0"/>
              </a:rPr>
              <a:t>Deployment </a:t>
            </a:r>
            <a:endParaRPr lang="en-CA" sz="1800" dirty="0">
              <a:solidFill>
                <a:srgbClr val="000000"/>
              </a:solidFill>
            </a:endParaRPr>
          </a:p>
        </p:txBody>
      </p:sp>
      <p:sp>
        <p:nvSpPr>
          <p:cNvPr id="13" name="Text Box 16"/>
          <p:cNvSpPr txBox="1">
            <a:spLocks noChangeArrowheads="1"/>
          </p:cNvSpPr>
          <p:nvPr/>
        </p:nvSpPr>
        <p:spPr bwMode="auto">
          <a:xfrm>
            <a:off x="4327525" y="3180737"/>
            <a:ext cx="1090612" cy="57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CA" sz="1200" b="1" dirty="0">
                <a:solidFill>
                  <a:srgbClr val="000000"/>
                </a:solidFill>
                <a:latin typeface="Times New Roman" panose="02020603050405020304" pitchFamily="18" charset="0"/>
              </a:rPr>
              <a:t>Q4  2012</a:t>
            </a:r>
            <a:endParaRPr lang="en-CA" sz="1800" dirty="0">
              <a:solidFill>
                <a:srgbClr val="000000"/>
              </a:solidFill>
            </a:endParaRPr>
          </a:p>
        </p:txBody>
      </p:sp>
      <p:sp>
        <p:nvSpPr>
          <p:cNvPr id="14" name="Text Box 17"/>
          <p:cNvSpPr txBox="1">
            <a:spLocks noChangeArrowheads="1"/>
          </p:cNvSpPr>
          <p:nvPr/>
        </p:nvSpPr>
        <p:spPr bwMode="auto">
          <a:xfrm>
            <a:off x="5689600" y="3180736"/>
            <a:ext cx="1090612" cy="546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CA" sz="1200" b="1" dirty="0">
                <a:solidFill>
                  <a:srgbClr val="000000"/>
                </a:solidFill>
                <a:latin typeface="Times New Roman" panose="02020603050405020304" pitchFamily="18" charset="0"/>
              </a:rPr>
              <a:t>Q4  2013</a:t>
            </a:r>
            <a:endParaRPr lang="en-CA" sz="1800" dirty="0">
              <a:solidFill>
                <a:srgbClr val="000000"/>
              </a:solidFill>
            </a:endParaRPr>
          </a:p>
        </p:txBody>
      </p:sp>
      <p:sp>
        <p:nvSpPr>
          <p:cNvPr id="15" name="Text Box 18"/>
          <p:cNvSpPr txBox="1">
            <a:spLocks noChangeArrowheads="1"/>
          </p:cNvSpPr>
          <p:nvPr/>
        </p:nvSpPr>
        <p:spPr bwMode="auto">
          <a:xfrm>
            <a:off x="7181851" y="3180737"/>
            <a:ext cx="954087" cy="409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CA" sz="1200" b="1" dirty="0">
                <a:solidFill>
                  <a:srgbClr val="000000"/>
                </a:solidFill>
                <a:latin typeface="Times New Roman" panose="02020603050405020304" pitchFamily="18" charset="0"/>
              </a:rPr>
              <a:t>Q4  2014</a:t>
            </a:r>
            <a:endParaRPr lang="en-CA" sz="1800" dirty="0">
              <a:solidFill>
                <a:srgbClr val="000000"/>
              </a:solidFill>
            </a:endParaRPr>
          </a:p>
        </p:txBody>
      </p:sp>
      <p:sp>
        <p:nvSpPr>
          <p:cNvPr id="16" name="Line 19"/>
          <p:cNvSpPr>
            <a:spLocks noChangeShapeType="1"/>
          </p:cNvSpPr>
          <p:nvPr/>
        </p:nvSpPr>
        <p:spPr bwMode="auto">
          <a:xfrm>
            <a:off x="4745037" y="3590311"/>
            <a:ext cx="0" cy="271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dirty="0">
              <a:solidFill>
                <a:srgbClr val="000000"/>
              </a:solidFill>
            </a:endParaRPr>
          </a:p>
        </p:txBody>
      </p:sp>
      <p:sp>
        <p:nvSpPr>
          <p:cNvPr id="17" name="Line 20"/>
          <p:cNvSpPr>
            <a:spLocks noChangeShapeType="1"/>
          </p:cNvSpPr>
          <p:nvPr/>
        </p:nvSpPr>
        <p:spPr bwMode="auto">
          <a:xfrm>
            <a:off x="6107112" y="3590311"/>
            <a:ext cx="0" cy="271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dirty="0">
              <a:solidFill>
                <a:srgbClr val="000000"/>
              </a:solidFill>
            </a:endParaRPr>
          </a:p>
        </p:txBody>
      </p:sp>
      <p:sp>
        <p:nvSpPr>
          <p:cNvPr id="18" name="Line 21"/>
          <p:cNvSpPr>
            <a:spLocks noChangeShapeType="1"/>
          </p:cNvSpPr>
          <p:nvPr/>
        </p:nvSpPr>
        <p:spPr bwMode="auto">
          <a:xfrm>
            <a:off x="7604126" y="3590311"/>
            <a:ext cx="1587" cy="271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dirty="0">
              <a:solidFill>
                <a:srgbClr val="000000"/>
              </a:solidFill>
            </a:endParaRPr>
          </a:p>
        </p:txBody>
      </p:sp>
      <p:sp>
        <p:nvSpPr>
          <p:cNvPr id="19" name="AutoShape 22"/>
          <p:cNvSpPr>
            <a:spLocks noChangeArrowheads="1"/>
          </p:cNvSpPr>
          <p:nvPr/>
        </p:nvSpPr>
        <p:spPr bwMode="auto">
          <a:xfrm>
            <a:off x="4198938" y="6352561"/>
            <a:ext cx="1120775" cy="2587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rgbClr val="000000"/>
            </a:solidFill>
            <a:miter lim="800000"/>
            <a:headEnd/>
            <a:tailEnd/>
          </a:ln>
        </p:spPr>
        <p:txBody>
          <a:bodyPr/>
          <a:lstStyle/>
          <a:p>
            <a:pPr defTabSz="914400" fontAlgn="base">
              <a:spcBef>
                <a:spcPct val="0"/>
              </a:spcBef>
              <a:spcAft>
                <a:spcPct val="0"/>
              </a:spcAft>
            </a:pPr>
            <a:endParaRPr lang="en-US" sz="1800" dirty="0">
              <a:solidFill>
                <a:srgbClr val="000000"/>
              </a:solidFill>
            </a:endParaRPr>
          </a:p>
        </p:txBody>
      </p:sp>
      <p:sp>
        <p:nvSpPr>
          <p:cNvPr id="20" name="Line 23"/>
          <p:cNvSpPr>
            <a:spLocks noChangeShapeType="1"/>
          </p:cNvSpPr>
          <p:nvPr/>
        </p:nvSpPr>
        <p:spPr bwMode="auto">
          <a:xfrm>
            <a:off x="3109912" y="3590311"/>
            <a:ext cx="0" cy="271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dirty="0">
              <a:solidFill>
                <a:srgbClr val="000000"/>
              </a:solidFill>
            </a:endParaRPr>
          </a:p>
        </p:txBody>
      </p:sp>
      <p:sp>
        <p:nvSpPr>
          <p:cNvPr id="21" name="Line 24"/>
          <p:cNvSpPr>
            <a:spLocks noChangeShapeType="1"/>
          </p:cNvSpPr>
          <p:nvPr/>
        </p:nvSpPr>
        <p:spPr bwMode="auto">
          <a:xfrm>
            <a:off x="5319712" y="3861773"/>
            <a:ext cx="0" cy="245268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dirty="0">
              <a:solidFill>
                <a:srgbClr val="000000"/>
              </a:solidFill>
            </a:endParaRPr>
          </a:p>
        </p:txBody>
      </p:sp>
      <p:sp>
        <p:nvSpPr>
          <p:cNvPr id="22" name="Line 25"/>
          <p:cNvSpPr>
            <a:spLocks noChangeShapeType="1"/>
          </p:cNvSpPr>
          <p:nvPr/>
        </p:nvSpPr>
        <p:spPr bwMode="auto">
          <a:xfrm>
            <a:off x="3109912" y="3726836"/>
            <a:ext cx="62674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dirty="0">
              <a:solidFill>
                <a:srgbClr val="000000"/>
              </a:solidFill>
            </a:endParaRPr>
          </a:p>
        </p:txBody>
      </p:sp>
      <p:sp>
        <p:nvSpPr>
          <p:cNvPr id="23" name="AutoShape 26"/>
          <p:cNvSpPr>
            <a:spLocks noChangeArrowheads="1"/>
          </p:cNvSpPr>
          <p:nvPr/>
        </p:nvSpPr>
        <p:spPr bwMode="auto">
          <a:xfrm>
            <a:off x="6107113" y="5088911"/>
            <a:ext cx="1770063" cy="817562"/>
          </a:xfrm>
          <a:prstGeom prst="parallelogram">
            <a:avLst>
              <a:gd name="adj" fmla="val 48483"/>
            </a:avLst>
          </a:prstGeom>
          <a:solidFill>
            <a:srgbClr val="808080"/>
          </a:solidFill>
          <a:ln w="9525">
            <a:solidFill>
              <a:srgbClr val="000000"/>
            </a:solidFill>
            <a:miter lim="800000"/>
            <a:headEnd/>
            <a:tailEnd/>
          </a:ln>
        </p:spPr>
        <p:txBody>
          <a:bodyPr/>
          <a:lstStyle/>
          <a:p>
            <a:pPr defTabSz="914400" fontAlgn="base">
              <a:spcBef>
                <a:spcPct val="0"/>
              </a:spcBef>
              <a:spcAft>
                <a:spcPct val="0"/>
              </a:spcAft>
            </a:pPr>
            <a:endParaRPr lang="en-US" sz="1800" dirty="0">
              <a:solidFill>
                <a:srgbClr val="000000"/>
              </a:solidFill>
            </a:endParaRPr>
          </a:p>
        </p:txBody>
      </p:sp>
      <p:sp>
        <p:nvSpPr>
          <p:cNvPr id="24" name="AutoShape 27"/>
          <p:cNvSpPr>
            <a:spLocks noChangeArrowheads="1"/>
          </p:cNvSpPr>
          <p:nvPr/>
        </p:nvSpPr>
        <p:spPr bwMode="auto">
          <a:xfrm flipH="1">
            <a:off x="6107113" y="4134824"/>
            <a:ext cx="1770063" cy="817563"/>
          </a:xfrm>
          <a:prstGeom prst="parallelogram">
            <a:avLst>
              <a:gd name="adj" fmla="val 48483"/>
            </a:avLst>
          </a:prstGeom>
          <a:solidFill>
            <a:srgbClr val="808080"/>
          </a:solidFill>
          <a:ln w="9525">
            <a:solidFill>
              <a:srgbClr val="000000"/>
            </a:solidFill>
            <a:miter lim="800000"/>
            <a:headEnd/>
            <a:tailEnd/>
          </a:ln>
        </p:spPr>
        <p:txBody>
          <a:bodyPr/>
          <a:lstStyle/>
          <a:p>
            <a:pPr defTabSz="914400" fontAlgn="base">
              <a:spcBef>
                <a:spcPct val="0"/>
              </a:spcBef>
              <a:spcAft>
                <a:spcPct val="0"/>
              </a:spcAft>
            </a:pPr>
            <a:endParaRPr lang="en-US" sz="1800" dirty="0">
              <a:solidFill>
                <a:srgbClr val="000000"/>
              </a:solidFill>
            </a:endParaRPr>
          </a:p>
        </p:txBody>
      </p:sp>
      <p:sp>
        <p:nvSpPr>
          <p:cNvPr id="25" name="Text Box 28"/>
          <p:cNvSpPr txBox="1">
            <a:spLocks noChangeArrowheads="1"/>
          </p:cNvSpPr>
          <p:nvPr/>
        </p:nvSpPr>
        <p:spPr bwMode="auto">
          <a:xfrm>
            <a:off x="6378575" y="4271349"/>
            <a:ext cx="1363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CA" sz="1200" dirty="0">
                <a:solidFill>
                  <a:srgbClr val="000000"/>
                </a:solidFill>
                <a:latin typeface="Times New Roman" panose="02020603050405020304" pitchFamily="18" charset="0"/>
              </a:rPr>
              <a:t>Database</a:t>
            </a:r>
          </a:p>
          <a:p>
            <a:pPr algn="ctr" defTabSz="914400" fontAlgn="base">
              <a:spcBef>
                <a:spcPct val="0"/>
              </a:spcBef>
              <a:spcAft>
                <a:spcPct val="0"/>
              </a:spcAft>
            </a:pPr>
            <a:r>
              <a:rPr lang="en-CA" sz="1200" dirty="0">
                <a:solidFill>
                  <a:srgbClr val="000000"/>
                </a:solidFill>
                <a:latin typeface="Times New Roman" panose="02020603050405020304" pitchFamily="18" charset="0"/>
              </a:rPr>
              <a:t>Approval</a:t>
            </a:r>
          </a:p>
          <a:p>
            <a:pPr algn="ctr" defTabSz="914400" fontAlgn="base">
              <a:spcBef>
                <a:spcPct val="0"/>
              </a:spcBef>
              <a:spcAft>
                <a:spcPct val="0"/>
              </a:spcAft>
            </a:pPr>
            <a:endParaRPr lang="en-CA" sz="1200" dirty="0">
              <a:solidFill>
                <a:srgbClr val="000000"/>
              </a:solidFill>
              <a:latin typeface="Times New Roman" panose="02020603050405020304" pitchFamily="18" charset="0"/>
            </a:endParaRPr>
          </a:p>
          <a:p>
            <a:pPr algn="ctr" defTabSz="914400" fontAlgn="base">
              <a:spcBef>
                <a:spcPct val="0"/>
              </a:spcBef>
              <a:spcAft>
                <a:spcPct val="0"/>
              </a:spcAft>
            </a:pPr>
            <a:endParaRPr lang="en-CA" sz="1200" dirty="0">
              <a:solidFill>
                <a:srgbClr val="000000"/>
              </a:solidFill>
              <a:latin typeface="Times New Roman" panose="02020603050405020304" pitchFamily="18" charset="0"/>
            </a:endParaRPr>
          </a:p>
          <a:p>
            <a:pPr algn="ctr" defTabSz="914400" fontAlgn="base">
              <a:spcBef>
                <a:spcPct val="0"/>
              </a:spcBef>
              <a:spcAft>
                <a:spcPct val="0"/>
              </a:spcAft>
            </a:pPr>
            <a:endParaRPr lang="en-CA" sz="1200" dirty="0">
              <a:solidFill>
                <a:srgbClr val="000000"/>
              </a:solidFill>
              <a:latin typeface="Times New Roman" panose="02020603050405020304" pitchFamily="18" charset="0"/>
            </a:endParaRPr>
          </a:p>
          <a:p>
            <a:pPr algn="ctr" defTabSz="914400" fontAlgn="base">
              <a:spcBef>
                <a:spcPct val="0"/>
              </a:spcBef>
              <a:spcAft>
                <a:spcPct val="0"/>
              </a:spcAft>
            </a:pPr>
            <a:endParaRPr lang="en-CA" sz="1200" dirty="0">
              <a:solidFill>
                <a:srgbClr val="000000"/>
              </a:solidFill>
              <a:latin typeface="Times New Roman" panose="02020603050405020304" pitchFamily="18" charset="0"/>
            </a:endParaRPr>
          </a:p>
          <a:p>
            <a:pPr algn="ctr" defTabSz="914400" fontAlgn="base">
              <a:spcBef>
                <a:spcPct val="0"/>
              </a:spcBef>
              <a:spcAft>
                <a:spcPct val="0"/>
              </a:spcAft>
            </a:pPr>
            <a:r>
              <a:rPr lang="en-CA" sz="1200" dirty="0">
                <a:solidFill>
                  <a:srgbClr val="000000"/>
                </a:solidFill>
                <a:latin typeface="Times New Roman" panose="02020603050405020304" pitchFamily="18" charset="0"/>
              </a:rPr>
              <a:t>Device</a:t>
            </a:r>
          </a:p>
          <a:p>
            <a:pPr algn="ctr" defTabSz="914400" fontAlgn="base">
              <a:spcBef>
                <a:spcPct val="0"/>
              </a:spcBef>
              <a:spcAft>
                <a:spcPct val="0"/>
              </a:spcAft>
            </a:pPr>
            <a:r>
              <a:rPr lang="en-CA" sz="1200" dirty="0">
                <a:solidFill>
                  <a:srgbClr val="000000"/>
                </a:solidFill>
                <a:latin typeface="Times New Roman" panose="02020603050405020304" pitchFamily="18" charset="0"/>
              </a:rPr>
              <a:t>Certification</a:t>
            </a:r>
            <a:endParaRPr lang="en-CA" sz="1800" dirty="0">
              <a:solidFill>
                <a:srgbClr val="000000"/>
              </a:solidFill>
            </a:endParaRPr>
          </a:p>
        </p:txBody>
      </p:sp>
      <p:sp>
        <p:nvSpPr>
          <p:cNvPr id="26" name="Text Box 29"/>
          <p:cNvSpPr txBox="1">
            <a:spLocks noChangeArrowheads="1"/>
          </p:cNvSpPr>
          <p:nvPr/>
        </p:nvSpPr>
        <p:spPr bwMode="auto">
          <a:xfrm>
            <a:off x="2973387" y="6287473"/>
            <a:ext cx="12255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CA" sz="1200" dirty="0">
                <a:solidFill>
                  <a:srgbClr val="000000"/>
                </a:solidFill>
                <a:latin typeface="Times New Roman" panose="02020603050405020304" pitchFamily="18" charset="0"/>
              </a:rPr>
              <a:t>We are Here</a:t>
            </a:r>
            <a:endParaRPr lang="en-CA" sz="1800" dirty="0">
              <a:solidFill>
                <a:srgbClr val="000000"/>
              </a:solidFill>
            </a:endParaRPr>
          </a:p>
        </p:txBody>
      </p:sp>
    </p:spTree>
    <p:extLst>
      <p:ext uri="{BB962C8B-B14F-4D97-AF65-F5344CB8AC3E}">
        <p14:creationId xmlns:p14="http://schemas.microsoft.com/office/powerpoint/2010/main" val="2490722677"/>
      </p:ext>
    </p:extLst>
  </p:cSld>
  <p:clrMapOvr>
    <a:masterClrMapping/>
  </p:clrMapOvr>
  <p:transition spd="med"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472541" y="133596"/>
            <a:ext cx="8965870" cy="6724404"/>
          </a:xfrm>
          <a:prstGeom prst="rect">
            <a:avLst/>
          </a:prstGeom>
        </p:spPr>
      </p:pic>
    </p:spTree>
    <p:extLst>
      <p:ext uri="{BB962C8B-B14F-4D97-AF65-F5344CB8AC3E}">
        <p14:creationId xmlns:p14="http://schemas.microsoft.com/office/powerpoint/2010/main" val="12258820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57862" y="887418"/>
            <a:ext cx="3876235" cy="5764261"/>
          </a:xfrm>
          <a:prstGeom prst="rect">
            <a:avLst/>
          </a:prstGeom>
          <a:ln>
            <a:solidFill>
              <a:srgbClr val="797979"/>
            </a:solidFill>
          </a:ln>
        </p:spPr>
      </p:pic>
      <p:sp>
        <p:nvSpPr>
          <p:cNvPr id="3" name="Title 2"/>
          <p:cNvSpPr>
            <a:spLocks noGrp="1"/>
          </p:cNvSpPr>
          <p:nvPr>
            <p:ph type="title"/>
          </p:nvPr>
        </p:nvSpPr>
        <p:spPr>
          <a:xfrm>
            <a:off x="475750" y="228601"/>
            <a:ext cx="11234738" cy="609398"/>
          </a:xfrm>
        </p:spPr>
        <p:txBody>
          <a:bodyPr/>
          <a:lstStyle/>
          <a:p>
            <a:r>
              <a:rPr lang="en-US" dirty="0" smtClean="0"/>
              <a:t>TV White Space Availability in New Zealand</a:t>
            </a:r>
            <a:endParaRPr lang="en-US" dirty="0"/>
          </a:p>
        </p:txBody>
      </p:sp>
      <p:sp>
        <p:nvSpPr>
          <p:cNvPr id="6" name="TextBox 5"/>
          <p:cNvSpPr txBox="1"/>
          <p:nvPr/>
        </p:nvSpPr>
        <p:spPr>
          <a:xfrm>
            <a:off x="8907517" y="1244074"/>
            <a:ext cx="3090042" cy="4431983"/>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Conclusion:</a:t>
            </a:r>
          </a:p>
          <a:p>
            <a:endParaRPr lang="en-US" sz="2400" dirty="0">
              <a:gradFill>
                <a:gsLst>
                  <a:gs pos="417">
                    <a:srgbClr val="000000"/>
                  </a:gs>
                  <a:gs pos="100000">
                    <a:srgbClr val="000000"/>
                  </a:gs>
                </a:gsLst>
                <a:lin ang="5400000" scaled="0"/>
              </a:gradFill>
            </a:endParaRPr>
          </a:p>
          <a:p>
            <a:r>
              <a:rPr lang="en-US" sz="2400" dirty="0" smtClean="0">
                <a:gradFill>
                  <a:gsLst>
                    <a:gs pos="417">
                      <a:srgbClr val="000000"/>
                    </a:gs>
                    <a:gs pos="100000">
                      <a:srgbClr val="000000"/>
                    </a:gs>
                  </a:gsLst>
                  <a:lin ang="5400000" scaled="0"/>
                </a:gradFill>
              </a:rPr>
              <a:t>At the time of this study, there was a minimum of 2x16 MHz</a:t>
            </a:r>
          </a:p>
          <a:p>
            <a:r>
              <a:rPr lang="en-US" sz="2400" dirty="0" smtClean="0">
                <a:gradFill>
                  <a:gsLst>
                    <a:gs pos="417">
                      <a:srgbClr val="000000"/>
                    </a:gs>
                    <a:gs pos="100000">
                      <a:srgbClr val="000000"/>
                    </a:gs>
                  </a:gsLst>
                  <a:lin ang="5400000" scaled="0"/>
                </a:gradFill>
              </a:rPr>
              <a:t>And 2x24 MHz of contiguous white space spectrum available</a:t>
            </a:r>
          </a:p>
          <a:p>
            <a:r>
              <a:rPr lang="en-US" sz="2400" dirty="0" smtClean="0">
                <a:gradFill>
                  <a:gsLst>
                    <a:gs pos="417">
                      <a:srgbClr val="000000"/>
                    </a:gs>
                    <a:gs pos="100000">
                      <a:srgbClr val="000000"/>
                    </a:gs>
                  </a:gsLst>
                  <a:lin ang="5400000" scaled="0"/>
                </a:gradFill>
              </a:rPr>
              <a:t>In the North Island and South Island, respectively.</a:t>
            </a:r>
          </a:p>
        </p:txBody>
      </p:sp>
      <p:pic>
        <p:nvPicPr>
          <p:cNvPr id="7" name="Picture 6"/>
          <p:cNvPicPr>
            <a:picLocks noChangeAspect="1"/>
          </p:cNvPicPr>
          <p:nvPr/>
        </p:nvPicPr>
        <p:blipFill>
          <a:blip r:embed="rId3"/>
          <a:stretch>
            <a:fillRect/>
          </a:stretch>
        </p:blipFill>
        <p:spPr>
          <a:xfrm>
            <a:off x="302330" y="916829"/>
            <a:ext cx="4382112" cy="5734850"/>
          </a:xfrm>
          <a:prstGeom prst="rect">
            <a:avLst/>
          </a:prstGeom>
          <a:ln>
            <a:solidFill>
              <a:srgbClr val="7F7F7F"/>
            </a:solidFill>
          </a:ln>
        </p:spPr>
      </p:pic>
    </p:spTree>
    <p:extLst>
      <p:ext uri="{BB962C8B-B14F-4D97-AF65-F5344CB8AC3E}">
        <p14:creationId xmlns:p14="http://schemas.microsoft.com/office/powerpoint/2010/main" val="304580100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5668" y="71250"/>
            <a:ext cx="8991151" cy="6717124"/>
          </a:xfrm>
          <a:prstGeom prst="rect">
            <a:avLst/>
          </a:prstGeom>
        </p:spPr>
      </p:pic>
    </p:spTree>
    <p:extLst>
      <p:ext uri="{BB962C8B-B14F-4D97-AF65-F5344CB8AC3E}">
        <p14:creationId xmlns:p14="http://schemas.microsoft.com/office/powerpoint/2010/main" val="18085164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6" y="15241"/>
            <a:ext cx="12761595" cy="747897"/>
          </a:xfrm>
        </p:spPr>
        <p:txBody>
          <a:bodyPr/>
          <a:lstStyle/>
          <a:p>
            <a:r>
              <a:rPr lang="en-US" dirty="0" smtClean="0">
                <a:solidFill>
                  <a:schemeClr val="bg1"/>
                </a:solidFill>
              </a:rPr>
              <a:t>It’s Complicated . . . </a:t>
            </a:r>
            <a:endParaRPr lang="en-US" dirty="0">
              <a:solidFill>
                <a:schemeClr val="bg1"/>
              </a:solidFill>
            </a:endParaRPr>
          </a:p>
        </p:txBody>
      </p:sp>
      <p:sp>
        <p:nvSpPr>
          <p:cNvPr id="18" name="Rectangle 17"/>
          <p:cNvSpPr/>
          <p:nvPr/>
        </p:nvSpPr>
        <p:spPr bwMode="auto">
          <a:xfrm>
            <a:off x="3072342" y="2210499"/>
            <a:ext cx="2971800" cy="10789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73152" numCol="1" rtlCol="0" anchor="b" anchorCtr="0" compatLnSpc="1">
            <a:prstTxWarp prst="textNoShape">
              <a:avLst/>
            </a:prstTxWarp>
          </a:bodyPr>
          <a:lstStyle/>
          <a:p>
            <a:pPr defTabSz="914099" fontAlgn="base">
              <a:spcBef>
                <a:spcPct val="0"/>
              </a:spcBef>
              <a:spcAft>
                <a:spcPct val="0"/>
              </a:spcAft>
            </a:pPr>
            <a:r>
              <a:rPr lang="en-US" sz="2200" dirty="0" smtClean="0">
                <a:solidFill>
                  <a:schemeClr val="bg1">
                    <a:alpha val="99000"/>
                  </a:schemeClr>
                </a:solidFill>
                <a:ea typeface="Adobe Fan Heiti Std B" pitchFamily="34" charset="-128"/>
                <a:cs typeface="Segoe UI" pitchFamily="34" charset="0"/>
              </a:rPr>
              <a:t>Move The Rocks…</a:t>
            </a:r>
            <a:endParaRPr lang="en-US" sz="2200" dirty="0">
              <a:solidFill>
                <a:schemeClr val="bg1">
                  <a:alpha val="99000"/>
                </a:schemeClr>
              </a:solidFill>
              <a:ea typeface="Adobe Fan Heiti Std B" pitchFamily="34" charset="-128"/>
              <a:cs typeface="Segoe UI" pitchFamily="34" charset="0"/>
            </a:endParaRPr>
          </a:p>
        </p:txBody>
      </p:sp>
      <p:sp>
        <p:nvSpPr>
          <p:cNvPr id="27" name="Rectangle 26"/>
          <p:cNvSpPr/>
          <p:nvPr/>
        </p:nvSpPr>
        <p:spPr bwMode="auto">
          <a:xfrm>
            <a:off x="0" y="1020996"/>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73152" numCol="1" rtlCol="0" anchor="b" anchorCtr="0" compatLnSpc="1">
            <a:prstTxWarp prst="textNoShape">
              <a:avLst/>
            </a:prstTxWarp>
          </a:bodyPr>
          <a:lstStyle/>
          <a:p>
            <a:pPr defTabSz="914099" fontAlgn="base">
              <a:spcBef>
                <a:spcPct val="0"/>
              </a:spcBef>
              <a:spcAft>
                <a:spcPct val="0"/>
              </a:spcAft>
            </a:pPr>
            <a:r>
              <a:rPr lang="en-US" sz="2200" dirty="0" smtClean="0">
                <a:solidFill>
                  <a:schemeClr val="tx1"/>
                </a:solidFill>
                <a:ea typeface="Adobe Fan Heiti Std B" pitchFamily="34" charset="-128"/>
                <a:cs typeface="Segoe UI" pitchFamily="34" charset="0"/>
              </a:rPr>
              <a:t>Actions…</a:t>
            </a:r>
          </a:p>
        </p:txBody>
      </p:sp>
      <p:sp>
        <p:nvSpPr>
          <p:cNvPr id="28" name="Rectangle 27"/>
          <p:cNvSpPr/>
          <p:nvPr/>
        </p:nvSpPr>
        <p:spPr bwMode="auto">
          <a:xfrm>
            <a:off x="6144684" y="3400002"/>
            <a:ext cx="6044141" cy="1078992"/>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73152" numCol="1" rtlCol="0" anchor="b" anchorCtr="0" compatLnSpc="1">
            <a:prstTxWarp prst="textNoShape">
              <a:avLst/>
            </a:prstTxWarp>
          </a:bodyPr>
          <a:lstStyle/>
          <a:p>
            <a:pPr defTabSz="914099" fontAlgn="base">
              <a:spcBef>
                <a:spcPct val="0"/>
              </a:spcBef>
              <a:spcAft>
                <a:spcPct val="0"/>
              </a:spcAft>
            </a:pPr>
            <a:r>
              <a:rPr lang="en-US" sz="2200" dirty="0" smtClean="0">
                <a:solidFill>
                  <a:schemeClr val="bg1">
                    <a:alpha val="99000"/>
                  </a:schemeClr>
                </a:solidFill>
                <a:ea typeface="Adobe Fan Heiti Std B" pitchFamily="34" charset="-128"/>
                <a:cs typeface="Segoe UI" pitchFamily="34" charset="0"/>
              </a:rPr>
              <a:t>To Achieve…</a:t>
            </a:r>
          </a:p>
        </p:txBody>
      </p:sp>
      <p:sp>
        <p:nvSpPr>
          <p:cNvPr id="21" name="Rectangle 20"/>
          <p:cNvSpPr/>
          <p:nvPr/>
        </p:nvSpPr>
        <p:spPr bwMode="auto">
          <a:xfrm>
            <a:off x="0" y="2210499"/>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Technical, Economic </a:t>
            </a:r>
          </a:p>
          <a:p>
            <a:pPr lvl="0" defTabSz="914099" fontAlgn="base">
              <a:spcBef>
                <a:spcPct val="0"/>
              </a:spcBef>
              <a:spcAft>
                <a:spcPct val="0"/>
              </a:spcAft>
            </a:pPr>
            <a:r>
              <a:rPr lang="en-US" sz="1600" dirty="0" smtClean="0">
                <a:solidFill>
                  <a:srgbClr val="FFFFFF">
                    <a:alpha val="99000"/>
                  </a:srgbClr>
                </a:solidFill>
                <a:ea typeface="Adobe Fan Heiti Std B" pitchFamily="34" charset="-128"/>
                <a:cs typeface="Segoe UI" pitchFamily="34" charset="0"/>
              </a:rPr>
              <a:t>and </a:t>
            </a:r>
            <a:r>
              <a:rPr lang="en-US" sz="1600" dirty="0">
                <a:solidFill>
                  <a:srgbClr val="FFFFFF">
                    <a:alpha val="99000"/>
                  </a:srgbClr>
                </a:solidFill>
                <a:ea typeface="Adobe Fan Heiti Std B" pitchFamily="34" charset="-128"/>
                <a:cs typeface="Segoe UI" pitchFamily="34" charset="0"/>
              </a:rPr>
              <a:t>Legal </a:t>
            </a:r>
            <a:r>
              <a:rPr lang="en-US" sz="1600" dirty="0" smtClean="0">
                <a:solidFill>
                  <a:srgbClr val="FFFFFF">
                    <a:alpha val="99000"/>
                  </a:srgbClr>
                </a:solidFill>
                <a:ea typeface="Adobe Fan Heiti Std B" pitchFamily="34" charset="-128"/>
                <a:cs typeface="Segoe UI" pitchFamily="34" charset="0"/>
              </a:rPr>
              <a:t>Whitepapers</a:t>
            </a:r>
            <a:endParaRPr lang="en-US" sz="1600" dirty="0">
              <a:solidFill>
                <a:srgbClr val="FFFFFF">
                  <a:alpha val="99000"/>
                </a:srgbClr>
              </a:solidFill>
              <a:ea typeface="Adobe Fan Heiti Std B" pitchFamily="34" charset="-128"/>
              <a:cs typeface="Segoe UI" pitchFamily="34" charset="0"/>
            </a:endParaRPr>
          </a:p>
        </p:txBody>
      </p:sp>
      <p:sp>
        <p:nvSpPr>
          <p:cNvPr id="29" name="Rectangle 28"/>
          <p:cNvSpPr/>
          <p:nvPr/>
        </p:nvSpPr>
        <p:spPr bwMode="auto">
          <a:xfrm>
            <a:off x="0" y="3400002"/>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Developing Alliances with Companies, Academics &amp; Regulators</a:t>
            </a:r>
          </a:p>
        </p:txBody>
      </p:sp>
      <p:sp>
        <p:nvSpPr>
          <p:cNvPr id="30" name="Rectangle 29"/>
          <p:cNvSpPr/>
          <p:nvPr/>
        </p:nvSpPr>
        <p:spPr bwMode="auto">
          <a:xfrm>
            <a:off x="0" y="4589505"/>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Strategically Located and Scoped </a:t>
            </a:r>
            <a:r>
              <a:rPr lang="en-US" sz="1600" dirty="0" smtClean="0">
                <a:solidFill>
                  <a:srgbClr val="FFFFFF">
                    <a:alpha val="99000"/>
                  </a:srgbClr>
                </a:solidFill>
                <a:ea typeface="Adobe Fan Heiti Std B" pitchFamily="34" charset="-128"/>
                <a:cs typeface="Segoe UI" pitchFamily="34" charset="0"/>
              </a:rPr>
              <a:t/>
            </a:r>
            <a:br>
              <a:rPr lang="en-US" sz="1600" dirty="0" smtClean="0">
                <a:solidFill>
                  <a:srgbClr val="FFFFFF">
                    <a:alpha val="99000"/>
                  </a:srgbClr>
                </a:solidFill>
                <a:ea typeface="Adobe Fan Heiti Std B" pitchFamily="34" charset="-128"/>
                <a:cs typeface="Segoe UI" pitchFamily="34" charset="0"/>
              </a:rPr>
            </a:br>
            <a:r>
              <a:rPr lang="en-US" sz="1600" dirty="0" smtClean="0">
                <a:solidFill>
                  <a:srgbClr val="FFFFFF">
                    <a:alpha val="99000"/>
                  </a:srgbClr>
                </a:solidFill>
                <a:ea typeface="Adobe Fan Heiti Std B" pitchFamily="34" charset="-128"/>
                <a:cs typeface="Segoe UI" pitchFamily="34" charset="0"/>
              </a:rPr>
              <a:t>Proof </a:t>
            </a:r>
            <a:r>
              <a:rPr lang="en-US" sz="1600" dirty="0">
                <a:solidFill>
                  <a:srgbClr val="FFFFFF">
                    <a:alpha val="99000"/>
                  </a:srgbClr>
                </a:solidFill>
                <a:ea typeface="Adobe Fan Heiti Std B" pitchFamily="34" charset="-128"/>
                <a:cs typeface="Segoe UI" pitchFamily="34" charset="0"/>
              </a:rPr>
              <a:t>of Concept Pilot Projects</a:t>
            </a:r>
          </a:p>
        </p:txBody>
      </p:sp>
      <p:sp>
        <p:nvSpPr>
          <p:cNvPr id="31" name="Rectangle 30"/>
          <p:cNvSpPr/>
          <p:nvPr/>
        </p:nvSpPr>
        <p:spPr bwMode="auto">
          <a:xfrm>
            <a:off x="0" y="5779008"/>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Legal and Regulatory Submissions</a:t>
            </a:r>
          </a:p>
        </p:txBody>
      </p:sp>
      <p:sp>
        <p:nvSpPr>
          <p:cNvPr id="34" name="Rectangle 33"/>
          <p:cNvSpPr/>
          <p:nvPr/>
        </p:nvSpPr>
        <p:spPr bwMode="auto">
          <a:xfrm>
            <a:off x="3072342" y="1020996"/>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Database, Device and Other Prototypes</a:t>
            </a:r>
          </a:p>
        </p:txBody>
      </p:sp>
      <p:sp>
        <p:nvSpPr>
          <p:cNvPr id="38" name="Rectangle 37"/>
          <p:cNvSpPr/>
          <p:nvPr/>
        </p:nvSpPr>
        <p:spPr bwMode="auto">
          <a:xfrm>
            <a:off x="6144684" y="1020996"/>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Empowering Champions in </a:t>
            </a:r>
            <a:r>
              <a:rPr lang="en-US" sz="1600" dirty="0" smtClean="0">
                <a:solidFill>
                  <a:srgbClr val="FFFFFF">
                    <a:alpha val="99000"/>
                  </a:srgbClr>
                </a:solidFill>
                <a:ea typeface="Adobe Fan Heiti Std B" pitchFamily="34" charset="-128"/>
                <a:cs typeface="Segoe UI" pitchFamily="34" charset="0"/>
              </a:rPr>
              <a:t/>
            </a:r>
            <a:br>
              <a:rPr lang="en-US" sz="1600" dirty="0" smtClean="0">
                <a:solidFill>
                  <a:srgbClr val="FFFFFF">
                    <a:alpha val="99000"/>
                  </a:srgbClr>
                </a:solidFill>
                <a:ea typeface="Adobe Fan Heiti Std B" pitchFamily="34" charset="-128"/>
                <a:cs typeface="Segoe UI" pitchFamily="34" charset="0"/>
              </a:rPr>
            </a:br>
            <a:r>
              <a:rPr lang="en-US" sz="1600" dirty="0" smtClean="0">
                <a:solidFill>
                  <a:srgbClr val="FFFFFF">
                    <a:alpha val="99000"/>
                  </a:srgbClr>
                </a:solidFill>
                <a:ea typeface="Adobe Fan Heiti Std B" pitchFamily="34" charset="-128"/>
                <a:cs typeface="Segoe UI" pitchFamily="34" charset="0"/>
              </a:rPr>
              <a:t>Government</a:t>
            </a:r>
            <a:r>
              <a:rPr lang="en-US" sz="1600" dirty="0">
                <a:solidFill>
                  <a:srgbClr val="FFFFFF">
                    <a:alpha val="99000"/>
                  </a:srgbClr>
                </a:solidFill>
                <a:ea typeface="Adobe Fan Heiti Std B" pitchFamily="34" charset="-128"/>
                <a:cs typeface="Segoe UI" pitchFamily="34" charset="0"/>
              </a:rPr>
              <a:t>, Academia, and Industry</a:t>
            </a:r>
          </a:p>
        </p:txBody>
      </p:sp>
      <p:sp>
        <p:nvSpPr>
          <p:cNvPr id="39" name="Rectangle 38"/>
          <p:cNvSpPr/>
          <p:nvPr/>
        </p:nvSpPr>
        <p:spPr bwMode="auto">
          <a:xfrm>
            <a:off x="9217025" y="1020996"/>
            <a:ext cx="2971800" cy="107899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endParaRPr lang="en-US" sz="1600" dirty="0" smtClean="0">
              <a:solidFill>
                <a:schemeClr val="bg1">
                  <a:alpha val="99000"/>
                </a:schemeClr>
              </a:solidFill>
              <a:ea typeface="Adobe Fan Heiti Std B" pitchFamily="34" charset="-128"/>
              <a:cs typeface="Segoe UI" pitchFamily="34" charset="0"/>
            </a:endParaRPr>
          </a:p>
          <a:p>
            <a:pPr lvl="0" defTabSz="914099" fontAlgn="base">
              <a:spcBef>
                <a:spcPct val="0"/>
              </a:spcBef>
              <a:spcAft>
                <a:spcPct val="0"/>
              </a:spcAft>
            </a:pPr>
            <a:r>
              <a:rPr lang="en-US" sz="1600" dirty="0">
                <a:solidFill>
                  <a:srgbClr val="FFFFFF">
                    <a:alpha val="99000"/>
                  </a:srgbClr>
                </a:solidFill>
                <a:ea typeface="Adobe Fan Heiti Std B" pitchFamily="34" charset="-128"/>
                <a:cs typeface="Segoe UI" pitchFamily="34" charset="0"/>
              </a:rPr>
              <a:t>Standards Engagements</a:t>
            </a:r>
          </a:p>
        </p:txBody>
      </p:sp>
      <p:sp>
        <p:nvSpPr>
          <p:cNvPr id="42" name="Rectangle 41"/>
          <p:cNvSpPr/>
          <p:nvPr/>
        </p:nvSpPr>
        <p:spPr bwMode="auto">
          <a:xfrm>
            <a:off x="6144684" y="2210499"/>
            <a:ext cx="2971800" cy="10789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r>
              <a:rPr lang="en-US" sz="1600" dirty="0">
                <a:solidFill>
                  <a:schemeClr val="bg1">
                    <a:alpha val="99000"/>
                  </a:schemeClr>
                </a:solidFill>
                <a:ea typeface="Adobe Fan Heiti Std B" pitchFamily="34" charset="-128"/>
                <a:cs typeface="Segoe UI" pitchFamily="34" charset="0"/>
              </a:rPr>
              <a:t>Entrenched Incumbent Operators</a:t>
            </a:r>
          </a:p>
        </p:txBody>
      </p:sp>
      <p:sp>
        <p:nvSpPr>
          <p:cNvPr id="43" name="Rectangle 42"/>
          <p:cNvSpPr/>
          <p:nvPr/>
        </p:nvSpPr>
        <p:spPr bwMode="auto">
          <a:xfrm>
            <a:off x="3072342" y="3400002"/>
            <a:ext cx="2971800" cy="10789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r>
              <a:rPr lang="en-US" sz="1600" dirty="0">
                <a:solidFill>
                  <a:schemeClr val="bg1">
                    <a:alpha val="99000"/>
                  </a:schemeClr>
                </a:solidFill>
                <a:ea typeface="Adobe Fan Heiti Std B" pitchFamily="34" charset="-128"/>
                <a:cs typeface="Segoe UI" pitchFamily="34" charset="0"/>
              </a:rPr>
              <a:t>Regulator Inertia</a:t>
            </a:r>
          </a:p>
        </p:txBody>
      </p:sp>
      <p:sp>
        <p:nvSpPr>
          <p:cNvPr id="44" name="Rectangle 43"/>
          <p:cNvSpPr/>
          <p:nvPr/>
        </p:nvSpPr>
        <p:spPr bwMode="auto">
          <a:xfrm>
            <a:off x="3072342" y="5779008"/>
            <a:ext cx="2971800" cy="10789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r>
              <a:rPr lang="en-US" sz="1600" dirty="0">
                <a:solidFill>
                  <a:schemeClr val="bg1">
                    <a:alpha val="99000"/>
                  </a:schemeClr>
                </a:solidFill>
                <a:ea typeface="Adobe Fan Heiti Std B" pitchFamily="34" charset="-128"/>
                <a:cs typeface="Segoe UI" pitchFamily="34" charset="0"/>
              </a:rPr>
              <a:t>Technical Challenges</a:t>
            </a:r>
          </a:p>
        </p:txBody>
      </p:sp>
      <p:sp>
        <p:nvSpPr>
          <p:cNvPr id="45" name="Rectangle 44"/>
          <p:cNvSpPr/>
          <p:nvPr/>
        </p:nvSpPr>
        <p:spPr bwMode="auto">
          <a:xfrm>
            <a:off x="3072342" y="4590119"/>
            <a:ext cx="2971800" cy="10789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r>
              <a:rPr lang="en-US" sz="1600" dirty="0">
                <a:solidFill>
                  <a:schemeClr val="bg1">
                    <a:alpha val="99000"/>
                  </a:schemeClr>
                </a:solidFill>
                <a:ea typeface="Adobe Fan Heiti Std B" pitchFamily="34" charset="-128"/>
                <a:cs typeface="Segoe UI" pitchFamily="34" charset="0"/>
              </a:rPr>
              <a:t>Vendor (OEM) Resistance</a:t>
            </a:r>
          </a:p>
        </p:txBody>
      </p:sp>
      <p:sp>
        <p:nvSpPr>
          <p:cNvPr id="46" name="Rectangle 45"/>
          <p:cNvSpPr/>
          <p:nvPr/>
        </p:nvSpPr>
        <p:spPr bwMode="auto">
          <a:xfrm>
            <a:off x="9217025" y="2210499"/>
            <a:ext cx="2971800" cy="107899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r>
              <a:rPr lang="en-US" sz="1600" dirty="0">
                <a:solidFill>
                  <a:schemeClr val="bg1">
                    <a:alpha val="99000"/>
                  </a:schemeClr>
                </a:solidFill>
                <a:ea typeface="Adobe Fan Heiti Std B" pitchFamily="34" charset="-128"/>
                <a:cs typeface="Segoe UI" pitchFamily="34" charset="0"/>
              </a:rPr>
              <a:t>New Entrant Caution</a:t>
            </a:r>
          </a:p>
        </p:txBody>
      </p:sp>
      <p:sp>
        <p:nvSpPr>
          <p:cNvPr id="49" name="Rectangle 48"/>
          <p:cNvSpPr/>
          <p:nvPr/>
        </p:nvSpPr>
        <p:spPr bwMode="auto">
          <a:xfrm>
            <a:off x="6144682" y="4589505"/>
            <a:ext cx="6044141" cy="2268495"/>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b" anchorCtr="0" compatLnSpc="1">
            <a:prstTxWarp prst="textNoShape">
              <a:avLst/>
            </a:prstTxWarp>
          </a:bodyPr>
          <a:lstStyle/>
          <a:p>
            <a:pPr defTabSz="914099" fontAlgn="base">
              <a:spcBef>
                <a:spcPct val="0"/>
              </a:spcBef>
              <a:spcAft>
                <a:spcPct val="0"/>
              </a:spcAft>
            </a:pPr>
            <a:r>
              <a:rPr lang="en-US" sz="2800" dirty="0" smtClean="0"/>
              <a:t>Global Regulations Allowing Various Forms of Spectrum Sharing</a:t>
            </a:r>
            <a:endParaRPr lang="en-US" sz="2800" dirty="0">
              <a:solidFill>
                <a:schemeClr val="bg1">
                  <a:alpha val="99000"/>
                </a:schemeClr>
              </a:solidFill>
              <a:ea typeface="Adobe Fan Heiti Std B" pitchFamily="34" charset="-128"/>
              <a:cs typeface="Segoe UI" pitchFamily="34" charset="0"/>
            </a:endParaRPr>
          </a:p>
        </p:txBody>
      </p:sp>
      <p:sp>
        <p:nvSpPr>
          <p:cNvPr id="22" name="Right Triangle 21"/>
          <p:cNvSpPr/>
          <p:nvPr/>
        </p:nvSpPr>
        <p:spPr bwMode="auto">
          <a:xfrm flipH="1">
            <a:off x="2476875" y="1616938"/>
            <a:ext cx="365760" cy="365760"/>
          </a:xfrm>
          <a:prstGeom prst="r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defTabSz="914099" fontAlgn="base">
              <a:spcBef>
                <a:spcPct val="0"/>
              </a:spcBef>
              <a:spcAft>
                <a:spcPct val="0"/>
              </a:spcAft>
            </a:pPr>
            <a:endParaRPr lang="en-US" sz="2400" dirty="0" smtClean="0">
              <a:solidFill>
                <a:schemeClr val="bg1">
                  <a:alpha val="99000"/>
                </a:schemeClr>
              </a:solidFill>
              <a:ea typeface="Adobe Fan Heiti Std B" pitchFamily="34" charset="-128"/>
              <a:cs typeface="Segoe UI" pitchFamily="34" charset="0"/>
            </a:endParaRPr>
          </a:p>
        </p:txBody>
      </p:sp>
      <p:sp>
        <p:nvSpPr>
          <p:cNvPr id="23" name="Right Triangle 22"/>
          <p:cNvSpPr/>
          <p:nvPr/>
        </p:nvSpPr>
        <p:spPr bwMode="auto">
          <a:xfrm flipH="1">
            <a:off x="5549217" y="2806441"/>
            <a:ext cx="365760" cy="365760"/>
          </a:xfrm>
          <a:prstGeom prst="r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defTabSz="914099" fontAlgn="base">
              <a:spcBef>
                <a:spcPct val="0"/>
              </a:spcBef>
              <a:spcAft>
                <a:spcPct val="0"/>
              </a:spcAft>
            </a:pPr>
            <a:endParaRPr lang="en-US" sz="2400" dirty="0" smtClean="0">
              <a:solidFill>
                <a:schemeClr val="bg1">
                  <a:alpha val="99000"/>
                </a:schemeClr>
              </a:solidFill>
              <a:ea typeface="Adobe Fan Heiti Std B" pitchFamily="34" charset="-128"/>
              <a:cs typeface="Segoe UI" pitchFamily="34" charset="0"/>
            </a:endParaRPr>
          </a:p>
        </p:txBody>
      </p:sp>
      <p:sp>
        <p:nvSpPr>
          <p:cNvPr id="24" name="Right Triangle 23"/>
          <p:cNvSpPr/>
          <p:nvPr/>
        </p:nvSpPr>
        <p:spPr bwMode="auto">
          <a:xfrm flipH="1">
            <a:off x="11770187" y="3984069"/>
            <a:ext cx="365760" cy="365760"/>
          </a:xfrm>
          <a:prstGeom prst="r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defTabSz="914099" fontAlgn="base">
              <a:spcBef>
                <a:spcPct val="0"/>
              </a:spcBef>
              <a:spcAft>
                <a:spcPct val="0"/>
              </a:spcAft>
            </a:pPr>
            <a:endParaRPr lang="en-US" sz="2400" dirty="0" smtClean="0">
              <a:solidFill>
                <a:schemeClr val="bg1">
                  <a:alpha val="99000"/>
                </a:schemeClr>
              </a:solidFill>
              <a:ea typeface="Adobe Fan Heiti Std B" pitchFamily="34" charset="-128"/>
              <a:cs typeface="Segoe UI" pitchFamily="34" charset="0"/>
            </a:endParaRPr>
          </a:p>
        </p:txBody>
      </p:sp>
    </p:spTree>
    <p:extLst>
      <p:ext uri="{BB962C8B-B14F-4D97-AF65-F5344CB8AC3E}">
        <p14:creationId xmlns:p14="http://schemas.microsoft.com/office/powerpoint/2010/main" val="35678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1" dirty="0" smtClean="0"/>
              <a:t>Proof of Concept Pilot Projects</a:t>
            </a:r>
            <a:endParaRPr lang="en-US" sz="4800" b="1" dirty="0"/>
          </a:p>
        </p:txBody>
      </p:sp>
    </p:spTree>
    <p:extLst>
      <p:ext uri="{BB962C8B-B14F-4D97-AF65-F5344CB8AC3E}">
        <p14:creationId xmlns:p14="http://schemas.microsoft.com/office/powerpoint/2010/main" val="39440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90335" y="2718178"/>
            <a:ext cx="1297459" cy="1326013"/>
            <a:chOff x="2990335" y="2718178"/>
            <a:chExt cx="1297459" cy="1326013"/>
          </a:xfrm>
        </p:grpSpPr>
        <p:sp>
          <p:nvSpPr>
            <p:cNvPr id="22" name="Rectangle 21"/>
            <p:cNvSpPr/>
            <p:nvPr/>
          </p:nvSpPr>
          <p:spPr bwMode="auto">
            <a:xfrm>
              <a:off x="2990335" y="2718178"/>
              <a:ext cx="1297459" cy="13260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t" anchorCtr="0" compatLnSpc="1">
              <a:prstTxWarp prst="textNoShape">
                <a:avLst/>
              </a:prstTxWarp>
            </a:bodyPr>
            <a:lstStyle/>
            <a:p>
              <a:pPr algn="ctr" defTabSz="914099" fontAlgn="base">
                <a:lnSpc>
                  <a:spcPts val="3200"/>
                </a:lnSpc>
                <a:spcBef>
                  <a:spcPct val="0"/>
                </a:spcBef>
                <a:spcAft>
                  <a:spcPct val="0"/>
                </a:spcAft>
              </a:pPr>
              <a:endParaRPr lang="en-US" sz="2000" dirty="0">
                <a:solidFill>
                  <a:srgbClr val="FFFFFF">
                    <a:alpha val="99000"/>
                  </a:srgbClr>
                </a:solidFill>
                <a:ea typeface="Adobe Fan Heiti Std B" pitchFamily="34" charset="-128"/>
                <a:cs typeface="Segoe UI" pitchFamily="34" charset="0"/>
              </a:endParaRPr>
            </a:p>
          </p:txBody>
        </p:sp>
        <p:pic>
          <p:nvPicPr>
            <p:cNvPr id="66" name="Picture 34" descr="C:\Users\sakuu\Documents\Ballmer WPC\AI\Travel.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3404838" y="3155203"/>
              <a:ext cx="468451" cy="470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660880" y="4125082"/>
            <a:ext cx="1297459" cy="1326013"/>
            <a:chOff x="1606378" y="4125083"/>
            <a:chExt cx="1297459" cy="1326013"/>
          </a:xfrm>
        </p:grpSpPr>
        <p:sp>
          <p:nvSpPr>
            <p:cNvPr id="21" name="Rectangle 20"/>
            <p:cNvSpPr/>
            <p:nvPr/>
          </p:nvSpPr>
          <p:spPr bwMode="auto">
            <a:xfrm>
              <a:off x="1606378" y="4125083"/>
              <a:ext cx="1297459" cy="132601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t" anchorCtr="0" compatLnSpc="1">
              <a:prstTxWarp prst="textNoShape">
                <a:avLst/>
              </a:prstTxWarp>
            </a:bodyPr>
            <a:lstStyle/>
            <a:p>
              <a:pPr algn="ctr" defTabSz="914099" fontAlgn="base">
                <a:lnSpc>
                  <a:spcPts val="3200"/>
                </a:lnSpc>
                <a:spcBef>
                  <a:spcPct val="0"/>
                </a:spcBef>
                <a:spcAft>
                  <a:spcPct val="0"/>
                </a:spcAft>
              </a:pPr>
              <a:endParaRPr lang="en-US" sz="2000" dirty="0">
                <a:solidFill>
                  <a:srgbClr val="FFFFFF">
                    <a:alpha val="99000"/>
                  </a:srgbClr>
                </a:solidFill>
                <a:ea typeface="Adobe Fan Heiti Std B" pitchFamily="34" charset="-128"/>
                <a:cs typeface="Segoe UI" pitchFamily="34" charset="0"/>
              </a:endParaRPr>
            </a:p>
          </p:txBody>
        </p:sp>
        <p:pic>
          <p:nvPicPr>
            <p:cNvPr id="65" name="Picture 39" descr="C:\Users\sakuu\Documents\Ballmer WPC\PNGS\Ti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2062218" y="4497549"/>
              <a:ext cx="385778" cy="58108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a:xfrm>
            <a:off x="228600" y="107421"/>
            <a:ext cx="11234738" cy="664797"/>
          </a:xfrm>
        </p:spPr>
        <p:txBody>
          <a:bodyPr/>
          <a:lstStyle/>
          <a:p>
            <a:r>
              <a:rPr lang="en-US" sz="4800" dirty="0" smtClean="0"/>
              <a:t>15 Years: From Concept to Commercialization</a:t>
            </a:r>
            <a:endParaRPr lang="en-US" sz="4800" dirty="0"/>
          </a:p>
        </p:txBody>
      </p:sp>
      <p:grpSp>
        <p:nvGrpSpPr>
          <p:cNvPr id="2" name="Group 1"/>
          <p:cNvGrpSpPr/>
          <p:nvPr/>
        </p:nvGrpSpPr>
        <p:grpSpPr>
          <a:xfrm>
            <a:off x="228600" y="5531987"/>
            <a:ext cx="1297459" cy="1326013"/>
            <a:chOff x="228600" y="5531987"/>
            <a:chExt cx="1297459" cy="1326013"/>
          </a:xfrm>
        </p:grpSpPr>
        <p:sp>
          <p:nvSpPr>
            <p:cNvPr id="20" name="Rectangle 19"/>
            <p:cNvSpPr/>
            <p:nvPr/>
          </p:nvSpPr>
          <p:spPr bwMode="auto">
            <a:xfrm>
              <a:off x="228600" y="5531987"/>
              <a:ext cx="1297459" cy="13260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t" anchorCtr="0" compatLnSpc="1">
              <a:prstTxWarp prst="textNoShape">
                <a:avLst/>
              </a:prstTxWarp>
            </a:bodyPr>
            <a:lstStyle/>
            <a:p>
              <a:pPr algn="ctr" defTabSz="914099" fontAlgn="base">
                <a:lnSpc>
                  <a:spcPts val="3200"/>
                </a:lnSpc>
                <a:spcBef>
                  <a:spcPct val="0"/>
                </a:spcBef>
                <a:spcAft>
                  <a:spcPct val="0"/>
                </a:spcAft>
              </a:pPr>
              <a:endParaRPr lang="en-US" sz="2000" dirty="0">
                <a:solidFill>
                  <a:srgbClr val="FFFFFF">
                    <a:alpha val="99000"/>
                  </a:srgbClr>
                </a:solidFill>
                <a:ea typeface="Adobe Fan Heiti Std B" pitchFamily="34" charset="-128"/>
                <a:cs typeface="Segoe UI" pitchFamily="34" charset="0"/>
              </a:endParaRPr>
            </a:p>
          </p:txBody>
        </p:sp>
        <p:grpSp>
          <p:nvGrpSpPr>
            <p:cNvPr id="61" name="Group 60"/>
            <p:cNvGrpSpPr/>
            <p:nvPr/>
          </p:nvGrpSpPr>
          <p:grpSpPr bwMode="black">
            <a:xfrm>
              <a:off x="740133" y="5859730"/>
              <a:ext cx="274392" cy="670523"/>
              <a:chOff x="3233738" y="168276"/>
              <a:chExt cx="2651125" cy="6480174"/>
            </a:xfrm>
          </p:grpSpPr>
          <p:sp>
            <p:nvSpPr>
              <p:cNvPr id="6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endParaRPr>
              </a:p>
            </p:txBody>
          </p:sp>
          <p:sp>
            <p:nvSpPr>
              <p:cNvPr id="6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endParaRPr>
              </a:p>
            </p:txBody>
          </p:sp>
          <p:sp>
            <p:nvSpPr>
              <p:cNvPr id="64"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000000"/>
                  </a:solidFill>
                </a:endParaRPr>
              </a:p>
            </p:txBody>
          </p:sp>
        </p:grpSp>
      </p:grpSp>
      <p:grpSp>
        <p:nvGrpSpPr>
          <p:cNvPr id="27" name="Group 26"/>
          <p:cNvGrpSpPr/>
          <p:nvPr/>
        </p:nvGrpSpPr>
        <p:grpSpPr>
          <a:xfrm>
            <a:off x="684212" y="4100599"/>
            <a:ext cx="841847" cy="1494825"/>
            <a:chOff x="684212" y="4100599"/>
            <a:chExt cx="841847" cy="1494825"/>
          </a:xfrm>
        </p:grpSpPr>
        <p:cxnSp>
          <p:nvCxnSpPr>
            <p:cNvPr id="37" name="Straight Connector 36"/>
            <p:cNvCxnSpPr/>
            <p:nvPr/>
          </p:nvCxnSpPr>
          <p:spPr>
            <a:xfrm>
              <a:off x="877329" y="5451096"/>
              <a:ext cx="648730" cy="0"/>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684212" y="4100599"/>
              <a:ext cx="841847" cy="1494825"/>
              <a:chOff x="684212" y="4100599"/>
              <a:chExt cx="841847" cy="1494825"/>
            </a:xfrm>
          </p:grpSpPr>
          <p:cxnSp>
            <p:nvCxnSpPr>
              <p:cNvPr id="38" name="Straight Connector 37"/>
              <p:cNvCxnSpPr/>
              <p:nvPr/>
            </p:nvCxnSpPr>
            <p:spPr>
              <a:xfrm flipV="1">
                <a:off x="1526059" y="4100599"/>
                <a:ext cx="0" cy="1326013"/>
              </a:xfrm>
              <a:prstGeom prst="line">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Oval 56"/>
              <p:cNvSpPr/>
              <p:nvPr/>
            </p:nvSpPr>
            <p:spPr bwMode="auto">
              <a:xfrm>
                <a:off x="684212" y="5257800"/>
                <a:ext cx="337624" cy="337624"/>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ts val="3200"/>
                  </a:lnSpc>
                  <a:spcBef>
                    <a:spcPct val="0"/>
                  </a:spcBef>
                  <a:spcAft>
                    <a:spcPct val="0"/>
                  </a:spcAft>
                </a:pPr>
                <a:r>
                  <a:rPr lang="en-US" sz="1600" b="1" dirty="0" smtClean="0">
                    <a:solidFill>
                      <a:srgbClr val="FFFFFF">
                        <a:alpha val="99000"/>
                      </a:srgbClr>
                    </a:solidFill>
                    <a:ea typeface="Adobe Fan Heiti Std B" pitchFamily="34" charset="-128"/>
                    <a:cs typeface="Segoe UI" pitchFamily="34" charset="0"/>
                  </a:rPr>
                  <a:t>1</a:t>
                </a:r>
                <a:endParaRPr lang="en-US" sz="1600" b="1" dirty="0">
                  <a:solidFill>
                    <a:srgbClr val="FFFFFF">
                      <a:alpha val="99000"/>
                    </a:srgbClr>
                  </a:solidFill>
                  <a:ea typeface="Adobe Fan Heiti Std B" pitchFamily="34" charset="-128"/>
                  <a:cs typeface="Segoe UI" pitchFamily="34" charset="0"/>
                </a:endParaRPr>
              </a:p>
            </p:txBody>
          </p:sp>
        </p:grpSp>
      </p:grpSp>
      <p:grpSp>
        <p:nvGrpSpPr>
          <p:cNvPr id="30" name="Group 29"/>
          <p:cNvGrpSpPr/>
          <p:nvPr/>
        </p:nvGrpSpPr>
        <p:grpSpPr>
          <a:xfrm>
            <a:off x="3470252" y="1269071"/>
            <a:ext cx="806861" cy="1506953"/>
            <a:chOff x="3470252" y="1269071"/>
            <a:chExt cx="806861" cy="1506953"/>
          </a:xfrm>
        </p:grpSpPr>
        <p:cxnSp>
          <p:nvCxnSpPr>
            <p:cNvPr id="44" name="Straight Connector 43"/>
            <p:cNvCxnSpPr/>
            <p:nvPr/>
          </p:nvCxnSpPr>
          <p:spPr>
            <a:xfrm>
              <a:off x="3610928" y="2595084"/>
              <a:ext cx="666185" cy="0"/>
            </a:xfrm>
            <a:prstGeom prst="line">
              <a:avLst/>
            </a:prstGeom>
            <a:ln w="571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470252" y="1269071"/>
              <a:ext cx="785473" cy="1506953"/>
              <a:chOff x="3470252" y="1269071"/>
              <a:chExt cx="785473" cy="1506953"/>
            </a:xfrm>
          </p:grpSpPr>
          <p:cxnSp>
            <p:nvCxnSpPr>
              <p:cNvPr id="45" name="Straight Connector 44"/>
              <p:cNvCxnSpPr/>
              <p:nvPr/>
            </p:nvCxnSpPr>
            <p:spPr>
              <a:xfrm flipV="1">
                <a:off x="4255725" y="1269071"/>
                <a:ext cx="0" cy="1326013"/>
              </a:xfrm>
              <a:prstGeom prst="line">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3470252" y="2438400"/>
                <a:ext cx="337624" cy="337624"/>
              </a:xfrm>
              <a:prstGeom prst="ellipse">
                <a:avLst/>
              </a:prstGeom>
              <a:solidFill>
                <a:schemeClr val="accent2"/>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ts val="3200"/>
                  </a:lnSpc>
                  <a:spcBef>
                    <a:spcPct val="0"/>
                  </a:spcBef>
                  <a:spcAft>
                    <a:spcPct val="0"/>
                  </a:spcAft>
                </a:pPr>
                <a:r>
                  <a:rPr lang="en-US" sz="1600" b="1" dirty="0">
                    <a:solidFill>
                      <a:srgbClr val="FFFFFF">
                        <a:alpha val="99000"/>
                      </a:srgbClr>
                    </a:solidFill>
                    <a:ea typeface="Adobe Fan Heiti Std B" pitchFamily="34" charset="-128"/>
                    <a:cs typeface="Segoe UI" pitchFamily="34" charset="0"/>
                  </a:rPr>
                  <a:t>3</a:t>
                </a:r>
              </a:p>
            </p:txBody>
          </p:sp>
        </p:grpSp>
      </p:grpSp>
      <p:grpSp>
        <p:nvGrpSpPr>
          <p:cNvPr id="29" name="Group 28"/>
          <p:cNvGrpSpPr/>
          <p:nvPr/>
        </p:nvGrpSpPr>
        <p:grpSpPr>
          <a:xfrm>
            <a:off x="2086295" y="2681068"/>
            <a:ext cx="829105" cy="1531936"/>
            <a:chOff x="2086295" y="2681068"/>
            <a:chExt cx="829105" cy="1531936"/>
          </a:xfrm>
        </p:grpSpPr>
        <p:cxnSp>
          <p:nvCxnSpPr>
            <p:cNvPr id="42" name="Straight Connector 41"/>
            <p:cNvCxnSpPr/>
            <p:nvPr/>
          </p:nvCxnSpPr>
          <p:spPr>
            <a:xfrm>
              <a:off x="2255107" y="4007081"/>
              <a:ext cx="660293" cy="0"/>
            </a:xfrm>
            <a:prstGeom prst="line">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086295" y="2681068"/>
              <a:ext cx="807717" cy="1531936"/>
              <a:chOff x="2086295" y="2681068"/>
              <a:chExt cx="807717" cy="1531936"/>
            </a:xfrm>
          </p:grpSpPr>
          <p:cxnSp>
            <p:nvCxnSpPr>
              <p:cNvPr id="43" name="Straight Connector 42"/>
              <p:cNvCxnSpPr/>
              <p:nvPr/>
            </p:nvCxnSpPr>
            <p:spPr>
              <a:xfrm flipV="1">
                <a:off x="2894012" y="2681068"/>
                <a:ext cx="0" cy="1326013"/>
              </a:xfrm>
              <a:prstGeom prst="line">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2086295" y="3875380"/>
                <a:ext cx="337624" cy="337624"/>
              </a:xfrm>
              <a:prstGeom prst="ellipse">
                <a:avLst/>
              </a:prstGeom>
              <a:solidFill>
                <a:schemeClr val="accent6"/>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ts val="3200"/>
                  </a:lnSpc>
                  <a:spcBef>
                    <a:spcPct val="0"/>
                  </a:spcBef>
                  <a:spcAft>
                    <a:spcPct val="0"/>
                  </a:spcAft>
                </a:pPr>
                <a:r>
                  <a:rPr lang="en-US" sz="1600" b="1" dirty="0">
                    <a:solidFill>
                      <a:srgbClr val="FFFFFF">
                        <a:alpha val="99000"/>
                      </a:srgbClr>
                    </a:solidFill>
                    <a:ea typeface="Adobe Fan Heiti Std B" pitchFamily="34" charset="-128"/>
                    <a:cs typeface="Segoe UI" pitchFamily="34" charset="0"/>
                  </a:rPr>
                  <a:t>2</a:t>
                </a:r>
              </a:p>
            </p:txBody>
          </p:sp>
        </p:grpSp>
      </p:grpSp>
      <p:grpSp>
        <p:nvGrpSpPr>
          <p:cNvPr id="36" name="Group 35"/>
          <p:cNvGrpSpPr/>
          <p:nvPr/>
        </p:nvGrpSpPr>
        <p:grpSpPr>
          <a:xfrm>
            <a:off x="4374293" y="1121443"/>
            <a:ext cx="1297459" cy="1515844"/>
            <a:chOff x="4374293" y="1121443"/>
            <a:chExt cx="1297459" cy="1515844"/>
          </a:xfrm>
        </p:grpSpPr>
        <p:grpSp>
          <p:nvGrpSpPr>
            <p:cNvPr id="16" name="Group 15"/>
            <p:cNvGrpSpPr/>
            <p:nvPr/>
          </p:nvGrpSpPr>
          <p:grpSpPr>
            <a:xfrm>
              <a:off x="4374293" y="1311274"/>
              <a:ext cx="1297459" cy="1326013"/>
              <a:chOff x="4374293" y="1311274"/>
              <a:chExt cx="1297459" cy="1326013"/>
            </a:xfrm>
          </p:grpSpPr>
          <p:sp>
            <p:nvSpPr>
              <p:cNvPr id="23" name="Rectangle 22"/>
              <p:cNvSpPr/>
              <p:nvPr/>
            </p:nvSpPr>
            <p:spPr bwMode="auto">
              <a:xfrm>
                <a:off x="4374293" y="1311274"/>
                <a:ext cx="1297459" cy="1326013"/>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t" anchorCtr="0" compatLnSpc="1">
                <a:prstTxWarp prst="textNoShape">
                  <a:avLst/>
                </a:prstTxWarp>
              </a:bodyPr>
              <a:lstStyle/>
              <a:p>
                <a:pPr algn="ctr" defTabSz="914099" fontAlgn="base">
                  <a:lnSpc>
                    <a:spcPts val="3200"/>
                  </a:lnSpc>
                  <a:spcBef>
                    <a:spcPct val="0"/>
                  </a:spcBef>
                  <a:spcAft>
                    <a:spcPct val="0"/>
                  </a:spcAft>
                </a:pPr>
                <a:endParaRPr lang="en-US" sz="2000" dirty="0">
                  <a:solidFill>
                    <a:srgbClr val="FFFFFF">
                      <a:alpha val="99000"/>
                    </a:srgbClr>
                  </a:solidFill>
                  <a:ea typeface="Adobe Fan Heiti Std B" pitchFamily="34" charset="-128"/>
                  <a:cs typeface="Segoe UI" pitchFamily="34" charset="0"/>
                </a:endParaRPr>
              </a:p>
            </p:txBody>
          </p:sp>
          <p:sp>
            <p:nvSpPr>
              <p:cNvPr id="67" name="Freeform 64"/>
              <p:cNvSpPr>
                <a:spLocks noEditPoints="1"/>
              </p:cNvSpPr>
              <p:nvPr/>
            </p:nvSpPr>
            <p:spPr bwMode="black">
              <a:xfrm>
                <a:off x="4695276" y="1725842"/>
                <a:ext cx="655491" cy="503417"/>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solidFill>
                    <a:srgbClr val="000000"/>
                  </a:solidFill>
                </a:endParaRPr>
              </a:p>
            </p:txBody>
          </p:sp>
        </p:grpSp>
        <p:sp>
          <p:nvSpPr>
            <p:cNvPr id="59" name="Oval 58"/>
            <p:cNvSpPr/>
            <p:nvPr/>
          </p:nvSpPr>
          <p:spPr bwMode="auto">
            <a:xfrm>
              <a:off x="4854210" y="1121443"/>
              <a:ext cx="337624" cy="337624"/>
            </a:xfrm>
            <a:prstGeom prst="ellipse">
              <a:avLst/>
            </a:prstGeom>
            <a:solidFill>
              <a:schemeClr val="accent2">
                <a:lumMod val="50000"/>
              </a:schemeClr>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45720" numCol="1" rtlCol="0" anchor="ctr" anchorCtr="0" compatLnSpc="1">
              <a:prstTxWarp prst="textNoShape">
                <a:avLst/>
              </a:prstTxWarp>
            </a:bodyPr>
            <a:lstStyle/>
            <a:p>
              <a:pPr algn="ctr" defTabSz="914099" fontAlgn="base">
                <a:lnSpc>
                  <a:spcPts val="3200"/>
                </a:lnSpc>
                <a:spcBef>
                  <a:spcPct val="0"/>
                </a:spcBef>
                <a:spcAft>
                  <a:spcPct val="0"/>
                </a:spcAft>
              </a:pPr>
              <a:r>
                <a:rPr lang="en-US" sz="1600" b="1" dirty="0">
                  <a:solidFill>
                    <a:srgbClr val="FFFFFF">
                      <a:alpha val="99000"/>
                    </a:srgbClr>
                  </a:solidFill>
                  <a:ea typeface="Adobe Fan Heiti Std B" pitchFamily="34" charset="-128"/>
                  <a:cs typeface="Segoe UI" pitchFamily="34" charset="0"/>
                </a:rPr>
                <a:t>4</a:t>
              </a:r>
            </a:p>
          </p:txBody>
        </p:sp>
      </p:grpSp>
      <p:grpSp>
        <p:nvGrpSpPr>
          <p:cNvPr id="34" name="Group 33"/>
          <p:cNvGrpSpPr/>
          <p:nvPr/>
        </p:nvGrpSpPr>
        <p:grpSpPr>
          <a:xfrm>
            <a:off x="4374293" y="2718178"/>
            <a:ext cx="7814532" cy="1326014"/>
            <a:chOff x="4374293" y="2718178"/>
            <a:chExt cx="7814532" cy="1326014"/>
          </a:xfrm>
        </p:grpSpPr>
        <p:grpSp>
          <p:nvGrpSpPr>
            <p:cNvPr id="19" name="Group 18"/>
            <p:cNvGrpSpPr/>
            <p:nvPr/>
          </p:nvGrpSpPr>
          <p:grpSpPr>
            <a:xfrm>
              <a:off x="4374293" y="2718178"/>
              <a:ext cx="7814532" cy="1326014"/>
              <a:chOff x="4374293" y="2718178"/>
              <a:chExt cx="7814532" cy="1326014"/>
            </a:xfrm>
          </p:grpSpPr>
          <p:sp>
            <p:nvSpPr>
              <p:cNvPr id="10" name="Rectangle 9"/>
              <p:cNvSpPr/>
              <p:nvPr/>
            </p:nvSpPr>
            <p:spPr bwMode="auto">
              <a:xfrm>
                <a:off x="4374293" y="2718179"/>
                <a:ext cx="7814532" cy="1326013"/>
              </a:xfrm>
              <a:prstGeom prst="rect">
                <a:avLst/>
              </a:prstGeom>
              <a:solidFill>
                <a:schemeClr val="bg1">
                  <a:lumMod val="8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91440" rIns="91436" bIns="91440" numCol="1" rtlCol="0" anchor="t" anchorCtr="0" compatLnSpc="1">
                <a:prstTxWarp prst="textNoShape">
                  <a:avLst/>
                </a:prstTxWarp>
              </a:bodyPr>
              <a:lstStyle/>
              <a:p>
                <a:pPr defTabSz="914099">
                  <a:spcAft>
                    <a:spcPts val="300"/>
                  </a:spcAft>
                </a:pPr>
                <a:endParaRPr lang="en-US" sz="1600" dirty="0">
                  <a:solidFill>
                    <a:srgbClr val="3F3F3F">
                      <a:alpha val="99000"/>
                    </a:srgbClr>
                  </a:solidFill>
                </a:endParaRPr>
              </a:p>
            </p:txBody>
          </p:sp>
          <p:sp>
            <p:nvSpPr>
              <p:cNvPr id="25" name="Rectangle 24"/>
              <p:cNvSpPr/>
              <p:nvPr/>
            </p:nvSpPr>
            <p:spPr>
              <a:xfrm>
                <a:off x="4374293" y="2718178"/>
                <a:ext cx="6092825" cy="1277273"/>
              </a:xfrm>
              <a:prstGeom prst="rect">
                <a:avLst/>
              </a:prstGeom>
            </p:spPr>
            <p:txBody>
              <a:bodyPr>
                <a:spAutoFit/>
              </a:bodyPr>
              <a:lstStyle/>
              <a:p>
                <a:pPr>
                  <a:spcAft>
                    <a:spcPts val="600"/>
                  </a:spcAft>
                </a:pPr>
                <a:r>
                  <a:rPr lang="en-US" sz="2000" dirty="0">
                    <a:solidFill>
                      <a:srgbClr val="005677">
                        <a:alpha val="99000"/>
                      </a:srgbClr>
                    </a:solidFill>
                  </a:rPr>
                  <a:t>Commercial Pilots</a:t>
                </a:r>
              </a:p>
              <a:p>
                <a:pPr defTabSz="914400">
                  <a:spcAft>
                    <a:spcPts val="600"/>
                  </a:spcAft>
                  <a:defRPr/>
                </a:pPr>
                <a:r>
                  <a:rPr lang="en-US" sz="1400" dirty="0">
                    <a:solidFill>
                      <a:srgbClr val="3F3F3F">
                        <a:alpha val="99000"/>
                      </a:srgbClr>
                    </a:solidFill>
                  </a:rPr>
                  <a:t>Device </a:t>
                </a:r>
                <a:r>
                  <a:rPr lang="en-US" sz="1400" dirty="0" smtClean="0">
                    <a:solidFill>
                      <a:srgbClr val="3F3F3F">
                        <a:alpha val="99000"/>
                      </a:srgbClr>
                    </a:solidFill>
                  </a:rPr>
                  <a:t>&amp; database certification</a:t>
                </a:r>
                <a:endParaRPr lang="en-US" sz="1400" dirty="0">
                  <a:solidFill>
                    <a:srgbClr val="3F3F3F">
                      <a:alpha val="99000"/>
                    </a:srgbClr>
                  </a:solidFill>
                </a:endParaRPr>
              </a:p>
              <a:p>
                <a:pPr defTabSz="914400">
                  <a:spcAft>
                    <a:spcPts val="600"/>
                  </a:spcAft>
                  <a:defRPr/>
                </a:pPr>
                <a:r>
                  <a:rPr lang="en-US" sz="1400" dirty="0">
                    <a:solidFill>
                      <a:srgbClr val="3F3F3F">
                        <a:alpha val="99000"/>
                      </a:srgbClr>
                    </a:solidFill>
                  </a:rPr>
                  <a:t>Use </a:t>
                </a:r>
                <a:r>
                  <a:rPr lang="en-US" sz="1400" dirty="0" smtClean="0">
                    <a:solidFill>
                      <a:srgbClr val="3F3F3F">
                        <a:alpha val="99000"/>
                      </a:srgbClr>
                    </a:solidFill>
                  </a:rPr>
                  <a:t>case experimentation</a:t>
                </a:r>
                <a:endParaRPr lang="en-US" sz="1400" dirty="0">
                  <a:solidFill>
                    <a:srgbClr val="3F3F3F">
                      <a:alpha val="99000"/>
                    </a:srgbClr>
                  </a:solidFill>
                </a:endParaRPr>
              </a:p>
              <a:p>
                <a:pPr defTabSz="914400">
                  <a:spcAft>
                    <a:spcPts val="600"/>
                  </a:spcAft>
                  <a:defRPr/>
                </a:pPr>
                <a:r>
                  <a:rPr lang="en-US" sz="1400" dirty="0">
                    <a:solidFill>
                      <a:srgbClr val="3F3F3F">
                        <a:alpha val="99000"/>
                      </a:srgbClr>
                    </a:solidFill>
                  </a:rPr>
                  <a:t>Vertical </a:t>
                </a:r>
                <a:r>
                  <a:rPr lang="en-US" sz="1400" dirty="0" smtClean="0">
                    <a:solidFill>
                      <a:srgbClr val="3F3F3F">
                        <a:alpha val="99000"/>
                      </a:srgbClr>
                    </a:solidFill>
                  </a:rPr>
                  <a:t>industries</a:t>
                </a:r>
                <a:endParaRPr lang="en-US" sz="1400" dirty="0">
                  <a:solidFill>
                    <a:srgbClr val="000000"/>
                  </a:solidFill>
                </a:endParaRPr>
              </a:p>
            </p:txBody>
          </p:sp>
        </p:grpSp>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7683" y="2884474"/>
              <a:ext cx="2077885" cy="101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2990335" y="4120835"/>
            <a:ext cx="9198490" cy="1330261"/>
            <a:chOff x="2990335" y="4120835"/>
            <a:chExt cx="9198490" cy="1330261"/>
          </a:xfrm>
        </p:grpSpPr>
        <p:grpSp>
          <p:nvGrpSpPr>
            <p:cNvPr id="18" name="Group 17"/>
            <p:cNvGrpSpPr/>
            <p:nvPr/>
          </p:nvGrpSpPr>
          <p:grpSpPr>
            <a:xfrm>
              <a:off x="2990335" y="4120835"/>
              <a:ext cx="9198490" cy="1330261"/>
              <a:chOff x="2990335" y="4120835"/>
              <a:chExt cx="9223204" cy="1330261"/>
            </a:xfrm>
          </p:grpSpPr>
          <p:sp>
            <p:nvSpPr>
              <p:cNvPr id="8" name="Rectangle 7"/>
              <p:cNvSpPr/>
              <p:nvPr/>
            </p:nvSpPr>
            <p:spPr bwMode="auto">
              <a:xfrm>
                <a:off x="2990335" y="4125083"/>
                <a:ext cx="9223204" cy="1326013"/>
              </a:xfrm>
              <a:prstGeom prst="rect">
                <a:avLst/>
              </a:prstGeom>
              <a:solidFill>
                <a:schemeClr val="bg1">
                  <a:lumMod val="8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91440" rIns="91436" bIns="91440" numCol="1" rtlCol="0" anchor="t" anchorCtr="0" compatLnSpc="1">
                <a:prstTxWarp prst="textNoShape">
                  <a:avLst/>
                </a:prstTxWarp>
              </a:bodyPr>
              <a:lstStyle/>
              <a:p>
                <a:pPr defTabSz="914099">
                  <a:spcAft>
                    <a:spcPts val="300"/>
                  </a:spcAft>
                </a:pPr>
                <a:endParaRPr lang="en-US" sz="1600" dirty="0">
                  <a:solidFill>
                    <a:srgbClr val="3F3F3F">
                      <a:alpha val="99000"/>
                    </a:srgbClr>
                  </a:solidFill>
                </a:endParaRPr>
              </a:p>
            </p:txBody>
          </p:sp>
          <p:sp>
            <p:nvSpPr>
              <p:cNvPr id="24" name="Rectangle 23"/>
              <p:cNvSpPr/>
              <p:nvPr/>
            </p:nvSpPr>
            <p:spPr>
              <a:xfrm>
                <a:off x="3027405" y="4120835"/>
                <a:ext cx="6092825" cy="1277273"/>
              </a:xfrm>
              <a:prstGeom prst="rect">
                <a:avLst/>
              </a:prstGeom>
            </p:spPr>
            <p:txBody>
              <a:bodyPr>
                <a:spAutoFit/>
              </a:bodyPr>
              <a:lstStyle/>
              <a:p>
                <a:pPr>
                  <a:spcAft>
                    <a:spcPts val="600"/>
                  </a:spcAft>
                </a:pPr>
                <a:r>
                  <a:rPr lang="en-US" sz="2000" dirty="0">
                    <a:solidFill>
                      <a:srgbClr val="0071BC">
                        <a:alpha val="99000"/>
                      </a:srgbClr>
                    </a:solidFill>
                  </a:rPr>
                  <a:t>Regulatory Trials</a:t>
                </a:r>
              </a:p>
              <a:p>
                <a:pPr>
                  <a:spcAft>
                    <a:spcPts val="600"/>
                  </a:spcAft>
                </a:pPr>
                <a:r>
                  <a:rPr lang="en-US" sz="1400" dirty="0" smtClean="0">
                    <a:solidFill>
                      <a:srgbClr val="3F3F3F">
                        <a:alpha val="99000"/>
                      </a:srgbClr>
                    </a:solidFill>
                  </a:rPr>
                  <a:t>Technology feasibility</a:t>
                </a:r>
              </a:p>
              <a:p>
                <a:pPr>
                  <a:spcAft>
                    <a:spcPts val="600"/>
                  </a:spcAft>
                </a:pPr>
                <a:r>
                  <a:rPr lang="en-US" sz="1400" dirty="0" smtClean="0">
                    <a:solidFill>
                      <a:srgbClr val="3F3F3F">
                        <a:alpha val="99000"/>
                      </a:srgbClr>
                    </a:solidFill>
                  </a:rPr>
                  <a:t>Prototype devices</a:t>
                </a:r>
              </a:p>
              <a:p>
                <a:pPr>
                  <a:spcAft>
                    <a:spcPts val="600"/>
                  </a:spcAft>
                </a:pPr>
                <a:r>
                  <a:rPr lang="en-US" sz="1400" dirty="0" smtClean="0">
                    <a:solidFill>
                      <a:srgbClr val="3F3F3F">
                        <a:alpha val="99000"/>
                      </a:srgbClr>
                    </a:solidFill>
                  </a:rPr>
                  <a:t>Field test &amp; measurements</a:t>
                </a:r>
                <a:endParaRPr lang="en-US" sz="1400" dirty="0">
                  <a:solidFill>
                    <a:srgbClr val="3F3F3F">
                      <a:alpha val="99000"/>
                    </a:srgbClr>
                  </a:solidFill>
                </a:endParaRPr>
              </a:p>
            </p:txBody>
          </p:sp>
        </p:grpSp>
        <p:pic>
          <p:nvPicPr>
            <p:cNvPr id="4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2543" y="4372915"/>
              <a:ext cx="928947" cy="86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7795" y="4372915"/>
              <a:ext cx="840195" cy="84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9557" y="4372915"/>
              <a:ext cx="1182295" cy="86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1606377" y="5531986"/>
            <a:ext cx="10594805" cy="1326013"/>
            <a:chOff x="1606377" y="5531986"/>
            <a:chExt cx="10594805" cy="1326013"/>
          </a:xfrm>
        </p:grpSpPr>
        <p:grpSp>
          <p:nvGrpSpPr>
            <p:cNvPr id="17" name="Group 16"/>
            <p:cNvGrpSpPr/>
            <p:nvPr/>
          </p:nvGrpSpPr>
          <p:grpSpPr>
            <a:xfrm>
              <a:off x="1606377" y="5531986"/>
              <a:ext cx="10594805" cy="1326013"/>
              <a:chOff x="1606377" y="5531986"/>
              <a:chExt cx="10594805" cy="1326013"/>
            </a:xfrm>
          </p:grpSpPr>
          <p:sp>
            <p:nvSpPr>
              <p:cNvPr id="7" name="Rectangle 6"/>
              <p:cNvSpPr/>
              <p:nvPr/>
            </p:nvSpPr>
            <p:spPr bwMode="auto">
              <a:xfrm>
                <a:off x="1606377" y="5531986"/>
                <a:ext cx="10594805" cy="1326013"/>
              </a:xfrm>
              <a:prstGeom prst="rect">
                <a:avLst/>
              </a:prstGeom>
              <a:solidFill>
                <a:schemeClr val="bg1">
                  <a:lumMod val="8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91440" rIns="91436" bIns="91440" numCol="1" rtlCol="0" anchor="t" anchorCtr="0" compatLnSpc="1">
                <a:prstTxWarp prst="textNoShape">
                  <a:avLst/>
                </a:prstTxWarp>
              </a:bodyPr>
              <a:lstStyle/>
              <a:p>
                <a:pPr defTabSz="914099">
                  <a:spcAft>
                    <a:spcPts val="300"/>
                  </a:spcAft>
                </a:pPr>
                <a:endParaRPr lang="en-US" sz="1600" dirty="0">
                  <a:solidFill>
                    <a:srgbClr val="3F3F3F">
                      <a:alpha val="99000"/>
                    </a:srgbClr>
                  </a:solidFill>
                </a:endParaRPr>
              </a:p>
            </p:txBody>
          </p:sp>
          <p:sp>
            <p:nvSpPr>
              <p:cNvPr id="13" name="Rectangle 12"/>
              <p:cNvSpPr/>
              <p:nvPr/>
            </p:nvSpPr>
            <p:spPr>
              <a:xfrm>
                <a:off x="1645035" y="5606726"/>
                <a:ext cx="6092825" cy="984885"/>
              </a:xfrm>
              <a:prstGeom prst="rect">
                <a:avLst/>
              </a:prstGeom>
            </p:spPr>
            <p:txBody>
              <a:bodyPr>
                <a:spAutoFit/>
              </a:bodyPr>
              <a:lstStyle/>
              <a:p>
                <a:pPr>
                  <a:spcAft>
                    <a:spcPts val="600"/>
                  </a:spcAft>
                </a:pPr>
                <a:r>
                  <a:rPr lang="en-US" sz="2000" dirty="0">
                    <a:solidFill>
                      <a:srgbClr val="00AEEF">
                        <a:lumMod val="75000"/>
                        <a:alpha val="99000"/>
                      </a:srgbClr>
                    </a:solidFill>
                  </a:rPr>
                  <a:t>R&amp;D</a:t>
                </a:r>
              </a:p>
              <a:p>
                <a:pPr>
                  <a:spcAft>
                    <a:spcPts val="600"/>
                  </a:spcAft>
                </a:pPr>
                <a:r>
                  <a:rPr lang="en-US" sz="1400" dirty="0" smtClean="0">
                    <a:solidFill>
                      <a:srgbClr val="3F3F3F">
                        <a:alpha val="99000"/>
                      </a:srgbClr>
                    </a:solidFill>
                  </a:rPr>
                  <a:t>Basic research</a:t>
                </a:r>
              </a:p>
              <a:p>
                <a:pPr>
                  <a:spcAft>
                    <a:spcPts val="600"/>
                  </a:spcAft>
                </a:pPr>
                <a:r>
                  <a:rPr lang="en-US" sz="1400" dirty="0" smtClean="0">
                    <a:solidFill>
                      <a:srgbClr val="3F3F3F">
                        <a:alpha val="99000"/>
                      </a:srgbClr>
                    </a:solidFill>
                  </a:rPr>
                  <a:t>Lab trials</a:t>
                </a:r>
                <a:endParaRPr lang="en-US" sz="1400" dirty="0">
                  <a:solidFill>
                    <a:srgbClr val="3F3F3F">
                      <a:alpha val="99000"/>
                    </a:srgbClr>
                  </a:solidFill>
                </a:endParaRPr>
              </a:p>
            </p:txBody>
          </p:sp>
        </p:grpSp>
        <p:pic>
          <p:nvPicPr>
            <p:cNvPr id="4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7739" y="5924029"/>
              <a:ext cx="2133600" cy="48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descr="Description: npo0000c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6678" y="5711244"/>
              <a:ext cx="1065757" cy="96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8" name="Group 27"/>
          <p:cNvGrpSpPr/>
          <p:nvPr/>
        </p:nvGrpSpPr>
        <p:grpSpPr>
          <a:xfrm>
            <a:off x="5770605" y="1309755"/>
            <a:ext cx="6418220" cy="1327533"/>
            <a:chOff x="5770605" y="1309755"/>
            <a:chExt cx="6418220" cy="1327533"/>
          </a:xfrm>
        </p:grpSpPr>
        <p:sp>
          <p:nvSpPr>
            <p:cNvPr id="11" name="Rectangle 10"/>
            <p:cNvSpPr/>
            <p:nvPr/>
          </p:nvSpPr>
          <p:spPr bwMode="auto">
            <a:xfrm>
              <a:off x="5770605" y="1311275"/>
              <a:ext cx="6418220" cy="1326013"/>
            </a:xfrm>
            <a:prstGeom prst="rect">
              <a:avLst/>
            </a:prstGeom>
            <a:solidFill>
              <a:schemeClr val="bg1">
                <a:lumMod val="8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91440" rIns="91436" bIns="91440" numCol="1" rtlCol="0" anchor="t" anchorCtr="0" compatLnSpc="1">
              <a:prstTxWarp prst="textNoShape">
                <a:avLst/>
              </a:prstTxWarp>
            </a:bodyPr>
            <a:lstStyle/>
            <a:p>
              <a:pPr defTabSz="914099">
                <a:spcAft>
                  <a:spcPts val="300"/>
                </a:spcAft>
              </a:pPr>
              <a:endParaRPr lang="en-US" sz="1600" dirty="0">
                <a:solidFill>
                  <a:srgbClr val="3F3F3F">
                    <a:alpha val="99000"/>
                  </a:srgbClr>
                </a:solidFill>
              </a:endParaRPr>
            </a:p>
          </p:txBody>
        </p:sp>
        <p:sp>
          <p:nvSpPr>
            <p:cNvPr id="26" name="Rectangle 25"/>
            <p:cNvSpPr/>
            <p:nvPr/>
          </p:nvSpPr>
          <p:spPr>
            <a:xfrm>
              <a:off x="5770605" y="1309755"/>
              <a:ext cx="6092825" cy="1277273"/>
            </a:xfrm>
            <a:prstGeom prst="rect">
              <a:avLst/>
            </a:prstGeom>
          </p:spPr>
          <p:txBody>
            <a:bodyPr>
              <a:spAutoFit/>
            </a:bodyPr>
            <a:lstStyle/>
            <a:p>
              <a:pPr>
                <a:spcAft>
                  <a:spcPts val="600"/>
                </a:spcAft>
              </a:pPr>
              <a:r>
                <a:rPr lang="en-US" sz="2000" dirty="0" smtClean="0">
                  <a:solidFill>
                    <a:srgbClr val="005677">
                      <a:lumMod val="50000"/>
                      <a:alpha val="99000"/>
                    </a:srgbClr>
                  </a:solidFill>
                </a:rPr>
                <a:t>Commercial Deployments</a:t>
              </a:r>
            </a:p>
            <a:p>
              <a:pPr defTabSz="914400">
                <a:spcAft>
                  <a:spcPts val="600"/>
                </a:spcAft>
                <a:defRPr/>
              </a:pPr>
              <a:r>
                <a:rPr lang="en-US" sz="1400" dirty="0" smtClean="0">
                  <a:solidFill>
                    <a:srgbClr val="3F3F3F">
                      <a:alpha val="99000"/>
                    </a:srgbClr>
                  </a:solidFill>
                </a:rPr>
                <a:t>Volume devices</a:t>
              </a:r>
            </a:p>
            <a:p>
              <a:pPr defTabSz="914400">
                <a:spcAft>
                  <a:spcPts val="600"/>
                </a:spcAft>
                <a:defRPr/>
              </a:pPr>
              <a:r>
                <a:rPr lang="en-US" sz="1400" dirty="0" smtClean="0">
                  <a:solidFill>
                    <a:srgbClr val="3F3F3F">
                      <a:alpha val="99000"/>
                    </a:srgbClr>
                  </a:solidFill>
                </a:rPr>
                <a:t>Rural broadband</a:t>
              </a:r>
            </a:p>
            <a:p>
              <a:pPr defTabSz="914400">
                <a:spcAft>
                  <a:spcPts val="600"/>
                </a:spcAft>
                <a:defRPr/>
              </a:pPr>
              <a:r>
                <a:rPr lang="en-US" sz="1400" dirty="0" smtClean="0">
                  <a:solidFill>
                    <a:srgbClr val="3F3F3F">
                      <a:alpha val="99000"/>
                    </a:srgbClr>
                  </a:solidFill>
                </a:rPr>
                <a:t>Campus networking</a:t>
              </a:r>
            </a:p>
          </p:txBody>
        </p:sp>
        <p:sp>
          <p:nvSpPr>
            <p:cNvPr id="55" name="Rectangle 54"/>
            <p:cNvSpPr/>
            <p:nvPr/>
          </p:nvSpPr>
          <p:spPr>
            <a:xfrm>
              <a:off x="7420704" y="1697549"/>
              <a:ext cx="2667100" cy="815608"/>
            </a:xfrm>
            <a:prstGeom prst="rect">
              <a:avLst/>
            </a:prstGeom>
          </p:spPr>
          <p:txBody>
            <a:bodyPr wrap="square">
              <a:spAutoFit/>
            </a:bodyPr>
            <a:lstStyle/>
            <a:p>
              <a:pPr defTabSz="914400">
                <a:spcAft>
                  <a:spcPts val="600"/>
                </a:spcAft>
                <a:defRPr/>
              </a:pPr>
              <a:r>
                <a:rPr lang="en-US" sz="1400" dirty="0">
                  <a:solidFill>
                    <a:srgbClr val="3F3F3F">
                      <a:alpha val="99000"/>
                    </a:srgbClr>
                  </a:solidFill>
                </a:rPr>
                <a:t>Smaller form factors</a:t>
              </a:r>
            </a:p>
            <a:p>
              <a:pPr defTabSz="914400">
                <a:spcAft>
                  <a:spcPts val="600"/>
                </a:spcAft>
                <a:defRPr/>
              </a:pPr>
              <a:r>
                <a:rPr lang="en-US" sz="1400" dirty="0">
                  <a:solidFill>
                    <a:srgbClr val="3F3F3F">
                      <a:alpha val="99000"/>
                    </a:srgbClr>
                  </a:solidFill>
                </a:rPr>
                <a:t>Standards-based </a:t>
              </a:r>
              <a:r>
                <a:rPr lang="en-US" sz="1400" dirty="0" smtClean="0">
                  <a:solidFill>
                    <a:srgbClr val="3F3F3F">
                      <a:alpha val="99000"/>
                    </a:srgbClr>
                  </a:solidFill>
                </a:rPr>
                <a:t/>
              </a:r>
              <a:br>
                <a:rPr lang="en-US" sz="1400" dirty="0" smtClean="0">
                  <a:solidFill>
                    <a:srgbClr val="3F3F3F">
                      <a:alpha val="99000"/>
                    </a:srgbClr>
                  </a:solidFill>
                </a:rPr>
              </a:br>
              <a:r>
                <a:rPr lang="en-US" sz="1400" dirty="0" smtClean="0">
                  <a:solidFill>
                    <a:srgbClr val="3F3F3F">
                      <a:alpha val="99000"/>
                    </a:srgbClr>
                  </a:solidFill>
                </a:rPr>
                <a:t>devices</a:t>
              </a:r>
              <a:endParaRPr lang="en-US" sz="1400" dirty="0">
                <a:solidFill>
                  <a:srgbClr val="3F3F3F">
                    <a:alpha val="99000"/>
                  </a:srgbClr>
                </a:solidFill>
              </a:endParaRPr>
            </a:p>
          </p:txBody>
        </p:sp>
      </p:gr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5385" y="1470745"/>
            <a:ext cx="1333698" cy="1013610"/>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6929" y="1450405"/>
            <a:ext cx="942975" cy="1047750"/>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22181" y="4376436"/>
            <a:ext cx="2082113" cy="896214"/>
          </a:xfrm>
          <a:prstGeom prst="rect">
            <a:avLst/>
          </a:prstGeom>
        </p:spPr>
      </p:pic>
      <p:pic>
        <p:nvPicPr>
          <p:cNvPr id="39" name="Picture 3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78986" y="2877985"/>
            <a:ext cx="904875" cy="1028700"/>
          </a:xfrm>
          <a:prstGeom prst="rect">
            <a:avLst/>
          </a:prstGeom>
        </p:spPr>
      </p:pic>
      <p:pic>
        <p:nvPicPr>
          <p:cNvPr id="70" name="Picture 48" descr="NICT"/>
          <p:cNvPicPr>
            <a:picLocks noChangeAspect="1" noChangeArrowheads="1"/>
          </p:cNvPicPr>
          <p:nvPr/>
        </p:nvPicPr>
        <p:blipFill>
          <a:blip r:embed="rId16" cstate="print"/>
          <a:srcRect/>
          <a:stretch>
            <a:fillRect/>
          </a:stretch>
        </p:blipFill>
        <p:spPr bwMode="auto">
          <a:xfrm>
            <a:off x="7588910" y="5859731"/>
            <a:ext cx="1788612" cy="670522"/>
          </a:xfrm>
          <a:prstGeom prst="rect">
            <a:avLst/>
          </a:prstGeom>
          <a:noFill/>
          <a:ln w="9525" algn="in">
            <a:noFill/>
            <a:miter lim="800000"/>
            <a:headEnd/>
            <a:tailEnd/>
          </a:ln>
        </p:spPr>
      </p:pic>
      <p:pic>
        <p:nvPicPr>
          <p:cNvPr id="72" name="Picture 7" descr="Taiwan Institute for Information Industry"/>
          <p:cNvPicPr>
            <a:picLocks noChangeAspect="1" noChangeArrowheads="1"/>
          </p:cNvPicPr>
          <p:nvPr/>
        </p:nvPicPr>
        <p:blipFill>
          <a:blip r:embed="rId17" cstate="print"/>
          <a:srcRect/>
          <a:stretch>
            <a:fillRect/>
          </a:stretch>
        </p:blipFill>
        <p:spPr bwMode="auto">
          <a:xfrm>
            <a:off x="9622180" y="5436965"/>
            <a:ext cx="2416109" cy="906041"/>
          </a:xfrm>
          <a:prstGeom prst="rect">
            <a:avLst/>
          </a:prstGeom>
          <a:noFill/>
        </p:spPr>
      </p:pic>
      <p:pic>
        <p:nvPicPr>
          <p:cNvPr id="73" name="Picture 38" descr="Communication Research Center (CRC)"/>
          <p:cNvPicPr>
            <a:picLocks noChangeAspect="1" noChangeArrowheads="1"/>
          </p:cNvPicPr>
          <p:nvPr/>
        </p:nvPicPr>
        <p:blipFill>
          <a:blip r:embed="rId18" cstate="print"/>
          <a:srcRect/>
          <a:stretch>
            <a:fillRect/>
          </a:stretch>
        </p:blipFill>
        <p:spPr bwMode="auto">
          <a:xfrm>
            <a:off x="9541862" y="6082502"/>
            <a:ext cx="2496427" cy="935868"/>
          </a:xfrm>
          <a:prstGeom prst="rect">
            <a:avLst/>
          </a:prstGeom>
          <a:noFill/>
          <a:ln w="9525" algn="in">
            <a:noFill/>
            <a:miter lim="800000"/>
            <a:headEnd/>
            <a:tailEnd/>
          </a:ln>
        </p:spPr>
      </p:pic>
      <p:pic>
        <p:nvPicPr>
          <p:cNvPr id="74" name="Picture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72168" y="1348518"/>
            <a:ext cx="957031" cy="1238510"/>
          </a:xfrm>
          <a:prstGeom prst="rect">
            <a:avLst/>
          </a:prstGeom>
        </p:spPr>
      </p:pic>
    </p:spTree>
    <p:extLst>
      <p:ext uri="{BB962C8B-B14F-4D97-AF65-F5344CB8AC3E}">
        <p14:creationId xmlns:p14="http://schemas.microsoft.com/office/powerpoint/2010/main" val="727425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500"/>
                                        <p:tgtEl>
                                          <p:spTgt spid="3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0-#ppt_w/2"/>
                                          </p:val>
                                        </p:tav>
                                        <p:tav tm="100000">
                                          <p:val>
                                            <p:strVal val="#ppt_x"/>
                                          </p:val>
                                        </p:tav>
                                      </p:tavLst>
                                    </p:anim>
                                    <p:anim calcmode="lin" valueType="num">
                                      <p:cBhvr additive="base">
                                        <p:cTn id="21" dur="500" fill="hold"/>
                                        <p:tgtEl>
                                          <p:spTgt spid="51"/>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500"/>
                                        <p:tgtEl>
                                          <p:spTgt spid="32"/>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1500"/>
                                        <p:tgtEl>
                                          <p:spTgt spid="34"/>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8"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ngvari\Desktop\ART\Free_PNG_Icons\Map.png"/>
          <p:cNvPicPr>
            <a:picLocks noChangeAspect="1" noChangeArrowheads="1"/>
          </p:cNvPicPr>
          <p:nvPr/>
        </p:nvPicPr>
        <p:blipFill>
          <a:blip r:embed="rId3" cstate="print">
            <a:duotone>
              <a:prstClr val="black"/>
              <a:schemeClr val="bg1">
                <a:lumMod val="65000"/>
                <a:tint val="45000"/>
                <a:satMod val="400000"/>
              </a:schemeClr>
            </a:duotone>
            <a:lum bright="-10000"/>
            <a:extLst>
              <a:ext uri="{28A0092B-C50C-407E-A947-70E740481C1C}">
                <a14:useLocalDpi xmlns:a14="http://schemas.microsoft.com/office/drawing/2010/main" val="0"/>
              </a:ext>
            </a:extLst>
          </a:blip>
          <a:srcRect r="-2010"/>
          <a:stretch>
            <a:fillRect/>
          </a:stretch>
        </p:blipFill>
        <p:spPr bwMode="auto">
          <a:xfrm>
            <a:off x="-3666" y="589191"/>
            <a:ext cx="12188825" cy="5839998"/>
          </a:xfrm>
          <a:prstGeom prst="rect">
            <a:avLst/>
          </a:prstGeom>
          <a:noFill/>
        </p:spPr>
      </p:pic>
      <p:sp>
        <p:nvSpPr>
          <p:cNvPr id="3" name="Title 2"/>
          <p:cNvSpPr>
            <a:spLocks noGrp="1"/>
          </p:cNvSpPr>
          <p:nvPr>
            <p:ph type="title"/>
          </p:nvPr>
        </p:nvSpPr>
        <p:spPr>
          <a:xfrm>
            <a:off x="42553" y="0"/>
            <a:ext cx="10969943" cy="609398"/>
          </a:xfrm>
        </p:spPr>
        <p:txBody>
          <a:bodyPr/>
          <a:lstStyle/>
          <a:p>
            <a:r>
              <a:rPr lang="en-US" dirty="0" smtClean="0"/>
              <a:t>MSFT Supported Pilot Projects: Current Snapshot</a:t>
            </a:r>
            <a:endParaRPr lang="en-US" dirty="0"/>
          </a:p>
        </p:txBody>
      </p:sp>
      <p:sp>
        <p:nvSpPr>
          <p:cNvPr id="38" name="Oval 37"/>
          <p:cNvSpPr/>
          <p:nvPr/>
        </p:nvSpPr>
        <p:spPr>
          <a:xfrm>
            <a:off x="8674464" y="3965410"/>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8815849" y="3891944"/>
            <a:ext cx="1114197" cy="307777"/>
          </a:xfrm>
          <a:prstGeom prst="rect">
            <a:avLst/>
          </a:prstGeom>
          <a:noFill/>
        </p:spPr>
        <p:txBody>
          <a:bodyPr wrap="square" rtlCol="0">
            <a:spAutoFit/>
          </a:bodyPr>
          <a:lstStyle/>
          <a:p>
            <a:r>
              <a:rPr lang="en-US" sz="1400" dirty="0" smtClean="0">
                <a:solidFill>
                  <a:schemeClr val="accent3"/>
                </a:solidFill>
              </a:rPr>
              <a:t>Singapore</a:t>
            </a:r>
            <a:endParaRPr lang="en-US" sz="1400" dirty="0">
              <a:solidFill>
                <a:schemeClr val="accent3"/>
              </a:solidFill>
            </a:endParaRPr>
          </a:p>
        </p:txBody>
      </p:sp>
      <p:sp>
        <p:nvSpPr>
          <p:cNvPr id="36" name="Oval 35"/>
          <p:cNvSpPr/>
          <p:nvPr/>
        </p:nvSpPr>
        <p:spPr>
          <a:xfrm>
            <a:off x="6469151" y="4069676"/>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6689366" y="4027742"/>
            <a:ext cx="1114197" cy="307777"/>
          </a:xfrm>
          <a:prstGeom prst="rect">
            <a:avLst/>
          </a:prstGeom>
          <a:noFill/>
        </p:spPr>
        <p:txBody>
          <a:bodyPr wrap="square" rtlCol="0">
            <a:spAutoFit/>
          </a:bodyPr>
          <a:lstStyle/>
          <a:p>
            <a:r>
              <a:rPr lang="en-US" sz="1400" dirty="0" smtClean="0">
                <a:solidFill>
                  <a:schemeClr val="accent3"/>
                </a:solidFill>
              </a:rPr>
              <a:t>Kenya</a:t>
            </a:r>
            <a:endParaRPr lang="en-US" sz="1400" dirty="0">
              <a:solidFill>
                <a:schemeClr val="accent3"/>
              </a:solidFill>
            </a:endParaRPr>
          </a:p>
        </p:txBody>
      </p:sp>
      <p:sp>
        <p:nvSpPr>
          <p:cNvPr id="54" name="Oval 53"/>
          <p:cNvSpPr/>
          <p:nvPr/>
        </p:nvSpPr>
        <p:spPr>
          <a:xfrm>
            <a:off x="3175740" y="5226898"/>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55" name="TextBox 54"/>
          <p:cNvSpPr txBox="1"/>
          <p:nvPr/>
        </p:nvSpPr>
        <p:spPr>
          <a:xfrm>
            <a:off x="3317125" y="5153432"/>
            <a:ext cx="1114197" cy="307777"/>
          </a:xfrm>
          <a:prstGeom prst="rect">
            <a:avLst/>
          </a:prstGeom>
          <a:noFill/>
        </p:spPr>
        <p:txBody>
          <a:bodyPr wrap="square" rtlCol="0">
            <a:spAutoFit/>
          </a:bodyPr>
          <a:lstStyle/>
          <a:p>
            <a:r>
              <a:rPr lang="en-US" sz="1400" dirty="0" smtClean="0">
                <a:solidFill>
                  <a:schemeClr val="accent3"/>
                </a:solidFill>
              </a:rPr>
              <a:t>Uruguay</a:t>
            </a:r>
            <a:endParaRPr lang="en-US" sz="1400" dirty="0">
              <a:solidFill>
                <a:schemeClr val="accent3"/>
              </a:solidFill>
            </a:endParaRPr>
          </a:p>
        </p:txBody>
      </p:sp>
      <p:sp>
        <p:nvSpPr>
          <p:cNvPr id="56" name="Oval 55"/>
          <p:cNvSpPr/>
          <p:nvPr/>
        </p:nvSpPr>
        <p:spPr>
          <a:xfrm>
            <a:off x="9423514" y="3587027"/>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57" name="TextBox 56"/>
          <p:cNvSpPr txBox="1"/>
          <p:nvPr/>
        </p:nvSpPr>
        <p:spPr>
          <a:xfrm>
            <a:off x="9591181" y="3509190"/>
            <a:ext cx="1043876" cy="307777"/>
          </a:xfrm>
          <a:prstGeom prst="rect">
            <a:avLst/>
          </a:prstGeom>
          <a:noFill/>
        </p:spPr>
        <p:txBody>
          <a:bodyPr wrap="none" rtlCol="0">
            <a:spAutoFit/>
          </a:bodyPr>
          <a:lstStyle/>
          <a:p>
            <a:r>
              <a:rPr lang="en-US" sz="1400" dirty="0" smtClean="0">
                <a:solidFill>
                  <a:schemeClr val="accent3"/>
                </a:solidFill>
              </a:rPr>
              <a:t>Philippines</a:t>
            </a:r>
            <a:endParaRPr lang="en-US" sz="1400" dirty="0">
              <a:solidFill>
                <a:schemeClr val="accent3"/>
              </a:solidFill>
            </a:endParaRPr>
          </a:p>
        </p:txBody>
      </p:sp>
      <p:sp>
        <p:nvSpPr>
          <p:cNvPr id="58" name="Oval 57"/>
          <p:cNvSpPr/>
          <p:nvPr/>
        </p:nvSpPr>
        <p:spPr>
          <a:xfrm>
            <a:off x="5949129" y="5089144"/>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6169344" y="5047209"/>
            <a:ext cx="1604254" cy="307777"/>
          </a:xfrm>
          <a:prstGeom prst="rect">
            <a:avLst/>
          </a:prstGeom>
          <a:noFill/>
        </p:spPr>
        <p:txBody>
          <a:bodyPr wrap="square" rtlCol="0">
            <a:spAutoFit/>
          </a:bodyPr>
          <a:lstStyle/>
          <a:p>
            <a:r>
              <a:rPr lang="en-US" sz="1400" dirty="0" smtClean="0">
                <a:solidFill>
                  <a:schemeClr val="accent3"/>
                </a:solidFill>
              </a:rPr>
              <a:t>South Africa</a:t>
            </a:r>
            <a:endParaRPr lang="en-US" sz="1400" dirty="0">
              <a:solidFill>
                <a:schemeClr val="accent3"/>
              </a:solidFill>
            </a:endParaRPr>
          </a:p>
        </p:txBody>
      </p:sp>
      <p:sp>
        <p:nvSpPr>
          <p:cNvPr id="60" name="Oval 59"/>
          <p:cNvSpPr/>
          <p:nvPr/>
        </p:nvSpPr>
        <p:spPr>
          <a:xfrm>
            <a:off x="6341135" y="4261970"/>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6561350" y="4220036"/>
            <a:ext cx="1114197" cy="307777"/>
          </a:xfrm>
          <a:prstGeom prst="rect">
            <a:avLst/>
          </a:prstGeom>
          <a:noFill/>
        </p:spPr>
        <p:txBody>
          <a:bodyPr wrap="square" rtlCol="0">
            <a:spAutoFit/>
          </a:bodyPr>
          <a:lstStyle/>
          <a:p>
            <a:r>
              <a:rPr lang="en-US" sz="1400" dirty="0" smtClean="0">
                <a:solidFill>
                  <a:schemeClr val="accent3"/>
                </a:solidFill>
              </a:rPr>
              <a:t>Tanzania</a:t>
            </a:r>
            <a:endParaRPr lang="en-US" sz="1400" dirty="0">
              <a:solidFill>
                <a:schemeClr val="accent3"/>
              </a:solidFill>
            </a:endParaRPr>
          </a:p>
        </p:txBody>
      </p:sp>
      <p:sp>
        <p:nvSpPr>
          <p:cNvPr id="63" name="TextBox 62"/>
          <p:cNvSpPr txBox="1"/>
          <p:nvPr/>
        </p:nvSpPr>
        <p:spPr>
          <a:xfrm>
            <a:off x="276472" y="4641429"/>
            <a:ext cx="1396921" cy="338554"/>
          </a:xfrm>
          <a:prstGeom prst="rect">
            <a:avLst/>
          </a:prstGeom>
          <a:noFill/>
        </p:spPr>
        <p:txBody>
          <a:bodyPr wrap="none" rtlCol="0">
            <a:spAutoFit/>
          </a:bodyPr>
          <a:lstStyle/>
          <a:p>
            <a:r>
              <a:rPr lang="en-US" sz="1600" b="1" dirty="0" smtClean="0">
                <a:solidFill>
                  <a:schemeClr val="accent3"/>
                </a:solidFill>
              </a:rPr>
              <a:t>Projects (12)</a:t>
            </a:r>
            <a:endParaRPr lang="en-US" sz="1600" b="1" dirty="0">
              <a:solidFill>
                <a:schemeClr val="accent3"/>
              </a:solidFill>
            </a:endParaRPr>
          </a:p>
        </p:txBody>
      </p:sp>
      <p:sp>
        <p:nvSpPr>
          <p:cNvPr id="64" name="Oval 63"/>
          <p:cNvSpPr/>
          <p:nvPr/>
        </p:nvSpPr>
        <p:spPr>
          <a:xfrm>
            <a:off x="88327" y="4707148"/>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5" name="Oval 64"/>
          <p:cNvSpPr/>
          <p:nvPr/>
        </p:nvSpPr>
        <p:spPr>
          <a:xfrm>
            <a:off x="5600699" y="4819295"/>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4788138" y="4756846"/>
            <a:ext cx="1114197" cy="307777"/>
          </a:xfrm>
          <a:prstGeom prst="rect">
            <a:avLst/>
          </a:prstGeom>
          <a:noFill/>
        </p:spPr>
        <p:txBody>
          <a:bodyPr wrap="square" rtlCol="0">
            <a:spAutoFit/>
          </a:bodyPr>
          <a:lstStyle/>
          <a:p>
            <a:r>
              <a:rPr lang="en-US" sz="1400" dirty="0" smtClean="0">
                <a:solidFill>
                  <a:schemeClr val="accent3"/>
                </a:solidFill>
              </a:rPr>
              <a:t>Namibia</a:t>
            </a:r>
            <a:endParaRPr lang="en-US" sz="1400" dirty="0">
              <a:solidFill>
                <a:schemeClr val="accent3"/>
              </a:solidFill>
            </a:endParaRPr>
          </a:p>
        </p:txBody>
      </p:sp>
      <p:sp>
        <p:nvSpPr>
          <p:cNvPr id="69" name="Oval 68"/>
          <p:cNvSpPr/>
          <p:nvPr/>
        </p:nvSpPr>
        <p:spPr>
          <a:xfrm>
            <a:off x="4960187" y="3803352"/>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4283938" y="3732022"/>
            <a:ext cx="795744" cy="307777"/>
          </a:xfrm>
          <a:prstGeom prst="rect">
            <a:avLst/>
          </a:prstGeom>
          <a:noFill/>
        </p:spPr>
        <p:txBody>
          <a:bodyPr wrap="square" rtlCol="0">
            <a:spAutoFit/>
          </a:bodyPr>
          <a:lstStyle/>
          <a:p>
            <a:r>
              <a:rPr lang="en-US" sz="1400" dirty="0" smtClean="0">
                <a:solidFill>
                  <a:schemeClr val="accent3"/>
                </a:solidFill>
              </a:rPr>
              <a:t>Ghana</a:t>
            </a:r>
            <a:endParaRPr lang="en-US" sz="1400" dirty="0">
              <a:solidFill>
                <a:schemeClr val="accent3"/>
              </a:solidFill>
            </a:endParaRPr>
          </a:p>
        </p:txBody>
      </p:sp>
      <p:sp>
        <p:nvSpPr>
          <p:cNvPr id="2" name="TextBox 1"/>
          <p:cNvSpPr txBox="1"/>
          <p:nvPr/>
        </p:nvSpPr>
        <p:spPr>
          <a:xfrm>
            <a:off x="7312284" y="6134469"/>
            <a:ext cx="3811421" cy="710214"/>
          </a:xfrm>
          <a:prstGeom prst="rect">
            <a:avLst/>
          </a:prstGeom>
          <a:solidFill>
            <a:schemeClr val="bg1"/>
          </a:solidFill>
        </p:spPr>
        <p:txBody>
          <a:bodyPr wrap="square" lIns="0" tIns="0" rIns="0" bIns="0" rtlCol="0">
            <a:spAutoFit/>
          </a:bodyPr>
          <a:lstStyle/>
          <a:p>
            <a:endParaRPr lang="en-US" dirty="0" smtClean="0">
              <a:gradFill>
                <a:gsLst>
                  <a:gs pos="417">
                    <a:srgbClr val="000000"/>
                  </a:gs>
                  <a:gs pos="100000">
                    <a:srgbClr val="000000"/>
                  </a:gs>
                </a:gsLst>
                <a:lin ang="5400000" scaled="0"/>
              </a:gradFill>
            </a:endParaRPr>
          </a:p>
        </p:txBody>
      </p:sp>
      <p:sp>
        <p:nvSpPr>
          <p:cNvPr id="80" name="TextBox 79"/>
          <p:cNvSpPr txBox="1"/>
          <p:nvPr/>
        </p:nvSpPr>
        <p:spPr>
          <a:xfrm>
            <a:off x="5058244" y="5861830"/>
            <a:ext cx="1987526" cy="994550"/>
          </a:xfrm>
          <a:prstGeom prst="rect">
            <a:avLst/>
          </a:prstGeom>
          <a:solidFill>
            <a:schemeClr val="accent6"/>
          </a:solidFill>
          <a:ln w="19050">
            <a:noFill/>
          </a:ln>
        </p:spPr>
        <p:txBody>
          <a:bodyPr wrap="square" lIns="0" tIns="0" rIns="0" bIns="0" rtlCol="0" anchor="ctr" anchorCtr="0">
            <a:noAutofit/>
          </a:bodyPr>
          <a:lstStyle>
            <a:defPPr>
              <a:defRPr lang="en-US"/>
            </a:defPPr>
            <a:lvl1pPr>
              <a:defRPr sz="1600">
                <a:solidFill>
                  <a:schemeClr val="bg1">
                    <a:alpha val="99000"/>
                  </a:schemeClr>
                </a:solidFill>
              </a:defRPr>
            </a:lvl1pPr>
          </a:lstStyle>
          <a:p>
            <a:pPr algn="ctr"/>
            <a:r>
              <a:rPr lang="en-US" b="1" dirty="0" smtClean="0">
                <a:solidFill>
                  <a:schemeClr val="bg1"/>
                </a:solidFill>
                <a:latin typeface="Segoe UI Light" panose="020B0502040204020203" pitchFamily="34" charset="0"/>
                <a:cs typeface="Segoe UI Light" panose="020B0502040204020203" pitchFamily="34" charset="0"/>
              </a:rPr>
              <a:t>6 University Campuses Being Connected</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81" name="TextBox 80"/>
          <p:cNvSpPr txBox="1"/>
          <p:nvPr/>
        </p:nvSpPr>
        <p:spPr>
          <a:xfrm>
            <a:off x="9480385" y="5877069"/>
            <a:ext cx="2198991" cy="984799"/>
          </a:xfrm>
          <a:prstGeom prst="rect">
            <a:avLst/>
          </a:prstGeom>
          <a:solidFill>
            <a:schemeClr val="accent6"/>
          </a:solidFill>
          <a:ln w="19050">
            <a:noFill/>
          </a:ln>
        </p:spPr>
        <p:txBody>
          <a:bodyPr wrap="square" lIns="0" tIns="0" rIns="0" bIns="0" rtlCol="0" anchor="ctr" anchorCtr="0">
            <a:noAutofit/>
          </a:bodyPr>
          <a:lstStyle>
            <a:defPPr>
              <a:defRPr lang="en-US"/>
            </a:defPPr>
            <a:lvl1pPr>
              <a:defRPr sz="1600">
                <a:solidFill>
                  <a:schemeClr val="bg1">
                    <a:alpha val="99000"/>
                  </a:schemeClr>
                </a:solidFill>
              </a:defRPr>
            </a:lvl1pPr>
          </a:lstStyle>
          <a:p>
            <a:pPr algn="ctr"/>
            <a:r>
              <a:rPr lang="en-US" b="1" dirty="0" smtClean="0">
                <a:solidFill>
                  <a:schemeClr val="bg1"/>
                </a:solidFill>
                <a:latin typeface="Segoe UI Light" panose="020B0502040204020203" pitchFamily="34" charset="0"/>
                <a:cs typeface="Segoe UI Light" panose="020B0502040204020203" pitchFamily="34" charset="0"/>
              </a:rPr>
              <a:t>176,000 Population Under Coverage</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82" name="TextBox 81"/>
          <p:cNvSpPr txBox="1"/>
          <p:nvPr/>
        </p:nvSpPr>
        <p:spPr>
          <a:xfrm>
            <a:off x="2799773" y="5831351"/>
            <a:ext cx="2116445" cy="1024554"/>
          </a:xfrm>
          <a:prstGeom prst="rect">
            <a:avLst/>
          </a:prstGeom>
          <a:solidFill>
            <a:schemeClr val="accent6"/>
          </a:solidFill>
          <a:ln w="19050">
            <a:noFill/>
          </a:ln>
        </p:spPr>
        <p:txBody>
          <a:bodyPr wrap="square" lIns="0" tIns="0" rIns="0" bIns="0" rtlCol="0" anchor="ctr" anchorCtr="0">
            <a:noAutofit/>
          </a:bodyPr>
          <a:lstStyle>
            <a:defPPr>
              <a:defRPr lang="en-US"/>
            </a:defPPr>
            <a:lvl1pPr>
              <a:defRPr sz="1600">
                <a:solidFill>
                  <a:schemeClr val="bg1">
                    <a:alpha val="99000"/>
                  </a:schemeClr>
                </a:solidFill>
              </a:defRPr>
            </a:lvl1pPr>
          </a:lstStyle>
          <a:p>
            <a:pPr algn="ctr"/>
            <a:r>
              <a:rPr lang="en-US" b="1" dirty="0" smtClean="0">
                <a:solidFill>
                  <a:schemeClr val="bg1"/>
                </a:solidFill>
                <a:latin typeface="Segoe UI Light" panose="020B0502040204020203" pitchFamily="34" charset="0"/>
                <a:cs typeface="Segoe UI Light" panose="020B0502040204020203" pitchFamily="34" charset="0"/>
              </a:rPr>
              <a:t>36,000 K-12 Students Being Connected</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87" name="TextBox 86"/>
          <p:cNvSpPr txBox="1"/>
          <p:nvPr/>
        </p:nvSpPr>
        <p:spPr>
          <a:xfrm>
            <a:off x="7191423" y="5877069"/>
            <a:ext cx="2151461" cy="984799"/>
          </a:xfrm>
          <a:prstGeom prst="rect">
            <a:avLst/>
          </a:prstGeom>
          <a:solidFill>
            <a:schemeClr val="accent6"/>
          </a:solidFill>
          <a:ln w="19050">
            <a:noFill/>
          </a:ln>
        </p:spPr>
        <p:txBody>
          <a:bodyPr wrap="square" lIns="0" tIns="0" rIns="0" bIns="0" rtlCol="0" anchor="ctr" anchorCtr="0">
            <a:noAutofit/>
          </a:bodyPr>
          <a:lstStyle>
            <a:defPPr>
              <a:defRPr lang="en-US"/>
            </a:defPPr>
            <a:lvl1pPr>
              <a:defRPr sz="1600">
                <a:solidFill>
                  <a:schemeClr val="bg1">
                    <a:alpha val="99000"/>
                  </a:schemeClr>
                </a:solidFill>
              </a:defRPr>
            </a:lvl1pPr>
          </a:lstStyle>
          <a:p>
            <a:pPr algn="ctr"/>
            <a:r>
              <a:rPr lang="en-US" b="1" dirty="0" smtClean="0">
                <a:solidFill>
                  <a:schemeClr val="bg1"/>
                </a:solidFill>
                <a:latin typeface="Segoe UI Light" panose="020B0502040204020203" pitchFamily="34" charset="0"/>
                <a:cs typeface="Segoe UI Light" panose="020B0502040204020203" pitchFamily="34" charset="0"/>
              </a:rPr>
              <a:t>38,500 University Students Getting MSFT Devices &amp; Services</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88" name="TextBox 87"/>
          <p:cNvSpPr txBox="1"/>
          <p:nvPr/>
        </p:nvSpPr>
        <p:spPr>
          <a:xfrm>
            <a:off x="517648" y="5828771"/>
            <a:ext cx="2116445" cy="1024554"/>
          </a:xfrm>
          <a:prstGeom prst="rect">
            <a:avLst/>
          </a:prstGeom>
          <a:solidFill>
            <a:schemeClr val="accent6"/>
          </a:solidFill>
          <a:ln w="19050">
            <a:noFill/>
          </a:ln>
        </p:spPr>
        <p:txBody>
          <a:bodyPr wrap="square" lIns="0" tIns="0" rIns="0" bIns="0" rtlCol="0" anchor="ctr" anchorCtr="0">
            <a:noAutofit/>
          </a:bodyPr>
          <a:lstStyle>
            <a:defPPr>
              <a:defRPr lang="en-US"/>
            </a:defPPr>
            <a:lvl1pPr>
              <a:defRPr sz="1600">
                <a:solidFill>
                  <a:schemeClr val="bg1">
                    <a:alpha val="99000"/>
                  </a:schemeClr>
                </a:solidFill>
              </a:defRPr>
            </a:lvl1pPr>
          </a:lstStyle>
          <a:p>
            <a:pPr algn="ctr"/>
            <a:r>
              <a:rPr lang="en-US" b="1" dirty="0" smtClean="0">
                <a:solidFill>
                  <a:schemeClr val="bg1"/>
                </a:solidFill>
                <a:latin typeface="Segoe UI Light" panose="020B0502040204020203" pitchFamily="34" charset="0"/>
                <a:cs typeface="Segoe UI Light" panose="020B0502040204020203" pitchFamily="34" charset="0"/>
              </a:rPr>
              <a:t>67 K-12 Schools Being Connected</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89" name="Oval 88"/>
          <p:cNvSpPr/>
          <p:nvPr/>
        </p:nvSpPr>
        <p:spPr>
          <a:xfrm>
            <a:off x="9357008" y="3186274"/>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90" name="TextBox 89"/>
          <p:cNvSpPr txBox="1"/>
          <p:nvPr/>
        </p:nvSpPr>
        <p:spPr>
          <a:xfrm>
            <a:off x="9498393" y="3112808"/>
            <a:ext cx="1114197" cy="307777"/>
          </a:xfrm>
          <a:prstGeom prst="rect">
            <a:avLst/>
          </a:prstGeom>
          <a:noFill/>
        </p:spPr>
        <p:txBody>
          <a:bodyPr wrap="square" rtlCol="0">
            <a:spAutoFit/>
          </a:bodyPr>
          <a:lstStyle/>
          <a:p>
            <a:r>
              <a:rPr lang="en-US" sz="1400" dirty="0" smtClean="0">
                <a:solidFill>
                  <a:schemeClr val="accent3"/>
                </a:solidFill>
              </a:rPr>
              <a:t>Taiwan</a:t>
            </a:r>
            <a:endParaRPr lang="en-US" sz="1400" dirty="0">
              <a:solidFill>
                <a:schemeClr val="accent3"/>
              </a:solidFill>
            </a:endParaRPr>
          </a:p>
        </p:txBody>
      </p:sp>
      <p:sp>
        <p:nvSpPr>
          <p:cNvPr id="91" name="TextBox 90"/>
          <p:cNvSpPr txBox="1"/>
          <p:nvPr/>
        </p:nvSpPr>
        <p:spPr>
          <a:xfrm>
            <a:off x="7838738" y="4134326"/>
            <a:ext cx="1114197" cy="307777"/>
          </a:xfrm>
          <a:prstGeom prst="rect">
            <a:avLst/>
          </a:prstGeom>
          <a:noFill/>
        </p:spPr>
        <p:txBody>
          <a:bodyPr wrap="square" rtlCol="0">
            <a:spAutoFit/>
          </a:bodyPr>
          <a:lstStyle/>
          <a:p>
            <a:r>
              <a:rPr lang="en-US" sz="1400" dirty="0" smtClean="0">
                <a:solidFill>
                  <a:schemeClr val="accent3"/>
                </a:solidFill>
              </a:rPr>
              <a:t>Indonesia</a:t>
            </a:r>
            <a:endParaRPr lang="en-US" sz="1400" dirty="0">
              <a:solidFill>
                <a:schemeClr val="accent3"/>
              </a:solidFill>
            </a:endParaRPr>
          </a:p>
        </p:txBody>
      </p:sp>
      <p:sp>
        <p:nvSpPr>
          <p:cNvPr id="92" name="Oval 91"/>
          <p:cNvSpPr/>
          <p:nvPr/>
        </p:nvSpPr>
        <p:spPr>
          <a:xfrm>
            <a:off x="8764037" y="4181900"/>
            <a:ext cx="182880" cy="1828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4967156" y="1859411"/>
            <a:ext cx="182880" cy="166255"/>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86" name="TextBox 85"/>
          <p:cNvSpPr txBox="1"/>
          <p:nvPr/>
        </p:nvSpPr>
        <p:spPr>
          <a:xfrm>
            <a:off x="5108541" y="1791622"/>
            <a:ext cx="1114197" cy="279797"/>
          </a:xfrm>
          <a:prstGeom prst="rect">
            <a:avLst/>
          </a:prstGeom>
          <a:noFill/>
        </p:spPr>
        <p:txBody>
          <a:bodyPr wrap="square" rtlCol="0">
            <a:spAutoFit/>
          </a:bodyPr>
          <a:lstStyle/>
          <a:p>
            <a:r>
              <a:rPr lang="en-US" sz="1400" dirty="0" smtClean="0">
                <a:solidFill>
                  <a:schemeClr val="accent3"/>
                </a:solidFill>
              </a:rPr>
              <a:t>Scotland</a:t>
            </a:r>
            <a:endParaRPr lang="en-US" sz="1400" dirty="0">
              <a:solidFill>
                <a:schemeClr val="accent3"/>
              </a:solidFill>
            </a:endParaRPr>
          </a:p>
        </p:txBody>
      </p:sp>
      <p:sp>
        <p:nvSpPr>
          <p:cNvPr id="94" name="Oval 93"/>
          <p:cNvSpPr/>
          <p:nvPr/>
        </p:nvSpPr>
        <p:spPr>
          <a:xfrm>
            <a:off x="8017040" y="3122697"/>
            <a:ext cx="182880" cy="166255"/>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95" name="TextBox 94"/>
          <p:cNvSpPr txBox="1"/>
          <p:nvPr/>
        </p:nvSpPr>
        <p:spPr>
          <a:xfrm>
            <a:off x="8158425" y="3054908"/>
            <a:ext cx="1114197" cy="279797"/>
          </a:xfrm>
          <a:prstGeom prst="rect">
            <a:avLst/>
          </a:prstGeom>
          <a:noFill/>
        </p:spPr>
        <p:txBody>
          <a:bodyPr wrap="square" rtlCol="0">
            <a:spAutoFit/>
          </a:bodyPr>
          <a:lstStyle/>
          <a:p>
            <a:r>
              <a:rPr lang="en-US" sz="1400" dirty="0" smtClean="0">
                <a:solidFill>
                  <a:schemeClr val="accent3"/>
                </a:solidFill>
              </a:rPr>
              <a:t>Bhutan</a:t>
            </a:r>
            <a:endParaRPr lang="en-US" sz="1400" dirty="0">
              <a:solidFill>
                <a:schemeClr val="accent3"/>
              </a:solidFill>
            </a:endParaRPr>
          </a:p>
        </p:txBody>
      </p:sp>
    </p:spTree>
    <p:extLst>
      <p:ext uri="{BB962C8B-B14F-4D97-AF65-F5344CB8AC3E}">
        <p14:creationId xmlns:p14="http://schemas.microsoft.com/office/powerpoint/2010/main" val="318968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737850" y="1264245"/>
            <a:ext cx="1658519" cy="5103897"/>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Education</a:t>
            </a:r>
            <a:endParaRPr lang="en-US" sz="2000" kern="1200" dirty="0"/>
          </a:p>
        </p:txBody>
      </p:sp>
      <p:sp>
        <p:nvSpPr>
          <p:cNvPr id="7" name="Freeform 6"/>
          <p:cNvSpPr/>
          <p:nvPr/>
        </p:nvSpPr>
        <p:spPr>
          <a:xfrm>
            <a:off x="2057402" y="1264245"/>
            <a:ext cx="1658519" cy="5103897"/>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Healthcare</a:t>
            </a:r>
            <a:endParaRPr lang="en-US" sz="2000" kern="1200" dirty="0"/>
          </a:p>
        </p:txBody>
      </p:sp>
      <p:sp>
        <p:nvSpPr>
          <p:cNvPr id="8" name="Freeform 7"/>
          <p:cNvSpPr/>
          <p:nvPr/>
        </p:nvSpPr>
        <p:spPr>
          <a:xfrm>
            <a:off x="5427905" y="1264245"/>
            <a:ext cx="1658519" cy="5103897"/>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E-Government</a:t>
            </a:r>
          </a:p>
        </p:txBody>
      </p:sp>
      <p:sp>
        <p:nvSpPr>
          <p:cNvPr id="9" name="Freeform 8"/>
          <p:cNvSpPr/>
          <p:nvPr/>
        </p:nvSpPr>
        <p:spPr>
          <a:xfrm>
            <a:off x="7122013" y="1264245"/>
            <a:ext cx="1658519" cy="5103897"/>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Small Business</a:t>
            </a:r>
            <a:endParaRPr lang="en-US" sz="2000" kern="1200" dirty="0"/>
          </a:p>
        </p:txBody>
      </p:sp>
      <p:sp>
        <p:nvSpPr>
          <p:cNvPr id="11" name="Freeform 10"/>
          <p:cNvSpPr/>
          <p:nvPr/>
        </p:nvSpPr>
        <p:spPr>
          <a:xfrm>
            <a:off x="8815389" y="1267599"/>
            <a:ext cx="1658519" cy="5103897"/>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Energy &amp; Environment</a:t>
            </a:r>
          </a:p>
        </p:txBody>
      </p:sp>
      <p:sp>
        <p:nvSpPr>
          <p:cNvPr id="12" name="Freeform 11"/>
          <p:cNvSpPr/>
          <p:nvPr/>
        </p:nvSpPr>
        <p:spPr>
          <a:xfrm>
            <a:off x="10498607" y="1267597"/>
            <a:ext cx="1658519" cy="5103897"/>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Disaster Prepared-ness &amp; Recovery</a:t>
            </a:r>
          </a:p>
        </p:txBody>
      </p:sp>
      <p:sp>
        <p:nvSpPr>
          <p:cNvPr id="3" name="Title 2"/>
          <p:cNvSpPr>
            <a:spLocks noGrp="1"/>
          </p:cNvSpPr>
          <p:nvPr>
            <p:ph type="title"/>
          </p:nvPr>
        </p:nvSpPr>
        <p:spPr>
          <a:xfrm>
            <a:off x="208191" y="261259"/>
            <a:ext cx="11234738" cy="609398"/>
          </a:xfrm>
        </p:spPr>
        <p:txBody>
          <a:bodyPr/>
          <a:lstStyle/>
          <a:p>
            <a:r>
              <a:rPr lang="en-US" dirty="0" smtClean="0"/>
              <a:t>Identification of Shared Goals</a:t>
            </a:r>
            <a:endParaRPr lang="en-US" dirty="0"/>
          </a:p>
        </p:txBody>
      </p:sp>
      <p:sp>
        <p:nvSpPr>
          <p:cNvPr id="13" name="Freeform 12"/>
          <p:cNvSpPr/>
          <p:nvPr/>
        </p:nvSpPr>
        <p:spPr>
          <a:xfrm>
            <a:off x="246321" y="2548756"/>
            <a:ext cx="1789142" cy="1236112"/>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Services &amp; Applications</a:t>
            </a:r>
          </a:p>
        </p:txBody>
      </p:sp>
      <p:sp>
        <p:nvSpPr>
          <p:cNvPr id="14" name="Freeform 13"/>
          <p:cNvSpPr/>
          <p:nvPr/>
        </p:nvSpPr>
        <p:spPr>
          <a:xfrm>
            <a:off x="242260" y="1264245"/>
            <a:ext cx="1789142" cy="1236112"/>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Relevant</a:t>
            </a:r>
          </a:p>
          <a:p>
            <a:pPr lvl="0" algn="ctr" defTabSz="1333500">
              <a:lnSpc>
                <a:spcPct val="90000"/>
              </a:lnSpc>
              <a:spcBef>
                <a:spcPct val="0"/>
              </a:spcBef>
              <a:spcAft>
                <a:spcPct val="35000"/>
              </a:spcAft>
            </a:pPr>
            <a:r>
              <a:rPr lang="en-US" sz="2000" kern="1200" dirty="0" smtClean="0"/>
              <a:t>Content</a:t>
            </a:r>
            <a:endParaRPr lang="en-US" sz="2000" kern="1200" dirty="0"/>
          </a:p>
        </p:txBody>
      </p:sp>
      <p:sp>
        <p:nvSpPr>
          <p:cNvPr id="15" name="Freeform 14"/>
          <p:cNvSpPr/>
          <p:nvPr/>
        </p:nvSpPr>
        <p:spPr>
          <a:xfrm>
            <a:off x="248348" y="3836623"/>
            <a:ext cx="1789142" cy="1236112"/>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Low-Cost Internet Access</a:t>
            </a:r>
          </a:p>
        </p:txBody>
      </p:sp>
      <p:sp>
        <p:nvSpPr>
          <p:cNvPr id="16" name="Freeform 15"/>
          <p:cNvSpPr/>
          <p:nvPr/>
        </p:nvSpPr>
        <p:spPr>
          <a:xfrm>
            <a:off x="233397" y="5132029"/>
            <a:ext cx="1789142" cy="1236112"/>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Smart Devices</a:t>
            </a:r>
          </a:p>
        </p:txBody>
      </p:sp>
    </p:spTree>
    <p:extLst>
      <p:ext uri="{BB962C8B-B14F-4D97-AF65-F5344CB8AC3E}">
        <p14:creationId xmlns:p14="http://schemas.microsoft.com/office/powerpoint/2010/main" val="14441513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947396" y="123234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Education</a:t>
            </a:r>
            <a:endParaRPr lang="en-US" sz="1200" kern="1200" dirty="0"/>
          </a:p>
        </p:txBody>
      </p:sp>
      <p:sp>
        <p:nvSpPr>
          <p:cNvPr id="7" name="Freeform 6"/>
          <p:cNvSpPr/>
          <p:nvPr/>
        </p:nvSpPr>
        <p:spPr>
          <a:xfrm>
            <a:off x="4799608" y="123234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Healthcare</a:t>
            </a:r>
            <a:endParaRPr lang="en-US" sz="1200" kern="1200" dirty="0"/>
          </a:p>
        </p:txBody>
      </p:sp>
      <p:sp>
        <p:nvSpPr>
          <p:cNvPr id="8" name="Freeform 7"/>
          <p:cNvSpPr/>
          <p:nvPr/>
        </p:nvSpPr>
        <p:spPr>
          <a:xfrm>
            <a:off x="7087031" y="123234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E-Government</a:t>
            </a:r>
          </a:p>
        </p:txBody>
      </p:sp>
      <p:sp>
        <p:nvSpPr>
          <p:cNvPr id="9" name="Freeform 8"/>
          <p:cNvSpPr/>
          <p:nvPr/>
        </p:nvSpPr>
        <p:spPr>
          <a:xfrm>
            <a:off x="8221843" y="123234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Small Business</a:t>
            </a:r>
            <a:endParaRPr lang="en-US" sz="1200" kern="1200" dirty="0"/>
          </a:p>
        </p:txBody>
      </p:sp>
      <p:sp>
        <p:nvSpPr>
          <p:cNvPr id="11" name="Freeform 10"/>
          <p:cNvSpPr/>
          <p:nvPr/>
        </p:nvSpPr>
        <p:spPr>
          <a:xfrm>
            <a:off x="9363550" y="1235700"/>
            <a:ext cx="1113949"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dirty="0"/>
              <a:t>Energy &amp; Environment</a:t>
            </a:r>
          </a:p>
        </p:txBody>
      </p:sp>
      <p:sp>
        <p:nvSpPr>
          <p:cNvPr id="12" name="Freeform 11"/>
          <p:cNvSpPr/>
          <p:nvPr/>
        </p:nvSpPr>
        <p:spPr>
          <a:xfrm>
            <a:off x="10497606" y="1235698"/>
            <a:ext cx="821423"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Test License</a:t>
            </a:r>
          </a:p>
        </p:txBody>
      </p:sp>
      <p:sp>
        <p:nvSpPr>
          <p:cNvPr id="3" name="Title 2"/>
          <p:cNvSpPr>
            <a:spLocks noGrp="1"/>
          </p:cNvSpPr>
          <p:nvPr>
            <p:ph type="title"/>
          </p:nvPr>
        </p:nvSpPr>
        <p:spPr>
          <a:xfrm>
            <a:off x="208191" y="261259"/>
            <a:ext cx="11234738" cy="609398"/>
          </a:xfrm>
        </p:spPr>
        <p:txBody>
          <a:bodyPr/>
          <a:lstStyle/>
          <a:p>
            <a:r>
              <a:rPr lang="en-US" dirty="0" smtClean="0"/>
              <a:t>Africa Affordable Access Projects</a:t>
            </a:r>
            <a:endParaRPr lang="en-US" dirty="0"/>
          </a:p>
        </p:txBody>
      </p:sp>
      <p:sp>
        <p:nvSpPr>
          <p:cNvPr id="13" name="Freeform 12"/>
          <p:cNvSpPr/>
          <p:nvPr/>
        </p:nvSpPr>
        <p:spPr>
          <a:xfrm>
            <a:off x="6621" y="2495489"/>
            <a:ext cx="1400093" cy="65621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Kenya</a:t>
            </a:r>
          </a:p>
        </p:txBody>
      </p:sp>
      <p:sp>
        <p:nvSpPr>
          <p:cNvPr id="14" name="Freeform 13"/>
          <p:cNvSpPr/>
          <p:nvPr/>
        </p:nvSpPr>
        <p:spPr>
          <a:xfrm>
            <a:off x="11432" y="4522356"/>
            <a:ext cx="1400093" cy="653322"/>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Namibia</a:t>
            </a:r>
            <a:endParaRPr lang="en-US" sz="2000" kern="1200" dirty="0"/>
          </a:p>
        </p:txBody>
      </p:sp>
      <p:sp>
        <p:nvSpPr>
          <p:cNvPr id="15" name="Freeform 14"/>
          <p:cNvSpPr/>
          <p:nvPr/>
        </p:nvSpPr>
        <p:spPr>
          <a:xfrm>
            <a:off x="8648" y="3170795"/>
            <a:ext cx="1400093" cy="65621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Tanzania</a:t>
            </a:r>
            <a:endParaRPr lang="en-US" sz="2000" kern="1200" dirty="0" smtClean="0"/>
          </a:p>
        </p:txBody>
      </p:sp>
      <p:sp>
        <p:nvSpPr>
          <p:cNvPr id="16" name="Freeform 15"/>
          <p:cNvSpPr/>
          <p:nvPr/>
        </p:nvSpPr>
        <p:spPr>
          <a:xfrm>
            <a:off x="11453" y="3844763"/>
            <a:ext cx="1400093" cy="65621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Ghana</a:t>
            </a:r>
          </a:p>
        </p:txBody>
      </p:sp>
      <p:sp>
        <p:nvSpPr>
          <p:cNvPr id="17" name="Freeform 16"/>
          <p:cNvSpPr/>
          <p:nvPr/>
        </p:nvSpPr>
        <p:spPr>
          <a:xfrm>
            <a:off x="1385739" y="123382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Cloud-Based Services</a:t>
            </a:r>
            <a:endParaRPr lang="en-US" sz="1200" kern="1200" dirty="0"/>
          </a:p>
        </p:txBody>
      </p:sp>
      <p:sp>
        <p:nvSpPr>
          <p:cNvPr id="18" name="Freeform 17"/>
          <p:cNvSpPr/>
          <p:nvPr/>
        </p:nvSpPr>
        <p:spPr>
          <a:xfrm>
            <a:off x="2516496" y="123382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Low-Cost Internet Access</a:t>
            </a:r>
          </a:p>
        </p:txBody>
      </p:sp>
      <p:sp>
        <p:nvSpPr>
          <p:cNvPr id="19" name="Freeform 18"/>
          <p:cNvSpPr/>
          <p:nvPr/>
        </p:nvSpPr>
        <p:spPr>
          <a:xfrm>
            <a:off x="3651308" y="1233826"/>
            <a:ext cx="1127474"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dirty="0" smtClean="0"/>
              <a:t>Smart </a:t>
            </a:r>
            <a:r>
              <a:rPr lang="en-US" sz="1200" kern="1200" dirty="0" smtClean="0"/>
              <a:t>Devices</a:t>
            </a:r>
            <a:endParaRPr lang="en-US" sz="1200" kern="1200" dirty="0"/>
          </a:p>
        </p:txBody>
      </p:sp>
      <p:sp>
        <p:nvSpPr>
          <p:cNvPr id="21" name="Freeform 20"/>
          <p:cNvSpPr/>
          <p:nvPr/>
        </p:nvSpPr>
        <p:spPr>
          <a:xfrm>
            <a:off x="8100" y="5186909"/>
            <a:ext cx="1400093" cy="65621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Botswana</a:t>
            </a:r>
          </a:p>
        </p:txBody>
      </p:sp>
      <p:sp>
        <p:nvSpPr>
          <p:cNvPr id="22" name="Freeform 21"/>
          <p:cNvSpPr/>
          <p:nvPr/>
        </p:nvSpPr>
        <p:spPr>
          <a:xfrm>
            <a:off x="10127" y="5862215"/>
            <a:ext cx="1400093" cy="65621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dirty="0" smtClean="0"/>
              <a:t>South Africa</a:t>
            </a:r>
            <a:endParaRPr lang="en-US" sz="2000" kern="1200" dirty="0" smtClean="0"/>
          </a:p>
        </p:txBody>
      </p:sp>
      <p:sp>
        <p:nvSpPr>
          <p:cNvPr id="23" name="Freeform 22"/>
          <p:cNvSpPr/>
          <p:nvPr/>
        </p:nvSpPr>
        <p:spPr>
          <a:xfrm>
            <a:off x="1399610" y="2521273"/>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1" name="Freeform 40"/>
          <p:cNvSpPr/>
          <p:nvPr/>
        </p:nvSpPr>
        <p:spPr>
          <a:xfrm>
            <a:off x="2519677" y="2522755"/>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dirty="0">
                <a:solidFill>
                  <a:schemeClr val="tx1"/>
                </a:solidFill>
                <a:effectLst>
                  <a:outerShdw blurRad="38100" dist="38100" dir="2700000" algn="tl">
                    <a:srgbClr val="000000">
                      <a:alpha val="43137"/>
                    </a:srgbClr>
                  </a:outerShdw>
                </a:effectLst>
              </a:rPr>
              <a:t>√</a:t>
            </a:r>
          </a:p>
        </p:txBody>
      </p:sp>
      <p:sp>
        <p:nvSpPr>
          <p:cNvPr id="42" name="Freeform 41"/>
          <p:cNvSpPr/>
          <p:nvPr/>
        </p:nvSpPr>
        <p:spPr>
          <a:xfrm>
            <a:off x="4820475" y="2515354"/>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3" name="Freeform 42"/>
          <p:cNvSpPr/>
          <p:nvPr/>
        </p:nvSpPr>
        <p:spPr>
          <a:xfrm>
            <a:off x="5984929" y="2499078"/>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4" name="Freeform 43"/>
          <p:cNvSpPr/>
          <p:nvPr/>
        </p:nvSpPr>
        <p:spPr>
          <a:xfrm>
            <a:off x="7113873" y="2509434"/>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5" name="Freeform 44"/>
          <p:cNvSpPr/>
          <p:nvPr/>
        </p:nvSpPr>
        <p:spPr>
          <a:xfrm>
            <a:off x="8233939" y="2519789"/>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6" name="Freeform 45"/>
          <p:cNvSpPr/>
          <p:nvPr/>
        </p:nvSpPr>
        <p:spPr>
          <a:xfrm>
            <a:off x="9371758" y="2521267"/>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7" name="Freeform 46"/>
          <p:cNvSpPr/>
          <p:nvPr/>
        </p:nvSpPr>
        <p:spPr>
          <a:xfrm>
            <a:off x="1409967" y="3206334"/>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8" name="Freeform 47"/>
          <p:cNvSpPr/>
          <p:nvPr/>
        </p:nvSpPr>
        <p:spPr>
          <a:xfrm>
            <a:off x="1411446" y="3891395"/>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49" name="Freeform 48"/>
          <p:cNvSpPr/>
          <p:nvPr/>
        </p:nvSpPr>
        <p:spPr>
          <a:xfrm>
            <a:off x="2522631" y="3191538"/>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50" name="Freeform 49"/>
          <p:cNvSpPr/>
          <p:nvPr/>
        </p:nvSpPr>
        <p:spPr>
          <a:xfrm>
            <a:off x="1404048" y="5251160"/>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51" name="Freeform 50"/>
          <p:cNvSpPr/>
          <p:nvPr/>
        </p:nvSpPr>
        <p:spPr>
          <a:xfrm>
            <a:off x="1414403" y="5900711"/>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52" name="Freeform 51"/>
          <p:cNvSpPr/>
          <p:nvPr/>
        </p:nvSpPr>
        <p:spPr>
          <a:xfrm>
            <a:off x="2524114" y="3894357"/>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dirty="0">
                <a:solidFill>
                  <a:schemeClr val="tx1"/>
                </a:solidFill>
                <a:effectLst>
                  <a:outerShdw blurRad="38100" dist="38100" dir="2700000" algn="tl">
                    <a:srgbClr val="000000">
                      <a:alpha val="43137"/>
                    </a:srgbClr>
                  </a:outerShdw>
                </a:effectLst>
              </a:rPr>
              <a:t>√</a:t>
            </a:r>
          </a:p>
        </p:txBody>
      </p:sp>
      <p:sp>
        <p:nvSpPr>
          <p:cNvPr id="53" name="Freeform 52"/>
          <p:cNvSpPr/>
          <p:nvPr/>
        </p:nvSpPr>
        <p:spPr>
          <a:xfrm>
            <a:off x="2507840" y="4570540"/>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dirty="0">
                <a:solidFill>
                  <a:schemeClr val="tx1"/>
                </a:solidFill>
                <a:effectLst>
                  <a:outerShdw blurRad="38100" dist="38100" dir="2700000" algn="tl">
                    <a:srgbClr val="000000">
                      <a:alpha val="43137"/>
                    </a:srgbClr>
                  </a:outerShdw>
                </a:effectLst>
              </a:rPr>
              <a:t>√</a:t>
            </a:r>
          </a:p>
        </p:txBody>
      </p:sp>
      <p:sp>
        <p:nvSpPr>
          <p:cNvPr id="54" name="Freeform 53"/>
          <p:cNvSpPr/>
          <p:nvPr/>
        </p:nvSpPr>
        <p:spPr>
          <a:xfrm>
            <a:off x="2509320" y="5255600"/>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dirty="0">
                <a:solidFill>
                  <a:schemeClr val="tx1"/>
                </a:solidFill>
                <a:effectLst>
                  <a:outerShdw blurRad="38100" dist="38100" dir="2700000" algn="tl">
                    <a:srgbClr val="000000">
                      <a:alpha val="43137"/>
                    </a:srgbClr>
                  </a:outerShdw>
                </a:effectLst>
              </a:rPr>
              <a:t>√</a:t>
            </a:r>
          </a:p>
        </p:txBody>
      </p:sp>
      <p:sp>
        <p:nvSpPr>
          <p:cNvPr id="55" name="Freeform 54"/>
          <p:cNvSpPr/>
          <p:nvPr/>
        </p:nvSpPr>
        <p:spPr>
          <a:xfrm>
            <a:off x="2493044" y="5887396"/>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dirty="0">
                <a:solidFill>
                  <a:schemeClr val="tx1"/>
                </a:solidFill>
                <a:effectLst>
                  <a:outerShdw blurRad="38100" dist="38100" dir="2700000" algn="tl">
                    <a:srgbClr val="000000">
                      <a:alpha val="43137"/>
                    </a:srgbClr>
                  </a:outerShdw>
                </a:effectLst>
              </a:rPr>
              <a:t>√</a:t>
            </a:r>
          </a:p>
        </p:txBody>
      </p:sp>
      <p:sp>
        <p:nvSpPr>
          <p:cNvPr id="56" name="Freeform 55"/>
          <p:cNvSpPr/>
          <p:nvPr/>
        </p:nvSpPr>
        <p:spPr>
          <a:xfrm>
            <a:off x="3666378" y="2515356"/>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57" name="Freeform 56"/>
          <p:cNvSpPr/>
          <p:nvPr/>
        </p:nvSpPr>
        <p:spPr>
          <a:xfrm>
            <a:off x="3658982" y="3182658"/>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58" name="Freeform 57"/>
          <p:cNvSpPr/>
          <p:nvPr/>
        </p:nvSpPr>
        <p:spPr>
          <a:xfrm>
            <a:off x="3660462" y="5270391"/>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59" name="Freeform 58"/>
          <p:cNvSpPr/>
          <p:nvPr/>
        </p:nvSpPr>
        <p:spPr>
          <a:xfrm>
            <a:off x="3661943" y="5902189"/>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0" name="Freeform 59"/>
          <p:cNvSpPr/>
          <p:nvPr/>
        </p:nvSpPr>
        <p:spPr>
          <a:xfrm>
            <a:off x="5977531" y="3201896"/>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1" name="Freeform 60"/>
          <p:cNvSpPr/>
          <p:nvPr/>
        </p:nvSpPr>
        <p:spPr>
          <a:xfrm>
            <a:off x="5977530" y="3858846"/>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2" name="Freeform 61"/>
          <p:cNvSpPr/>
          <p:nvPr/>
        </p:nvSpPr>
        <p:spPr>
          <a:xfrm>
            <a:off x="5970132" y="4588297"/>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3" name="Freeform 62"/>
          <p:cNvSpPr/>
          <p:nvPr/>
        </p:nvSpPr>
        <p:spPr>
          <a:xfrm>
            <a:off x="5971612" y="5894796"/>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4" name="Freeform 63"/>
          <p:cNvSpPr/>
          <p:nvPr/>
        </p:nvSpPr>
        <p:spPr>
          <a:xfrm>
            <a:off x="8235419" y="3195965"/>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5" name="Freeform 64"/>
          <p:cNvSpPr/>
          <p:nvPr/>
        </p:nvSpPr>
        <p:spPr>
          <a:xfrm>
            <a:off x="8236899" y="4608997"/>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6" name="Freeform 65"/>
          <p:cNvSpPr/>
          <p:nvPr/>
        </p:nvSpPr>
        <p:spPr>
          <a:xfrm>
            <a:off x="9373239" y="4617878"/>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67" name="Freeform 66"/>
          <p:cNvSpPr/>
          <p:nvPr/>
        </p:nvSpPr>
        <p:spPr>
          <a:xfrm>
            <a:off x="10377909" y="2524233"/>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800" b="1" dirty="0" smtClean="0">
                <a:solidFill>
                  <a:schemeClr val="tx1"/>
                </a:solidFill>
                <a:effectLst>
                  <a:outerShdw blurRad="38100" dist="38100" dir="2700000" algn="tl">
                    <a:srgbClr val="000000">
                      <a:alpha val="43137"/>
                    </a:srgbClr>
                  </a:outerShdw>
                </a:effectLst>
              </a:rPr>
              <a:t>MSFT</a:t>
            </a:r>
            <a:endParaRPr lang="en-US" sz="1800" b="1" dirty="0">
              <a:solidFill>
                <a:schemeClr val="tx1"/>
              </a:solidFill>
              <a:effectLst>
                <a:outerShdw blurRad="38100" dist="38100" dir="2700000" algn="tl">
                  <a:srgbClr val="000000">
                    <a:alpha val="43137"/>
                  </a:srgbClr>
                </a:outerShdw>
              </a:effectLst>
            </a:endParaRPr>
          </a:p>
        </p:txBody>
      </p:sp>
      <p:sp>
        <p:nvSpPr>
          <p:cNvPr id="68" name="Freeform 67"/>
          <p:cNvSpPr/>
          <p:nvPr/>
        </p:nvSpPr>
        <p:spPr>
          <a:xfrm>
            <a:off x="10380863" y="3193016"/>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800" b="1" dirty="0" smtClean="0">
                <a:solidFill>
                  <a:schemeClr val="tx1"/>
                </a:solidFill>
                <a:effectLst>
                  <a:outerShdw blurRad="38100" dist="38100" dir="2700000" algn="tl">
                    <a:srgbClr val="000000">
                      <a:alpha val="43137"/>
                    </a:srgbClr>
                  </a:outerShdw>
                </a:effectLst>
              </a:rPr>
              <a:t>Uhuru</a:t>
            </a:r>
            <a:endParaRPr lang="en-US" sz="1800" b="1" kern="1200" dirty="0">
              <a:solidFill>
                <a:schemeClr val="tx1"/>
              </a:solidFill>
              <a:effectLst>
                <a:outerShdw blurRad="38100" dist="38100" dir="2700000" algn="tl">
                  <a:srgbClr val="000000">
                    <a:alpha val="43137"/>
                  </a:srgbClr>
                </a:outerShdw>
              </a:effectLst>
            </a:endParaRPr>
          </a:p>
        </p:txBody>
      </p:sp>
      <p:sp>
        <p:nvSpPr>
          <p:cNvPr id="69" name="Freeform 68"/>
          <p:cNvSpPr/>
          <p:nvPr/>
        </p:nvSpPr>
        <p:spPr>
          <a:xfrm>
            <a:off x="10382346" y="3895835"/>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800" b="1" dirty="0" smtClean="0">
                <a:solidFill>
                  <a:schemeClr val="tx1"/>
                </a:solidFill>
                <a:effectLst>
                  <a:outerShdw blurRad="38100" dist="38100" dir="2700000" algn="tl">
                    <a:srgbClr val="000000">
                      <a:alpha val="43137"/>
                    </a:srgbClr>
                  </a:outerShdw>
                </a:effectLst>
              </a:rPr>
              <a:t>Spectra</a:t>
            </a:r>
            <a:endParaRPr lang="en-US" sz="1800" b="1" dirty="0">
              <a:solidFill>
                <a:schemeClr val="tx1"/>
              </a:solidFill>
              <a:effectLst>
                <a:outerShdw blurRad="38100" dist="38100" dir="2700000" algn="tl">
                  <a:srgbClr val="000000">
                    <a:alpha val="43137"/>
                  </a:srgbClr>
                </a:outerShdw>
              </a:effectLst>
            </a:endParaRPr>
          </a:p>
        </p:txBody>
      </p:sp>
      <p:sp>
        <p:nvSpPr>
          <p:cNvPr id="71" name="Freeform 70"/>
          <p:cNvSpPr/>
          <p:nvPr/>
        </p:nvSpPr>
        <p:spPr>
          <a:xfrm>
            <a:off x="10367552" y="5257078"/>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800" b="1" dirty="0" smtClean="0">
                <a:solidFill>
                  <a:schemeClr val="tx1"/>
                </a:solidFill>
                <a:effectLst>
                  <a:outerShdw blurRad="38100" dist="38100" dir="2700000" algn="tl">
                    <a:srgbClr val="000000">
                      <a:alpha val="43137"/>
                    </a:srgbClr>
                  </a:outerShdw>
                </a:effectLst>
              </a:rPr>
              <a:t>BIH</a:t>
            </a:r>
            <a:endParaRPr lang="en-US" sz="1800" b="1" dirty="0">
              <a:solidFill>
                <a:schemeClr val="tx1"/>
              </a:solidFill>
              <a:effectLst>
                <a:outerShdw blurRad="38100" dist="38100" dir="2700000" algn="tl">
                  <a:srgbClr val="000000">
                    <a:alpha val="43137"/>
                  </a:srgbClr>
                </a:outerShdw>
              </a:effectLst>
            </a:endParaRPr>
          </a:p>
        </p:txBody>
      </p:sp>
      <p:sp>
        <p:nvSpPr>
          <p:cNvPr id="72" name="Freeform 71"/>
          <p:cNvSpPr/>
          <p:nvPr/>
        </p:nvSpPr>
        <p:spPr>
          <a:xfrm>
            <a:off x="10351276" y="5906630"/>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800" b="1" dirty="0" smtClean="0">
                <a:solidFill>
                  <a:schemeClr val="tx1"/>
                </a:solidFill>
                <a:effectLst>
                  <a:outerShdw blurRad="38100" dist="38100" dir="2700000" algn="tl">
                    <a:srgbClr val="000000">
                      <a:alpha val="43137"/>
                    </a:srgbClr>
                  </a:outerShdw>
                </a:effectLst>
              </a:rPr>
              <a:t>CSIR</a:t>
            </a:r>
            <a:endParaRPr lang="en-US" sz="1800" b="1" dirty="0">
              <a:solidFill>
                <a:schemeClr val="tx1"/>
              </a:solidFill>
              <a:effectLst>
                <a:outerShdw blurRad="38100" dist="38100" dir="2700000" algn="tl">
                  <a:srgbClr val="000000">
                    <a:alpha val="43137"/>
                  </a:srgbClr>
                </a:outerShdw>
              </a:effectLst>
            </a:endParaRPr>
          </a:p>
        </p:txBody>
      </p:sp>
      <p:sp>
        <p:nvSpPr>
          <p:cNvPr id="73" name="Freeform 72"/>
          <p:cNvSpPr/>
          <p:nvPr/>
        </p:nvSpPr>
        <p:spPr>
          <a:xfrm>
            <a:off x="11349803" y="1233825"/>
            <a:ext cx="839022" cy="1284511"/>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200" kern="1200" dirty="0" smtClean="0"/>
              <a:t>Commer-cial</a:t>
            </a:r>
          </a:p>
        </p:txBody>
      </p:sp>
      <p:sp>
        <p:nvSpPr>
          <p:cNvPr id="74" name="Freeform 73"/>
          <p:cNvSpPr/>
          <p:nvPr/>
        </p:nvSpPr>
        <p:spPr>
          <a:xfrm>
            <a:off x="11492064" y="3247765"/>
            <a:ext cx="599323" cy="46310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
        <p:nvSpPr>
          <p:cNvPr id="75" name="Freeform 74"/>
          <p:cNvSpPr/>
          <p:nvPr/>
        </p:nvSpPr>
        <p:spPr>
          <a:xfrm>
            <a:off x="11283433" y="5276314"/>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dirty="0">
                <a:solidFill>
                  <a:schemeClr val="tx1"/>
                </a:solidFill>
                <a:effectLst>
                  <a:outerShdw blurRad="38100" dist="38100" dir="2700000" algn="tl">
                    <a:srgbClr val="000000">
                      <a:alpha val="43137"/>
                    </a:srgbClr>
                  </a:outerShdw>
                </a:effectLst>
              </a:rPr>
              <a:t>√</a:t>
            </a:r>
          </a:p>
        </p:txBody>
      </p:sp>
      <p:sp>
        <p:nvSpPr>
          <p:cNvPr id="76" name="Freeform 75"/>
          <p:cNvSpPr/>
          <p:nvPr/>
        </p:nvSpPr>
        <p:spPr>
          <a:xfrm>
            <a:off x="10374950" y="4607524"/>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1800" b="1" dirty="0" smtClean="0">
                <a:solidFill>
                  <a:schemeClr val="tx1"/>
                </a:solidFill>
                <a:effectLst>
                  <a:outerShdw blurRad="38100" dist="38100" dir="2700000" algn="tl">
                    <a:srgbClr val="000000">
                      <a:alpha val="43137"/>
                    </a:srgbClr>
                  </a:outerShdw>
                </a:effectLst>
              </a:rPr>
              <a:t>MDB</a:t>
            </a:r>
            <a:endParaRPr lang="en-US" sz="1800" b="1" dirty="0">
              <a:solidFill>
                <a:schemeClr val="tx1"/>
              </a:solidFill>
              <a:effectLst>
                <a:outerShdw blurRad="38100" dist="38100" dir="2700000" algn="tl">
                  <a:srgbClr val="000000">
                    <a:alpha val="43137"/>
                  </a:srgbClr>
                </a:outerShdw>
              </a:effectLst>
            </a:endParaRPr>
          </a:p>
        </p:txBody>
      </p:sp>
      <p:sp>
        <p:nvSpPr>
          <p:cNvPr id="77" name="Freeform 76"/>
          <p:cNvSpPr/>
          <p:nvPr/>
        </p:nvSpPr>
        <p:spPr>
          <a:xfrm>
            <a:off x="4824924" y="5280745"/>
            <a:ext cx="1083084" cy="541523"/>
          </a:xfrm>
          <a:custGeom>
            <a:avLst/>
            <a:gdLst>
              <a:gd name="connsiteX0" fmla="*/ 0 w 2648464"/>
              <a:gd name="connsiteY0" fmla="*/ 0 h 1589078"/>
              <a:gd name="connsiteX1" fmla="*/ 2648464 w 2648464"/>
              <a:gd name="connsiteY1" fmla="*/ 0 h 1589078"/>
              <a:gd name="connsiteX2" fmla="*/ 2648464 w 2648464"/>
              <a:gd name="connsiteY2" fmla="*/ 1589078 h 1589078"/>
              <a:gd name="connsiteX3" fmla="*/ 0 w 2648464"/>
              <a:gd name="connsiteY3" fmla="*/ 1589078 h 1589078"/>
              <a:gd name="connsiteX4" fmla="*/ 0 w 2648464"/>
              <a:gd name="connsiteY4" fmla="*/ 0 h 158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464" h="1589078">
                <a:moveTo>
                  <a:pt x="0" y="0"/>
                </a:moveTo>
                <a:lnTo>
                  <a:pt x="2648464" y="0"/>
                </a:lnTo>
                <a:lnTo>
                  <a:pt x="2648464" y="1589078"/>
                </a:lnTo>
                <a:lnTo>
                  <a:pt x="0" y="1589078"/>
                </a:lnTo>
                <a:lnTo>
                  <a:pt x="0" y="0"/>
                </a:lnTo>
                <a:close/>
              </a:path>
            </a:pathLst>
          </a:custGeom>
          <a:solidFill>
            <a:schemeClr val="bg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b="1" i="1" dirty="0" smtClean="0">
                <a:solidFill>
                  <a:schemeClr val="tx1"/>
                </a:solidFill>
                <a:effectLst>
                  <a:outerShdw blurRad="38100" dist="38100" dir="2700000" algn="tl">
                    <a:srgbClr val="000000">
                      <a:alpha val="43137"/>
                    </a:srgbClr>
                  </a:outerShdw>
                </a:effectLst>
              </a:rPr>
              <a:t>√</a:t>
            </a:r>
            <a:endParaRPr lang="en-US" b="1" i="1" kern="1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14749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0" y="228601"/>
            <a:ext cx="11234738" cy="609398"/>
          </a:xfrm>
        </p:spPr>
        <p:txBody>
          <a:bodyPr/>
          <a:lstStyle/>
          <a:p>
            <a:r>
              <a:rPr lang="en-US" dirty="0" smtClean="0"/>
              <a:t>Mawingu Project</a:t>
            </a:r>
            <a:endParaRPr lang="en-US" dirty="0"/>
          </a:p>
        </p:txBody>
      </p:sp>
      <p:sp>
        <p:nvSpPr>
          <p:cNvPr id="31" name="Rectangle 30"/>
          <p:cNvSpPr/>
          <p:nvPr/>
        </p:nvSpPr>
        <p:spPr bwMode="auto">
          <a:xfrm>
            <a:off x="-1" y="1311007"/>
            <a:ext cx="4180115" cy="144670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pPr defTabSz="914099" fontAlgn="base">
              <a:spcBef>
                <a:spcPct val="0"/>
              </a:spcBef>
              <a:spcAft>
                <a:spcPts val="600"/>
              </a:spcAft>
            </a:pPr>
            <a:r>
              <a:rPr lang="en-US" sz="2000" dirty="0" smtClean="0"/>
              <a:t>Collaboration between Kenya’s Ministry of Information and Communications,  Microsoft, and Mawingu Networks.</a:t>
            </a:r>
            <a:endParaRPr lang="en-US" sz="2000" dirty="0">
              <a:solidFill>
                <a:schemeClr val="bg1">
                  <a:alpha val="99000"/>
                </a:schemeClr>
              </a:solidFill>
              <a:ea typeface="Adobe Fan Heiti Std B" pitchFamily="34" charset="-128"/>
              <a:cs typeface="Segoe UI" pitchFamily="34" charset="0"/>
            </a:endParaRPr>
          </a:p>
        </p:txBody>
      </p:sp>
      <p:sp>
        <p:nvSpPr>
          <p:cNvPr id="51" name="Rectangle 50"/>
          <p:cNvSpPr/>
          <p:nvPr/>
        </p:nvSpPr>
        <p:spPr bwMode="auto">
          <a:xfrm>
            <a:off x="-1" y="2902856"/>
            <a:ext cx="4180115" cy="148045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pPr defTabSz="914099" fontAlgn="base">
              <a:spcBef>
                <a:spcPct val="0"/>
              </a:spcBef>
              <a:spcAft>
                <a:spcPts val="600"/>
              </a:spcAft>
            </a:pPr>
            <a:r>
              <a:rPr lang="en-US" sz="2000" dirty="0" smtClean="0"/>
              <a:t>Pilot delivering low-cost wireless broadband access to previously unserved locations near Nanyuki.</a:t>
            </a:r>
            <a:endParaRPr lang="en-US" sz="2000" dirty="0">
              <a:solidFill>
                <a:schemeClr val="bg1">
                  <a:alpha val="99000"/>
                </a:schemeClr>
              </a:solidFill>
              <a:ea typeface="Adobe Fan Heiti Std B" pitchFamily="34" charset="-128"/>
              <a:cs typeface="Segoe UI" pitchFamily="34" charset="0"/>
            </a:endParaRPr>
          </a:p>
        </p:txBody>
      </p:sp>
      <p:sp>
        <p:nvSpPr>
          <p:cNvPr id="52" name="Rectangle 51"/>
          <p:cNvSpPr/>
          <p:nvPr/>
        </p:nvSpPr>
        <p:spPr bwMode="auto">
          <a:xfrm>
            <a:off x="4296229" y="5602514"/>
            <a:ext cx="7892595" cy="12554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r>
              <a:rPr lang="en-US" sz="2000" dirty="0" smtClean="0"/>
              <a:t>To maximize coverage and bandwidth, while keeping costs to a minimum, the Mawingu network relies on a combination of “license-exempt” wireless technologies, including Wi-Fi and TVWS. </a:t>
            </a:r>
            <a:endParaRPr lang="en-US" sz="2000" dirty="0"/>
          </a:p>
        </p:txBody>
      </p:sp>
      <p:sp>
        <p:nvSpPr>
          <p:cNvPr id="23" name="Rectangle 22"/>
          <p:cNvSpPr/>
          <p:nvPr/>
        </p:nvSpPr>
        <p:spPr bwMode="auto">
          <a:xfrm>
            <a:off x="0" y="4528457"/>
            <a:ext cx="4165600" cy="232954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0" bIns="91440" numCol="1" spcCol="0" rtlCol="0" fromWordArt="0" anchor="t" anchorCtr="0" forceAA="0" compatLnSpc="1">
            <a:prstTxWarp prst="textNoShape">
              <a:avLst/>
            </a:prstTxWarp>
            <a:noAutofit/>
          </a:bodyPr>
          <a:lstStyle/>
          <a:p>
            <a:r>
              <a:rPr lang="en-US" sz="2000" dirty="0" smtClean="0"/>
              <a:t>F</a:t>
            </a:r>
            <a:r>
              <a:rPr lang="en-GB" sz="2000" dirty="0" smtClean="0"/>
              <a:t>irst deployment of solar-powered based stations together with TVWS to deliver high-speed Internet access to areas currently lacking even basic electricity.  </a:t>
            </a:r>
            <a:r>
              <a:rPr lang="en-US" sz="2000" dirty="0" smtClean="0">
                <a:solidFill>
                  <a:schemeClr val="bg1"/>
                </a:solidFill>
              </a:rPr>
              <a:t>Base stations allow end-users to charge devices.</a:t>
            </a:r>
            <a:endParaRPr lang="en-US" sz="2000" dirty="0"/>
          </a:p>
        </p:txBody>
      </p:sp>
      <p:pic>
        <p:nvPicPr>
          <p:cNvPr id="1026" name="Picture 2" descr="E:\Access Partnership\Microsoft\Multimedia\184306-000001.jpg"/>
          <p:cNvPicPr>
            <a:picLocks noChangeAspect="1" noChangeArrowheads="1"/>
          </p:cNvPicPr>
          <p:nvPr/>
        </p:nvPicPr>
        <p:blipFill>
          <a:blip r:embed="rId3" cstate="print"/>
          <a:srcRect/>
          <a:stretch>
            <a:fillRect/>
          </a:stretch>
        </p:blipFill>
        <p:spPr bwMode="auto">
          <a:xfrm>
            <a:off x="4287614" y="0"/>
            <a:ext cx="8208744" cy="5470633"/>
          </a:xfrm>
          <a:prstGeom prst="rect">
            <a:avLst/>
          </a:prstGeom>
          <a:noFill/>
        </p:spPr>
      </p:pic>
    </p:spTree>
    <p:extLst>
      <p:ext uri="{BB962C8B-B14F-4D97-AF65-F5344CB8AC3E}">
        <p14:creationId xmlns:p14="http://schemas.microsoft.com/office/powerpoint/2010/main" val="495070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1" grpId="0" animBg="1"/>
      <p:bldP spid="52" grpId="0" animBg="1"/>
      <p:bldP spid="23" grpId="0" animBg="1"/>
    </p:bldLst>
  </p:timing>
</p:sld>
</file>

<file path=ppt/theme/theme1.xml><?xml version="1.0" encoding="utf-8"?>
<a:theme xmlns:a="http://schemas.openxmlformats.org/drawingml/2006/main" name="Metro Template Colored Titles Segoe UI 16x9">
  <a:themeElements>
    <a:clrScheme name="TPG">
      <a:dk1>
        <a:srgbClr val="000000"/>
      </a:dk1>
      <a:lt1>
        <a:srgbClr val="FFFFFF"/>
      </a:lt1>
      <a:dk2>
        <a:srgbClr val="3F3F3F"/>
      </a:dk2>
      <a:lt2>
        <a:srgbClr val="F2F2F2"/>
      </a:lt2>
      <a:accent1>
        <a:srgbClr val="00AEEF"/>
      </a:accent1>
      <a:accent2>
        <a:srgbClr val="005677"/>
      </a:accent2>
      <a:accent3>
        <a:srgbClr val="699400"/>
      </a:accent3>
      <a:accent4>
        <a:srgbClr val="3F3F3F"/>
      </a:accent4>
      <a:accent5>
        <a:srgbClr val="BF6700"/>
      </a:accent5>
      <a:accent6>
        <a:srgbClr val="0071BC"/>
      </a:accent6>
      <a:hlink>
        <a:srgbClr val="00AEEF"/>
      </a:hlink>
      <a:folHlink>
        <a:srgbClr val="FF8A00"/>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TPG">
      <a:dk1>
        <a:srgbClr val="000000"/>
      </a:dk1>
      <a:lt1>
        <a:srgbClr val="FFFFFF"/>
      </a:lt1>
      <a:dk2>
        <a:srgbClr val="3F3F3F"/>
      </a:dk2>
      <a:lt2>
        <a:srgbClr val="F2F2F2"/>
      </a:lt2>
      <a:accent1>
        <a:srgbClr val="00AEEF"/>
      </a:accent1>
      <a:accent2>
        <a:srgbClr val="005677"/>
      </a:accent2>
      <a:accent3>
        <a:srgbClr val="699400"/>
      </a:accent3>
      <a:accent4>
        <a:srgbClr val="3F3F3F"/>
      </a:accent4>
      <a:accent5>
        <a:srgbClr val="BF6700"/>
      </a:accent5>
      <a:accent6>
        <a:srgbClr val="0071BC"/>
      </a:accent6>
      <a:hlink>
        <a:srgbClr val="00AEEF"/>
      </a:hlink>
      <a:folHlink>
        <a:srgbClr val="FF8A00"/>
      </a:folHlink>
    </a:clrScheme>
    <a:fontScheme name="Custom 1">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37CD033214C840826EAA2C4F954029" ma:contentTypeVersion="1" ma:contentTypeDescription="Create a new document." ma:contentTypeScope="" ma:versionID="c076ff06baab6ae8e613b0e5f8f121d0">
  <xsd:schema xmlns:xsd="http://www.w3.org/2001/XMLSchema" xmlns:xs="http://www.w3.org/2001/XMLSchema" xmlns:p="http://schemas.microsoft.com/office/2006/metadata/properties" xmlns:ns2="bf972c95-bec4-450b-a5cb-06dcd2faadd3" targetNamespace="http://schemas.microsoft.com/office/2006/metadata/properties" ma:root="true" ma:fieldsID="27e0c51b014140c8436209c67e718896" ns2:_="">
    <xsd:import namespace="bf972c95-bec4-450b-a5cb-06dcd2faadd3"/>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72c95-bec4-450b-a5cb-06dcd2faadd3"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Managed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5edd0bc6-e540-47ab-b50f-0d0344b50df1}" ma:internalName="TaxCatchAll" ma:showField="CatchAllData" ma:web="bf972c95-bec4-450b-a5cb-06dcd2faadd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edd0bc6-e540-47ab-b50f-0d0344b50df1}" ma:internalName="TaxCatchAllLabel" ma:readOnly="true" ma:showField="CatchAllDataLabel" ma:web="bf972c95-bec4-450b-a5cb-06dcd2faa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972c95-bec4-450b-a5cb-06dcd2faadd3"/>
    <TaxKeywordTaxHTField xmlns="bf972c95-bec4-450b-a5cb-06dcd2faadd3">
      <Terms xmlns="http://schemas.microsoft.com/office/infopath/2007/PartnerControls"/>
    </TaxKeywordTaxHTField>
  </documentManagement>
</p:properties>
</file>

<file path=customXml/itemProps1.xml><?xml version="1.0" encoding="utf-8"?>
<ds:datastoreItem xmlns:ds="http://schemas.openxmlformats.org/officeDocument/2006/customXml" ds:itemID="{127530C2-DA13-4029-BD8C-DEE4C6267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72c95-bec4-450b-a5cb-06dcd2faa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651604-5A98-4050-B051-CAD62F2E888F}">
  <ds:schemaRefs>
    <ds:schemaRef ds:uri="http://schemas.microsoft.com/sharepoint/v3/contenttype/forms"/>
  </ds:schemaRefs>
</ds:datastoreItem>
</file>

<file path=customXml/itemProps3.xml><?xml version="1.0" encoding="utf-8"?>
<ds:datastoreItem xmlns:ds="http://schemas.openxmlformats.org/officeDocument/2006/customXml" ds:itemID="{E6B7ED68-9CEA-467E-B331-5F5F1A65CF73}">
  <ds:schemaRefs>
    <ds:schemaRef ds:uri="http://purl.org/dc/terms/"/>
    <ds:schemaRef ds:uri="bf972c95-bec4-450b-a5cb-06dcd2faadd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TPG_Template_c01</Template>
  <TotalTime>43210</TotalTime>
  <Words>1509</Words>
  <Application>Microsoft Office PowerPoint</Application>
  <PresentationFormat>Custom</PresentationFormat>
  <Paragraphs>246</Paragraphs>
  <Slides>28</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Adobe Fan Heiti Std B</vt:lpstr>
      <vt:lpstr>Arial</vt:lpstr>
      <vt:lpstr>Calibri</vt:lpstr>
      <vt:lpstr>Consolas</vt:lpstr>
      <vt:lpstr>Courier New</vt:lpstr>
      <vt:lpstr>Segoe</vt:lpstr>
      <vt:lpstr>Segoe UI</vt:lpstr>
      <vt:lpstr>Segoe UI Light</vt:lpstr>
      <vt:lpstr>Times New Roman</vt:lpstr>
      <vt:lpstr>ヒラギノ角ゴ Pro W3</vt:lpstr>
      <vt:lpstr>Metro Template Colored Titles Segoe UI 16x9</vt:lpstr>
      <vt:lpstr>White with Consolas font for code slides</vt:lpstr>
      <vt:lpstr>PowerPoint Presentation</vt:lpstr>
      <vt:lpstr>PowerPoint Presentation</vt:lpstr>
      <vt:lpstr>It’s Complicated . . . </vt:lpstr>
      <vt:lpstr>PowerPoint Presentation</vt:lpstr>
      <vt:lpstr>15 Years: From Concept to Commercialization</vt:lpstr>
      <vt:lpstr>MSFT Supported Pilot Projects: Current Snapshot</vt:lpstr>
      <vt:lpstr>Identification of Shared Goals</vt:lpstr>
      <vt:lpstr>Africa Affordable Access Projects</vt:lpstr>
      <vt:lpstr>Mawingu Project</vt:lpstr>
      <vt:lpstr>Mawingu Business Model Overview</vt:lpstr>
      <vt:lpstr>PowerPoint Presentation</vt:lpstr>
      <vt:lpstr>Overall Landscape – the Chicken and Egg Dilemma</vt:lpstr>
      <vt:lpstr>International Telecommunications Union</vt:lpstr>
      <vt:lpstr>Snapshot of Select Countries</vt:lpstr>
      <vt:lpstr>PowerPoint Presentation</vt:lpstr>
      <vt:lpstr>PowerPoint Presentation</vt:lpstr>
      <vt:lpstr>DSA Goals</vt:lpstr>
      <vt:lpstr>PowerPoint Presentation</vt:lpstr>
      <vt:lpstr>Current Members</vt:lpstr>
      <vt:lpstr>PowerPoint Presentation</vt:lpstr>
      <vt:lpstr>PowerPoint Presentation</vt:lpstr>
      <vt:lpstr>PowerPoint Presentation</vt:lpstr>
      <vt:lpstr>PowerPoint Presentation</vt:lpstr>
      <vt:lpstr>Ofcom plans…</vt:lpstr>
      <vt:lpstr>Industry Canada’s  White Space Implementation Plan</vt:lpstr>
      <vt:lpstr>PowerPoint Presentation</vt:lpstr>
      <vt:lpstr>TV White Space Availability in New Zealand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joey</dc:creator>
  <cp:lastModifiedBy>Paul Garnett</cp:lastModifiedBy>
  <cp:revision>1258</cp:revision>
  <cp:lastPrinted>2011-07-11T20:01:54Z</cp:lastPrinted>
  <dcterms:created xsi:type="dcterms:W3CDTF">2009-11-06T19:33:58Z</dcterms:created>
  <dcterms:modified xsi:type="dcterms:W3CDTF">2014-08-06T01:51:03Z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0x0101000737CD033214C840826EAA2C4F954029</vt:lpwstr>
  </property>
  <property fmtid="{D5CDD505-2E9C-101B-9397-08002B2CF9AE}" pid="3" name="_NewReviewCycle">
    <vt:lpwstr/>
  </property>
</Properties>
</file>