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62" r:id="rId6"/>
    <p:sldId id="279" r:id="rId7"/>
    <p:sldId id="278" r:id="rId8"/>
    <p:sldId id="280" r:id="rId9"/>
    <p:sldId id="259" r:id="rId10"/>
    <p:sldId id="268" r:id="rId11"/>
    <p:sldId id="265" r:id="rId12"/>
    <p:sldId id="272" r:id="rId13"/>
    <p:sldId id="273" r:id="rId14"/>
    <p:sldId id="276" r:id="rId15"/>
    <p:sldId id="277" r:id="rId16"/>
    <p:sldId id="266" r:id="rId17"/>
    <p:sldId id="274" r:id="rId18"/>
    <p:sldId id="267" r:id="rId19"/>
    <p:sldId id="269"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8" autoAdjust="0"/>
  </p:normalViewPr>
  <p:slideViewPr>
    <p:cSldViewPr>
      <p:cViewPr varScale="1">
        <p:scale>
          <a:sx n="93" d="100"/>
          <a:sy n="93" d="100"/>
        </p:scale>
        <p:origin x="21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08DD4-AAF0-4B89-9F00-6EEF4A1050C1}" type="datetimeFigureOut">
              <a:rPr lang="en-US" smtClean="0"/>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81487-EE28-468A-8664-694B5FF31300}" type="slidenum">
              <a:rPr lang="en-US" smtClean="0"/>
              <a:t>‹#›</a:t>
            </a:fld>
            <a:endParaRPr lang="en-US"/>
          </a:p>
        </p:txBody>
      </p:sp>
    </p:spTree>
    <p:extLst>
      <p:ext uri="{BB962C8B-B14F-4D97-AF65-F5344CB8AC3E}">
        <p14:creationId xmlns:p14="http://schemas.microsoft.com/office/powerpoint/2010/main" val="339378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eaLnBrk="0" fontAlgn="base" hangingPunct="0">
              <a:spcBef>
                <a:spcPct val="30000"/>
              </a:spcBef>
              <a:spcAft>
                <a:spcPct val="0"/>
              </a:spcAft>
              <a:defRPr/>
            </a:pPr>
            <a:endParaRPr lang="en-US" dirty="0">
              <a:latin typeface="Arial" pitchFamily="-112" charset="0"/>
              <a:ea typeface="ＭＳ Ｐゴシック" pitchFamily="-112" charset="-128"/>
            </a:endParaRPr>
          </a:p>
          <a:p>
            <a:pPr defTabSz="898672" eaLnBrk="0" fontAlgn="base" hangingPunct="0">
              <a:spcBef>
                <a:spcPct val="30000"/>
              </a:spcBef>
              <a:spcAft>
                <a:spcPct val="0"/>
              </a:spcAft>
              <a:defRPr/>
            </a:pPr>
            <a:endParaRPr lang="en-US" dirty="0" smtClean="0">
              <a:cs typeface="ＭＳ Ｐゴシック" pitchFamily="-112" charset="-128"/>
            </a:endParaRPr>
          </a:p>
        </p:txBody>
      </p:sp>
      <p:sp>
        <p:nvSpPr>
          <p:cNvPr id="4" name="Header Placeholder 3"/>
          <p:cNvSpPr>
            <a:spLocks noGrp="1"/>
          </p:cNvSpPr>
          <p:nvPr>
            <p:ph type="hdr" sz="quarter" idx="10"/>
          </p:nvPr>
        </p:nvSpPr>
        <p:spPr/>
        <p:txBody>
          <a:bodyPr/>
          <a:lstStyle/>
          <a:p>
            <a:r>
              <a:rPr lang="en-US" smtClean="0"/>
              <a:t>NITRD Subcommittee Meeting</a:t>
            </a:r>
            <a:endParaRPr lang="en-US"/>
          </a:p>
        </p:txBody>
      </p:sp>
      <p:sp>
        <p:nvSpPr>
          <p:cNvPr id="5" name="Date Placeholder 4"/>
          <p:cNvSpPr>
            <a:spLocks noGrp="1"/>
          </p:cNvSpPr>
          <p:nvPr>
            <p:ph type="dt" idx="11"/>
          </p:nvPr>
        </p:nvSpPr>
        <p:spPr/>
        <p:txBody>
          <a:bodyPr/>
          <a:lstStyle/>
          <a:p>
            <a:r>
              <a:rPr lang="en-US" smtClean="0"/>
              <a:t>11 December 2013</a:t>
            </a:r>
            <a:endParaRPr lang="en-US"/>
          </a:p>
        </p:txBody>
      </p:sp>
      <p:sp>
        <p:nvSpPr>
          <p:cNvPr id="6" name="Footer Placeholder 5"/>
          <p:cNvSpPr>
            <a:spLocks noGrp="1"/>
          </p:cNvSpPr>
          <p:nvPr>
            <p:ph type="ftr" sz="quarter" idx="12"/>
          </p:nvPr>
        </p:nvSpPr>
        <p:spPr/>
        <p:txBody>
          <a:bodyPr/>
          <a:lstStyle/>
          <a:p>
            <a:r>
              <a:rPr lang="en-US" smtClean="0"/>
              <a:t>For Official Use Only</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1</a:t>
            </a:fld>
            <a:endParaRPr lang="en-US"/>
          </a:p>
        </p:txBody>
      </p:sp>
    </p:spTree>
    <p:extLst>
      <p:ext uri="{BB962C8B-B14F-4D97-AF65-F5344CB8AC3E}">
        <p14:creationId xmlns:p14="http://schemas.microsoft.com/office/powerpoint/2010/main" val="14576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eaLnBrk="0" fontAlgn="base" hangingPunct="0">
              <a:spcBef>
                <a:spcPct val="30000"/>
              </a:spcBef>
              <a:spcAft>
                <a:spcPct val="0"/>
              </a:spcAft>
              <a:defRPr/>
            </a:pPr>
            <a:endParaRPr lang="en-US" dirty="0">
              <a:latin typeface="Arial" pitchFamily="-112" charset="0"/>
              <a:ea typeface="ＭＳ Ｐゴシック" pitchFamily="-112" charset="-128"/>
            </a:endParaRPr>
          </a:p>
          <a:p>
            <a:pPr defTabSz="898672" eaLnBrk="0" fontAlgn="base" hangingPunct="0">
              <a:spcBef>
                <a:spcPct val="30000"/>
              </a:spcBef>
              <a:spcAft>
                <a:spcPct val="0"/>
              </a:spcAft>
              <a:defRPr/>
            </a:pPr>
            <a:endParaRPr lang="en-US" dirty="0" smtClean="0">
              <a:cs typeface="ＭＳ Ｐゴシック" pitchFamily="-112" charset="-128"/>
            </a:endParaRPr>
          </a:p>
        </p:txBody>
      </p:sp>
      <p:sp>
        <p:nvSpPr>
          <p:cNvPr id="4" name="Header Placeholder 3"/>
          <p:cNvSpPr>
            <a:spLocks noGrp="1"/>
          </p:cNvSpPr>
          <p:nvPr>
            <p:ph type="hdr" sz="quarter" idx="10"/>
          </p:nvPr>
        </p:nvSpPr>
        <p:spPr/>
        <p:txBody>
          <a:bodyPr/>
          <a:lstStyle/>
          <a:p>
            <a:r>
              <a:rPr lang="en-US" smtClean="0"/>
              <a:t>NITRD Subcommittee Meeting</a:t>
            </a:r>
            <a:endParaRPr lang="en-US"/>
          </a:p>
        </p:txBody>
      </p:sp>
      <p:sp>
        <p:nvSpPr>
          <p:cNvPr id="5" name="Date Placeholder 4"/>
          <p:cNvSpPr>
            <a:spLocks noGrp="1"/>
          </p:cNvSpPr>
          <p:nvPr>
            <p:ph type="dt" idx="11"/>
          </p:nvPr>
        </p:nvSpPr>
        <p:spPr/>
        <p:txBody>
          <a:bodyPr/>
          <a:lstStyle/>
          <a:p>
            <a:r>
              <a:rPr lang="en-US" smtClean="0"/>
              <a:t>11 December 2013</a:t>
            </a:r>
            <a:endParaRPr lang="en-US"/>
          </a:p>
        </p:txBody>
      </p:sp>
      <p:sp>
        <p:nvSpPr>
          <p:cNvPr id="6" name="Footer Placeholder 5"/>
          <p:cNvSpPr>
            <a:spLocks noGrp="1"/>
          </p:cNvSpPr>
          <p:nvPr>
            <p:ph type="ftr" sz="quarter" idx="12"/>
          </p:nvPr>
        </p:nvSpPr>
        <p:spPr/>
        <p:txBody>
          <a:bodyPr/>
          <a:lstStyle/>
          <a:p>
            <a:r>
              <a:rPr lang="en-US" smtClean="0"/>
              <a:t>For Official Use Only</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2</a:t>
            </a:fld>
            <a:endParaRPr lang="en-US"/>
          </a:p>
        </p:txBody>
      </p:sp>
    </p:spTree>
    <p:extLst>
      <p:ext uri="{BB962C8B-B14F-4D97-AF65-F5344CB8AC3E}">
        <p14:creationId xmlns:p14="http://schemas.microsoft.com/office/powerpoint/2010/main" val="917739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eaLnBrk="0" fontAlgn="base" hangingPunct="0">
              <a:spcBef>
                <a:spcPct val="30000"/>
              </a:spcBef>
              <a:spcAft>
                <a:spcPct val="0"/>
              </a:spcAft>
              <a:defRPr/>
            </a:pPr>
            <a:endParaRPr lang="en-US" dirty="0">
              <a:latin typeface="Arial" pitchFamily="-112" charset="0"/>
              <a:ea typeface="ＭＳ Ｐゴシック" pitchFamily="-112" charset="-128"/>
            </a:endParaRPr>
          </a:p>
          <a:p>
            <a:pPr defTabSz="898672" eaLnBrk="0" fontAlgn="base" hangingPunct="0">
              <a:spcBef>
                <a:spcPct val="30000"/>
              </a:spcBef>
              <a:spcAft>
                <a:spcPct val="0"/>
              </a:spcAft>
              <a:defRPr/>
            </a:pPr>
            <a:endParaRPr lang="en-US" dirty="0" smtClean="0">
              <a:cs typeface="ＭＳ Ｐゴシック" pitchFamily="-112" charset="-128"/>
            </a:endParaRPr>
          </a:p>
        </p:txBody>
      </p:sp>
      <p:sp>
        <p:nvSpPr>
          <p:cNvPr id="4" name="Header Placeholder 3"/>
          <p:cNvSpPr>
            <a:spLocks noGrp="1"/>
          </p:cNvSpPr>
          <p:nvPr>
            <p:ph type="hdr" sz="quarter" idx="10"/>
          </p:nvPr>
        </p:nvSpPr>
        <p:spPr/>
        <p:txBody>
          <a:bodyPr/>
          <a:lstStyle/>
          <a:p>
            <a:r>
              <a:rPr lang="en-US" smtClean="0"/>
              <a:t>NITRD Subcommittee Meeting</a:t>
            </a:r>
            <a:endParaRPr lang="en-US"/>
          </a:p>
        </p:txBody>
      </p:sp>
      <p:sp>
        <p:nvSpPr>
          <p:cNvPr id="5" name="Date Placeholder 4"/>
          <p:cNvSpPr>
            <a:spLocks noGrp="1"/>
          </p:cNvSpPr>
          <p:nvPr>
            <p:ph type="dt" idx="11"/>
          </p:nvPr>
        </p:nvSpPr>
        <p:spPr/>
        <p:txBody>
          <a:bodyPr/>
          <a:lstStyle/>
          <a:p>
            <a:r>
              <a:rPr lang="en-US" smtClean="0"/>
              <a:t>11 December 2013</a:t>
            </a:r>
            <a:endParaRPr lang="en-US"/>
          </a:p>
        </p:txBody>
      </p:sp>
      <p:sp>
        <p:nvSpPr>
          <p:cNvPr id="6" name="Footer Placeholder 5"/>
          <p:cNvSpPr>
            <a:spLocks noGrp="1"/>
          </p:cNvSpPr>
          <p:nvPr>
            <p:ph type="ftr" sz="quarter" idx="12"/>
          </p:nvPr>
        </p:nvSpPr>
        <p:spPr/>
        <p:txBody>
          <a:bodyPr/>
          <a:lstStyle/>
          <a:p>
            <a:r>
              <a:rPr lang="en-US" smtClean="0"/>
              <a:t>For Official Use Only</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3</a:t>
            </a:fld>
            <a:endParaRPr lang="en-US"/>
          </a:p>
        </p:txBody>
      </p:sp>
    </p:spTree>
    <p:extLst>
      <p:ext uri="{BB962C8B-B14F-4D97-AF65-F5344CB8AC3E}">
        <p14:creationId xmlns:p14="http://schemas.microsoft.com/office/powerpoint/2010/main" val="404104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eaLnBrk="0" fontAlgn="base" hangingPunct="0">
              <a:spcBef>
                <a:spcPct val="30000"/>
              </a:spcBef>
              <a:spcAft>
                <a:spcPct val="0"/>
              </a:spcAft>
              <a:defRPr/>
            </a:pPr>
            <a:endParaRPr lang="en-US" dirty="0">
              <a:latin typeface="Arial" pitchFamily="-112" charset="0"/>
              <a:ea typeface="ＭＳ Ｐゴシック" pitchFamily="-112" charset="-128"/>
            </a:endParaRPr>
          </a:p>
          <a:p>
            <a:pPr defTabSz="898672" eaLnBrk="0" fontAlgn="base" hangingPunct="0">
              <a:spcBef>
                <a:spcPct val="30000"/>
              </a:spcBef>
              <a:spcAft>
                <a:spcPct val="0"/>
              </a:spcAft>
              <a:defRPr/>
            </a:pPr>
            <a:endParaRPr lang="en-US" dirty="0" smtClean="0">
              <a:cs typeface="ＭＳ Ｐゴシック" pitchFamily="-112" charset="-128"/>
            </a:endParaRPr>
          </a:p>
        </p:txBody>
      </p:sp>
      <p:sp>
        <p:nvSpPr>
          <p:cNvPr id="4" name="Header Placeholder 3"/>
          <p:cNvSpPr>
            <a:spLocks noGrp="1"/>
          </p:cNvSpPr>
          <p:nvPr>
            <p:ph type="hdr" sz="quarter" idx="10"/>
          </p:nvPr>
        </p:nvSpPr>
        <p:spPr/>
        <p:txBody>
          <a:bodyPr/>
          <a:lstStyle/>
          <a:p>
            <a:r>
              <a:rPr lang="en-US" smtClean="0"/>
              <a:t>NITRD Subcommittee Meeting</a:t>
            </a:r>
            <a:endParaRPr lang="en-US"/>
          </a:p>
        </p:txBody>
      </p:sp>
      <p:sp>
        <p:nvSpPr>
          <p:cNvPr id="5" name="Date Placeholder 4"/>
          <p:cNvSpPr>
            <a:spLocks noGrp="1"/>
          </p:cNvSpPr>
          <p:nvPr>
            <p:ph type="dt" idx="11"/>
          </p:nvPr>
        </p:nvSpPr>
        <p:spPr/>
        <p:txBody>
          <a:bodyPr/>
          <a:lstStyle/>
          <a:p>
            <a:r>
              <a:rPr lang="en-US" smtClean="0"/>
              <a:t>11 December 2013</a:t>
            </a:r>
            <a:endParaRPr lang="en-US"/>
          </a:p>
        </p:txBody>
      </p:sp>
      <p:sp>
        <p:nvSpPr>
          <p:cNvPr id="6" name="Footer Placeholder 5"/>
          <p:cNvSpPr>
            <a:spLocks noGrp="1"/>
          </p:cNvSpPr>
          <p:nvPr>
            <p:ph type="ftr" sz="quarter" idx="12"/>
          </p:nvPr>
        </p:nvSpPr>
        <p:spPr/>
        <p:txBody>
          <a:bodyPr/>
          <a:lstStyle/>
          <a:p>
            <a:r>
              <a:rPr lang="en-US" smtClean="0"/>
              <a:t>For Official Use Only</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4</a:t>
            </a:fld>
            <a:endParaRPr lang="en-US"/>
          </a:p>
        </p:txBody>
      </p:sp>
    </p:spTree>
    <p:extLst>
      <p:ext uri="{BB962C8B-B14F-4D97-AF65-F5344CB8AC3E}">
        <p14:creationId xmlns:p14="http://schemas.microsoft.com/office/powerpoint/2010/main" val="279337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eaLnBrk="0" fontAlgn="base" hangingPunct="0">
              <a:spcBef>
                <a:spcPct val="30000"/>
              </a:spcBef>
              <a:spcAft>
                <a:spcPct val="0"/>
              </a:spcAft>
              <a:defRPr/>
            </a:pPr>
            <a:endParaRPr lang="en-US" dirty="0">
              <a:latin typeface="Arial" pitchFamily="-112" charset="0"/>
              <a:ea typeface="ＭＳ Ｐゴシック" pitchFamily="-112" charset="-128"/>
            </a:endParaRPr>
          </a:p>
          <a:p>
            <a:pPr defTabSz="898672" eaLnBrk="0" fontAlgn="base" hangingPunct="0">
              <a:spcBef>
                <a:spcPct val="30000"/>
              </a:spcBef>
              <a:spcAft>
                <a:spcPct val="0"/>
              </a:spcAft>
              <a:defRPr/>
            </a:pPr>
            <a:endParaRPr lang="en-US" dirty="0" smtClean="0">
              <a:cs typeface="ＭＳ Ｐゴシック" pitchFamily="-112" charset="-128"/>
            </a:endParaRPr>
          </a:p>
        </p:txBody>
      </p:sp>
      <p:sp>
        <p:nvSpPr>
          <p:cNvPr id="4" name="Header Placeholder 3"/>
          <p:cNvSpPr>
            <a:spLocks noGrp="1"/>
          </p:cNvSpPr>
          <p:nvPr>
            <p:ph type="hdr" sz="quarter" idx="10"/>
          </p:nvPr>
        </p:nvSpPr>
        <p:spPr/>
        <p:txBody>
          <a:bodyPr/>
          <a:lstStyle/>
          <a:p>
            <a:r>
              <a:rPr lang="en-US" smtClean="0"/>
              <a:t>NITRD Subcommittee Meeting</a:t>
            </a:r>
            <a:endParaRPr lang="en-US"/>
          </a:p>
        </p:txBody>
      </p:sp>
      <p:sp>
        <p:nvSpPr>
          <p:cNvPr id="5" name="Date Placeholder 4"/>
          <p:cNvSpPr>
            <a:spLocks noGrp="1"/>
          </p:cNvSpPr>
          <p:nvPr>
            <p:ph type="dt" idx="11"/>
          </p:nvPr>
        </p:nvSpPr>
        <p:spPr/>
        <p:txBody>
          <a:bodyPr/>
          <a:lstStyle/>
          <a:p>
            <a:r>
              <a:rPr lang="en-US" smtClean="0"/>
              <a:t>11 December 2013</a:t>
            </a:r>
            <a:endParaRPr lang="en-US"/>
          </a:p>
        </p:txBody>
      </p:sp>
      <p:sp>
        <p:nvSpPr>
          <p:cNvPr id="6" name="Footer Placeholder 5"/>
          <p:cNvSpPr>
            <a:spLocks noGrp="1"/>
          </p:cNvSpPr>
          <p:nvPr>
            <p:ph type="ftr" sz="quarter" idx="12"/>
          </p:nvPr>
        </p:nvSpPr>
        <p:spPr/>
        <p:txBody>
          <a:bodyPr/>
          <a:lstStyle/>
          <a:p>
            <a:r>
              <a:rPr lang="en-US" smtClean="0"/>
              <a:t>For Official Use Only</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5</a:t>
            </a:fld>
            <a:endParaRPr lang="en-US"/>
          </a:p>
        </p:txBody>
      </p:sp>
    </p:spTree>
    <p:extLst>
      <p:ext uri="{BB962C8B-B14F-4D97-AF65-F5344CB8AC3E}">
        <p14:creationId xmlns:p14="http://schemas.microsoft.com/office/powerpoint/2010/main" val="237509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672" eaLnBrk="0" fontAlgn="base" hangingPunct="0">
              <a:spcBef>
                <a:spcPct val="30000"/>
              </a:spcBef>
              <a:spcAft>
                <a:spcPct val="0"/>
              </a:spcAft>
              <a:defRPr/>
            </a:pPr>
            <a:endParaRPr lang="en-US" dirty="0">
              <a:latin typeface="Arial" pitchFamily="-112" charset="0"/>
              <a:ea typeface="ＭＳ Ｐゴシック" pitchFamily="-112" charset="-128"/>
            </a:endParaRPr>
          </a:p>
          <a:p>
            <a:pPr defTabSz="898672" eaLnBrk="0" fontAlgn="base" hangingPunct="0">
              <a:spcBef>
                <a:spcPct val="30000"/>
              </a:spcBef>
              <a:spcAft>
                <a:spcPct val="0"/>
              </a:spcAft>
              <a:defRPr/>
            </a:pPr>
            <a:endParaRPr lang="en-US" dirty="0" smtClean="0">
              <a:cs typeface="ＭＳ Ｐゴシック" pitchFamily="-112" charset="-128"/>
            </a:endParaRPr>
          </a:p>
        </p:txBody>
      </p:sp>
      <p:sp>
        <p:nvSpPr>
          <p:cNvPr id="4" name="Header Placeholder 3"/>
          <p:cNvSpPr>
            <a:spLocks noGrp="1"/>
          </p:cNvSpPr>
          <p:nvPr>
            <p:ph type="hdr" sz="quarter" idx="10"/>
          </p:nvPr>
        </p:nvSpPr>
        <p:spPr/>
        <p:txBody>
          <a:bodyPr/>
          <a:lstStyle/>
          <a:p>
            <a:r>
              <a:rPr lang="en-US" smtClean="0"/>
              <a:t>NITRD Subcommittee Meeting</a:t>
            </a:r>
            <a:endParaRPr lang="en-US"/>
          </a:p>
        </p:txBody>
      </p:sp>
      <p:sp>
        <p:nvSpPr>
          <p:cNvPr id="5" name="Date Placeholder 4"/>
          <p:cNvSpPr>
            <a:spLocks noGrp="1"/>
          </p:cNvSpPr>
          <p:nvPr>
            <p:ph type="dt" idx="11"/>
          </p:nvPr>
        </p:nvSpPr>
        <p:spPr/>
        <p:txBody>
          <a:bodyPr/>
          <a:lstStyle/>
          <a:p>
            <a:r>
              <a:rPr lang="en-US" smtClean="0"/>
              <a:t>11 December 2013</a:t>
            </a:r>
            <a:endParaRPr lang="en-US"/>
          </a:p>
        </p:txBody>
      </p:sp>
      <p:sp>
        <p:nvSpPr>
          <p:cNvPr id="6" name="Footer Placeholder 5"/>
          <p:cNvSpPr>
            <a:spLocks noGrp="1"/>
          </p:cNvSpPr>
          <p:nvPr>
            <p:ph type="ftr" sz="quarter" idx="12"/>
          </p:nvPr>
        </p:nvSpPr>
        <p:spPr/>
        <p:txBody>
          <a:bodyPr/>
          <a:lstStyle/>
          <a:p>
            <a:r>
              <a:rPr lang="en-US" smtClean="0"/>
              <a:t>For Official Use Only</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6</a:t>
            </a:fld>
            <a:endParaRPr lang="en-US"/>
          </a:p>
        </p:txBody>
      </p:sp>
    </p:spTree>
    <p:extLst>
      <p:ext uri="{BB962C8B-B14F-4D97-AF65-F5344CB8AC3E}">
        <p14:creationId xmlns:p14="http://schemas.microsoft.com/office/powerpoint/2010/main" val="64837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p:txBody>
          <a:bodyPr/>
          <a:lstStyle/>
          <a:p>
            <a:r>
              <a:rPr lang="en-US" smtClean="0"/>
              <a:t> Understanding the Spectrum Environment</a:t>
            </a:r>
            <a:endParaRPr lang="en-US"/>
          </a:p>
        </p:txBody>
      </p:sp>
      <p:sp>
        <p:nvSpPr>
          <p:cNvPr id="6" name="Slide Number Placeholder 5"/>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377257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p:txBody>
          <a:bodyPr/>
          <a:lstStyle/>
          <a:p>
            <a:r>
              <a:rPr lang="en-US" smtClean="0"/>
              <a:t> Understanding the Spectrum Environment</a:t>
            </a:r>
            <a:endParaRPr lang="en-US"/>
          </a:p>
        </p:txBody>
      </p:sp>
      <p:sp>
        <p:nvSpPr>
          <p:cNvPr id="6" name="Slide Number Placeholder 5"/>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112173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p:txBody>
          <a:bodyPr/>
          <a:lstStyle/>
          <a:p>
            <a:r>
              <a:rPr lang="en-US" smtClean="0"/>
              <a:t> Understanding the Spectrum Environment</a:t>
            </a:r>
            <a:endParaRPr lang="en-US"/>
          </a:p>
        </p:txBody>
      </p:sp>
      <p:sp>
        <p:nvSpPr>
          <p:cNvPr id="6" name="Slide Number Placeholder 5"/>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370829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p:txBody>
          <a:bodyPr/>
          <a:lstStyle/>
          <a:p>
            <a:r>
              <a:rPr lang="en-US" smtClean="0"/>
              <a:t> Understanding the Spectrum Environment</a:t>
            </a:r>
            <a:endParaRPr lang="en-US"/>
          </a:p>
        </p:txBody>
      </p:sp>
      <p:sp>
        <p:nvSpPr>
          <p:cNvPr id="6" name="Slide Number Placeholder 5"/>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286165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31, 2014</a:t>
            </a:r>
            <a:endParaRPr lang="en-US"/>
          </a:p>
        </p:txBody>
      </p:sp>
      <p:sp>
        <p:nvSpPr>
          <p:cNvPr id="5" name="Footer Placeholder 4"/>
          <p:cNvSpPr>
            <a:spLocks noGrp="1"/>
          </p:cNvSpPr>
          <p:nvPr>
            <p:ph type="ftr" sz="quarter" idx="11"/>
          </p:nvPr>
        </p:nvSpPr>
        <p:spPr/>
        <p:txBody>
          <a:bodyPr/>
          <a:lstStyle/>
          <a:p>
            <a:r>
              <a:rPr lang="en-US" smtClean="0"/>
              <a:t> Understanding the Spectrum Environment</a:t>
            </a:r>
            <a:endParaRPr lang="en-US"/>
          </a:p>
        </p:txBody>
      </p:sp>
      <p:sp>
        <p:nvSpPr>
          <p:cNvPr id="6" name="Slide Number Placeholder 5"/>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25149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31, 2014</a:t>
            </a:r>
            <a:endParaRPr lang="en-US"/>
          </a:p>
        </p:txBody>
      </p:sp>
      <p:sp>
        <p:nvSpPr>
          <p:cNvPr id="6" name="Footer Placeholder 5"/>
          <p:cNvSpPr>
            <a:spLocks noGrp="1"/>
          </p:cNvSpPr>
          <p:nvPr>
            <p:ph type="ftr" sz="quarter" idx="11"/>
          </p:nvPr>
        </p:nvSpPr>
        <p:spPr/>
        <p:txBody>
          <a:bodyPr/>
          <a:lstStyle/>
          <a:p>
            <a:r>
              <a:rPr lang="en-US" smtClean="0"/>
              <a:t> Understanding the Spectrum Environment</a:t>
            </a:r>
            <a:endParaRPr lang="en-US"/>
          </a:p>
        </p:txBody>
      </p:sp>
      <p:sp>
        <p:nvSpPr>
          <p:cNvPr id="7" name="Slide Number Placeholder 6"/>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142993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31, 2014</a:t>
            </a:r>
            <a:endParaRPr lang="en-US"/>
          </a:p>
        </p:txBody>
      </p:sp>
      <p:sp>
        <p:nvSpPr>
          <p:cNvPr id="8" name="Footer Placeholder 7"/>
          <p:cNvSpPr>
            <a:spLocks noGrp="1"/>
          </p:cNvSpPr>
          <p:nvPr>
            <p:ph type="ftr" sz="quarter" idx="11"/>
          </p:nvPr>
        </p:nvSpPr>
        <p:spPr/>
        <p:txBody>
          <a:bodyPr/>
          <a:lstStyle/>
          <a:p>
            <a:r>
              <a:rPr lang="en-US" smtClean="0"/>
              <a:t> Understanding the Spectrum Environment</a:t>
            </a:r>
            <a:endParaRPr lang="en-US"/>
          </a:p>
        </p:txBody>
      </p:sp>
      <p:sp>
        <p:nvSpPr>
          <p:cNvPr id="9" name="Slide Number Placeholder 8"/>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37926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31, 2014</a:t>
            </a:r>
            <a:endParaRPr lang="en-US"/>
          </a:p>
        </p:txBody>
      </p:sp>
      <p:sp>
        <p:nvSpPr>
          <p:cNvPr id="4" name="Footer Placeholder 3"/>
          <p:cNvSpPr>
            <a:spLocks noGrp="1"/>
          </p:cNvSpPr>
          <p:nvPr>
            <p:ph type="ftr" sz="quarter" idx="11"/>
          </p:nvPr>
        </p:nvSpPr>
        <p:spPr/>
        <p:txBody>
          <a:bodyPr/>
          <a:lstStyle/>
          <a:p>
            <a:r>
              <a:rPr lang="en-US" smtClean="0"/>
              <a:t> Understanding the Spectrum Environment</a:t>
            </a:r>
            <a:endParaRPr lang="en-US"/>
          </a:p>
        </p:txBody>
      </p:sp>
      <p:sp>
        <p:nvSpPr>
          <p:cNvPr id="5" name="Slide Number Placeholder 4"/>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103807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2014</a:t>
            </a:r>
            <a:endParaRPr lang="en-US"/>
          </a:p>
        </p:txBody>
      </p:sp>
      <p:sp>
        <p:nvSpPr>
          <p:cNvPr id="3" name="Footer Placeholder 2"/>
          <p:cNvSpPr>
            <a:spLocks noGrp="1"/>
          </p:cNvSpPr>
          <p:nvPr>
            <p:ph type="ftr" sz="quarter" idx="11"/>
          </p:nvPr>
        </p:nvSpPr>
        <p:spPr/>
        <p:txBody>
          <a:bodyPr/>
          <a:lstStyle/>
          <a:p>
            <a:r>
              <a:rPr lang="en-US" smtClean="0"/>
              <a:t> Understanding the Spectrum Environment</a:t>
            </a:r>
            <a:endParaRPr lang="en-US"/>
          </a:p>
        </p:txBody>
      </p:sp>
      <p:sp>
        <p:nvSpPr>
          <p:cNvPr id="4" name="Slide Number Placeholder 3"/>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19335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31, 2014</a:t>
            </a:r>
            <a:endParaRPr lang="en-US"/>
          </a:p>
        </p:txBody>
      </p:sp>
      <p:sp>
        <p:nvSpPr>
          <p:cNvPr id="6" name="Footer Placeholder 5"/>
          <p:cNvSpPr>
            <a:spLocks noGrp="1"/>
          </p:cNvSpPr>
          <p:nvPr>
            <p:ph type="ftr" sz="quarter" idx="11"/>
          </p:nvPr>
        </p:nvSpPr>
        <p:spPr/>
        <p:txBody>
          <a:bodyPr/>
          <a:lstStyle/>
          <a:p>
            <a:r>
              <a:rPr lang="en-US" smtClean="0"/>
              <a:t> Understanding the Spectrum Environment</a:t>
            </a:r>
            <a:endParaRPr lang="en-US"/>
          </a:p>
        </p:txBody>
      </p:sp>
      <p:sp>
        <p:nvSpPr>
          <p:cNvPr id="7" name="Slide Number Placeholder 6"/>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298683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31, 2014</a:t>
            </a:r>
            <a:endParaRPr lang="en-US"/>
          </a:p>
        </p:txBody>
      </p:sp>
      <p:sp>
        <p:nvSpPr>
          <p:cNvPr id="6" name="Footer Placeholder 5"/>
          <p:cNvSpPr>
            <a:spLocks noGrp="1"/>
          </p:cNvSpPr>
          <p:nvPr>
            <p:ph type="ftr" sz="quarter" idx="11"/>
          </p:nvPr>
        </p:nvSpPr>
        <p:spPr/>
        <p:txBody>
          <a:bodyPr/>
          <a:lstStyle/>
          <a:p>
            <a:r>
              <a:rPr lang="en-US" smtClean="0"/>
              <a:t> Understanding the Spectrum Environment</a:t>
            </a:r>
            <a:endParaRPr lang="en-US"/>
          </a:p>
        </p:txBody>
      </p:sp>
      <p:sp>
        <p:nvSpPr>
          <p:cNvPr id="7" name="Slide Number Placeholder 6"/>
          <p:cNvSpPr>
            <a:spLocks noGrp="1"/>
          </p:cNvSpPr>
          <p:nvPr>
            <p:ph type="sldNum" sz="quarter" idx="12"/>
          </p:nvPr>
        </p:nvSpPr>
        <p:spPr/>
        <p:txBody>
          <a:bodyPr/>
          <a:lstStyle/>
          <a:p>
            <a:fld id="{6CB48EBD-EAB5-4B78-A9C6-5AD4EFAE9850}" type="slidenum">
              <a:rPr lang="en-US" smtClean="0"/>
              <a:t>‹#›</a:t>
            </a:fld>
            <a:endParaRPr lang="en-US"/>
          </a:p>
        </p:txBody>
      </p:sp>
    </p:spTree>
    <p:extLst>
      <p:ext uri="{BB962C8B-B14F-4D97-AF65-F5344CB8AC3E}">
        <p14:creationId xmlns:p14="http://schemas.microsoft.com/office/powerpoint/2010/main" val="108122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31,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Understanding the Spectrum Environment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48EBD-EAB5-4B78-A9C6-5AD4EFAE9850}" type="slidenum">
              <a:rPr lang="en-US" smtClean="0"/>
              <a:t>‹#›</a:t>
            </a:fld>
            <a:endParaRPr lang="en-US"/>
          </a:p>
        </p:txBody>
      </p:sp>
    </p:spTree>
    <p:extLst>
      <p:ext uri="{BB962C8B-B14F-4D97-AF65-F5344CB8AC3E}">
        <p14:creationId xmlns:p14="http://schemas.microsoft.com/office/powerpoint/2010/main" val="595986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cid:image001.png@01CF6EAF.144E6D50" TargetMode="External"/><Relationship Id="rId5" Type="http://schemas.openxmlformats.org/officeDocument/2006/relationships/image" Target="../media/image18.png"/><Relationship Id="rId4" Type="http://schemas.openxmlformats.org/officeDocument/2006/relationships/hyperlink" Target="http://observatory.microsoftspectrum.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specobs@microsoft.com" TargetMode="External"/><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spectrumobservatory.codeple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8.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244158"/>
            <a:ext cx="8610600" cy="1339850"/>
          </a:xfrm>
        </p:spPr>
        <p:txBody>
          <a:bodyPr>
            <a:noAutofit/>
          </a:bodyPr>
          <a:lstStyle/>
          <a:p>
            <a:r>
              <a:rPr lang="en-US" sz="4000" dirty="0"/>
              <a:t/>
            </a:r>
            <a:br>
              <a:rPr lang="en-US" sz="4000" dirty="0"/>
            </a:br>
            <a:r>
              <a:rPr lang="en-US" sz="1800" dirty="0"/>
              <a:t>http://</a:t>
            </a:r>
            <a:r>
              <a:rPr lang="en-US" sz="1800" dirty="0" smtClean="0"/>
              <a:t>observatory.microsoftspectrum.com</a:t>
            </a:r>
            <a:endParaRPr lang="en-US" sz="4000" dirty="0"/>
          </a:p>
        </p:txBody>
      </p:sp>
      <p:sp>
        <p:nvSpPr>
          <p:cNvPr id="7" name="TextBox 6"/>
          <p:cNvSpPr txBox="1"/>
          <p:nvPr/>
        </p:nvSpPr>
        <p:spPr>
          <a:xfrm>
            <a:off x="7696200" y="6194941"/>
            <a:ext cx="914399" cy="369332"/>
          </a:xfrm>
          <a:prstGeom prst="rect">
            <a:avLst/>
          </a:prstGeom>
          <a:noFill/>
        </p:spPr>
        <p:txBody>
          <a:bodyPr wrap="square" rtlCol="0">
            <a:spAutoFit/>
          </a:bodyPr>
          <a:lstStyle/>
          <a:p>
            <a:endParaRPr lang="en-US" dirty="0"/>
          </a:p>
        </p:txBody>
      </p:sp>
      <p:pic>
        <p:nvPicPr>
          <p:cNvPr id="150" name="Picture 149"/>
          <p:cNvPicPr>
            <a:picLocks noChangeAspect="1"/>
          </p:cNvPicPr>
          <p:nvPr/>
        </p:nvPicPr>
        <p:blipFill>
          <a:blip r:embed="rId3"/>
          <a:stretch>
            <a:fillRect/>
          </a:stretch>
        </p:blipFill>
        <p:spPr>
          <a:xfrm>
            <a:off x="1285171" y="3550444"/>
            <a:ext cx="4557713" cy="2316956"/>
          </a:xfrm>
          <a:prstGeom prst="rect">
            <a:avLst/>
          </a:prstGeom>
          <a:effectLst>
            <a:outerShdw blurRad="152400" dist="317500" dir="5400000" algn="ctr" rotWithShape="0">
              <a:srgbClr val="000000">
                <a:alpha val="15000"/>
              </a:srgbClr>
            </a:outerShdw>
          </a:effectLst>
          <a:scene3d>
            <a:camera prst="perspectiveLeft" fov="2100000">
              <a:rot lat="0" lon="900000" rev="21426000"/>
            </a:camera>
            <a:lightRig rig="soft" dir="t"/>
          </a:scene3d>
          <a:sp3d contourW="12700">
            <a:bevelT w="63500" h="50800"/>
          </a:sp3d>
        </p:spPr>
      </p:pic>
      <p:pic>
        <p:nvPicPr>
          <p:cNvPr id="151" name="Picture 150"/>
          <p:cNvPicPr>
            <a:picLocks noChangeAspect="1"/>
          </p:cNvPicPr>
          <p:nvPr/>
        </p:nvPicPr>
        <p:blipFill>
          <a:blip r:embed="rId4"/>
          <a:stretch>
            <a:fillRect/>
          </a:stretch>
        </p:blipFill>
        <p:spPr>
          <a:xfrm>
            <a:off x="-54596" y="3491974"/>
            <a:ext cx="4552950" cy="2340769"/>
          </a:xfrm>
          <a:prstGeom prst="rect">
            <a:avLst/>
          </a:prstGeom>
          <a:effectLst>
            <a:outerShdw blurRad="152400" dist="317500" dir="5400000" algn="ctr" rotWithShape="0">
              <a:srgbClr val="000000">
                <a:alpha val="15000"/>
              </a:srgbClr>
            </a:outerShdw>
          </a:effectLst>
          <a:scene3d>
            <a:camera prst="perspectiveLeft" fov="2100000">
              <a:rot lat="0" lon="900000" rev="21426000"/>
            </a:camera>
            <a:lightRig rig="soft" dir="t"/>
          </a:scene3d>
          <a:sp3d contourW="12700">
            <a:bevelT w="63500" h="50800"/>
          </a:sp3d>
        </p:spPr>
      </p:pic>
      <p:pic>
        <p:nvPicPr>
          <p:cNvPr id="152" name="Picture 151"/>
          <p:cNvPicPr>
            <a:picLocks noChangeAspect="1"/>
          </p:cNvPicPr>
          <p:nvPr/>
        </p:nvPicPr>
        <p:blipFill>
          <a:blip r:embed="rId5"/>
          <a:stretch>
            <a:fillRect/>
          </a:stretch>
        </p:blipFill>
        <p:spPr>
          <a:xfrm>
            <a:off x="1285172" y="1456713"/>
            <a:ext cx="4557713" cy="2345531"/>
          </a:xfrm>
          <a:prstGeom prst="rect">
            <a:avLst/>
          </a:prstGeom>
          <a:effectLst>
            <a:outerShdw blurRad="152400" dist="317500" dir="5400000" algn="ctr" rotWithShape="0">
              <a:srgbClr val="000000">
                <a:alpha val="15000"/>
              </a:srgbClr>
            </a:outerShdw>
          </a:effectLst>
          <a:scene3d>
            <a:camera prst="perspectiveLeft" fov="2100000">
              <a:rot lat="0" lon="900000" rev="21426000"/>
            </a:camera>
            <a:lightRig rig="soft" dir="t"/>
          </a:scene3d>
          <a:sp3d contourW="12700">
            <a:bevelT w="63500" h="50800"/>
          </a:sp3d>
        </p:spPr>
      </p:pic>
      <p:pic>
        <p:nvPicPr>
          <p:cNvPr id="153" name="Picture 152"/>
          <p:cNvPicPr>
            <a:picLocks noChangeAspect="1"/>
          </p:cNvPicPr>
          <p:nvPr/>
        </p:nvPicPr>
        <p:blipFill>
          <a:blip r:embed="rId6"/>
          <a:stretch>
            <a:fillRect/>
          </a:stretch>
        </p:blipFill>
        <p:spPr>
          <a:xfrm>
            <a:off x="-54596" y="1447800"/>
            <a:ext cx="4557713" cy="2333625"/>
          </a:xfrm>
          <a:prstGeom prst="rect">
            <a:avLst/>
          </a:prstGeom>
          <a:effectLst>
            <a:outerShdw blurRad="152400" dist="317500" dir="5400000" algn="ctr" rotWithShape="0">
              <a:srgbClr val="000000">
                <a:alpha val="15000"/>
              </a:srgbClr>
            </a:outerShdw>
          </a:effectLst>
          <a:scene3d>
            <a:camera prst="perspectiveLeft" fov="2100000">
              <a:rot lat="0" lon="900000" rev="21426000"/>
            </a:camera>
            <a:lightRig rig="soft" dir="t"/>
          </a:scene3d>
          <a:sp3d contourW="12700">
            <a:bevelT w="63500" h="50800"/>
          </a:sp3d>
        </p:spPr>
      </p:pic>
      <p:pic>
        <p:nvPicPr>
          <p:cNvPr id="1025" name="Picture 10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600" y="0"/>
            <a:ext cx="3306349" cy="1051249"/>
          </a:xfrm>
          <a:prstGeom prst="rect">
            <a:avLst/>
          </a:prstGeom>
        </p:spPr>
      </p:pic>
      <p:sp>
        <p:nvSpPr>
          <p:cNvPr id="1027" name="TextBox 1026"/>
          <p:cNvSpPr txBox="1"/>
          <p:nvPr/>
        </p:nvSpPr>
        <p:spPr>
          <a:xfrm>
            <a:off x="6096000" y="1981200"/>
            <a:ext cx="2758441" cy="3693319"/>
          </a:xfrm>
          <a:prstGeom prst="rect">
            <a:avLst/>
          </a:prstGeom>
          <a:noFill/>
        </p:spPr>
        <p:txBody>
          <a:bodyPr wrap="square" rtlCol="0">
            <a:spAutoFit/>
          </a:bodyPr>
          <a:lstStyle/>
          <a:p>
            <a:r>
              <a:rPr lang="en-US" dirty="0" smtClean="0"/>
              <a:t>Created to provide </a:t>
            </a:r>
            <a:r>
              <a:rPr lang="en-US" dirty="0"/>
              <a:t>an intuitive presentation of the usage of the wireless spectrum. The project is sponsored by Microsoft's Technology Policy Group and the data is made freely available to the public. Data is recorded through monitoring stations and is stored and processed for visualization through the Windows Azure cloud.</a:t>
            </a:r>
          </a:p>
        </p:txBody>
      </p:sp>
    </p:spTree>
    <p:extLst>
      <p:ext uri="{BB962C8B-B14F-4D97-AF65-F5344CB8AC3E}">
        <p14:creationId xmlns:p14="http://schemas.microsoft.com/office/powerpoint/2010/main" val="3393055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RF Sensor</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pPr marL="0" indent="-400050"/>
            <a:r>
              <a:rPr lang="en-US" dirty="0"/>
              <a:t>Repeatable pattern </a:t>
            </a:r>
            <a:r>
              <a:rPr lang="en-US" dirty="0" smtClean="0"/>
              <a:t>to support various sensors</a:t>
            </a:r>
          </a:p>
          <a:p>
            <a:pPr marL="0" indent="-400050"/>
            <a:r>
              <a:rPr lang="en-US" dirty="0" smtClean="0"/>
              <a:t>Step 1</a:t>
            </a:r>
          </a:p>
          <a:p>
            <a:pPr marL="800100" lvl="2" indent="-400050"/>
            <a:r>
              <a:rPr lang="en-US" dirty="0" err="1" smtClean="0"/>
              <a:t>MS.Devices.USRP</a:t>
            </a:r>
            <a:endParaRPr lang="en-US" dirty="0" smtClean="0"/>
          </a:p>
          <a:p>
            <a:pPr marL="800100" lvl="2" indent="-400050"/>
            <a:r>
              <a:rPr lang="en-US" dirty="0" smtClean="0"/>
              <a:t>C# </a:t>
            </a:r>
            <a:r>
              <a:rPr lang="en-US" dirty="0" err="1" smtClean="0"/>
              <a:t>interop</a:t>
            </a:r>
            <a:r>
              <a:rPr lang="en-US" dirty="0" smtClean="0"/>
              <a:t> to sensor</a:t>
            </a:r>
          </a:p>
          <a:p>
            <a:pPr marL="800100" lvl="2" indent="-400050"/>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pic>
        <p:nvPicPr>
          <p:cNvPr id="4" name="Picture 3"/>
          <p:cNvPicPr>
            <a:picLocks noChangeAspect="1"/>
          </p:cNvPicPr>
          <p:nvPr/>
        </p:nvPicPr>
        <p:blipFill>
          <a:blip r:embed="rId3"/>
          <a:stretch>
            <a:fillRect/>
          </a:stretch>
        </p:blipFill>
        <p:spPr>
          <a:xfrm>
            <a:off x="4800600" y="1697038"/>
            <a:ext cx="2676525" cy="4429125"/>
          </a:xfrm>
          <a:prstGeom prst="rect">
            <a:avLst/>
          </a:prstGeom>
        </p:spPr>
      </p:pic>
    </p:spTree>
    <p:extLst>
      <p:ext uri="{BB962C8B-B14F-4D97-AF65-F5344CB8AC3E}">
        <p14:creationId xmlns:p14="http://schemas.microsoft.com/office/powerpoint/2010/main" val="27418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RF Sensor (</a:t>
            </a:r>
            <a:r>
              <a:rPr lang="en-US" dirty="0" err="1" smtClean="0"/>
              <a:t>contd</a:t>
            </a:r>
            <a:r>
              <a:rPr lang="en-US" dirty="0" smtClean="0"/>
              <a:t>)</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pPr marL="0" indent="-400050"/>
            <a:r>
              <a:rPr lang="en-US" dirty="0" smtClean="0"/>
              <a:t>Step 2</a:t>
            </a:r>
          </a:p>
          <a:p>
            <a:pPr marL="800100" lvl="2" indent="-400050"/>
            <a:r>
              <a:rPr lang="en-US" dirty="0" err="1"/>
              <a:t>MS.Scanning.Scanners</a:t>
            </a:r>
            <a:endParaRPr lang="en-US" dirty="0"/>
          </a:p>
          <a:p>
            <a:pPr marL="800100" lvl="2" indent="-400050"/>
            <a:r>
              <a:rPr lang="en-US" dirty="0"/>
              <a:t>Configuration of sensor via XML </a:t>
            </a:r>
            <a:r>
              <a:rPr lang="en-US" dirty="0" err="1"/>
              <a:t>config</a:t>
            </a:r>
            <a:endParaRPr lang="en-US" dirty="0" smtClean="0"/>
          </a:p>
          <a:p>
            <a:pPr marL="800100" lvl="2" indent="-400050"/>
            <a:r>
              <a:rPr lang="en-US" dirty="0"/>
              <a:t>Implement algorithm specific to sensor for scanning</a:t>
            </a:r>
            <a:endParaRPr lang="en-US" dirty="0" smtClean="0"/>
          </a:p>
          <a:p>
            <a:pPr marL="800100" lvl="2" indent="-400050"/>
            <a:endParaRPr lang="en-US" dirty="0"/>
          </a:p>
          <a:p>
            <a:pPr lvl="1"/>
            <a:endParaRPr lang="en-US" dirty="0"/>
          </a:p>
          <a:p>
            <a:pPr lvl="1"/>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pic>
        <p:nvPicPr>
          <p:cNvPr id="4" name="Picture 3"/>
          <p:cNvPicPr>
            <a:picLocks noChangeAspect="1"/>
          </p:cNvPicPr>
          <p:nvPr/>
        </p:nvPicPr>
        <p:blipFill>
          <a:blip r:embed="rId3"/>
          <a:stretch>
            <a:fillRect/>
          </a:stretch>
        </p:blipFill>
        <p:spPr>
          <a:xfrm>
            <a:off x="4800600" y="1697038"/>
            <a:ext cx="2676525" cy="4429125"/>
          </a:xfrm>
          <a:prstGeom prst="rect">
            <a:avLst/>
          </a:prstGeom>
        </p:spPr>
      </p:pic>
    </p:spTree>
    <p:extLst>
      <p:ext uri="{BB962C8B-B14F-4D97-AF65-F5344CB8AC3E}">
        <p14:creationId xmlns:p14="http://schemas.microsoft.com/office/powerpoint/2010/main" val="2147994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New RF Sensor (</a:t>
            </a:r>
            <a:r>
              <a:rPr lang="en-US" dirty="0" err="1" smtClean="0"/>
              <a:t>contd</a:t>
            </a:r>
            <a:r>
              <a:rPr lang="en-US" dirty="0" smtClean="0"/>
              <a:t>)</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pPr marL="0" indent="-400050"/>
            <a:r>
              <a:rPr lang="en-US" dirty="0" smtClean="0"/>
              <a:t>Step 3</a:t>
            </a:r>
          </a:p>
          <a:p>
            <a:pPr marL="800100" lvl="2" indent="-400050"/>
            <a:r>
              <a:rPr lang="en-US" dirty="0" err="1"/>
              <a:t>MS.IO.ScanFile</a:t>
            </a:r>
            <a:endParaRPr lang="en-US" dirty="0"/>
          </a:p>
          <a:p>
            <a:pPr marL="800100" lvl="2" indent="-400050"/>
            <a:r>
              <a:rPr lang="en-US" dirty="0"/>
              <a:t>Output into standard file </a:t>
            </a:r>
            <a:r>
              <a:rPr lang="en-US" dirty="0" smtClean="0"/>
              <a:t>format</a:t>
            </a:r>
            <a:endParaRPr lang="en-US" dirty="0"/>
          </a:p>
          <a:p>
            <a:pPr lvl="1"/>
            <a:endParaRPr lang="en-US" dirty="0"/>
          </a:p>
          <a:p>
            <a:pPr lvl="1"/>
            <a:endParaRPr lang="en-US" dirty="0" smtClean="0"/>
          </a:p>
          <a:p>
            <a:pPr lvl="1"/>
            <a:endParaRPr lang="en-US" dirty="0" smtClean="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pic>
        <p:nvPicPr>
          <p:cNvPr id="8" name="Picture 7"/>
          <p:cNvPicPr>
            <a:picLocks noChangeAspect="1"/>
          </p:cNvPicPr>
          <p:nvPr/>
        </p:nvPicPr>
        <p:blipFill>
          <a:blip r:embed="rId3"/>
          <a:stretch>
            <a:fillRect/>
          </a:stretch>
        </p:blipFill>
        <p:spPr>
          <a:xfrm>
            <a:off x="5105400" y="1634006"/>
            <a:ext cx="2714625" cy="2847975"/>
          </a:xfrm>
          <a:prstGeom prst="rect">
            <a:avLst/>
          </a:prstGeom>
        </p:spPr>
      </p:pic>
    </p:spTree>
    <p:extLst>
      <p:ext uri="{BB962C8B-B14F-4D97-AF65-F5344CB8AC3E}">
        <p14:creationId xmlns:p14="http://schemas.microsoft.com/office/powerpoint/2010/main" val="95116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a:t>
            </a:r>
            <a:endParaRPr lang="en-US" dirty="0"/>
          </a:p>
        </p:txBody>
      </p:sp>
      <p:grpSp>
        <p:nvGrpSpPr>
          <p:cNvPr id="78" name="Group 77"/>
          <p:cNvGrpSpPr/>
          <p:nvPr/>
        </p:nvGrpSpPr>
        <p:grpSpPr>
          <a:xfrm>
            <a:off x="401651" y="1593539"/>
            <a:ext cx="2811566" cy="4792110"/>
            <a:chOff x="401651" y="1593539"/>
            <a:chExt cx="2811566" cy="4792110"/>
          </a:xfrm>
        </p:grpSpPr>
        <p:grpSp>
          <p:nvGrpSpPr>
            <p:cNvPr id="34" name="Group 33"/>
            <p:cNvGrpSpPr/>
            <p:nvPr/>
          </p:nvGrpSpPr>
          <p:grpSpPr>
            <a:xfrm>
              <a:off x="401651" y="1593539"/>
              <a:ext cx="2811566" cy="4792110"/>
              <a:chOff x="504203" y="1427146"/>
              <a:chExt cx="2811566" cy="4155195"/>
            </a:xfrm>
          </p:grpSpPr>
          <p:grpSp>
            <p:nvGrpSpPr>
              <p:cNvPr id="32" name="Group 31"/>
              <p:cNvGrpSpPr/>
              <p:nvPr/>
            </p:nvGrpSpPr>
            <p:grpSpPr>
              <a:xfrm>
                <a:off x="504203" y="1427146"/>
                <a:ext cx="2811566" cy="3751605"/>
                <a:chOff x="504203" y="1427146"/>
                <a:chExt cx="2811566" cy="3751605"/>
              </a:xfrm>
            </p:grpSpPr>
            <p:sp>
              <p:nvSpPr>
                <p:cNvPr id="31" name="Rounded Rectangle 30"/>
                <p:cNvSpPr/>
                <p:nvPr/>
              </p:nvSpPr>
              <p:spPr>
                <a:xfrm>
                  <a:off x="504203" y="1427146"/>
                  <a:ext cx="2811566" cy="3751605"/>
                </a:xfrm>
                <a:prstGeom prst="roundRect">
                  <a:avLst>
                    <a:gd name="adj" fmla="val 8764"/>
                  </a:avLst>
                </a:prstGeom>
                <a:solidFill>
                  <a:schemeClr val="bg1"/>
                </a:solidFill>
                <a:ln w="25400">
                  <a:solidFill>
                    <a:schemeClr val="tx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38138" y="2945485"/>
                  <a:ext cx="2527251" cy="1028939"/>
                  <a:chOff x="3167900" y="2142180"/>
                  <a:chExt cx="2527251" cy="1028939"/>
                </a:xfrm>
              </p:grpSpPr>
              <p:sp>
                <p:nvSpPr>
                  <p:cNvPr id="14" name="Rounded Rectangle 13"/>
                  <p:cNvSpPr/>
                  <p:nvPr/>
                </p:nvSpPr>
                <p:spPr>
                  <a:xfrm>
                    <a:off x="4501457" y="2142183"/>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8344" y="2142180"/>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167900" y="2206778"/>
                    <a:ext cx="2527251" cy="964340"/>
                    <a:chOff x="672937" y="2771302"/>
                    <a:chExt cx="2527251" cy="964340"/>
                  </a:xfrm>
                </p:grpSpPr>
                <p:pic>
                  <p:nvPicPr>
                    <p:cNvPr id="5" name="Picture 6" descr="USRP N20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33" b="19685"/>
                    <a:stretch/>
                  </p:blipFill>
                  <p:spPr bwMode="auto">
                    <a:xfrm>
                      <a:off x="849279" y="2779852"/>
                      <a:ext cx="946279" cy="461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SRP N20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99" b="20220"/>
                    <a:stretch/>
                  </p:blipFill>
                  <p:spPr bwMode="auto">
                    <a:xfrm>
                      <a:off x="2077569" y="2771302"/>
                      <a:ext cx="946279" cy="4614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2937" y="3212422"/>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USRP1(SBX</a:t>
                      </a:r>
                      <a:r>
                        <a:rPr lang="en-US" sz="1400" b="1" dirty="0" smtClean="0">
                          <a:solidFill>
                            <a:schemeClr val="accent1">
                              <a:lumMod val="75000"/>
                            </a:schemeClr>
                          </a:solidFill>
                        </a:rPr>
                        <a:t>)</a:t>
                      </a:r>
                    </a:p>
                    <a:p>
                      <a:pPr algn="ctr"/>
                      <a:r>
                        <a:rPr lang="en-US" sz="1400" dirty="0" smtClean="0">
                          <a:solidFill>
                            <a:schemeClr val="accent1">
                              <a:lumMod val="50000"/>
                            </a:schemeClr>
                          </a:solidFill>
                        </a:rPr>
                        <a:t>400-4400MHz</a:t>
                      </a:r>
                      <a:endParaRPr lang="en-US" sz="1400" dirty="0">
                        <a:solidFill>
                          <a:schemeClr val="accent1">
                            <a:lumMod val="50000"/>
                          </a:schemeClr>
                        </a:solidFill>
                      </a:endParaRPr>
                    </a:p>
                  </p:txBody>
                </p:sp>
                <p:sp>
                  <p:nvSpPr>
                    <p:cNvPr id="10" name="TextBox 9"/>
                    <p:cNvSpPr txBox="1"/>
                    <p:nvPr/>
                  </p:nvSpPr>
                  <p:spPr>
                    <a:xfrm>
                      <a:off x="1901227" y="3206841"/>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USRP2(WBX)</a:t>
                      </a:r>
                    </a:p>
                    <a:p>
                      <a:pPr algn="ctr"/>
                      <a:r>
                        <a:rPr lang="en-US" sz="1400" dirty="0" smtClean="0">
                          <a:solidFill>
                            <a:schemeClr val="accent1">
                              <a:lumMod val="50000"/>
                            </a:schemeClr>
                          </a:solidFill>
                        </a:rPr>
                        <a:t>50-2200MHz</a:t>
                      </a:r>
                      <a:endParaRPr lang="en-US" sz="1400" dirty="0">
                        <a:solidFill>
                          <a:schemeClr val="accent1">
                            <a:lumMod val="50000"/>
                          </a:schemeClr>
                        </a:solidFill>
                      </a:endParaRPr>
                    </a:p>
                  </p:txBody>
                </p:sp>
              </p:grpSp>
            </p:grpSp>
            <p:sp>
              <p:nvSpPr>
                <p:cNvPr id="16" name="Arc 15"/>
                <p:cNvSpPr/>
                <p:nvPr/>
              </p:nvSpPr>
              <p:spPr>
                <a:xfrm rot="10800000">
                  <a:off x="1174735" y="3725112"/>
                  <a:ext cx="1435081" cy="544682"/>
                </a:xfrm>
                <a:prstGeom prst="arc">
                  <a:avLst>
                    <a:gd name="adj1" fmla="val 10659222"/>
                    <a:gd name="adj2" fmla="val 163648"/>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388448" y="4003094"/>
                  <a:ext cx="1444239" cy="307777"/>
                </a:xfrm>
                <a:prstGeom prst="rect">
                  <a:avLst/>
                </a:prstGeom>
                <a:noFill/>
              </p:spPr>
              <p:txBody>
                <a:bodyPr wrap="square" rtlCol="0">
                  <a:spAutoFit/>
                </a:bodyPr>
                <a:lstStyle/>
                <a:p>
                  <a:r>
                    <a:rPr lang="en-US" sz="1400" dirty="0" smtClean="0">
                      <a:solidFill>
                        <a:schemeClr val="accent1">
                          <a:lumMod val="50000"/>
                        </a:schemeClr>
                      </a:solidFill>
                    </a:rPr>
                    <a:t>MIMO Cable</a:t>
                  </a:r>
                  <a:endParaRPr lang="en-US" sz="1400" dirty="0">
                    <a:solidFill>
                      <a:schemeClr val="accent1">
                        <a:lumMod val="50000"/>
                      </a:schemeClr>
                    </a:solidFill>
                  </a:endParaRPr>
                </a:p>
              </p:txBody>
            </p:sp>
            <p:pic>
              <p:nvPicPr>
                <p:cNvPr id="19" name="Picture 18"/>
                <p:cNvPicPr>
                  <a:picLocks noChangeAspect="1"/>
                </p:cNvPicPr>
                <p:nvPr/>
              </p:nvPicPr>
              <p:blipFill>
                <a:blip r:embed="rId3"/>
                <a:stretch>
                  <a:fillRect/>
                </a:stretch>
              </p:blipFill>
              <p:spPr>
                <a:xfrm>
                  <a:off x="1343665" y="1563798"/>
                  <a:ext cx="1150799" cy="875815"/>
                </a:xfrm>
                <a:prstGeom prst="rect">
                  <a:avLst/>
                </a:prstGeom>
              </p:spPr>
            </p:pic>
            <p:sp>
              <p:nvSpPr>
                <p:cNvPr id="21" name="Isosceles Triangle 20"/>
                <p:cNvSpPr/>
                <p:nvPr/>
              </p:nvSpPr>
              <p:spPr>
                <a:xfrm>
                  <a:off x="1810414" y="2674541"/>
                  <a:ext cx="217299" cy="119641"/>
                </a:xfrm>
                <a:prstGeom prst="triangle">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0"/>
                  <a:endCxn id="19" idx="2"/>
                </p:cNvCxnSpPr>
                <p:nvPr/>
              </p:nvCxnSpPr>
              <p:spPr>
                <a:xfrm flipV="1">
                  <a:off x="1919064" y="2439614"/>
                  <a:ext cx="1" cy="2349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13" idx="0"/>
                </p:cNvCxnSpPr>
                <p:nvPr/>
              </p:nvCxnSpPr>
              <p:spPr>
                <a:xfrm flipH="1">
                  <a:off x="1292505" y="2794182"/>
                  <a:ext cx="517909" cy="1512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4"/>
                  <a:endCxn id="14" idx="0"/>
                </p:cNvCxnSpPr>
                <p:nvPr/>
              </p:nvCxnSpPr>
              <p:spPr>
                <a:xfrm>
                  <a:off x="2027713" y="2794182"/>
                  <a:ext cx="517905" cy="1512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61453" y="2427521"/>
                  <a:ext cx="1225335" cy="307777"/>
                </a:xfrm>
                <a:prstGeom prst="rect">
                  <a:avLst/>
                </a:prstGeom>
              </p:spPr>
              <p:txBody>
                <a:bodyPr wrap="none">
                  <a:spAutoFit/>
                </a:bodyPr>
                <a:lstStyle/>
                <a:p>
                  <a:r>
                    <a:rPr lang="en-US" sz="1400" dirty="0" smtClean="0">
                      <a:solidFill>
                        <a:schemeClr val="accent1">
                          <a:lumMod val="50000"/>
                        </a:schemeClr>
                      </a:solidFill>
                    </a:rPr>
                    <a:t>Signal</a:t>
                  </a:r>
                  <a:r>
                    <a:rPr lang="en-US" sz="1400" dirty="0" smtClean="0">
                      <a:solidFill>
                        <a:schemeClr val="accent1">
                          <a:lumMod val="75000"/>
                        </a:schemeClr>
                      </a:solidFill>
                    </a:rPr>
                    <a:t>  </a:t>
                  </a:r>
                  <a:r>
                    <a:rPr lang="en-US" sz="1400" dirty="0" smtClean="0">
                      <a:solidFill>
                        <a:schemeClr val="accent1">
                          <a:lumMod val="50000"/>
                        </a:schemeClr>
                      </a:solidFill>
                    </a:rPr>
                    <a:t>Splitter</a:t>
                  </a:r>
                  <a:endParaRPr lang="en-US" sz="1400" dirty="0">
                    <a:solidFill>
                      <a:schemeClr val="accent1">
                        <a:lumMod val="50000"/>
                      </a:schemeClr>
                    </a:solidFill>
                  </a:endParaRPr>
                </a:p>
              </p:txBody>
            </p:sp>
            <p:sp>
              <p:nvSpPr>
                <p:cNvPr id="29" name="Rectangle 28"/>
                <p:cNvSpPr/>
                <p:nvPr/>
              </p:nvSpPr>
              <p:spPr>
                <a:xfrm>
                  <a:off x="1229859" y="1427306"/>
                  <a:ext cx="1464696" cy="307777"/>
                </a:xfrm>
                <a:prstGeom prst="rect">
                  <a:avLst/>
                </a:prstGeom>
              </p:spPr>
              <p:txBody>
                <a:bodyPr wrap="none">
                  <a:spAutoFit/>
                </a:bodyPr>
                <a:lstStyle/>
                <a:p>
                  <a:r>
                    <a:rPr lang="en-US" sz="1400" dirty="0" smtClean="0">
                      <a:solidFill>
                        <a:schemeClr val="accent1">
                          <a:lumMod val="50000"/>
                        </a:schemeClr>
                      </a:solidFill>
                    </a:rPr>
                    <a:t>Outdoor</a:t>
                  </a:r>
                  <a:r>
                    <a:rPr lang="en-US" sz="1400" dirty="0" smtClean="0">
                      <a:solidFill>
                        <a:schemeClr val="accent1">
                          <a:lumMod val="75000"/>
                        </a:schemeClr>
                      </a:solidFill>
                    </a:rPr>
                    <a:t> </a:t>
                  </a:r>
                  <a:r>
                    <a:rPr lang="en-US" sz="1400" dirty="0" smtClean="0">
                      <a:solidFill>
                        <a:schemeClr val="accent1">
                          <a:lumMod val="50000"/>
                        </a:schemeClr>
                      </a:solidFill>
                    </a:rPr>
                    <a:t>Antenna</a:t>
                  </a:r>
                  <a:endParaRPr lang="en-US" sz="1400" dirty="0">
                    <a:solidFill>
                      <a:schemeClr val="accent1">
                        <a:lumMod val="50000"/>
                      </a:schemeClr>
                    </a:solidFill>
                  </a:endParaRPr>
                </a:p>
              </p:txBody>
            </p:sp>
          </p:grpSp>
          <p:sp>
            <p:nvSpPr>
              <p:cNvPr id="33" name="TextBox 32"/>
              <p:cNvSpPr txBox="1"/>
              <p:nvPr/>
            </p:nvSpPr>
            <p:spPr>
              <a:xfrm>
                <a:off x="1117471" y="5213009"/>
                <a:ext cx="1689472"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Radio Frontend </a:t>
                </a:r>
                <a:endParaRPr lang="en-US" b="1" dirty="0">
                  <a:effectLst>
                    <a:outerShdw blurRad="38100" dist="38100" dir="2700000" algn="tl">
                      <a:srgbClr val="000000">
                        <a:alpha val="43137"/>
                      </a:srgbClr>
                    </a:outerShdw>
                  </a:effectLst>
                </a:endParaRPr>
              </a:p>
            </p:txBody>
          </p:sp>
        </p:grpSp>
        <p:sp>
          <p:nvSpPr>
            <p:cNvPr id="74" name="TextBox 73"/>
            <p:cNvSpPr txBox="1"/>
            <p:nvPr/>
          </p:nvSpPr>
          <p:spPr>
            <a:xfrm>
              <a:off x="610227" y="5001454"/>
              <a:ext cx="2490891" cy="861774"/>
            </a:xfrm>
            <a:prstGeom prst="rect">
              <a:avLst/>
            </a:prstGeom>
            <a:noFill/>
          </p:spPr>
          <p:txBody>
            <a:bodyPr wrap="square" rtlCol="0">
              <a:spAutoFit/>
            </a:bodyPr>
            <a:lstStyle/>
            <a:p>
              <a:r>
                <a:rPr lang="en-US" sz="1600" dirty="0" smtClean="0">
                  <a:solidFill>
                    <a:schemeClr val="accent1">
                      <a:lumMod val="50000"/>
                    </a:schemeClr>
                  </a:solidFill>
                </a:rPr>
                <a:t>Per USRP:</a:t>
              </a:r>
            </a:p>
            <a:p>
              <a:r>
                <a:rPr lang="en-US" sz="1600" dirty="0" smtClean="0">
                  <a:solidFill>
                    <a:schemeClr val="accent1">
                      <a:lumMod val="50000"/>
                    </a:schemeClr>
                  </a:solidFill>
                </a:rPr>
                <a:t>- Sampling Rate: 50 MS/s</a:t>
              </a:r>
            </a:p>
            <a:p>
              <a:r>
                <a:rPr lang="en-US" sz="1600" dirty="0" smtClean="0">
                  <a:solidFill>
                    <a:schemeClr val="accent1">
                      <a:lumMod val="50000"/>
                    </a:schemeClr>
                  </a:solidFill>
                </a:rPr>
                <a:t>- Instant BW: 40MHz</a:t>
              </a:r>
              <a:endParaRPr lang="en-US" sz="1600" dirty="0">
                <a:solidFill>
                  <a:schemeClr val="accent1">
                    <a:lumMod val="50000"/>
                  </a:schemeClr>
                </a:solidFill>
              </a:endParaRPr>
            </a:p>
          </p:txBody>
        </p:sp>
        <p:cxnSp>
          <p:nvCxnSpPr>
            <p:cNvPr id="125" name="Straight Connector 124"/>
            <p:cNvCxnSpPr/>
            <p:nvPr/>
          </p:nvCxnSpPr>
          <p:spPr>
            <a:xfrm flipV="1">
              <a:off x="404232" y="4958788"/>
              <a:ext cx="2808985" cy="1214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209939" y="1371600"/>
            <a:ext cx="8781661" cy="5014049"/>
          </a:xfrm>
          <a:prstGeom prst="rect">
            <a:avLst/>
          </a:prstGeom>
          <a:solidFill>
            <a:schemeClr val="bg1">
              <a:lumMod val="50000"/>
              <a:alpha val="8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3384131" y="4255808"/>
            <a:ext cx="5409488" cy="2129842"/>
            <a:chOff x="3486683" y="4153256"/>
            <a:chExt cx="5409488" cy="2129842"/>
          </a:xfrm>
        </p:grpSpPr>
        <p:sp>
          <p:nvSpPr>
            <p:cNvPr id="63" name="Rounded Rectangle 62"/>
            <p:cNvSpPr/>
            <p:nvPr/>
          </p:nvSpPr>
          <p:spPr>
            <a:xfrm>
              <a:off x="4543444" y="4153256"/>
              <a:ext cx="4352727" cy="1751963"/>
            </a:xfrm>
            <a:prstGeom prst="roundRect">
              <a:avLst>
                <a:gd name="adj" fmla="val 8764"/>
              </a:avLst>
            </a:prstGeom>
            <a:solidFill>
              <a:schemeClr val="bg1"/>
            </a:solidFill>
            <a:ln w="25400">
              <a:solidFill>
                <a:schemeClr val="tx1"/>
              </a:solidFill>
              <a:miter lim="800000"/>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s://encrypted-tbn2.gstatic.com/images?q=tbn:ANd9GcRktDuNRU3ASQn6il9Hb_Pf7joUVE2OdrVCA_SRc-EGcjbQm1zT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993" y="4383997"/>
              <a:ext cx="1369358" cy="1369359"/>
            </a:xfrm>
            <a:prstGeom prst="rect">
              <a:avLst/>
            </a:prstGeom>
            <a:noFill/>
            <a:extLst>
              <a:ext uri="{909E8E84-426E-40DD-AFC4-6F175D3DCCD1}">
                <a14:hiddenFill xmlns:a14="http://schemas.microsoft.com/office/drawing/2010/main">
                  <a:solidFill>
                    <a:srgbClr val="FFFFFF"/>
                  </a:solidFill>
                </a14:hiddenFill>
              </a:ext>
            </a:extLst>
          </p:spPr>
        </p:pic>
        <p:sp>
          <p:nvSpPr>
            <p:cNvPr id="37" name="Right Arrow 36"/>
            <p:cNvSpPr/>
            <p:nvPr/>
          </p:nvSpPr>
          <p:spPr>
            <a:xfrm>
              <a:off x="3486684" y="4631822"/>
              <a:ext cx="97422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 Arrow 37"/>
            <p:cNvSpPr/>
            <p:nvPr/>
          </p:nvSpPr>
          <p:spPr>
            <a:xfrm>
              <a:off x="3486683" y="5003856"/>
              <a:ext cx="974221" cy="303084"/>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631965" y="4383997"/>
              <a:ext cx="905855" cy="369332"/>
            </a:xfrm>
            <a:prstGeom prst="rect">
              <a:avLst/>
            </a:prstGeom>
            <a:noFill/>
          </p:spPr>
          <p:txBody>
            <a:bodyPr wrap="square" rtlCol="0">
              <a:spAutoFit/>
            </a:bodyPr>
            <a:lstStyle/>
            <a:p>
              <a:r>
                <a:rPr lang="en-US" b="1" dirty="0" smtClean="0">
                  <a:solidFill>
                    <a:schemeClr val="accent1">
                      <a:lumMod val="50000"/>
                    </a:schemeClr>
                  </a:solidFill>
                </a:rPr>
                <a:t>Data</a:t>
              </a:r>
              <a:endParaRPr lang="en-US" b="1" dirty="0">
                <a:solidFill>
                  <a:schemeClr val="accent1">
                    <a:lumMod val="50000"/>
                  </a:schemeClr>
                </a:solidFill>
              </a:endParaRPr>
            </a:p>
          </p:txBody>
        </p:sp>
        <p:sp>
          <p:nvSpPr>
            <p:cNvPr id="41" name="TextBox 40"/>
            <p:cNvSpPr txBox="1"/>
            <p:nvPr/>
          </p:nvSpPr>
          <p:spPr>
            <a:xfrm>
              <a:off x="3564950" y="5194828"/>
              <a:ext cx="905855" cy="369332"/>
            </a:xfrm>
            <a:prstGeom prst="rect">
              <a:avLst/>
            </a:prstGeom>
            <a:noFill/>
          </p:spPr>
          <p:txBody>
            <a:bodyPr wrap="square" rtlCol="0">
              <a:spAutoFit/>
            </a:bodyPr>
            <a:lstStyle/>
            <a:p>
              <a:r>
                <a:rPr lang="en-US" b="1" dirty="0" smtClean="0">
                  <a:solidFill>
                    <a:schemeClr val="accent1">
                      <a:lumMod val="50000"/>
                    </a:schemeClr>
                  </a:solidFill>
                </a:rPr>
                <a:t>Control</a:t>
              </a:r>
              <a:endParaRPr lang="en-US" b="1" dirty="0">
                <a:solidFill>
                  <a:schemeClr val="accent1">
                    <a:lumMod val="50000"/>
                  </a:schemeClr>
                </a:solidFill>
              </a:endParaRPr>
            </a:p>
          </p:txBody>
        </p:sp>
        <p:sp>
          <p:nvSpPr>
            <p:cNvPr id="40" name="TextBox 39"/>
            <p:cNvSpPr txBox="1"/>
            <p:nvPr/>
          </p:nvSpPr>
          <p:spPr>
            <a:xfrm>
              <a:off x="5999148" y="4245396"/>
              <a:ext cx="2897023" cy="738664"/>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accent1">
                      <a:lumMod val="50000"/>
                    </a:schemeClr>
                  </a:solidFill>
                </a:rPr>
                <a:t>Feature Vector Extraction</a:t>
              </a:r>
              <a:endParaRPr lang="en-US" sz="1400" dirty="0">
                <a:solidFill>
                  <a:schemeClr val="accent1">
                    <a:lumMod val="50000"/>
                  </a:schemeClr>
                </a:solidFill>
              </a:endParaRPr>
            </a:p>
            <a:p>
              <a:pPr marL="285750" indent="-285750">
                <a:buFont typeface="Arial" panose="020B0604020202020204" pitchFamily="34" charset="0"/>
                <a:buChar char="•"/>
              </a:pPr>
              <a:r>
                <a:rPr lang="en-US" sz="1400" b="1" dirty="0">
                  <a:solidFill>
                    <a:schemeClr val="accent1">
                      <a:lumMod val="50000"/>
                    </a:schemeClr>
                  </a:solidFill>
                </a:rPr>
                <a:t>Smart Scheduling / Scanning</a:t>
              </a:r>
            </a:p>
            <a:p>
              <a:pPr marL="285750" indent="-285750">
                <a:buFont typeface="Arial" panose="020B0604020202020204" pitchFamily="34" charset="0"/>
                <a:buChar char="•"/>
              </a:pPr>
              <a:r>
                <a:rPr lang="en-US" sz="1400" b="1" dirty="0">
                  <a:solidFill>
                    <a:schemeClr val="accent1">
                      <a:lumMod val="50000"/>
                    </a:schemeClr>
                  </a:solidFill>
                </a:rPr>
                <a:t>Custom Device Support</a:t>
              </a:r>
            </a:p>
          </p:txBody>
        </p:sp>
        <p:sp>
          <p:nvSpPr>
            <p:cNvPr id="66" name="TextBox 65"/>
            <p:cNvSpPr txBox="1"/>
            <p:nvPr/>
          </p:nvSpPr>
          <p:spPr>
            <a:xfrm>
              <a:off x="5554765" y="5913766"/>
              <a:ext cx="271756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Local Process &amp; Control</a:t>
              </a:r>
              <a:endParaRPr lang="en-US" b="1" dirty="0">
                <a:effectLst>
                  <a:outerShdw blurRad="38100" dist="38100" dir="2700000" algn="tl">
                    <a:srgbClr val="000000">
                      <a:alpha val="43137"/>
                    </a:srgbClr>
                  </a:outerShdw>
                </a:effectLst>
              </a:endParaRPr>
            </a:p>
          </p:txBody>
        </p:sp>
      </p:grp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Tree>
    <p:extLst>
      <p:ext uri="{BB962C8B-B14F-4D97-AF65-F5344CB8AC3E}">
        <p14:creationId xmlns:p14="http://schemas.microsoft.com/office/powerpoint/2010/main" val="321738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Feature Vectors (scanner side)</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Single extensible file format (</a:t>
            </a:r>
            <a:r>
              <a:rPr lang="en-US" dirty="0" err="1" smtClean="0"/>
              <a:t>ScanFile</a:t>
            </a:r>
            <a:r>
              <a:rPr lang="en-US" dirty="0" smtClean="0"/>
              <a:t>)</a:t>
            </a:r>
          </a:p>
          <a:p>
            <a:pPr marL="0" indent="0">
              <a:buNone/>
            </a:pPr>
            <a:endParaRPr lang="en-US" dirty="0" smtClean="0"/>
          </a:p>
          <a:p>
            <a:pPr marL="0" indent="0" algn="ctr">
              <a:buNone/>
            </a:pPr>
            <a:r>
              <a:rPr lang="en-US" dirty="0" smtClean="0"/>
              <a:t>Time</a:t>
            </a:r>
          </a:p>
          <a:p>
            <a:pPr marL="0" indent="0" algn="ctr">
              <a:buNone/>
            </a:pPr>
            <a:r>
              <a:rPr lang="en-US" dirty="0" err="1" smtClean="0"/>
              <a:t>Config</a:t>
            </a:r>
            <a:endParaRPr lang="en-US" dirty="0" smtClean="0"/>
          </a:p>
          <a:p>
            <a:pPr marL="0" indent="0" algn="ctr">
              <a:buNone/>
            </a:pPr>
            <a:r>
              <a:rPr lang="en-US" dirty="0" smtClean="0"/>
              <a:t>Spectral Data</a:t>
            </a:r>
          </a:p>
          <a:p>
            <a:pPr marL="0" indent="0" algn="ctr">
              <a:buNone/>
            </a:pPr>
            <a:endParaRPr lang="en-US" dirty="0"/>
          </a:p>
          <a:p>
            <a:r>
              <a:rPr lang="en-US" dirty="0" smtClean="0"/>
              <a:t>Moving to storing everything in this format for all raw data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pic>
        <p:nvPicPr>
          <p:cNvPr id="4" name="Picture 3"/>
          <p:cNvPicPr>
            <a:picLocks noChangeAspect="1"/>
          </p:cNvPicPr>
          <p:nvPr/>
        </p:nvPicPr>
        <p:blipFill>
          <a:blip r:embed="rId3"/>
          <a:stretch>
            <a:fillRect/>
          </a:stretch>
        </p:blipFill>
        <p:spPr>
          <a:xfrm>
            <a:off x="685800" y="2209800"/>
            <a:ext cx="2714625" cy="2847975"/>
          </a:xfrm>
          <a:prstGeom prst="rect">
            <a:avLst/>
          </a:prstGeom>
        </p:spPr>
      </p:pic>
    </p:spTree>
    <p:extLst>
      <p:ext uri="{BB962C8B-B14F-4D97-AF65-F5344CB8AC3E}">
        <p14:creationId xmlns:p14="http://schemas.microsoft.com/office/powerpoint/2010/main" val="142127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3384131" y="4255808"/>
            <a:ext cx="5409488" cy="2129842"/>
            <a:chOff x="3486683" y="4153256"/>
            <a:chExt cx="5409488" cy="2129842"/>
          </a:xfrm>
        </p:grpSpPr>
        <p:sp>
          <p:nvSpPr>
            <p:cNvPr id="81" name="Rounded Rectangle 80"/>
            <p:cNvSpPr/>
            <p:nvPr/>
          </p:nvSpPr>
          <p:spPr>
            <a:xfrm>
              <a:off x="4543444" y="4153256"/>
              <a:ext cx="4352727" cy="1751963"/>
            </a:xfrm>
            <a:prstGeom prst="roundRect">
              <a:avLst>
                <a:gd name="adj" fmla="val 8764"/>
              </a:avLst>
            </a:prstGeom>
            <a:solidFill>
              <a:schemeClr val="bg1"/>
            </a:solidFill>
            <a:ln w="25400">
              <a:solidFill>
                <a:schemeClr val="tx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6" descr="https://encrypted-tbn2.gstatic.com/images?q=tbn:ANd9GcRktDuNRU3ASQn6il9Hb_Pf7joUVE2OdrVCA_SRc-EGcjbQm1zTj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93" y="4383997"/>
              <a:ext cx="1369358" cy="1369359"/>
            </a:xfrm>
            <a:prstGeom prst="rect">
              <a:avLst/>
            </a:prstGeom>
            <a:noFill/>
            <a:extLst>
              <a:ext uri="{909E8E84-426E-40DD-AFC4-6F175D3DCCD1}">
                <a14:hiddenFill xmlns:a14="http://schemas.microsoft.com/office/drawing/2010/main">
                  <a:solidFill>
                    <a:srgbClr val="FFFFFF"/>
                  </a:solidFill>
                </a14:hiddenFill>
              </a:ext>
            </a:extLst>
          </p:spPr>
        </p:pic>
        <p:sp>
          <p:nvSpPr>
            <p:cNvPr id="83" name="Right Arrow 82"/>
            <p:cNvSpPr/>
            <p:nvPr/>
          </p:nvSpPr>
          <p:spPr>
            <a:xfrm>
              <a:off x="3486684" y="4631822"/>
              <a:ext cx="97422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 Arrow 88"/>
            <p:cNvSpPr/>
            <p:nvPr/>
          </p:nvSpPr>
          <p:spPr>
            <a:xfrm>
              <a:off x="3486683" y="5003856"/>
              <a:ext cx="974221" cy="303084"/>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631965" y="4383997"/>
              <a:ext cx="905855" cy="369332"/>
            </a:xfrm>
            <a:prstGeom prst="rect">
              <a:avLst/>
            </a:prstGeom>
            <a:noFill/>
          </p:spPr>
          <p:txBody>
            <a:bodyPr wrap="square" rtlCol="0">
              <a:spAutoFit/>
            </a:bodyPr>
            <a:lstStyle/>
            <a:p>
              <a:r>
                <a:rPr lang="en-US" b="1" dirty="0" smtClean="0">
                  <a:solidFill>
                    <a:schemeClr val="accent1">
                      <a:lumMod val="50000"/>
                    </a:schemeClr>
                  </a:solidFill>
                </a:rPr>
                <a:t>Data</a:t>
              </a:r>
              <a:endParaRPr lang="en-US" b="1" dirty="0">
                <a:solidFill>
                  <a:schemeClr val="accent1">
                    <a:lumMod val="50000"/>
                  </a:schemeClr>
                </a:solidFill>
              </a:endParaRPr>
            </a:p>
          </p:txBody>
        </p:sp>
        <p:sp>
          <p:nvSpPr>
            <p:cNvPr id="93" name="TextBox 92"/>
            <p:cNvSpPr txBox="1"/>
            <p:nvPr/>
          </p:nvSpPr>
          <p:spPr>
            <a:xfrm>
              <a:off x="3564950" y="5194828"/>
              <a:ext cx="905855" cy="369332"/>
            </a:xfrm>
            <a:prstGeom prst="rect">
              <a:avLst/>
            </a:prstGeom>
            <a:noFill/>
          </p:spPr>
          <p:txBody>
            <a:bodyPr wrap="square" rtlCol="0">
              <a:spAutoFit/>
            </a:bodyPr>
            <a:lstStyle/>
            <a:p>
              <a:r>
                <a:rPr lang="en-US" b="1" dirty="0" smtClean="0">
                  <a:solidFill>
                    <a:schemeClr val="accent1">
                      <a:lumMod val="50000"/>
                    </a:schemeClr>
                  </a:solidFill>
                </a:rPr>
                <a:t>Control</a:t>
              </a:r>
              <a:endParaRPr lang="en-US" b="1" dirty="0">
                <a:solidFill>
                  <a:schemeClr val="accent1">
                    <a:lumMod val="50000"/>
                  </a:schemeClr>
                </a:solidFill>
              </a:endParaRPr>
            </a:p>
          </p:txBody>
        </p:sp>
        <p:sp>
          <p:nvSpPr>
            <p:cNvPr id="94" name="TextBox 93"/>
            <p:cNvSpPr txBox="1"/>
            <p:nvPr/>
          </p:nvSpPr>
          <p:spPr>
            <a:xfrm>
              <a:off x="5999148" y="4245396"/>
              <a:ext cx="2897023" cy="738664"/>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solidFill>
                    <a:schemeClr val="accent1">
                      <a:lumMod val="50000"/>
                    </a:schemeClr>
                  </a:solidFill>
                </a:rPr>
                <a:t>Feature Matching</a:t>
              </a:r>
            </a:p>
            <a:p>
              <a:pPr marL="285750" indent="-285750">
                <a:buFont typeface="Arial" panose="020B0604020202020204" pitchFamily="34" charset="0"/>
                <a:buChar char="•"/>
              </a:pPr>
              <a:r>
                <a:rPr lang="en-US" sz="1400" b="1" dirty="0" smtClean="0">
                  <a:solidFill>
                    <a:schemeClr val="accent1">
                      <a:lumMod val="50000"/>
                    </a:schemeClr>
                  </a:solidFill>
                </a:rPr>
                <a:t>Smart Scheduling</a:t>
              </a:r>
            </a:p>
            <a:p>
              <a:pPr marL="285750" indent="-285750">
                <a:buFont typeface="Arial" panose="020B0604020202020204" pitchFamily="34" charset="0"/>
                <a:buChar char="•"/>
              </a:pPr>
              <a:r>
                <a:rPr lang="en-US" sz="1400" b="1" dirty="0" smtClean="0">
                  <a:solidFill>
                    <a:schemeClr val="accent1">
                      <a:lumMod val="50000"/>
                    </a:schemeClr>
                  </a:solidFill>
                </a:rPr>
                <a:t>Custom Device Support</a:t>
              </a:r>
            </a:p>
          </p:txBody>
        </p:sp>
        <p:sp>
          <p:nvSpPr>
            <p:cNvPr id="96" name="TextBox 95"/>
            <p:cNvSpPr txBox="1"/>
            <p:nvPr/>
          </p:nvSpPr>
          <p:spPr>
            <a:xfrm>
              <a:off x="5554765" y="5913766"/>
              <a:ext cx="271756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Local Process &amp; Control</a:t>
              </a:r>
              <a:endParaRPr lang="en-US" b="1" dirty="0">
                <a:effectLst>
                  <a:outerShdw blurRad="38100" dist="38100" dir="2700000" algn="tl">
                    <a:srgbClr val="000000">
                      <a:alpha val="43137"/>
                    </a:srgbClr>
                  </a:outerShdw>
                </a:effectLst>
              </a:endParaRPr>
            </a:p>
          </p:txBody>
        </p:sp>
      </p:grpSp>
      <p:sp>
        <p:nvSpPr>
          <p:cNvPr id="2" name="Title 1"/>
          <p:cNvSpPr>
            <a:spLocks noGrp="1"/>
          </p:cNvSpPr>
          <p:nvPr>
            <p:ph type="title"/>
          </p:nvPr>
        </p:nvSpPr>
        <p:spPr/>
        <p:txBody>
          <a:bodyPr/>
          <a:lstStyle/>
          <a:p>
            <a:r>
              <a:rPr lang="en-US" dirty="0" smtClean="0"/>
              <a:t>System Overview</a:t>
            </a:r>
            <a:endParaRPr lang="en-US" dirty="0"/>
          </a:p>
        </p:txBody>
      </p:sp>
      <p:grpSp>
        <p:nvGrpSpPr>
          <p:cNvPr id="78" name="Group 77"/>
          <p:cNvGrpSpPr/>
          <p:nvPr/>
        </p:nvGrpSpPr>
        <p:grpSpPr>
          <a:xfrm>
            <a:off x="401651" y="1593539"/>
            <a:ext cx="2811566" cy="4792110"/>
            <a:chOff x="401651" y="1593539"/>
            <a:chExt cx="2811566" cy="4792110"/>
          </a:xfrm>
        </p:grpSpPr>
        <p:grpSp>
          <p:nvGrpSpPr>
            <p:cNvPr id="34" name="Group 33"/>
            <p:cNvGrpSpPr/>
            <p:nvPr/>
          </p:nvGrpSpPr>
          <p:grpSpPr>
            <a:xfrm>
              <a:off x="401651" y="1593539"/>
              <a:ext cx="2811566" cy="4792110"/>
              <a:chOff x="504203" y="1427146"/>
              <a:chExt cx="2811566" cy="4155195"/>
            </a:xfrm>
          </p:grpSpPr>
          <p:grpSp>
            <p:nvGrpSpPr>
              <p:cNvPr id="32" name="Group 31"/>
              <p:cNvGrpSpPr/>
              <p:nvPr/>
            </p:nvGrpSpPr>
            <p:grpSpPr>
              <a:xfrm>
                <a:off x="504203" y="1427146"/>
                <a:ext cx="2811566" cy="3751605"/>
                <a:chOff x="504203" y="1427146"/>
                <a:chExt cx="2811566" cy="3751605"/>
              </a:xfrm>
            </p:grpSpPr>
            <p:sp>
              <p:nvSpPr>
                <p:cNvPr id="31" name="Rounded Rectangle 30"/>
                <p:cNvSpPr/>
                <p:nvPr/>
              </p:nvSpPr>
              <p:spPr>
                <a:xfrm>
                  <a:off x="504203" y="1427146"/>
                  <a:ext cx="2811566" cy="3751605"/>
                </a:xfrm>
                <a:prstGeom prst="roundRect">
                  <a:avLst>
                    <a:gd name="adj" fmla="val 8764"/>
                  </a:avLst>
                </a:prstGeom>
                <a:solidFill>
                  <a:schemeClr val="bg1"/>
                </a:solidFill>
                <a:ln w="25400">
                  <a:solidFill>
                    <a:schemeClr val="tx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38138" y="2945485"/>
                  <a:ext cx="2527251" cy="1028939"/>
                  <a:chOff x="3167900" y="2142180"/>
                  <a:chExt cx="2527251" cy="1028939"/>
                </a:xfrm>
              </p:grpSpPr>
              <p:sp>
                <p:nvSpPr>
                  <p:cNvPr id="14" name="Rounded Rectangle 13"/>
                  <p:cNvSpPr/>
                  <p:nvPr/>
                </p:nvSpPr>
                <p:spPr>
                  <a:xfrm>
                    <a:off x="4501457" y="2142183"/>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8344" y="2142180"/>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167900" y="2206778"/>
                    <a:ext cx="2527251" cy="964340"/>
                    <a:chOff x="672937" y="2771302"/>
                    <a:chExt cx="2527251" cy="964340"/>
                  </a:xfrm>
                </p:grpSpPr>
                <p:pic>
                  <p:nvPicPr>
                    <p:cNvPr id="5" name="Picture 6" descr="USRP N2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33" b="19685"/>
                    <a:stretch/>
                  </p:blipFill>
                  <p:spPr bwMode="auto">
                    <a:xfrm>
                      <a:off x="849279" y="2779852"/>
                      <a:ext cx="946279" cy="461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SRP N2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99" b="20220"/>
                    <a:stretch/>
                  </p:blipFill>
                  <p:spPr bwMode="auto">
                    <a:xfrm>
                      <a:off x="2077569" y="2771302"/>
                      <a:ext cx="946279" cy="4614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2937" y="3212422"/>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USRP1(SBX</a:t>
                      </a:r>
                      <a:r>
                        <a:rPr lang="en-US" sz="1400" b="1" dirty="0" smtClean="0">
                          <a:solidFill>
                            <a:schemeClr val="accent1">
                              <a:lumMod val="75000"/>
                            </a:schemeClr>
                          </a:solidFill>
                        </a:rPr>
                        <a:t>)</a:t>
                      </a:r>
                    </a:p>
                    <a:p>
                      <a:pPr algn="ctr"/>
                      <a:r>
                        <a:rPr lang="en-US" sz="1400" dirty="0" smtClean="0">
                          <a:solidFill>
                            <a:schemeClr val="accent1">
                              <a:lumMod val="50000"/>
                            </a:schemeClr>
                          </a:solidFill>
                        </a:rPr>
                        <a:t>400-4400MHz</a:t>
                      </a:r>
                      <a:endParaRPr lang="en-US" sz="1400" dirty="0">
                        <a:solidFill>
                          <a:schemeClr val="accent1">
                            <a:lumMod val="50000"/>
                          </a:schemeClr>
                        </a:solidFill>
                      </a:endParaRPr>
                    </a:p>
                  </p:txBody>
                </p:sp>
                <p:sp>
                  <p:nvSpPr>
                    <p:cNvPr id="10" name="TextBox 9"/>
                    <p:cNvSpPr txBox="1"/>
                    <p:nvPr/>
                  </p:nvSpPr>
                  <p:spPr>
                    <a:xfrm>
                      <a:off x="1901227" y="3206841"/>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USRP2(WBX)</a:t>
                      </a:r>
                    </a:p>
                    <a:p>
                      <a:pPr algn="ctr"/>
                      <a:r>
                        <a:rPr lang="en-US" sz="1400" dirty="0" smtClean="0">
                          <a:solidFill>
                            <a:schemeClr val="accent1">
                              <a:lumMod val="50000"/>
                            </a:schemeClr>
                          </a:solidFill>
                        </a:rPr>
                        <a:t>50-2200MHz</a:t>
                      </a:r>
                      <a:endParaRPr lang="en-US" sz="1400" dirty="0">
                        <a:solidFill>
                          <a:schemeClr val="accent1">
                            <a:lumMod val="50000"/>
                          </a:schemeClr>
                        </a:solidFill>
                      </a:endParaRPr>
                    </a:p>
                  </p:txBody>
                </p:sp>
              </p:grpSp>
            </p:grpSp>
            <p:sp>
              <p:nvSpPr>
                <p:cNvPr id="16" name="Arc 15"/>
                <p:cNvSpPr/>
                <p:nvPr/>
              </p:nvSpPr>
              <p:spPr>
                <a:xfrm rot="10800000">
                  <a:off x="1174735" y="3725112"/>
                  <a:ext cx="1435081" cy="544682"/>
                </a:xfrm>
                <a:prstGeom prst="arc">
                  <a:avLst>
                    <a:gd name="adj1" fmla="val 10659222"/>
                    <a:gd name="adj2" fmla="val 163648"/>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388448" y="4003094"/>
                  <a:ext cx="1444239" cy="307777"/>
                </a:xfrm>
                <a:prstGeom prst="rect">
                  <a:avLst/>
                </a:prstGeom>
                <a:noFill/>
              </p:spPr>
              <p:txBody>
                <a:bodyPr wrap="square" rtlCol="0">
                  <a:spAutoFit/>
                </a:bodyPr>
                <a:lstStyle/>
                <a:p>
                  <a:r>
                    <a:rPr lang="en-US" sz="1400" dirty="0" smtClean="0">
                      <a:solidFill>
                        <a:schemeClr val="accent1">
                          <a:lumMod val="50000"/>
                        </a:schemeClr>
                      </a:solidFill>
                    </a:rPr>
                    <a:t>MIMO Cable</a:t>
                  </a:r>
                  <a:endParaRPr lang="en-US" sz="1400" dirty="0">
                    <a:solidFill>
                      <a:schemeClr val="accent1">
                        <a:lumMod val="50000"/>
                      </a:schemeClr>
                    </a:solidFill>
                  </a:endParaRPr>
                </a:p>
              </p:txBody>
            </p:sp>
            <p:pic>
              <p:nvPicPr>
                <p:cNvPr id="19" name="Picture 18"/>
                <p:cNvPicPr>
                  <a:picLocks noChangeAspect="1"/>
                </p:cNvPicPr>
                <p:nvPr/>
              </p:nvPicPr>
              <p:blipFill>
                <a:blip r:embed="rId4"/>
                <a:stretch>
                  <a:fillRect/>
                </a:stretch>
              </p:blipFill>
              <p:spPr>
                <a:xfrm>
                  <a:off x="1343665" y="1563798"/>
                  <a:ext cx="1150799" cy="875815"/>
                </a:xfrm>
                <a:prstGeom prst="rect">
                  <a:avLst/>
                </a:prstGeom>
              </p:spPr>
            </p:pic>
            <p:sp>
              <p:nvSpPr>
                <p:cNvPr id="21" name="Isosceles Triangle 20"/>
                <p:cNvSpPr/>
                <p:nvPr/>
              </p:nvSpPr>
              <p:spPr>
                <a:xfrm>
                  <a:off x="1810414" y="2674541"/>
                  <a:ext cx="217299" cy="119641"/>
                </a:xfrm>
                <a:prstGeom prst="triangle">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0"/>
                  <a:endCxn id="19" idx="2"/>
                </p:cNvCxnSpPr>
                <p:nvPr/>
              </p:nvCxnSpPr>
              <p:spPr>
                <a:xfrm flipV="1">
                  <a:off x="1919064" y="2439614"/>
                  <a:ext cx="1" cy="2349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13" idx="0"/>
                </p:cNvCxnSpPr>
                <p:nvPr/>
              </p:nvCxnSpPr>
              <p:spPr>
                <a:xfrm flipH="1">
                  <a:off x="1292505" y="2794182"/>
                  <a:ext cx="517909" cy="1512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4"/>
                  <a:endCxn id="14" idx="0"/>
                </p:cNvCxnSpPr>
                <p:nvPr/>
              </p:nvCxnSpPr>
              <p:spPr>
                <a:xfrm>
                  <a:off x="2027713" y="2794182"/>
                  <a:ext cx="517905" cy="1512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61453" y="2427521"/>
                  <a:ext cx="1225335" cy="307777"/>
                </a:xfrm>
                <a:prstGeom prst="rect">
                  <a:avLst/>
                </a:prstGeom>
              </p:spPr>
              <p:txBody>
                <a:bodyPr wrap="none">
                  <a:spAutoFit/>
                </a:bodyPr>
                <a:lstStyle/>
                <a:p>
                  <a:r>
                    <a:rPr lang="en-US" sz="1400" dirty="0" smtClean="0">
                      <a:solidFill>
                        <a:schemeClr val="accent1">
                          <a:lumMod val="50000"/>
                        </a:schemeClr>
                      </a:solidFill>
                    </a:rPr>
                    <a:t>Signal</a:t>
                  </a:r>
                  <a:r>
                    <a:rPr lang="en-US" sz="1400" dirty="0" smtClean="0">
                      <a:solidFill>
                        <a:schemeClr val="accent1">
                          <a:lumMod val="75000"/>
                        </a:schemeClr>
                      </a:solidFill>
                    </a:rPr>
                    <a:t>  </a:t>
                  </a:r>
                  <a:r>
                    <a:rPr lang="en-US" sz="1400" dirty="0" smtClean="0">
                      <a:solidFill>
                        <a:schemeClr val="accent1">
                          <a:lumMod val="50000"/>
                        </a:schemeClr>
                      </a:solidFill>
                    </a:rPr>
                    <a:t>Splitter</a:t>
                  </a:r>
                  <a:endParaRPr lang="en-US" sz="1400" dirty="0">
                    <a:solidFill>
                      <a:schemeClr val="accent1">
                        <a:lumMod val="50000"/>
                      </a:schemeClr>
                    </a:solidFill>
                  </a:endParaRPr>
                </a:p>
              </p:txBody>
            </p:sp>
            <p:sp>
              <p:nvSpPr>
                <p:cNvPr id="29" name="Rectangle 28"/>
                <p:cNvSpPr/>
                <p:nvPr/>
              </p:nvSpPr>
              <p:spPr>
                <a:xfrm>
                  <a:off x="1229859" y="1427306"/>
                  <a:ext cx="1464696" cy="307777"/>
                </a:xfrm>
                <a:prstGeom prst="rect">
                  <a:avLst/>
                </a:prstGeom>
              </p:spPr>
              <p:txBody>
                <a:bodyPr wrap="none">
                  <a:spAutoFit/>
                </a:bodyPr>
                <a:lstStyle/>
                <a:p>
                  <a:r>
                    <a:rPr lang="en-US" sz="1400" dirty="0" smtClean="0">
                      <a:solidFill>
                        <a:schemeClr val="accent1">
                          <a:lumMod val="50000"/>
                        </a:schemeClr>
                      </a:solidFill>
                    </a:rPr>
                    <a:t>Outdoor</a:t>
                  </a:r>
                  <a:r>
                    <a:rPr lang="en-US" sz="1400" dirty="0" smtClean="0">
                      <a:solidFill>
                        <a:schemeClr val="accent1">
                          <a:lumMod val="75000"/>
                        </a:schemeClr>
                      </a:solidFill>
                    </a:rPr>
                    <a:t> </a:t>
                  </a:r>
                  <a:r>
                    <a:rPr lang="en-US" sz="1400" dirty="0" smtClean="0">
                      <a:solidFill>
                        <a:schemeClr val="accent1">
                          <a:lumMod val="50000"/>
                        </a:schemeClr>
                      </a:solidFill>
                    </a:rPr>
                    <a:t>Antenna</a:t>
                  </a:r>
                  <a:endParaRPr lang="en-US" sz="1400" dirty="0">
                    <a:solidFill>
                      <a:schemeClr val="accent1">
                        <a:lumMod val="50000"/>
                      </a:schemeClr>
                    </a:solidFill>
                  </a:endParaRPr>
                </a:p>
              </p:txBody>
            </p:sp>
          </p:grpSp>
          <p:sp>
            <p:nvSpPr>
              <p:cNvPr id="33" name="TextBox 32"/>
              <p:cNvSpPr txBox="1"/>
              <p:nvPr/>
            </p:nvSpPr>
            <p:spPr>
              <a:xfrm>
                <a:off x="1117471" y="5213009"/>
                <a:ext cx="1689472"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Radio Frontend </a:t>
                </a:r>
                <a:endParaRPr lang="en-US" b="1" dirty="0">
                  <a:effectLst>
                    <a:outerShdw blurRad="38100" dist="38100" dir="2700000" algn="tl">
                      <a:srgbClr val="000000">
                        <a:alpha val="43137"/>
                      </a:srgbClr>
                    </a:outerShdw>
                  </a:effectLst>
                </a:endParaRPr>
              </a:p>
            </p:txBody>
          </p:sp>
        </p:grpSp>
        <p:sp>
          <p:nvSpPr>
            <p:cNvPr id="74" name="TextBox 73"/>
            <p:cNvSpPr txBox="1"/>
            <p:nvPr/>
          </p:nvSpPr>
          <p:spPr>
            <a:xfrm>
              <a:off x="610227" y="5001454"/>
              <a:ext cx="2490891" cy="861774"/>
            </a:xfrm>
            <a:prstGeom prst="rect">
              <a:avLst/>
            </a:prstGeom>
            <a:noFill/>
          </p:spPr>
          <p:txBody>
            <a:bodyPr wrap="square" rtlCol="0">
              <a:spAutoFit/>
            </a:bodyPr>
            <a:lstStyle/>
            <a:p>
              <a:r>
                <a:rPr lang="en-US" sz="1600" dirty="0" smtClean="0">
                  <a:solidFill>
                    <a:schemeClr val="accent1">
                      <a:lumMod val="50000"/>
                    </a:schemeClr>
                  </a:solidFill>
                </a:rPr>
                <a:t>Per USRP:</a:t>
              </a:r>
            </a:p>
            <a:p>
              <a:r>
                <a:rPr lang="en-US" sz="1600" dirty="0" smtClean="0">
                  <a:solidFill>
                    <a:schemeClr val="accent1">
                      <a:lumMod val="50000"/>
                    </a:schemeClr>
                  </a:solidFill>
                </a:rPr>
                <a:t>- Sampling Rate: 50 MS/s</a:t>
              </a:r>
            </a:p>
            <a:p>
              <a:r>
                <a:rPr lang="en-US" sz="1600" dirty="0" smtClean="0">
                  <a:solidFill>
                    <a:schemeClr val="accent1">
                      <a:lumMod val="50000"/>
                    </a:schemeClr>
                  </a:solidFill>
                </a:rPr>
                <a:t>- Instant BW: 40MHz</a:t>
              </a:r>
              <a:endParaRPr lang="en-US" sz="1600" dirty="0">
                <a:solidFill>
                  <a:schemeClr val="accent1">
                    <a:lumMod val="50000"/>
                  </a:schemeClr>
                </a:solidFill>
              </a:endParaRPr>
            </a:p>
          </p:txBody>
        </p:sp>
        <p:cxnSp>
          <p:nvCxnSpPr>
            <p:cNvPr id="125" name="Straight Connector 124"/>
            <p:cNvCxnSpPr/>
            <p:nvPr/>
          </p:nvCxnSpPr>
          <p:spPr>
            <a:xfrm flipV="1">
              <a:off x="404232" y="4958788"/>
              <a:ext cx="2808985" cy="1214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209939" y="1371600"/>
            <a:ext cx="8781661" cy="5014049"/>
          </a:xfrm>
          <a:prstGeom prst="rect">
            <a:avLst/>
          </a:prstGeom>
          <a:solidFill>
            <a:schemeClr val="bg1">
              <a:lumMod val="50000"/>
              <a:alpha val="8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1049"/>
          <p:cNvGrpSpPr/>
          <p:nvPr/>
        </p:nvGrpSpPr>
        <p:grpSpPr>
          <a:xfrm>
            <a:off x="6432494" y="1692934"/>
            <a:ext cx="2641777" cy="2546451"/>
            <a:chOff x="6535046" y="1590382"/>
            <a:chExt cx="2641777" cy="2546451"/>
          </a:xfrm>
        </p:grpSpPr>
        <p:grpSp>
          <p:nvGrpSpPr>
            <p:cNvPr id="1029" name="Group 1028"/>
            <p:cNvGrpSpPr/>
            <p:nvPr/>
          </p:nvGrpSpPr>
          <p:grpSpPr>
            <a:xfrm>
              <a:off x="7033189" y="1590382"/>
              <a:ext cx="1761343" cy="1797363"/>
              <a:chOff x="7041735" y="1863849"/>
              <a:chExt cx="1761343" cy="1797363"/>
            </a:xfrm>
          </p:grpSpPr>
          <p:grpSp>
            <p:nvGrpSpPr>
              <p:cNvPr id="1028" name="Group 1027"/>
              <p:cNvGrpSpPr/>
              <p:nvPr/>
            </p:nvGrpSpPr>
            <p:grpSpPr>
              <a:xfrm>
                <a:off x="7041735" y="1863849"/>
                <a:ext cx="1734796" cy="1398306"/>
                <a:chOff x="7041735" y="1863849"/>
                <a:chExt cx="1734796" cy="1398306"/>
              </a:xfrm>
            </p:grpSpPr>
            <p:sp>
              <p:nvSpPr>
                <p:cNvPr id="69" name="Rounded Rectangle 68"/>
                <p:cNvSpPr/>
                <p:nvPr/>
              </p:nvSpPr>
              <p:spPr>
                <a:xfrm>
                  <a:off x="7041735" y="1863849"/>
                  <a:ext cx="1734796" cy="1398306"/>
                </a:xfrm>
                <a:prstGeom prst="roundRect">
                  <a:avLst>
                    <a:gd name="adj" fmla="val 8764"/>
                  </a:avLst>
                </a:prstGeom>
                <a:solidFill>
                  <a:schemeClr val="bg1"/>
                </a:solidFill>
                <a:ln w="25400">
                  <a:solidFill>
                    <a:schemeClr val="tx1"/>
                  </a:solidFill>
                  <a:miter lim="800000"/>
                </a:ln>
                <a:effectLst>
                  <a:glow rad="1397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1026"/>
                <p:cNvPicPr>
                  <a:picLocks noChangeAspect="1"/>
                </p:cNvPicPr>
                <p:nvPr/>
              </p:nvPicPr>
              <p:blipFill rotWithShape="1">
                <a:blip r:embed="rId5"/>
                <a:srcRect t="3663" b="4045"/>
                <a:stretch/>
              </p:blipFill>
              <p:spPr>
                <a:xfrm>
                  <a:off x="7213223" y="1905777"/>
                  <a:ext cx="1391819" cy="1256232"/>
                </a:xfrm>
                <a:prstGeom prst="rect">
                  <a:avLst/>
                </a:prstGeom>
              </p:spPr>
            </p:pic>
          </p:grpSp>
          <p:sp>
            <p:nvSpPr>
              <p:cNvPr id="73" name="TextBox 72"/>
              <p:cNvSpPr txBox="1"/>
              <p:nvPr/>
            </p:nvSpPr>
            <p:spPr>
              <a:xfrm>
                <a:off x="7041735" y="3291880"/>
                <a:ext cx="176134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Cloud &amp; Storage</a:t>
                </a:r>
                <a:endParaRPr lang="en-US" b="1" dirty="0">
                  <a:effectLst>
                    <a:outerShdw blurRad="38100" dist="38100" dir="2700000" algn="tl">
                      <a:srgbClr val="000000">
                        <a:alpha val="43137"/>
                      </a:srgbClr>
                    </a:outerShdw>
                  </a:effectLst>
                </a:endParaRPr>
              </a:p>
            </p:txBody>
          </p:sp>
        </p:grpSp>
        <p:sp>
          <p:nvSpPr>
            <p:cNvPr id="75" name="Right Arrow 74"/>
            <p:cNvSpPr/>
            <p:nvPr/>
          </p:nvSpPr>
          <p:spPr>
            <a:xfrm rot="16200000">
              <a:off x="7321277" y="3591474"/>
              <a:ext cx="76551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6535046" y="3471143"/>
              <a:ext cx="1220258" cy="646331"/>
            </a:xfrm>
            <a:prstGeom prst="rect">
              <a:avLst/>
            </a:prstGeom>
            <a:noFill/>
          </p:spPr>
          <p:txBody>
            <a:bodyPr wrap="square" rtlCol="0">
              <a:spAutoFit/>
            </a:bodyPr>
            <a:lstStyle/>
            <a:p>
              <a:pPr algn="ctr"/>
              <a:r>
                <a:rPr lang="en-US" b="1" dirty="0" smtClean="0">
                  <a:solidFill>
                    <a:schemeClr val="accent1">
                      <a:lumMod val="50000"/>
                    </a:schemeClr>
                  </a:solidFill>
                </a:rPr>
                <a:t>Processed     Data</a:t>
              </a:r>
              <a:endParaRPr lang="en-US" b="1" dirty="0">
                <a:solidFill>
                  <a:schemeClr val="accent1">
                    <a:lumMod val="50000"/>
                  </a:schemeClr>
                </a:solidFill>
              </a:endParaRPr>
            </a:p>
          </p:txBody>
        </p:sp>
        <p:sp>
          <p:nvSpPr>
            <p:cNvPr id="87" name="Right Arrow 86"/>
            <p:cNvSpPr/>
            <p:nvPr/>
          </p:nvSpPr>
          <p:spPr>
            <a:xfrm rot="5400000">
              <a:off x="7594743" y="3617345"/>
              <a:ext cx="76551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956565" y="3469138"/>
              <a:ext cx="1220258" cy="646331"/>
            </a:xfrm>
            <a:prstGeom prst="rect">
              <a:avLst/>
            </a:prstGeom>
            <a:noFill/>
          </p:spPr>
          <p:txBody>
            <a:bodyPr wrap="square" rtlCol="0">
              <a:spAutoFit/>
            </a:bodyPr>
            <a:lstStyle/>
            <a:p>
              <a:pPr algn="ctr"/>
              <a:r>
                <a:rPr lang="en-US" b="1" dirty="0" smtClean="0">
                  <a:solidFill>
                    <a:schemeClr val="accent1">
                      <a:lumMod val="50000"/>
                    </a:schemeClr>
                  </a:solidFill>
                </a:rPr>
                <a:t>Backwards</a:t>
              </a:r>
            </a:p>
            <a:p>
              <a:pPr algn="ctr"/>
              <a:r>
                <a:rPr lang="en-US" b="1" dirty="0" smtClean="0">
                  <a:solidFill>
                    <a:schemeClr val="accent1">
                      <a:lumMod val="50000"/>
                    </a:schemeClr>
                  </a:solidFill>
                </a:rPr>
                <a:t>Control</a:t>
              </a:r>
              <a:endParaRPr lang="en-US" b="1" dirty="0">
                <a:solidFill>
                  <a:schemeClr val="accent1">
                    <a:lumMod val="50000"/>
                  </a:schemeClr>
                </a:solidFill>
              </a:endParaRPr>
            </a:p>
          </p:txBody>
        </p:sp>
      </p:gr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Tree>
    <p:extLst>
      <p:ext uri="{BB962C8B-B14F-4D97-AF65-F5344CB8AC3E}">
        <p14:creationId xmlns:p14="http://schemas.microsoft.com/office/powerpoint/2010/main" val="177817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70983" y="0"/>
            <a:ext cx="7263417"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Tree>
    <p:extLst>
      <p:ext uri="{BB962C8B-B14F-4D97-AF65-F5344CB8AC3E}">
        <p14:creationId xmlns:p14="http://schemas.microsoft.com/office/powerpoint/2010/main" val="3803998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Storage</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SQL Tables</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pic>
        <p:nvPicPr>
          <p:cNvPr id="7" name="Picture 6"/>
          <p:cNvPicPr>
            <a:picLocks noChangeAspect="1"/>
          </p:cNvPicPr>
          <p:nvPr/>
        </p:nvPicPr>
        <p:blipFill>
          <a:blip r:embed="rId3"/>
          <a:stretch>
            <a:fillRect/>
          </a:stretch>
        </p:blipFill>
        <p:spPr>
          <a:xfrm>
            <a:off x="510021" y="1809785"/>
            <a:ext cx="2076450" cy="4733925"/>
          </a:xfrm>
          <a:prstGeom prst="rect">
            <a:avLst/>
          </a:prstGeom>
        </p:spPr>
      </p:pic>
      <p:pic>
        <p:nvPicPr>
          <p:cNvPr id="8" name="Picture 7"/>
          <p:cNvPicPr>
            <a:picLocks noChangeAspect="1"/>
          </p:cNvPicPr>
          <p:nvPr/>
        </p:nvPicPr>
        <p:blipFill>
          <a:blip r:embed="rId4"/>
          <a:stretch>
            <a:fillRect/>
          </a:stretch>
        </p:blipFill>
        <p:spPr>
          <a:xfrm>
            <a:off x="1409267" y="1935505"/>
            <a:ext cx="1990725" cy="4886325"/>
          </a:xfrm>
          <a:prstGeom prst="rect">
            <a:avLst/>
          </a:prstGeom>
        </p:spPr>
      </p:pic>
      <p:pic>
        <p:nvPicPr>
          <p:cNvPr id="9" name="Picture 8"/>
          <p:cNvPicPr>
            <a:picLocks noChangeAspect="1"/>
          </p:cNvPicPr>
          <p:nvPr/>
        </p:nvPicPr>
        <p:blipFill>
          <a:blip r:embed="rId5"/>
          <a:stretch>
            <a:fillRect/>
          </a:stretch>
        </p:blipFill>
        <p:spPr>
          <a:xfrm>
            <a:off x="2639292" y="1859575"/>
            <a:ext cx="2057400" cy="4572000"/>
          </a:xfrm>
          <a:prstGeom prst="rect">
            <a:avLst/>
          </a:prstGeom>
        </p:spPr>
      </p:pic>
      <p:pic>
        <p:nvPicPr>
          <p:cNvPr id="10" name="Picture 9"/>
          <p:cNvPicPr>
            <a:picLocks noChangeAspect="1"/>
          </p:cNvPicPr>
          <p:nvPr/>
        </p:nvPicPr>
        <p:blipFill>
          <a:blip r:embed="rId6"/>
          <a:stretch>
            <a:fillRect/>
          </a:stretch>
        </p:blipFill>
        <p:spPr>
          <a:xfrm>
            <a:off x="3962400" y="2102634"/>
            <a:ext cx="1990725" cy="3219450"/>
          </a:xfrm>
          <a:prstGeom prst="rect">
            <a:avLst/>
          </a:prstGeom>
        </p:spPr>
      </p:pic>
      <p:pic>
        <p:nvPicPr>
          <p:cNvPr id="11" name="Picture 10"/>
          <p:cNvPicPr>
            <a:picLocks noChangeAspect="1"/>
          </p:cNvPicPr>
          <p:nvPr/>
        </p:nvPicPr>
        <p:blipFill>
          <a:blip r:embed="rId7"/>
          <a:stretch>
            <a:fillRect/>
          </a:stretch>
        </p:blipFill>
        <p:spPr>
          <a:xfrm>
            <a:off x="4999759" y="2438400"/>
            <a:ext cx="2019300" cy="3495675"/>
          </a:xfrm>
          <a:prstGeom prst="rect">
            <a:avLst/>
          </a:prstGeom>
        </p:spPr>
      </p:pic>
      <p:pic>
        <p:nvPicPr>
          <p:cNvPr id="12" name="Picture 11"/>
          <p:cNvPicPr>
            <a:picLocks noChangeAspect="1"/>
          </p:cNvPicPr>
          <p:nvPr/>
        </p:nvPicPr>
        <p:blipFill>
          <a:blip r:embed="rId8"/>
          <a:stretch>
            <a:fillRect/>
          </a:stretch>
        </p:blipFill>
        <p:spPr>
          <a:xfrm>
            <a:off x="6763185" y="1152525"/>
            <a:ext cx="2019300" cy="5705475"/>
          </a:xfrm>
          <a:prstGeom prst="rect">
            <a:avLst/>
          </a:prstGeom>
        </p:spPr>
      </p:pic>
    </p:spTree>
    <p:extLst>
      <p:ext uri="{BB962C8B-B14F-4D97-AF65-F5344CB8AC3E}">
        <p14:creationId xmlns:p14="http://schemas.microsoft.com/office/powerpoint/2010/main" val="2879752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Data Storage</a:t>
            </a:r>
            <a:endParaRPr lang="en-US" dirty="0"/>
          </a:p>
        </p:txBody>
      </p:sp>
      <p:sp>
        <p:nvSpPr>
          <p:cNvPr id="3" name="Content Placeholder 2"/>
          <p:cNvSpPr>
            <a:spLocks noGrp="1"/>
          </p:cNvSpPr>
          <p:nvPr>
            <p:ph idx="1"/>
          </p:nvPr>
        </p:nvSpPr>
        <p:spPr/>
        <p:txBody>
          <a:bodyPr/>
          <a:lstStyle/>
          <a:p>
            <a:r>
              <a:rPr lang="en-US" dirty="0" smtClean="0"/>
              <a:t>Raw and Aggregated Azure blobs</a:t>
            </a:r>
          </a:p>
          <a:p>
            <a:pPr marL="0" indent="0">
              <a:buNone/>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5900738" cy="429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860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244158"/>
            <a:ext cx="8610600" cy="1339850"/>
          </a:xfrm>
        </p:spPr>
        <p:txBody>
          <a:bodyPr>
            <a:noAutofit/>
          </a:bodyPr>
          <a:lstStyle/>
          <a:p>
            <a:r>
              <a:rPr lang="en-US" sz="4000" dirty="0" smtClean="0"/>
              <a:t>Our Goals</a:t>
            </a:r>
            <a:endParaRPr lang="en-US" sz="4000" dirty="0"/>
          </a:p>
        </p:txBody>
      </p:sp>
      <p:sp>
        <p:nvSpPr>
          <p:cNvPr id="3" name="Content Placeholder 2"/>
          <p:cNvSpPr>
            <a:spLocks noGrp="1"/>
          </p:cNvSpPr>
          <p:nvPr>
            <p:ph idx="1"/>
          </p:nvPr>
        </p:nvSpPr>
        <p:spPr>
          <a:xfrm>
            <a:off x="457200" y="1524000"/>
            <a:ext cx="8229600" cy="4525963"/>
          </a:xfrm>
        </p:spPr>
        <p:txBody>
          <a:bodyPr>
            <a:normAutofit/>
          </a:bodyPr>
          <a:lstStyle/>
          <a:p>
            <a:pPr marL="350838" lvl="1" indent="0">
              <a:buNone/>
            </a:pPr>
            <a:endParaRPr lang="en-US" dirty="0" smtClean="0"/>
          </a:p>
          <a:p>
            <a:pPr lvl="1"/>
            <a:endParaRPr lang="en-US" i="1" dirty="0"/>
          </a:p>
          <a:p>
            <a:pPr marL="114300" indent="0">
              <a:buNone/>
            </a:pPr>
            <a:endParaRPr lang="en-US" dirty="0" smtClean="0"/>
          </a:p>
          <a:p>
            <a:pPr lvl="1"/>
            <a:endParaRPr lang="en-US" dirty="0" smtClean="0"/>
          </a:p>
          <a:p>
            <a:pPr marL="0" indent="0">
              <a:buNone/>
            </a:pPr>
            <a:endParaRPr lang="en-US" dirty="0" smtClean="0"/>
          </a:p>
        </p:txBody>
      </p:sp>
      <p:sp>
        <p:nvSpPr>
          <p:cNvPr id="7" name="TextBox 6"/>
          <p:cNvSpPr txBox="1"/>
          <p:nvPr/>
        </p:nvSpPr>
        <p:spPr>
          <a:xfrm>
            <a:off x="7696200" y="6194941"/>
            <a:ext cx="914399"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grpSp>
        <p:nvGrpSpPr>
          <p:cNvPr id="43" name="Group 42"/>
          <p:cNvGrpSpPr/>
          <p:nvPr/>
        </p:nvGrpSpPr>
        <p:grpSpPr>
          <a:xfrm>
            <a:off x="13138" y="1524000"/>
            <a:ext cx="5715000" cy="4876800"/>
            <a:chOff x="13138" y="2047220"/>
            <a:chExt cx="5715000" cy="4876800"/>
          </a:xfrm>
        </p:grpSpPr>
        <p:grpSp>
          <p:nvGrpSpPr>
            <p:cNvPr id="44" name="Group 43"/>
            <p:cNvGrpSpPr/>
            <p:nvPr/>
          </p:nvGrpSpPr>
          <p:grpSpPr>
            <a:xfrm>
              <a:off x="13138" y="2637770"/>
              <a:ext cx="5715000" cy="4286250"/>
              <a:chOff x="3733800" y="874745"/>
              <a:chExt cx="7620000" cy="5715000"/>
            </a:xfrm>
          </p:grpSpPr>
          <p:pic>
            <p:nvPicPr>
              <p:cNvPr id="52" name="Picture 2" descr="http://www.unesco.org/new/fileadmin/MULTIMEDIA/HQ/BPI/EPA/images/media_services/regions_worldw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874745"/>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p:cNvSpPr/>
              <p:nvPr/>
            </p:nvSpPr>
            <p:spPr>
              <a:xfrm>
                <a:off x="4920190" y="3102039"/>
                <a:ext cx="219611" cy="2196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p:cNvSpPr/>
              <p:nvPr/>
            </p:nvSpPr>
            <p:spPr>
              <a:xfrm>
                <a:off x="5029995" y="3129080"/>
                <a:ext cx="219611" cy="2196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p:cNvSpPr/>
              <p:nvPr/>
            </p:nvSpPr>
            <p:spPr>
              <a:xfrm>
                <a:off x="5684200" y="3425258"/>
                <a:ext cx="219611" cy="2196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p:cNvSpPr/>
              <p:nvPr/>
            </p:nvSpPr>
            <p:spPr>
              <a:xfrm>
                <a:off x="5088860" y="2275015"/>
                <a:ext cx="219611" cy="2196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6" name="Rectangle 45"/>
            <p:cNvSpPr/>
            <p:nvPr/>
          </p:nvSpPr>
          <p:spPr>
            <a:xfrm>
              <a:off x="5410200" y="2514600"/>
              <a:ext cx="317938" cy="218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152400" y="2047220"/>
              <a:ext cx="5575738" cy="4419600"/>
              <a:chOff x="152400" y="2133600"/>
              <a:chExt cx="5575738" cy="4419600"/>
            </a:xfrm>
          </p:grpSpPr>
          <p:pic>
            <p:nvPicPr>
              <p:cNvPr id="48" name="Picture 8" descr="http://blueplateit.com/wp-content/uploads/2012/11/Top-5-Best-Free-Cloud-Storage-Services-That-You-Need-And-Are-Usefu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0656" y="2362200"/>
                <a:ext cx="2229291" cy="732890"/>
              </a:xfrm>
              <a:prstGeom prst="rect">
                <a:avLst/>
              </a:prstGeom>
              <a:noFill/>
              <a:extLst>
                <a:ext uri="{909E8E84-426E-40DD-AFC4-6F175D3DCCD1}">
                  <a14:hiddenFill xmlns:a14="http://schemas.microsoft.com/office/drawing/2010/main">
                    <a:solidFill>
                      <a:srgbClr val="FFFFFF"/>
                    </a:solidFill>
                  </a14:hiddenFill>
                </a:ext>
              </a:extLst>
            </p:spPr>
          </p:pic>
          <p:sp>
            <p:nvSpPr>
              <p:cNvPr id="49" name="Curved Right Arrow 48"/>
              <p:cNvSpPr/>
              <p:nvPr/>
            </p:nvSpPr>
            <p:spPr>
              <a:xfrm rot="9639031">
                <a:off x="3827275" y="2879359"/>
                <a:ext cx="454001" cy="1089399"/>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0" name="Curved Left Arrow 49"/>
              <p:cNvSpPr/>
              <p:nvPr/>
            </p:nvSpPr>
            <p:spPr>
              <a:xfrm rot="13050261">
                <a:off x="1931396" y="2690426"/>
                <a:ext cx="456519" cy="992656"/>
              </a:xfrm>
              <a:prstGeom prst="curved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 name="Rectangle 50"/>
              <p:cNvSpPr/>
              <p:nvPr/>
            </p:nvSpPr>
            <p:spPr>
              <a:xfrm>
                <a:off x="152400" y="2133600"/>
                <a:ext cx="5575738" cy="44196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1143000" y="3762342"/>
            <a:ext cx="3864806" cy="2028858"/>
            <a:chOff x="5834859" y="2536008"/>
            <a:chExt cx="5153075" cy="2705144"/>
          </a:xfrm>
          <a:solidFill>
            <a:srgbClr val="FFFF00"/>
          </a:solidFill>
        </p:grpSpPr>
        <p:sp>
          <p:nvSpPr>
            <p:cNvPr id="58" name="Oval 57"/>
            <p:cNvSpPr/>
            <p:nvPr/>
          </p:nvSpPr>
          <p:spPr>
            <a:xfrm>
              <a:off x="8063766" y="3858234"/>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6461577" y="2536008"/>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6629731" y="3114913"/>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5834859" y="3638623"/>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p:cNvSpPr/>
            <p:nvPr/>
          </p:nvSpPr>
          <p:spPr>
            <a:xfrm>
              <a:off x="8262486" y="3072988"/>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6446311" y="4463163"/>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6668794" y="4911736"/>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10358326" y="5021541"/>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8664683" y="2880920"/>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p:cNvSpPr/>
            <p:nvPr/>
          </p:nvSpPr>
          <p:spPr>
            <a:xfrm>
              <a:off x="8955603" y="3600304"/>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val 67"/>
            <p:cNvSpPr/>
            <p:nvPr/>
          </p:nvSpPr>
          <p:spPr>
            <a:xfrm>
              <a:off x="9746244" y="3624120"/>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a:off x="9117558" y="3072987"/>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a:off x="9082168" y="2675322"/>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a:off x="9856049" y="2824809"/>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a:off x="10138715" y="3320142"/>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Oval 72"/>
            <p:cNvSpPr/>
            <p:nvPr/>
          </p:nvSpPr>
          <p:spPr>
            <a:xfrm>
              <a:off x="10768323" y="2711772"/>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Oval 73"/>
            <p:cNvSpPr/>
            <p:nvPr/>
          </p:nvSpPr>
          <p:spPr>
            <a:xfrm>
              <a:off x="10450511" y="3490498"/>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p:cNvSpPr/>
            <p:nvPr/>
          </p:nvSpPr>
          <p:spPr>
            <a:xfrm>
              <a:off x="8372291" y="4350940"/>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p:cNvSpPr/>
            <p:nvPr/>
          </p:nvSpPr>
          <p:spPr>
            <a:xfrm>
              <a:off x="10040991" y="3817498"/>
              <a:ext cx="219611" cy="219611"/>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7" name="Group 76"/>
          <p:cNvGrpSpPr/>
          <p:nvPr/>
        </p:nvGrpSpPr>
        <p:grpSpPr>
          <a:xfrm>
            <a:off x="533400" y="2743201"/>
            <a:ext cx="935911" cy="761997"/>
            <a:chOff x="10363732" y="1441793"/>
            <a:chExt cx="1247880" cy="1015997"/>
          </a:xfrm>
        </p:grpSpPr>
        <p:pic>
          <p:nvPicPr>
            <p:cNvPr id="78" name="Picture 6" descr="USRP N2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8174" y="1824794"/>
              <a:ext cx="768638" cy="63299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ular Callout 78"/>
            <p:cNvSpPr/>
            <p:nvPr/>
          </p:nvSpPr>
          <p:spPr>
            <a:xfrm>
              <a:off x="10443528" y="1890052"/>
              <a:ext cx="1003552" cy="496048"/>
            </a:xfrm>
            <a:prstGeom prst="wedgeRectCallout">
              <a:avLst>
                <a:gd name="adj1" fmla="val 15798"/>
                <a:gd name="adj2" fmla="val 100951"/>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TextBox 79"/>
            <p:cNvSpPr txBox="1"/>
            <p:nvPr/>
          </p:nvSpPr>
          <p:spPr>
            <a:xfrm>
              <a:off x="10363732" y="1441793"/>
              <a:ext cx="1247880" cy="492443"/>
            </a:xfrm>
            <a:prstGeom prst="rect">
              <a:avLst/>
            </a:prstGeom>
            <a:noFill/>
          </p:spPr>
          <p:txBody>
            <a:bodyPr wrap="square" rtlCol="0">
              <a:spAutoFit/>
            </a:bodyPr>
            <a:lstStyle/>
            <a:p>
              <a:r>
                <a:rPr lang="en-US" dirty="0" smtClean="0"/>
                <a:t>&lt;$5,000</a:t>
              </a:r>
              <a:endParaRPr lang="en-US" dirty="0"/>
            </a:p>
          </p:txBody>
        </p:sp>
      </p:grpSp>
      <p:grpSp>
        <p:nvGrpSpPr>
          <p:cNvPr id="81" name="Group 80"/>
          <p:cNvGrpSpPr/>
          <p:nvPr/>
        </p:nvGrpSpPr>
        <p:grpSpPr>
          <a:xfrm>
            <a:off x="4140918" y="2209800"/>
            <a:ext cx="1574082" cy="750346"/>
            <a:chOff x="4140918" y="2209786"/>
            <a:chExt cx="1574082" cy="750346"/>
          </a:xfrm>
        </p:grpSpPr>
        <p:grpSp>
          <p:nvGrpSpPr>
            <p:cNvPr id="82" name="Group 81"/>
            <p:cNvGrpSpPr/>
            <p:nvPr/>
          </p:nvGrpSpPr>
          <p:grpSpPr>
            <a:xfrm>
              <a:off x="4564829" y="2209786"/>
              <a:ext cx="1150171" cy="750346"/>
              <a:chOff x="4564829" y="2209786"/>
              <a:chExt cx="1150171" cy="750346"/>
            </a:xfrm>
          </p:grpSpPr>
          <p:pic>
            <p:nvPicPr>
              <p:cNvPr id="84" name="Picture 2" descr="http://spectrum-observatory.cloudapp.net/Content/Images/power-density.jpg"/>
              <p:cNvPicPr>
                <a:picLocks noChangeAspect="1" noChangeArrowheads="1"/>
              </p:cNvPicPr>
              <p:nvPr/>
            </p:nvPicPr>
            <p:blipFill rotWithShape="1">
              <a:blip r:embed="rId7">
                <a:extLst>
                  <a:ext uri="{28A0092B-C50C-407E-A947-70E740481C1C}">
                    <a14:useLocalDpi xmlns:a14="http://schemas.microsoft.com/office/drawing/2010/main" val="0"/>
                  </a:ext>
                </a:extLst>
              </a:blip>
              <a:srcRect r="30436"/>
              <a:stretch/>
            </p:blipFill>
            <p:spPr bwMode="auto">
              <a:xfrm>
                <a:off x="5029200" y="2209786"/>
                <a:ext cx="657403" cy="457214"/>
              </a:xfrm>
              <a:prstGeom prst="rect">
                <a:avLst/>
              </a:prstGeom>
              <a:noFill/>
              <a:ln w="12700">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85" name="Picture 10" descr="https://encrypted-tbn1.gstatic.com/images?q=tbn:ANd9GcQhwPhRe0K29fuY0WTTqOwrZNOcHlZ52rjskOk-WQufu5Yjhl9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4829" y="2209786"/>
                <a:ext cx="457214" cy="457214"/>
              </a:xfrm>
              <a:prstGeom prst="rect">
                <a:avLst/>
              </a:prstGeom>
              <a:noFill/>
              <a:ln w="1270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86" name="Rectangle 85"/>
              <p:cNvSpPr/>
              <p:nvPr/>
            </p:nvSpPr>
            <p:spPr>
              <a:xfrm>
                <a:off x="4564829" y="2209786"/>
                <a:ext cx="1121774" cy="7078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794031" y="2590800"/>
                <a:ext cx="920969" cy="369332"/>
              </a:xfrm>
              <a:prstGeom prst="rect">
                <a:avLst/>
              </a:prstGeom>
              <a:noFill/>
            </p:spPr>
            <p:txBody>
              <a:bodyPr wrap="square" rtlCol="0">
                <a:spAutoFit/>
              </a:bodyPr>
              <a:lstStyle/>
              <a:p>
                <a:r>
                  <a:rPr lang="en-US" dirty="0" smtClean="0"/>
                  <a:t>Users</a:t>
                </a:r>
                <a:endParaRPr lang="en-US" dirty="0"/>
              </a:p>
            </p:txBody>
          </p:sp>
        </p:grpSp>
        <p:sp>
          <p:nvSpPr>
            <p:cNvPr id="83" name="Right Arrow 82"/>
            <p:cNvSpPr/>
            <p:nvPr/>
          </p:nvSpPr>
          <p:spPr>
            <a:xfrm>
              <a:off x="4140918" y="2438393"/>
              <a:ext cx="354882" cy="20387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p:cNvSpPr txBox="1"/>
          <p:nvPr/>
        </p:nvSpPr>
        <p:spPr>
          <a:xfrm>
            <a:off x="5903086" y="3655874"/>
            <a:ext cx="3079117" cy="1754326"/>
          </a:xfrm>
          <a:prstGeom prst="rect">
            <a:avLst/>
          </a:prstGeom>
          <a:noFill/>
          <a:ln w="25400">
            <a:solidFill>
              <a:schemeClr val="accent2">
                <a:lumMod val="50000"/>
              </a:schemeClr>
            </a:solidFill>
          </a:ln>
          <a:effectLst>
            <a:glow rad="63500">
              <a:schemeClr val="accent2">
                <a:satMod val="175000"/>
                <a:alpha val="40000"/>
              </a:schemeClr>
            </a:glow>
          </a:effectLst>
        </p:spPr>
        <p:txBody>
          <a:bodyPr wrap="square" rtlCol="0">
            <a:spAutoFit/>
          </a:bodyPr>
          <a:lstStyle/>
          <a:p>
            <a:pPr marL="342900" indent="-342900">
              <a:buFont typeface="Arial" pitchFamily="34" charset="0"/>
              <a:buChar char="•"/>
            </a:pPr>
            <a:r>
              <a:rPr lang="en-US" dirty="0"/>
              <a:t>Large Scale</a:t>
            </a:r>
          </a:p>
          <a:p>
            <a:pPr marL="800100" lvl="1" indent="-342900">
              <a:buFont typeface="Arial" pitchFamily="34" charset="0"/>
              <a:buChar char="•"/>
            </a:pPr>
            <a:r>
              <a:rPr lang="en-US" dirty="0"/>
              <a:t>Distributed to world-wide research orgs</a:t>
            </a:r>
          </a:p>
          <a:p>
            <a:pPr marL="342900" indent="-342900">
              <a:buFont typeface="Arial" pitchFamily="34" charset="0"/>
              <a:buChar char="•"/>
            </a:pPr>
            <a:r>
              <a:rPr lang="en-US" b="1" dirty="0"/>
              <a:t>Low Cost</a:t>
            </a:r>
          </a:p>
          <a:p>
            <a:pPr marL="800100" lvl="1" indent="-342900">
              <a:buFont typeface="Arial" pitchFamily="34" charset="0"/>
              <a:buChar char="•"/>
            </a:pPr>
            <a:r>
              <a:rPr lang="en-US" dirty="0"/>
              <a:t>Suitable for large </a:t>
            </a:r>
            <a:r>
              <a:rPr lang="en-US" dirty="0" smtClean="0"/>
              <a:t>deployment</a:t>
            </a:r>
            <a:endParaRPr lang="en-US" dirty="0"/>
          </a:p>
        </p:txBody>
      </p:sp>
      <p:sp>
        <p:nvSpPr>
          <p:cNvPr id="90" name="TextBox 89"/>
          <p:cNvSpPr txBox="1"/>
          <p:nvPr/>
        </p:nvSpPr>
        <p:spPr>
          <a:xfrm>
            <a:off x="5867401" y="1524000"/>
            <a:ext cx="3153320" cy="2031325"/>
          </a:xfrm>
          <a:prstGeom prst="rect">
            <a:avLst/>
          </a:prstGeom>
          <a:noFill/>
          <a:ln w="25400">
            <a:solidFill>
              <a:schemeClr val="accent2">
                <a:lumMod val="50000"/>
              </a:schemeClr>
            </a:solidFill>
          </a:ln>
          <a:effectLst/>
        </p:spPr>
        <p:txBody>
          <a:bodyPr wrap="square" rtlCol="0">
            <a:spAutoFit/>
          </a:bodyPr>
          <a:lstStyle/>
          <a:p>
            <a:r>
              <a:rPr lang="en-US" dirty="0" smtClean="0"/>
              <a:t>A global spectrum-monitoring </a:t>
            </a:r>
            <a:r>
              <a:rPr lang="en-US" b="1" dirty="0" smtClean="0"/>
              <a:t>platform:</a:t>
            </a:r>
            <a:endParaRPr lang="en-US" dirty="0" smtClean="0"/>
          </a:p>
          <a:p>
            <a:pPr marL="342900" indent="-342900">
              <a:buFont typeface="Arial" pitchFamily="34" charset="0"/>
              <a:buChar char="•"/>
            </a:pPr>
            <a:r>
              <a:rPr lang="en-US" dirty="0" smtClean="0"/>
              <a:t>Provides evidence (hard data) of the spectrum usage</a:t>
            </a:r>
          </a:p>
          <a:p>
            <a:pPr marL="342900" indent="-342900">
              <a:buFont typeface="Arial" pitchFamily="34" charset="0"/>
              <a:buChar char="•"/>
            </a:pPr>
            <a:r>
              <a:rPr lang="en-US" dirty="0" smtClean="0"/>
              <a:t>Aids in policy and regulation decisions</a:t>
            </a:r>
          </a:p>
          <a:p>
            <a:pPr marL="342900" indent="-342900">
              <a:buFont typeface="Arial" pitchFamily="34" charset="0"/>
              <a:buChar char="•"/>
            </a:pPr>
            <a:r>
              <a:rPr lang="en-US" dirty="0" smtClean="0"/>
              <a:t>Helps DSA systems</a:t>
            </a:r>
          </a:p>
        </p:txBody>
      </p:sp>
    </p:spTree>
    <p:extLst>
      <p:ext uri="{BB962C8B-B14F-4D97-AF65-F5344CB8AC3E}">
        <p14:creationId xmlns:p14="http://schemas.microsoft.com/office/powerpoint/2010/main" val="374695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244158"/>
            <a:ext cx="8610600" cy="1339850"/>
          </a:xfrm>
        </p:spPr>
        <p:txBody>
          <a:bodyPr>
            <a:noAutofit/>
          </a:bodyPr>
          <a:lstStyle/>
          <a:p>
            <a:r>
              <a:rPr lang="en-US" sz="4000" dirty="0" smtClean="0"/>
              <a:t>Current Station Locations</a:t>
            </a: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pic>
        <p:nvPicPr>
          <p:cNvPr id="12" name="Picture 11"/>
          <p:cNvPicPr>
            <a:picLocks noChangeAspect="1"/>
          </p:cNvPicPr>
          <p:nvPr/>
        </p:nvPicPr>
        <p:blipFill>
          <a:blip r:embed="rId4"/>
          <a:stretch>
            <a:fillRect/>
          </a:stretch>
        </p:blipFill>
        <p:spPr>
          <a:xfrm>
            <a:off x="2780029" y="2971799"/>
            <a:ext cx="6111046" cy="3047545"/>
          </a:xfrm>
          <a:prstGeom prst="rect">
            <a:avLst/>
          </a:prstGeom>
        </p:spPr>
      </p:pic>
      <p:pic>
        <p:nvPicPr>
          <p:cNvPr id="6" name="Picture 5"/>
          <p:cNvPicPr/>
          <p:nvPr/>
        </p:nvPicPr>
        <p:blipFill>
          <a:blip r:embed="rId5" cstate="screen">
            <a:extLst>
              <a:ext uri="{28A0092B-C50C-407E-A947-70E740481C1C}">
                <a14:useLocalDpi xmlns:a14="http://schemas.microsoft.com/office/drawing/2010/main"/>
              </a:ext>
            </a:extLst>
          </a:blip>
          <a:stretch>
            <a:fillRect/>
          </a:stretch>
        </p:blipFill>
        <p:spPr>
          <a:xfrm>
            <a:off x="457200" y="3317329"/>
            <a:ext cx="2133600" cy="2702016"/>
          </a:xfrm>
          <a:prstGeom prst="rect">
            <a:avLst/>
          </a:prstGeom>
        </p:spPr>
      </p:pic>
      <p:pic>
        <p:nvPicPr>
          <p:cNvPr id="8" name="Content Placeholder 7"/>
          <p:cNvPicPr>
            <a:picLocks noGrp="1"/>
          </p:cNvPicPr>
          <p:nvPr>
            <p:ph idx="1"/>
          </p:nvPr>
        </p:nvPicPr>
        <p:blipFill>
          <a:blip r:embed="rId6" cstate="screen">
            <a:extLst>
              <a:ext uri="{28A0092B-C50C-407E-A947-70E740481C1C}">
                <a14:useLocalDpi xmlns:a14="http://schemas.microsoft.com/office/drawing/2010/main"/>
              </a:ext>
            </a:extLst>
          </a:blip>
          <a:stretch>
            <a:fillRect/>
          </a:stretch>
        </p:blipFill>
        <p:spPr>
          <a:xfrm>
            <a:off x="2780029" y="1600200"/>
            <a:ext cx="1726398" cy="1295400"/>
          </a:xfrm>
          <a:prstGeom prst="rect">
            <a:avLst/>
          </a:prstGeom>
        </p:spPr>
      </p:pic>
      <p:pic>
        <p:nvPicPr>
          <p:cNvPr id="11" name="Picture 10" descr="\\dahlstuff\rfeye$\RFEyeInfo\Pictures\WP_000904.jpg"/>
          <p:cNvPicPr/>
          <p:nvPr/>
        </p:nvPicPr>
        <p:blipFill rotWithShape="1">
          <a:blip r:embed="rId7" cstate="screen">
            <a:extLst>
              <a:ext uri="{28A0092B-C50C-407E-A947-70E740481C1C}">
                <a14:useLocalDpi xmlns:a14="http://schemas.microsoft.com/office/drawing/2010/main"/>
              </a:ext>
            </a:extLst>
          </a:blip>
          <a:srcRect/>
          <a:stretch/>
        </p:blipFill>
        <p:spPr bwMode="auto">
          <a:xfrm>
            <a:off x="4648200" y="1600905"/>
            <a:ext cx="1676400" cy="1294695"/>
          </a:xfrm>
          <a:prstGeom prst="rect">
            <a:avLst/>
          </a:prstGeom>
          <a:noFill/>
          <a:ln>
            <a:noFill/>
          </a:ln>
          <a:extLst>
            <a:ext uri="{53640926-AAD7-44D8-BBD7-CCE9431645EC}">
              <a14:shadowObscured xmlns:a14="http://schemas.microsoft.com/office/drawing/2010/main"/>
            </a:ext>
          </a:extLst>
        </p:spPr>
      </p:pic>
      <p:pic>
        <p:nvPicPr>
          <p:cNvPr id="13" name="Picture 12"/>
          <p:cNvPicPr/>
          <p:nvPr/>
        </p:nvPicPr>
        <p:blipFill>
          <a:blip r:embed="rId8" cstate="screen">
            <a:extLst>
              <a:ext uri="{28A0092B-C50C-407E-A947-70E740481C1C}">
                <a14:useLocalDpi xmlns:a14="http://schemas.microsoft.com/office/drawing/2010/main"/>
              </a:ext>
            </a:extLst>
          </a:blip>
          <a:stretch>
            <a:fillRect/>
          </a:stretch>
        </p:blipFill>
        <p:spPr>
          <a:xfrm>
            <a:off x="6429159" y="1584008"/>
            <a:ext cx="2468615" cy="131159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457200" y="1600200"/>
            <a:ext cx="2244437" cy="1676400"/>
          </a:xfrm>
          <a:prstGeom prst="rect">
            <a:avLst/>
          </a:prstGeom>
        </p:spPr>
      </p:pic>
    </p:spTree>
    <p:extLst>
      <p:ext uri="{BB962C8B-B14F-4D97-AF65-F5344CB8AC3E}">
        <p14:creationId xmlns:p14="http://schemas.microsoft.com/office/powerpoint/2010/main" val="2214902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244158"/>
            <a:ext cx="8610600" cy="1339850"/>
          </a:xfrm>
        </p:spPr>
        <p:txBody>
          <a:bodyPr>
            <a:noAutofit/>
          </a:bodyPr>
          <a:lstStyle/>
          <a:p>
            <a:r>
              <a:rPr lang="en-US" sz="4000" dirty="0" smtClean="0"/>
              <a:t>General Findings</a:t>
            </a: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
        <p:nvSpPr>
          <p:cNvPr id="4" name="Content Placeholder 3"/>
          <p:cNvSpPr>
            <a:spLocks noGrp="1"/>
          </p:cNvSpPr>
          <p:nvPr>
            <p:ph idx="1"/>
          </p:nvPr>
        </p:nvSpPr>
        <p:spPr>
          <a:xfrm>
            <a:off x="457200" y="5059997"/>
            <a:ext cx="8229600" cy="1066166"/>
          </a:xfrm>
        </p:spPr>
        <p:txBody>
          <a:bodyPr>
            <a:normAutofit lnSpcReduction="10000"/>
          </a:bodyPr>
          <a:lstStyle/>
          <a:p>
            <a:pPr marL="0" indent="0">
              <a:buNone/>
            </a:pPr>
            <a:r>
              <a:rPr lang="en-US" dirty="0" smtClean="0"/>
              <a:t>Overall low total occupancy, time and location important, band specific</a:t>
            </a:r>
            <a:endParaRPr lang="en-US" dirty="0"/>
          </a:p>
        </p:txBody>
      </p:sp>
      <p:pic>
        <p:nvPicPr>
          <p:cNvPr id="17" name="Picture 16"/>
          <p:cNvPicPr/>
          <p:nvPr/>
        </p:nvPicPr>
        <p:blipFill>
          <a:blip r:embed="rId4"/>
          <a:stretch>
            <a:fillRect/>
          </a:stretch>
        </p:blipFill>
        <p:spPr>
          <a:xfrm>
            <a:off x="1371600" y="1600200"/>
            <a:ext cx="5943600" cy="3443605"/>
          </a:xfrm>
          <a:prstGeom prst="rect">
            <a:avLst/>
          </a:prstGeom>
        </p:spPr>
      </p:pic>
    </p:spTree>
    <p:extLst>
      <p:ext uri="{BB962C8B-B14F-4D97-AF65-F5344CB8AC3E}">
        <p14:creationId xmlns:p14="http://schemas.microsoft.com/office/powerpoint/2010/main" val="38744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244158"/>
            <a:ext cx="8610600" cy="1339850"/>
          </a:xfrm>
        </p:spPr>
        <p:txBody>
          <a:bodyPr>
            <a:noAutofit/>
          </a:bodyPr>
          <a:lstStyle/>
          <a:p>
            <a:r>
              <a:rPr lang="en-US" sz="4000" dirty="0" smtClean="0"/>
              <a:t>Adding New Stations</a:t>
            </a: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
        <p:nvSpPr>
          <p:cNvPr id="11" name="Rectangle 5"/>
          <p:cNvSpPr>
            <a:spLocks noChangeArrowheads="1"/>
          </p:cNvSpPr>
          <p:nvPr/>
        </p:nvSpPr>
        <p:spPr bwMode="auto">
          <a:xfrm>
            <a:off x="548768" y="1524000"/>
            <a:ext cx="688098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Go to </a:t>
            </a: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hlinkClick r:id="rId4"/>
              </a:rPr>
              <a:t>http://observatory.microsoftspectrum.com</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Sign in to the site (registration is</a:t>
            </a:r>
            <a:r>
              <a:rPr kumimoji="0" lang="en-US" altLang="en-US" sz="16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required to register a new station</a:t>
            </a: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Click on the “Register New Station” button under where the sign in button was:</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1" descr="cid:image001.png@01CF6EAF.144E6D5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33450" y="2462686"/>
            <a:ext cx="3943350" cy="26098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529153" y="5318756"/>
            <a:ext cx="77766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Hardware requirements, setup instructions, and links to monitoring</a:t>
            </a:r>
            <a:r>
              <a:rPr kumimoji="0" lang="en-US" altLang="en-US" sz="16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software are displayed</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Enter the information for the station (point of contact, location…)</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Station will be approved by a</a:t>
            </a:r>
            <a:r>
              <a:rPr kumimoji="0" lang="en-US" altLang="en-US" sz="1600" b="0" i="0" u="none" strike="noStrike" cap="none" normalizeH="0" dirty="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Microsoft admin, and a station ID will be assigned</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0485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244158"/>
            <a:ext cx="8610600" cy="1339850"/>
          </a:xfrm>
        </p:spPr>
        <p:txBody>
          <a:bodyPr>
            <a:noAutofit/>
          </a:bodyPr>
          <a:lstStyle/>
          <a:p>
            <a:r>
              <a:rPr lang="en-US" sz="4000" dirty="0" smtClean="0"/>
              <a:t>Openness and Collaboration</a:t>
            </a:r>
            <a:endParaRPr lang="en-US" sz="4000" dirty="0"/>
          </a:p>
        </p:txBody>
      </p:sp>
      <p:sp>
        <p:nvSpPr>
          <p:cNvPr id="3" name="Content Placeholder 2"/>
          <p:cNvSpPr>
            <a:spLocks noGrp="1"/>
          </p:cNvSpPr>
          <p:nvPr>
            <p:ph idx="1"/>
          </p:nvPr>
        </p:nvSpPr>
        <p:spPr>
          <a:xfrm>
            <a:off x="457200" y="1524000"/>
            <a:ext cx="8229600" cy="4525963"/>
          </a:xfrm>
        </p:spPr>
        <p:txBody>
          <a:bodyPr>
            <a:normAutofit/>
          </a:bodyPr>
          <a:lstStyle/>
          <a:p>
            <a:pPr marL="350838" lvl="1" indent="0">
              <a:buNone/>
            </a:pPr>
            <a:endParaRPr lang="en-US" dirty="0" smtClean="0"/>
          </a:p>
          <a:p>
            <a:pPr lvl="1"/>
            <a:endParaRPr lang="en-US" i="1" dirty="0"/>
          </a:p>
          <a:p>
            <a:pPr marL="114300" indent="0">
              <a:buNone/>
            </a:pPr>
            <a:endParaRPr lang="en-US" dirty="0" smtClean="0"/>
          </a:p>
          <a:p>
            <a:pPr lvl="1"/>
            <a:endParaRPr lang="en-US" dirty="0" smtClean="0"/>
          </a:p>
          <a:p>
            <a:pPr marL="0" indent="0">
              <a:buNone/>
            </a:pPr>
            <a:endParaRPr lang="en-US"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
        <p:nvSpPr>
          <p:cNvPr id="8" name="Rectangle 7"/>
          <p:cNvSpPr/>
          <p:nvPr/>
        </p:nvSpPr>
        <p:spPr>
          <a:xfrm>
            <a:off x="3505200" y="3343870"/>
            <a:ext cx="4572000" cy="923330"/>
          </a:xfrm>
          <a:prstGeom prst="rect">
            <a:avLst/>
          </a:prstGeom>
        </p:spPr>
        <p:txBody>
          <a:bodyPr>
            <a:spAutoFit/>
          </a:bodyPr>
          <a:lstStyle/>
          <a:p>
            <a:r>
              <a:rPr lang="en-US" dirty="0" smtClean="0"/>
              <a:t>Released under Apache 2.0 OSS license on </a:t>
            </a:r>
            <a:r>
              <a:rPr lang="en-US" dirty="0" err="1" smtClean="0"/>
              <a:t>CodePlex</a:t>
            </a:r>
            <a:r>
              <a:rPr lang="en-US" dirty="0" smtClean="0"/>
              <a:t>: </a:t>
            </a:r>
            <a:r>
              <a:rPr lang="en-US" dirty="0" smtClean="0">
                <a:hlinkClick r:id="rId4"/>
              </a:rPr>
              <a:t>https://spectrumobservatory.codeplex.com/</a:t>
            </a:r>
            <a:endParaRPr lang="en-US" dirty="0" smtClean="0"/>
          </a:p>
        </p:txBody>
      </p:sp>
      <p:sp>
        <p:nvSpPr>
          <p:cNvPr id="11" name="Rectangle 10"/>
          <p:cNvSpPr/>
          <p:nvPr/>
        </p:nvSpPr>
        <p:spPr>
          <a:xfrm>
            <a:off x="990600" y="1492719"/>
            <a:ext cx="3276600" cy="1477328"/>
          </a:xfrm>
          <a:prstGeom prst="rect">
            <a:avLst/>
          </a:prstGeom>
        </p:spPr>
        <p:txBody>
          <a:bodyPr wrap="square">
            <a:spAutoFit/>
          </a:bodyPr>
          <a:lstStyle/>
          <a:p>
            <a:r>
              <a:rPr lang="en-US" dirty="0" smtClean="0"/>
              <a:t>Working with university partners</a:t>
            </a:r>
          </a:p>
          <a:p>
            <a:pPr marL="742950" lvl="1" indent="-285750">
              <a:buFont typeface="Arial" panose="020B0604020202020204" pitchFamily="34" charset="0"/>
              <a:buChar char="•"/>
            </a:pPr>
            <a:r>
              <a:rPr lang="en-US" dirty="0" smtClean="0"/>
              <a:t>University of Washington</a:t>
            </a:r>
          </a:p>
          <a:p>
            <a:pPr marL="742950" lvl="1" indent="-285750">
              <a:buFont typeface="Arial" panose="020B0604020202020204" pitchFamily="34" charset="0"/>
              <a:buChar char="•"/>
            </a:pPr>
            <a:r>
              <a:rPr lang="en-US" dirty="0" smtClean="0"/>
              <a:t>MIT</a:t>
            </a:r>
          </a:p>
          <a:p>
            <a:pPr marL="742950" lvl="1" indent="-285750">
              <a:buFont typeface="Arial" panose="020B0604020202020204" pitchFamily="34" charset="0"/>
              <a:buChar char="•"/>
            </a:pPr>
            <a:r>
              <a:rPr lang="en-US" dirty="0" smtClean="0"/>
              <a:t>Rice</a:t>
            </a:r>
          </a:p>
          <a:p>
            <a:pPr marL="742950" lvl="1" indent="-285750">
              <a:buFont typeface="Arial" panose="020B0604020202020204" pitchFamily="34" charset="0"/>
              <a:buChar char="•"/>
            </a:pPr>
            <a:r>
              <a:rPr lang="en-US" dirty="0" smtClean="0"/>
              <a:t>UCSB</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285" y="3148679"/>
            <a:ext cx="1583830" cy="1809460"/>
          </a:xfrm>
          <a:prstGeom prst="rect">
            <a:avLst/>
          </a:prstGeom>
        </p:spPr>
      </p:pic>
      <p:pic>
        <p:nvPicPr>
          <p:cNvPr id="12" name="Picture 11"/>
          <p:cNvPicPr>
            <a:picLocks noChangeAspect="1"/>
          </p:cNvPicPr>
          <p:nvPr/>
        </p:nvPicPr>
        <p:blipFill>
          <a:blip r:embed="rId6"/>
          <a:stretch>
            <a:fillRect/>
          </a:stretch>
        </p:blipFill>
        <p:spPr>
          <a:xfrm>
            <a:off x="4368069" y="1295400"/>
            <a:ext cx="3251931" cy="172131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4034" y="4428832"/>
            <a:ext cx="2276768" cy="2276768"/>
          </a:xfrm>
          <a:prstGeom prst="rect">
            <a:avLst/>
          </a:prstGeom>
        </p:spPr>
      </p:pic>
      <p:sp>
        <p:nvSpPr>
          <p:cNvPr id="13" name="TextBox 12"/>
          <p:cNvSpPr txBox="1"/>
          <p:nvPr/>
        </p:nvSpPr>
        <p:spPr>
          <a:xfrm>
            <a:off x="1066800" y="5200940"/>
            <a:ext cx="4876800" cy="646331"/>
          </a:xfrm>
          <a:prstGeom prst="rect">
            <a:avLst/>
          </a:prstGeom>
          <a:noFill/>
        </p:spPr>
        <p:txBody>
          <a:bodyPr wrap="square" rtlCol="0">
            <a:spAutoFit/>
          </a:bodyPr>
          <a:lstStyle/>
          <a:p>
            <a:r>
              <a:rPr lang="en-US" dirty="0" smtClean="0"/>
              <a:t>Full access to the all uploaded data available upon request. E-mail </a:t>
            </a:r>
            <a:r>
              <a:rPr lang="en-US" dirty="0" smtClean="0">
                <a:hlinkClick r:id="rId8"/>
              </a:rPr>
              <a:t>spectrum_obs@microsoft.com</a:t>
            </a:r>
            <a:endParaRPr lang="en-US" dirty="0"/>
          </a:p>
        </p:txBody>
      </p:sp>
    </p:spTree>
    <p:extLst>
      <p:ext uri="{BB962C8B-B14F-4D97-AF65-F5344CB8AC3E}">
        <p14:creationId xmlns:p14="http://schemas.microsoft.com/office/powerpoint/2010/main" val="3974782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3384131" y="4255808"/>
            <a:ext cx="5409488" cy="2129842"/>
            <a:chOff x="3486683" y="4153256"/>
            <a:chExt cx="5409488" cy="2129842"/>
          </a:xfrm>
        </p:grpSpPr>
        <p:sp>
          <p:nvSpPr>
            <p:cNvPr id="81" name="Rounded Rectangle 80"/>
            <p:cNvSpPr/>
            <p:nvPr/>
          </p:nvSpPr>
          <p:spPr>
            <a:xfrm>
              <a:off x="4543444" y="4153256"/>
              <a:ext cx="4352727" cy="1751963"/>
            </a:xfrm>
            <a:prstGeom prst="roundRect">
              <a:avLst>
                <a:gd name="adj" fmla="val 8764"/>
              </a:avLst>
            </a:prstGeom>
            <a:solidFill>
              <a:schemeClr val="bg1"/>
            </a:solidFill>
            <a:ln w="25400">
              <a:solidFill>
                <a:schemeClr val="tx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6" descr="https://encrypted-tbn2.gstatic.com/images?q=tbn:ANd9GcRktDuNRU3ASQn6il9Hb_Pf7joUVE2OdrVCA_SRc-EGcjbQm1zTj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93" y="4383997"/>
              <a:ext cx="1369358" cy="1369359"/>
            </a:xfrm>
            <a:prstGeom prst="rect">
              <a:avLst/>
            </a:prstGeom>
            <a:noFill/>
            <a:extLst>
              <a:ext uri="{909E8E84-426E-40DD-AFC4-6F175D3DCCD1}">
                <a14:hiddenFill xmlns:a14="http://schemas.microsoft.com/office/drawing/2010/main">
                  <a:solidFill>
                    <a:srgbClr val="FFFFFF"/>
                  </a:solidFill>
                </a14:hiddenFill>
              </a:ext>
            </a:extLst>
          </p:spPr>
        </p:pic>
        <p:sp>
          <p:nvSpPr>
            <p:cNvPr id="83" name="Right Arrow 82"/>
            <p:cNvSpPr/>
            <p:nvPr/>
          </p:nvSpPr>
          <p:spPr>
            <a:xfrm>
              <a:off x="3486684" y="4631822"/>
              <a:ext cx="97422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 Arrow 88"/>
            <p:cNvSpPr/>
            <p:nvPr/>
          </p:nvSpPr>
          <p:spPr>
            <a:xfrm>
              <a:off x="3486683" y="5003856"/>
              <a:ext cx="974221" cy="303084"/>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631965" y="4383997"/>
              <a:ext cx="905855" cy="369332"/>
            </a:xfrm>
            <a:prstGeom prst="rect">
              <a:avLst/>
            </a:prstGeom>
            <a:noFill/>
          </p:spPr>
          <p:txBody>
            <a:bodyPr wrap="square" rtlCol="0">
              <a:spAutoFit/>
            </a:bodyPr>
            <a:lstStyle/>
            <a:p>
              <a:r>
                <a:rPr lang="en-US" b="1" dirty="0" smtClean="0">
                  <a:solidFill>
                    <a:schemeClr val="accent1">
                      <a:lumMod val="50000"/>
                    </a:schemeClr>
                  </a:solidFill>
                </a:rPr>
                <a:t>Data</a:t>
              </a:r>
              <a:endParaRPr lang="en-US" b="1" dirty="0">
                <a:solidFill>
                  <a:schemeClr val="accent1">
                    <a:lumMod val="50000"/>
                  </a:schemeClr>
                </a:solidFill>
              </a:endParaRPr>
            </a:p>
          </p:txBody>
        </p:sp>
        <p:sp>
          <p:nvSpPr>
            <p:cNvPr id="93" name="TextBox 92"/>
            <p:cNvSpPr txBox="1"/>
            <p:nvPr/>
          </p:nvSpPr>
          <p:spPr>
            <a:xfrm>
              <a:off x="3564950" y="5194828"/>
              <a:ext cx="905855" cy="369332"/>
            </a:xfrm>
            <a:prstGeom prst="rect">
              <a:avLst/>
            </a:prstGeom>
            <a:noFill/>
          </p:spPr>
          <p:txBody>
            <a:bodyPr wrap="square" rtlCol="0">
              <a:spAutoFit/>
            </a:bodyPr>
            <a:lstStyle/>
            <a:p>
              <a:r>
                <a:rPr lang="en-US" b="1" dirty="0" smtClean="0">
                  <a:solidFill>
                    <a:schemeClr val="accent1">
                      <a:lumMod val="50000"/>
                    </a:schemeClr>
                  </a:solidFill>
                </a:rPr>
                <a:t>Control</a:t>
              </a:r>
              <a:endParaRPr lang="en-US" b="1" dirty="0">
                <a:solidFill>
                  <a:schemeClr val="accent1">
                    <a:lumMod val="50000"/>
                  </a:schemeClr>
                </a:solidFill>
              </a:endParaRPr>
            </a:p>
          </p:txBody>
        </p:sp>
        <p:sp>
          <p:nvSpPr>
            <p:cNvPr id="94" name="TextBox 93"/>
            <p:cNvSpPr txBox="1"/>
            <p:nvPr/>
          </p:nvSpPr>
          <p:spPr>
            <a:xfrm>
              <a:off x="5999148" y="4245396"/>
              <a:ext cx="2897023" cy="738664"/>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solidFill>
                    <a:schemeClr val="accent1">
                      <a:lumMod val="50000"/>
                    </a:schemeClr>
                  </a:solidFill>
                </a:rPr>
                <a:t>Feature Vector Extraction</a:t>
              </a:r>
              <a:endParaRPr lang="en-US" sz="1400" dirty="0" smtClean="0">
                <a:solidFill>
                  <a:schemeClr val="accent1">
                    <a:lumMod val="50000"/>
                  </a:schemeClr>
                </a:solidFill>
              </a:endParaRPr>
            </a:p>
            <a:p>
              <a:pPr marL="285750" indent="-285750">
                <a:buFont typeface="Arial" panose="020B0604020202020204" pitchFamily="34" charset="0"/>
                <a:buChar char="•"/>
              </a:pPr>
              <a:r>
                <a:rPr lang="en-US" sz="1400" b="1" dirty="0" smtClean="0">
                  <a:solidFill>
                    <a:schemeClr val="accent1">
                      <a:lumMod val="50000"/>
                    </a:schemeClr>
                  </a:solidFill>
                </a:rPr>
                <a:t>Smart Scheduling / Scanning</a:t>
              </a:r>
            </a:p>
            <a:p>
              <a:pPr marL="285750" indent="-285750">
                <a:buFont typeface="Arial" panose="020B0604020202020204" pitchFamily="34" charset="0"/>
                <a:buChar char="•"/>
              </a:pPr>
              <a:r>
                <a:rPr lang="en-US" sz="1400" b="1" dirty="0" smtClean="0">
                  <a:solidFill>
                    <a:schemeClr val="accent1">
                      <a:lumMod val="50000"/>
                    </a:schemeClr>
                  </a:solidFill>
                </a:rPr>
                <a:t>Custom Device Support</a:t>
              </a:r>
            </a:p>
          </p:txBody>
        </p:sp>
        <p:sp>
          <p:nvSpPr>
            <p:cNvPr id="96" name="TextBox 95"/>
            <p:cNvSpPr txBox="1"/>
            <p:nvPr/>
          </p:nvSpPr>
          <p:spPr>
            <a:xfrm>
              <a:off x="5554765" y="5913766"/>
              <a:ext cx="271756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Local Process &amp; Control</a:t>
              </a:r>
              <a:endParaRPr lang="en-US" b="1" dirty="0">
                <a:effectLst>
                  <a:outerShdw blurRad="38100" dist="38100" dir="2700000" algn="tl">
                    <a:srgbClr val="000000">
                      <a:alpha val="43137"/>
                    </a:srgbClr>
                  </a:outerShdw>
                </a:effectLst>
              </a:endParaRPr>
            </a:p>
          </p:txBody>
        </p:sp>
      </p:grpSp>
      <p:sp>
        <p:nvSpPr>
          <p:cNvPr id="2" name="Title 1"/>
          <p:cNvSpPr>
            <a:spLocks noGrp="1"/>
          </p:cNvSpPr>
          <p:nvPr>
            <p:ph type="title"/>
          </p:nvPr>
        </p:nvSpPr>
        <p:spPr/>
        <p:txBody>
          <a:bodyPr/>
          <a:lstStyle/>
          <a:p>
            <a:r>
              <a:rPr lang="en-US" dirty="0" smtClean="0"/>
              <a:t>System Overview</a:t>
            </a:r>
            <a:endParaRPr lang="en-US" dirty="0"/>
          </a:p>
        </p:txBody>
      </p:sp>
      <p:grpSp>
        <p:nvGrpSpPr>
          <p:cNvPr id="1050" name="Group 1049"/>
          <p:cNvGrpSpPr/>
          <p:nvPr/>
        </p:nvGrpSpPr>
        <p:grpSpPr>
          <a:xfrm>
            <a:off x="6432494" y="1692934"/>
            <a:ext cx="2641777" cy="2546451"/>
            <a:chOff x="6535046" y="1590382"/>
            <a:chExt cx="2641777" cy="2546451"/>
          </a:xfrm>
        </p:grpSpPr>
        <p:grpSp>
          <p:nvGrpSpPr>
            <p:cNvPr id="1029" name="Group 1028"/>
            <p:cNvGrpSpPr/>
            <p:nvPr/>
          </p:nvGrpSpPr>
          <p:grpSpPr>
            <a:xfrm>
              <a:off x="7033189" y="1590382"/>
              <a:ext cx="1761343" cy="1797363"/>
              <a:chOff x="7041735" y="1863849"/>
              <a:chExt cx="1761343" cy="1797363"/>
            </a:xfrm>
          </p:grpSpPr>
          <p:grpSp>
            <p:nvGrpSpPr>
              <p:cNvPr id="1028" name="Group 1027"/>
              <p:cNvGrpSpPr/>
              <p:nvPr/>
            </p:nvGrpSpPr>
            <p:grpSpPr>
              <a:xfrm>
                <a:off x="7041735" y="1863849"/>
                <a:ext cx="1734796" cy="1398306"/>
                <a:chOff x="7041735" y="1863849"/>
                <a:chExt cx="1734796" cy="1398306"/>
              </a:xfrm>
            </p:grpSpPr>
            <p:sp>
              <p:nvSpPr>
                <p:cNvPr id="69" name="Rounded Rectangle 68"/>
                <p:cNvSpPr/>
                <p:nvPr/>
              </p:nvSpPr>
              <p:spPr>
                <a:xfrm>
                  <a:off x="7041735" y="1863849"/>
                  <a:ext cx="1734796" cy="1398306"/>
                </a:xfrm>
                <a:prstGeom prst="roundRect">
                  <a:avLst>
                    <a:gd name="adj" fmla="val 8764"/>
                  </a:avLst>
                </a:prstGeom>
                <a:solidFill>
                  <a:schemeClr val="bg1"/>
                </a:solidFill>
                <a:ln w="25400">
                  <a:solidFill>
                    <a:schemeClr val="tx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1026"/>
                <p:cNvPicPr>
                  <a:picLocks noChangeAspect="1"/>
                </p:cNvPicPr>
                <p:nvPr/>
              </p:nvPicPr>
              <p:blipFill rotWithShape="1">
                <a:blip r:embed="rId3"/>
                <a:srcRect t="3663" b="4045"/>
                <a:stretch/>
              </p:blipFill>
              <p:spPr>
                <a:xfrm>
                  <a:off x="7213223" y="1905777"/>
                  <a:ext cx="1391819" cy="1256232"/>
                </a:xfrm>
                <a:prstGeom prst="rect">
                  <a:avLst/>
                </a:prstGeom>
              </p:spPr>
            </p:pic>
          </p:grpSp>
          <p:sp>
            <p:nvSpPr>
              <p:cNvPr id="73" name="TextBox 72"/>
              <p:cNvSpPr txBox="1"/>
              <p:nvPr/>
            </p:nvSpPr>
            <p:spPr>
              <a:xfrm>
                <a:off x="7041735" y="3291880"/>
                <a:ext cx="1761343"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Cloud &amp; Storage</a:t>
                </a:r>
                <a:endParaRPr lang="en-US" b="1" dirty="0">
                  <a:effectLst>
                    <a:outerShdw blurRad="38100" dist="38100" dir="2700000" algn="tl">
                      <a:srgbClr val="000000">
                        <a:alpha val="43137"/>
                      </a:srgbClr>
                    </a:outerShdw>
                  </a:effectLst>
                </a:endParaRPr>
              </a:p>
            </p:txBody>
          </p:sp>
        </p:grpSp>
        <p:sp>
          <p:nvSpPr>
            <p:cNvPr id="75" name="Right Arrow 74"/>
            <p:cNvSpPr/>
            <p:nvPr/>
          </p:nvSpPr>
          <p:spPr>
            <a:xfrm rot="16200000">
              <a:off x="7321277" y="3591474"/>
              <a:ext cx="76551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6535046" y="3471143"/>
              <a:ext cx="1220258" cy="646331"/>
            </a:xfrm>
            <a:prstGeom prst="rect">
              <a:avLst/>
            </a:prstGeom>
            <a:noFill/>
          </p:spPr>
          <p:txBody>
            <a:bodyPr wrap="square" rtlCol="0">
              <a:spAutoFit/>
            </a:bodyPr>
            <a:lstStyle/>
            <a:p>
              <a:pPr algn="ctr"/>
              <a:r>
                <a:rPr lang="en-US" b="1" dirty="0" smtClean="0">
                  <a:solidFill>
                    <a:schemeClr val="accent1">
                      <a:lumMod val="50000"/>
                    </a:schemeClr>
                  </a:solidFill>
                </a:rPr>
                <a:t>Processed     Data</a:t>
              </a:r>
              <a:endParaRPr lang="en-US" b="1" dirty="0">
                <a:solidFill>
                  <a:schemeClr val="accent1">
                    <a:lumMod val="50000"/>
                  </a:schemeClr>
                </a:solidFill>
              </a:endParaRPr>
            </a:p>
          </p:txBody>
        </p:sp>
        <p:sp>
          <p:nvSpPr>
            <p:cNvPr id="87" name="Right Arrow 86"/>
            <p:cNvSpPr/>
            <p:nvPr/>
          </p:nvSpPr>
          <p:spPr>
            <a:xfrm rot="5400000">
              <a:off x="7594743" y="3617345"/>
              <a:ext cx="76551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956565" y="3469138"/>
              <a:ext cx="1220258" cy="646331"/>
            </a:xfrm>
            <a:prstGeom prst="rect">
              <a:avLst/>
            </a:prstGeom>
            <a:noFill/>
          </p:spPr>
          <p:txBody>
            <a:bodyPr wrap="square" rtlCol="0">
              <a:spAutoFit/>
            </a:bodyPr>
            <a:lstStyle/>
            <a:p>
              <a:pPr algn="ctr"/>
              <a:r>
                <a:rPr lang="en-US" b="1" dirty="0" smtClean="0">
                  <a:solidFill>
                    <a:schemeClr val="accent1">
                      <a:lumMod val="50000"/>
                    </a:schemeClr>
                  </a:solidFill>
                </a:rPr>
                <a:t>Backwards</a:t>
              </a:r>
            </a:p>
            <a:p>
              <a:pPr algn="ctr"/>
              <a:r>
                <a:rPr lang="en-US" b="1" dirty="0" smtClean="0">
                  <a:solidFill>
                    <a:schemeClr val="accent1">
                      <a:lumMod val="50000"/>
                    </a:schemeClr>
                  </a:solidFill>
                </a:rPr>
                <a:t>Control</a:t>
              </a:r>
              <a:endParaRPr lang="en-US" b="1" dirty="0">
                <a:solidFill>
                  <a:schemeClr val="accent1">
                    <a:lumMod val="50000"/>
                  </a:schemeClr>
                </a:solidFill>
              </a:endParaRPr>
            </a:p>
          </p:txBody>
        </p:sp>
      </p:grpSp>
      <p:grpSp>
        <p:nvGrpSpPr>
          <p:cNvPr id="78" name="Group 77"/>
          <p:cNvGrpSpPr/>
          <p:nvPr/>
        </p:nvGrpSpPr>
        <p:grpSpPr>
          <a:xfrm>
            <a:off x="401651" y="1593539"/>
            <a:ext cx="2811566" cy="4792110"/>
            <a:chOff x="401651" y="1593539"/>
            <a:chExt cx="2811566" cy="4792110"/>
          </a:xfrm>
        </p:grpSpPr>
        <p:grpSp>
          <p:nvGrpSpPr>
            <p:cNvPr id="34" name="Group 33"/>
            <p:cNvGrpSpPr/>
            <p:nvPr/>
          </p:nvGrpSpPr>
          <p:grpSpPr>
            <a:xfrm>
              <a:off x="401651" y="1593539"/>
              <a:ext cx="2811566" cy="4792110"/>
              <a:chOff x="504203" y="1427146"/>
              <a:chExt cx="2811566" cy="4155195"/>
            </a:xfrm>
          </p:grpSpPr>
          <p:grpSp>
            <p:nvGrpSpPr>
              <p:cNvPr id="32" name="Group 31"/>
              <p:cNvGrpSpPr/>
              <p:nvPr/>
            </p:nvGrpSpPr>
            <p:grpSpPr>
              <a:xfrm>
                <a:off x="504203" y="1427146"/>
                <a:ext cx="2811566" cy="3751605"/>
                <a:chOff x="504203" y="1427146"/>
                <a:chExt cx="2811566" cy="3751605"/>
              </a:xfrm>
            </p:grpSpPr>
            <p:sp>
              <p:nvSpPr>
                <p:cNvPr id="31" name="Rounded Rectangle 30"/>
                <p:cNvSpPr/>
                <p:nvPr/>
              </p:nvSpPr>
              <p:spPr>
                <a:xfrm>
                  <a:off x="504203" y="1427146"/>
                  <a:ext cx="2811566" cy="3751605"/>
                </a:xfrm>
                <a:prstGeom prst="roundRect">
                  <a:avLst>
                    <a:gd name="adj" fmla="val 8764"/>
                  </a:avLst>
                </a:prstGeom>
                <a:solidFill>
                  <a:schemeClr val="bg1"/>
                </a:solidFill>
                <a:ln w="25400">
                  <a:solidFill>
                    <a:schemeClr val="tx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38138" y="2945485"/>
                  <a:ext cx="2527251" cy="1028939"/>
                  <a:chOff x="3167900" y="2142180"/>
                  <a:chExt cx="2527251" cy="1028939"/>
                </a:xfrm>
              </p:grpSpPr>
              <p:sp>
                <p:nvSpPr>
                  <p:cNvPr id="14" name="Rounded Rectangle 13"/>
                  <p:cNvSpPr/>
                  <p:nvPr/>
                </p:nvSpPr>
                <p:spPr>
                  <a:xfrm>
                    <a:off x="4501457" y="2142183"/>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8344" y="2142180"/>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167900" y="2206778"/>
                    <a:ext cx="2527251" cy="964340"/>
                    <a:chOff x="672937" y="2771302"/>
                    <a:chExt cx="2527251" cy="964340"/>
                  </a:xfrm>
                </p:grpSpPr>
                <p:pic>
                  <p:nvPicPr>
                    <p:cNvPr id="5" name="Picture 6" descr="USRP N2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533" b="19685"/>
                    <a:stretch/>
                  </p:blipFill>
                  <p:spPr bwMode="auto">
                    <a:xfrm>
                      <a:off x="849279" y="2779852"/>
                      <a:ext cx="946279" cy="461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SRP N2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999" b="20220"/>
                    <a:stretch/>
                  </p:blipFill>
                  <p:spPr bwMode="auto">
                    <a:xfrm>
                      <a:off x="2077569" y="2771302"/>
                      <a:ext cx="946279" cy="4614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2937" y="3212422"/>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USRP1(SBX</a:t>
                      </a:r>
                      <a:r>
                        <a:rPr lang="en-US" sz="1400" b="1" dirty="0" smtClean="0">
                          <a:solidFill>
                            <a:schemeClr val="accent1">
                              <a:lumMod val="75000"/>
                            </a:schemeClr>
                          </a:solidFill>
                        </a:rPr>
                        <a:t>)</a:t>
                      </a:r>
                    </a:p>
                    <a:p>
                      <a:pPr algn="ctr"/>
                      <a:r>
                        <a:rPr lang="en-US" sz="1400" dirty="0" smtClean="0">
                          <a:solidFill>
                            <a:schemeClr val="accent1">
                              <a:lumMod val="50000"/>
                            </a:schemeClr>
                          </a:solidFill>
                        </a:rPr>
                        <a:t>400-4400MHz</a:t>
                      </a:r>
                      <a:endParaRPr lang="en-US" sz="1400" dirty="0">
                        <a:solidFill>
                          <a:schemeClr val="accent1">
                            <a:lumMod val="50000"/>
                          </a:schemeClr>
                        </a:solidFill>
                      </a:endParaRPr>
                    </a:p>
                  </p:txBody>
                </p:sp>
                <p:sp>
                  <p:nvSpPr>
                    <p:cNvPr id="10" name="TextBox 9"/>
                    <p:cNvSpPr txBox="1"/>
                    <p:nvPr/>
                  </p:nvSpPr>
                  <p:spPr>
                    <a:xfrm>
                      <a:off x="1901227" y="3206841"/>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USRP2(WBX)</a:t>
                      </a:r>
                    </a:p>
                    <a:p>
                      <a:pPr algn="ctr"/>
                      <a:r>
                        <a:rPr lang="en-US" sz="1400" dirty="0" smtClean="0">
                          <a:solidFill>
                            <a:schemeClr val="accent1">
                              <a:lumMod val="50000"/>
                            </a:schemeClr>
                          </a:solidFill>
                        </a:rPr>
                        <a:t>50-2200MHz</a:t>
                      </a:r>
                      <a:endParaRPr lang="en-US" sz="1400" dirty="0">
                        <a:solidFill>
                          <a:schemeClr val="accent1">
                            <a:lumMod val="50000"/>
                          </a:schemeClr>
                        </a:solidFill>
                      </a:endParaRPr>
                    </a:p>
                  </p:txBody>
                </p:sp>
              </p:grpSp>
            </p:grpSp>
            <p:pic>
              <p:nvPicPr>
                <p:cNvPr id="19" name="Picture 18"/>
                <p:cNvPicPr>
                  <a:picLocks noChangeAspect="1"/>
                </p:cNvPicPr>
                <p:nvPr/>
              </p:nvPicPr>
              <p:blipFill>
                <a:blip r:embed="rId5"/>
                <a:stretch>
                  <a:fillRect/>
                </a:stretch>
              </p:blipFill>
              <p:spPr>
                <a:xfrm>
                  <a:off x="1343665" y="1563798"/>
                  <a:ext cx="1150799" cy="875815"/>
                </a:xfrm>
                <a:prstGeom prst="rect">
                  <a:avLst/>
                </a:prstGeom>
              </p:spPr>
            </p:pic>
            <p:sp>
              <p:nvSpPr>
                <p:cNvPr id="21" name="Isosceles Triangle 20"/>
                <p:cNvSpPr/>
                <p:nvPr/>
              </p:nvSpPr>
              <p:spPr>
                <a:xfrm>
                  <a:off x="1810414" y="2674541"/>
                  <a:ext cx="217299" cy="119641"/>
                </a:xfrm>
                <a:prstGeom prst="triangle">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0"/>
                  <a:endCxn id="19" idx="2"/>
                </p:cNvCxnSpPr>
                <p:nvPr/>
              </p:nvCxnSpPr>
              <p:spPr>
                <a:xfrm flipV="1">
                  <a:off x="1919064" y="2439614"/>
                  <a:ext cx="1" cy="2349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13" idx="0"/>
                </p:cNvCxnSpPr>
                <p:nvPr/>
              </p:nvCxnSpPr>
              <p:spPr>
                <a:xfrm flipH="1">
                  <a:off x="1292505" y="2794182"/>
                  <a:ext cx="517909" cy="1512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4"/>
                  <a:endCxn id="14" idx="0"/>
                </p:cNvCxnSpPr>
                <p:nvPr/>
              </p:nvCxnSpPr>
              <p:spPr>
                <a:xfrm>
                  <a:off x="2027713" y="2794182"/>
                  <a:ext cx="517905" cy="1512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61453" y="2427521"/>
                  <a:ext cx="1225335" cy="307777"/>
                </a:xfrm>
                <a:prstGeom prst="rect">
                  <a:avLst/>
                </a:prstGeom>
              </p:spPr>
              <p:txBody>
                <a:bodyPr wrap="none">
                  <a:spAutoFit/>
                </a:bodyPr>
                <a:lstStyle/>
                <a:p>
                  <a:r>
                    <a:rPr lang="en-US" sz="1400" dirty="0" smtClean="0">
                      <a:solidFill>
                        <a:schemeClr val="accent1">
                          <a:lumMod val="50000"/>
                        </a:schemeClr>
                      </a:solidFill>
                    </a:rPr>
                    <a:t>Signal</a:t>
                  </a:r>
                  <a:r>
                    <a:rPr lang="en-US" sz="1400" dirty="0" smtClean="0">
                      <a:solidFill>
                        <a:schemeClr val="accent1">
                          <a:lumMod val="75000"/>
                        </a:schemeClr>
                      </a:solidFill>
                    </a:rPr>
                    <a:t>  </a:t>
                  </a:r>
                  <a:r>
                    <a:rPr lang="en-US" sz="1400" dirty="0" smtClean="0">
                      <a:solidFill>
                        <a:schemeClr val="accent1">
                          <a:lumMod val="50000"/>
                        </a:schemeClr>
                      </a:solidFill>
                    </a:rPr>
                    <a:t>Splitter</a:t>
                  </a:r>
                  <a:endParaRPr lang="en-US" sz="1400" dirty="0">
                    <a:solidFill>
                      <a:schemeClr val="accent1">
                        <a:lumMod val="50000"/>
                      </a:schemeClr>
                    </a:solidFill>
                  </a:endParaRPr>
                </a:p>
              </p:txBody>
            </p:sp>
            <p:sp>
              <p:nvSpPr>
                <p:cNvPr id="29" name="Rectangle 28"/>
                <p:cNvSpPr/>
                <p:nvPr/>
              </p:nvSpPr>
              <p:spPr>
                <a:xfrm>
                  <a:off x="1229859" y="1427306"/>
                  <a:ext cx="1464696" cy="307777"/>
                </a:xfrm>
                <a:prstGeom prst="rect">
                  <a:avLst/>
                </a:prstGeom>
              </p:spPr>
              <p:txBody>
                <a:bodyPr wrap="none">
                  <a:spAutoFit/>
                </a:bodyPr>
                <a:lstStyle/>
                <a:p>
                  <a:r>
                    <a:rPr lang="en-US" sz="1400" dirty="0" smtClean="0">
                      <a:solidFill>
                        <a:schemeClr val="accent1">
                          <a:lumMod val="50000"/>
                        </a:schemeClr>
                      </a:solidFill>
                    </a:rPr>
                    <a:t>Outdoor</a:t>
                  </a:r>
                  <a:r>
                    <a:rPr lang="en-US" sz="1400" dirty="0" smtClean="0">
                      <a:solidFill>
                        <a:schemeClr val="accent1">
                          <a:lumMod val="75000"/>
                        </a:schemeClr>
                      </a:solidFill>
                    </a:rPr>
                    <a:t> </a:t>
                  </a:r>
                  <a:r>
                    <a:rPr lang="en-US" sz="1400" dirty="0" smtClean="0">
                      <a:solidFill>
                        <a:schemeClr val="accent1">
                          <a:lumMod val="50000"/>
                        </a:schemeClr>
                      </a:solidFill>
                    </a:rPr>
                    <a:t>Antenna</a:t>
                  </a:r>
                  <a:endParaRPr lang="en-US" sz="1400" dirty="0">
                    <a:solidFill>
                      <a:schemeClr val="accent1">
                        <a:lumMod val="50000"/>
                      </a:schemeClr>
                    </a:solidFill>
                  </a:endParaRPr>
                </a:p>
              </p:txBody>
            </p:sp>
          </p:grpSp>
          <p:sp>
            <p:nvSpPr>
              <p:cNvPr id="33" name="TextBox 32"/>
              <p:cNvSpPr txBox="1"/>
              <p:nvPr/>
            </p:nvSpPr>
            <p:spPr>
              <a:xfrm>
                <a:off x="1117471" y="5213009"/>
                <a:ext cx="1689472"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Radio Frontend </a:t>
                </a:r>
                <a:endParaRPr lang="en-US" b="1" dirty="0">
                  <a:effectLst>
                    <a:outerShdw blurRad="38100" dist="38100" dir="2700000" algn="tl">
                      <a:srgbClr val="000000">
                        <a:alpha val="43137"/>
                      </a:srgbClr>
                    </a:outerShdw>
                  </a:effectLst>
                </a:endParaRPr>
              </a:p>
            </p:txBody>
          </p:sp>
        </p:grpSp>
        <p:sp>
          <p:nvSpPr>
            <p:cNvPr id="74" name="TextBox 73"/>
            <p:cNvSpPr txBox="1"/>
            <p:nvPr/>
          </p:nvSpPr>
          <p:spPr>
            <a:xfrm>
              <a:off x="610227" y="5001454"/>
              <a:ext cx="2490891" cy="861774"/>
            </a:xfrm>
            <a:prstGeom prst="rect">
              <a:avLst/>
            </a:prstGeom>
            <a:noFill/>
          </p:spPr>
          <p:txBody>
            <a:bodyPr wrap="square" rtlCol="0">
              <a:spAutoFit/>
            </a:bodyPr>
            <a:lstStyle/>
            <a:p>
              <a:r>
                <a:rPr lang="en-US" sz="1600" dirty="0" smtClean="0">
                  <a:solidFill>
                    <a:schemeClr val="accent1">
                      <a:lumMod val="50000"/>
                    </a:schemeClr>
                  </a:solidFill>
                </a:rPr>
                <a:t>Per USRP:</a:t>
              </a:r>
            </a:p>
            <a:p>
              <a:r>
                <a:rPr lang="en-US" sz="1600" dirty="0" smtClean="0">
                  <a:solidFill>
                    <a:schemeClr val="accent1">
                      <a:lumMod val="50000"/>
                    </a:schemeClr>
                  </a:solidFill>
                </a:rPr>
                <a:t>- Sampling Rate: 50 MS/s</a:t>
              </a:r>
            </a:p>
            <a:p>
              <a:r>
                <a:rPr lang="en-US" sz="1600" dirty="0" smtClean="0">
                  <a:solidFill>
                    <a:schemeClr val="accent1">
                      <a:lumMod val="50000"/>
                    </a:schemeClr>
                  </a:solidFill>
                </a:rPr>
                <a:t>- Instant BW: 40MHz</a:t>
              </a:r>
              <a:endParaRPr lang="en-US" sz="1600" dirty="0">
                <a:solidFill>
                  <a:schemeClr val="accent1">
                    <a:lumMod val="50000"/>
                  </a:schemeClr>
                </a:solidFill>
              </a:endParaRPr>
            </a:p>
          </p:txBody>
        </p:sp>
        <p:cxnSp>
          <p:nvCxnSpPr>
            <p:cNvPr id="125" name="Straight Connector 124"/>
            <p:cNvCxnSpPr/>
            <p:nvPr/>
          </p:nvCxnSpPr>
          <p:spPr>
            <a:xfrm flipV="1">
              <a:off x="404232" y="4958788"/>
              <a:ext cx="2808985" cy="1214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1" name="Group 1050"/>
          <p:cNvGrpSpPr/>
          <p:nvPr/>
        </p:nvGrpSpPr>
        <p:grpSpPr>
          <a:xfrm>
            <a:off x="3394500" y="1524780"/>
            <a:ext cx="3997609" cy="2565948"/>
            <a:chOff x="3497052" y="1422228"/>
            <a:chExt cx="3997609" cy="2565948"/>
          </a:xfrm>
        </p:grpSpPr>
        <p:sp>
          <p:nvSpPr>
            <p:cNvPr id="84" name="Rounded Rectangle 83"/>
            <p:cNvSpPr/>
            <p:nvPr/>
          </p:nvSpPr>
          <p:spPr>
            <a:xfrm>
              <a:off x="3533398" y="1428750"/>
              <a:ext cx="2637198" cy="2221230"/>
            </a:xfrm>
            <a:prstGeom prst="roundRect">
              <a:avLst>
                <a:gd name="adj" fmla="val 8764"/>
              </a:avLst>
            </a:prstGeom>
            <a:solidFill>
              <a:schemeClr val="bg1"/>
            </a:solidFill>
            <a:ln w="25400">
              <a:solidFill>
                <a:schemeClr val="tx1"/>
              </a:solidFill>
              <a:miter lim="800000"/>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https://encrypted-tbn1.gstatic.com/images?q=tbn:ANd9GcQhwPhRe0K29fuY0WTTqOwrZNOcHlZ52rjskOk-WQufu5Yjhl9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0247" y="1490987"/>
              <a:ext cx="564283" cy="564283"/>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Group 1036"/>
            <p:cNvGrpSpPr/>
            <p:nvPr/>
          </p:nvGrpSpPr>
          <p:grpSpPr>
            <a:xfrm>
              <a:off x="4586164" y="1516214"/>
              <a:ext cx="591272" cy="490308"/>
              <a:chOff x="4508620" y="1590382"/>
              <a:chExt cx="591272" cy="490308"/>
            </a:xfrm>
          </p:grpSpPr>
          <p:pic>
            <p:nvPicPr>
              <p:cNvPr id="1033" name="Picture 1032"/>
              <p:cNvPicPr>
                <a:picLocks noChangeAspect="1"/>
              </p:cNvPicPr>
              <p:nvPr/>
            </p:nvPicPr>
            <p:blipFill>
              <a:blip r:embed="rId7"/>
              <a:stretch>
                <a:fillRect/>
              </a:stretch>
            </p:blipFill>
            <p:spPr>
              <a:xfrm>
                <a:off x="4508620" y="1590382"/>
                <a:ext cx="490308" cy="490308"/>
              </a:xfrm>
              <a:prstGeom prst="rect">
                <a:avLst/>
              </a:prstGeom>
            </p:spPr>
          </p:pic>
          <p:pic>
            <p:nvPicPr>
              <p:cNvPr id="1035" name="Picture 1034"/>
              <p:cNvPicPr>
                <a:picLocks noChangeAspect="1"/>
              </p:cNvPicPr>
              <p:nvPr/>
            </p:nvPicPr>
            <p:blipFill>
              <a:blip r:embed="rId8">
                <a:duotone>
                  <a:schemeClr val="accent2">
                    <a:shade val="45000"/>
                    <a:satMod val="135000"/>
                  </a:schemeClr>
                  <a:prstClr val="white"/>
                </a:duotone>
              </a:blip>
              <a:stretch>
                <a:fillRect/>
              </a:stretch>
            </p:blipFill>
            <p:spPr>
              <a:xfrm>
                <a:off x="4931857" y="1690689"/>
                <a:ext cx="168035" cy="279092"/>
              </a:xfrm>
              <a:prstGeom prst="rect">
                <a:avLst/>
              </a:prstGeom>
            </p:spPr>
          </p:pic>
          <p:sp>
            <p:nvSpPr>
              <p:cNvPr id="1036" name="Rectangle 1035"/>
              <p:cNvSpPr/>
              <p:nvPr/>
            </p:nvSpPr>
            <p:spPr>
              <a:xfrm>
                <a:off x="4931857" y="1976614"/>
                <a:ext cx="67071" cy="59696"/>
              </a:xfrm>
              <a:prstGeom prst="rect">
                <a:avLst/>
              </a:prstGeom>
              <a:solidFill>
                <a:schemeClr val="accent2">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4373570" y="3618844"/>
              <a:ext cx="1190747"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End User</a:t>
              </a:r>
              <a:endParaRPr lang="en-US" b="1" dirty="0">
                <a:effectLst>
                  <a:outerShdw blurRad="38100" dist="38100" dir="2700000" algn="tl">
                    <a:srgbClr val="000000">
                      <a:alpha val="43137"/>
                    </a:srgbClr>
                  </a:outerShdw>
                </a:effectLst>
              </a:endParaRPr>
            </a:p>
          </p:txBody>
        </p:sp>
        <p:sp>
          <p:nvSpPr>
            <p:cNvPr id="86" name="Right Arrow 85"/>
            <p:cNvSpPr/>
            <p:nvPr/>
          </p:nvSpPr>
          <p:spPr>
            <a:xfrm flipH="1">
              <a:off x="6220516" y="2093293"/>
              <a:ext cx="740031"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TextBox 1037"/>
            <p:cNvSpPr txBox="1"/>
            <p:nvPr/>
          </p:nvSpPr>
          <p:spPr>
            <a:xfrm>
              <a:off x="3497052" y="1950563"/>
              <a:ext cx="1070967" cy="276999"/>
            </a:xfrm>
            <a:prstGeom prst="rect">
              <a:avLst/>
            </a:prstGeom>
            <a:noFill/>
          </p:spPr>
          <p:txBody>
            <a:bodyPr wrap="square" rtlCol="0">
              <a:spAutoFit/>
            </a:bodyPr>
            <a:lstStyle/>
            <a:p>
              <a:r>
                <a:rPr lang="en-US" sz="1200" b="1" dirty="0" smtClean="0">
                  <a:solidFill>
                    <a:schemeClr val="accent1">
                      <a:lumMod val="50000"/>
                    </a:schemeClr>
                  </a:solidFill>
                </a:rPr>
                <a:t>Policy Makers</a:t>
              </a:r>
              <a:endParaRPr lang="en-US" sz="1200" b="1" dirty="0">
                <a:solidFill>
                  <a:schemeClr val="accent1">
                    <a:lumMod val="50000"/>
                  </a:schemeClr>
                </a:solidFill>
              </a:endParaRPr>
            </a:p>
          </p:txBody>
        </p:sp>
        <p:pic>
          <p:nvPicPr>
            <p:cNvPr id="1039" name="Picture 12" descr="https://encrypted-tbn3.gstatic.com/images?q=tbn:ANd9GcQPQMYrqz_ZiWEtlYybvhse8GZzksgjgQ5NjcFrCaoujmyqzCFOv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5704" y="1490987"/>
              <a:ext cx="566854" cy="56685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4491594" y="1953345"/>
              <a:ext cx="943441" cy="276999"/>
            </a:xfrm>
            <a:prstGeom prst="rect">
              <a:avLst/>
            </a:prstGeom>
            <a:noFill/>
          </p:spPr>
          <p:txBody>
            <a:bodyPr wrap="square" rtlCol="0">
              <a:spAutoFit/>
            </a:bodyPr>
            <a:lstStyle/>
            <a:p>
              <a:r>
                <a:rPr lang="en-US" sz="1200" b="1" dirty="0" smtClean="0">
                  <a:solidFill>
                    <a:schemeClr val="accent1">
                      <a:lumMod val="50000"/>
                    </a:schemeClr>
                  </a:solidFill>
                </a:rPr>
                <a:t>DSA Users</a:t>
              </a:r>
              <a:endParaRPr lang="en-US" sz="1200" b="1" dirty="0">
                <a:solidFill>
                  <a:schemeClr val="accent1">
                    <a:lumMod val="50000"/>
                  </a:schemeClr>
                </a:solidFill>
              </a:endParaRPr>
            </a:p>
          </p:txBody>
        </p:sp>
        <p:sp>
          <p:nvSpPr>
            <p:cNvPr id="92" name="TextBox 91"/>
            <p:cNvSpPr txBox="1"/>
            <p:nvPr/>
          </p:nvSpPr>
          <p:spPr>
            <a:xfrm>
              <a:off x="5249483" y="1944309"/>
              <a:ext cx="1005952" cy="276999"/>
            </a:xfrm>
            <a:prstGeom prst="rect">
              <a:avLst/>
            </a:prstGeom>
            <a:noFill/>
          </p:spPr>
          <p:txBody>
            <a:bodyPr wrap="square" rtlCol="0">
              <a:spAutoFit/>
            </a:bodyPr>
            <a:lstStyle/>
            <a:p>
              <a:r>
                <a:rPr lang="en-US" sz="1200" b="1" dirty="0" smtClean="0">
                  <a:solidFill>
                    <a:schemeClr val="accent1">
                      <a:lumMod val="50000"/>
                    </a:schemeClr>
                  </a:solidFill>
                </a:rPr>
                <a:t>Researchers</a:t>
              </a:r>
              <a:endParaRPr lang="en-US" sz="1200" b="1" dirty="0">
                <a:solidFill>
                  <a:schemeClr val="accent1">
                    <a:lumMod val="50000"/>
                  </a:schemeClr>
                </a:solidFill>
              </a:endParaRPr>
            </a:p>
          </p:txBody>
        </p:sp>
        <p:cxnSp>
          <p:nvCxnSpPr>
            <p:cNvPr id="1041" name="Straight Connector 1040"/>
            <p:cNvCxnSpPr/>
            <p:nvPr/>
          </p:nvCxnSpPr>
          <p:spPr>
            <a:xfrm flipV="1">
              <a:off x="3526717" y="2174081"/>
              <a:ext cx="2643879" cy="130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ight Arrow 94"/>
            <p:cNvSpPr/>
            <p:nvPr/>
          </p:nvSpPr>
          <p:spPr>
            <a:xfrm rot="10800000" flipH="1">
              <a:off x="6243238" y="2366759"/>
              <a:ext cx="717309" cy="2734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flipV="1">
              <a:off x="4492654" y="1428750"/>
              <a:ext cx="9901" cy="7583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5280238" y="1422228"/>
              <a:ext cx="9901" cy="7583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46" name="Picture 1045"/>
            <p:cNvPicPr>
              <a:picLocks noChangeAspect="1"/>
            </p:cNvPicPr>
            <p:nvPr/>
          </p:nvPicPr>
          <p:blipFill rotWithShape="1">
            <a:blip r:embed="rId10">
              <a:duotone>
                <a:schemeClr val="accent2">
                  <a:shade val="45000"/>
                  <a:satMod val="135000"/>
                </a:schemeClr>
                <a:prstClr val="white"/>
              </a:duotone>
            </a:blip>
            <a:srcRect l="4684" t="9469" b="10256"/>
            <a:stretch/>
          </p:blipFill>
          <p:spPr>
            <a:xfrm>
              <a:off x="3564951" y="2229417"/>
              <a:ext cx="2591782" cy="452995"/>
            </a:xfrm>
            <a:prstGeom prst="rect">
              <a:avLst/>
            </a:prstGeom>
          </p:spPr>
        </p:pic>
        <p:sp>
          <p:nvSpPr>
            <p:cNvPr id="1047" name="TextBox 1046"/>
            <p:cNvSpPr txBox="1"/>
            <p:nvPr/>
          </p:nvSpPr>
          <p:spPr>
            <a:xfrm>
              <a:off x="3567558" y="2288155"/>
              <a:ext cx="2580316" cy="307777"/>
            </a:xfrm>
            <a:prstGeom prst="rect">
              <a:avLst/>
            </a:prstGeom>
            <a:noFill/>
          </p:spPr>
          <p:txBody>
            <a:bodyPr wrap="square" rtlCol="0">
              <a:spAutoFit/>
            </a:bodyPr>
            <a:lstStyle/>
            <a:p>
              <a:r>
                <a:rPr lang="en-US" sz="1400" b="1" i="1" dirty="0" smtClean="0">
                  <a:solidFill>
                    <a:schemeClr val="accent1">
                      <a:lumMod val="50000"/>
                    </a:schemeClr>
                  </a:solidFill>
                </a:rPr>
                <a:t>• Real-time/History Occupancy</a:t>
              </a:r>
              <a:endParaRPr lang="en-US" sz="1400" b="1" i="1" dirty="0">
                <a:solidFill>
                  <a:schemeClr val="accent1">
                    <a:lumMod val="50000"/>
                  </a:schemeClr>
                </a:solidFill>
              </a:endParaRPr>
            </a:p>
          </p:txBody>
        </p:sp>
        <p:cxnSp>
          <p:nvCxnSpPr>
            <p:cNvPr id="104" name="Straight Connector 103"/>
            <p:cNvCxnSpPr/>
            <p:nvPr/>
          </p:nvCxnSpPr>
          <p:spPr>
            <a:xfrm flipV="1">
              <a:off x="3533398" y="2702774"/>
              <a:ext cx="2643879" cy="130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533398" y="3172298"/>
              <a:ext cx="2643879" cy="1304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48" name="Picture 1047"/>
            <p:cNvPicPr>
              <a:picLocks noChangeAspect="1"/>
            </p:cNvPicPr>
            <p:nvPr/>
          </p:nvPicPr>
          <p:blipFill rotWithShape="1">
            <a:blip r:embed="rId11">
              <a:duotone>
                <a:schemeClr val="accent2">
                  <a:shade val="45000"/>
                  <a:satMod val="135000"/>
                </a:schemeClr>
                <a:prstClr val="white"/>
              </a:duotone>
            </a:blip>
            <a:srcRect l="3580" t="5949" r="2542" b="3406"/>
            <a:stretch/>
          </p:blipFill>
          <p:spPr>
            <a:xfrm>
              <a:off x="3570429" y="2750602"/>
              <a:ext cx="2491921" cy="411842"/>
            </a:xfrm>
            <a:prstGeom prst="rect">
              <a:avLst/>
            </a:prstGeom>
          </p:spPr>
        </p:pic>
        <p:sp>
          <p:nvSpPr>
            <p:cNvPr id="106" name="TextBox 105"/>
            <p:cNvSpPr txBox="1"/>
            <p:nvPr/>
          </p:nvSpPr>
          <p:spPr>
            <a:xfrm>
              <a:off x="3543670" y="2790170"/>
              <a:ext cx="2623334" cy="307777"/>
            </a:xfrm>
            <a:prstGeom prst="rect">
              <a:avLst/>
            </a:prstGeom>
            <a:noFill/>
          </p:spPr>
          <p:txBody>
            <a:bodyPr wrap="square" rtlCol="0">
              <a:spAutoFit/>
            </a:bodyPr>
            <a:lstStyle/>
            <a:p>
              <a:r>
                <a:rPr lang="en-US" sz="1400" b="1" i="1" dirty="0" smtClean="0">
                  <a:solidFill>
                    <a:schemeClr val="accent1">
                      <a:lumMod val="50000"/>
                    </a:schemeClr>
                  </a:solidFill>
                </a:rPr>
                <a:t>• User Signal Feature</a:t>
              </a:r>
              <a:endParaRPr lang="en-US" sz="1400" b="1" i="1" dirty="0">
                <a:solidFill>
                  <a:schemeClr val="accent1">
                    <a:lumMod val="50000"/>
                  </a:schemeClr>
                </a:solidFill>
              </a:endParaRPr>
            </a:p>
          </p:txBody>
        </p:sp>
        <p:pic>
          <p:nvPicPr>
            <p:cNvPr id="1049" name="Picture 14" descr="https://encrypted-tbn2.gstatic.com/images?q=tbn:ANd9GcQdCbvTMoVbwWLm_UpbD2F82mSV1HhwZfMDN4-AgFdmnr0Q6QyFpRZa9B5O"/>
            <p:cNvPicPr>
              <a:picLocks noChangeAspect="1" noChangeArrowheads="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6821" y="3180406"/>
              <a:ext cx="2591783" cy="43181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09" name="TextBox 108"/>
            <p:cNvSpPr txBox="1"/>
            <p:nvPr/>
          </p:nvSpPr>
          <p:spPr>
            <a:xfrm>
              <a:off x="3550603" y="3259692"/>
              <a:ext cx="2623334" cy="307777"/>
            </a:xfrm>
            <a:prstGeom prst="rect">
              <a:avLst/>
            </a:prstGeom>
            <a:noFill/>
          </p:spPr>
          <p:txBody>
            <a:bodyPr wrap="square" rtlCol="0">
              <a:spAutoFit/>
            </a:bodyPr>
            <a:lstStyle/>
            <a:p>
              <a:r>
                <a:rPr lang="en-US" sz="1400" b="1" i="1" dirty="0" smtClean="0">
                  <a:solidFill>
                    <a:schemeClr val="accent1">
                      <a:lumMod val="50000"/>
                    </a:schemeClr>
                  </a:solidFill>
                </a:rPr>
                <a:t>•  Other Information…</a:t>
              </a:r>
              <a:endParaRPr lang="en-US" sz="1400" b="1" i="1" dirty="0">
                <a:solidFill>
                  <a:schemeClr val="accent1">
                    <a:lumMod val="50000"/>
                  </a:schemeClr>
                </a:solidFill>
              </a:endParaRPr>
            </a:p>
          </p:txBody>
        </p:sp>
        <p:sp>
          <p:nvSpPr>
            <p:cNvPr id="110" name="TextBox 109"/>
            <p:cNvSpPr txBox="1"/>
            <p:nvPr/>
          </p:nvSpPr>
          <p:spPr>
            <a:xfrm>
              <a:off x="6106254" y="1810596"/>
              <a:ext cx="1012679" cy="369332"/>
            </a:xfrm>
            <a:prstGeom prst="rect">
              <a:avLst/>
            </a:prstGeom>
            <a:noFill/>
          </p:spPr>
          <p:txBody>
            <a:bodyPr wrap="square" rtlCol="0">
              <a:spAutoFit/>
            </a:bodyPr>
            <a:lstStyle/>
            <a:p>
              <a:r>
                <a:rPr lang="en-US" b="1" dirty="0" smtClean="0">
                  <a:solidFill>
                    <a:schemeClr val="accent1">
                      <a:lumMod val="50000"/>
                    </a:schemeClr>
                  </a:solidFill>
                </a:rPr>
                <a:t>Visualize</a:t>
              </a:r>
              <a:endParaRPr lang="en-US" b="1" dirty="0">
                <a:solidFill>
                  <a:schemeClr val="accent1">
                    <a:lumMod val="50000"/>
                  </a:schemeClr>
                </a:solidFill>
              </a:endParaRPr>
            </a:p>
          </p:txBody>
        </p:sp>
        <p:sp>
          <p:nvSpPr>
            <p:cNvPr id="111" name="TextBox 110"/>
            <p:cNvSpPr txBox="1"/>
            <p:nvPr/>
          </p:nvSpPr>
          <p:spPr>
            <a:xfrm>
              <a:off x="6297203" y="2525065"/>
              <a:ext cx="1197458" cy="369332"/>
            </a:xfrm>
            <a:prstGeom prst="rect">
              <a:avLst/>
            </a:prstGeom>
            <a:noFill/>
          </p:spPr>
          <p:txBody>
            <a:bodyPr wrap="square" rtlCol="0">
              <a:spAutoFit/>
            </a:bodyPr>
            <a:lstStyle/>
            <a:p>
              <a:r>
                <a:rPr lang="en-US" b="1" dirty="0" err="1" smtClean="0">
                  <a:solidFill>
                    <a:schemeClr val="accent1">
                      <a:lumMod val="50000"/>
                    </a:schemeClr>
                  </a:solidFill>
                </a:rPr>
                <a:t>Cmd</a:t>
              </a:r>
              <a:endParaRPr lang="en-US" b="1" dirty="0">
                <a:solidFill>
                  <a:schemeClr val="accent1">
                    <a:lumMod val="50000"/>
                  </a:schemeClr>
                </a:solidFill>
              </a:endParaRPr>
            </a:p>
          </p:txBody>
        </p:sp>
      </p:grpSp>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Tree>
    <p:extLst>
      <p:ext uri="{BB962C8B-B14F-4D97-AF65-F5344CB8AC3E}">
        <p14:creationId xmlns:p14="http://schemas.microsoft.com/office/powerpoint/2010/main" val="33532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209939" y="1371600"/>
            <a:ext cx="8781661" cy="5014049"/>
          </a:xfrm>
          <a:prstGeom prst="rect">
            <a:avLst/>
          </a:prstGeom>
          <a:solidFill>
            <a:schemeClr val="bg1">
              <a:lumMod val="50000"/>
              <a:alpha val="8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Scanner</a:t>
            </a:r>
            <a:endParaRPr lang="en-US" dirty="0"/>
          </a:p>
        </p:txBody>
      </p:sp>
      <p:grpSp>
        <p:nvGrpSpPr>
          <p:cNvPr id="78" name="Group 77"/>
          <p:cNvGrpSpPr/>
          <p:nvPr/>
        </p:nvGrpSpPr>
        <p:grpSpPr>
          <a:xfrm>
            <a:off x="401651" y="1593539"/>
            <a:ext cx="2811566" cy="4792109"/>
            <a:chOff x="401651" y="1593539"/>
            <a:chExt cx="2811566" cy="4792109"/>
          </a:xfrm>
        </p:grpSpPr>
        <p:grpSp>
          <p:nvGrpSpPr>
            <p:cNvPr id="34" name="Group 33"/>
            <p:cNvGrpSpPr/>
            <p:nvPr/>
          </p:nvGrpSpPr>
          <p:grpSpPr>
            <a:xfrm>
              <a:off x="401651" y="1593539"/>
              <a:ext cx="2811566" cy="4792109"/>
              <a:chOff x="504203" y="1427146"/>
              <a:chExt cx="2811566" cy="4155194"/>
            </a:xfrm>
          </p:grpSpPr>
          <p:grpSp>
            <p:nvGrpSpPr>
              <p:cNvPr id="32" name="Group 31"/>
              <p:cNvGrpSpPr/>
              <p:nvPr/>
            </p:nvGrpSpPr>
            <p:grpSpPr>
              <a:xfrm>
                <a:off x="504203" y="1427146"/>
                <a:ext cx="2811566" cy="3751605"/>
                <a:chOff x="504203" y="1427146"/>
                <a:chExt cx="2811566" cy="3751605"/>
              </a:xfrm>
            </p:grpSpPr>
            <p:sp>
              <p:nvSpPr>
                <p:cNvPr id="31" name="Rounded Rectangle 30"/>
                <p:cNvSpPr/>
                <p:nvPr/>
              </p:nvSpPr>
              <p:spPr>
                <a:xfrm>
                  <a:off x="504203" y="1427146"/>
                  <a:ext cx="2811566" cy="3751605"/>
                </a:xfrm>
                <a:prstGeom prst="roundRect">
                  <a:avLst>
                    <a:gd name="adj" fmla="val 8764"/>
                  </a:avLst>
                </a:prstGeom>
                <a:solidFill>
                  <a:schemeClr val="bg1"/>
                </a:solidFill>
                <a:ln w="25400">
                  <a:solidFill>
                    <a:schemeClr val="tx1"/>
                  </a:solidFill>
                  <a:miter lim="800000"/>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38138" y="2945485"/>
                  <a:ext cx="2527251" cy="1028939"/>
                  <a:chOff x="3167900" y="2142180"/>
                  <a:chExt cx="2527251" cy="1028939"/>
                </a:xfrm>
              </p:grpSpPr>
              <p:sp>
                <p:nvSpPr>
                  <p:cNvPr id="14" name="Rounded Rectangle 13"/>
                  <p:cNvSpPr/>
                  <p:nvPr/>
                </p:nvSpPr>
                <p:spPr>
                  <a:xfrm>
                    <a:off x="4501457" y="2142183"/>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8344" y="2142180"/>
                    <a:ext cx="1147846" cy="1028936"/>
                  </a:xfrm>
                  <a:prstGeom prst="roundRect">
                    <a:avLst/>
                  </a:prstGeom>
                  <a:solidFill>
                    <a:schemeClr val="bg1"/>
                  </a:solid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167900" y="2206778"/>
                    <a:ext cx="2527251" cy="964340"/>
                    <a:chOff x="672937" y="2771302"/>
                    <a:chExt cx="2527251" cy="964340"/>
                  </a:xfrm>
                </p:grpSpPr>
                <p:pic>
                  <p:nvPicPr>
                    <p:cNvPr id="5" name="Picture 6" descr="USRP N20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533" b="19685"/>
                    <a:stretch/>
                  </p:blipFill>
                  <p:spPr bwMode="auto">
                    <a:xfrm>
                      <a:off x="849279" y="2779852"/>
                      <a:ext cx="946279" cy="461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SRP N20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99" b="20220"/>
                    <a:stretch/>
                  </p:blipFill>
                  <p:spPr bwMode="auto">
                    <a:xfrm>
                      <a:off x="2077569" y="2771302"/>
                      <a:ext cx="946279" cy="4614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2937" y="3212422"/>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USRP1(SBX</a:t>
                      </a:r>
                      <a:r>
                        <a:rPr lang="en-US" sz="1400" b="1" dirty="0" smtClean="0">
                          <a:solidFill>
                            <a:schemeClr val="accent1">
                              <a:lumMod val="75000"/>
                            </a:schemeClr>
                          </a:solidFill>
                        </a:rPr>
                        <a:t>)</a:t>
                      </a:r>
                    </a:p>
                    <a:p>
                      <a:pPr algn="ctr"/>
                      <a:r>
                        <a:rPr lang="en-US" sz="1400" dirty="0" smtClean="0">
                          <a:solidFill>
                            <a:schemeClr val="accent1">
                              <a:lumMod val="50000"/>
                            </a:schemeClr>
                          </a:solidFill>
                        </a:rPr>
                        <a:t>400-4400MHz</a:t>
                      </a:r>
                      <a:endParaRPr lang="en-US" sz="1400" dirty="0">
                        <a:solidFill>
                          <a:schemeClr val="accent1">
                            <a:lumMod val="50000"/>
                          </a:schemeClr>
                        </a:solidFill>
                      </a:endParaRPr>
                    </a:p>
                  </p:txBody>
                </p:sp>
                <p:sp>
                  <p:nvSpPr>
                    <p:cNvPr id="10" name="TextBox 9"/>
                    <p:cNvSpPr txBox="1"/>
                    <p:nvPr/>
                  </p:nvSpPr>
                  <p:spPr>
                    <a:xfrm>
                      <a:off x="1901227" y="3206841"/>
                      <a:ext cx="1298961" cy="523220"/>
                    </a:xfrm>
                    <a:prstGeom prst="rect">
                      <a:avLst/>
                    </a:prstGeom>
                    <a:noFill/>
                  </p:spPr>
                  <p:txBody>
                    <a:bodyPr wrap="square" rtlCol="0">
                      <a:spAutoFit/>
                    </a:bodyPr>
                    <a:lstStyle/>
                    <a:p>
                      <a:pPr algn="ctr"/>
                      <a:r>
                        <a:rPr lang="en-US" sz="1400" b="1" dirty="0" smtClean="0">
                          <a:solidFill>
                            <a:schemeClr val="accent1">
                              <a:lumMod val="50000"/>
                            </a:schemeClr>
                          </a:solidFill>
                        </a:rPr>
                        <a:t>USRP2(WBX)</a:t>
                      </a:r>
                    </a:p>
                    <a:p>
                      <a:pPr algn="ctr"/>
                      <a:r>
                        <a:rPr lang="en-US" sz="1400" dirty="0" smtClean="0">
                          <a:solidFill>
                            <a:schemeClr val="accent1">
                              <a:lumMod val="50000"/>
                            </a:schemeClr>
                          </a:solidFill>
                        </a:rPr>
                        <a:t>50-2200MHz</a:t>
                      </a:r>
                      <a:endParaRPr lang="en-US" sz="1400" dirty="0">
                        <a:solidFill>
                          <a:schemeClr val="accent1">
                            <a:lumMod val="50000"/>
                          </a:schemeClr>
                        </a:solidFill>
                      </a:endParaRPr>
                    </a:p>
                  </p:txBody>
                </p:sp>
              </p:grpSp>
            </p:grpSp>
            <p:pic>
              <p:nvPicPr>
                <p:cNvPr id="19" name="Picture 18"/>
                <p:cNvPicPr>
                  <a:picLocks noChangeAspect="1"/>
                </p:cNvPicPr>
                <p:nvPr/>
              </p:nvPicPr>
              <p:blipFill>
                <a:blip r:embed="rId3"/>
                <a:stretch>
                  <a:fillRect/>
                </a:stretch>
              </p:blipFill>
              <p:spPr>
                <a:xfrm>
                  <a:off x="1343665" y="1563798"/>
                  <a:ext cx="1150799" cy="875815"/>
                </a:xfrm>
                <a:prstGeom prst="rect">
                  <a:avLst/>
                </a:prstGeom>
              </p:spPr>
            </p:pic>
            <p:sp>
              <p:nvSpPr>
                <p:cNvPr id="21" name="Isosceles Triangle 20"/>
                <p:cNvSpPr/>
                <p:nvPr/>
              </p:nvSpPr>
              <p:spPr>
                <a:xfrm>
                  <a:off x="1810414" y="2674541"/>
                  <a:ext cx="217299" cy="119641"/>
                </a:xfrm>
                <a:prstGeom prst="triangle">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0"/>
                  <a:endCxn id="19" idx="2"/>
                </p:cNvCxnSpPr>
                <p:nvPr/>
              </p:nvCxnSpPr>
              <p:spPr>
                <a:xfrm flipV="1">
                  <a:off x="1919064" y="2439614"/>
                  <a:ext cx="1" cy="2349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13" idx="0"/>
                </p:cNvCxnSpPr>
                <p:nvPr/>
              </p:nvCxnSpPr>
              <p:spPr>
                <a:xfrm flipH="1">
                  <a:off x="1292505" y="2794182"/>
                  <a:ext cx="517909" cy="1512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4"/>
                  <a:endCxn id="14" idx="0"/>
                </p:cNvCxnSpPr>
                <p:nvPr/>
              </p:nvCxnSpPr>
              <p:spPr>
                <a:xfrm>
                  <a:off x="2027713" y="2794182"/>
                  <a:ext cx="517905" cy="1512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61453" y="2427521"/>
                  <a:ext cx="1225335" cy="307777"/>
                </a:xfrm>
                <a:prstGeom prst="rect">
                  <a:avLst/>
                </a:prstGeom>
              </p:spPr>
              <p:txBody>
                <a:bodyPr wrap="none">
                  <a:spAutoFit/>
                </a:bodyPr>
                <a:lstStyle/>
                <a:p>
                  <a:r>
                    <a:rPr lang="en-US" sz="1400" dirty="0" smtClean="0">
                      <a:solidFill>
                        <a:schemeClr val="accent1">
                          <a:lumMod val="50000"/>
                        </a:schemeClr>
                      </a:solidFill>
                    </a:rPr>
                    <a:t>Signal</a:t>
                  </a:r>
                  <a:r>
                    <a:rPr lang="en-US" sz="1400" dirty="0" smtClean="0">
                      <a:solidFill>
                        <a:schemeClr val="accent1">
                          <a:lumMod val="75000"/>
                        </a:schemeClr>
                      </a:solidFill>
                    </a:rPr>
                    <a:t>  </a:t>
                  </a:r>
                  <a:r>
                    <a:rPr lang="en-US" sz="1400" dirty="0" smtClean="0">
                      <a:solidFill>
                        <a:schemeClr val="accent1">
                          <a:lumMod val="50000"/>
                        </a:schemeClr>
                      </a:solidFill>
                    </a:rPr>
                    <a:t>Splitter</a:t>
                  </a:r>
                  <a:endParaRPr lang="en-US" sz="1400" dirty="0">
                    <a:solidFill>
                      <a:schemeClr val="accent1">
                        <a:lumMod val="50000"/>
                      </a:schemeClr>
                    </a:solidFill>
                  </a:endParaRPr>
                </a:p>
              </p:txBody>
            </p:sp>
            <p:sp>
              <p:nvSpPr>
                <p:cNvPr id="29" name="Rectangle 28"/>
                <p:cNvSpPr/>
                <p:nvPr/>
              </p:nvSpPr>
              <p:spPr>
                <a:xfrm>
                  <a:off x="1229859" y="1427306"/>
                  <a:ext cx="1464696" cy="307777"/>
                </a:xfrm>
                <a:prstGeom prst="rect">
                  <a:avLst/>
                </a:prstGeom>
              </p:spPr>
              <p:txBody>
                <a:bodyPr wrap="none">
                  <a:spAutoFit/>
                </a:bodyPr>
                <a:lstStyle/>
                <a:p>
                  <a:r>
                    <a:rPr lang="en-US" sz="1400" dirty="0" smtClean="0">
                      <a:solidFill>
                        <a:schemeClr val="accent1">
                          <a:lumMod val="50000"/>
                        </a:schemeClr>
                      </a:solidFill>
                    </a:rPr>
                    <a:t>Outdoor</a:t>
                  </a:r>
                  <a:r>
                    <a:rPr lang="en-US" sz="1400" dirty="0" smtClean="0">
                      <a:solidFill>
                        <a:schemeClr val="accent1">
                          <a:lumMod val="75000"/>
                        </a:schemeClr>
                      </a:solidFill>
                    </a:rPr>
                    <a:t> </a:t>
                  </a:r>
                  <a:r>
                    <a:rPr lang="en-US" sz="1400" dirty="0" smtClean="0">
                      <a:solidFill>
                        <a:schemeClr val="accent1">
                          <a:lumMod val="50000"/>
                        </a:schemeClr>
                      </a:solidFill>
                    </a:rPr>
                    <a:t>Antenna</a:t>
                  </a:r>
                  <a:endParaRPr lang="en-US" sz="1400" dirty="0">
                    <a:solidFill>
                      <a:schemeClr val="accent1">
                        <a:lumMod val="50000"/>
                      </a:schemeClr>
                    </a:solidFill>
                  </a:endParaRPr>
                </a:p>
              </p:txBody>
            </p:sp>
          </p:grpSp>
          <p:sp>
            <p:nvSpPr>
              <p:cNvPr id="33" name="TextBox 32"/>
              <p:cNvSpPr txBox="1"/>
              <p:nvPr/>
            </p:nvSpPr>
            <p:spPr>
              <a:xfrm>
                <a:off x="1117471" y="5213008"/>
                <a:ext cx="1689472"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Radio Frontend </a:t>
                </a:r>
                <a:endParaRPr lang="en-US" b="1" dirty="0">
                  <a:effectLst>
                    <a:outerShdw blurRad="38100" dist="38100" dir="2700000" algn="tl">
                      <a:srgbClr val="000000">
                        <a:alpha val="43137"/>
                      </a:srgbClr>
                    </a:outerShdw>
                  </a:effectLst>
                </a:endParaRPr>
              </a:p>
            </p:txBody>
          </p:sp>
        </p:grpSp>
        <p:sp>
          <p:nvSpPr>
            <p:cNvPr id="74" name="TextBox 73"/>
            <p:cNvSpPr txBox="1"/>
            <p:nvPr/>
          </p:nvSpPr>
          <p:spPr>
            <a:xfrm>
              <a:off x="610227" y="5001454"/>
              <a:ext cx="2490891" cy="861774"/>
            </a:xfrm>
            <a:prstGeom prst="rect">
              <a:avLst/>
            </a:prstGeom>
            <a:noFill/>
          </p:spPr>
          <p:txBody>
            <a:bodyPr wrap="square" rtlCol="0">
              <a:spAutoFit/>
            </a:bodyPr>
            <a:lstStyle/>
            <a:p>
              <a:r>
                <a:rPr lang="en-US" sz="1600" dirty="0" smtClean="0">
                  <a:solidFill>
                    <a:schemeClr val="accent1">
                      <a:lumMod val="50000"/>
                    </a:schemeClr>
                  </a:solidFill>
                </a:rPr>
                <a:t>Per USRP:</a:t>
              </a:r>
            </a:p>
            <a:p>
              <a:r>
                <a:rPr lang="en-US" sz="1600" dirty="0" smtClean="0">
                  <a:solidFill>
                    <a:schemeClr val="accent1">
                      <a:lumMod val="50000"/>
                    </a:schemeClr>
                  </a:solidFill>
                </a:rPr>
                <a:t>- Sampling Rate: 50 MS/s</a:t>
              </a:r>
            </a:p>
            <a:p>
              <a:r>
                <a:rPr lang="en-US" sz="1600" dirty="0" smtClean="0">
                  <a:solidFill>
                    <a:schemeClr val="accent1">
                      <a:lumMod val="50000"/>
                    </a:schemeClr>
                  </a:solidFill>
                </a:rPr>
                <a:t>- Instant BW: 40MHz</a:t>
              </a:r>
              <a:endParaRPr lang="en-US" sz="1600" dirty="0">
                <a:solidFill>
                  <a:schemeClr val="accent1">
                    <a:lumMod val="50000"/>
                  </a:schemeClr>
                </a:solidFill>
              </a:endParaRPr>
            </a:p>
          </p:txBody>
        </p:sp>
        <p:cxnSp>
          <p:nvCxnSpPr>
            <p:cNvPr id="125" name="Straight Connector 124"/>
            <p:cNvCxnSpPr/>
            <p:nvPr/>
          </p:nvCxnSpPr>
          <p:spPr>
            <a:xfrm flipV="1">
              <a:off x="404232" y="4958788"/>
              <a:ext cx="2808985" cy="1214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Tree>
    <p:extLst>
      <p:ext uri="{BB962C8B-B14F-4D97-AF65-F5344CB8AC3E}">
        <p14:creationId xmlns:p14="http://schemas.microsoft.com/office/powerpoint/2010/main" val="14746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 Configuration</a:t>
            </a:r>
            <a:endParaRPr lang="en-US" dirty="0"/>
          </a:p>
        </p:txBody>
      </p:sp>
      <p:sp>
        <p:nvSpPr>
          <p:cNvPr id="3" name="Content Placeholder 2"/>
          <p:cNvSpPr>
            <a:spLocks noGrp="1"/>
          </p:cNvSpPr>
          <p:nvPr>
            <p:ph idx="1"/>
          </p:nvPr>
        </p:nvSpPr>
        <p:spPr/>
        <p:txBody>
          <a:bodyPr>
            <a:normAutofit fontScale="55000" lnSpcReduction="20000"/>
          </a:bodyPr>
          <a:lstStyle/>
          <a:p>
            <a:r>
              <a:rPr lang="en-US" sz="6500" dirty="0" smtClean="0"/>
              <a:t>Simple XML </a:t>
            </a:r>
            <a:r>
              <a:rPr lang="en-US" sz="6500" dirty="0" err="1" smtClean="0"/>
              <a:t>config</a:t>
            </a:r>
            <a:r>
              <a:rPr lang="en-US" sz="6500" dirty="0" smtClean="0"/>
              <a:t> file</a:t>
            </a:r>
          </a:p>
          <a:p>
            <a:endParaRPr lang="en-US" dirty="0" smtClean="0"/>
          </a:p>
          <a:p>
            <a:pPr marL="0" indent="0">
              <a:buNone/>
            </a:pPr>
            <a:r>
              <a:rPr lang="en-US" dirty="0"/>
              <a:t>&lt;</a:t>
            </a:r>
            <a:r>
              <a:rPr lang="en-US" dirty="0" err="1" smtClean="0"/>
              <a:t>UsrpSequentialScanner</a:t>
            </a:r>
            <a:r>
              <a:rPr lang="en-US" dirty="0"/>
              <a:t> </a:t>
            </a:r>
            <a:r>
              <a:rPr lang="en-US" dirty="0" err="1" smtClean="0"/>
              <a:t>cpuFormat</a:t>
            </a:r>
            <a:r>
              <a:rPr lang="en-US" dirty="0" smtClean="0"/>
              <a:t> </a:t>
            </a:r>
            <a:r>
              <a:rPr lang="en-US" dirty="0"/>
              <a:t>= "fc64</a:t>
            </a:r>
            <a:r>
              <a:rPr lang="en-US" dirty="0" smtClean="0"/>
              <a:t>" </a:t>
            </a:r>
            <a:r>
              <a:rPr lang="en-US" dirty="0" err="1"/>
              <a:t>fftAlgorithm</a:t>
            </a:r>
            <a:r>
              <a:rPr lang="en-US" dirty="0"/>
              <a:t> = "</a:t>
            </a:r>
            <a:r>
              <a:rPr lang="en-US" dirty="0" smtClean="0"/>
              <a:t>n“ </a:t>
            </a:r>
            <a:r>
              <a:rPr lang="en-US" dirty="0" err="1" smtClean="0"/>
              <a:t>fullScale</a:t>
            </a:r>
            <a:r>
              <a:rPr lang="en-US" dirty="0" smtClean="0"/>
              <a:t> </a:t>
            </a:r>
            <a:r>
              <a:rPr lang="en-US" dirty="0"/>
              <a:t>= "</a:t>
            </a:r>
            <a:r>
              <a:rPr lang="en-US" dirty="0" smtClean="0"/>
              <a:t>0“ </a:t>
            </a:r>
            <a:r>
              <a:rPr lang="en-US" dirty="0" err="1" smtClean="0"/>
              <a:t>minutesOfDataPerScanFile</a:t>
            </a:r>
            <a:r>
              <a:rPr lang="en-US" dirty="0" smtClean="0"/>
              <a:t> </a:t>
            </a:r>
            <a:r>
              <a:rPr lang="en-US" dirty="0"/>
              <a:t>= "60</a:t>
            </a:r>
            <a:r>
              <a:rPr lang="en-US" dirty="0" smtClean="0"/>
              <a:t>" </a:t>
            </a:r>
            <a:r>
              <a:rPr lang="en-US" dirty="0" err="1"/>
              <a:t>otwFormat</a:t>
            </a:r>
            <a:r>
              <a:rPr lang="en-US" dirty="0"/>
              <a:t> = "sc16</a:t>
            </a:r>
            <a:r>
              <a:rPr lang="en-US" dirty="0" smtClean="0"/>
              <a:t>" </a:t>
            </a:r>
            <a:r>
              <a:rPr lang="en-US" dirty="0"/>
              <a:t>peak = "0</a:t>
            </a:r>
            <a:r>
              <a:rPr lang="en-US" dirty="0" smtClean="0"/>
              <a:t>" </a:t>
            </a:r>
            <a:r>
              <a:rPr lang="en-US" dirty="0" err="1"/>
              <a:t>rxRate</a:t>
            </a:r>
            <a:r>
              <a:rPr lang="en-US" dirty="0"/>
              <a:t> = "25000000</a:t>
            </a:r>
            <a:r>
              <a:rPr lang="en-US" dirty="0" smtClean="0"/>
              <a:t>" </a:t>
            </a:r>
            <a:r>
              <a:rPr lang="en-US" dirty="0" err="1"/>
              <a:t>samplesPerScan</a:t>
            </a:r>
            <a:r>
              <a:rPr lang="en-US" dirty="0"/>
              <a:t> = "1024</a:t>
            </a:r>
            <a:r>
              <a:rPr lang="en-US" dirty="0" smtClean="0"/>
              <a:t>" </a:t>
            </a:r>
            <a:r>
              <a:rPr lang="en-US" dirty="0" err="1"/>
              <a:t>multiThreadFft</a:t>
            </a:r>
            <a:r>
              <a:rPr lang="en-US" dirty="0"/>
              <a:t> = "false</a:t>
            </a:r>
            <a:r>
              <a:rPr lang="en-US" dirty="0" smtClean="0"/>
              <a:t>" </a:t>
            </a:r>
            <a:r>
              <a:rPr lang="en-US" dirty="0" err="1"/>
              <a:t>scanDirectory</a:t>
            </a:r>
            <a:r>
              <a:rPr lang="en-US" dirty="0"/>
              <a:t> = "c:\spectrumdata\scan</a:t>
            </a:r>
            <a:r>
              <a:rPr lang="en-US" dirty="0" smtClean="0"/>
              <a:t>" </a:t>
            </a:r>
            <a:r>
              <a:rPr lang="en-US" dirty="0" err="1"/>
              <a:t>secondsOfDataPerSample</a:t>
            </a:r>
            <a:r>
              <a:rPr lang="en-US" dirty="0"/>
              <a:t> = "60</a:t>
            </a:r>
            <a:r>
              <a:rPr lang="en-US" dirty="0" smtClean="0"/>
              <a:t>" </a:t>
            </a:r>
            <a:r>
              <a:rPr lang="en-US" dirty="0" err="1"/>
              <a:t>singleScan</a:t>
            </a:r>
            <a:r>
              <a:rPr lang="en-US" dirty="0"/>
              <a:t> = "false</a:t>
            </a:r>
            <a:r>
              <a:rPr lang="en-US" dirty="0" smtClean="0"/>
              <a:t>" </a:t>
            </a:r>
            <a:r>
              <a:rPr lang="en-US" dirty="0" err="1"/>
              <a:t>tuneSleep</a:t>
            </a:r>
            <a:r>
              <a:rPr lang="en-US" dirty="0"/>
              <a:t> = "0</a:t>
            </a:r>
            <a:r>
              <a:rPr lang="en-US" dirty="0" smtClean="0"/>
              <a:t>" </a:t>
            </a:r>
            <a:r>
              <a:rPr lang="en-US" dirty="0" err="1"/>
              <a:t>decibelShift</a:t>
            </a:r>
            <a:r>
              <a:rPr lang="en-US" dirty="0"/>
              <a:t> = "</a:t>
            </a:r>
            <a:r>
              <a:rPr lang="en-US" dirty="0" smtClean="0"/>
              <a:t>0“ </a:t>
            </a:r>
            <a:r>
              <a:rPr lang="en-US" dirty="0" err="1" smtClean="0"/>
              <a:t>numberOfSampleBlocksToThrowAway</a:t>
            </a:r>
            <a:r>
              <a:rPr lang="en-US" dirty="0" smtClean="0"/>
              <a:t> </a:t>
            </a:r>
            <a:r>
              <a:rPr lang="en-US" dirty="0"/>
              <a:t>= "0</a:t>
            </a:r>
            <a:r>
              <a:rPr lang="en-US" dirty="0" smtClean="0"/>
              <a:t>" </a:t>
            </a:r>
            <a:r>
              <a:rPr lang="en-US" dirty="0" err="1"/>
              <a:t>numberOfSampleBlocksPerScan</a:t>
            </a:r>
            <a:r>
              <a:rPr lang="en-US" dirty="0"/>
              <a:t>="1</a:t>
            </a:r>
            <a:r>
              <a:rPr lang="en-US" dirty="0" smtClean="0"/>
              <a:t>" </a:t>
            </a:r>
            <a:r>
              <a:rPr lang="en-US" dirty="0" err="1"/>
              <a:t>scanOverlap</a:t>
            </a:r>
            <a:r>
              <a:rPr lang="en-US" dirty="0"/>
              <a:t>="0</a:t>
            </a:r>
            <a:r>
              <a:rPr lang="en-US" dirty="0" smtClean="0"/>
              <a:t>" </a:t>
            </a:r>
            <a:r>
              <a:rPr lang="en-US" dirty="0" err="1"/>
              <a:t>commChannel</a:t>
            </a:r>
            <a:r>
              <a:rPr lang="en-US" dirty="0"/>
              <a:t>="serial</a:t>
            </a:r>
            <a:r>
              <a:rPr lang="en-US" dirty="0" smtClean="0"/>
              <a:t>" </a:t>
            </a:r>
            <a:r>
              <a:rPr lang="en-US" dirty="0" err="1"/>
              <a:t>communicationsChannelLocks</a:t>
            </a:r>
            <a:r>
              <a:rPr lang="en-US" dirty="0"/>
              <a:t>="false"</a:t>
            </a:r>
          </a:p>
          <a:p>
            <a:pPr marL="0" indent="0">
              <a:buNone/>
            </a:pPr>
            <a:r>
              <a:rPr lang="en-US" dirty="0"/>
              <a:t>    &gt;</a:t>
            </a:r>
          </a:p>
          <a:p>
            <a:pPr marL="0" indent="0">
              <a:buNone/>
            </a:pPr>
            <a:r>
              <a:rPr lang="en-US" dirty="0"/>
              <a:t>        &lt;Devices&gt;</a:t>
            </a:r>
          </a:p>
          <a:p>
            <a:pPr marL="0" indent="0">
              <a:buNone/>
            </a:pPr>
            <a:r>
              <a:rPr lang="en-US" dirty="0"/>
              <a:t>          &lt;</a:t>
            </a:r>
            <a:r>
              <a:rPr lang="en-US" dirty="0" smtClean="0"/>
              <a:t>add </a:t>
            </a:r>
            <a:r>
              <a:rPr lang="en-US" dirty="0"/>
              <a:t>antenna = "RX2</a:t>
            </a:r>
            <a:r>
              <a:rPr lang="en-US" dirty="0" smtClean="0"/>
              <a:t>" </a:t>
            </a:r>
            <a:r>
              <a:rPr lang="en-US" dirty="0" err="1"/>
              <a:t>clockSource</a:t>
            </a:r>
            <a:r>
              <a:rPr lang="en-US" dirty="0"/>
              <a:t> = "internal</a:t>
            </a:r>
            <a:r>
              <a:rPr lang="en-US" dirty="0" smtClean="0"/>
              <a:t>" </a:t>
            </a:r>
            <a:r>
              <a:rPr lang="en-US" dirty="0"/>
              <a:t>gain = "38</a:t>
            </a:r>
            <a:r>
              <a:rPr lang="en-US" dirty="0" smtClean="0"/>
              <a:t>" </a:t>
            </a:r>
            <a:r>
              <a:rPr lang="en-US" dirty="0"/>
              <a:t>address="F49911</a:t>
            </a:r>
            <a:r>
              <a:rPr lang="en-US" dirty="0" smtClean="0"/>
              <a:t>" </a:t>
            </a:r>
            <a:r>
              <a:rPr lang="en-US" dirty="0"/>
              <a:t>name="</a:t>
            </a:r>
            <a:r>
              <a:rPr lang="en-US" dirty="0" smtClean="0"/>
              <a:t>B200“ </a:t>
            </a:r>
            <a:r>
              <a:rPr lang="en-US" dirty="0" err="1" smtClean="0"/>
              <a:t>startFrequency</a:t>
            </a:r>
            <a:r>
              <a:rPr lang="en-US" dirty="0"/>
              <a:t>=  "70000000</a:t>
            </a:r>
            <a:r>
              <a:rPr lang="en-US" dirty="0" smtClean="0"/>
              <a:t>" </a:t>
            </a:r>
            <a:r>
              <a:rPr lang="en-US" dirty="0" err="1"/>
              <a:t>stopFrequency</a:t>
            </a:r>
            <a:r>
              <a:rPr lang="en-US" dirty="0"/>
              <a:t>= "5995000000</a:t>
            </a:r>
            <a:r>
              <a:rPr lang="en-US" dirty="0" smtClean="0"/>
              <a:t>" </a:t>
            </a:r>
            <a:r>
              <a:rPr lang="en-US" dirty="0" err="1"/>
              <a:t>timeSource</a:t>
            </a:r>
            <a:r>
              <a:rPr lang="en-US" dirty="0"/>
              <a:t> = "none</a:t>
            </a:r>
            <a:r>
              <a:rPr lang="en-US" dirty="0" smtClean="0"/>
              <a:t>" </a:t>
            </a:r>
            <a:r>
              <a:rPr lang="en-US" dirty="0" err="1"/>
              <a:t>scanPattern</a:t>
            </a:r>
            <a:r>
              <a:rPr lang="en-US" dirty="0"/>
              <a:t> = "</a:t>
            </a:r>
            <a:r>
              <a:rPr lang="en-US" dirty="0" err="1"/>
              <a:t>StandardScan</a:t>
            </a:r>
            <a:r>
              <a:rPr lang="en-US" dirty="0" smtClean="0"/>
              <a:t>"/&gt;</a:t>
            </a:r>
          </a:p>
          <a:p>
            <a:pPr marL="0" indent="0">
              <a:buNone/>
            </a:pPr>
            <a:r>
              <a:rPr lang="en-US" dirty="0"/>
              <a:t> </a:t>
            </a:r>
            <a:r>
              <a:rPr lang="en-US" dirty="0" smtClean="0"/>
              <a:t>       &lt;/Devices&gt;</a:t>
            </a:r>
          </a:p>
          <a:p>
            <a:pPr marL="0" indent="0">
              <a:buNone/>
            </a:pPr>
            <a:r>
              <a:rPr lang="en-US" dirty="0"/>
              <a:t>&lt;/</a:t>
            </a:r>
            <a:r>
              <a:rPr lang="en-US" dirty="0" err="1"/>
              <a:t>UsrpSequentialScanner</a:t>
            </a:r>
            <a:r>
              <a:rPr lang="en-US" dirty="0"/>
              <a:t>&gt;</a:t>
            </a:r>
            <a:endParaRPr lang="en-US" dirty="0" smtClean="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 y="75588"/>
            <a:ext cx="1677630" cy="533400"/>
          </a:xfrm>
          <a:prstGeom prst="rect">
            <a:avLst/>
          </a:prstGeom>
        </p:spPr>
      </p:pic>
    </p:spTree>
    <p:extLst>
      <p:ext uri="{BB962C8B-B14F-4D97-AF65-F5344CB8AC3E}">
        <p14:creationId xmlns:p14="http://schemas.microsoft.com/office/powerpoint/2010/main" val="332890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572821E00A024BAF208CF7EC2085C4" ma:contentTypeVersion="0" ma:contentTypeDescription="Create a new document." ma:contentTypeScope="" ma:versionID="548455d2d115f6aa09340097fc26f790">
  <xsd:schema xmlns:xsd="http://www.w3.org/2001/XMLSchema" xmlns:xs="http://www.w3.org/2001/XMLSchema" xmlns:p="http://schemas.microsoft.com/office/2006/metadata/properties" targetNamespace="http://schemas.microsoft.com/office/2006/metadata/properties" ma:root="true" ma:fieldsID="73ea1f52abc5c444f55131eb4fb9319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0ACDDF-47E3-41CD-891D-7B953F2EAC56}">
  <ds:schemaRefs>
    <ds:schemaRef ds:uri="http://schemas.microsoft.com/sharepoint/v3/contenttype/forms"/>
  </ds:schemaRefs>
</ds:datastoreItem>
</file>

<file path=customXml/itemProps2.xml><?xml version="1.0" encoding="utf-8"?>
<ds:datastoreItem xmlns:ds="http://schemas.openxmlformats.org/officeDocument/2006/customXml" ds:itemID="{C7AF3897-1DBE-4553-8A4F-54996212FD6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6AAC0B0-B516-48CF-A49C-9FC2C3FBF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4965</TotalTime>
  <Words>753</Words>
  <Application>Microsoft Office PowerPoint</Application>
  <PresentationFormat>On-screen Show (4:3)</PresentationFormat>
  <Paragraphs>182</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Times New Roman</vt:lpstr>
      <vt:lpstr>Office Theme</vt:lpstr>
      <vt:lpstr> http://observatory.microsoftspectrum.com</vt:lpstr>
      <vt:lpstr>Our Goals</vt:lpstr>
      <vt:lpstr>Current Station Locations</vt:lpstr>
      <vt:lpstr>General Findings</vt:lpstr>
      <vt:lpstr>Adding New Stations</vt:lpstr>
      <vt:lpstr>Openness and Collaboration</vt:lpstr>
      <vt:lpstr>System Overview</vt:lpstr>
      <vt:lpstr>Scanner</vt:lpstr>
      <vt:lpstr>Scanner Configuration</vt:lpstr>
      <vt:lpstr>Adding a New RF Sensor</vt:lpstr>
      <vt:lpstr>Adding a New RF Sensor (contd)</vt:lpstr>
      <vt:lpstr>Adding a New RF Sensor (contd)</vt:lpstr>
      <vt:lpstr>System Overview</vt:lpstr>
      <vt:lpstr>New Feature Vectors (scanner side)</vt:lpstr>
      <vt:lpstr>System Overview</vt:lpstr>
      <vt:lpstr>PowerPoint Presentation</vt:lpstr>
      <vt:lpstr>Metadata Storage</vt:lpstr>
      <vt:lpstr>Raw Data Storage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Wigen, Wendy</dc:creator>
  <cp:lastModifiedBy>Anoop Gupta (TPG)</cp:lastModifiedBy>
  <cp:revision>52</cp:revision>
  <dcterms:created xsi:type="dcterms:W3CDTF">2014-03-11T18:10:48Z</dcterms:created>
  <dcterms:modified xsi:type="dcterms:W3CDTF">2014-08-07T17:58:06Z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0x0101008B572821E00A024BAF208CF7EC2085C4</vt:lpwstr>
  </property>
</Properties>
</file>