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6" r:id="rId6"/>
    <p:sldId id="257" r:id="rId7"/>
    <p:sldId id="273" r:id="rId8"/>
    <p:sldId id="267" r:id="rId9"/>
    <p:sldId id="276" r:id="rId10"/>
    <p:sldId id="259" r:id="rId11"/>
    <p:sldId id="277" r:id="rId12"/>
    <p:sldId id="278" r:id="rId13"/>
    <p:sldId id="281" r:id="rId14"/>
    <p:sldId id="279" r:id="rId15"/>
    <p:sldId id="282" r:id="rId16"/>
    <p:sldId id="283" r:id="rId17"/>
    <p:sldId id="285" r:id="rId18"/>
    <p:sldId id="284" r:id="rId19"/>
    <p:sldId id="26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F6"/>
    <a:srgbClr val="C9D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60E1-3477-4C75-81B3-14B4E928E13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0B2D8-D5E6-4B71-80D3-D9AC395F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36543-4FBF-48AA-9A9A-41E927709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7F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9050">
              <a:bevelT w="63500" h="38100" prst="softRound"/>
              <a:contourClr>
                <a:schemeClr val="tx2">
                  <a:lumMod val="75000"/>
                </a:schemeClr>
              </a:contourClr>
            </a:sp3d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19" y="6172200"/>
            <a:ext cx="3504762" cy="558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4" y="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5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4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2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A0DE-9EF4-4E12-BFED-146EFB5FBF6D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1219-F1A6-45DB-AC14-EC23E690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C9D8F0"/>
              </a:gs>
              <a:gs pos="43000">
                <a:schemeClr val="bg1"/>
              </a:gs>
              <a:gs pos="85000">
                <a:schemeClr val="bg1"/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" y="0"/>
            <a:ext cx="9144000" cy="13667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787"/>
            <a:ext cx="8229600" cy="495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06DA0DE-9EF4-4E12-BFED-146EFB5FBF6D}" type="datetimeFigureOut">
              <a:rPr lang="en-US" smtClean="0"/>
              <a:pPr/>
              <a:t>8/4/2014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618356"/>
            <a:ext cx="4114800" cy="23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Institute for Telecommunication Sciences ● Boulder, Colorado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A1D1219-F1A6-45DB-AC14-EC23E6903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669" y="6324600"/>
            <a:ext cx="1842661" cy="293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57"/>
            <a:ext cx="1002509" cy="10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Calibri" pitchFamily="34" charset="0"/>
        <a:buChar char="●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1190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ia.doc.gov/federal-register-notice/2013/comments-spectrum-monitoring-pilot-program-0" TargetMode="External"/><Relationship Id="rId2" Type="http://schemas.openxmlformats.org/officeDocument/2006/relationships/hyperlink" Target="mailto:mcotton@its.bldrdoc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s.bldrdoc.gov/publications/2366.aspx" TargetMode="External"/><Relationship Id="rId4" Type="http://schemas.openxmlformats.org/officeDocument/2006/relationships/hyperlink" Target="http://www.its.bldrdoc.gov/publications/2747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NTIA Spectrum Monitoring</a:t>
            </a:r>
            <a:br>
              <a:rPr lang="en-US" sz="4000" dirty="0" smtClean="0"/>
            </a:br>
            <a:r>
              <a:rPr lang="en-US" sz="3200" i="1" dirty="0" smtClean="0"/>
              <a:t>Current Project Status</a:t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2400" i="1" dirty="0" smtClean="0"/>
              <a:t>6 August, 2014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Mike Cotton (NTIA Boulder)</a:t>
            </a:r>
          </a:p>
          <a:p>
            <a:r>
              <a:rPr lang="en-US" dirty="0"/>
              <a:t>f</a:t>
            </a:r>
            <a:r>
              <a:rPr lang="en-US" dirty="0" smtClean="0"/>
              <a:t>or</a:t>
            </a:r>
          </a:p>
          <a:p>
            <a:r>
              <a:rPr lang="en-US" dirty="0" smtClean="0"/>
              <a:t>Microsoft Spectrum Observatory Think Tank Meeting</a:t>
            </a:r>
          </a:p>
          <a:p>
            <a:r>
              <a:rPr lang="en-US" dirty="0" smtClean="0"/>
              <a:t>(Redmond, WA)</a:t>
            </a:r>
          </a:p>
        </p:txBody>
      </p:sp>
    </p:spTree>
    <p:extLst>
      <p:ext uri="{BB962C8B-B14F-4D97-AF65-F5344CB8AC3E}">
        <p14:creationId xmlns:p14="http://schemas.microsoft.com/office/powerpoint/2010/main" val="2436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Design(s)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i="1" dirty="0" smtClean="0"/>
              <a:t>General Architecture</a:t>
            </a:r>
            <a:endParaRPr lang="en-US" sz="2700" i="1" dirty="0"/>
          </a:p>
        </p:txBody>
      </p:sp>
      <p:sp>
        <p:nvSpPr>
          <p:cNvPr id="32" name="Rectangle 31"/>
          <p:cNvSpPr/>
          <p:nvPr/>
        </p:nvSpPr>
        <p:spPr>
          <a:xfrm>
            <a:off x="259614" y="3448299"/>
            <a:ext cx="1245165" cy="5183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Preselector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499146" y="2348036"/>
            <a:ext cx="766102" cy="703952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0"/>
          </p:cNvCxnSpPr>
          <p:nvPr/>
        </p:nvCxnSpPr>
        <p:spPr>
          <a:xfrm>
            <a:off x="882197" y="3051988"/>
            <a:ext cx="4332" cy="377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3257" y="3006545"/>
            <a:ext cx="3233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Site Requirements for 3.5 GHz Sensor: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180⁰ Filed of View of Ocean/Gulf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AC Power</a:t>
            </a:r>
            <a:r>
              <a:rPr lang="en-US" dirty="0" smtClean="0"/>
              <a:t>:  (1 </a:t>
            </a:r>
            <a:r>
              <a:rPr lang="en-US" dirty="0"/>
              <a:t>A</a:t>
            </a:r>
            <a:r>
              <a:rPr lang="en-US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Shelter</a:t>
            </a:r>
            <a:r>
              <a:rPr lang="en-US" dirty="0" smtClean="0"/>
              <a:t>: Driver, COTS sensor, and modem are not weatherproof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Access to Outside</a:t>
            </a:r>
            <a:r>
              <a:rPr lang="en-US" dirty="0" smtClean="0"/>
              <a:t> to run 30’ RF and Ethernet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Structure outside shelter for mounting</a:t>
            </a:r>
            <a:r>
              <a:rPr lang="en-US" dirty="0" smtClean="0"/>
              <a:t> antenna and </a:t>
            </a:r>
            <a:r>
              <a:rPr lang="en-US" dirty="0" err="1" smtClean="0"/>
              <a:t>preselector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81" y="1682590"/>
            <a:ext cx="673844" cy="101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>
            <a:stCxn id="40" idx="1"/>
          </p:cNvCxnSpPr>
          <p:nvPr/>
        </p:nvCxnSpPr>
        <p:spPr>
          <a:xfrm flipH="1">
            <a:off x="886529" y="5262791"/>
            <a:ext cx="168841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7757">
            <a:off x="4817290" y="2631701"/>
            <a:ext cx="360363" cy="68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377">
            <a:off x="6982635" y="2060209"/>
            <a:ext cx="79216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756403" y="2737710"/>
            <a:ext cx="3833181" cy="3404524"/>
            <a:chOff x="1756404" y="3313785"/>
            <a:chExt cx="2898576" cy="29187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16311" y="4235505"/>
              <a:ext cx="0" cy="199706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41570" y="4197100"/>
              <a:ext cx="0" cy="199706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756404" y="3313785"/>
              <a:ext cx="1433016" cy="111374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3189422" y="3313785"/>
              <a:ext cx="1465558" cy="111374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2574941" y="5598979"/>
            <a:ext cx="1382579" cy="5183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74941" y="5003605"/>
            <a:ext cx="1382580" cy="5183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COTS Sensor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74940" y="4389125"/>
            <a:ext cx="1382580" cy="5183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Modem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32" idx="2"/>
          </p:cNvCxnSpPr>
          <p:nvPr/>
        </p:nvCxnSpPr>
        <p:spPr>
          <a:xfrm>
            <a:off x="882197" y="3966670"/>
            <a:ext cx="4332" cy="13119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57520" y="5983610"/>
            <a:ext cx="640305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57521" y="5858164"/>
            <a:ext cx="460859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57520" y="5733300"/>
            <a:ext cx="268835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0" idx="3"/>
          </p:cNvCxnSpPr>
          <p:nvPr/>
        </p:nvCxnSpPr>
        <p:spPr>
          <a:xfrm flipV="1">
            <a:off x="3957521" y="5262790"/>
            <a:ext cx="268834" cy="1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26355" y="5262791"/>
            <a:ext cx="0" cy="47050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958469" y="4648310"/>
            <a:ext cx="459911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18380" y="4648308"/>
            <a:ext cx="0" cy="1209856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507359" y="3707482"/>
            <a:ext cx="3090466" cy="2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597825" y="3707482"/>
            <a:ext cx="0" cy="227612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5175119" y="1682589"/>
            <a:ext cx="1701181" cy="11737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Network</a:t>
            </a:r>
          </a:p>
        </p:txBody>
      </p:sp>
    </p:spTree>
    <p:extLst>
      <p:ext uri="{BB962C8B-B14F-4D97-AF65-F5344CB8AC3E}">
        <p14:creationId xmlns:p14="http://schemas.microsoft.com/office/powerpoint/2010/main" val="9826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Design(s)</a:t>
            </a:r>
            <a:br>
              <a:rPr lang="en-US" dirty="0" smtClean="0"/>
            </a:br>
            <a:r>
              <a:rPr lang="en-US" sz="2700" i="1" dirty="0" smtClean="0"/>
              <a:t>Requirements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320"/>
            <a:ext cx="8229600" cy="4957813"/>
          </a:xfrm>
        </p:spPr>
        <p:txBody>
          <a:bodyPr>
            <a:noAutofit/>
          </a:bodyPr>
          <a:lstStyle/>
          <a:p>
            <a:r>
              <a:rPr lang="en-US" sz="1800" dirty="0" smtClean="0"/>
              <a:t>Appropriate antenna </a:t>
            </a:r>
            <a:r>
              <a:rPr lang="en-US" sz="1800" dirty="0" smtClean="0"/>
              <a:t>parameters for the band/service to be monitored, </a:t>
            </a:r>
            <a:r>
              <a:rPr lang="en-US" sz="1800" dirty="0" smtClean="0"/>
              <a:t>e.g., frequency range, polarization, pattern, &amp;c</a:t>
            </a:r>
          </a:p>
          <a:p>
            <a:r>
              <a:rPr lang="en-US" sz="1800" dirty="0" smtClean="0"/>
              <a:t>Preselector requirements:</a:t>
            </a:r>
          </a:p>
          <a:p>
            <a:pPr lvl="1"/>
            <a:r>
              <a:rPr lang="en-US" sz="1800" dirty="0" smtClean="0"/>
              <a:t>Cost less than chosen COTS sensor</a:t>
            </a:r>
          </a:p>
          <a:p>
            <a:pPr lvl="1"/>
            <a:r>
              <a:rPr lang="en-US" sz="1800" dirty="0" smtClean="0"/>
              <a:t>Weatherproof</a:t>
            </a:r>
            <a:endParaRPr lang="en-US" sz="1800" dirty="0" smtClean="0"/>
          </a:p>
          <a:p>
            <a:pPr lvl="1"/>
            <a:r>
              <a:rPr lang="en-US" sz="1800" dirty="0" smtClean="0"/>
              <a:t>Perform local calibration/self-check</a:t>
            </a:r>
          </a:p>
          <a:p>
            <a:pPr lvl="1"/>
            <a:r>
              <a:rPr lang="en-US" sz="1800" dirty="0" smtClean="0"/>
              <a:t>Achieve adequate sensitivity and avoid non linear </a:t>
            </a:r>
            <a:r>
              <a:rPr lang="en-US" sz="1800" dirty="0" smtClean="0"/>
              <a:t>behavior (e.g</a:t>
            </a:r>
            <a:r>
              <a:rPr lang="en-US" sz="1800" dirty="0" smtClean="0"/>
              <a:t>., due to strong out-of-band </a:t>
            </a:r>
            <a:r>
              <a:rPr lang="en-US" sz="1800" dirty="0" smtClean="0"/>
              <a:t>emissions)</a:t>
            </a:r>
            <a:endParaRPr lang="en-US" sz="1800" dirty="0" smtClean="0"/>
          </a:p>
          <a:p>
            <a:r>
              <a:rPr lang="en-US" sz="1800" dirty="0" smtClean="0"/>
              <a:t>Driver/COTS sensor requirements:</a:t>
            </a:r>
          </a:p>
          <a:p>
            <a:pPr lvl="1"/>
            <a:r>
              <a:rPr lang="en-US" sz="1800" dirty="0" smtClean="0"/>
              <a:t>Execute scheduled measurements with appropriate sampling (e.g., timing, frequency, and bandwidth)</a:t>
            </a:r>
          </a:p>
          <a:p>
            <a:pPr lvl="1"/>
            <a:r>
              <a:rPr lang="en-US" sz="1800" dirty="0" smtClean="0"/>
              <a:t>Provide indication of “SIGNAL IS TOO STRONG”</a:t>
            </a:r>
          </a:p>
          <a:p>
            <a:pPr lvl="1"/>
            <a:r>
              <a:rPr lang="en-US" sz="1800" dirty="0" smtClean="0"/>
              <a:t>Achieve </a:t>
            </a:r>
            <a:r>
              <a:rPr lang="en-US" sz="1800" dirty="0" smtClean="0"/>
              <a:t>reasonable amplitude accuracy, </a:t>
            </a:r>
            <a:r>
              <a:rPr lang="en-US" sz="1800" dirty="0" err="1" smtClean="0"/>
              <a:t>e.g</a:t>
            </a:r>
            <a:r>
              <a:rPr lang="en-US" sz="1800" dirty="0" smtClean="0"/>
              <a:t>, +- 1 dB</a:t>
            </a:r>
          </a:p>
          <a:p>
            <a:pPr lvl="1"/>
            <a:r>
              <a:rPr lang="en-US" sz="1800" dirty="0" smtClean="0"/>
              <a:t>Process data to (1) </a:t>
            </a:r>
            <a:r>
              <a:rPr lang="en-US" sz="1800" dirty="0" smtClean="0"/>
              <a:t>Implement </a:t>
            </a:r>
            <a:r>
              <a:rPr lang="en-US" sz="1800" dirty="0"/>
              <a:t>optimal </a:t>
            </a:r>
            <a:r>
              <a:rPr lang="en-US" sz="1800" dirty="0" smtClean="0"/>
              <a:t>detection, (2) </a:t>
            </a:r>
            <a:r>
              <a:rPr lang="en-US" sz="1800" dirty="0"/>
              <a:t>Remove systematic sensor-specific gains/losses, </a:t>
            </a:r>
            <a:r>
              <a:rPr lang="en-US" sz="1800" dirty="0" smtClean="0"/>
              <a:t>and (3) </a:t>
            </a:r>
            <a:r>
              <a:rPr lang="en-US" sz="1800" dirty="0" smtClean="0"/>
              <a:t>Format </a:t>
            </a:r>
            <a:r>
              <a:rPr lang="en-US" sz="1800" dirty="0" smtClean="0"/>
              <a:t>according to data transfer specification</a:t>
            </a:r>
          </a:p>
          <a:p>
            <a:pPr lvl="1"/>
            <a:r>
              <a:rPr lang="en-US" sz="1800" dirty="0" smtClean="0"/>
              <a:t>Store data locally and move to data staging server when network is available</a:t>
            </a:r>
          </a:p>
        </p:txBody>
      </p:sp>
    </p:spTree>
    <p:extLst>
      <p:ext uri="{BB962C8B-B14F-4D97-AF65-F5344CB8AC3E}">
        <p14:creationId xmlns:p14="http://schemas.microsoft.com/office/powerpoint/2010/main" val="4754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Transfer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2001" y="1366788"/>
            <a:ext cx="2386574" cy="5491212"/>
          </a:xfrm>
        </p:spPr>
        <p:txBody>
          <a:bodyPr>
            <a:noAutofit/>
          </a:bodyPr>
          <a:lstStyle/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{</a:t>
            </a:r>
          </a:p>
          <a:p>
            <a:pPr marL="0" indent="0" defTabSz="182880">
              <a:buNone/>
            </a:pPr>
            <a:r>
              <a:rPr lang="en-US" sz="900" dirty="0" smtClean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Ver</a:t>
            </a:r>
            <a:r>
              <a:rPr lang="en-US" sz="900" dirty="0">
                <a:solidFill>
                  <a:srgbClr val="00B050"/>
                </a:solidFill>
              </a:rPr>
              <a:t>": "1.0.11",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"Type": "Data",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SensorID</a:t>
            </a:r>
            <a:r>
              <a:rPr lang="en-US" sz="900" dirty="0">
                <a:solidFill>
                  <a:srgbClr val="00B050"/>
                </a:solidFill>
              </a:rPr>
              <a:t>": "Norfolk",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SensorKey</a:t>
            </a:r>
            <a:r>
              <a:rPr lang="en-US" sz="900" dirty="0">
                <a:solidFill>
                  <a:srgbClr val="00B050"/>
                </a:solidFill>
              </a:rPr>
              <a:t>": "123456789",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"t": 1406659994,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"Sys2Detect": "Radar - SPN43",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"Sensitivity": "Medium",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mType</a:t>
            </a:r>
            <a:r>
              <a:rPr lang="en-US" sz="900" dirty="0">
                <a:solidFill>
                  <a:srgbClr val="00B050"/>
                </a:solidFill>
              </a:rPr>
              <a:t>": "Swept-frequency",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"t1": 1406659994,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"a": 1,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nM</a:t>
            </a:r>
            <a:r>
              <a:rPr lang="en-US" sz="900" dirty="0">
                <a:solidFill>
                  <a:srgbClr val="00B050"/>
                </a:solidFill>
              </a:rPr>
              <a:t>": 1,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"Ta": 0,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"OL": 0,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wnI</a:t>
            </a:r>
            <a:r>
              <a:rPr lang="en-US" sz="900" dirty="0">
                <a:solidFill>
                  <a:srgbClr val="00B050"/>
                </a:solidFill>
              </a:rPr>
              <a:t>": -106.8202532,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"Comment": "System installed </a:t>
            </a:r>
            <a:r>
              <a:rPr lang="en-US" sz="900" dirty="0" smtClean="0">
                <a:solidFill>
                  <a:srgbClr val="00B050"/>
                </a:solidFill>
              </a:rPr>
              <a:t>at…",</a:t>
            </a:r>
            <a:endParaRPr lang="en-US" sz="900" dirty="0">
              <a:solidFill>
                <a:srgbClr val="00B050"/>
              </a:solidFill>
            </a:endParaRP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"Processed": "False",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DataType</a:t>
            </a:r>
            <a:r>
              <a:rPr lang="en-US" sz="900" dirty="0">
                <a:solidFill>
                  <a:srgbClr val="00B050"/>
                </a:solidFill>
              </a:rPr>
              <a:t>": "ASCII",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ByteOrder</a:t>
            </a:r>
            <a:r>
              <a:rPr lang="en-US" sz="900" dirty="0">
                <a:solidFill>
                  <a:srgbClr val="00B050"/>
                </a:solidFill>
              </a:rPr>
              <a:t>": "Network",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"Compression": "None",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"</a:t>
            </a:r>
            <a:r>
              <a:rPr lang="en-US" sz="900" dirty="0" err="1">
                <a:solidFill>
                  <a:srgbClr val="00B050"/>
                </a:solidFill>
              </a:rPr>
              <a:t>mPar</a:t>
            </a:r>
            <a:r>
              <a:rPr lang="en-US" sz="900" dirty="0">
                <a:solidFill>
                  <a:srgbClr val="00B050"/>
                </a:solidFill>
              </a:rPr>
              <a:t>": {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"RBW": 1000000,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</a:t>
            </a:r>
            <a:r>
              <a:rPr lang="en-US" sz="900" dirty="0" err="1">
                <a:solidFill>
                  <a:srgbClr val="00B050"/>
                </a:solidFill>
              </a:rPr>
              <a:t>fStart</a:t>
            </a:r>
            <a:r>
              <a:rPr lang="en-US" sz="900" dirty="0">
                <a:solidFill>
                  <a:srgbClr val="00B050"/>
                </a:solidFill>
              </a:rPr>
              <a:t>": 3450500000,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</a:t>
            </a:r>
            <a:r>
              <a:rPr lang="en-US" sz="900" dirty="0" err="1">
                <a:solidFill>
                  <a:srgbClr val="00B050"/>
                </a:solidFill>
              </a:rPr>
              <a:t>fStop</a:t>
            </a:r>
            <a:r>
              <a:rPr lang="en-US" sz="900" dirty="0">
                <a:solidFill>
                  <a:srgbClr val="00B050"/>
                </a:solidFill>
              </a:rPr>
              <a:t>": 3649500000,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"n": 200,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"td": 5,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</a:t>
            </a:r>
            <a:r>
              <a:rPr lang="en-US" sz="900" dirty="0" err="1">
                <a:solidFill>
                  <a:srgbClr val="00B050"/>
                </a:solidFill>
              </a:rPr>
              <a:t>Det</a:t>
            </a:r>
            <a:r>
              <a:rPr lang="en-US" sz="900" dirty="0">
                <a:solidFill>
                  <a:srgbClr val="00B050"/>
                </a:solidFill>
              </a:rPr>
              <a:t>": "Positive",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</a:t>
            </a:r>
            <a:r>
              <a:rPr lang="en-US" sz="900" dirty="0" err="1">
                <a:solidFill>
                  <a:srgbClr val="00B050"/>
                </a:solidFill>
              </a:rPr>
              <a:t>Atten</a:t>
            </a:r>
            <a:r>
              <a:rPr lang="en-US" sz="900" dirty="0">
                <a:solidFill>
                  <a:srgbClr val="00B050"/>
                </a:solidFill>
              </a:rPr>
              <a:t>": 18,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	"VBW": 50000000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	}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}</a:t>
            </a:r>
          </a:p>
          <a:p>
            <a:pPr marL="0" indent="0" defTabSz="182880">
              <a:buNone/>
            </a:pPr>
            <a:r>
              <a:rPr lang="en-US" sz="900" dirty="0">
                <a:solidFill>
                  <a:srgbClr val="00B050"/>
                </a:solidFill>
              </a:rPr>
              <a:t>[-47.56900024,-43.05500031,-40.02500153,-43.14799881,-48.80799866</a:t>
            </a:r>
            <a:r>
              <a:rPr lang="en-US" sz="900" dirty="0" smtClean="0">
                <a:solidFill>
                  <a:srgbClr val="00B050"/>
                </a:solidFill>
              </a:rPr>
              <a:t>, …]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610" y="4439834"/>
            <a:ext cx="2189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"/>
            <a:r>
              <a:rPr lang="en-US" sz="900" dirty="0">
                <a:solidFill>
                  <a:srgbClr val="FF0000"/>
                </a:solidFill>
              </a:rPr>
              <a:t>{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</a:t>
            </a:r>
            <a:r>
              <a:rPr lang="en-US" sz="900" dirty="0" err="1">
                <a:solidFill>
                  <a:srgbClr val="FF0000"/>
                </a:solidFill>
              </a:rPr>
              <a:t>Ver</a:t>
            </a:r>
            <a:r>
              <a:rPr lang="en-US" sz="900" dirty="0">
                <a:solidFill>
                  <a:srgbClr val="FF0000"/>
                </a:solidFill>
              </a:rPr>
              <a:t>": "1.0.11",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"Type": "</a:t>
            </a:r>
            <a:r>
              <a:rPr lang="en-US" sz="900" dirty="0" err="1">
                <a:solidFill>
                  <a:srgbClr val="FF0000"/>
                </a:solidFill>
              </a:rPr>
              <a:t>Loc</a:t>
            </a:r>
            <a:r>
              <a:rPr lang="en-US" sz="900" dirty="0">
                <a:solidFill>
                  <a:srgbClr val="FF0000"/>
                </a:solidFill>
              </a:rPr>
              <a:t>",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</a:t>
            </a:r>
            <a:r>
              <a:rPr lang="en-US" sz="900" dirty="0" err="1">
                <a:solidFill>
                  <a:srgbClr val="FF0000"/>
                </a:solidFill>
              </a:rPr>
              <a:t>SensorID</a:t>
            </a:r>
            <a:r>
              <a:rPr lang="en-US" sz="900" dirty="0">
                <a:solidFill>
                  <a:srgbClr val="FF0000"/>
                </a:solidFill>
              </a:rPr>
              <a:t>": "Norfolk",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</a:t>
            </a:r>
            <a:r>
              <a:rPr lang="en-US" sz="900" dirty="0" err="1">
                <a:solidFill>
                  <a:srgbClr val="FF0000"/>
                </a:solidFill>
              </a:rPr>
              <a:t>SensorKey</a:t>
            </a:r>
            <a:r>
              <a:rPr lang="en-US" sz="900" dirty="0">
                <a:solidFill>
                  <a:srgbClr val="FF0000"/>
                </a:solidFill>
              </a:rPr>
              <a:t>": "123456789",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"t": 1406659994,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"Mobility": "Stationary",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</a:t>
            </a:r>
            <a:r>
              <a:rPr lang="en-US" sz="900" dirty="0" err="1">
                <a:solidFill>
                  <a:srgbClr val="FF0000"/>
                </a:solidFill>
              </a:rPr>
              <a:t>Lat</a:t>
            </a:r>
            <a:r>
              <a:rPr lang="en-US" sz="900" dirty="0">
                <a:solidFill>
                  <a:srgbClr val="FF0000"/>
                </a:solidFill>
              </a:rPr>
              <a:t>": </a:t>
            </a:r>
            <a:r>
              <a:rPr lang="en-US" sz="900" dirty="0" smtClean="0">
                <a:solidFill>
                  <a:srgbClr val="FF0000"/>
                </a:solidFill>
              </a:rPr>
              <a:t>XX.XX,</a:t>
            </a:r>
            <a:endParaRPr lang="en-US" sz="900" dirty="0">
              <a:solidFill>
                <a:srgbClr val="FF0000"/>
              </a:solidFill>
            </a:endParaRP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"Lon": </a:t>
            </a:r>
            <a:r>
              <a:rPr lang="en-US" sz="900" dirty="0" smtClean="0">
                <a:solidFill>
                  <a:srgbClr val="FF0000"/>
                </a:solidFill>
              </a:rPr>
              <a:t>-XX.XX,</a:t>
            </a:r>
            <a:endParaRPr lang="en-US" sz="900" dirty="0">
              <a:solidFill>
                <a:srgbClr val="FF0000"/>
              </a:solidFill>
            </a:endParaRP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"Alt": </a:t>
            </a:r>
            <a:r>
              <a:rPr lang="en-US" sz="900" dirty="0" smtClean="0">
                <a:solidFill>
                  <a:srgbClr val="FF0000"/>
                </a:solidFill>
              </a:rPr>
              <a:t>XX,</a:t>
            </a:r>
            <a:endParaRPr lang="en-US" sz="900" dirty="0">
              <a:solidFill>
                <a:srgbClr val="FF0000"/>
              </a:solidFill>
            </a:endParaRP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	"</a:t>
            </a:r>
            <a:r>
              <a:rPr lang="en-US" sz="900" dirty="0" err="1">
                <a:solidFill>
                  <a:srgbClr val="FF0000"/>
                </a:solidFill>
              </a:rPr>
              <a:t>TimeZone</a:t>
            </a:r>
            <a:r>
              <a:rPr lang="en-US" sz="900" dirty="0">
                <a:solidFill>
                  <a:srgbClr val="FF0000"/>
                </a:solidFill>
              </a:rPr>
              <a:t>": "America/</a:t>
            </a:r>
            <a:r>
              <a:rPr lang="en-US" sz="900" dirty="0" err="1">
                <a:solidFill>
                  <a:srgbClr val="FF0000"/>
                </a:solidFill>
              </a:rPr>
              <a:t>New_York</a:t>
            </a:r>
            <a:r>
              <a:rPr lang="en-US" sz="900" dirty="0">
                <a:solidFill>
                  <a:srgbClr val="FF0000"/>
                </a:solidFill>
              </a:rPr>
              <a:t>"</a:t>
            </a:r>
          </a:p>
          <a:p>
            <a:pPr defTabSz="182880"/>
            <a:r>
              <a:rPr lang="en-US" sz="9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6" y="1386809"/>
            <a:ext cx="345645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"/>
            <a:r>
              <a:rPr lang="en-US" sz="900" dirty="0">
                <a:solidFill>
                  <a:schemeClr val="accent1"/>
                </a:solidFill>
              </a:rPr>
              <a:t>{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</a:t>
            </a:r>
            <a:r>
              <a:rPr lang="en-US" sz="900" dirty="0" err="1">
                <a:solidFill>
                  <a:schemeClr val="accent1"/>
                </a:solidFill>
              </a:rPr>
              <a:t>Ver</a:t>
            </a:r>
            <a:r>
              <a:rPr lang="en-US" sz="900" dirty="0">
                <a:solidFill>
                  <a:schemeClr val="accent1"/>
                </a:solidFill>
              </a:rPr>
              <a:t>": "1.0.11",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"Type": "Sys",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</a:t>
            </a:r>
            <a:r>
              <a:rPr lang="en-US" sz="900" dirty="0" err="1">
                <a:solidFill>
                  <a:schemeClr val="accent1"/>
                </a:solidFill>
              </a:rPr>
              <a:t>SensorID</a:t>
            </a:r>
            <a:r>
              <a:rPr lang="en-US" sz="900" dirty="0">
                <a:solidFill>
                  <a:schemeClr val="accent1"/>
                </a:solidFill>
              </a:rPr>
              <a:t>": "Norfolk",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</a:t>
            </a:r>
            <a:r>
              <a:rPr lang="en-US" sz="900" dirty="0" err="1">
                <a:solidFill>
                  <a:schemeClr val="accent1"/>
                </a:solidFill>
              </a:rPr>
              <a:t>SensorKey</a:t>
            </a:r>
            <a:r>
              <a:rPr lang="en-US" sz="900" dirty="0">
                <a:solidFill>
                  <a:schemeClr val="accent1"/>
                </a:solidFill>
              </a:rPr>
              <a:t>": "123456789",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"t": 1406659994,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"Antenna": {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"Model": "Alpha AW3232/Sector/Slant",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fLow</a:t>
            </a:r>
            <a:r>
              <a:rPr lang="en-US" sz="900" dirty="0">
                <a:solidFill>
                  <a:schemeClr val="accent1"/>
                </a:solidFill>
              </a:rPr>
              <a:t>": 3300000000,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fHigh</a:t>
            </a:r>
            <a:r>
              <a:rPr lang="en-US" sz="900" dirty="0">
                <a:solidFill>
                  <a:schemeClr val="accent1"/>
                </a:solidFill>
              </a:rPr>
              <a:t>": 3800000000,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"g": 15,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bwH</a:t>
            </a:r>
            <a:r>
              <a:rPr lang="en-US" sz="900" dirty="0">
                <a:solidFill>
                  <a:schemeClr val="accent1"/>
                </a:solidFill>
              </a:rPr>
              <a:t>": 120,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bwV</a:t>
            </a:r>
            <a:r>
              <a:rPr lang="en-US" sz="900" dirty="0">
                <a:solidFill>
                  <a:schemeClr val="accent1"/>
                </a:solidFill>
              </a:rPr>
              <a:t>": 7,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"AZ": 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"EL": 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"Pol": "Slant",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"XSD": 13,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"VSWR": -1,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lCable</a:t>
            </a:r>
            <a:r>
              <a:rPr lang="en-US" sz="900" dirty="0">
                <a:solidFill>
                  <a:schemeClr val="accent1"/>
                </a:solidFill>
              </a:rPr>
              <a:t>": 2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},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"Preselector": {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fLowPassBPF</a:t>
            </a:r>
            <a:r>
              <a:rPr lang="en-US" sz="900" dirty="0">
                <a:solidFill>
                  <a:schemeClr val="accent1"/>
                </a:solidFill>
              </a:rPr>
              <a:t>": 3430000000,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fHighPassBPF</a:t>
            </a:r>
            <a:r>
              <a:rPr lang="en-US" sz="900" dirty="0">
                <a:solidFill>
                  <a:schemeClr val="accent1"/>
                </a:solidFill>
              </a:rPr>
              <a:t>": 3674000000,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fLowStopBPF</a:t>
            </a:r>
            <a:r>
              <a:rPr lang="en-US" sz="900" dirty="0">
                <a:solidFill>
                  <a:schemeClr val="accent1"/>
                </a:solidFill>
              </a:rPr>
              <a:t>": 3390000000,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fHighStopBPF</a:t>
            </a:r>
            <a:r>
              <a:rPr lang="en-US" sz="900" dirty="0">
                <a:solidFill>
                  <a:schemeClr val="accent1"/>
                </a:solidFill>
              </a:rPr>
              <a:t>": 3710000000,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fnLNA</a:t>
            </a:r>
            <a:r>
              <a:rPr lang="en-US" sz="900" dirty="0">
                <a:solidFill>
                  <a:schemeClr val="accent1"/>
                </a:solidFill>
              </a:rPr>
              <a:t>": 1.34,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gLNA</a:t>
            </a:r>
            <a:r>
              <a:rPr lang="en-US" sz="900" dirty="0">
                <a:solidFill>
                  <a:schemeClr val="accent1"/>
                </a:solidFill>
              </a:rPr>
              <a:t>": 43.29,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pMaxLNA</a:t>
            </a:r>
            <a:r>
              <a:rPr lang="en-US" sz="900" dirty="0">
                <a:solidFill>
                  <a:schemeClr val="accent1"/>
                </a:solidFill>
              </a:rPr>
              <a:t>": 27.29,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enrND</a:t>
            </a:r>
            <a:r>
              <a:rPr lang="en-US" sz="900" dirty="0">
                <a:solidFill>
                  <a:schemeClr val="accent1"/>
                </a:solidFill>
              </a:rPr>
              <a:t>": 14.34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},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"</a:t>
            </a:r>
            <a:r>
              <a:rPr lang="en-US" sz="900" dirty="0" err="1">
                <a:solidFill>
                  <a:schemeClr val="accent1"/>
                </a:solidFill>
              </a:rPr>
              <a:t>COTSsensor</a:t>
            </a:r>
            <a:r>
              <a:rPr lang="en-US" sz="900" dirty="0">
                <a:solidFill>
                  <a:schemeClr val="accent1"/>
                </a:solidFill>
              </a:rPr>
              <a:t>": {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"Model": "Agilent E4440A",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fLow</a:t>
            </a:r>
            <a:r>
              <a:rPr lang="en-US" sz="900" dirty="0">
                <a:solidFill>
                  <a:schemeClr val="accent1"/>
                </a:solidFill>
              </a:rPr>
              <a:t>": 3,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fHigh</a:t>
            </a:r>
            <a:r>
              <a:rPr lang="en-US" sz="900" dirty="0">
                <a:solidFill>
                  <a:schemeClr val="accent1"/>
                </a:solidFill>
              </a:rPr>
              <a:t>": 2.65e+10,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fn</a:t>
            </a:r>
            <a:r>
              <a:rPr lang="en-US" sz="900" dirty="0">
                <a:solidFill>
                  <a:schemeClr val="accent1"/>
                </a:solidFill>
              </a:rPr>
              <a:t>": 22,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	"</a:t>
            </a:r>
            <a:r>
              <a:rPr lang="en-US" sz="900" dirty="0" err="1">
                <a:solidFill>
                  <a:schemeClr val="accent1"/>
                </a:solidFill>
              </a:rPr>
              <a:t>pMax</a:t>
            </a:r>
            <a:r>
              <a:rPr lang="en-US" sz="900" dirty="0">
                <a:solidFill>
                  <a:schemeClr val="accent1"/>
                </a:solidFill>
              </a:rPr>
              <a:t>": 0</a:t>
            </a:r>
          </a:p>
          <a:p>
            <a:pPr defTabSz="182880"/>
            <a:r>
              <a:rPr lang="en-US" sz="900" dirty="0">
                <a:solidFill>
                  <a:schemeClr val="accent1"/>
                </a:solidFill>
              </a:rPr>
              <a:t>	</a:t>
            </a:r>
            <a:r>
              <a:rPr lang="en-US" sz="900" dirty="0" smtClean="0">
                <a:solidFill>
                  <a:schemeClr val="accent1"/>
                </a:solidFill>
              </a:rPr>
              <a:t>},</a:t>
            </a:r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2915" y="1585560"/>
            <a:ext cx="4224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JSON format with version control, two-factor authentication, and time 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 messages (blue) describe sensor hardware and can contain </a:t>
            </a:r>
            <a:r>
              <a:rPr lang="en-US" dirty="0" err="1" smtClean="0"/>
              <a:t>cal</a:t>
            </a:r>
            <a:r>
              <a:rPr lang="en-US" dirty="0" smtClean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Loc</a:t>
            </a:r>
            <a:r>
              <a:rPr lang="en-US" dirty="0" smtClean="0"/>
              <a:t> messages (red) describe sensor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Messages (green) contain data and data description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Applications for Spectrum Monitoring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Informing Spectrum Policy</a:t>
            </a:r>
            <a:r>
              <a:rPr lang="en-US" dirty="0" smtClean="0"/>
              <a:t> - Historical amplitude data, course metrics (e.g., daily mean band occupancy), confidence limits</a:t>
            </a:r>
          </a:p>
          <a:p>
            <a:r>
              <a:rPr lang="en-US" b="1" dirty="0" smtClean="0"/>
              <a:t>Coordinating Spectrum Usage</a:t>
            </a:r>
            <a:r>
              <a:rPr lang="en-US" dirty="0" smtClean="0"/>
              <a:t> – Low latency amplitude data, temporal </a:t>
            </a:r>
            <a:r>
              <a:rPr lang="en-US" dirty="0" smtClean="0"/>
              <a:t>statistics </a:t>
            </a:r>
            <a:r>
              <a:rPr lang="en-US" dirty="0" smtClean="0"/>
              <a:t>of channel </a:t>
            </a:r>
            <a:r>
              <a:rPr lang="en-US" dirty="0" smtClean="0"/>
              <a:t>usage </a:t>
            </a:r>
            <a:r>
              <a:rPr lang="en-US" dirty="0" smtClean="0"/>
              <a:t>(e.g., mean renewal time)</a:t>
            </a:r>
          </a:p>
          <a:p>
            <a:r>
              <a:rPr lang="en-US" b="1" dirty="0" smtClean="0"/>
              <a:t>Enforcement</a:t>
            </a:r>
            <a:r>
              <a:rPr lang="en-US" dirty="0" smtClean="0"/>
              <a:t> – Low latency amplitude and phase data, Location/direction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366838"/>
            <a:ext cx="6610349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MSOD </a:t>
            </a:r>
            <a:r>
              <a:rPr lang="en-US" dirty="0" smtClean="0"/>
              <a:t>Parameters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02699"/>
              </p:ext>
            </p:extLst>
          </p:nvPr>
        </p:nvGraphicFramePr>
        <p:xfrm>
          <a:off x="424260" y="1612510"/>
          <a:ext cx="8295480" cy="442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390"/>
                <a:gridCol w="1997060"/>
                <a:gridCol w="4839030"/>
              </a:tblGrid>
              <a:tr h="625710">
                <a:tc>
                  <a:txBody>
                    <a:bodyPr/>
                    <a:lstStyle/>
                    <a:p>
                      <a:r>
                        <a:rPr lang="en-US" dirty="0" smtClean="0"/>
                        <a:t>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Category/Metric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ITS/ITL MSOD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Data Collection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millisecond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band(s) specified</a:t>
                      </a:r>
                      <a:r>
                        <a:rPr lang="en-US" baseline="0" dirty="0" smtClean="0"/>
                        <a:t> in advance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 mode: 10 s</a:t>
                      </a:r>
                    </a:p>
                    <a:p>
                      <a:r>
                        <a:rPr lang="en-US" dirty="0" smtClean="0"/>
                        <a:t>Streaming</a:t>
                      </a:r>
                      <a:r>
                        <a:rPr lang="en-US" baseline="0" dirty="0" smtClean="0"/>
                        <a:t> mode: &lt;1 s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Calibration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Accepted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Data Presentation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Charts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Spectrogram</a:t>
                      </a:r>
                      <a:r>
                        <a:rPr lang="en-US" baseline="0" dirty="0" smtClean="0"/>
                        <a:t> with zoom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Band Occupancy over long time ranges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vs time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vs frequency</a:t>
                      </a:r>
                      <a:endParaRPr lang="en-US" dirty="0"/>
                    </a:p>
                  </a:txBody>
                  <a:tcPr/>
                </a:tc>
              </a:tr>
              <a:tr h="3952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Week(s), day, 10 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1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Information and 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Michael Cotton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mcotton@its.bldrdoc.gov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303-497-7346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hlinkClick r:id="rId3"/>
              </a:rPr>
              <a:t>NOI Comments on NTIA Spectrum Monitoring Pilot Program</a:t>
            </a: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Cotton </a:t>
            </a:r>
            <a:r>
              <a:rPr lang="en-US" sz="2400" dirty="0"/>
              <a:t>and </a:t>
            </a:r>
            <a:r>
              <a:rPr lang="en-US" sz="2400" dirty="0" smtClean="0"/>
              <a:t>Dalke</a:t>
            </a:r>
            <a:r>
              <a:rPr lang="en-US" sz="2400" dirty="0"/>
              <a:t>, “</a:t>
            </a:r>
            <a:r>
              <a:rPr lang="en-US" sz="2400" dirty="0">
                <a:hlinkClick r:id="rId4"/>
              </a:rPr>
              <a:t>Spectrum Occupancy Measurements of the 3550-3650 MHz Maritime Radar Band Near San Diego</a:t>
            </a:r>
            <a:r>
              <a:rPr lang="en-US" sz="2400" dirty="0"/>
              <a:t>,” NTIA </a:t>
            </a:r>
            <a:r>
              <a:rPr lang="en-US" sz="2400" dirty="0" smtClean="0"/>
              <a:t>Report </a:t>
            </a:r>
            <a:r>
              <a:rPr lang="en-US" sz="2400" dirty="0"/>
              <a:t>TR-14-500, Jan 2014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Sanders, Ramsey, and Lawrence, “</a:t>
            </a:r>
            <a:r>
              <a:rPr lang="en-US" sz="2400" dirty="0" smtClean="0">
                <a:hlinkClick r:id="rId5"/>
              </a:rPr>
              <a:t>Broadband Spectrum Survey at San Diego, CA</a:t>
            </a:r>
            <a:r>
              <a:rPr lang="en-US" sz="2400" dirty="0" smtClean="0"/>
              <a:t>,” NTIA Report TR-97-334, Dec 1996.</a:t>
            </a: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1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 Collaboration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Consult with Federal agencies to determine technical parameters and sensitivity of data.</a:t>
            </a:r>
          </a:p>
          <a:p>
            <a:r>
              <a:rPr lang="en-US" dirty="0"/>
              <a:t>Consult with OSM to prioritize frequency bands, sensor locations, coverage criteria, and monitoring requirements.</a:t>
            </a:r>
          </a:p>
          <a:p>
            <a:r>
              <a:rPr lang="en-US" dirty="0" smtClean="0"/>
              <a:t>Enable </a:t>
            </a:r>
            <a:r>
              <a:rPr lang="en-US" dirty="0"/>
              <a:t>private sector and spectrum managers to deploy data collection/dissemination systems.</a:t>
            </a:r>
          </a:p>
          <a:p>
            <a:r>
              <a:rPr lang="en-US" dirty="0"/>
              <a:t>Make available criteria, requirements, parameters, designs, interfaces, software, data sets and other information in each phase of the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</a:t>
            </a:r>
            <a:r>
              <a:rPr lang="en-US" dirty="0"/>
              <a:t>available data for spectrum community to investigate feasibility of new spectrum access schemes.</a:t>
            </a:r>
          </a:p>
          <a:p>
            <a:r>
              <a:rPr lang="en-US" dirty="0" smtClean="0"/>
              <a:t>Seek </a:t>
            </a:r>
            <a:r>
              <a:rPr lang="en-US" dirty="0"/>
              <a:t>recommendations on whether to continue and expand the program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Project Goals, Plan, and Deliverables</a:t>
            </a:r>
          </a:p>
          <a:p>
            <a:r>
              <a:rPr lang="en-US" sz="2800" dirty="0" smtClean="0"/>
              <a:t>Sensor Design(s)</a:t>
            </a:r>
          </a:p>
          <a:p>
            <a:r>
              <a:rPr lang="en-US" sz="2800" dirty="0" smtClean="0"/>
              <a:t>Data Transfer Specification</a:t>
            </a:r>
          </a:p>
          <a:p>
            <a:r>
              <a:rPr lang="en-US" sz="2800" dirty="0" smtClean="0"/>
              <a:t>Measured Spectrum Occupancy Database (MSOD)</a:t>
            </a:r>
          </a:p>
          <a:p>
            <a:r>
              <a:rPr lang="en-US" sz="2800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72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ISART 2010 and 2011</a:t>
            </a:r>
          </a:p>
          <a:p>
            <a:r>
              <a:rPr lang="en-US" sz="2800" dirty="0" smtClean="0"/>
              <a:t>Measure of 3.5 GHz band near San Diego (June 2012)</a:t>
            </a:r>
          </a:p>
          <a:p>
            <a:r>
              <a:rPr lang="en-US" sz="2800" dirty="0" smtClean="0"/>
              <a:t>Present Data at ISART 2012 </a:t>
            </a:r>
            <a:r>
              <a:rPr lang="en-US" sz="2800" dirty="0" smtClean="0">
                <a:sym typeface="Wingdings" panose="05000000000000000000" pitchFamily="2" charset="2"/>
              </a:rPr>
              <a:t> Proposed SOW</a:t>
            </a:r>
            <a:endParaRPr lang="en-US" sz="2800" dirty="0" smtClean="0"/>
          </a:p>
          <a:p>
            <a:r>
              <a:rPr lang="en-US" sz="2800" dirty="0" smtClean="0"/>
              <a:t>NTIA Spectrum Monitoring Initiative with NOI – Did not pass in Dec 2013 Congressional Budget</a:t>
            </a:r>
          </a:p>
          <a:p>
            <a:r>
              <a:rPr lang="en-US" sz="2800" dirty="0" smtClean="0"/>
              <a:t>NTIA-Funded FY14/15 Spectrum Monitoring Program (Started March 2014)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61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determine benefits of automated and continuous spectrum measurements to better analyze actual spectrum usage.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evaluate whether a more comprehensive monitoring program would create additional opportunities for more efficient spectrum access through, for example, increased and more dynamic </a:t>
            </a:r>
            <a:r>
              <a:rPr lang="en-US" dirty="0" smtClean="0"/>
              <a:t>sharing.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and implement a Measured Spectrum Occupancy Database (MSOD)</a:t>
            </a:r>
          </a:p>
          <a:p>
            <a:r>
              <a:rPr lang="en-US" dirty="0" smtClean="0"/>
              <a:t>Assess RF performance and programmability of available </a:t>
            </a:r>
            <a:r>
              <a:rPr lang="en-US" dirty="0" smtClean="0"/>
              <a:t>mid-, low-, and ultralow-grade </a:t>
            </a:r>
            <a:r>
              <a:rPr lang="en-US" dirty="0" smtClean="0"/>
              <a:t>COTS sensors </a:t>
            </a:r>
          </a:p>
          <a:p>
            <a:r>
              <a:rPr lang="en-US" dirty="0" smtClean="0"/>
              <a:t>Design prototype radar sensor</a:t>
            </a:r>
          </a:p>
          <a:p>
            <a:r>
              <a:rPr lang="en-US" dirty="0" smtClean="0"/>
              <a:t>Design prototype </a:t>
            </a:r>
            <a:r>
              <a:rPr lang="en-US" dirty="0" err="1" smtClean="0"/>
              <a:t>comm</a:t>
            </a:r>
            <a:r>
              <a:rPr lang="en-US" dirty="0" smtClean="0"/>
              <a:t> sensor</a:t>
            </a:r>
          </a:p>
          <a:p>
            <a:r>
              <a:rPr lang="en-US" dirty="0" smtClean="0"/>
              <a:t>Demonstrate end-to-end functionality with data from remote sensors made available to authorized users via MSOD over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FY15 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386"/>
            <a:ext cx="3500320" cy="39817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Deploy 10 x 3.5 GHz Sensors at Coastlines of U.S. Littoral Waters</a:t>
            </a:r>
            <a:endParaRPr lang="en-US" sz="2000" dirty="0" smtClean="0"/>
          </a:p>
          <a:p>
            <a:endParaRPr lang="en-US" sz="2000" dirty="0" smtClean="0"/>
          </a:p>
          <a:p>
            <a:pPr marL="227013" lvl="1" indent="0">
              <a:buNone/>
            </a:pPr>
            <a:r>
              <a:rPr lang="en-US" sz="2000" dirty="0"/>
              <a:t>	</a:t>
            </a:r>
            <a:r>
              <a:rPr lang="en-US" sz="2000" b="1" dirty="0" smtClean="0"/>
              <a:t>- AND/OR </a:t>
            </a:r>
            <a:r>
              <a:rPr lang="en-US" sz="2000" b="1" dirty="0"/>
              <a:t>–</a:t>
            </a:r>
          </a:p>
          <a:p>
            <a:pPr marL="227013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Setup a Monitoring Network for the Spectrum Test City</a:t>
            </a:r>
          </a:p>
        </p:txBody>
      </p:sp>
      <p:sp>
        <p:nvSpPr>
          <p:cNvPr id="107" name="Freeform 106"/>
          <p:cNvSpPr/>
          <p:nvPr/>
        </p:nvSpPr>
        <p:spPr>
          <a:xfrm>
            <a:off x="6684275" y="5823725"/>
            <a:ext cx="643467" cy="178410"/>
          </a:xfrm>
          <a:custGeom>
            <a:avLst/>
            <a:gdLst>
              <a:gd name="connsiteX0" fmla="*/ 79022 w 643467"/>
              <a:gd name="connsiteY0" fmla="*/ 33867 h 327378"/>
              <a:gd name="connsiteX1" fmla="*/ 79022 w 643467"/>
              <a:gd name="connsiteY1" fmla="*/ 33867 h 327378"/>
              <a:gd name="connsiteX2" fmla="*/ 33867 w 643467"/>
              <a:gd name="connsiteY2" fmla="*/ 124178 h 327378"/>
              <a:gd name="connsiteX3" fmla="*/ 0 w 643467"/>
              <a:gd name="connsiteY3" fmla="*/ 248356 h 327378"/>
              <a:gd name="connsiteX4" fmla="*/ 349956 w 643467"/>
              <a:gd name="connsiteY4" fmla="*/ 327378 h 327378"/>
              <a:gd name="connsiteX5" fmla="*/ 519289 w 643467"/>
              <a:gd name="connsiteY5" fmla="*/ 316089 h 327378"/>
              <a:gd name="connsiteX6" fmla="*/ 598311 w 643467"/>
              <a:gd name="connsiteY6" fmla="*/ 259644 h 327378"/>
              <a:gd name="connsiteX7" fmla="*/ 643467 w 643467"/>
              <a:gd name="connsiteY7" fmla="*/ 180622 h 327378"/>
              <a:gd name="connsiteX8" fmla="*/ 598311 w 643467"/>
              <a:gd name="connsiteY8" fmla="*/ 22578 h 327378"/>
              <a:gd name="connsiteX9" fmla="*/ 496711 w 643467"/>
              <a:gd name="connsiteY9" fmla="*/ 0 h 327378"/>
              <a:gd name="connsiteX10" fmla="*/ 372533 w 643467"/>
              <a:gd name="connsiteY10" fmla="*/ 0 h 327378"/>
              <a:gd name="connsiteX11" fmla="*/ 248356 w 643467"/>
              <a:gd name="connsiteY11" fmla="*/ 0 h 327378"/>
              <a:gd name="connsiteX12" fmla="*/ 79022 w 643467"/>
              <a:gd name="connsiteY12" fmla="*/ 33867 h 32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467" h="327378">
                <a:moveTo>
                  <a:pt x="79022" y="33867"/>
                </a:moveTo>
                <a:lnTo>
                  <a:pt x="79022" y="33867"/>
                </a:lnTo>
                <a:lnTo>
                  <a:pt x="33867" y="124178"/>
                </a:lnTo>
                <a:lnTo>
                  <a:pt x="0" y="248356"/>
                </a:lnTo>
                <a:lnTo>
                  <a:pt x="349956" y="327378"/>
                </a:lnTo>
                <a:lnTo>
                  <a:pt x="519289" y="316089"/>
                </a:lnTo>
                <a:lnTo>
                  <a:pt x="598311" y="259644"/>
                </a:lnTo>
                <a:lnTo>
                  <a:pt x="643467" y="180622"/>
                </a:lnTo>
                <a:lnTo>
                  <a:pt x="598311" y="22578"/>
                </a:lnTo>
                <a:lnTo>
                  <a:pt x="496711" y="0"/>
                </a:lnTo>
                <a:lnTo>
                  <a:pt x="372533" y="0"/>
                </a:lnTo>
                <a:lnTo>
                  <a:pt x="248356" y="0"/>
                </a:lnTo>
                <a:lnTo>
                  <a:pt x="79022" y="338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80710" y="1670563"/>
            <a:ext cx="4954245" cy="4192924"/>
            <a:chOff x="3880710" y="1670563"/>
            <a:chExt cx="4954245" cy="4192924"/>
          </a:xfrm>
        </p:grpSpPr>
        <p:pic>
          <p:nvPicPr>
            <p:cNvPr id="1026" name="Picture 2" descr="C:\Users\mcotton\AppData\Local\Microsoft\Windows\Temporary Internet Files\Content.IE5\EK2CTMQW\MC90032696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950" y="2622495"/>
              <a:ext cx="4570195" cy="3038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4650030" y="2737710"/>
              <a:ext cx="152400" cy="279400"/>
              <a:chOff x="4687215" y="2011675"/>
              <a:chExt cx="152400" cy="279400"/>
            </a:xfrm>
          </p:grpSpPr>
          <p:cxnSp>
            <p:nvCxnSpPr>
              <p:cNvPr id="10" name="Straight Connector 9"/>
              <p:cNvCxnSpPr>
                <a:endCxn id="11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Isosceles Triangle 10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456785" y="3621025"/>
              <a:ext cx="152400" cy="279400"/>
              <a:chOff x="4687215" y="2011675"/>
              <a:chExt cx="152400" cy="279400"/>
            </a:xfrm>
          </p:grpSpPr>
          <p:cxnSp>
            <p:nvCxnSpPr>
              <p:cNvPr id="71" name="Straight Connector 70"/>
              <p:cNvCxnSpPr>
                <a:endCxn id="72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Isosceles Triangle 71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572000" y="3994510"/>
              <a:ext cx="152400" cy="279400"/>
              <a:chOff x="4687215" y="2011675"/>
              <a:chExt cx="152400" cy="279400"/>
            </a:xfrm>
          </p:grpSpPr>
          <p:cxnSp>
            <p:nvCxnSpPr>
              <p:cNvPr id="74" name="Straight Connector 73"/>
              <p:cNvCxnSpPr>
                <a:endCxn id="75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Isosceles Triangle 74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842055" y="4263345"/>
              <a:ext cx="152400" cy="279400"/>
              <a:chOff x="4687215" y="2011675"/>
              <a:chExt cx="152400" cy="279400"/>
            </a:xfrm>
          </p:grpSpPr>
          <p:cxnSp>
            <p:nvCxnSpPr>
              <p:cNvPr id="77" name="Straight Connector 76"/>
              <p:cNvCxnSpPr>
                <a:endCxn id="78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Isosceles Triangle 77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8682555" y="2660900"/>
              <a:ext cx="152400" cy="279400"/>
              <a:chOff x="4687215" y="2011675"/>
              <a:chExt cx="152400" cy="279400"/>
            </a:xfrm>
          </p:grpSpPr>
          <p:cxnSp>
            <p:nvCxnSpPr>
              <p:cNvPr id="80" name="Straight Connector 79"/>
              <p:cNvCxnSpPr>
                <a:endCxn id="81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Isosceles Triangle 80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8490530" y="3188005"/>
              <a:ext cx="152400" cy="279400"/>
              <a:chOff x="4687215" y="2011675"/>
              <a:chExt cx="152400" cy="279400"/>
            </a:xfrm>
          </p:grpSpPr>
          <p:cxnSp>
            <p:nvCxnSpPr>
              <p:cNvPr id="83" name="Straight Connector 82"/>
              <p:cNvCxnSpPr>
                <a:endCxn id="84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Isosceles Triangle 83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375315" y="3802485"/>
              <a:ext cx="152400" cy="279400"/>
              <a:chOff x="4687215" y="2011675"/>
              <a:chExt cx="152400" cy="279400"/>
            </a:xfrm>
          </p:grpSpPr>
          <p:cxnSp>
            <p:nvCxnSpPr>
              <p:cNvPr id="86" name="Straight Connector 85"/>
              <p:cNvCxnSpPr>
                <a:endCxn id="87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Isosceles Triangle 86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8106480" y="4263345"/>
              <a:ext cx="152400" cy="279400"/>
              <a:chOff x="4687215" y="2011675"/>
              <a:chExt cx="152400" cy="279400"/>
            </a:xfrm>
          </p:grpSpPr>
          <p:cxnSp>
            <p:nvCxnSpPr>
              <p:cNvPr id="89" name="Straight Connector 88"/>
              <p:cNvCxnSpPr>
                <a:endCxn id="90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Isosceles Triangle 89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8260100" y="4993040"/>
              <a:ext cx="152400" cy="279400"/>
              <a:chOff x="4687215" y="2011675"/>
              <a:chExt cx="152400" cy="279400"/>
            </a:xfrm>
          </p:grpSpPr>
          <p:cxnSp>
            <p:nvCxnSpPr>
              <p:cNvPr id="92" name="Straight Connector 91"/>
              <p:cNvCxnSpPr>
                <a:endCxn id="93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Isosceles Triangle 92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645620" y="4504340"/>
              <a:ext cx="152400" cy="279400"/>
              <a:chOff x="4687215" y="2011675"/>
              <a:chExt cx="152400" cy="279400"/>
            </a:xfrm>
          </p:grpSpPr>
          <p:cxnSp>
            <p:nvCxnSpPr>
              <p:cNvPr id="95" name="Straight Connector 94"/>
              <p:cNvCxnSpPr>
                <a:endCxn id="96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Isosceles Triangle 95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7221945" y="4965200"/>
              <a:ext cx="844910" cy="667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510592" y="4888390"/>
              <a:ext cx="441047" cy="667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19303" y="5042010"/>
              <a:ext cx="441047" cy="667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386638" y="4982244"/>
              <a:ext cx="126206" cy="16689"/>
            </a:xfrm>
            <a:custGeom>
              <a:avLst/>
              <a:gdLst>
                <a:gd name="connsiteX0" fmla="*/ 0 w 126206"/>
                <a:gd name="connsiteY0" fmla="*/ 9525 h 16689"/>
                <a:gd name="connsiteX1" fmla="*/ 0 w 126206"/>
                <a:gd name="connsiteY1" fmla="*/ 9525 h 16689"/>
                <a:gd name="connsiteX2" fmla="*/ 19050 w 126206"/>
                <a:gd name="connsiteY2" fmla="*/ 16669 h 16689"/>
                <a:gd name="connsiteX3" fmla="*/ 30956 w 126206"/>
                <a:gd name="connsiteY3" fmla="*/ 4762 h 16689"/>
                <a:gd name="connsiteX4" fmla="*/ 38100 w 126206"/>
                <a:gd name="connsiteY4" fmla="*/ 0 h 16689"/>
                <a:gd name="connsiteX5" fmla="*/ 52387 w 126206"/>
                <a:gd name="connsiteY5" fmla="*/ 2381 h 16689"/>
                <a:gd name="connsiteX6" fmla="*/ 59531 w 126206"/>
                <a:gd name="connsiteY6" fmla="*/ 4762 h 16689"/>
                <a:gd name="connsiteX7" fmla="*/ 126206 w 126206"/>
                <a:gd name="connsiteY7" fmla="*/ 2381 h 16689"/>
                <a:gd name="connsiteX8" fmla="*/ 0 w 126206"/>
                <a:gd name="connsiteY8" fmla="*/ 9525 h 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06" h="16689">
                  <a:moveTo>
                    <a:pt x="0" y="9525"/>
                  </a:moveTo>
                  <a:lnTo>
                    <a:pt x="0" y="9525"/>
                  </a:lnTo>
                  <a:cubicBezTo>
                    <a:pt x="6350" y="11906"/>
                    <a:pt x="12296" y="16055"/>
                    <a:pt x="19050" y="16669"/>
                  </a:cubicBezTo>
                  <a:cubicBezTo>
                    <a:pt x="24869" y="17198"/>
                    <a:pt x="28311" y="7407"/>
                    <a:pt x="30956" y="4762"/>
                  </a:cubicBezTo>
                  <a:cubicBezTo>
                    <a:pt x="32980" y="2738"/>
                    <a:pt x="35719" y="1587"/>
                    <a:pt x="38100" y="0"/>
                  </a:cubicBezTo>
                  <a:cubicBezTo>
                    <a:pt x="42862" y="794"/>
                    <a:pt x="47674" y="1334"/>
                    <a:pt x="52387" y="2381"/>
                  </a:cubicBezTo>
                  <a:cubicBezTo>
                    <a:pt x="54837" y="2925"/>
                    <a:pt x="57021" y="4762"/>
                    <a:pt x="59531" y="4762"/>
                  </a:cubicBezTo>
                  <a:cubicBezTo>
                    <a:pt x="81770" y="4762"/>
                    <a:pt x="126206" y="2381"/>
                    <a:pt x="126206" y="2381"/>
                  </a:cubicBezTo>
                  <a:lnTo>
                    <a:pt x="0" y="9525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703589" y="5195724"/>
              <a:ext cx="95901" cy="101670"/>
            </a:xfrm>
            <a:custGeom>
              <a:avLst/>
              <a:gdLst>
                <a:gd name="connsiteX0" fmla="*/ 2530 w 95901"/>
                <a:gd name="connsiteY0" fmla="*/ 34170 h 101670"/>
                <a:gd name="connsiteX1" fmla="*/ 2530 w 95901"/>
                <a:gd name="connsiteY1" fmla="*/ 34170 h 101670"/>
                <a:gd name="connsiteX2" fmla="*/ 2530 w 95901"/>
                <a:gd name="connsiteY2" fmla="*/ 77032 h 101670"/>
                <a:gd name="connsiteX3" fmla="*/ 9674 w 95901"/>
                <a:gd name="connsiteY3" fmla="*/ 81795 h 101670"/>
                <a:gd name="connsiteX4" fmla="*/ 14436 w 95901"/>
                <a:gd name="connsiteY4" fmla="*/ 88939 h 101670"/>
                <a:gd name="connsiteX5" fmla="*/ 12055 w 95901"/>
                <a:gd name="connsiteY5" fmla="*/ 100845 h 101670"/>
                <a:gd name="connsiteX6" fmla="*/ 14436 w 95901"/>
                <a:gd name="connsiteY6" fmla="*/ 60364 h 101670"/>
                <a:gd name="connsiteX7" fmla="*/ 19199 w 95901"/>
                <a:gd name="connsiteY7" fmla="*/ 46076 h 101670"/>
                <a:gd name="connsiteX8" fmla="*/ 26343 w 95901"/>
                <a:gd name="connsiteY8" fmla="*/ 41314 h 101670"/>
                <a:gd name="connsiteX9" fmla="*/ 31105 w 95901"/>
                <a:gd name="connsiteY9" fmla="*/ 34170 h 101670"/>
                <a:gd name="connsiteX10" fmla="*/ 52536 w 95901"/>
                <a:gd name="connsiteY10" fmla="*/ 24645 h 101670"/>
                <a:gd name="connsiteX11" fmla="*/ 59680 w 95901"/>
                <a:gd name="connsiteY11" fmla="*/ 22264 h 101670"/>
                <a:gd name="connsiteX12" fmla="*/ 66824 w 95901"/>
                <a:gd name="connsiteY12" fmla="*/ 19882 h 101670"/>
                <a:gd name="connsiteX13" fmla="*/ 85874 w 95901"/>
                <a:gd name="connsiteY13" fmla="*/ 15120 h 101670"/>
                <a:gd name="connsiteX14" fmla="*/ 88255 w 95901"/>
                <a:gd name="connsiteY14" fmla="*/ 7976 h 101670"/>
                <a:gd name="connsiteX15" fmla="*/ 95399 w 95901"/>
                <a:gd name="connsiteY15" fmla="*/ 832 h 101670"/>
                <a:gd name="connsiteX16" fmla="*/ 93018 w 95901"/>
                <a:gd name="connsiteY16" fmla="*/ 74651 h 101670"/>
                <a:gd name="connsiteX17" fmla="*/ 90636 w 95901"/>
                <a:gd name="connsiteY17" fmla="*/ 67507 h 101670"/>
                <a:gd name="connsiteX18" fmla="*/ 85874 w 95901"/>
                <a:gd name="connsiteY18" fmla="*/ 46076 h 101670"/>
                <a:gd name="connsiteX19" fmla="*/ 83493 w 95901"/>
                <a:gd name="connsiteY19" fmla="*/ 81795 h 101670"/>
                <a:gd name="connsiteX20" fmla="*/ 81111 w 95901"/>
                <a:gd name="connsiteY20" fmla="*/ 72270 h 101670"/>
                <a:gd name="connsiteX21" fmla="*/ 76349 w 95901"/>
                <a:gd name="connsiteY21" fmla="*/ 15120 h 101670"/>
                <a:gd name="connsiteX22" fmla="*/ 73968 w 95901"/>
                <a:gd name="connsiteY22" fmla="*/ 22264 h 101670"/>
                <a:gd name="connsiteX23" fmla="*/ 71586 w 95901"/>
                <a:gd name="connsiteY23" fmla="*/ 31789 h 101670"/>
                <a:gd name="connsiteX24" fmla="*/ 66824 w 95901"/>
                <a:gd name="connsiteY24" fmla="*/ 38932 h 101670"/>
                <a:gd name="connsiteX25" fmla="*/ 64443 w 95901"/>
                <a:gd name="connsiteY25" fmla="*/ 55601 h 101670"/>
                <a:gd name="connsiteX26" fmla="*/ 62061 w 95901"/>
                <a:gd name="connsiteY26" fmla="*/ 62745 h 101670"/>
                <a:gd name="connsiteX27" fmla="*/ 59680 w 95901"/>
                <a:gd name="connsiteY27" fmla="*/ 96082 h 101670"/>
                <a:gd name="connsiteX28" fmla="*/ 57299 w 95901"/>
                <a:gd name="connsiteY28" fmla="*/ 86557 h 101670"/>
                <a:gd name="connsiteX29" fmla="*/ 52536 w 95901"/>
                <a:gd name="connsiteY29" fmla="*/ 55601 h 101670"/>
                <a:gd name="connsiteX30" fmla="*/ 50155 w 95901"/>
                <a:gd name="connsiteY30" fmla="*/ 91320 h 101670"/>
                <a:gd name="connsiteX31" fmla="*/ 47774 w 95901"/>
                <a:gd name="connsiteY31" fmla="*/ 84176 h 101670"/>
                <a:gd name="connsiteX32" fmla="*/ 43011 w 95901"/>
                <a:gd name="connsiteY32" fmla="*/ 36551 h 101670"/>
                <a:gd name="connsiteX33" fmla="*/ 40630 w 95901"/>
                <a:gd name="connsiteY33" fmla="*/ 43695 h 101670"/>
                <a:gd name="connsiteX34" fmla="*/ 35868 w 95901"/>
                <a:gd name="connsiteY34" fmla="*/ 65126 h 101670"/>
                <a:gd name="connsiteX35" fmla="*/ 33486 w 95901"/>
                <a:gd name="connsiteY35" fmla="*/ 74651 h 101670"/>
                <a:gd name="connsiteX36" fmla="*/ 28724 w 95901"/>
                <a:gd name="connsiteY36" fmla="*/ 88939 h 101670"/>
                <a:gd name="connsiteX37" fmla="*/ 31105 w 95901"/>
                <a:gd name="connsiteY37" fmla="*/ 53220 h 101670"/>
                <a:gd name="connsiteX38" fmla="*/ 35868 w 95901"/>
                <a:gd name="connsiteY38" fmla="*/ 67507 h 101670"/>
                <a:gd name="connsiteX39" fmla="*/ 43011 w 95901"/>
                <a:gd name="connsiteY39" fmla="*/ 60364 h 101670"/>
                <a:gd name="connsiteX40" fmla="*/ 45393 w 95901"/>
                <a:gd name="connsiteY40" fmla="*/ 50839 h 101670"/>
                <a:gd name="connsiteX41" fmla="*/ 47774 w 95901"/>
                <a:gd name="connsiteY41" fmla="*/ 43695 h 101670"/>
                <a:gd name="connsiteX42" fmla="*/ 50155 w 95901"/>
                <a:gd name="connsiteY42" fmla="*/ 84176 h 101670"/>
                <a:gd name="connsiteX43" fmla="*/ 52536 w 95901"/>
                <a:gd name="connsiteY43" fmla="*/ 69889 h 101670"/>
                <a:gd name="connsiteX44" fmla="*/ 59680 w 95901"/>
                <a:gd name="connsiteY44" fmla="*/ 46076 h 101670"/>
                <a:gd name="connsiteX45" fmla="*/ 62061 w 95901"/>
                <a:gd name="connsiteY45" fmla="*/ 38932 h 101670"/>
                <a:gd name="connsiteX46" fmla="*/ 64443 w 95901"/>
                <a:gd name="connsiteY46" fmla="*/ 53220 h 101670"/>
                <a:gd name="connsiteX47" fmla="*/ 66824 w 95901"/>
                <a:gd name="connsiteY47" fmla="*/ 41314 h 101670"/>
                <a:gd name="connsiteX48" fmla="*/ 69205 w 95901"/>
                <a:gd name="connsiteY48" fmla="*/ 22264 h 101670"/>
                <a:gd name="connsiteX49" fmla="*/ 71586 w 95901"/>
                <a:gd name="connsiteY49" fmla="*/ 60364 h 101670"/>
                <a:gd name="connsiteX50" fmla="*/ 73968 w 95901"/>
                <a:gd name="connsiteY50" fmla="*/ 50839 h 101670"/>
                <a:gd name="connsiteX51" fmla="*/ 78730 w 95901"/>
                <a:gd name="connsiteY51" fmla="*/ 29407 h 101670"/>
                <a:gd name="connsiteX52" fmla="*/ 81111 w 95901"/>
                <a:gd name="connsiteY52" fmla="*/ 43695 h 101670"/>
                <a:gd name="connsiteX53" fmla="*/ 83493 w 95901"/>
                <a:gd name="connsiteY53" fmla="*/ 36551 h 101670"/>
                <a:gd name="connsiteX54" fmla="*/ 83493 w 95901"/>
                <a:gd name="connsiteY54" fmla="*/ 62745 h 101670"/>
                <a:gd name="connsiteX55" fmla="*/ 43011 w 95901"/>
                <a:gd name="connsiteY55" fmla="*/ 67507 h 10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5901" h="101670">
                  <a:moveTo>
                    <a:pt x="2530" y="34170"/>
                  </a:moveTo>
                  <a:lnTo>
                    <a:pt x="2530" y="34170"/>
                  </a:lnTo>
                  <a:cubicBezTo>
                    <a:pt x="1044" y="47545"/>
                    <a:pt x="-2333" y="63657"/>
                    <a:pt x="2530" y="77032"/>
                  </a:cubicBezTo>
                  <a:cubicBezTo>
                    <a:pt x="3508" y="79722"/>
                    <a:pt x="7293" y="80207"/>
                    <a:pt x="9674" y="81795"/>
                  </a:cubicBezTo>
                  <a:cubicBezTo>
                    <a:pt x="11261" y="84176"/>
                    <a:pt x="14081" y="86099"/>
                    <a:pt x="14436" y="88939"/>
                  </a:cubicBezTo>
                  <a:cubicBezTo>
                    <a:pt x="14938" y="92955"/>
                    <a:pt x="12055" y="104892"/>
                    <a:pt x="12055" y="100845"/>
                  </a:cubicBezTo>
                  <a:cubicBezTo>
                    <a:pt x="12055" y="87328"/>
                    <a:pt x="12688" y="73767"/>
                    <a:pt x="14436" y="60364"/>
                  </a:cubicBezTo>
                  <a:cubicBezTo>
                    <a:pt x="15085" y="55386"/>
                    <a:pt x="15022" y="48861"/>
                    <a:pt x="19199" y="46076"/>
                  </a:cubicBezTo>
                  <a:lnTo>
                    <a:pt x="26343" y="41314"/>
                  </a:lnTo>
                  <a:cubicBezTo>
                    <a:pt x="27930" y="38933"/>
                    <a:pt x="29081" y="36194"/>
                    <a:pt x="31105" y="34170"/>
                  </a:cubicBezTo>
                  <a:cubicBezTo>
                    <a:pt x="36766" y="28509"/>
                    <a:pt x="45461" y="27003"/>
                    <a:pt x="52536" y="24645"/>
                  </a:cubicBezTo>
                  <a:lnTo>
                    <a:pt x="59680" y="22264"/>
                  </a:lnTo>
                  <a:cubicBezTo>
                    <a:pt x="62061" y="21470"/>
                    <a:pt x="64363" y="20374"/>
                    <a:pt x="66824" y="19882"/>
                  </a:cubicBezTo>
                  <a:cubicBezTo>
                    <a:pt x="81191" y="17009"/>
                    <a:pt x="74890" y="18781"/>
                    <a:pt x="85874" y="15120"/>
                  </a:cubicBezTo>
                  <a:cubicBezTo>
                    <a:pt x="86668" y="12739"/>
                    <a:pt x="86863" y="10065"/>
                    <a:pt x="88255" y="7976"/>
                  </a:cubicBezTo>
                  <a:cubicBezTo>
                    <a:pt x="90123" y="5174"/>
                    <a:pt x="95159" y="-2527"/>
                    <a:pt x="95399" y="832"/>
                  </a:cubicBezTo>
                  <a:cubicBezTo>
                    <a:pt x="97153" y="25389"/>
                    <a:pt x="93812" y="50045"/>
                    <a:pt x="93018" y="74651"/>
                  </a:cubicBezTo>
                  <a:cubicBezTo>
                    <a:pt x="92224" y="72270"/>
                    <a:pt x="91181" y="69957"/>
                    <a:pt x="90636" y="67507"/>
                  </a:cubicBezTo>
                  <a:cubicBezTo>
                    <a:pt x="85045" y="42351"/>
                    <a:pt x="91236" y="62164"/>
                    <a:pt x="85874" y="46076"/>
                  </a:cubicBezTo>
                  <a:cubicBezTo>
                    <a:pt x="85080" y="57982"/>
                    <a:pt x="85628" y="70055"/>
                    <a:pt x="83493" y="81795"/>
                  </a:cubicBezTo>
                  <a:cubicBezTo>
                    <a:pt x="82907" y="85015"/>
                    <a:pt x="81372" y="75532"/>
                    <a:pt x="81111" y="72270"/>
                  </a:cubicBezTo>
                  <a:cubicBezTo>
                    <a:pt x="76372" y="13040"/>
                    <a:pt x="84343" y="39106"/>
                    <a:pt x="76349" y="15120"/>
                  </a:cubicBezTo>
                  <a:cubicBezTo>
                    <a:pt x="75555" y="17501"/>
                    <a:pt x="74658" y="19850"/>
                    <a:pt x="73968" y="22264"/>
                  </a:cubicBezTo>
                  <a:cubicBezTo>
                    <a:pt x="73069" y="25411"/>
                    <a:pt x="72875" y="28781"/>
                    <a:pt x="71586" y="31789"/>
                  </a:cubicBezTo>
                  <a:cubicBezTo>
                    <a:pt x="70459" y="34419"/>
                    <a:pt x="68411" y="36551"/>
                    <a:pt x="66824" y="38932"/>
                  </a:cubicBezTo>
                  <a:cubicBezTo>
                    <a:pt x="66030" y="44488"/>
                    <a:pt x="65544" y="50097"/>
                    <a:pt x="64443" y="55601"/>
                  </a:cubicBezTo>
                  <a:cubicBezTo>
                    <a:pt x="63951" y="58062"/>
                    <a:pt x="62354" y="60252"/>
                    <a:pt x="62061" y="62745"/>
                  </a:cubicBezTo>
                  <a:cubicBezTo>
                    <a:pt x="60759" y="73809"/>
                    <a:pt x="60474" y="84970"/>
                    <a:pt x="59680" y="96082"/>
                  </a:cubicBezTo>
                  <a:cubicBezTo>
                    <a:pt x="58886" y="92907"/>
                    <a:pt x="57609" y="89815"/>
                    <a:pt x="57299" y="86557"/>
                  </a:cubicBezTo>
                  <a:cubicBezTo>
                    <a:pt x="53572" y="47422"/>
                    <a:pt x="58477" y="31846"/>
                    <a:pt x="52536" y="55601"/>
                  </a:cubicBezTo>
                  <a:cubicBezTo>
                    <a:pt x="51742" y="67507"/>
                    <a:pt x="52117" y="79550"/>
                    <a:pt x="50155" y="91320"/>
                  </a:cubicBezTo>
                  <a:cubicBezTo>
                    <a:pt x="49742" y="93796"/>
                    <a:pt x="48051" y="86671"/>
                    <a:pt x="47774" y="84176"/>
                  </a:cubicBezTo>
                  <a:cubicBezTo>
                    <a:pt x="41151" y="24560"/>
                    <a:pt x="49082" y="66893"/>
                    <a:pt x="43011" y="36551"/>
                  </a:cubicBezTo>
                  <a:cubicBezTo>
                    <a:pt x="42217" y="38932"/>
                    <a:pt x="40923" y="41202"/>
                    <a:pt x="40630" y="43695"/>
                  </a:cubicBezTo>
                  <a:cubicBezTo>
                    <a:pt x="36873" y="75631"/>
                    <a:pt x="40829" y="89932"/>
                    <a:pt x="35868" y="65126"/>
                  </a:cubicBezTo>
                  <a:cubicBezTo>
                    <a:pt x="35074" y="68301"/>
                    <a:pt x="34426" y="71516"/>
                    <a:pt x="33486" y="74651"/>
                  </a:cubicBezTo>
                  <a:cubicBezTo>
                    <a:pt x="32043" y="79459"/>
                    <a:pt x="28724" y="88939"/>
                    <a:pt x="28724" y="88939"/>
                  </a:cubicBezTo>
                  <a:cubicBezTo>
                    <a:pt x="29518" y="77033"/>
                    <a:pt x="27332" y="64540"/>
                    <a:pt x="31105" y="53220"/>
                  </a:cubicBezTo>
                  <a:lnTo>
                    <a:pt x="35868" y="67507"/>
                  </a:lnTo>
                  <a:cubicBezTo>
                    <a:pt x="38249" y="65126"/>
                    <a:pt x="41340" y="63288"/>
                    <a:pt x="43011" y="60364"/>
                  </a:cubicBezTo>
                  <a:cubicBezTo>
                    <a:pt x="44635" y="57522"/>
                    <a:pt x="44494" y="53986"/>
                    <a:pt x="45393" y="50839"/>
                  </a:cubicBezTo>
                  <a:cubicBezTo>
                    <a:pt x="46083" y="48425"/>
                    <a:pt x="46980" y="46076"/>
                    <a:pt x="47774" y="43695"/>
                  </a:cubicBezTo>
                  <a:cubicBezTo>
                    <a:pt x="48568" y="57189"/>
                    <a:pt x="47737" y="70877"/>
                    <a:pt x="50155" y="84176"/>
                  </a:cubicBezTo>
                  <a:cubicBezTo>
                    <a:pt x="51019" y="88926"/>
                    <a:pt x="51589" y="74623"/>
                    <a:pt x="52536" y="69889"/>
                  </a:cubicBezTo>
                  <a:cubicBezTo>
                    <a:pt x="54334" y="60901"/>
                    <a:pt x="56647" y="55175"/>
                    <a:pt x="59680" y="46076"/>
                  </a:cubicBezTo>
                  <a:lnTo>
                    <a:pt x="62061" y="38932"/>
                  </a:lnTo>
                  <a:cubicBezTo>
                    <a:pt x="62855" y="43695"/>
                    <a:pt x="60125" y="51060"/>
                    <a:pt x="64443" y="53220"/>
                  </a:cubicBezTo>
                  <a:cubicBezTo>
                    <a:pt x="68063" y="55030"/>
                    <a:pt x="66209" y="45314"/>
                    <a:pt x="66824" y="41314"/>
                  </a:cubicBezTo>
                  <a:cubicBezTo>
                    <a:pt x="67797" y="34989"/>
                    <a:pt x="68411" y="28614"/>
                    <a:pt x="69205" y="22264"/>
                  </a:cubicBezTo>
                  <a:cubicBezTo>
                    <a:pt x="69999" y="34964"/>
                    <a:pt x="69494" y="47812"/>
                    <a:pt x="71586" y="60364"/>
                  </a:cubicBezTo>
                  <a:cubicBezTo>
                    <a:pt x="72124" y="63592"/>
                    <a:pt x="73069" y="53986"/>
                    <a:pt x="73968" y="50839"/>
                  </a:cubicBezTo>
                  <a:cubicBezTo>
                    <a:pt x="78656" y="34434"/>
                    <a:pt x="74436" y="55175"/>
                    <a:pt x="78730" y="29407"/>
                  </a:cubicBezTo>
                  <a:cubicBezTo>
                    <a:pt x="79524" y="34170"/>
                    <a:pt x="78433" y="39678"/>
                    <a:pt x="81111" y="43695"/>
                  </a:cubicBezTo>
                  <a:cubicBezTo>
                    <a:pt x="82503" y="45784"/>
                    <a:pt x="83182" y="34060"/>
                    <a:pt x="83493" y="36551"/>
                  </a:cubicBezTo>
                  <a:cubicBezTo>
                    <a:pt x="84576" y="45215"/>
                    <a:pt x="83493" y="54014"/>
                    <a:pt x="83493" y="62745"/>
                  </a:cubicBezTo>
                  <a:lnTo>
                    <a:pt x="43011" y="67507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571825" y="5306243"/>
              <a:ext cx="74045" cy="81412"/>
            </a:xfrm>
            <a:custGeom>
              <a:avLst/>
              <a:gdLst>
                <a:gd name="connsiteX0" fmla="*/ 227 w 74045"/>
                <a:gd name="connsiteY0" fmla="*/ 0 h 81412"/>
                <a:gd name="connsiteX1" fmla="*/ 227 w 74045"/>
                <a:gd name="connsiteY1" fmla="*/ 0 h 81412"/>
                <a:gd name="connsiteX2" fmla="*/ 16895 w 74045"/>
                <a:gd name="connsiteY2" fmla="*/ 14287 h 81412"/>
                <a:gd name="connsiteX3" fmla="*/ 24039 w 74045"/>
                <a:gd name="connsiteY3" fmla="*/ 19050 h 81412"/>
                <a:gd name="connsiteX4" fmla="*/ 43089 w 74045"/>
                <a:gd name="connsiteY4" fmla="*/ 21431 h 81412"/>
                <a:gd name="connsiteX5" fmla="*/ 24039 w 74045"/>
                <a:gd name="connsiteY5" fmla="*/ 9525 h 81412"/>
                <a:gd name="connsiteX6" fmla="*/ 16895 w 74045"/>
                <a:gd name="connsiteY6" fmla="*/ 7143 h 81412"/>
                <a:gd name="connsiteX7" fmla="*/ 24039 w 74045"/>
                <a:gd name="connsiteY7" fmla="*/ 9525 h 81412"/>
                <a:gd name="connsiteX8" fmla="*/ 31183 w 74045"/>
                <a:gd name="connsiteY8" fmla="*/ 11906 h 81412"/>
                <a:gd name="connsiteX9" fmla="*/ 52614 w 74045"/>
                <a:gd name="connsiteY9" fmla="*/ 16668 h 81412"/>
                <a:gd name="connsiteX10" fmla="*/ 66902 w 74045"/>
                <a:gd name="connsiteY10" fmla="*/ 23812 h 81412"/>
                <a:gd name="connsiteX11" fmla="*/ 74045 w 74045"/>
                <a:gd name="connsiteY11" fmla="*/ 28575 h 81412"/>
                <a:gd name="connsiteX12" fmla="*/ 66902 w 74045"/>
                <a:gd name="connsiteY12" fmla="*/ 33337 h 81412"/>
                <a:gd name="connsiteX13" fmla="*/ 21658 w 74045"/>
                <a:gd name="connsiteY13" fmla="*/ 33337 h 81412"/>
                <a:gd name="connsiteX14" fmla="*/ 9752 w 74045"/>
                <a:gd name="connsiteY14" fmla="*/ 30956 h 81412"/>
                <a:gd name="connsiteX15" fmla="*/ 12133 w 74045"/>
                <a:gd name="connsiteY15" fmla="*/ 21431 h 81412"/>
                <a:gd name="connsiteX16" fmla="*/ 16895 w 74045"/>
                <a:gd name="connsiteY16" fmla="*/ 28575 h 81412"/>
                <a:gd name="connsiteX17" fmla="*/ 24039 w 74045"/>
                <a:gd name="connsiteY17" fmla="*/ 33337 h 81412"/>
                <a:gd name="connsiteX18" fmla="*/ 43089 w 74045"/>
                <a:gd name="connsiteY18" fmla="*/ 45243 h 81412"/>
                <a:gd name="connsiteX19" fmla="*/ 50233 w 74045"/>
                <a:gd name="connsiteY19" fmla="*/ 47625 h 81412"/>
                <a:gd name="connsiteX20" fmla="*/ 43089 w 74045"/>
                <a:gd name="connsiteY20" fmla="*/ 45243 h 81412"/>
                <a:gd name="connsiteX21" fmla="*/ 24039 w 74045"/>
                <a:gd name="connsiteY21" fmla="*/ 23812 h 81412"/>
                <a:gd name="connsiteX22" fmla="*/ 9752 w 74045"/>
                <a:gd name="connsiteY22" fmla="*/ 9525 h 81412"/>
                <a:gd name="connsiteX23" fmla="*/ 12133 w 74045"/>
                <a:gd name="connsiteY23" fmla="*/ 26193 h 81412"/>
                <a:gd name="connsiteX24" fmla="*/ 16895 w 74045"/>
                <a:gd name="connsiteY24" fmla="*/ 50006 h 81412"/>
                <a:gd name="connsiteX25" fmla="*/ 19277 w 74045"/>
                <a:gd name="connsiteY25" fmla="*/ 64293 h 81412"/>
                <a:gd name="connsiteX26" fmla="*/ 16895 w 74045"/>
                <a:gd name="connsiteY26" fmla="*/ 42862 h 81412"/>
                <a:gd name="connsiteX27" fmla="*/ 9752 w 74045"/>
                <a:gd name="connsiteY27" fmla="*/ 45243 h 81412"/>
                <a:gd name="connsiteX28" fmla="*/ 7370 w 74045"/>
                <a:gd name="connsiteY28" fmla="*/ 57150 h 81412"/>
                <a:gd name="connsiteX29" fmla="*/ 227 w 74045"/>
                <a:gd name="connsiteY29" fmla="*/ 80962 h 81412"/>
                <a:gd name="connsiteX30" fmla="*/ 2608 w 74045"/>
                <a:gd name="connsiteY30" fmla="*/ 73818 h 81412"/>
                <a:gd name="connsiteX31" fmla="*/ 9752 w 74045"/>
                <a:gd name="connsiteY31" fmla="*/ 66675 h 81412"/>
                <a:gd name="connsiteX32" fmla="*/ 16895 w 74045"/>
                <a:gd name="connsiteY32" fmla="*/ 52387 h 81412"/>
                <a:gd name="connsiteX33" fmla="*/ 24039 w 74045"/>
                <a:gd name="connsiteY33" fmla="*/ 45243 h 81412"/>
                <a:gd name="connsiteX34" fmla="*/ 227 w 74045"/>
                <a:gd name="connsiteY34" fmla="*/ 0 h 8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045" h="81412">
                  <a:moveTo>
                    <a:pt x="227" y="0"/>
                  </a:moveTo>
                  <a:lnTo>
                    <a:pt x="227" y="0"/>
                  </a:lnTo>
                  <a:cubicBezTo>
                    <a:pt x="5783" y="4762"/>
                    <a:pt x="11181" y="9716"/>
                    <a:pt x="16895" y="14287"/>
                  </a:cubicBezTo>
                  <a:cubicBezTo>
                    <a:pt x="19130" y="16075"/>
                    <a:pt x="21278" y="18297"/>
                    <a:pt x="24039" y="19050"/>
                  </a:cubicBezTo>
                  <a:cubicBezTo>
                    <a:pt x="30213" y="20734"/>
                    <a:pt x="36739" y="20637"/>
                    <a:pt x="43089" y="21431"/>
                  </a:cubicBezTo>
                  <a:cubicBezTo>
                    <a:pt x="35542" y="10109"/>
                    <a:pt x="41043" y="15193"/>
                    <a:pt x="24039" y="9525"/>
                  </a:cubicBezTo>
                  <a:lnTo>
                    <a:pt x="16895" y="7143"/>
                  </a:lnTo>
                  <a:lnTo>
                    <a:pt x="24039" y="9525"/>
                  </a:lnTo>
                  <a:lnTo>
                    <a:pt x="31183" y="11906"/>
                  </a:lnTo>
                  <a:cubicBezTo>
                    <a:pt x="42907" y="15814"/>
                    <a:pt x="35851" y="13874"/>
                    <a:pt x="52614" y="16668"/>
                  </a:cubicBezTo>
                  <a:cubicBezTo>
                    <a:pt x="73093" y="30322"/>
                    <a:pt x="47179" y="13950"/>
                    <a:pt x="66902" y="23812"/>
                  </a:cubicBezTo>
                  <a:cubicBezTo>
                    <a:pt x="69462" y="25092"/>
                    <a:pt x="71664" y="26987"/>
                    <a:pt x="74045" y="28575"/>
                  </a:cubicBezTo>
                  <a:cubicBezTo>
                    <a:pt x="71664" y="30162"/>
                    <a:pt x="69643" y="32515"/>
                    <a:pt x="66902" y="33337"/>
                  </a:cubicBezTo>
                  <a:cubicBezTo>
                    <a:pt x="51484" y="37962"/>
                    <a:pt x="37584" y="34664"/>
                    <a:pt x="21658" y="33337"/>
                  </a:cubicBezTo>
                  <a:cubicBezTo>
                    <a:pt x="17689" y="32543"/>
                    <a:pt x="12280" y="34116"/>
                    <a:pt x="9752" y="30956"/>
                  </a:cubicBezTo>
                  <a:cubicBezTo>
                    <a:pt x="7708" y="28400"/>
                    <a:pt x="9028" y="22466"/>
                    <a:pt x="12133" y="21431"/>
                  </a:cubicBezTo>
                  <a:cubicBezTo>
                    <a:pt x="14848" y="20526"/>
                    <a:pt x="14871" y="26551"/>
                    <a:pt x="16895" y="28575"/>
                  </a:cubicBezTo>
                  <a:cubicBezTo>
                    <a:pt x="18919" y="30599"/>
                    <a:pt x="21658" y="31750"/>
                    <a:pt x="24039" y="33337"/>
                  </a:cubicBezTo>
                  <a:cubicBezTo>
                    <a:pt x="31587" y="44658"/>
                    <a:pt x="26086" y="39575"/>
                    <a:pt x="43089" y="45243"/>
                  </a:cubicBezTo>
                  <a:lnTo>
                    <a:pt x="50233" y="47625"/>
                  </a:lnTo>
                  <a:lnTo>
                    <a:pt x="43089" y="45243"/>
                  </a:lnTo>
                  <a:cubicBezTo>
                    <a:pt x="36901" y="35961"/>
                    <a:pt x="34914" y="31968"/>
                    <a:pt x="24039" y="23812"/>
                  </a:cubicBezTo>
                  <a:cubicBezTo>
                    <a:pt x="12225" y="14951"/>
                    <a:pt x="16715" y="19970"/>
                    <a:pt x="9752" y="9525"/>
                  </a:cubicBezTo>
                  <a:cubicBezTo>
                    <a:pt x="10546" y="15081"/>
                    <a:pt x="11158" y="20666"/>
                    <a:pt x="12133" y="26193"/>
                  </a:cubicBezTo>
                  <a:cubicBezTo>
                    <a:pt x="13540" y="34165"/>
                    <a:pt x="15564" y="42021"/>
                    <a:pt x="16895" y="50006"/>
                  </a:cubicBezTo>
                  <a:cubicBezTo>
                    <a:pt x="17689" y="54768"/>
                    <a:pt x="19277" y="69121"/>
                    <a:pt x="19277" y="64293"/>
                  </a:cubicBezTo>
                  <a:cubicBezTo>
                    <a:pt x="19277" y="57105"/>
                    <a:pt x="17689" y="50006"/>
                    <a:pt x="16895" y="42862"/>
                  </a:cubicBezTo>
                  <a:cubicBezTo>
                    <a:pt x="14514" y="43656"/>
                    <a:pt x="11144" y="43155"/>
                    <a:pt x="9752" y="45243"/>
                  </a:cubicBezTo>
                  <a:cubicBezTo>
                    <a:pt x="7507" y="48611"/>
                    <a:pt x="8248" y="53199"/>
                    <a:pt x="7370" y="57150"/>
                  </a:cubicBezTo>
                  <a:cubicBezTo>
                    <a:pt x="4970" y="67949"/>
                    <a:pt x="4186" y="69086"/>
                    <a:pt x="227" y="80962"/>
                  </a:cubicBezTo>
                  <a:cubicBezTo>
                    <a:pt x="-567" y="83343"/>
                    <a:pt x="833" y="75593"/>
                    <a:pt x="2608" y="73818"/>
                  </a:cubicBezTo>
                  <a:lnTo>
                    <a:pt x="9752" y="66675"/>
                  </a:lnTo>
                  <a:cubicBezTo>
                    <a:pt x="12138" y="59516"/>
                    <a:pt x="11767" y="58541"/>
                    <a:pt x="16895" y="52387"/>
                  </a:cubicBezTo>
                  <a:cubicBezTo>
                    <a:pt x="19051" y="49800"/>
                    <a:pt x="21883" y="47830"/>
                    <a:pt x="24039" y="45243"/>
                  </a:cubicBezTo>
                  <a:cubicBezTo>
                    <a:pt x="25871" y="43045"/>
                    <a:pt x="4196" y="7541"/>
                    <a:pt x="227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929747" y="5195630"/>
              <a:ext cx="524098" cy="667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416910" y="5080415"/>
              <a:ext cx="869743" cy="460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46432" y="4849985"/>
              <a:ext cx="869743" cy="460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341570" y="4696365"/>
              <a:ext cx="869743" cy="460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966997" y="4441145"/>
              <a:ext cx="869743" cy="73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95925" y="3891385"/>
              <a:ext cx="545373" cy="1018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880710" y="3006545"/>
              <a:ext cx="545373" cy="1018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386955" y="2968140"/>
              <a:ext cx="185045" cy="483394"/>
            </a:xfrm>
            <a:custGeom>
              <a:avLst/>
              <a:gdLst>
                <a:gd name="connsiteX0" fmla="*/ 177468 w 185045"/>
                <a:gd name="connsiteY0" fmla="*/ 0 h 483394"/>
                <a:gd name="connsiteX1" fmla="*/ 177468 w 185045"/>
                <a:gd name="connsiteY1" fmla="*/ 0 h 483394"/>
                <a:gd name="connsiteX2" fmla="*/ 179849 w 185045"/>
                <a:gd name="connsiteY2" fmla="*/ 69056 h 483394"/>
                <a:gd name="connsiteX3" fmla="*/ 182230 w 185045"/>
                <a:gd name="connsiteY3" fmla="*/ 76200 h 483394"/>
                <a:gd name="connsiteX4" fmla="*/ 184611 w 185045"/>
                <a:gd name="connsiteY4" fmla="*/ 97631 h 483394"/>
                <a:gd name="connsiteX5" fmla="*/ 182230 w 185045"/>
                <a:gd name="connsiteY5" fmla="*/ 150019 h 483394"/>
                <a:gd name="connsiteX6" fmla="*/ 172705 w 185045"/>
                <a:gd name="connsiteY6" fmla="*/ 164306 h 483394"/>
                <a:gd name="connsiteX7" fmla="*/ 167943 w 185045"/>
                <a:gd name="connsiteY7" fmla="*/ 178594 h 483394"/>
                <a:gd name="connsiteX8" fmla="*/ 165561 w 185045"/>
                <a:gd name="connsiteY8" fmla="*/ 185737 h 483394"/>
                <a:gd name="connsiteX9" fmla="*/ 163180 w 185045"/>
                <a:gd name="connsiteY9" fmla="*/ 197644 h 483394"/>
                <a:gd name="connsiteX10" fmla="*/ 158418 w 185045"/>
                <a:gd name="connsiteY10" fmla="*/ 211931 h 483394"/>
                <a:gd name="connsiteX11" fmla="*/ 156036 w 185045"/>
                <a:gd name="connsiteY11" fmla="*/ 221456 h 483394"/>
                <a:gd name="connsiteX12" fmla="*/ 151274 w 185045"/>
                <a:gd name="connsiteY12" fmla="*/ 228600 h 483394"/>
                <a:gd name="connsiteX13" fmla="*/ 146511 w 185045"/>
                <a:gd name="connsiteY13" fmla="*/ 242887 h 483394"/>
                <a:gd name="connsiteX14" fmla="*/ 144130 w 185045"/>
                <a:gd name="connsiteY14" fmla="*/ 250031 h 483394"/>
                <a:gd name="connsiteX15" fmla="*/ 139368 w 185045"/>
                <a:gd name="connsiteY15" fmla="*/ 257175 h 483394"/>
                <a:gd name="connsiteX16" fmla="*/ 134605 w 185045"/>
                <a:gd name="connsiteY16" fmla="*/ 271462 h 483394"/>
                <a:gd name="connsiteX17" fmla="*/ 129843 w 185045"/>
                <a:gd name="connsiteY17" fmla="*/ 285750 h 483394"/>
                <a:gd name="connsiteX18" fmla="*/ 127461 w 185045"/>
                <a:gd name="connsiteY18" fmla="*/ 292894 h 483394"/>
                <a:gd name="connsiteX19" fmla="*/ 125080 w 185045"/>
                <a:gd name="connsiteY19" fmla="*/ 300037 h 483394"/>
                <a:gd name="connsiteX20" fmla="*/ 120318 w 185045"/>
                <a:gd name="connsiteY20" fmla="*/ 307181 h 483394"/>
                <a:gd name="connsiteX21" fmla="*/ 117936 w 185045"/>
                <a:gd name="connsiteY21" fmla="*/ 314325 h 483394"/>
                <a:gd name="connsiteX22" fmla="*/ 110793 w 185045"/>
                <a:gd name="connsiteY22" fmla="*/ 321469 h 483394"/>
                <a:gd name="connsiteX23" fmla="*/ 106030 w 185045"/>
                <a:gd name="connsiteY23" fmla="*/ 335756 h 483394"/>
                <a:gd name="connsiteX24" fmla="*/ 103649 w 185045"/>
                <a:gd name="connsiteY24" fmla="*/ 342900 h 483394"/>
                <a:gd name="connsiteX25" fmla="*/ 94124 w 185045"/>
                <a:gd name="connsiteY25" fmla="*/ 357187 h 483394"/>
                <a:gd name="connsiteX26" fmla="*/ 91743 w 185045"/>
                <a:gd name="connsiteY26" fmla="*/ 364331 h 483394"/>
                <a:gd name="connsiteX27" fmla="*/ 86980 w 185045"/>
                <a:gd name="connsiteY27" fmla="*/ 371475 h 483394"/>
                <a:gd name="connsiteX28" fmla="*/ 77455 w 185045"/>
                <a:gd name="connsiteY28" fmla="*/ 392906 h 483394"/>
                <a:gd name="connsiteX29" fmla="*/ 70311 w 185045"/>
                <a:gd name="connsiteY29" fmla="*/ 407194 h 483394"/>
                <a:gd name="connsiteX30" fmla="*/ 67930 w 185045"/>
                <a:gd name="connsiteY30" fmla="*/ 414337 h 483394"/>
                <a:gd name="connsiteX31" fmla="*/ 58405 w 185045"/>
                <a:gd name="connsiteY31" fmla="*/ 428625 h 483394"/>
                <a:gd name="connsiteX32" fmla="*/ 51261 w 185045"/>
                <a:gd name="connsiteY32" fmla="*/ 461962 h 483394"/>
                <a:gd name="connsiteX33" fmla="*/ 44118 w 185045"/>
                <a:gd name="connsiteY33" fmla="*/ 476250 h 483394"/>
                <a:gd name="connsiteX34" fmla="*/ 41736 w 185045"/>
                <a:gd name="connsiteY34" fmla="*/ 483394 h 483394"/>
                <a:gd name="connsiteX35" fmla="*/ 41736 w 185045"/>
                <a:gd name="connsiteY35" fmla="*/ 445294 h 483394"/>
                <a:gd name="connsiteX36" fmla="*/ 51261 w 185045"/>
                <a:gd name="connsiteY36" fmla="*/ 111919 h 483394"/>
                <a:gd name="connsiteX37" fmla="*/ 58405 w 185045"/>
                <a:gd name="connsiteY37" fmla="*/ 107156 h 483394"/>
                <a:gd name="connsiteX38" fmla="*/ 72693 w 185045"/>
                <a:gd name="connsiteY38" fmla="*/ 102394 h 483394"/>
                <a:gd name="connsiteX39" fmla="*/ 86980 w 185045"/>
                <a:gd name="connsiteY39" fmla="*/ 92869 h 483394"/>
                <a:gd name="connsiteX40" fmla="*/ 125080 w 185045"/>
                <a:gd name="connsiteY40" fmla="*/ 83344 h 483394"/>
                <a:gd name="connsiteX41" fmla="*/ 144130 w 185045"/>
                <a:gd name="connsiteY41" fmla="*/ 78581 h 483394"/>
                <a:gd name="connsiteX42" fmla="*/ 156036 w 185045"/>
                <a:gd name="connsiteY42" fmla="*/ 76200 h 483394"/>
                <a:gd name="connsiteX43" fmla="*/ 172705 w 185045"/>
                <a:gd name="connsiteY43" fmla="*/ 80962 h 483394"/>
                <a:gd name="connsiteX44" fmla="*/ 179849 w 185045"/>
                <a:gd name="connsiteY44" fmla="*/ 85725 h 483394"/>
                <a:gd name="connsiteX45" fmla="*/ 182230 w 185045"/>
                <a:gd name="connsiteY45" fmla="*/ 100012 h 483394"/>
                <a:gd name="connsiteX46" fmla="*/ 172705 w 185045"/>
                <a:gd name="connsiteY46" fmla="*/ 102394 h 483394"/>
                <a:gd name="connsiteX47" fmla="*/ 129843 w 185045"/>
                <a:gd name="connsiteY47" fmla="*/ 109537 h 483394"/>
                <a:gd name="connsiteX48" fmla="*/ 91743 w 185045"/>
                <a:gd name="connsiteY48" fmla="*/ 116681 h 483394"/>
                <a:gd name="connsiteX49" fmla="*/ 82218 w 185045"/>
                <a:gd name="connsiteY49" fmla="*/ 119062 h 483394"/>
                <a:gd name="connsiteX50" fmla="*/ 67930 w 185045"/>
                <a:gd name="connsiteY50" fmla="*/ 126206 h 483394"/>
                <a:gd name="connsiteX51" fmla="*/ 58405 w 185045"/>
                <a:gd name="connsiteY51" fmla="*/ 128587 h 483394"/>
                <a:gd name="connsiteX52" fmla="*/ 51261 w 185045"/>
                <a:gd name="connsiteY52" fmla="*/ 133350 h 483394"/>
                <a:gd name="connsiteX53" fmla="*/ 60786 w 185045"/>
                <a:gd name="connsiteY53" fmla="*/ 128587 h 483394"/>
                <a:gd name="connsiteX54" fmla="*/ 72693 w 185045"/>
                <a:gd name="connsiteY54" fmla="*/ 123825 h 483394"/>
                <a:gd name="connsiteX55" fmla="*/ 86980 w 185045"/>
                <a:gd name="connsiteY55" fmla="*/ 119062 h 483394"/>
                <a:gd name="connsiteX56" fmla="*/ 96505 w 185045"/>
                <a:gd name="connsiteY56" fmla="*/ 114300 h 483394"/>
                <a:gd name="connsiteX57" fmla="*/ 110793 w 185045"/>
                <a:gd name="connsiteY57" fmla="*/ 111919 h 483394"/>
                <a:gd name="connsiteX58" fmla="*/ 167943 w 185045"/>
                <a:gd name="connsiteY58" fmla="*/ 109537 h 483394"/>
                <a:gd name="connsiteX59" fmla="*/ 158418 w 185045"/>
                <a:gd name="connsiteY59" fmla="*/ 114300 h 483394"/>
                <a:gd name="connsiteX60" fmla="*/ 141749 w 185045"/>
                <a:gd name="connsiteY60" fmla="*/ 121444 h 483394"/>
                <a:gd name="connsiteX61" fmla="*/ 134605 w 185045"/>
                <a:gd name="connsiteY61" fmla="*/ 128587 h 483394"/>
                <a:gd name="connsiteX62" fmla="*/ 127461 w 185045"/>
                <a:gd name="connsiteY62" fmla="*/ 130969 h 483394"/>
                <a:gd name="connsiteX63" fmla="*/ 120318 w 185045"/>
                <a:gd name="connsiteY63" fmla="*/ 135731 h 483394"/>
                <a:gd name="connsiteX64" fmla="*/ 94124 w 185045"/>
                <a:gd name="connsiteY64" fmla="*/ 147637 h 483394"/>
                <a:gd name="connsiteX65" fmla="*/ 82218 w 185045"/>
                <a:gd name="connsiteY65" fmla="*/ 152400 h 483394"/>
                <a:gd name="connsiteX66" fmla="*/ 72693 w 185045"/>
                <a:gd name="connsiteY66" fmla="*/ 157162 h 483394"/>
                <a:gd name="connsiteX67" fmla="*/ 58405 w 185045"/>
                <a:gd name="connsiteY67" fmla="*/ 161925 h 483394"/>
                <a:gd name="connsiteX68" fmla="*/ 51261 w 185045"/>
                <a:gd name="connsiteY68" fmla="*/ 164306 h 483394"/>
                <a:gd name="connsiteX69" fmla="*/ 75074 w 185045"/>
                <a:gd name="connsiteY69" fmla="*/ 157162 h 483394"/>
                <a:gd name="connsiteX70" fmla="*/ 89361 w 185045"/>
                <a:gd name="connsiteY70" fmla="*/ 154781 h 483394"/>
                <a:gd name="connsiteX71" fmla="*/ 101268 w 185045"/>
                <a:gd name="connsiteY71" fmla="*/ 150019 h 483394"/>
                <a:gd name="connsiteX72" fmla="*/ 113174 w 185045"/>
                <a:gd name="connsiteY72" fmla="*/ 142875 h 483394"/>
                <a:gd name="connsiteX73" fmla="*/ 122699 w 185045"/>
                <a:gd name="connsiteY73" fmla="*/ 140494 h 483394"/>
                <a:gd name="connsiteX74" fmla="*/ 127461 w 185045"/>
                <a:gd name="connsiteY74" fmla="*/ 133350 h 483394"/>
                <a:gd name="connsiteX75" fmla="*/ 134605 w 185045"/>
                <a:gd name="connsiteY75" fmla="*/ 126206 h 483394"/>
                <a:gd name="connsiteX76" fmla="*/ 127461 w 185045"/>
                <a:gd name="connsiteY76" fmla="*/ 121444 h 483394"/>
                <a:gd name="connsiteX77" fmla="*/ 113174 w 185045"/>
                <a:gd name="connsiteY77" fmla="*/ 123825 h 483394"/>
                <a:gd name="connsiteX78" fmla="*/ 106030 w 185045"/>
                <a:gd name="connsiteY78" fmla="*/ 126206 h 483394"/>
                <a:gd name="connsiteX79" fmla="*/ 89361 w 185045"/>
                <a:gd name="connsiteY79" fmla="*/ 128587 h 483394"/>
                <a:gd name="connsiteX80" fmla="*/ 79836 w 185045"/>
                <a:gd name="connsiteY80" fmla="*/ 133350 h 483394"/>
                <a:gd name="connsiteX81" fmla="*/ 72693 w 185045"/>
                <a:gd name="connsiteY81" fmla="*/ 135731 h 483394"/>
                <a:gd name="connsiteX82" fmla="*/ 65549 w 185045"/>
                <a:gd name="connsiteY82" fmla="*/ 140494 h 483394"/>
                <a:gd name="connsiteX83" fmla="*/ 56024 w 185045"/>
                <a:gd name="connsiteY83" fmla="*/ 142875 h 483394"/>
                <a:gd name="connsiteX84" fmla="*/ 48880 w 185045"/>
                <a:gd name="connsiteY84" fmla="*/ 145256 h 483394"/>
                <a:gd name="connsiteX85" fmla="*/ 75074 w 185045"/>
                <a:gd name="connsiteY85" fmla="*/ 142875 h 483394"/>
                <a:gd name="connsiteX86" fmla="*/ 132224 w 185045"/>
                <a:gd name="connsiteY86" fmla="*/ 140494 h 483394"/>
                <a:gd name="connsiteX87" fmla="*/ 156036 w 185045"/>
                <a:gd name="connsiteY87" fmla="*/ 135731 h 483394"/>
                <a:gd name="connsiteX88" fmla="*/ 172705 w 185045"/>
                <a:gd name="connsiteY88" fmla="*/ 130969 h 483394"/>
                <a:gd name="connsiteX89" fmla="*/ 158418 w 185045"/>
                <a:gd name="connsiteY89" fmla="*/ 140494 h 483394"/>
                <a:gd name="connsiteX90" fmla="*/ 151274 w 185045"/>
                <a:gd name="connsiteY90" fmla="*/ 147637 h 483394"/>
                <a:gd name="connsiteX91" fmla="*/ 125080 w 185045"/>
                <a:gd name="connsiteY91" fmla="*/ 164306 h 483394"/>
                <a:gd name="connsiteX92" fmla="*/ 106030 w 185045"/>
                <a:gd name="connsiteY92" fmla="*/ 171450 h 483394"/>
                <a:gd name="connsiteX93" fmla="*/ 96505 w 185045"/>
                <a:gd name="connsiteY93" fmla="*/ 173831 h 483394"/>
                <a:gd name="connsiteX94" fmla="*/ 89361 w 185045"/>
                <a:gd name="connsiteY94" fmla="*/ 178594 h 483394"/>
                <a:gd name="connsiteX95" fmla="*/ 75074 w 185045"/>
                <a:gd name="connsiteY95" fmla="*/ 185737 h 483394"/>
                <a:gd name="connsiteX96" fmla="*/ 106030 w 185045"/>
                <a:gd name="connsiteY96" fmla="*/ 185737 h 483394"/>
                <a:gd name="connsiteX97" fmla="*/ 120318 w 185045"/>
                <a:gd name="connsiteY97" fmla="*/ 180975 h 483394"/>
                <a:gd name="connsiteX98" fmla="*/ 139368 w 185045"/>
                <a:gd name="connsiteY98" fmla="*/ 178594 h 483394"/>
                <a:gd name="connsiteX99" fmla="*/ 146511 w 185045"/>
                <a:gd name="connsiteY99" fmla="*/ 173831 h 483394"/>
                <a:gd name="connsiteX100" fmla="*/ 139368 w 185045"/>
                <a:gd name="connsiteY100" fmla="*/ 176212 h 483394"/>
                <a:gd name="connsiteX101" fmla="*/ 129843 w 185045"/>
                <a:gd name="connsiteY101" fmla="*/ 178594 h 483394"/>
                <a:gd name="connsiteX102" fmla="*/ 110793 w 185045"/>
                <a:gd name="connsiteY102" fmla="*/ 180975 h 483394"/>
                <a:gd name="connsiteX103" fmla="*/ 101268 w 185045"/>
                <a:gd name="connsiteY103" fmla="*/ 185737 h 483394"/>
                <a:gd name="connsiteX104" fmla="*/ 86980 w 185045"/>
                <a:gd name="connsiteY104" fmla="*/ 188119 h 483394"/>
                <a:gd name="connsiteX105" fmla="*/ 139368 w 185045"/>
                <a:gd name="connsiteY105" fmla="*/ 188119 h 483394"/>
                <a:gd name="connsiteX106" fmla="*/ 158418 w 185045"/>
                <a:gd name="connsiteY106" fmla="*/ 183356 h 483394"/>
                <a:gd name="connsiteX107" fmla="*/ 148893 w 185045"/>
                <a:gd name="connsiteY107" fmla="*/ 185737 h 483394"/>
                <a:gd name="connsiteX108" fmla="*/ 127461 w 185045"/>
                <a:gd name="connsiteY108" fmla="*/ 188119 h 483394"/>
                <a:gd name="connsiteX109" fmla="*/ 101268 w 185045"/>
                <a:gd name="connsiteY109" fmla="*/ 192881 h 483394"/>
                <a:gd name="connsiteX110" fmla="*/ 94124 w 185045"/>
                <a:gd name="connsiteY110" fmla="*/ 195262 h 483394"/>
                <a:gd name="connsiteX111" fmla="*/ 82218 w 185045"/>
                <a:gd name="connsiteY111" fmla="*/ 197644 h 483394"/>
                <a:gd name="connsiteX112" fmla="*/ 72693 w 185045"/>
                <a:gd name="connsiteY112" fmla="*/ 200025 h 483394"/>
                <a:gd name="connsiteX113" fmla="*/ 125080 w 185045"/>
                <a:gd name="connsiteY113" fmla="*/ 200025 h 483394"/>
                <a:gd name="connsiteX114" fmla="*/ 158418 w 185045"/>
                <a:gd name="connsiteY114" fmla="*/ 202406 h 483394"/>
                <a:gd name="connsiteX115" fmla="*/ 132224 w 185045"/>
                <a:gd name="connsiteY115" fmla="*/ 209550 h 483394"/>
                <a:gd name="connsiteX116" fmla="*/ 125080 w 185045"/>
                <a:gd name="connsiteY116" fmla="*/ 211931 h 483394"/>
                <a:gd name="connsiteX117" fmla="*/ 110793 w 185045"/>
                <a:gd name="connsiteY117" fmla="*/ 214312 h 483394"/>
                <a:gd name="connsiteX118" fmla="*/ 96505 w 185045"/>
                <a:gd name="connsiteY118" fmla="*/ 219075 h 483394"/>
                <a:gd name="connsiteX119" fmla="*/ 89361 w 185045"/>
                <a:gd name="connsiteY119" fmla="*/ 221456 h 483394"/>
                <a:gd name="connsiteX120" fmla="*/ 79836 w 185045"/>
                <a:gd name="connsiteY120" fmla="*/ 223837 h 483394"/>
                <a:gd name="connsiteX121" fmla="*/ 115555 w 185045"/>
                <a:gd name="connsiteY121" fmla="*/ 221456 h 483394"/>
                <a:gd name="connsiteX122" fmla="*/ 125080 w 185045"/>
                <a:gd name="connsiteY122" fmla="*/ 223837 h 483394"/>
                <a:gd name="connsiteX123" fmla="*/ 110793 w 185045"/>
                <a:gd name="connsiteY123" fmla="*/ 228600 h 483394"/>
                <a:gd name="connsiteX124" fmla="*/ 103649 w 185045"/>
                <a:gd name="connsiteY124" fmla="*/ 233362 h 483394"/>
                <a:gd name="connsiteX125" fmla="*/ 94124 w 185045"/>
                <a:gd name="connsiteY125" fmla="*/ 235744 h 483394"/>
                <a:gd name="connsiteX126" fmla="*/ 86980 w 185045"/>
                <a:gd name="connsiteY126" fmla="*/ 238125 h 483394"/>
                <a:gd name="connsiteX127" fmla="*/ 77455 w 185045"/>
                <a:gd name="connsiteY127" fmla="*/ 240506 h 483394"/>
                <a:gd name="connsiteX128" fmla="*/ 63168 w 185045"/>
                <a:gd name="connsiteY128" fmla="*/ 245269 h 483394"/>
                <a:gd name="connsiteX129" fmla="*/ 79836 w 185045"/>
                <a:gd name="connsiteY129" fmla="*/ 245269 h 483394"/>
                <a:gd name="connsiteX130" fmla="*/ 98886 w 185045"/>
                <a:gd name="connsiteY130" fmla="*/ 242887 h 483394"/>
                <a:gd name="connsiteX131" fmla="*/ 113174 w 185045"/>
                <a:gd name="connsiteY131" fmla="*/ 240506 h 483394"/>
                <a:gd name="connsiteX132" fmla="*/ 103649 w 185045"/>
                <a:gd name="connsiteY132" fmla="*/ 242887 h 483394"/>
                <a:gd name="connsiteX133" fmla="*/ 94124 w 185045"/>
                <a:gd name="connsiteY133" fmla="*/ 247650 h 483394"/>
                <a:gd name="connsiteX134" fmla="*/ 63168 w 185045"/>
                <a:gd name="connsiteY134" fmla="*/ 254794 h 483394"/>
                <a:gd name="connsiteX135" fmla="*/ 46499 w 185045"/>
                <a:gd name="connsiteY135" fmla="*/ 259556 h 483394"/>
                <a:gd name="connsiteX136" fmla="*/ 39355 w 185045"/>
                <a:gd name="connsiteY136" fmla="*/ 264319 h 483394"/>
                <a:gd name="connsiteX137" fmla="*/ 96505 w 185045"/>
                <a:gd name="connsiteY137" fmla="*/ 259556 h 483394"/>
                <a:gd name="connsiteX138" fmla="*/ 115555 w 185045"/>
                <a:gd name="connsiteY138" fmla="*/ 257175 h 483394"/>
                <a:gd name="connsiteX139" fmla="*/ 129843 w 185045"/>
                <a:gd name="connsiteY139" fmla="*/ 259556 h 483394"/>
                <a:gd name="connsiteX140" fmla="*/ 117936 w 185045"/>
                <a:gd name="connsiteY140" fmla="*/ 264319 h 483394"/>
                <a:gd name="connsiteX141" fmla="*/ 94124 w 185045"/>
                <a:gd name="connsiteY141" fmla="*/ 269081 h 483394"/>
                <a:gd name="connsiteX142" fmla="*/ 79836 w 185045"/>
                <a:gd name="connsiteY142" fmla="*/ 273844 h 483394"/>
                <a:gd name="connsiteX143" fmla="*/ 72693 w 185045"/>
                <a:gd name="connsiteY143" fmla="*/ 276225 h 483394"/>
                <a:gd name="connsiteX144" fmla="*/ 84599 w 185045"/>
                <a:gd name="connsiteY144" fmla="*/ 278606 h 483394"/>
                <a:gd name="connsiteX145" fmla="*/ 127461 w 185045"/>
                <a:gd name="connsiteY145" fmla="*/ 280987 h 483394"/>
                <a:gd name="connsiteX146" fmla="*/ 117936 w 185045"/>
                <a:gd name="connsiteY146" fmla="*/ 283369 h 483394"/>
                <a:gd name="connsiteX147" fmla="*/ 110793 w 185045"/>
                <a:gd name="connsiteY147" fmla="*/ 285750 h 483394"/>
                <a:gd name="connsiteX148" fmla="*/ 82218 w 185045"/>
                <a:gd name="connsiteY148" fmla="*/ 292894 h 483394"/>
                <a:gd name="connsiteX149" fmla="*/ 75074 w 185045"/>
                <a:gd name="connsiteY149" fmla="*/ 295275 h 483394"/>
                <a:gd name="connsiteX150" fmla="*/ 84599 w 185045"/>
                <a:gd name="connsiteY150" fmla="*/ 297656 h 483394"/>
                <a:gd name="connsiteX151" fmla="*/ 98886 w 185045"/>
                <a:gd name="connsiteY151" fmla="*/ 295275 h 483394"/>
                <a:gd name="connsiteX152" fmla="*/ 122699 w 185045"/>
                <a:gd name="connsiteY152" fmla="*/ 290512 h 483394"/>
                <a:gd name="connsiteX153" fmla="*/ 132224 w 185045"/>
                <a:gd name="connsiteY153" fmla="*/ 288131 h 483394"/>
                <a:gd name="connsiteX154" fmla="*/ 144130 w 185045"/>
                <a:gd name="connsiteY154" fmla="*/ 285750 h 483394"/>
                <a:gd name="connsiteX155" fmla="*/ 120318 w 185045"/>
                <a:gd name="connsiteY155" fmla="*/ 290512 h 483394"/>
                <a:gd name="connsiteX156" fmla="*/ 94124 w 185045"/>
                <a:gd name="connsiteY156" fmla="*/ 297656 h 483394"/>
                <a:gd name="connsiteX157" fmla="*/ 86980 w 185045"/>
                <a:gd name="connsiteY157" fmla="*/ 300037 h 483394"/>
                <a:gd name="connsiteX158" fmla="*/ 53643 w 185045"/>
                <a:gd name="connsiteY158" fmla="*/ 304800 h 483394"/>
                <a:gd name="connsiteX159" fmla="*/ 65549 w 185045"/>
                <a:gd name="connsiteY159" fmla="*/ 304800 h 483394"/>
                <a:gd name="connsiteX160" fmla="*/ 77455 w 185045"/>
                <a:gd name="connsiteY160" fmla="*/ 307181 h 483394"/>
                <a:gd name="connsiteX161" fmla="*/ 84599 w 185045"/>
                <a:gd name="connsiteY161" fmla="*/ 311944 h 483394"/>
                <a:gd name="connsiteX162" fmla="*/ 132224 w 185045"/>
                <a:gd name="connsiteY162" fmla="*/ 314325 h 483394"/>
                <a:gd name="connsiteX163" fmla="*/ 120318 w 185045"/>
                <a:gd name="connsiteY163" fmla="*/ 319087 h 483394"/>
                <a:gd name="connsiteX164" fmla="*/ 101268 w 185045"/>
                <a:gd name="connsiteY164" fmla="*/ 323850 h 483394"/>
                <a:gd name="connsiteX165" fmla="*/ 91743 w 185045"/>
                <a:gd name="connsiteY165" fmla="*/ 328612 h 483394"/>
                <a:gd name="connsiteX166" fmla="*/ 60786 w 185045"/>
                <a:gd name="connsiteY166" fmla="*/ 335756 h 483394"/>
                <a:gd name="connsiteX167" fmla="*/ 89361 w 185045"/>
                <a:gd name="connsiteY167" fmla="*/ 328612 h 483394"/>
                <a:gd name="connsiteX168" fmla="*/ 82218 w 185045"/>
                <a:gd name="connsiteY168" fmla="*/ 330994 h 483394"/>
                <a:gd name="connsiteX169" fmla="*/ 72693 w 185045"/>
                <a:gd name="connsiteY169" fmla="*/ 333375 h 483394"/>
                <a:gd name="connsiteX170" fmla="*/ 65549 w 185045"/>
                <a:gd name="connsiteY170" fmla="*/ 338137 h 483394"/>
                <a:gd name="connsiteX171" fmla="*/ 94124 w 185045"/>
                <a:gd name="connsiteY171" fmla="*/ 335756 h 483394"/>
                <a:gd name="connsiteX172" fmla="*/ 106030 w 185045"/>
                <a:gd name="connsiteY172" fmla="*/ 333375 h 483394"/>
                <a:gd name="connsiteX173" fmla="*/ 84599 w 185045"/>
                <a:gd name="connsiteY173" fmla="*/ 340519 h 483394"/>
                <a:gd name="connsiteX174" fmla="*/ 77455 w 185045"/>
                <a:gd name="connsiteY174" fmla="*/ 345281 h 483394"/>
                <a:gd name="connsiteX175" fmla="*/ 77455 w 185045"/>
                <a:gd name="connsiteY175" fmla="*/ 354806 h 483394"/>
                <a:gd name="connsiteX176" fmla="*/ 56024 w 185045"/>
                <a:gd name="connsiteY176" fmla="*/ 361950 h 483394"/>
                <a:gd name="connsiteX177" fmla="*/ 41736 w 185045"/>
                <a:gd name="connsiteY177" fmla="*/ 366712 h 483394"/>
                <a:gd name="connsiteX178" fmla="*/ 48880 w 185045"/>
                <a:gd name="connsiteY178" fmla="*/ 369094 h 483394"/>
                <a:gd name="connsiteX179" fmla="*/ 67930 w 185045"/>
                <a:gd name="connsiteY179" fmla="*/ 371475 h 483394"/>
                <a:gd name="connsiteX180" fmla="*/ 65549 w 185045"/>
                <a:gd name="connsiteY180" fmla="*/ 378619 h 483394"/>
                <a:gd name="connsiteX181" fmla="*/ 58405 w 185045"/>
                <a:gd name="connsiteY181" fmla="*/ 385762 h 483394"/>
                <a:gd name="connsiteX182" fmla="*/ 53643 w 185045"/>
                <a:gd name="connsiteY182" fmla="*/ 392906 h 483394"/>
                <a:gd name="connsiteX183" fmla="*/ 48880 w 185045"/>
                <a:gd name="connsiteY183" fmla="*/ 407194 h 483394"/>
                <a:gd name="connsiteX184" fmla="*/ 56024 w 185045"/>
                <a:gd name="connsiteY184" fmla="*/ 409575 h 483394"/>
                <a:gd name="connsiteX185" fmla="*/ 65549 w 185045"/>
                <a:gd name="connsiteY185" fmla="*/ 397669 h 483394"/>
                <a:gd name="connsiteX186" fmla="*/ 72693 w 185045"/>
                <a:gd name="connsiteY186" fmla="*/ 392906 h 483394"/>
                <a:gd name="connsiteX187" fmla="*/ 75074 w 185045"/>
                <a:gd name="connsiteY187" fmla="*/ 385762 h 483394"/>
                <a:gd name="connsiteX188" fmla="*/ 82218 w 185045"/>
                <a:gd name="connsiteY188" fmla="*/ 378619 h 483394"/>
                <a:gd name="connsiteX189" fmla="*/ 91743 w 185045"/>
                <a:gd name="connsiteY189" fmla="*/ 366712 h 483394"/>
                <a:gd name="connsiteX190" fmla="*/ 94124 w 185045"/>
                <a:gd name="connsiteY190" fmla="*/ 354806 h 483394"/>
                <a:gd name="connsiteX191" fmla="*/ 91743 w 185045"/>
                <a:gd name="connsiteY191" fmla="*/ 340519 h 483394"/>
                <a:gd name="connsiteX192" fmla="*/ 84599 w 185045"/>
                <a:gd name="connsiteY192" fmla="*/ 347662 h 483394"/>
                <a:gd name="connsiteX193" fmla="*/ 70311 w 185045"/>
                <a:gd name="connsiteY193" fmla="*/ 369094 h 483394"/>
                <a:gd name="connsiteX194" fmla="*/ 65549 w 185045"/>
                <a:gd name="connsiteY194" fmla="*/ 376237 h 483394"/>
                <a:gd name="connsiteX195" fmla="*/ 63168 w 185045"/>
                <a:gd name="connsiteY195" fmla="*/ 271462 h 483394"/>
                <a:gd name="connsiteX196" fmla="*/ 60786 w 185045"/>
                <a:gd name="connsiteY196" fmla="*/ 114300 h 483394"/>
                <a:gd name="connsiteX197" fmla="*/ 58405 w 185045"/>
                <a:gd name="connsiteY197" fmla="*/ 252412 h 483394"/>
                <a:gd name="connsiteX198" fmla="*/ 56024 w 185045"/>
                <a:gd name="connsiteY198" fmla="*/ 164306 h 483394"/>
                <a:gd name="connsiteX199" fmla="*/ 53643 w 185045"/>
                <a:gd name="connsiteY199" fmla="*/ 407194 h 483394"/>
                <a:gd name="connsiteX200" fmla="*/ 63168 w 185045"/>
                <a:gd name="connsiteY200" fmla="*/ 342900 h 483394"/>
                <a:gd name="connsiteX201" fmla="*/ 70311 w 185045"/>
                <a:gd name="connsiteY201" fmla="*/ 326231 h 483394"/>
                <a:gd name="connsiteX202" fmla="*/ 84599 w 185045"/>
                <a:gd name="connsiteY202" fmla="*/ 273844 h 483394"/>
                <a:gd name="connsiteX203" fmla="*/ 86980 w 185045"/>
                <a:gd name="connsiteY203" fmla="*/ 238125 h 483394"/>
                <a:gd name="connsiteX204" fmla="*/ 91743 w 185045"/>
                <a:gd name="connsiteY204" fmla="*/ 219075 h 483394"/>
                <a:gd name="connsiteX205" fmla="*/ 86980 w 185045"/>
                <a:gd name="connsiteY205" fmla="*/ 169069 h 483394"/>
                <a:gd name="connsiteX206" fmla="*/ 84599 w 185045"/>
                <a:gd name="connsiteY206" fmla="*/ 190500 h 483394"/>
                <a:gd name="connsiteX207" fmla="*/ 79836 w 185045"/>
                <a:gd name="connsiteY207" fmla="*/ 214312 h 483394"/>
                <a:gd name="connsiteX208" fmla="*/ 77455 w 185045"/>
                <a:gd name="connsiteY208" fmla="*/ 285750 h 483394"/>
                <a:gd name="connsiteX209" fmla="*/ 72693 w 185045"/>
                <a:gd name="connsiteY209" fmla="*/ 211931 h 483394"/>
                <a:gd name="connsiteX210" fmla="*/ 67930 w 185045"/>
                <a:gd name="connsiteY210" fmla="*/ 230981 h 483394"/>
                <a:gd name="connsiteX211" fmla="*/ 63168 w 185045"/>
                <a:gd name="connsiteY211" fmla="*/ 254794 h 483394"/>
                <a:gd name="connsiteX212" fmla="*/ 58405 w 185045"/>
                <a:gd name="connsiteY212" fmla="*/ 307181 h 483394"/>
                <a:gd name="connsiteX213" fmla="*/ 60786 w 185045"/>
                <a:gd name="connsiteY213" fmla="*/ 197644 h 483394"/>
                <a:gd name="connsiteX214" fmla="*/ 65549 w 185045"/>
                <a:gd name="connsiteY214" fmla="*/ 183356 h 483394"/>
                <a:gd name="connsiteX215" fmla="*/ 67930 w 185045"/>
                <a:gd name="connsiteY215" fmla="*/ 147637 h 483394"/>
                <a:gd name="connsiteX216" fmla="*/ 70311 w 185045"/>
                <a:gd name="connsiteY216" fmla="*/ 128587 h 483394"/>
                <a:gd name="connsiteX217" fmla="*/ 72693 w 185045"/>
                <a:gd name="connsiteY217" fmla="*/ 211931 h 483394"/>
                <a:gd name="connsiteX218" fmla="*/ 75074 w 185045"/>
                <a:gd name="connsiteY218" fmla="*/ 178594 h 483394"/>
                <a:gd name="connsiteX219" fmla="*/ 77455 w 185045"/>
                <a:gd name="connsiteY219" fmla="*/ 159544 h 483394"/>
                <a:gd name="connsiteX220" fmla="*/ 75074 w 185045"/>
                <a:gd name="connsiteY220" fmla="*/ 242887 h 483394"/>
                <a:gd name="connsiteX221" fmla="*/ 77455 w 185045"/>
                <a:gd name="connsiteY221" fmla="*/ 216694 h 483394"/>
                <a:gd name="connsiteX222" fmla="*/ 84599 w 185045"/>
                <a:gd name="connsiteY222" fmla="*/ 185737 h 483394"/>
                <a:gd name="connsiteX223" fmla="*/ 89361 w 185045"/>
                <a:gd name="connsiteY223" fmla="*/ 157162 h 483394"/>
                <a:gd name="connsiteX224" fmla="*/ 86980 w 185045"/>
                <a:gd name="connsiteY224" fmla="*/ 285750 h 483394"/>
                <a:gd name="connsiteX225" fmla="*/ 84599 w 185045"/>
                <a:gd name="connsiteY225" fmla="*/ 326231 h 483394"/>
                <a:gd name="connsiteX226" fmla="*/ 89361 w 185045"/>
                <a:gd name="connsiteY226" fmla="*/ 176212 h 483394"/>
                <a:gd name="connsiteX227" fmla="*/ 96505 w 185045"/>
                <a:gd name="connsiteY227" fmla="*/ 123825 h 483394"/>
                <a:gd name="connsiteX228" fmla="*/ 98886 w 185045"/>
                <a:gd name="connsiteY228" fmla="*/ 152400 h 483394"/>
                <a:gd name="connsiteX229" fmla="*/ 103649 w 185045"/>
                <a:gd name="connsiteY229" fmla="*/ 138112 h 483394"/>
                <a:gd name="connsiteX230" fmla="*/ 106030 w 185045"/>
                <a:gd name="connsiteY230" fmla="*/ 145256 h 483394"/>
                <a:gd name="connsiteX231" fmla="*/ 108411 w 185045"/>
                <a:gd name="connsiteY231" fmla="*/ 138112 h 483394"/>
                <a:gd name="connsiteX232" fmla="*/ 110793 w 185045"/>
                <a:gd name="connsiteY232" fmla="*/ 176212 h 483394"/>
                <a:gd name="connsiteX233" fmla="*/ 110793 w 185045"/>
                <a:gd name="connsiteY233" fmla="*/ 180975 h 483394"/>
                <a:gd name="connsiteX234" fmla="*/ 117936 w 185045"/>
                <a:gd name="connsiteY234" fmla="*/ 164306 h 483394"/>
                <a:gd name="connsiteX235" fmla="*/ 115555 w 185045"/>
                <a:gd name="connsiteY235" fmla="*/ 223837 h 483394"/>
                <a:gd name="connsiteX236" fmla="*/ 117936 w 185045"/>
                <a:gd name="connsiteY236" fmla="*/ 216694 h 483394"/>
                <a:gd name="connsiteX237" fmla="*/ 120318 w 185045"/>
                <a:gd name="connsiteY237" fmla="*/ 204787 h 483394"/>
                <a:gd name="connsiteX238" fmla="*/ 136986 w 185045"/>
                <a:gd name="connsiteY238" fmla="*/ 159544 h 483394"/>
                <a:gd name="connsiteX239" fmla="*/ 144130 w 185045"/>
                <a:gd name="connsiteY239" fmla="*/ 147637 h 483394"/>
                <a:gd name="connsiteX240" fmla="*/ 151274 w 185045"/>
                <a:gd name="connsiteY240" fmla="*/ 128587 h 483394"/>
                <a:gd name="connsiteX241" fmla="*/ 153655 w 185045"/>
                <a:gd name="connsiteY241" fmla="*/ 119062 h 483394"/>
                <a:gd name="connsiteX242" fmla="*/ 151274 w 185045"/>
                <a:gd name="connsiteY242" fmla="*/ 200025 h 483394"/>
                <a:gd name="connsiteX243" fmla="*/ 148893 w 185045"/>
                <a:gd name="connsiteY243" fmla="*/ 192881 h 483394"/>
                <a:gd name="connsiteX244" fmla="*/ 151274 w 185045"/>
                <a:gd name="connsiteY244" fmla="*/ 104775 h 483394"/>
                <a:gd name="connsiteX245" fmla="*/ 156036 w 185045"/>
                <a:gd name="connsiteY245" fmla="*/ 85725 h 483394"/>
                <a:gd name="connsiteX246" fmla="*/ 163180 w 185045"/>
                <a:gd name="connsiteY246" fmla="*/ 88106 h 483394"/>
                <a:gd name="connsiteX247" fmla="*/ 170324 w 185045"/>
                <a:gd name="connsiteY247" fmla="*/ 95250 h 483394"/>
                <a:gd name="connsiteX248" fmla="*/ 46499 w 185045"/>
                <a:gd name="connsiteY248" fmla="*/ 273844 h 483394"/>
                <a:gd name="connsiteX249" fmla="*/ 46499 w 185045"/>
                <a:gd name="connsiteY249" fmla="*/ 90487 h 483394"/>
                <a:gd name="connsiteX250" fmla="*/ 44118 w 185045"/>
                <a:gd name="connsiteY250" fmla="*/ 200025 h 483394"/>
                <a:gd name="connsiteX251" fmla="*/ 41736 w 185045"/>
                <a:gd name="connsiteY251" fmla="*/ 192881 h 483394"/>
                <a:gd name="connsiteX252" fmla="*/ 36974 w 185045"/>
                <a:gd name="connsiteY252" fmla="*/ 183356 h 483394"/>
                <a:gd name="connsiteX253" fmla="*/ 34593 w 185045"/>
                <a:gd name="connsiteY253" fmla="*/ 169069 h 483394"/>
                <a:gd name="connsiteX254" fmla="*/ 27449 w 185045"/>
                <a:gd name="connsiteY254" fmla="*/ 192881 h 483394"/>
                <a:gd name="connsiteX255" fmla="*/ 22686 w 185045"/>
                <a:gd name="connsiteY255" fmla="*/ 178594 h 483394"/>
                <a:gd name="connsiteX256" fmla="*/ 20305 w 185045"/>
                <a:gd name="connsiteY256" fmla="*/ 157162 h 483394"/>
                <a:gd name="connsiteX257" fmla="*/ 17924 w 185045"/>
                <a:gd name="connsiteY257" fmla="*/ 145256 h 483394"/>
                <a:gd name="connsiteX258" fmla="*/ 20305 w 185045"/>
                <a:gd name="connsiteY258" fmla="*/ 135731 h 483394"/>
                <a:gd name="connsiteX259" fmla="*/ 25068 w 185045"/>
                <a:gd name="connsiteY259" fmla="*/ 121444 h 483394"/>
                <a:gd name="connsiteX260" fmla="*/ 32211 w 185045"/>
                <a:gd name="connsiteY260" fmla="*/ 128587 h 483394"/>
                <a:gd name="connsiteX261" fmla="*/ 36974 w 185045"/>
                <a:gd name="connsiteY261" fmla="*/ 140494 h 483394"/>
                <a:gd name="connsiteX262" fmla="*/ 41736 w 185045"/>
                <a:gd name="connsiteY262" fmla="*/ 159544 h 483394"/>
                <a:gd name="connsiteX263" fmla="*/ 44118 w 185045"/>
                <a:gd name="connsiteY263" fmla="*/ 166687 h 483394"/>
                <a:gd name="connsiteX264" fmla="*/ 48880 w 185045"/>
                <a:gd name="connsiteY264" fmla="*/ 180975 h 483394"/>
                <a:gd name="connsiteX265" fmla="*/ 56024 w 185045"/>
                <a:gd name="connsiteY265" fmla="*/ 230981 h 483394"/>
                <a:gd name="connsiteX266" fmla="*/ 58405 w 185045"/>
                <a:gd name="connsiteY266" fmla="*/ 214312 h 483394"/>
                <a:gd name="connsiteX267" fmla="*/ 60786 w 185045"/>
                <a:gd name="connsiteY267" fmla="*/ 202406 h 483394"/>
                <a:gd name="connsiteX268" fmla="*/ 65549 w 185045"/>
                <a:gd name="connsiteY268" fmla="*/ 114300 h 483394"/>
                <a:gd name="connsiteX269" fmla="*/ 63168 w 185045"/>
                <a:gd name="connsiteY269" fmla="*/ 459581 h 483394"/>
                <a:gd name="connsiteX270" fmla="*/ 65549 w 185045"/>
                <a:gd name="connsiteY270" fmla="*/ 435769 h 483394"/>
                <a:gd name="connsiteX271" fmla="*/ 67930 w 185045"/>
                <a:gd name="connsiteY271" fmla="*/ 428625 h 483394"/>
                <a:gd name="connsiteX272" fmla="*/ 70311 w 185045"/>
                <a:gd name="connsiteY272" fmla="*/ 419100 h 483394"/>
                <a:gd name="connsiteX273" fmla="*/ 82218 w 185045"/>
                <a:gd name="connsiteY273" fmla="*/ 376237 h 483394"/>
                <a:gd name="connsiteX274" fmla="*/ 86980 w 185045"/>
                <a:gd name="connsiteY274" fmla="*/ 352425 h 483394"/>
                <a:gd name="connsiteX275" fmla="*/ 89361 w 185045"/>
                <a:gd name="connsiteY275" fmla="*/ 359569 h 483394"/>
                <a:gd name="connsiteX276" fmla="*/ 84599 w 185045"/>
                <a:gd name="connsiteY276" fmla="*/ 378619 h 483394"/>
                <a:gd name="connsiteX277" fmla="*/ 84599 w 185045"/>
                <a:gd name="connsiteY277" fmla="*/ 330994 h 483394"/>
                <a:gd name="connsiteX278" fmla="*/ 86980 w 185045"/>
                <a:gd name="connsiteY278" fmla="*/ 345281 h 483394"/>
                <a:gd name="connsiteX279" fmla="*/ 89361 w 185045"/>
                <a:gd name="connsiteY279" fmla="*/ 304800 h 483394"/>
                <a:gd name="connsiteX280" fmla="*/ 91743 w 185045"/>
                <a:gd name="connsiteY280" fmla="*/ 283369 h 483394"/>
                <a:gd name="connsiteX281" fmla="*/ 98886 w 185045"/>
                <a:gd name="connsiteY281" fmla="*/ 200025 h 4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</a:cxnLst>
              <a:rect l="l" t="t" r="r" b="b"/>
              <a:pathLst>
                <a:path w="185045" h="483394">
                  <a:moveTo>
                    <a:pt x="177468" y="0"/>
                  </a:moveTo>
                  <a:lnTo>
                    <a:pt x="177468" y="0"/>
                  </a:lnTo>
                  <a:cubicBezTo>
                    <a:pt x="178262" y="23019"/>
                    <a:pt x="178412" y="46068"/>
                    <a:pt x="179849" y="69056"/>
                  </a:cubicBezTo>
                  <a:cubicBezTo>
                    <a:pt x="180006" y="71561"/>
                    <a:pt x="181817" y="73724"/>
                    <a:pt x="182230" y="76200"/>
                  </a:cubicBezTo>
                  <a:cubicBezTo>
                    <a:pt x="183412" y="83290"/>
                    <a:pt x="183817" y="90487"/>
                    <a:pt x="184611" y="97631"/>
                  </a:cubicBezTo>
                  <a:cubicBezTo>
                    <a:pt x="183817" y="115094"/>
                    <a:pt x="185303" y="132811"/>
                    <a:pt x="182230" y="150019"/>
                  </a:cubicBezTo>
                  <a:cubicBezTo>
                    <a:pt x="181224" y="155654"/>
                    <a:pt x="172705" y="164306"/>
                    <a:pt x="172705" y="164306"/>
                  </a:cubicBezTo>
                  <a:lnTo>
                    <a:pt x="167943" y="178594"/>
                  </a:lnTo>
                  <a:cubicBezTo>
                    <a:pt x="167149" y="180975"/>
                    <a:pt x="166053" y="183276"/>
                    <a:pt x="165561" y="185737"/>
                  </a:cubicBezTo>
                  <a:cubicBezTo>
                    <a:pt x="164767" y="189706"/>
                    <a:pt x="164245" y="193739"/>
                    <a:pt x="163180" y="197644"/>
                  </a:cubicBezTo>
                  <a:cubicBezTo>
                    <a:pt x="161859" y="202487"/>
                    <a:pt x="159636" y="207061"/>
                    <a:pt x="158418" y="211931"/>
                  </a:cubicBezTo>
                  <a:cubicBezTo>
                    <a:pt x="157624" y="215106"/>
                    <a:pt x="157325" y="218448"/>
                    <a:pt x="156036" y="221456"/>
                  </a:cubicBezTo>
                  <a:cubicBezTo>
                    <a:pt x="154909" y="224086"/>
                    <a:pt x="152436" y="225985"/>
                    <a:pt x="151274" y="228600"/>
                  </a:cubicBezTo>
                  <a:cubicBezTo>
                    <a:pt x="149235" y="233187"/>
                    <a:pt x="148099" y="238125"/>
                    <a:pt x="146511" y="242887"/>
                  </a:cubicBezTo>
                  <a:cubicBezTo>
                    <a:pt x="145717" y="245268"/>
                    <a:pt x="145522" y="247942"/>
                    <a:pt x="144130" y="250031"/>
                  </a:cubicBezTo>
                  <a:cubicBezTo>
                    <a:pt x="142543" y="252412"/>
                    <a:pt x="140530" y="254560"/>
                    <a:pt x="139368" y="257175"/>
                  </a:cubicBezTo>
                  <a:cubicBezTo>
                    <a:pt x="137329" y="261762"/>
                    <a:pt x="136193" y="266700"/>
                    <a:pt x="134605" y="271462"/>
                  </a:cubicBezTo>
                  <a:lnTo>
                    <a:pt x="129843" y="285750"/>
                  </a:lnTo>
                  <a:lnTo>
                    <a:pt x="127461" y="292894"/>
                  </a:lnTo>
                  <a:cubicBezTo>
                    <a:pt x="126667" y="295275"/>
                    <a:pt x="126472" y="297949"/>
                    <a:pt x="125080" y="300037"/>
                  </a:cubicBezTo>
                  <a:cubicBezTo>
                    <a:pt x="123493" y="302418"/>
                    <a:pt x="121598" y="304621"/>
                    <a:pt x="120318" y="307181"/>
                  </a:cubicBezTo>
                  <a:cubicBezTo>
                    <a:pt x="119195" y="309426"/>
                    <a:pt x="119328" y="312236"/>
                    <a:pt x="117936" y="314325"/>
                  </a:cubicBezTo>
                  <a:cubicBezTo>
                    <a:pt x="116068" y="317127"/>
                    <a:pt x="113174" y="319088"/>
                    <a:pt x="110793" y="321469"/>
                  </a:cubicBezTo>
                  <a:lnTo>
                    <a:pt x="106030" y="335756"/>
                  </a:lnTo>
                  <a:cubicBezTo>
                    <a:pt x="105236" y="338137"/>
                    <a:pt x="105041" y="340811"/>
                    <a:pt x="103649" y="342900"/>
                  </a:cubicBezTo>
                  <a:lnTo>
                    <a:pt x="94124" y="357187"/>
                  </a:lnTo>
                  <a:cubicBezTo>
                    <a:pt x="93330" y="359568"/>
                    <a:pt x="92866" y="362086"/>
                    <a:pt x="91743" y="364331"/>
                  </a:cubicBezTo>
                  <a:cubicBezTo>
                    <a:pt x="90463" y="366891"/>
                    <a:pt x="88142" y="368860"/>
                    <a:pt x="86980" y="371475"/>
                  </a:cubicBezTo>
                  <a:cubicBezTo>
                    <a:pt x="75645" y="396979"/>
                    <a:pt x="88234" y="376738"/>
                    <a:pt x="77455" y="392906"/>
                  </a:cubicBezTo>
                  <a:cubicBezTo>
                    <a:pt x="71472" y="410859"/>
                    <a:pt x="79542" y="388733"/>
                    <a:pt x="70311" y="407194"/>
                  </a:cubicBezTo>
                  <a:cubicBezTo>
                    <a:pt x="69189" y="409439"/>
                    <a:pt x="69149" y="412143"/>
                    <a:pt x="67930" y="414337"/>
                  </a:cubicBezTo>
                  <a:cubicBezTo>
                    <a:pt x="65150" y="419341"/>
                    <a:pt x="58405" y="428625"/>
                    <a:pt x="58405" y="428625"/>
                  </a:cubicBezTo>
                  <a:cubicBezTo>
                    <a:pt x="49264" y="456051"/>
                    <a:pt x="57269" y="428920"/>
                    <a:pt x="51261" y="461962"/>
                  </a:cubicBezTo>
                  <a:cubicBezTo>
                    <a:pt x="49551" y="471368"/>
                    <a:pt x="48476" y="467534"/>
                    <a:pt x="44118" y="476250"/>
                  </a:cubicBezTo>
                  <a:cubicBezTo>
                    <a:pt x="42995" y="478495"/>
                    <a:pt x="42530" y="481013"/>
                    <a:pt x="41736" y="483394"/>
                  </a:cubicBezTo>
                  <a:cubicBezTo>
                    <a:pt x="35585" y="464938"/>
                    <a:pt x="41215" y="484910"/>
                    <a:pt x="41736" y="445294"/>
                  </a:cubicBezTo>
                  <a:cubicBezTo>
                    <a:pt x="46133" y="111124"/>
                    <a:pt x="-60600" y="149206"/>
                    <a:pt x="51261" y="111919"/>
                  </a:cubicBezTo>
                  <a:cubicBezTo>
                    <a:pt x="53642" y="110331"/>
                    <a:pt x="55790" y="108318"/>
                    <a:pt x="58405" y="107156"/>
                  </a:cubicBezTo>
                  <a:cubicBezTo>
                    <a:pt x="62993" y="105117"/>
                    <a:pt x="72693" y="102394"/>
                    <a:pt x="72693" y="102394"/>
                  </a:cubicBezTo>
                  <a:cubicBezTo>
                    <a:pt x="77455" y="99219"/>
                    <a:pt x="81550" y="94679"/>
                    <a:pt x="86980" y="92869"/>
                  </a:cubicBezTo>
                  <a:cubicBezTo>
                    <a:pt x="112514" y="84357"/>
                    <a:pt x="90594" y="91008"/>
                    <a:pt x="125080" y="83344"/>
                  </a:cubicBezTo>
                  <a:cubicBezTo>
                    <a:pt x="131470" y="81924"/>
                    <a:pt x="137712" y="79865"/>
                    <a:pt x="144130" y="78581"/>
                  </a:cubicBezTo>
                  <a:lnTo>
                    <a:pt x="156036" y="76200"/>
                  </a:lnTo>
                  <a:cubicBezTo>
                    <a:pt x="159086" y="76963"/>
                    <a:pt x="169290" y="79254"/>
                    <a:pt x="172705" y="80962"/>
                  </a:cubicBezTo>
                  <a:cubicBezTo>
                    <a:pt x="175265" y="82242"/>
                    <a:pt x="177468" y="84137"/>
                    <a:pt x="179849" y="85725"/>
                  </a:cubicBezTo>
                  <a:cubicBezTo>
                    <a:pt x="182419" y="89581"/>
                    <a:pt x="188659" y="94869"/>
                    <a:pt x="182230" y="100012"/>
                  </a:cubicBezTo>
                  <a:cubicBezTo>
                    <a:pt x="179674" y="102057"/>
                    <a:pt x="175900" y="101684"/>
                    <a:pt x="172705" y="102394"/>
                  </a:cubicBezTo>
                  <a:cubicBezTo>
                    <a:pt x="158530" y="105544"/>
                    <a:pt x="144179" y="107331"/>
                    <a:pt x="129843" y="109537"/>
                  </a:cubicBezTo>
                  <a:cubicBezTo>
                    <a:pt x="119405" y="111143"/>
                    <a:pt x="100449" y="114505"/>
                    <a:pt x="91743" y="116681"/>
                  </a:cubicBezTo>
                  <a:cubicBezTo>
                    <a:pt x="88568" y="117475"/>
                    <a:pt x="85365" y="118163"/>
                    <a:pt x="82218" y="119062"/>
                  </a:cubicBezTo>
                  <a:cubicBezTo>
                    <a:pt x="62150" y="124796"/>
                    <a:pt x="88802" y="117262"/>
                    <a:pt x="67930" y="126206"/>
                  </a:cubicBezTo>
                  <a:cubicBezTo>
                    <a:pt x="64922" y="127495"/>
                    <a:pt x="61580" y="127793"/>
                    <a:pt x="58405" y="128587"/>
                  </a:cubicBezTo>
                  <a:cubicBezTo>
                    <a:pt x="56024" y="130175"/>
                    <a:pt x="48399" y="133350"/>
                    <a:pt x="51261" y="133350"/>
                  </a:cubicBezTo>
                  <a:cubicBezTo>
                    <a:pt x="54811" y="133350"/>
                    <a:pt x="57542" y="130029"/>
                    <a:pt x="60786" y="128587"/>
                  </a:cubicBezTo>
                  <a:cubicBezTo>
                    <a:pt x="64692" y="126851"/>
                    <a:pt x="68676" y="125286"/>
                    <a:pt x="72693" y="123825"/>
                  </a:cubicBezTo>
                  <a:cubicBezTo>
                    <a:pt x="77411" y="122109"/>
                    <a:pt x="82490" y="121307"/>
                    <a:pt x="86980" y="119062"/>
                  </a:cubicBezTo>
                  <a:cubicBezTo>
                    <a:pt x="90155" y="117475"/>
                    <a:pt x="93105" y="115320"/>
                    <a:pt x="96505" y="114300"/>
                  </a:cubicBezTo>
                  <a:cubicBezTo>
                    <a:pt x="101130" y="112913"/>
                    <a:pt x="105975" y="112240"/>
                    <a:pt x="110793" y="111919"/>
                  </a:cubicBezTo>
                  <a:cubicBezTo>
                    <a:pt x="129817" y="110651"/>
                    <a:pt x="148893" y="110331"/>
                    <a:pt x="167943" y="109537"/>
                  </a:cubicBezTo>
                  <a:cubicBezTo>
                    <a:pt x="164768" y="111125"/>
                    <a:pt x="161681" y="112902"/>
                    <a:pt x="158418" y="114300"/>
                  </a:cubicBezTo>
                  <a:cubicBezTo>
                    <a:pt x="150640" y="117633"/>
                    <a:pt x="149652" y="115799"/>
                    <a:pt x="141749" y="121444"/>
                  </a:cubicBezTo>
                  <a:cubicBezTo>
                    <a:pt x="139009" y="123401"/>
                    <a:pt x="137407" y="126719"/>
                    <a:pt x="134605" y="128587"/>
                  </a:cubicBezTo>
                  <a:cubicBezTo>
                    <a:pt x="132516" y="129979"/>
                    <a:pt x="129706" y="129846"/>
                    <a:pt x="127461" y="130969"/>
                  </a:cubicBezTo>
                  <a:cubicBezTo>
                    <a:pt x="124902" y="132249"/>
                    <a:pt x="122830" y="134361"/>
                    <a:pt x="120318" y="135731"/>
                  </a:cubicBezTo>
                  <a:cubicBezTo>
                    <a:pt x="95091" y="149491"/>
                    <a:pt x="109393" y="141911"/>
                    <a:pt x="94124" y="147637"/>
                  </a:cubicBezTo>
                  <a:cubicBezTo>
                    <a:pt x="90122" y="149138"/>
                    <a:pt x="86124" y="150664"/>
                    <a:pt x="82218" y="152400"/>
                  </a:cubicBezTo>
                  <a:cubicBezTo>
                    <a:pt x="78974" y="153842"/>
                    <a:pt x="75989" y="155844"/>
                    <a:pt x="72693" y="157162"/>
                  </a:cubicBezTo>
                  <a:cubicBezTo>
                    <a:pt x="68032" y="159026"/>
                    <a:pt x="63168" y="160337"/>
                    <a:pt x="58405" y="161925"/>
                  </a:cubicBezTo>
                  <a:lnTo>
                    <a:pt x="51261" y="164306"/>
                  </a:lnTo>
                  <a:cubicBezTo>
                    <a:pt x="60360" y="161273"/>
                    <a:pt x="66086" y="158960"/>
                    <a:pt x="75074" y="157162"/>
                  </a:cubicBezTo>
                  <a:cubicBezTo>
                    <a:pt x="79808" y="156215"/>
                    <a:pt x="84599" y="155575"/>
                    <a:pt x="89361" y="154781"/>
                  </a:cubicBezTo>
                  <a:cubicBezTo>
                    <a:pt x="93330" y="153194"/>
                    <a:pt x="97445" y="151931"/>
                    <a:pt x="101268" y="150019"/>
                  </a:cubicBezTo>
                  <a:cubicBezTo>
                    <a:pt x="105408" y="147949"/>
                    <a:pt x="108945" y="144755"/>
                    <a:pt x="113174" y="142875"/>
                  </a:cubicBezTo>
                  <a:cubicBezTo>
                    <a:pt x="116165" y="141546"/>
                    <a:pt x="119524" y="141288"/>
                    <a:pt x="122699" y="140494"/>
                  </a:cubicBezTo>
                  <a:cubicBezTo>
                    <a:pt x="124286" y="138113"/>
                    <a:pt x="125629" y="135549"/>
                    <a:pt x="127461" y="133350"/>
                  </a:cubicBezTo>
                  <a:cubicBezTo>
                    <a:pt x="129617" y="130763"/>
                    <a:pt x="134605" y="129574"/>
                    <a:pt x="134605" y="126206"/>
                  </a:cubicBezTo>
                  <a:cubicBezTo>
                    <a:pt x="134605" y="123344"/>
                    <a:pt x="129842" y="123031"/>
                    <a:pt x="127461" y="121444"/>
                  </a:cubicBezTo>
                  <a:cubicBezTo>
                    <a:pt x="122699" y="122238"/>
                    <a:pt x="117887" y="122778"/>
                    <a:pt x="113174" y="123825"/>
                  </a:cubicBezTo>
                  <a:cubicBezTo>
                    <a:pt x="110724" y="124369"/>
                    <a:pt x="108491" y="125714"/>
                    <a:pt x="106030" y="126206"/>
                  </a:cubicBezTo>
                  <a:cubicBezTo>
                    <a:pt x="100526" y="127307"/>
                    <a:pt x="94917" y="127793"/>
                    <a:pt x="89361" y="128587"/>
                  </a:cubicBezTo>
                  <a:cubicBezTo>
                    <a:pt x="86186" y="130175"/>
                    <a:pt x="83099" y="131952"/>
                    <a:pt x="79836" y="133350"/>
                  </a:cubicBezTo>
                  <a:cubicBezTo>
                    <a:pt x="77529" y="134339"/>
                    <a:pt x="74938" y="134609"/>
                    <a:pt x="72693" y="135731"/>
                  </a:cubicBezTo>
                  <a:cubicBezTo>
                    <a:pt x="70133" y="137011"/>
                    <a:pt x="68180" y="139367"/>
                    <a:pt x="65549" y="140494"/>
                  </a:cubicBezTo>
                  <a:cubicBezTo>
                    <a:pt x="62541" y="141783"/>
                    <a:pt x="59171" y="141976"/>
                    <a:pt x="56024" y="142875"/>
                  </a:cubicBezTo>
                  <a:cubicBezTo>
                    <a:pt x="53610" y="143565"/>
                    <a:pt x="51261" y="144462"/>
                    <a:pt x="48880" y="145256"/>
                  </a:cubicBezTo>
                  <a:cubicBezTo>
                    <a:pt x="65248" y="150711"/>
                    <a:pt x="45728" y="145626"/>
                    <a:pt x="75074" y="142875"/>
                  </a:cubicBezTo>
                  <a:cubicBezTo>
                    <a:pt x="94057" y="141096"/>
                    <a:pt x="113174" y="141288"/>
                    <a:pt x="132224" y="140494"/>
                  </a:cubicBezTo>
                  <a:cubicBezTo>
                    <a:pt x="154332" y="134965"/>
                    <a:pt x="126868" y="141564"/>
                    <a:pt x="156036" y="135731"/>
                  </a:cubicBezTo>
                  <a:cubicBezTo>
                    <a:pt x="163511" y="134236"/>
                    <a:pt x="165896" y="133238"/>
                    <a:pt x="172705" y="130969"/>
                  </a:cubicBezTo>
                  <a:cubicBezTo>
                    <a:pt x="162406" y="146418"/>
                    <a:pt x="174976" y="131032"/>
                    <a:pt x="158418" y="140494"/>
                  </a:cubicBezTo>
                  <a:cubicBezTo>
                    <a:pt x="155494" y="142165"/>
                    <a:pt x="154014" y="145680"/>
                    <a:pt x="151274" y="147637"/>
                  </a:cubicBezTo>
                  <a:cubicBezTo>
                    <a:pt x="142852" y="153652"/>
                    <a:pt x="134689" y="160462"/>
                    <a:pt x="125080" y="164306"/>
                  </a:cubicBezTo>
                  <a:cubicBezTo>
                    <a:pt x="118782" y="166826"/>
                    <a:pt x="112568" y="169582"/>
                    <a:pt x="106030" y="171450"/>
                  </a:cubicBezTo>
                  <a:cubicBezTo>
                    <a:pt x="102883" y="172349"/>
                    <a:pt x="99680" y="173037"/>
                    <a:pt x="96505" y="173831"/>
                  </a:cubicBezTo>
                  <a:cubicBezTo>
                    <a:pt x="94124" y="175419"/>
                    <a:pt x="91921" y="177314"/>
                    <a:pt x="89361" y="178594"/>
                  </a:cubicBezTo>
                  <a:cubicBezTo>
                    <a:pt x="69635" y="188458"/>
                    <a:pt x="95558" y="172083"/>
                    <a:pt x="75074" y="185737"/>
                  </a:cubicBezTo>
                  <a:cubicBezTo>
                    <a:pt x="89353" y="189308"/>
                    <a:pt x="86219" y="189699"/>
                    <a:pt x="106030" y="185737"/>
                  </a:cubicBezTo>
                  <a:cubicBezTo>
                    <a:pt x="110953" y="184752"/>
                    <a:pt x="115337" y="181598"/>
                    <a:pt x="120318" y="180975"/>
                  </a:cubicBezTo>
                  <a:lnTo>
                    <a:pt x="139368" y="178594"/>
                  </a:lnTo>
                  <a:cubicBezTo>
                    <a:pt x="141749" y="177006"/>
                    <a:pt x="146511" y="176693"/>
                    <a:pt x="146511" y="173831"/>
                  </a:cubicBezTo>
                  <a:cubicBezTo>
                    <a:pt x="146511" y="171321"/>
                    <a:pt x="141781" y="175522"/>
                    <a:pt x="139368" y="176212"/>
                  </a:cubicBezTo>
                  <a:cubicBezTo>
                    <a:pt x="136221" y="177111"/>
                    <a:pt x="133071" y="178056"/>
                    <a:pt x="129843" y="178594"/>
                  </a:cubicBezTo>
                  <a:cubicBezTo>
                    <a:pt x="123531" y="179646"/>
                    <a:pt x="117143" y="180181"/>
                    <a:pt x="110793" y="180975"/>
                  </a:cubicBezTo>
                  <a:cubicBezTo>
                    <a:pt x="107618" y="182562"/>
                    <a:pt x="104668" y="184717"/>
                    <a:pt x="101268" y="185737"/>
                  </a:cubicBezTo>
                  <a:cubicBezTo>
                    <a:pt x="96643" y="187124"/>
                    <a:pt x="91731" y="187255"/>
                    <a:pt x="86980" y="188119"/>
                  </a:cubicBezTo>
                  <a:cubicBezTo>
                    <a:pt x="49917" y="194858"/>
                    <a:pt x="92902" y="189840"/>
                    <a:pt x="139368" y="188119"/>
                  </a:cubicBezTo>
                  <a:cubicBezTo>
                    <a:pt x="145008" y="186238"/>
                    <a:pt x="152666" y="183356"/>
                    <a:pt x="158418" y="183356"/>
                  </a:cubicBezTo>
                  <a:cubicBezTo>
                    <a:pt x="161691" y="183356"/>
                    <a:pt x="152128" y="185239"/>
                    <a:pt x="148893" y="185737"/>
                  </a:cubicBezTo>
                  <a:cubicBezTo>
                    <a:pt x="141789" y="186830"/>
                    <a:pt x="134586" y="187169"/>
                    <a:pt x="127461" y="188119"/>
                  </a:cubicBezTo>
                  <a:cubicBezTo>
                    <a:pt x="122911" y="188726"/>
                    <a:pt x="106399" y="191598"/>
                    <a:pt x="101268" y="192881"/>
                  </a:cubicBezTo>
                  <a:cubicBezTo>
                    <a:pt x="98833" y="193490"/>
                    <a:pt x="96559" y="194653"/>
                    <a:pt x="94124" y="195262"/>
                  </a:cubicBezTo>
                  <a:cubicBezTo>
                    <a:pt x="90198" y="196244"/>
                    <a:pt x="86169" y="196766"/>
                    <a:pt x="82218" y="197644"/>
                  </a:cubicBezTo>
                  <a:cubicBezTo>
                    <a:pt x="79023" y="198354"/>
                    <a:pt x="75868" y="199231"/>
                    <a:pt x="72693" y="200025"/>
                  </a:cubicBezTo>
                  <a:cubicBezTo>
                    <a:pt x="95416" y="207599"/>
                    <a:pt x="69791" y="200025"/>
                    <a:pt x="125080" y="200025"/>
                  </a:cubicBezTo>
                  <a:cubicBezTo>
                    <a:pt x="136221" y="200025"/>
                    <a:pt x="147305" y="201612"/>
                    <a:pt x="158418" y="202406"/>
                  </a:cubicBezTo>
                  <a:cubicBezTo>
                    <a:pt x="127775" y="212621"/>
                    <a:pt x="159142" y="202821"/>
                    <a:pt x="132224" y="209550"/>
                  </a:cubicBezTo>
                  <a:cubicBezTo>
                    <a:pt x="129789" y="210159"/>
                    <a:pt x="127530" y="211387"/>
                    <a:pt x="125080" y="211931"/>
                  </a:cubicBezTo>
                  <a:cubicBezTo>
                    <a:pt x="120367" y="212978"/>
                    <a:pt x="115555" y="213518"/>
                    <a:pt x="110793" y="214312"/>
                  </a:cubicBezTo>
                  <a:lnTo>
                    <a:pt x="96505" y="219075"/>
                  </a:lnTo>
                  <a:cubicBezTo>
                    <a:pt x="94124" y="219869"/>
                    <a:pt x="91796" y="220847"/>
                    <a:pt x="89361" y="221456"/>
                  </a:cubicBezTo>
                  <a:cubicBezTo>
                    <a:pt x="86186" y="222250"/>
                    <a:pt x="76563" y="223837"/>
                    <a:pt x="79836" y="223837"/>
                  </a:cubicBezTo>
                  <a:cubicBezTo>
                    <a:pt x="91769" y="223837"/>
                    <a:pt x="103649" y="222250"/>
                    <a:pt x="115555" y="221456"/>
                  </a:cubicBezTo>
                  <a:cubicBezTo>
                    <a:pt x="118730" y="222250"/>
                    <a:pt x="126895" y="221114"/>
                    <a:pt x="125080" y="223837"/>
                  </a:cubicBezTo>
                  <a:cubicBezTo>
                    <a:pt x="122296" y="228014"/>
                    <a:pt x="114970" y="225816"/>
                    <a:pt x="110793" y="228600"/>
                  </a:cubicBezTo>
                  <a:cubicBezTo>
                    <a:pt x="108412" y="230187"/>
                    <a:pt x="106279" y="232235"/>
                    <a:pt x="103649" y="233362"/>
                  </a:cubicBezTo>
                  <a:cubicBezTo>
                    <a:pt x="100641" y="234651"/>
                    <a:pt x="97271" y="234845"/>
                    <a:pt x="94124" y="235744"/>
                  </a:cubicBezTo>
                  <a:cubicBezTo>
                    <a:pt x="91710" y="236434"/>
                    <a:pt x="89394" y="237435"/>
                    <a:pt x="86980" y="238125"/>
                  </a:cubicBezTo>
                  <a:cubicBezTo>
                    <a:pt x="83833" y="239024"/>
                    <a:pt x="80590" y="239566"/>
                    <a:pt x="77455" y="240506"/>
                  </a:cubicBezTo>
                  <a:cubicBezTo>
                    <a:pt x="72647" y="241949"/>
                    <a:pt x="63168" y="245269"/>
                    <a:pt x="63168" y="245269"/>
                  </a:cubicBezTo>
                  <a:cubicBezTo>
                    <a:pt x="74944" y="249194"/>
                    <a:pt x="65884" y="247595"/>
                    <a:pt x="79836" y="245269"/>
                  </a:cubicBezTo>
                  <a:cubicBezTo>
                    <a:pt x="86148" y="244217"/>
                    <a:pt x="92551" y="243792"/>
                    <a:pt x="98886" y="242887"/>
                  </a:cubicBezTo>
                  <a:cubicBezTo>
                    <a:pt x="103666" y="242204"/>
                    <a:pt x="108346" y="240506"/>
                    <a:pt x="113174" y="240506"/>
                  </a:cubicBezTo>
                  <a:cubicBezTo>
                    <a:pt x="116447" y="240506"/>
                    <a:pt x="106824" y="242093"/>
                    <a:pt x="103649" y="242887"/>
                  </a:cubicBezTo>
                  <a:cubicBezTo>
                    <a:pt x="100474" y="244475"/>
                    <a:pt x="97492" y="246527"/>
                    <a:pt x="94124" y="247650"/>
                  </a:cubicBezTo>
                  <a:cubicBezTo>
                    <a:pt x="82472" y="251534"/>
                    <a:pt x="74490" y="252278"/>
                    <a:pt x="63168" y="254794"/>
                  </a:cubicBezTo>
                  <a:cubicBezTo>
                    <a:pt x="54194" y="256788"/>
                    <a:pt x="54457" y="256904"/>
                    <a:pt x="46499" y="259556"/>
                  </a:cubicBezTo>
                  <a:cubicBezTo>
                    <a:pt x="44118" y="261144"/>
                    <a:pt x="36498" y="264151"/>
                    <a:pt x="39355" y="264319"/>
                  </a:cubicBezTo>
                  <a:cubicBezTo>
                    <a:pt x="110457" y="268501"/>
                    <a:pt x="67399" y="264407"/>
                    <a:pt x="96505" y="259556"/>
                  </a:cubicBezTo>
                  <a:cubicBezTo>
                    <a:pt x="102817" y="258504"/>
                    <a:pt x="109205" y="257969"/>
                    <a:pt x="115555" y="257175"/>
                  </a:cubicBezTo>
                  <a:lnTo>
                    <a:pt x="129843" y="259556"/>
                  </a:lnTo>
                  <a:cubicBezTo>
                    <a:pt x="131195" y="263611"/>
                    <a:pt x="122066" y="263218"/>
                    <a:pt x="117936" y="264319"/>
                  </a:cubicBezTo>
                  <a:cubicBezTo>
                    <a:pt x="110115" y="266405"/>
                    <a:pt x="101803" y="266521"/>
                    <a:pt x="94124" y="269081"/>
                  </a:cubicBezTo>
                  <a:lnTo>
                    <a:pt x="79836" y="273844"/>
                  </a:lnTo>
                  <a:lnTo>
                    <a:pt x="72693" y="276225"/>
                  </a:lnTo>
                  <a:cubicBezTo>
                    <a:pt x="76662" y="277019"/>
                    <a:pt x="80567" y="278255"/>
                    <a:pt x="84599" y="278606"/>
                  </a:cubicBezTo>
                  <a:cubicBezTo>
                    <a:pt x="98855" y="279846"/>
                    <a:pt x="113295" y="278963"/>
                    <a:pt x="127461" y="280987"/>
                  </a:cubicBezTo>
                  <a:cubicBezTo>
                    <a:pt x="130701" y="281450"/>
                    <a:pt x="121083" y="282470"/>
                    <a:pt x="117936" y="283369"/>
                  </a:cubicBezTo>
                  <a:cubicBezTo>
                    <a:pt x="115523" y="284059"/>
                    <a:pt x="113243" y="285206"/>
                    <a:pt x="110793" y="285750"/>
                  </a:cubicBezTo>
                  <a:cubicBezTo>
                    <a:pt x="81931" y="292163"/>
                    <a:pt x="111090" y="283270"/>
                    <a:pt x="82218" y="292894"/>
                  </a:cubicBezTo>
                  <a:lnTo>
                    <a:pt x="75074" y="295275"/>
                  </a:lnTo>
                  <a:cubicBezTo>
                    <a:pt x="78249" y="296069"/>
                    <a:pt x="81326" y="297656"/>
                    <a:pt x="84599" y="297656"/>
                  </a:cubicBezTo>
                  <a:cubicBezTo>
                    <a:pt x="89427" y="297656"/>
                    <a:pt x="94141" y="296165"/>
                    <a:pt x="98886" y="295275"/>
                  </a:cubicBezTo>
                  <a:cubicBezTo>
                    <a:pt x="106842" y="293783"/>
                    <a:pt x="114784" y="292208"/>
                    <a:pt x="122699" y="290512"/>
                  </a:cubicBezTo>
                  <a:cubicBezTo>
                    <a:pt x="125899" y="289826"/>
                    <a:pt x="129029" y="288841"/>
                    <a:pt x="132224" y="288131"/>
                  </a:cubicBezTo>
                  <a:cubicBezTo>
                    <a:pt x="136175" y="287253"/>
                    <a:pt x="148177" y="285750"/>
                    <a:pt x="144130" y="285750"/>
                  </a:cubicBezTo>
                  <a:cubicBezTo>
                    <a:pt x="138292" y="285750"/>
                    <a:pt x="126611" y="288939"/>
                    <a:pt x="120318" y="290512"/>
                  </a:cubicBezTo>
                  <a:cubicBezTo>
                    <a:pt x="103342" y="299001"/>
                    <a:pt x="118150" y="292851"/>
                    <a:pt x="94124" y="297656"/>
                  </a:cubicBezTo>
                  <a:cubicBezTo>
                    <a:pt x="91663" y="298148"/>
                    <a:pt x="89430" y="299492"/>
                    <a:pt x="86980" y="300037"/>
                  </a:cubicBezTo>
                  <a:cubicBezTo>
                    <a:pt x="78140" y="302002"/>
                    <a:pt x="61897" y="303768"/>
                    <a:pt x="53643" y="304800"/>
                  </a:cubicBezTo>
                  <a:cubicBezTo>
                    <a:pt x="37259" y="310260"/>
                    <a:pt x="52086" y="304800"/>
                    <a:pt x="65549" y="304800"/>
                  </a:cubicBezTo>
                  <a:cubicBezTo>
                    <a:pt x="69596" y="304800"/>
                    <a:pt x="73486" y="306387"/>
                    <a:pt x="77455" y="307181"/>
                  </a:cubicBezTo>
                  <a:cubicBezTo>
                    <a:pt x="67638" y="310453"/>
                    <a:pt x="64166" y="310372"/>
                    <a:pt x="84599" y="311944"/>
                  </a:cubicBezTo>
                  <a:cubicBezTo>
                    <a:pt x="100447" y="313163"/>
                    <a:pt x="116349" y="313531"/>
                    <a:pt x="132224" y="314325"/>
                  </a:cubicBezTo>
                  <a:cubicBezTo>
                    <a:pt x="128255" y="315912"/>
                    <a:pt x="124412" y="317859"/>
                    <a:pt x="120318" y="319087"/>
                  </a:cubicBezTo>
                  <a:cubicBezTo>
                    <a:pt x="107897" y="322813"/>
                    <a:pt x="111043" y="319661"/>
                    <a:pt x="101268" y="323850"/>
                  </a:cubicBezTo>
                  <a:cubicBezTo>
                    <a:pt x="98005" y="325248"/>
                    <a:pt x="95039" y="327294"/>
                    <a:pt x="91743" y="328612"/>
                  </a:cubicBezTo>
                  <a:cubicBezTo>
                    <a:pt x="77213" y="334424"/>
                    <a:pt x="76743" y="333477"/>
                    <a:pt x="60786" y="335756"/>
                  </a:cubicBezTo>
                  <a:cubicBezTo>
                    <a:pt x="79654" y="329467"/>
                    <a:pt x="70122" y="331820"/>
                    <a:pt x="89361" y="328612"/>
                  </a:cubicBezTo>
                  <a:cubicBezTo>
                    <a:pt x="86980" y="329406"/>
                    <a:pt x="84631" y="330304"/>
                    <a:pt x="82218" y="330994"/>
                  </a:cubicBezTo>
                  <a:cubicBezTo>
                    <a:pt x="79071" y="331893"/>
                    <a:pt x="75701" y="332086"/>
                    <a:pt x="72693" y="333375"/>
                  </a:cubicBezTo>
                  <a:cubicBezTo>
                    <a:pt x="70062" y="334502"/>
                    <a:pt x="62705" y="337821"/>
                    <a:pt x="65549" y="338137"/>
                  </a:cubicBezTo>
                  <a:cubicBezTo>
                    <a:pt x="75049" y="339192"/>
                    <a:pt x="84599" y="336550"/>
                    <a:pt x="94124" y="335756"/>
                  </a:cubicBezTo>
                  <a:cubicBezTo>
                    <a:pt x="98093" y="334962"/>
                    <a:pt x="106030" y="329328"/>
                    <a:pt x="106030" y="333375"/>
                  </a:cubicBezTo>
                  <a:cubicBezTo>
                    <a:pt x="106030" y="335615"/>
                    <a:pt x="86828" y="339962"/>
                    <a:pt x="84599" y="340519"/>
                  </a:cubicBezTo>
                  <a:cubicBezTo>
                    <a:pt x="82218" y="342106"/>
                    <a:pt x="77455" y="342419"/>
                    <a:pt x="77455" y="345281"/>
                  </a:cubicBezTo>
                  <a:cubicBezTo>
                    <a:pt x="77455" y="354213"/>
                    <a:pt x="100245" y="338526"/>
                    <a:pt x="77455" y="354806"/>
                  </a:cubicBezTo>
                  <a:cubicBezTo>
                    <a:pt x="68466" y="361227"/>
                    <a:pt x="66673" y="359046"/>
                    <a:pt x="56024" y="361950"/>
                  </a:cubicBezTo>
                  <a:cubicBezTo>
                    <a:pt x="51181" y="363271"/>
                    <a:pt x="41736" y="366712"/>
                    <a:pt x="41736" y="366712"/>
                  </a:cubicBezTo>
                  <a:cubicBezTo>
                    <a:pt x="44117" y="367506"/>
                    <a:pt x="46410" y="368645"/>
                    <a:pt x="48880" y="369094"/>
                  </a:cubicBezTo>
                  <a:cubicBezTo>
                    <a:pt x="55176" y="370239"/>
                    <a:pt x="62374" y="368300"/>
                    <a:pt x="67930" y="371475"/>
                  </a:cubicBezTo>
                  <a:cubicBezTo>
                    <a:pt x="70109" y="372720"/>
                    <a:pt x="66941" y="376530"/>
                    <a:pt x="65549" y="378619"/>
                  </a:cubicBezTo>
                  <a:cubicBezTo>
                    <a:pt x="63681" y="381421"/>
                    <a:pt x="60561" y="383175"/>
                    <a:pt x="58405" y="385762"/>
                  </a:cubicBezTo>
                  <a:cubicBezTo>
                    <a:pt x="56573" y="387961"/>
                    <a:pt x="54805" y="390291"/>
                    <a:pt x="53643" y="392906"/>
                  </a:cubicBezTo>
                  <a:cubicBezTo>
                    <a:pt x="51604" y="397494"/>
                    <a:pt x="48880" y="407194"/>
                    <a:pt x="48880" y="407194"/>
                  </a:cubicBezTo>
                  <a:cubicBezTo>
                    <a:pt x="51261" y="407988"/>
                    <a:pt x="53845" y="410820"/>
                    <a:pt x="56024" y="409575"/>
                  </a:cubicBezTo>
                  <a:cubicBezTo>
                    <a:pt x="60437" y="407053"/>
                    <a:pt x="61955" y="401263"/>
                    <a:pt x="65549" y="397669"/>
                  </a:cubicBezTo>
                  <a:cubicBezTo>
                    <a:pt x="67573" y="395645"/>
                    <a:pt x="70312" y="394494"/>
                    <a:pt x="72693" y="392906"/>
                  </a:cubicBezTo>
                  <a:cubicBezTo>
                    <a:pt x="73487" y="390525"/>
                    <a:pt x="73682" y="387851"/>
                    <a:pt x="75074" y="385762"/>
                  </a:cubicBezTo>
                  <a:cubicBezTo>
                    <a:pt x="76942" y="382960"/>
                    <a:pt x="80000" y="381153"/>
                    <a:pt x="82218" y="378619"/>
                  </a:cubicBezTo>
                  <a:cubicBezTo>
                    <a:pt x="85565" y="374794"/>
                    <a:pt x="88568" y="370681"/>
                    <a:pt x="91743" y="366712"/>
                  </a:cubicBezTo>
                  <a:cubicBezTo>
                    <a:pt x="92537" y="362743"/>
                    <a:pt x="94124" y="358853"/>
                    <a:pt x="94124" y="354806"/>
                  </a:cubicBezTo>
                  <a:cubicBezTo>
                    <a:pt x="94124" y="349978"/>
                    <a:pt x="95605" y="343416"/>
                    <a:pt x="91743" y="340519"/>
                  </a:cubicBezTo>
                  <a:cubicBezTo>
                    <a:pt x="89049" y="338498"/>
                    <a:pt x="86791" y="345105"/>
                    <a:pt x="84599" y="347662"/>
                  </a:cubicBezTo>
                  <a:cubicBezTo>
                    <a:pt x="77282" y="356198"/>
                    <a:pt x="76460" y="359256"/>
                    <a:pt x="70311" y="369094"/>
                  </a:cubicBezTo>
                  <a:cubicBezTo>
                    <a:pt x="68794" y="371521"/>
                    <a:pt x="67136" y="373856"/>
                    <a:pt x="65549" y="376237"/>
                  </a:cubicBezTo>
                  <a:cubicBezTo>
                    <a:pt x="64755" y="341312"/>
                    <a:pt x="63803" y="306390"/>
                    <a:pt x="63168" y="271462"/>
                  </a:cubicBezTo>
                  <a:cubicBezTo>
                    <a:pt x="62215" y="219077"/>
                    <a:pt x="73495" y="165129"/>
                    <a:pt x="60786" y="114300"/>
                  </a:cubicBezTo>
                  <a:cubicBezTo>
                    <a:pt x="49618" y="69631"/>
                    <a:pt x="59199" y="206375"/>
                    <a:pt x="58405" y="252412"/>
                  </a:cubicBezTo>
                  <a:cubicBezTo>
                    <a:pt x="57611" y="223043"/>
                    <a:pt x="56927" y="134941"/>
                    <a:pt x="56024" y="164306"/>
                  </a:cubicBezTo>
                  <a:cubicBezTo>
                    <a:pt x="53534" y="245234"/>
                    <a:pt x="50407" y="326292"/>
                    <a:pt x="53643" y="407194"/>
                  </a:cubicBezTo>
                  <a:cubicBezTo>
                    <a:pt x="54509" y="428842"/>
                    <a:pt x="54635" y="362814"/>
                    <a:pt x="63168" y="342900"/>
                  </a:cubicBezTo>
                  <a:cubicBezTo>
                    <a:pt x="65549" y="337344"/>
                    <a:pt x="68399" y="331966"/>
                    <a:pt x="70311" y="326231"/>
                  </a:cubicBezTo>
                  <a:cubicBezTo>
                    <a:pt x="75971" y="309249"/>
                    <a:pt x="80240" y="291279"/>
                    <a:pt x="84599" y="273844"/>
                  </a:cubicBezTo>
                  <a:cubicBezTo>
                    <a:pt x="85393" y="261938"/>
                    <a:pt x="85437" y="249958"/>
                    <a:pt x="86980" y="238125"/>
                  </a:cubicBezTo>
                  <a:cubicBezTo>
                    <a:pt x="87827" y="231635"/>
                    <a:pt x="91743" y="225620"/>
                    <a:pt x="91743" y="219075"/>
                  </a:cubicBezTo>
                  <a:cubicBezTo>
                    <a:pt x="91743" y="202331"/>
                    <a:pt x="88568" y="185738"/>
                    <a:pt x="86980" y="169069"/>
                  </a:cubicBezTo>
                  <a:cubicBezTo>
                    <a:pt x="86186" y="176213"/>
                    <a:pt x="85720" y="183400"/>
                    <a:pt x="84599" y="190500"/>
                  </a:cubicBezTo>
                  <a:cubicBezTo>
                    <a:pt x="83336" y="198495"/>
                    <a:pt x="80441" y="206240"/>
                    <a:pt x="79836" y="214312"/>
                  </a:cubicBezTo>
                  <a:cubicBezTo>
                    <a:pt x="78054" y="238071"/>
                    <a:pt x="78249" y="261937"/>
                    <a:pt x="77455" y="285750"/>
                  </a:cubicBezTo>
                  <a:cubicBezTo>
                    <a:pt x="75868" y="261144"/>
                    <a:pt x="76918" y="236224"/>
                    <a:pt x="72693" y="211931"/>
                  </a:cubicBezTo>
                  <a:cubicBezTo>
                    <a:pt x="71571" y="205482"/>
                    <a:pt x="69350" y="224591"/>
                    <a:pt x="67930" y="230981"/>
                  </a:cubicBezTo>
                  <a:cubicBezTo>
                    <a:pt x="66174" y="238883"/>
                    <a:pt x="64755" y="246856"/>
                    <a:pt x="63168" y="254794"/>
                  </a:cubicBezTo>
                  <a:cubicBezTo>
                    <a:pt x="61580" y="272256"/>
                    <a:pt x="58024" y="324711"/>
                    <a:pt x="58405" y="307181"/>
                  </a:cubicBezTo>
                  <a:cubicBezTo>
                    <a:pt x="59199" y="270669"/>
                    <a:pt x="58682" y="234104"/>
                    <a:pt x="60786" y="197644"/>
                  </a:cubicBezTo>
                  <a:cubicBezTo>
                    <a:pt x="61075" y="192632"/>
                    <a:pt x="65549" y="183356"/>
                    <a:pt x="65549" y="183356"/>
                  </a:cubicBezTo>
                  <a:cubicBezTo>
                    <a:pt x="66343" y="171450"/>
                    <a:pt x="66896" y="159525"/>
                    <a:pt x="67930" y="147637"/>
                  </a:cubicBezTo>
                  <a:cubicBezTo>
                    <a:pt x="68484" y="141262"/>
                    <a:pt x="69838" y="122205"/>
                    <a:pt x="70311" y="128587"/>
                  </a:cubicBezTo>
                  <a:cubicBezTo>
                    <a:pt x="72364" y="156304"/>
                    <a:pt x="71899" y="184150"/>
                    <a:pt x="72693" y="211931"/>
                  </a:cubicBezTo>
                  <a:cubicBezTo>
                    <a:pt x="73487" y="200819"/>
                    <a:pt x="74065" y="189689"/>
                    <a:pt x="75074" y="178594"/>
                  </a:cubicBezTo>
                  <a:cubicBezTo>
                    <a:pt x="75653" y="172221"/>
                    <a:pt x="77455" y="153145"/>
                    <a:pt x="77455" y="159544"/>
                  </a:cubicBezTo>
                  <a:cubicBezTo>
                    <a:pt x="77455" y="187336"/>
                    <a:pt x="75074" y="215095"/>
                    <a:pt x="75074" y="242887"/>
                  </a:cubicBezTo>
                  <a:cubicBezTo>
                    <a:pt x="75074" y="251654"/>
                    <a:pt x="76014" y="225342"/>
                    <a:pt x="77455" y="216694"/>
                  </a:cubicBezTo>
                  <a:cubicBezTo>
                    <a:pt x="79196" y="206248"/>
                    <a:pt x="82522" y="196122"/>
                    <a:pt x="84599" y="185737"/>
                  </a:cubicBezTo>
                  <a:cubicBezTo>
                    <a:pt x="86493" y="176268"/>
                    <a:pt x="87774" y="166687"/>
                    <a:pt x="89361" y="157162"/>
                  </a:cubicBezTo>
                  <a:cubicBezTo>
                    <a:pt x="88567" y="200025"/>
                    <a:pt x="88187" y="242897"/>
                    <a:pt x="86980" y="285750"/>
                  </a:cubicBezTo>
                  <a:cubicBezTo>
                    <a:pt x="86599" y="299262"/>
                    <a:pt x="84599" y="339748"/>
                    <a:pt x="84599" y="326231"/>
                  </a:cubicBezTo>
                  <a:cubicBezTo>
                    <a:pt x="84599" y="94434"/>
                    <a:pt x="81007" y="248612"/>
                    <a:pt x="89361" y="176212"/>
                  </a:cubicBezTo>
                  <a:cubicBezTo>
                    <a:pt x="95125" y="126257"/>
                    <a:pt x="89207" y="145722"/>
                    <a:pt x="96505" y="123825"/>
                  </a:cubicBezTo>
                  <a:cubicBezTo>
                    <a:pt x="97299" y="133350"/>
                    <a:pt x="94611" y="143851"/>
                    <a:pt x="98886" y="152400"/>
                  </a:cubicBezTo>
                  <a:cubicBezTo>
                    <a:pt x="101131" y="156890"/>
                    <a:pt x="103649" y="138112"/>
                    <a:pt x="103649" y="138112"/>
                  </a:cubicBezTo>
                  <a:cubicBezTo>
                    <a:pt x="104443" y="140493"/>
                    <a:pt x="103520" y="145256"/>
                    <a:pt x="106030" y="145256"/>
                  </a:cubicBezTo>
                  <a:cubicBezTo>
                    <a:pt x="108540" y="145256"/>
                    <a:pt x="108029" y="135631"/>
                    <a:pt x="108411" y="138112"/>
                  </a:cubicBezTo>
                  <a:cubicBezTo>
                    <a:pt x="110346" y="150689"/>
                    <a:pt x="109999" y="163512"/>
                    <a:pt x="110793" y="176212"/>
                  </a:cubicBezTo>
                  <a:cubicBezTo>
                    <a:pt x="110793" y="177800"/>
                    <a:pt x="110083" y="182395"/>
                    <a:pt x="110793" y="180975"/>
                  </a:cubicBezTo>
                  <a:cubicBezTo>
                    <a:pt x="116677" y="169205"/>
                    <a:pt x="114433" y="174818"/>
                    <a:pt x="117936" y="164306"/>
                  </a:cubicBezTo>
                  <a:cubicBezTo>
                    <a:pt x="117142" y="184150"/>
                    <a:pt x="115555" y="203977"/>
                    <a:pt x="115555" y="223837"/>
                  </a:cubicBezTo>
                  <a:cubicBezTo>
                    <a:pt x="115555" y="226347"/>
                    <a:pt x="117327" y="219129"/>
                    <a:pt x="117936" y="216694"/>
                  </a:cubicBezTo>
                  <a:cubicBezTo>
                    <a:pt x="118918" y="212767"/>
                    <a:pt x="119176" y="208670"/>
                    <a:pt x="120318" y="204787"/>
                  </a:cubicBezTo>
                  <a:cubicBezTo>
                    <a:pt x="124097" y="191939"/>
                    <a:pt x="130498" y="172520"/>
                    <a:pt x="136986" y="159544"/>
                  </a:cubicBezTo>
                  <a:cubicBezTo>
                    <a:pt x="139056" y="155404"/>
                    <a:pt x="141749" y="151606"/>
                    <a:pt x="144130" y="147637"/>
                  </a:cubicBezTo>
                  <a:cubicBezTo>
                    <a:pt x="150242" y="123188"/>
                    <a:pt x="141935" y="153491"/>
                    <a:pt x="151274" y="128587"/>
                  </a:cubicBezTo>
                  <a:cubicBezTo>
                    <a:pt x="152423" y="125523"/>
                    <a:pt x="152861" y="122237"/>
                    <a:pt x="153655" y="119062"/>
                  </a:cubicBezTo>
                  <a:cubicBezTo>
                    <a:pt x="152861" y="146050"/>
                    <a:pt x="153012" y="173082"/>
                    <a:pt x="151274" y="200025"/>
                  </a:cubicBezTo>
                  <a:cubicBezTo>
                    <a:pt x="151112" y="202530"/>
                    <a:pt x="148893" y="195391"/>
                    <a:pt x="148893" y="192881"/>
                  </a:cubicBezTo>
                  <a:cubicBezTo>
                    <a:pt x="148893" y="163502"/>
                    <a:pt x="149320" y="134089"/>
                    <a:pt x="151274" y="104775"/>
                  </a:cubicBezTo>
                  <a:cubicBezTo>
                    <a:pt x="151709" y="98244"/>
                    <a:pt x="156036" y="85725"/>
                    <a:pt x="156036" y="85725"/>
                  </a:cubicBezTo>
                  <a:cubicBezTo>
                    <a:pt x="158417" y="86519"/>
                    <a:pt x="161220" y="86538"/>
                    <a:pt x="163180" y="88106"/>
                  </a:cubicBezTo>
                  <a:cubicBezTo>
                    <a:pt x="172936" y="95910"/>
                    <a:pt x="163818" y="95250"/>
                    <a:pt x="170324" y="95250"/>
                  </a:cubicBezTo>
                  <a:lnTo>
                    <a:pt x="46499" y="273844"/>
                  </a:lnTo>
                  <a:cubicBezTo>
                    <a:pt x="52501" y="207812"/>
                    <a:pt x="55716" y="182670"/>
                    <a:pt x="46499" y="90487"/>
                  </a:cubicBezTo>
                  <a:cubicBezTo>
                    <a:pt x="42865" y="54147"/>
                    <a:pt x="44912" y="163512"/>
                    <a:pt x="44118" y="200025"/>
                  </a:cubicBezTo>
                  <a:cubicBezTo>
                    <a:pt x="43324" y="197644"/>
                    <a:pt x="42725" y="195188"/>
                    <a:pt x="41736" y="192881"/>
                  </a:cubicBezTo>
                  <a:cubicBezTo>
                    <a:pt x="40338" y="189618"/>
                    <a:pt x="37994" y="186756"/>
                    <a:pt x="36974" y="183356"/>
                  </a:cubicBezTo>
                  <a:cubicBezTo>
                    <a:pt x="35587" y="178732"/>
                    <a:pt x="35387" y="173831"/>
                    <a:pt x="34593" y="169069"/>
                  </a:cubicBezTo>
                  <a:cubicBezTo>
                    <a:pt x="27009" y="233525"/>
                    <a:pt x="32646" y="215399"/>
                    <a:pt x="27449" y="192881"/>
                  </a:cubicBezTo>
                  <a:cubicBezTo>
                    <a:pt x="26320" y="187990"/>
                    <a:pt x="24274" y="183356"/>
                    <a:pt x="22686" y="178594"/>
                  </a:cubicBezTo>
                  <a:cubicBezTo>
                    <a:pt x="21892" y="171450"/>
                    <a:pt x="21321" y="164278"/>
                    <a:pt x="20305" y="157162"/>
                  </a:cubicBezTo>
                  <a:cubicBezTo>
                    <a:pt x="19733" y="153155"/>
                    <a:pt x="17924" y="149303"/>
                    <a:pt x="17924" y="145256"/>
                  </a:cubicBezTo>
                  <a:cubicBezTo>
                    <a:pt x="17924" y="141983"/>
                    <a:pt x="19365" y="138866"/>
                    <a:pt x="20305" y="135731"/>
                  </a:cubicBezTo>
                  <a:cubicBezTo>
                    <a:pt x="21748" y="130923"/>
                    <a:pt x="25068" y="121444"/>
                    <a:pt x="25068" y="121444"/>
                  </a:cubicBezTo>
                  <a:cubicBezTo>
                    <a:pt x="27449" y="123825"/>
                    <a:pt x="30426" y="125732"/>
                    <a:pt x="32211" y="128587"/>
                  </a:cubicBezTo>
                  <a:cubicBezTo>
                    <a:pt x="34477" y="132212"/>
                    <a:pt x="35717" y="136408"/>
                    <a:pt x="36974" y="140494"/>
                  </a:cubicBezTo>
                  <a:cubicBezTo>
                    <a:pt x="38899" y="146750"/>
                    <a:pt x="40014" y="153229"/>
                    <a:pt x="41736" y="159544"/>
                  </a:cubicBezTo>
                  <a:cubicBezTo>
                    <a:pt x="42396" y="161965"/>
                    <a:pt x="43324" y="164306"/>
                    <a:pt x="44118" y="166687"/>
                  </a:cubicBezTo>
                  <a:cubicBezTo>
                    <a:pt x="48281" y="133383"/>
                    <a:pt x="45347" y="146823"/>
                    <a:pt x="48880" y="180975"/>
                  </a:cubicBezTo>
                  <a:cubicBezTo>
                    <a:pt x="51088" y="202321"/>
                    <a:pt x="52952" y="212546"/>
                    <a:pt x="56024" y="230981"/>
                  </a:cubicBezTo>
                  <a:cubicBezTo>
                    <a:pt x="56818" y="225425"/>
                    <a:pt x="57482" y="219848"/>
                    <a:pt x="58405" y="214312"/>
                  </a:cubicBezTo>
                  <a:cubicBezTo>
                    <a:pt x="59070" y="210320"/>
                    <a:pt x="60579" y="206448"/>
                    <a:pt x="60786" y="202406"/>
                  </a:cubicBezTo>
                  <a:cubicBezTo>
                    <a:pt x="65399" y="112462"/>
                    <a:pt x="54431" y="147660"/>
                    <a:pt x="65549" y="114300"/>
                  </a:cubicBezTo>
                  <a:cubicBezTo>
                    <a:pt x="88099" y="227057"/>
                    <a:pt x="63168" y="345047"/>
                    <a:pt x="63168" y="459581"/>
                  </a:cubicBezTo>
                  <a:cubicBezTo>
                    <a:pt x="63168" y="467558"/>
                    <a:pt x="64336" y="443653"/>
                    <a:pt x="65549" y="435769"/>
                  </a:cubicBezTo>
                  <a:cubicBezTo>
                    <a:pt x="65931" y="433288"/>
                    <a:pt x="67240" y="431039"/>
                    <a:pt x="67930" y="428625"/>
                  </a:cubicBezTo>
                  <a:cubicBezTo>
                    <a:pt x="68829" y="425478"/>
                    <a:pt x="69371" y="422235"/>
                    <a:pt x="70311" y="419100"/>
                  </a:cubicBezTo>
                  <a:cubicBezTo>
                    <a:pt x="75956" y="400284"/>
                    <a:pt x="78204" y="400321"/>
                    <a:pt x="82218" y="376237"/>
                  </a:cubicBezTo>
                  <a:cubicBezTo>
                    <a:pt x="85137" y="358722"/>
                    <a:pt x="83428" y="366634"/>
                    <a:pt x="86980" y="352425"/>
                  </a:cubicBezTo>
                  <a:cubicBezTo>
                    <a:pt x="87774" y="354806"/>
                    <a:pt x="89588" y="357069"/>
                    <a:pt x="89361" y="359569"/>
                  </a:cubicBezTo>
                  <a:cubicBezTo>
                    <a:pt x="88768" y="366088"/>
                    <a:pt x="84599" y="378619"/>
                    <a:pt x="84599" y="378619"/>
                  </a:cubicBezTo>
                  <a:cubicBezTo>
                    <a:pt x="80872" y="359980"/>
                    <a:pt x="79020" y="356103"/>
                    <a:pt x="84599" y="330994"/>
                  </a:cubicBezTo>
                  <a:cubicBezTo>
                    <a:pt x="85646" y="326281"/>
                    <a:pt x="86186" y="340519"/>
                    <a:pt x="86980" y="345281"/>
                  </a:cubicBezTo>
                  <a:cubicBezTo>
                    <a:pt x="87774" y="331787"/>
                    <a:pt x="88079" y="318256"/>
                    <a:pt x="89361" y="304800"/>
                  </a:cubicBezTo>
                  <a:cubicBezTo>
                    <a:pt x="92706" y="269683"/>
                    <a:pt x="91743" y="324912"/>
                    <a:pt x="91743" y="283369"/>
                  </a:cubicBezTo>
                  <a:lnTo>
                    <a:pt x="98886" y="20002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462621" y="3003425"/>
              <a:ext cx="126862" cy="262826"/>
            </a:xfrm>
            <a:custGeom>
              <a:avLst/>
              <a:gdLst>
                <a:gd name="connsiteX0" fmla="*/ 64135 w 126862"/>
                <a:gd name="connsiteY0" fmla="*/ 40481 h 262826"/>
                <a:gd name="connsiteX1" fmla="*/ 64135 w 126862"/>
                <a:gd name="connsiteY1" fmla="*/ 40481 h 262826"/>
                <a:gd name="connsiteX2" fmla="*/ 42704 w 126862"/>
                <a:gd name="connsiteY2" fmla="*/ 54769 h 262826"/>
                <a:gd name="connsiteX3" fmla="*/ 33179 w 126862"/>
                <a:gd name="connsiteY3" fmla="*/ 61913 h 262826"/>
                <a:gd name="connsiteX4" fmla="*/ 30798 w 126862"/>
                <a:gd name="connsiteY4" fmla="*/ 69056 h 262826"/>
                <a:gd name="connsiteX5" fmla="*/ 78423 w 126862"/>
                <a:gd name="connsiteY5" fmla="*/ 71438 h 262826"/>
                <a:gd name="connsiteX6" fmla="*/ 85567 w 126862"/>
                <a:gd name="connsiteY6" fmla="*/ 69056 h 262826"/>
                <a:gd name="connsiteX7" fmla="*/ 73660 w 126862"/>
                <a:gd name="connsiteY7" fmla="*/ 73819 h 262826"/>
                <a:gd name="connsiteX8" fmla="*/ 64135 w 126862"/>
                <a:gd name="connsiteY8" fmla="*/ 88106 h 262826"/>
                <a:gd name="connsiteX9" fmla="*/ 45085 w 126862"/>
                <a:gd name="connsiteY9" fmla="*/ 97631 h 262826"/>
                <a:gd name="connsiteX10" fmla="*/ 37942 w 126862"/>
                <a:gd name="connsiteY10" fmla="*/ 107156 h 262826"/>
                <a:gd name="connsiteX11" fmla="*/ 33179 w 126862"/>
                <a:gd name="connsiteY11" fmla="*/ 114300 h 262826"/>
                <a:gd name="connsiteX12" fmla="*/ 37942 w 126862"/>
                <a:gd name="connsiteY12" fmla="*/ 92869 h 262826"/>
                <a:gd name="connsiteX13" fmla="*/ 40323 w 126862"/>
                <a:gd name="connsiteY13" fmla="*/ 80963 h 262826"/>
                <a:gd name="connsiteX14" fmla="*/ 47467 w 126862"/>
                <a:gd name="connsiteY14" fmla="*/ 59531 h 262826"/>
                <a:gd name="connsiteX15" fmla="*/ 56992 w 126862"/>
                <a:gd name="connsiteY15" fmla="*/ 54769 h 262826"/>
                <a:gd name="connsiteX16" fmla="*/ 64135 w 126862"/>
                <a:gd name="connsiteY16" fmla="*/ 45244 h 262826"/>
                <a:gd name="connsiteX17" fmla="*/ 85567 w 126862"/>
                <a:gd name="connsiteY17" fmla="*/ 30956 h 262826"/>
                <a:gd name="connsiteX18" fmla="*/ 109379 w 126862"/>
                <a:gd name="connsiteY18" fmla="*/ 11906 h 262826"/>
                <a:gd name="connsiteX19" fmla="*/ 116523 w 126862"/>
                <a:gd name="connsiteY19" fmla="*/ 7144 h 262826"/>
                <a:gd name="connsiteX20" fmla="*/ 126048 w 126862"/>
                <a:gd name="connsiteY20" fmla="*/ 0 h 262826"/>
                <a:gd name="connsiteX21" fmla="*/ 121285 w 126862"/>
                <a:gd name="connsiteY21" fmla="*/ 7144 h 262826"/>
                <a:gd name="connsiteX22" fmla="*/ 111760 w 126862"/>
                <a:gd name="connsiteY22" fmla="*/ 11906 h 262826"/>
                <a:gd name="connsiteX23" fmla="*/ 90329 w 126862"/>
                <a:gd name="connsiteY23" fmla="*/ 33338 h 262826"/>
                <a:gd name="connsiteX24" fmla="*/ 73660 w 126862"/>
                <a:gd name="connsiteY24" fmla="*/ 54769 h 262826"/>
                <a:gd name="connsiteX25" fmla="*/ 64135 w 126862"/>
                <a:gd name="connsiteY25" fmla="*/ 61913 h 262826"/>
                <a:gd name="connsiteX26" fmla="*/ 47467 w 126862"/>
                <a:gd name="connsiteY26" fmla="*/ 85725 h 262826"/>
                <a:gd name="connsiteX27" fmla="*/ 42704 w 126862"/>
                <a:gd name="connsiteY27" fmla="*/ 92869 h 262826"/>
                <a:gd name="connsiteX28" fmla="*/ 45085 w 126862"/>
                <a:gd name="connsiteY28" fmla="*/ 85725 h 262826"/>
                <a:gd name="connsiteX29" fmla="*/ 64135 w 126862"/>
                <a:gd name="connsiteY29" fmla="*/ 66675 h 262826"/>
                <a:gd name="connsiteX30" fmla="*/ 66517 w 126862"/>
                <a:gd name="connsiteY30" fmla="*/ 59531 h 262826"/>
                <a:gd name="connsiteX31" fmla="*/ 83185 w 126862"/>
                <a:gd name="connsiteY31" fmla="*/ 52388 h 262826"/>
                <a:gd name="connsiteX32" fmla="*/ 73660 w 126862"/>
                <a:gd name="connsiteY32" fmla="*/ 61913 h 262826"/>
                <a:gd name="connsiteX33" fmla="*/ 56992 w 126862"/>
                <a:gd name="connsiteY33" fmla="*/ 71438 h 262826"/>
                <a:gd name="connsiteX34" fmla="*/ 49848 w 126862"/>
                <a:gd name="connsiteY34" fmla="*/ 80963 h 262826"/>
                <a:gd name="connsiteX35" fmla="*/ 66517 w 126862"/>
                <a:gd name="connsiteY35" fmla="*/ 76200 h 262826"/>
                <a:gd name="connsiteX36" fmla="*/ 71279 w 126862"/>
                <a:gd name="connsiteY36" fmla="*/ 69056 h 262826"/>
                <a:gd name="connsiteX37" fmla="*/ 59373 w 126862"/>
                <a:gd name="connsiteY37" fmla="*/ 71438 h 262826"/>
                <a:gd name="connsiteX38" fmla="*/ 76042 w 126862"/>
                <a:gd name="connsiteY38" fmla="*/ 66675 h 262826"/>
                <a:gd name="connsiteX39" fmla="*/ 90329 w 126862"/>
                <a:gd name="connsiteY39" fmla="*/ 54769 h 262826"/>
                <a:gd name="connsiteX40" fmla="*/ 97473 w 126862"/>
                <a:gd name="connsiteY40" fmla="*/ 52388 h 262826"/>
                <a:gd name="connsiteX41" fmla="*/ 102235 w 126862"/>
                <a:gd name="connsiteY41" fmla="*/ 45244 h 262826"/>
                <a:gd name="connsiteX42" fmla="*/ 90329 w 126862"/>
                <a:gd name="connsiteY42" fmla="*/ 47625 h 262826"/>
                <a:gd name="connsiteX43" fmla="*/ 56992 w 126862"/>
                <a:gd name="connsiteY43" fmla="*/ 69056 h 262826"/>
                <a:gd name="connsiteX44" fmla="*/ 47467 w 126862"/>
                <a:gd name="connsiteY44" fmla="*/ 80963 h 262826"/>
                <a:gd name="connsiteX45" fmla="*/ 40323 w 126862"/>
                <a:gd name="connsiteY45" fmla="*/ 97631 h 262826"/>
                <a:gd name="connsiteX46" fmla="*/ 35560 w 126862"/>
                <a:gd name="connsiteY46" fmla="*/ 104775 h 262826"/>
                <a:gd name="connsiteX47" fmla="*/ 23654 w 126862"/>
                <a:gd name="connsiteY47" fmla="*/ 130969 h 262826"/>
                <a:gd name="connsiteX48" fmla="*/ 21273 w 126862"/>
                <a:gd name="connsiteY48" fmla="*/ 140494 h 262826"/>
                <a:gd name="connsiteX49" fmla="*/ 4604 w 126862"/>
                <a:gd name="connsiteY49" fmla="*/ 185738 h 262826"/>
                <a:gd name="connsiteX50" fmla="*/ 4604 w 126862"/>
                <a:gd name="connsiteY50" fmla="*/ 254794 h 262826"/>
                <a:gd name="connsiteX51" fmla="*/ 11748 w 126862"/>
                <a:gd name="connsiteY51" fmla="*/ 250031 h 262826"/>
                <a:gd name="connsiteX52" fmla="*/ 37942 w 126862"/>
                <a:gd name="connsiteY52" fmla="*/ 226219 h 262826"/>
                <a:gd name="connsiteX53" fmla="*/ 42704 w 126862"/>
                <a:gd name="connsiteY53" fmla="*/ 250031 h 262826"/>
                <a:gd name="connsiteX54" fmla="*/ 47467 w 126862"/>
                <a:gd name="connsiteY54" fmla="*/ 242888 h 262826"/>
                <a:gd name="connsiteX55" fmla="*/ 52229 w 126862"/>
                <a:gd name="connsiteY55" fmla="*/ 228600 h 262826"/>
                <a:gd name="connsiteX56" fmla="*/ 54610 w 126862"/>
                <a:gd name="connsiteY56" fmla="*/ 219075 h 262826"/>
                <a:gd name="connsiteX57" fmla="*/ 59373 w 126862"/>
                <a:gd name="connsiteY57" fmla="*/ 204788 h 262826"/>
                <a:gd name="connsiteX58" fmla="*/ 56992 w 126862"/>
                <a:gd name="connsiteY58" fmla="*/ 166688 h 262826"/>
                <a:gd name="connsiteX59" fmla="*/ 54610 w 126862"/>
                <a:gd name="connsiteY59" fmla="*/ 173831 h 262826"/>
                <a:gd name="connsiteX60" fmla="*/ 47467 w 126862"/>
                <a:gd name="connsiteY60" fmla="*/ 185738 h 262826"/>
                <a:gd name="connsiteX61" fmla="*/ 40323 w 126862"/>
                <a:gd name="connsiteY61" fmla="*/ 209550 h 262826"/>
                <a:gd name="connsiteX62" fmla="*/ 37942 w 126862"/>
                <a:gd name="connsiteY62" fmla="*/ 216694 h 262826"/>
                <a:gd name="connsiteX63" fmla="*/ 35560 w 126862"/>
                <a:gd name="connsiteY63" fmla="*/ 176213 h 262826"/>
                <a:gd name="connsiteX64" fmla="*/ 42704 w 126862"/>
                <a:gd name="connsiteY64" fmla="*/ 216694 h 262826"/>
                <a:gd name="connsiteX65" fmla="*/ 45085 w 126862"/>
                <a:gd name="connsiteY65" fmla="*/ 204788 h 262826"/>
                <a:gd name="connsiteX66" fmla="*/ 49848 w 126862"/>
                <a:gd name="connsiteY66" fmla="*/ 192881 h 262826"/>
                <a:gd name="connsiteX67" fmla="*/ 59373 w 126862"/>
                <a:gd name="connsiteY67" fmla="*/ 180975 h 262826"/>
                <a:gd name="connsiteX68" fmla="*/ 64135 w 126862"/>
                <a:gd name="connsiteY68" fmla="*/ 173831 h 262826"/>
                <a:gd name="connsiteX69" fmla="*/ 68898 w 126862"/>
                <a:gd name="connsiteY69" fmla="*/ 157163 h 262826"/>
                <a:gd name="connsiteX70" fmla="*/ 71279 w 126862"/>
                <a:gd name="connsiteY70" fmla="*/ 145256 h 262826"/>
                <a:gd name="connsiteX71" fmla="*/ 76042 w 126862"/>
                <a:gd name="connsiteY71" fmla="*/ 121444 h 262826"/>
                <a:gd name="connsiteX72" fmla="*/ 78423 w 126862"/>
                <a:gd name="connsiteY72" fmla="*/ 133350 h 262826"/>
                <a:gd name="connsiteX73" fmla="*/ 76042 w 126862"/>
                <a:gd name="connsiteY73" fmla="*/ 161925 h 262826"/>
                <a:gd name="connsiteX74" fmla="*/ 73660 w 126862"/>
                <a:gd name="connsiteY74" fmla="*/ 171450 h 262826"/>
                <a:gd name="connsiteX75" fmla="*/ 71279 w 126862"/>
                <a:gd name="connsiteY75" fmla="*/ 185738 h 262826"/>
                <a:gd name="connsiteX76" fmla="*/ 64135 w 126862"/>
                <a:gd name="connsiteY76" fmla="*/ 154781 h 262826"/>
                <a:gd name="connsiteX77" fmla="*/ 56992 w 126862"/>
                <a:gd name="connsiteY77" fmla="*/ 166688 h 262826"/>
                <a:gd name="connsiteX78" fmla="*/ 45085 w 126862"/>
                <a:gd name="connsiteY78" fmla="*/ 190500 h 262826"/>
                <a:gd name="connsiteX79" fmla="*/ 40323 w 126862"/>
                <a:gd name="connsiteY79" fmla="*/ 204788 h 262826"/>
                <a:gd name="connsiteX80" fmla="*/ 37942 w 126862"/>
                <a:gd name="connsiteY80" fmla="*/ 190500 h 262826"/>
                <a:gd name="connsiteX81" fmla="*/ 40323 w 126862"/>
                <a:gd name="connsiteY81" fmla="*/ 183356 h 262826"/>
                <a:gd name="connsiteX82" fmla="*/ 42704 w 126862"/>
                <a:gd name="connsiteY82" fmla="*/ 173831 h 262826"/>
                <a:gd name="connsiteX83" fmla="*/ 40323 w 126862"/>
                <a:gd name="connsiteY83" fmla="*/ 164306 h 262826"/>
                <a:gd name="connsiteX84" fmla="*/ 37942 w 126862"/>
                <a:gd name="connsiteY84" fmla="*/ 173831 h 262826"/>
                <a:gd name="connsiteX85" fmla="*/ 33179 w 126862"/>
                <a:gd name="connsiteY85" fmla="*/ 202406 h 262826"/>
                <a:gd name="connsiteX86" fmla="*/ 35560 w 126862"/>
                <a:gd name="connsiteY86" fmla="*/ 211931 h 262826"/>
                <a:gd name="connsiteX87" fmla="*/ 37942 w 126862"/>
                <a:gd name="connsiteY87" fmla="*/ 204788 h 262826"/>
                <a:gd name="connsiteX88" fmla="*/ 42704 w 126862"/>
                <a:gd name="connsiteY88" fmla="*/ 195263 h 262826"/>
                <a:gd name="connsiteX89" fmla="*/ 49848 w 126862"/>
                <a:gd name="connsiteY89" fmla="*/ 183356 h 262826"/>
                <a:gd name="connsiteX90" fmla="*/ 54610 w 126862"/>
                <a:gd name="connsiteY90" fmla="*/ 173831 h 262826"/>
                <a:gd name="connsiteX91" fmla="*/ 61754 w 126862"/>
                <a:gd name="connsiteY91" fmla="*/ 164306 h 262826"/>
                <a:gd name="connsiteX92" fmla="*/ 64135 w 126862"/>
                <a:gd name="connsiteY92" fmla="*/ 152400 h 262826"/>
                <a:gd name="connsiteX93" fmla="*/ 68898 w 126862"/>
                <a:gd name="connsiteY93" fmla="*/ 221456 h 262826"/>
                <a:gd name="connsiteX94" fmla="*/ 66517 w 126862"/>
                <a:gd name="connsiteY94" fmla="*/ 195263 h 262826"/>
                <a:gd name="connsiteX95" fmla="*/ 61754 w 126862"/>
                <a:gd name="connsiteY95" fmla="*/ 61913 h 262826"/>
                <a:gd name="connsiteX96" fmla="*/ 56992 w 126862"/>
                <a:gd name="connsiteY96" fmla="*/ 85725 h 262826"/>
                <a:gd name="connsiteX97" fmla="*/ 45085 w 126862"/>
                <a:gd name="connsiteY97" fmla="*/ 114300 h 262826"/>
                <a:gd name="connsiteX98" fmla="*/ 42704 w 126862"/>
                <a:gd name="connsiteY98" fmla="*/ 130969 h 262826"/>
                <a:gd name="connsiteX99" fmla="*/ 45085 w 126862"/>
                <a:gd name="connsiteY99" fmla="*/ 123825 h 262826"/>
                <a:gd name="connsiteX100" fmla="*/ 49848 w 126862"/>
                <a:gd name="connsiteY100" fmla="*/ 100013 h 262826"/>
                <a:gd name="connsiteX101" fmla="*/ 47467 w 126862"/>
                <a:gd name="connsiteY101" fmla="*/ 154781 h 262826"/>
                <a:gd name="connsiteX102" fmla="*/ 47467 w 126862"/>
                <a:gd name="connsiteY102" fmla="*/ 192881 h 262826"/>
                <a:gd name="connsiteX103" fmla="*/ 52229 w 126862"/>
                <a:gd name="connsiteY103" fmla="*/ 180975 h 262826"/>
                <a:gd name="connsiteX104" fmla="*/ 54610 w 126862"/>
                <a:gd name="connsiteY104" fmla="*/ 171450 h 262826"/>
                <a:gd name="connsiteX105" fmla="*/ 59373 w 126862"/>
                <a:gd name="connsiteY105" fmla="*/ 157163 h 262826"/>
                <a:gd name="connsiteX106" fmla="*/ 61754 w 126862"/>
                <a:gd name="connsiteY106" fmla="*/ 142875 h 262826"/>
                <a:gd name="connsiteX107" fmla="*/ 64135 w 126862"/>
                <a:gd name="connsiteY107" fmla="*/ 130969 h 262826"/>
                <a:gd name="connsiteX108" fmla="*/ 64135 w 126862"/>
                <a:gd name="connsiteY108" fmla="*/ 102394 h 262826"/>
                <a:gd name="connsiteX109" fmla="*/ 64135 w 126862"/>
                <a:gd name="connsiteY109" fmla="*/ 40481 h 26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26862" h="262826">
                  <a:moveTo>
                    <a:pt x="64135" y="40481"/>
                  </a:moveTo>
                  <a:lnTo>
                    <a:pt x="64135" y="40481"/>
                  </a:lnTo>
                  <a:cubicBezTo>
                    <a:pt x="56991" y="45244"/>
                    <a:pt x="49763" y="49882"/>
                    <a:pt x="42704" y="54769"/>
                  </a:cubicBezTo>
                  <a:cubicBezTo>
                    <a:pt x="39441" y="57028"/>
                    <a:pt x="35720" y="58864"/>
                    <a:pt x="33179" y="61913"/>
                  </a:cubicBezTo>
                  <a:cubicBezTo>
                    <a:pt x="31572" y="63841"/>
                    <a:pt x="31592" y="66675"/>
                    <a:pt x="30798" y="69056"/>
                  </a:cubicBezTo>
                  <a:cubicBezTo>
                    <a:pt x="53883" y="76752"/>
                    <a:pt x="44009" y="75487"/>
                    <a:pt x="78423" y="71438"/>
                  </a:cubicBezTo>
                  <a:cubicBezTo>
                    <a:pt x="80916" y="71145"/>
                    <a:pt x="87812" y="67934"/>
                    <a:pt x="85567" y="69056"/>
                  </a:cubicBezTo>
                  <a:cubicBezTo>
                    <a:pt x="81743" y="70967"/>
                    <a:pt x="77629" y="72231"/>
                    <a:pt x="73660" y="73819"/>
                  </a:cubicBezTo>
                  <a:cubicBezTo>
                    <a:pt x="70485" y="78581"/>
                    <a:pt x="69254" y="85546"/>
                    <a:pt x="64135" y="88106"/>
                  </a:cubicBezTo>
                  <a:lnTo>
                    <a:pt x="45085" y="97631"/>
                  </a:lnTo>
                  <a:cubicBezTo>
                    <a:pt x="42704" y="100806"/>
                    <a:pt x="40249" y="103927"/>
                    <a:pt x="37942" y="107156"/>
                  </a:cubicBezTo>
                  <a:cubicBezTo>
                    <a:pt x="36278" y="109485"/>
                    <a:pt x="34084" y="117015"/>
                    <a:pt x="33179" y="114300"/>
                  </a:cubicBezTo>
                  <a:cubicBezTo>
                    <a:pt x="31305" y="108682"/>
                    <a:pt x="36459" y="98799"/>
                    <a:pt x="37942" y="92869"/>
                  </a:cubicBezTo>
                  <a:cubicBezTo>
                    <a:pt x="38924" y="88943"/>
                    <a:pt x="39599" y="84945"/>
                    <a:pt x="40323" y="80963"/>
                  </a:cubicBezTo>
                  <a:cubicBezTo>
                    <a:pt x="41687" y="73460"/>
                    <a:pt x="40907" y="64997"/>
                    <a:pt x="47467" y="59531"/>
                  </a:cubicBezTo>
                  <a:cubicBezTo>
                    <a:pt x="50194" y="57259"/>
                    <a:pt x="53817" y="56356"/>
                    <a:pt x="56992" y="54769"/>
                  </a:cubicBezTo>
                  <a:cubicBezTo>
                    <a:pt x="59373" y="51594"/>
                    <a:pt x="61329" y="48050"/>
                    <a:pt x="64135" y="45244"/>
                  </a:cubicBezTo>
                  <a:cubicBezTo>
                    <a:pt x="73955" y="35423"/>
                    <a:pt x="74231" y="40025"/>
                    <a:pt x="85567" y="30956"/>
                  </a:cubicBezTo>
                  <a:cubicBezTo>
                    <a:pt x="120986" y="2622"/>
                    <a:pt x="75970" y="32786"/>
                    <a:pt x="109379" y="11906"/>
                  </a:cubicBezTo>
                  <a:cubicBezTo>
                    <a:pt x="111806" y="10389"/>
                    <a:pt x="114194" y="8807"/>
                    <a:pt x="116523" y="7144"/>
                  </a:cubicBezTo>
                  <a:cubicBezTo>
                    <a:pt x="119753" y="4837"/>
                    <a:pt x="122079" y="0"/>
                    <a:pt x="126048" y="0"/>
                  </a:cubicBezTo>
                  <a:cubicBezTo>
                    <a:pt x="128910" y="0"/>
                    <a:pt x="123484" y="5312"/>
                    <a:pt x="121285" y="7144"/>
                  </a:cubicBezTo>
                  <a:cubicBezTo>
                    <a:pt x="118558" y="9416"/>
                    <a:pt x="114935" y="10319"/>
                    <a:pt x="111760" y="11906"/>
                  </a:cubicBezTo>
                  <a:cubicBezTo>
                    <a:pt x="104616" y="19050"/>
                    <a:pt x="96532" y="25363"/>
                    <a:pt x="90329" y="33338"/>
                  </a:cubicBezTo>
                  <a:cubicBezTo>
                    <a:pt x="84773" y="40482"/>
                    <a:pt x="80900" y="49339"/>
                    <a:pt x="73660" y="54769"/>
                  </a:cubicBezTo>
                  <a:cubicBezTo>
                    <a:pt x="70485" y="57150"/>
                    <a:pt x="66941" y="59107"/>
                    <a:pt x="64135" y="61913"/>
                  </a:cubicBezTo>
                  <a:cubicBezTo>
                    <a:pt x="60613" y="65436"/>
                    <a:pt x="49019" y="83397"/>
                    <a:pt x="47467" y="85725"/>
                  </a:cubicBezTo>
                  <a:lnTo>
                    <a:pt x="42704" y="92869"/>
                  </a:lnTo>
                  <a:cubicBezTo>
                    <a:pt x="43498" y="90488"/>
                    <a:pt x="43755" y="87854"/>
                    <a:pt x="45085" y="85725"/>
                  </a:cubicBezTo>
                  <a:cubicBezTo>
                    <a:pt x="52146" y="74428"/>
                    <a:pt x="54405" y="73973"/>
                    <a:pt x="64135" y="66675"/>
                  </a:cubicBezTo>
                  <a:cubicBezTo>
                    <a:pt x="64929" y="64294"/>
                    <a:pt x="64949" y="61491"/>
                    <a:pt x="66517" y="59531"/>
                  </a:cubicBezTo>
                  <a:cubicBezTo>
                    <a:pt x="70628" y="54392"/>
                    <a:pt x="77465" y="53818"/>
                    <a:pt x="83185" y="52388"/>
                  </a:cubicBezTo>
                  <a:cubicBezTo>
                    <a:pt x="80010" y="55563"/>
                    <a:pt x="77314" y="59303"/>
                    <a:pt x="73660" y="61913"/>
                  </a:cubicBezTo>
                  <a:cubicBezTo>
                    <a:pt x="54587" y="75537"/>
                    <a:pt x="81436" y="46994"/>
                    <a:pt x="56992" y="71438"/>
                  </a:cubicBezTo>
                  <a:cubicBezTo>
                    <a:pt x="54186" y="74244"/>
                    <a:pt x="46298" y="79188"/>
                    <a:pt x="49848" y="80963"/>
                  </a:cubicBezTo>
                  <a:cubicBezTo>
                    <a:pt x="55017" y="83547"/>
                    <a:pt x="60961" y="77788"/>
                    <a:pt x="66517" y="76200"/>
                  </a:cubicBezTo>
                  <a:cubicBezTo>
                    <a:pt x="68104" y="73819"/>
                    <a:pt x="73660" y="70643"/>
                    <a:pt x="71279" y="69056"/>
                  </a:cubicBezTo>
                  <a:cubicBezTo>
                    <a:pt x="67911" y="66811"/>
                    <a:pt x="55753" y="73248"/>
                    <a:pt x="59373" y="71438"/>
                  </a:cubicBezTo>
                  <a:cubicBezTo>
                    <a:pt x="64542" y="68854"/>
                    <a:pt x="70486" y="68263"/>
                    <a:pt x="76042" y="66675"/>
                  </a:cubicBezTo>
                  <a:cubicBezTo>
                    <a:pt x="80804" y="62706"/>
                    <a:pt x="85171" y="58208"/>
                    <a:pt x="90329" y="54769"/>
                  </a:cubicBezTo>
                  <a:cubicBezTo>
                    <a:pt x="92418" y="53377"/>
                    <a:pt x="95513" y="53956"/>
                    <a:pt x="97473" y="52388"/>
                  </a:cubicBezTo>
                  <a:cubicBezTo>
                    <a:pt x="99708" y="50600"/>
                    <a:pt x="104616" y="46832"/>
                    <a:pt x="102235" y="45244"/>
                  </a:cubicBezTo>
                  <a:cubicBezTo>
                    <a:pt x="98868" y="42999"/>
                    <a:pt x="94298" y="46831"/>
                    <a:pt x="90329" y="47625"/>
                  </a:cubicBezTo>
                  <a:cubicBezTo>
                    <a:pt x="79369" y="53106"/>
                    <a:pt x="64760" y="59346"/>
                    <a:pt x="56992" y="69056"/>
                  </a:cubicBezTo>
                  <a:lnTo>
                    <a:pt x="47467" y="80963"/>
                  </a:lnTo>
                  <a:cubicBezTo>
                    <a:pt x="44796" y="88974"/>
                    <a:pt x="45028" y="89396"/>
                    <a:pt x="40323" y="97631"/>
                  </a:cubicBezTo>
                  <a:cubicBezTo>
                    <a:pt x="38903" y="100116"/>
                    <a:pt x="37148" y="102394"/>
                    <a:pt x="35560" y="104775"/>
                  </a:cubicBezTo>
                  <a:cubicBezTo>
                    <a:pt x="30670" y="129229"/>
                    <a:pt x="37386" y="103505"/>
                    <a:pt x="23654" y="130969"/>
                  </a:cubicBezTo>
                  <a:cubicBezTo>
                    <a:pt x="22190" y="133896"/>
                    <a:pt x="22249" y="137370"/>
                    <a:pt x="21273" y="140494"/>
                  </a:cubicBezTo>
                  <a:cubicBezTo>
                    <a:pt x="12476" y="168645"/>
                    <a:pt x="14114" y="163549"/>
                    <a:pt x="4604" y="185738"/>
                  </a:cubicBezTo>
                  <a:cubicBezTo>
                    <a:pt x="-562" y="211572"/>
                    <a:pt x="-2438" y="216064"/>
                    <a:pt x="4604" y="254794"/>
                  </a:cubicBezTo>
                  <a:cubicBezTo>
                    <a:pt x="5116" y="257610"/>
                    <a:pt x="9458" y="251748"/>
                    <a:pt x="11748" y="250031"/>
                  </a:cubicBezTo>
                  <a:cubicBezTo>
                    <a:pt x="34561" y="232921"/>
                    <a:pt x="28436" y="240477"/>
                    <a:pt x="37942" y="226219"/>
                  </a:cubicBezTo>
                  <a:cubicBezTo>
                    <a:pt x="42070" y="279890"/>
                    <a:pt x="36674" y="262091"/>
                    <a:pt x="42704" y="250031"/>
                  </a:cubicBezTo>
                  <a:cubicBezTo>
                    <a:pt x="43984" y="247471"/>
                    <a:pt x="45879" y="245269"/>
                    <a:pt x="47467" y="242888"/>
                  </a:cubicBezTo>
                  <a:cubicBezTo>
                    <a:pt x="49054" y="238125"/>
                    <a:pt x="51012" y="233470"/>
                    <a:pt x="52229" y="228600"/>
                  </a:cubicBezTo>
                  <a:cubicBezTo>
                    <a:pt x="53023" y="225425"/>
                    <a:pt x="53670" y="222210"/>
                    <a:pt x="54610" y="219075"/>
                  </a:cubicBezTo>
                  <a:cubicBezTo>
                    <a:pt x="56053" y="214267"/>
                    <a:pt x="57785" y="209550"/>
                    <a:pt x="59373" y="204788"/>
                  </a:cubicBezTo>
                  <a:cubicBezTo>
                    <a:pt x="58579" y="192088"/>
                    <a:pt x="58927" y="179265"/>
                    <a:pt x="56992" y="166688"/>
                  </a:cubicBezTo>
                  <a:cubicBezTo>
                    <a:pt x="56610" y="164207"/>
                    <a:pt x="55732" y="171586"/>
                    <a:pt x="54610" y="173831"/>
                  </a:cubicBezTo>
                  <a:cubicBezTo>
                    <a:pt x="52540" y="177971"/>
                    <a:pt x="49382" y="181524"/>
                    <a:pt x="47467" y="185738"/>
                  </a:cubicBezTo>
                  <a:cubicBezTo>
                    <a:pt x="43111" y="195320"/>
                    <a:pt x="42981" y="200246"/>
                    <a:pt x="40323" y="209550"/>
                  </a:cubicBezTo>
                  <a:cubicBezTo>
                    <a:pt x="39633" y="211964"/>
                    <a:pt x="38736" y="214313"/>
                    <a:pt x="37942" y="216694"/>
                  </a:cubicBezTo>
                  <a:cubicBezTo>
                    <a:pt x="37148" y="203200"/>
                    <a:pt x="22043" y="176213"/>
                    <a:pt x="35560" y="176213"/>
                  </a:cubicBezTo>
                  <a:cubicBezTo>
                    <a:pt x="49262" y="176213"/>
                    <a:pt x="38371" y="203695"/>
                    <a:pt x="42704" y="216694"/>
                  </a:cubicBezTo>
                  <a:cubicBezTo>
                    <a:pt x="43984" y="220534"/>
                    <a:pt x="43922" y="208665"/>
                    <a:pt x="45085" y="204788"/>
                  </a:cubicBezTo>
                  <a:cubicBezTo>
                    <a:pt x="46313" y="200694"/>
                    <a:pt x="47649" y="196547"/>
                    <a:pt x="49848" y="192881"/>
                  </a:cubicBezTo>
                  <a:cubicBezTo>
                    <a:pt x="52463" y="188523"/>
                    <a:pt x="56324" y="185041"/>
                    <a:pt x="59373" y="180975"/>
                  </a:cubicBezTo>
                  <a:cubicBezTo>
                    <a:pt x="61090" y="178685"/>
                    <a:pt x="62548" y="176212"/>
                    <a:pt x="64135" y="173831"/>
                  </a:cubicBezTo>
                  <a:cubicBezTo>
                    <a:pt x="65723" y="168275"/>
                    <a:pt x="67496" y="162769"/>
                    <a:pt x="68898" y="157163"/>
                  </a:cubicBezTo>
                  <a:cubicBezTo>
                    <a:pt x="69880" y="153236"/>
                    <a:pt x="70401" y="149207"/>
                    <a:pt x="71279" y="145256"/>
                  </a:cubicBezTo>
                  <a:cubicBezTo>
                    <a:pt x="76017" y="123930"/>
                    <a:pt x="71371" y="149459"/>
                    <a:pt x="76042" y="121444"/>
                  </a:cubicBezTo>
                  <a:cubicBezTo>
                    <a:pt x="76836" y="125413"/>
                    <a:pt x="78423" y="129303"/>
                    <a:pt x="78423" y="133350"/>
                  </a:cubicBezTo>
                  <a:cubicBezTo>
                    <a:pt x="78423" y="142908"/>
                    <a:pt x="77228" y="152441"/>
                    <a:pt x="76042" y="161925"/>
                  </a:cubicBezTo>
                  <a:cubicBezTo>
                    <a:pt x="75636" y="165172"/>
                    <a:pt x="74302" y="168241"/>
                    <a:pt x="73660" y="171450"/>
                  </a:cubicBezTo>
                  <a:cubicBezTo>
                    <a:pt x="72713" y="176185"/>
                    <a:pt x="72073" y="180975"/>
                    <a:pt x="71279" y="185738"/>
                  </a:cubicBezTo>
                  <a:cubicBezTo>
                    <a:pt x="67552" y="114917"/>
                    <a:pt x="74034" y="133002"/>
                    <a:pt x="64135" y="154781"/>
                  </a:cubicBezTo>
                  <a:cubicBezTo>
                    <a:pt x="62220" y="158995"/>
                    <a:pt x="59373" y="162719"/>
                    <a:pt x="56992" y="166688"/>
                  </a:cubicBezTo>
                  <a:cubicBezTo>
                    <a:pt x="51843" y="192422"/>
                    <a:pt x="59360" y="164327"/>
                    <a:pt x="45085" y="190500"/>
                  </a:cubicBezTo>
                  <a:cubicBezTo>
                    <a:pt x="42681" y="194907"/>
                    <a:pt x="40323" y="204788"/>
                    <a:pt x="40323" y="204788"/>
                  </a:cubicBezTo>
                  <a:cubicBezTo>
                    <a:pt x="39529" y="200025"/>
                    <a:pt x="37942" y="195328"/>
                    <a:pt x="37942" y="190500"/>
                  </a:cubicBezTo>
                  <a:cubicBezTo>
                    <a:pt x="37942" y="187990"/>
                    <a:pt x="39633" y="185770"/>
                    <a:pt x="40323" y="183356"/>
                  </a:cubicBezTo>
                  <a:cubicBezTo>
                    <a:pt x="41222" y="180209"/>
                    <a:pt x="41910" y="177006"/>
                    <a:pt x="42704" y="173831"/>
                  </a:cubicBezTo>
                  <a:cubicBezTo>
                    <a:pt x="41910" y="170656"/>
                    <a:pt x="43596" y="164306"/>
                    <a:pt x="40323" y="164306"/>
                  </a:cubicBezTo>
                  <a:cubicBezTo>
                    <a:pt x="37050" y="164306"/>
                    <a:pt x="38480" y="170603"/>
                    <a:pt x="37942" y="173831"/>
                  </a:cubicBezTo>
                  <a:cubicBezTo>
                    <a:pt x="32367" y="207277"/>
                    <a:pt x="38537" y="180971"/>
                    <a:pt x="33179" y="202406"/>
                  </a:cubicBezTo>
                  <a:cubicBezTo>
                    <a:pt x="33973" y="205581"/>
                    <a:pt x="32633" y="210467"/>
                    <a:pt x="35560" y="211931"/>
                  </a:cubicBezTo>
                  <a:cubicBezTo>
                    <a:pt x="37805" y="213054"/>
                    <a:pt x="36953" y="207095"/>
                    <a:pt x="37942" y="204788"/>
                  </a:cubicBezTo>
                  <a:cubicBezTo>
                    <a:pt x="39340" y="201525"/>
                    <a:pt x="40980" y="198366"/>
                    <a:pt x="42704" y="195263"/>
                  </a:cubicBezTo>
                  <a:cubicBezTo>
                    <a:pt x="44952" y="191217"/>
                    <a:pt x="47600" y="187402"/>
                    <a:pt x="49848" y="183356"/>
                  </a:cubicBezTo>
                  <a:cubicBezTo>
                    <a:pt x="51572" y="180253"/>
                    <a:pt x="52729" y="176841"/>
                    <a:pt x="54610" y="173831"/>
                  </a:cubicBezTo>
                  <a:cubicBezTo>
                    <a:pt x="56713" y="170465"/>
                    <a:pt x="59373" y="167481"/>
                    <a:pt x="61754" y="164306"/>
                  </a:cubicBezTo>
                  <a:cubicBezTo>
                    <a:pt x="62548" y="160337"/>
                    <a:pt x="63411" y="156382"/>
                    <a:pt x="64135" y="152400"/>
                  </a:cubicBezTo>
                  <a:cubicBezTo>
                    <a:pt x="70650" y="116572"/>
                    <a:pt x="68898" y="99479"/>
                    <a:pt x="68898" y="221456"/>
                  </a:cubicBezTo>
                  <a:cubicBezTo>
                    <a:pt x="68898" y="230223"/>
                    <a:pt x="67311" y="203994"/>
                    <a:pt x="66517" y="195263"/>
                  </a:cubicBezTo>
                  <a:cubicBezTo>
                    <a:pt x="49031" y="247698"/>
                    <a:pt x="69526" y="188876"/>
                    <a:pt x="61754" y="61913"/>
                  </a:cubicBezTo>
                  <a:cubicBezTo>
                    <a:pt x="61259" y="53834"/>
                    <a:pt x="58955" y="77872"/>
                    <a:pt x="56992" y="85725"/>
                  </a:cubicBezTo>
                  <a:cubicBezTo>
                    <a:pt x="53769" y="98617"/>
                    <a:pt x="51055" y="102361"/>
                    <a:pt x="45085" y="114300"/>
                  </a:cubicBezTo>
                  <a:cubicBezTo>
                    <a:pt x="44291" y="119856"/>
                    <a:pt x="42704" y="125356"/>
                    <a:pt x="42704" y="130969"/>
                  </a:cubicBezTo>
                  <a:cubicBezTo>
                    <a:pt x="42704" y="133479"/>
                    <a:pt x="44593" y="126286"/>
                    <a:pt x="45085" y="123825"/>
                  </a:cubicBezTo>
                  <a:cubicBezTo>
                    <a:pt x="50557" y="96465"/>
                    <a:pt x="44469" y="116150"/>
                    <a:pt x="49848" y="100013"/>
                  </a:cubicBezTo>
                  <a:cubicBezTo>
                    <a:pt x="49054" y="118269"/>
                    <a:pt x="48607" y="136543"/>
                    <a:pt x="47467" y="154781"/>
                  </a:cubicBezTo>
                  <a:cubicBezTo>
                    <a:pt x="45379" y="188186"/>
                    <a:pt x="43355" y="164104"/>
                    <a:pt x="47467" y="192881"/>
                  </a:cubicBezTo>
                  <a:cubicBezTo>
                    <a:pt x="49054" y="188912"/>
                    <a:pt x="50877" y="185030"/>
                    <a:pt x="52229" y="180975"/>
                  </a:cubicBezTo>
                  <a:cubicBezTo>
                    <a:pt x="53264" y="177870"/>
                    <a:pt x="53670" y="174585"/>
                    <a:pt x="54610" y="171450"/>
                  </a:cubicBezTo>
                  <a:cubicBezTo>
                    <a:pt x="56053" y="166642"/>
                    <a:pt x="57785" y="161925"/>
                    <a:pt x="59373" y="157163"/>
                  </a:cubicBezTo>
                  <a:cubicBezTo>
                    <a:pt x="60167" y="152400"/>
                    <a:pt x="60890" y="147625"/>
                    <a:pt x="61754" y="142875"/>
                  </a:cubicBezTo>
                  <a:cubicBezTo>
                    <a:pt x="62478" y="138893"/>
                    <a:pt x="63897" y="135009"/>
                    <a:pt x="64135" y="130969"/>
                  </a:cubicBezTo>
                  <a:cubicBezTo>
                    <a:pt x="64694" y="121460"/>
                    <a:pt x="64135" y="111919"/>
                    <a:pt x="64135" y="102394"/>
                  </a:cubicBezTo>
                  <a:lnTo>
                    <a:pt x="64135" y="404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495190" y="3121760"/>
              <a:ext cx="152400" cy="279400"/>
              <a:chOff x="4687215" y="2011675"/>
              <a:chExt cx="152400" cy="279400"/>
            </a:xfrm>
          </p:grpSpPr>
          <p:cxnSp>
            <p:nvCxnSpPr>
              <p:cNvPr id="68" name="Straight Connector 67"/>
              <p:cNvCxnSpPr>
                <a:endCxn id="69" idx="0"/>
              </p:cNvCxnSpPr>
              <p:nvPr/>
            </p:nvCxnSpPr>
            <p:spPr>
              <a:xfrm flipV="1">
                <a:off x="4763415" y="2189475"/>
                <a:ext cx="0" cy="101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Isosceles Triangle 68"/>
              <p:cNvSpPr/>
              <p:nvPr/>
            </p:nvSpPr>
            <p:spPr>
              <a:xfrm rot="10800000">
                <a:off x="4687215" y="2011675"/>
                <a:ext cx="152400" cy="17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1024" name="Freeform 1023"/>
            <p:cNvSpPr/>
            <p:nvPr/>
          </p:nvSpPr>
          <p:spPr>
            <a:xfrm>
              <a:off x="7260350" y="4965200"/>
              <a:ext cx="257175" cy="47625"/>
            </a:xfrm>
            <a:custGeom>
              <a:avLst/>
              <a:gdLst>
                <a:gd name="connsiteX0" fmla="*/ 0 w 257175"/>
                <a:gd name="connsiteY0" fmla="*/ 38100 h 47625"/>
                <a:gd name="connsiteX1" fmla="*/ 0 w 257175"/>
                <a:gd name="connsiteY1" fmla="*/ 38100 h 47625"/>
                <a:gd name="connsiteX2" fmla="*/ 85725 w 257175"/>
                <a:gd name="connsiteY2" fmla="*/ 47625 h 47625"/>
                <a:gd name="connsiteX3" fmla="*/ 228600 w 257175"/>
                <a:gd name="connsiteY3" fmla="*/ 28575 h 47625"/>
                <a:gd name="connsiteX4" fmla="*/ 200025 w 257175"/>
                <a:gd name="connsiteY4" fmla="*/ 19050 h 47625"/>
                <a:gd name="connsiteX5" fmla="*/ 171450 w 257175"/>
                <a:gd name="connsiteY5" fmla="*/ 28575 h 47625"/>
                <a:gd name="connsiteX6" fmla="*/ 133350 w 257175"/>
                <a:gd name="connsiteY6" fmla="*/ 38100 h 47625"/>
                <a:gd name="connsiteX7" fmla="*/ 85725 w 257175"/>
                <a:gd name="connsiteY7" fmla="*/ 28575 h 47625"/>
                <a:gd name="connsiteX8" fmla="*/ 142875 w 257175"/>
                <a:gd name="connsiteY8" fmla="*/ 9525 h 47625"/>
                <a:gd name="connsiteX9" fmla="*/ 257175 w 257175"/>
                <a:gd name="connsiteY9" fmla="*/ 0 h 47625"/>
                <a:gd name="connsiteX10" fmla="*/ 200025 w 257175"/>
                <a:gd name="connsiteY10" fmla="*/ 0 h 47625"/>
                <a:gd name="connsiteX11" fmla="*/ 171450 w 257175"/>
                <a:gd name="connsiteY11" fmla="*/ 9525 h 47625"/>
                <a:gd name="connsiteX12" fmla="*/ 104775 w 257175"/>
                <a:gd name="connsiteY12" fmla="*/ 19050 h 47625"/>
                <a:gd name="connsiteX13" fmla="*/ 0 w 257175"/>
                <a:gd name="connsiteY13" fmla="*/ 3810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175" h="47625">
                  <a:moveTo>
                    <a:pt x="0" y="38100"/>
                  </a:moveTo>
                  <a:lnTo>
                    <a:pt x="0" y="38100"/>
                  </a:lnTo>
                  <a:cubicBezTo>
                    <a:pt x="28575" y="41275"/>
                    <a:pt x="56974" y="47625"/>
                    <a:pt x="85725" y="47625"/>
                  </a:cubicBezTo>
                  <a:cubicBezTo>
                    <a:pt x="141405" y="47625"/>
                    <a:pt x="177936" y="38708"/>
                    <a:pt x="228600" y="28575"/>
                  </a:cubicBezTo>
                  <a:cubicBezTo>
                    <a:pt x="219075" y="25400"/>
                    <a:pt x="210065" y="19050"/>
                    <a:pt x="200025" y="19050"/>
                  </a:cubicBezTo>
                  <a:cubicBezTo>
                    <a:pt x="189985" y="19050"/>
                    <a:pt x="181104" y="25817"/>
                    <a:pt x="171450" y="28575"/>
                  </a:cubicBezTo>
                  <a:cubicBezTo>
                    <a:pt x="158863" y="32171"/>
                    <a:pt x="146050" y="34925"/>
                    <a:pt x="133350" y="38100"/>
                  </a:cubicBezTo>
                  <a:cubicBezTo>
                    <a:pt x="117475" y="34925"/>
                    <a:pt x="80605" y="43934"/>
                    <a:pt x="85725" y="28575"/>
                  </a:cubicBezTo>
                  <a:cubicBezTo>
                    <a:pt x="92075" y="9525"/>
                    <a:pt x="122864" y="11193"/>
                    <a:pt x="142875" y="9525"/>
                  </a:cubicBezTo>
                  <a:lnTo>
                    <a:pt x="257175" y="0"/>
                  </a:lnTo>
                  <a:cubicBezTo>
                    <a:pt x="180975" y="25400"/>
                    <a:pt x="276225" y="0"/>
                    <a:pt x="200025" y="0"/>
                  </a:cubicBezTo>
                  <a:cubicBezTo>
                    <a:pt x="189985" y="0"/>
                    <a:pt x="181295" y="7556"/>
                    <a:pt x="171450" y="9525"/>
                  </a:cubicBezTo>
                  <a:cubicBezTo>
                    <a:pt x="149435" y="13928"/>
                    <a:pt x="127000" y="15875"/>
                    <a:pt x="104775" y="19050"/>
                  </a:cubicBezTo>
                  <a:cubicBezTo>
                    <a:pt x="41601" y="40108"/>
                    <a:pt x="17463" y="34925"/>
                    <a:pt x="0" y="3810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Freeform 1024"/>
            <p:cNvSpPr/>
            <p:nvPr/>
          </p:nvSpPr>
          <p:spPr>
            <a:xfrm>
              <a:off x="6684275" y="5158140"/>
              <a:ext cx="133350" cy="114300"/>
            </a:xfrm>
            <a:custGeom>
              <a:avLst/>
              <a:gdLst>
                <a:gd name="connsiteX0" fmla="*/ 133350 w 133350"/>
                <a:gd name="connsiteY0" fmla="*/ 0 h 114300"/>
                <a:gd name="connsiteX1" fmla="*/ 133350 w 133350"/>
                <a:gd name="connsiteY1" fmla="*/ 0 h 114300"/>
                <a:gd name="connsiteX2" fmla="*/ 85725 w 133350"/>
                <a:gd name="connsiteY2" fmla="*/ 66675 h 114300"/>
                <a:gd name="connsiteX3" fmla="*/ 104775 w 133350"/>
                <a:gd name="connsiteY3" fmla="*/ 38100 h 114300"/>
                <a:gd name="connsiteX4" fmla="*/ 133350 w 133350"/>
                <a:gd name="connsiteY4" fmla="*/ 19050 h 114300"/>
                <a:gd name="connsiteX5" fmla="*/ 104775 w 133350"/>
                <a:gd name="connsiteY5" fmla="*/ 28575 h 114300"/>
                <a:gd name="connsiteX6" fmla="*/ 76200 w 133350"/>
                <a:gd name="connsiteY6" fmla="*/ 47625 h 114300"/>
                <a:gd name="connsiteX7" fmla="*/ 85725 w 133350"/>
                <a:gd name="connsiteY7" fmla="*/ 19050 h 114300"/>
                <a:gd name="connsiteX8" fmla="*/ 76200 w 133350"/>
                <a:gd name="connsiteY8" fmla="*/ 47625 h 114300"/>
                <a:gd name="connsiteX9" fmla="*/ 47625 w 133350"/>
                <a:gd name="connsiteY9" fmla="*/ 57150 h 114300"/>
                <a:gd name="connsiteX10" fmla="*/ 28575 w 133350"/>
                <a:gd name="connsiteY10" fmla="*/ 85725 h 114300"/>
                <a:gd name="connsiteX11" fmla="*/ 19050 w 133350"/>
                <a:gd name="connsiteY11" fmla="*/ 114300 h 114300"/>
                <a:gd name="connsiteX12" fmla="*/ 0 w 133350"/>
                <a:gd name="connsiteY12" fmla="*/ 85725 h 114300"/>
                <a:gd name="connsiteX13" fmla="*/ 76200 w 133350"/>
                <a:gd name="connsiteY13" fmla="*/ 47625 h 114300"/>
                <a:gd name="connsiteX14" fmla="*/ 38100 w 133350"/>
                <a:gd name="connsiteY14" fmla="*/ 57150 h 114300"/>
                <a:gd name="connsiteX15" fmla="*/ 9525 w 133350"/>
                <a:gd name="connsiteY15" fmla="*/ 76200 h 114300"/>
                <a:gd name="connsiteX16" fmla="*/ 85725 w 133350"/>
                <a:gd name="connsiteY16" fmla="*/ 47625 h 114300"/>
                <a:gd name="connsiteX17" fmla="*/ 57150 w 133350"/>
                <a:gd name="connsiteY17" fmla="*/ 57150 h 114300"/>
                <a:gd name="connsiteX18" fmla="*/ 28575 w 133350"/>
                <a:gd name="connsiteY18" fmla="*/ 76200 h 114300"/>
                <a:gd name="connsiteX19" fmla="*/ 9525 w 133350"/>
                <a:gd name="connsiteY19" fmla="*/ 66675 h 114300"/>
                <a:gd name="connsiteX20" fmla="*/ 47625 w 133350"/>
                <a:gd name="connsiteY20" fmla="*/ 762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50" h="114300">
                  <a:moveTo>
                    <a:pt x="133350" y="0"/>
                  </a:moveTo>
                  <a:lnTo>
                    <a:pt x="133350" y="0"/>
                  </a:lnTo>
                  <a:lnTo>
                    <a:pt x="85725" y="66675"/>
                  </a:lnTo>
                  <a:cubicBezTo>
                    <a:pt x="92075" y="57150"/>
                    <a:pt x="96680" y="46195"/>
                    <a:pt x="104775" y="38100"/>
                  </a:cubicBezTo>
                  <a:cubicBezTo>
                    <a:pt x="112870" y="30005"/>
                    <a:pt x="133350" y="30498"/>
                    <a:pt x="133350" y="19050"/>
                  </a:cubicBezTo>
                  <a:cubicBezTo>
                    <a:pt x="133350" y="9010"/>
                    <a:pt x="113755" y="24085"/>
                    <a:pt x="104775" y="28575"/>
                  </a:cubicBezTo>
                  <a:cubicBezTo>
                    <a:pt x="94536" y="33695"/>
                    <a:pt x="85725" y="41275"/>
                    <a:pt x="76200" y="47625"/>
                  </a:cubicBezTo>
                  <a:lnTo>
                    <a:pt x="85725" y="19050"/>
                  </a:lnTo>
                  <a:cubicBezTo>
                    <a:pt x="85725" y="19050"/>
                    <a:pt x="85725" y="44450"/>
                    <a:pt x="76200" y="47625"/>
                  </a:cubicBezTo>
                  <a:lnTo>
                    <a:pt x="47625" y="57150"/>
                  </a:lnTo>
                  <a:cubicBezTo>
                    <a:pt x="41275" y="66675"/>
                    <a:pt x="33695" y="75486"/>
                    <a:pt x="28575" y="85725"/>
                  </a:cubicBezTo>
                  <a:cubicBezTo>
                    <a:pt x="24085" y="94705"/>
                    <a:pt x="29090" y="114300"/>
                    <a:pt x="19050" y="114300"/>
                  </a:cubicBezTo>
                  <a:cubicBezTo>
                    <a:pt x="7602" y="114300"/>
                    <a:pt x="6350" y="95250"/>
                    <a:pt x="0" y="85725"/>
                  </a:cubicBezTo>
                  <a:cubicBezTo>
                    <a:pt x="14915" y="26064"/>
                    <a:pt x="-3566" y="47625"/>
                    <a:pt x="76200" y="47625"/>
                  </a:cubicBezTo>
                  <a:lnTo>
                    <a:pt x="38100" y="57150"/>
                  </a:lnTo>
                  <a:lnTo>
                    <a:pt x="9525" y="76200"/>
                  </a:lnTo>
                  <a:cubicBezTo>
                    <a:pt x="34925" y="66675"/>
                    <a:pt x="60538" y="57700"/>
                    <a:pt x="85725" y="47625"/>
                  </a:cubicBezTo>
                  <a:cubicBezTo>
                    <a:pt x="95047" y="43896"/>
                    <a:pt x="66130" y="52660"/>
                    <a:pt x="57150" y="57150"/>
                  </a:cubicBezTo>
                  <a:cubicBezTo>
                    <a:pt x="46911" y="62270"/>
                    <a:pt x="39800" y="73955"/>
                    <a:pt x="28575" y="76200"/>
                  </a:cubicBezTo>
                  <a:cubicBezTo>
                    <a:pt x="21613" y="77592"/>
                    <a:pt x="15875" y="69850"/>
                    <a:pt x="9525" y="66675"/>
                  </a:cubicBezTo>
                  <a:lnTo>
                    <a:pt x="47625" y="762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6055308" y="39045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MSOD</a:t>
              </a:r>
              <a:endParaRPr lang="en-US" dirty="0"/>
            </a:p>
          </p:txBody>
        </p:sp>
        <p:sp>
          <p:nvSpPr>
            <p:cNvPr id="1033" name="Freeform 1032"/>
            <p:cNvSpPr/>
            <p:nvPr/>
          </p:nvSpPr>
          <p:spPr>
            <a:xfrm>
              <a:off x="6772275" y="2761397"/>
              <a:ext cx="1543050" cy="1166868"/>
            </a:xfrm>
            <a:custGeom>
              <a:avLst/>
              <a:gdLst>
                <a:gd name="connsiteX0" fmla="*/ 1409700 w 1409700"/>
                <a:gd name="connsiteY0" fmla="*/ 668762 h 859262"/>
                <a:gd name="connsiteX1" fmla="*/ 685800 w 1409700"/>
                <a:gd name="connsiteY1" fmla="*/ 2012 h 859262"/>
                <a:gd name="connsiteX2" fmla="*/ 0 w 1409700"/>
                <a:gd name="connsiteY2" fmla="*/ 859262 h 85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9700" h="859262">
                  <a:moveTo>
                    <a:pt x="1409700" y="668762"/>
                  </a:moveTo>
                  <a:cubicBezTo>
                    <a:pt x="1165225" y="319512"/>
                    <a:pt x="920750" y="-29738"/>
                    <a:pt x="685800" y="2012"/>
                  </a:cubicBezTo>
                  <a:cubicBezTo>
                    <a:pt x="450850" y="33762"/>
                    <a:pt x="225425" y="446512"/>
                    <a:pt x="0" y="8592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Freeform 1033"/>
            <p:cNvSpPr/>
            <p:nvPr/>
          </p:nvSpPr>
          <p:spPr>
            <a:xfrm>
              <a:off x="6684275" y="2880101"/>
              <a:ext cx="1371600" cy="1278594"/>
            </a:xfrm>
            <a:custGeom>
              <a:avLst/>
              <a:gdLst>
                <a:gd name="connsiteX0" fmla="*/ 1371600 w 1371600"/>
                <a:gd name="connsiteY0" fmla="*/ 1278594 h 1278594"/>
                <a:gd name="connsiteX1" fmla="*/ 657225 w 1371600"/>
                <a:gd name="connsiteY1" fmla="*/ 2244 h 1278594"/>
                <a:gd name="connsiteX2" fmla="*/ 0 w 1371600"/>
                <a:gd name="connsiteY2" fmla="*/ 1030944 h 12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1600" h="1278594">
                  <a:moveTo>
                    <a:pt x="1371600" y="1278594"/>
                  </a:moveTo>
                  <a:cubicBezTo>
                    <a:pt x="1128712" y="661056"/>
                    <a:pt x="885825" y="43519"/>
                    <a:pt x="657225" y="2244"/>
                  </a:cubicBezTo>
                  <a:cubicBezTo>
                    <a:pt x="428625" y="-39031"/>
                    <a:pt x="214312" y="495956"/>
                    <a:pt x="0" y="10309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Freeform 1034"/>
            <p:cNvSpPr/>
            <p:nvPr/>
          </p:nvSpPr>
          <p:spPr>
            <a:xfrm>
              <a:off x="6592005" y="2353660"/>
              <a:ext cx="1783310" cy="1549100"/>
            </a:xfrm>
            <a:custGeom>
              <a:avLst/>
              <a:gdLst>
                <a:gd name="connsiteX0" fmla="*/ 1628775 w 1628775"/>
                <a:gd name="connsiteY0" fmla="*/ 672800 h 1444325"/>
                <a:gd name="connsiteX1" fmla="*/ 790575 w 1628775"/>
                <a:gd name="connsiteY1" fmla="*/ 25100 h 1444325"/>
                <a:gd name="connsiteX2" fmla="*/ 0 w 1628775"/>
                <a:gd name="connsiteY2" fmla="*/ 1444325 h 144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775" h="1444325">
                  <a:moveTo>
                    <a:pt x="1628775" y="672800"/>
                  </a:moveTo>
                  <a:cubicBezTo>
                    <a:pt x="1345406" y="284656"/>
                    <a:pt x="1062037" y="-103487"/>
                    <a:pt x="790575" y="25100"/>
                  </a:cubicBezTo>
                  <a:cubicBezTo>
                    <a:pt x="519113" y="153687"/>
                    <a:pt x="259556" y="799006"/>
                    <a:pt x="0" y="14443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 1035"/>
            <p:cNvSpPr/>
            <p:nvPr/>
          </p:nvSpPr>
          <p:spPr>
            <a:xfrm>
              <a:off x="6492250" y="1670563"/>
              <a:ext cx="2119539" cy="2229862"/>
            </a:xfrm>
            <a:custGeom>
              <a:avLst/>
              <a:gdLst>
                <a:gd name="connsiteX0" fmla="*/ 2085975 w 2085975"/>
                <a:gd name="connsiteY0" fmla="*/ 894712 h 2152012"/>
                <a:gd name="connsiteX1" fmla="*/ 1114425 w 2085975"/>
                <a:gd name="connsiteY1" fmla="*/ 46987 h 2152012"/>
                <a:gd name="connsiteX2" fmla="*/ 0 w 2085975"/>
                <a:gd name="connsiteY2" fmla="*/ 2152012 h 215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2152012">
                  <a:moveTo>
                    <a:pt x="2085975" y="894712"/>
                  </a:moveTo>
                  <a:cubicBezTo>
                    <a:pt x="1774031" y="366074"/>
                    <a:pt x="1462087" y="-162563"/>
                    <a:pt x="1114425" y="46987"/>
                  </a:cubicBezTo>
                  <a:cubicBezTo>
                    <a:pt x="766763" y="256537"/>
                    <a:pt x="383381" y="1204274"/>
                    <a:pt x="0" y="215201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 1036"/>
            <p:cNvSpPr/>
            <p:nvPr/>
          </p:nvSpPr>
          <p:spPr>
            <a:xfrm>
              <a:off x="4838700" y="1885065"/>
              <a:ext cx="1562100" cy="2032760"/>
            </a:xfrm>
            <a:custGeom>
              <a:avLst/>
              <a:gdLst>
                <a:gd name="connsiteX0" fmla="*/ 0 w 1562100"/>
                <a:gd name="connsiteY0" fmla="*/ 775460 h 2032760"/>
                <a:gd name="connsiteX1" fmla="*/ 647700 w 1562100"/>
                <a:gd name="connsiteY1" fmla="*/ 51560 h 2032760"/>
                <a:gd name="connsiteX2" fmla="*/ 1562100 w 1562100"/>
                <a:gd name="connsiteY2" fmla="*/ 2032760 h 203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100" h="2032760">
                  <a:moveTo>
                    <a:pt x="0" y="775460"/>
                  </a:moveTo>
                  <a:cubicBezTo>
                    <a:pt x="193675" y="308735"/>
                    <a:pt x="387350" y="-157990"/>
                    <a:pt x="647700" y="51560"/>
                  </a:cubicBezTo>
                  <a:cubicBezTo>
                    <a:pt x="908050" y="261110"/>
                    <a:pt x="1235075" y="1146935"/>
                    <a:pt x="1562100" y="20327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1037"/>
            <p:cNvSpPr/>
            <p:nvPr/>
          </p:nvSpPr>
          <p:spPr>
            <a:xfrm>
              <a:off x="4686300" y="2672318"/>
              <a:ext cx="1514475" cy="1255947"/>
            </a:xfrm>
            <a:custGeom>
              <a:avLst/>
              <a:gdLst>
                <a:gd name="connsiteX0" fmla="*/ 0 w 1514475"/>
                <a:gd name="connsiteY0" fmla="*/ 502557 h 1207407"/>
                <a:gd name="connsiteX1" fmla="*/ 638175 w 1514475"/>
                <a:gd name="connsiteY1" fmla="*/ 26307 h 1207407"/>
                <a:gd name="connsiteX2" fmla="*/ 1514475 w 1514475"/>
                <a:gd name="connsiteY2" fmla="*/ 1207407 h 120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207407">
                  <a:moveTo>
                    <a:pt x="0" y="502557"/>
                  </a:moveTo>
                  <a:cubicBezTo>
                    <a:pt x="192881" y="205694"/>
                    <a:pt x="385763" y="-91168"/>
                    <a:pt x="638175" y="26307"/>
                  </a:cubicBezTo>
                  <a:cubicBezTo>
                    <a:pt x="890587" y="143782"/>
                    <a:pt x="1202531" y="675594"/>
                    <a:pt x="1514475" y="12074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 1039"/>
            <p:cNvSpPr/>
            <p:nvPr/>
          </p:nvSpPr>
          <p:spPr>
            <a:xfrm>
              <a:off x="4667250" y="3099223"/>
              <a:ext cx="1457325" cy="856702"/>
            </a:xfrm>
            <a:custGeom>
              <a:avLst/>
              <a:gdLst>
                <a:gd name="connsiteX0" fmla="*/ 0 w 1457325"/>
                <a:gd name="connsiteY0" fmla="*/ 485227 h 856702"/>
                <a:gd name="connsiteX1" fmla="*/ 485775 w 1457325"/>
                <a:gd name="connsiteY1" fmla="*/ 8977 h 856702"/>
                <a:gd name="connsiteX2" fmla="*/ 1457325 w 1457325"/>
                <a:gd name="connsiteY2" fmla="*/ 856702 h 85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856702">
                  <a:moveTo>
                    <a:pt x="0" y="485227"/>
                  </a:moveTo>
                  <a:cubicBezTo>
                    <a:pt x="121444" y="216146"/>
                    <a:pt x="242888" y="-52935"/>
                    <a:pt x="485775" y="8977"/>
                  </a:cubicBezTo>
                  <a:cubicBezTo>
                    <a:pt x="728662" y="70889"/>
                    <a:pt x="1092993" y="463795"/>
                    <a:pt x="1457325" y="8567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 1040"/>
            <p:cNvSpPr/>
            <p:nvPr/>
          </p:nvSpPr>
          <p:spPr>
            <a:xfrm>
              <a:off x="4772025" y="3688959"/>
              <a:ext cx="1314450" cy="381266"/>
            </a:xfrm>
            <a:custGeom>
              <a:avLst/>
              <a:gdLst>
                <a:gd name="connsiteX0" fmla="*/ 0 w 1314450"/>
                <a:gd name="connsiteY0" fmla="*/ 381266 h 381266"/>
                <a:gd name="connsiteX1" fmla="*/ 533400 w 1314450"/>
                <a:gd name="connsiteY1" fmla="*/ 266 h 381266"/>
                <a:gd name="connsiteX2" fmla="*/ 1314450 w 1314450"/>
                <a:gd name="connsiteY2" fmla="*/ 333641 h 38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4450" h="381266">
                  <a:moveTo>
                    <a:pt x="0" y="381266"/>
                  </a:moveTo>
                  <a:cubicBezTo>
                    <a:pt x="157162" y="194734"/>
                    <a:pt x="314325" y="8203"/>
                    <a:pt x="533400" y="266"/>
                  </a:cubicBezTo>
                  <a:cubicBezTo>
                    <a:pt x="752475" y="-7672"/>
                    <a:pt x="1033462" y="162984"/>
                    <a:pt x="1314450" y="33364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/>
            <p:cNvSpPr/>
            <p:nvPr/>
          </p:nvSpPr>
          <p:spPr>
            <a:xfrm>
              <a:off x="4991100" y="3915814"/>
              <a:ext cx="1057275" cy="287761"/>
            </a:xfrm>
            <a:custGeom>
              <a:avLst/>
              <a:gdLst>
                <a:gd name="connsiteX0" fmla="*/ 0 w 1057275"/>
                <a:gd name="connsiteY0" fmla="*/ 287761 h 287761"/>
                <a:gd name="connsiteX1" fmla="*/ 381000 w 1057275"/>
                <a:gd name="connsiteY1" fmla="*/ 2011 h 287761"/>
                <a:gd name="connsiteX2" fmla="*/ 1057275 w 1057275"/>
                <a:gd name="connsiteY2" fmla="*/ 182986 h 28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7275" h="287761">
                  <a:moveTo>
                    <a:pt x="0" y="287761"/>
                  </a:moveTo>
                  <a:cubicBezTo>
                    <a:pt x="102394" y="153617"/>
                    <a:pt x="204788" y="19473"/>
                    <a:pt x="381000" y="2011"/>
                  </a:cubicBezTo>
                  <a:cubicBezTo>
                    <a:pt x="557212" y="-15451"/>
                    <a:pt x="807243" y="83767"/>
                    <a:pt x="1057275" y="1829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 1043"/>
            <p:cNvSpPr/>
            <p:nvPr/>
          </p:nvSpPr>
          <p:spPr>
            <a:xfrm>
              <a:off x="6858000" y="3835960"/>
              <a:ext cx="838200" cy="577165"/>
            </a:xfrm>
            <a:custGeom>
              <a:avLst/>
              <a:gdLst>
                <a:gd name="connsiteX0" fmla="*/ 838200 w 838200"/>
                <a:gd name="connsiteY0" fmla="*/ 577165 h 577165"/>
                <a:gd name="connsiteX1" fmla="*/ 409575 w 838200"/>
                <a:gd name="connsiteY1" fmla="*/ 15190 h 577165"/>
                <a:gd name="connsiteX2" fmla="*/ 0 w 838200"/>
                <a:gd name="connsiteY2" fmla="*/ 215215 h 57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200" h="577165">
                  <a:moveTo>
                    <a:pt x="838200" y="577165"/>
                  </a:moveTo>
                  <a:cubicBezTo>
                    <a:pt x="693737" y="326340"/>
                    <a:pt x="549275" y="75515"/>
                    <a:pt x="409575" y="15190"/>
                  </a:cubicBezTo>
                  <a:cubicBezTo>
                    <a:pt x="269875" y="-45135"/>
                    <a:pt x="134937" y="85040"/>
                    <a:pt x="0" y="2152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 1044"/>
            <p:cNvSpPr/>
            <p:nvPr/>
          </p:nvSpPr>
          <p:spPr>
            <a:xfrm>
              <a:off x="6837895" y="3429000"/>
              <a:ext cx="1400175" cy="1482423"/>
            </a:xfrm>
            <a:custGeom>
              <a:avLst/>
              <a:gdLst>
                <a:gd name="connsiteX0" fmla="*/ 1400175 w 1400175"/>
                <a:gd name="connsiteY0" fmla="*/ 1559233 h 1559233"/>
                <a:gd name="connsiteX1" fmla="*/ 628650 w 1400175"/>
                <a:gd name="connsiteY1" fmla="*/ 44758 h 1559233"/>
                <a:gd name="connsiteX2" fmla="*/ 0 w 1400175"/>
                <a:gd name="connsiteY2" fmla="*/ 549583 h 155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75" h="1559233">
                  <a:moveTo>
                    <a:pt x="1400175" y="1559233"/>
                  </a:moveTo>
                  <a:cubicBezTo>
                    <a:pt x="1131093" y="886133"/>
                    <a:pt x="862012" y="213033"/>
                    <a:pt x="628650" y="44758"/>
                  </a:cubicBezTo>
                  <a:cubicBezTo>
                    <a:pt x="395288" y="-123517"/>
                    <a:pt x="197644" y="213033"/>
                    <a:pt x="0" y="54958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2680" y="5118820"/>
              <a:ext cx="255058" cy="1897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08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600200" y="457200"/>
            <a:ext cx="914400" cy="914400"/>
            <a:chOff x="838200" y="685800"/>
            <a:chExt cx="1371600" cy="1371600"/>
          </a:xfrm>
        </p:grpSpPr>
        <p:sp>
          <p:nvSpPr>
            <p:cNvPr id="4" name="Rectangle 3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10" name="Straight Connector 9"/>
            <p:cNvCxnSpPr>
              <a:stCxn id="4" idx="0"/>
              <a:endCxn id="11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15" name="Cloud 14"/>
          <p:cNvSpPr/>
          <p:nvPr/>
        </p:nvSpPr>
        <p:spPr>
          <a:xfrm>
            <a:off x="2514600" y="2895600"/>
            <a:ext cx="2362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Network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914400" y="1524000"/>
            <a:ext cx="914400" cy="914400"/>
            <a:chOff x="838200" y="685800"/>
            <a:chExt cx="1371600" cy="1371600"/>
          </a:xfrm>
        </p:grpSpPr>
        <p:sp>
          <p:nvSpPr>
            <p:cNvPr id="24" name="Rectangle 23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27" name="Straight Connector 26"/>
            <p:cNvCxnSpPr>
              <a:stCxn id="24" idx="0"/>
              <a:endCxn id="28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04800" y="2514600"/>
            <a:ext cx="914400" cy="914400"/>
            <a:chOff x="838200" y="685800"/>
            <a:chExt cx="1371600" cy="1371600"/>
          </a:xfrm>
        </p:grpSpPr>
        <p:sp>
          <p:nvSpPr>
            <p:cNvPr id="30" name="Rectangle 29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33" name="Straight Connector 32"/>
            <p:cNvCxnSpPr>
              <a:stCxn id="30" idx="0"/>
              <a:endCxn id="34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914400" y="3886200"/>
            <a:ext cx="914400" cy="914400"/>
            <a:chOff x="838200" y="685800"/>
            <a:chExt cx="1371600" cy="1371600"/>
          </a:xfrm>
        </p:grpSpPr>
        <p:sp>
          <p:nvSpPr>
            <p:cNvPr id="36" name="Rectangle 35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RF</a:t>
              </a:r>
              <a:endParaRPr lang="en-US" sz="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</a:t>
              </a:r>
              <a:endParaRPr lang="en-US" sz="800" dirty="0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M</a:t>
              </a:r>
            </a:p>
            <a:p>
              <a:pPr algn="ctr"/>
              <a:r>
                <a:rPr lang="en-US" sz="800" dirty="0" smtClean="0"/>
                <a:t>F</a:t>
              </a:r>
              <a:endParaRPr lang="en-US" sz="800" dirty="0"/>
            </a:p>
          </p:txBody>
        </p:sp>
        <p:cxnSp>
          <p:nvCxnSpPr>
            <p:cNvPr id="39" name="Straight Connector 38"/>
            <p:cNvCxnSpPr>
              <a:stCxn id="36" idx="0"/>
              <a:endCxn id="40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1524000" y="5257800"/>
            <a:ext cx="914400" cy="914400"/>
            <a:chOff x="838200" y="685800"/>
            <a:chExt cx="1371600" cy="1371600"/>
          </a:xfrm>
        </p:grpSpPr>
        <p:sp>
          <p:nvSpPr>
            <p:cNvPr id="42" name="Rectangle 41"/>
            <p:cNvSpPr/>
            <p:nvPr/>
          </p:nvSpPr>
          <p:spPr>
            <a:xfrm>
              <a:off x="8382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RF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954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C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1752600" y="1524000"/>
              <a:ext cx="457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M</a:t>
              </a:r>
            </a:p>
            <a:p>
              <a:pPr algn="ctr"/>
              <a:r>
                <a:rPr lang="en-US" sz="800" dirty="0" smtClean="0">
                  <a:solidFill>
                    <a:schemeClr val="bg1"/>
                  </a:solidFill>
                </a:rPr>
                <a:t>F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Straight Connector 44"/>
            <p:cNvCxnSpPr>
              <a:stCxn id="42" idx="0"/>
              <a:endCxn id="46" idx="0"/>
            </p:cNvCxnSpPr>
            <p:nvPr/>
          </p:nvCxnSpPr>
          <p:spPr>
            <a:xfrm flipV="1">
              <a:off x="1066799" y="121920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45"/>
            <p:cNvSpPr/>
            <p:nvPr/>
          </p:nvSpPr>
          <p:spPr>
            <a:xfrm rot="10800000">
              <a:off x="838201" y="685800"/>
              <a:ext cx="457200" cy="533400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16" name="Left-Right Arrow 15"/>
          <p:cNvSpPr/>
          <p:nvPr/>
        </p:nvSpPr>
        <p:spPr>
          <a:xfrm rot="3503141">
            <a:off x="2226140" y="2023187"/>
            <a:ext cx="1301857" cy="2077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-Right Arrow 47"/>
          <p:cNvSpPr/>
          <p:nvPr/>
        </p:nvSpPr>
        <p:spPr>
          <a:xfrm rot="1761014">
            <a:off x="1942045" y="2695570"/>
            <a:ext cx="622384" cy="1896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 rot="666135">
            <a:off x="1476575" y="3247202"/>
            <a:ext cx="778001" cy="1872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-Right Arrow 49"/>
          <p:cNvSpPr/>
          <p:nvPr/>
        </p:nvSpPr>
        <p:spPr>
          <a:xfrm rot="20319767">
            <a:off x="1935359" y="4244853"/>
            <a:ext cx="511465" cy="1983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18091279">
            <a:off x="2268550" y="5128842"/>
            <a:ext cx="1031366" cy="1924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716728" y="1337846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030928" y="24384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3395246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030928" y="48006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1640528" y="6172200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Sensor N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590800" y="152400"/>
            <a:ext cx="3860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NTIA Spectrum</a:t>
            </a:r>
          </a:p>
          <a:p>
            <a:pPr algn="ctr"/>
            <a:r>
              <a:rPr lang="en-US" sz="3200" b="1" dirty="0" smtClean="0"/>
              <a:t>Monitoring Network</a:t>
            </a:r>
            <a:endParaRPr lang="en-US" sz="3200" b="1" dirty="0"/>
          </a:p>
        </p:txBody>
      </p:sp>
      <p:sp>
        <p:nvSpPr>
          <p:cNvPr id="52" name="Left-Right Arrow 51"/>
          <p:cNvSpPr/>
          <p:nvPr/>
        </p:nvSpPr>
        <p:spPr>
          <a:xfrm rot="2319741">
            <a:off x="4339614" y="4727128"/>
            <a:ext cx="1355226" cy="2232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>
            <a:spLocks noChangeAspect="1"/>
          </p:cNvSpPr>
          <p:nvPr/>
        </p:nvSpPr>
        <p:spPr>
          <a:xfrm>
            <a:off x="5676729" y="5219871"/>
            <a:ext cx="304800" cy="355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</a:t>
            </a:r>
          </a:p>
          <a:p>
            <a:pPr algn="ctr"/>
            <a:r>
              <a:rPr lang="en-US" sz="800" dirty="0" smtClean="0"/>
              <a:t>F</a:t>
            </a:r>
            <a:endParaRPr lang="en-US" sz="800" dirty="0"/>
          </a:p>
        </p:txBody>
      </p:sp>
      <p:pic>
        <p:nvPicPr>
          <p:cNvPr id="1026" name="Picture 2" descr="C:\Users\mcotton.NTIA-ITS\AppData\Local\Microsoft\Windows\Temporary Internet Files\Content.IE5\IIDZO1FW\MC9004414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343"/>
            <a:ext cx="761657" cy="7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otton.NTIA-ITS\AppData\Local\Microsoft\Windows\Temporary Internet Files\Content.IE5\GNN10VZ4\MC90044147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29" y="5029200"/>
            <a:ext cx="1105071" cy="11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loud 63"/>
          <p:cNvSpPr/>
          <p:nvPr/>
        </p:nvSpPr>
        <p:spPr>
          <a:xfrm>
            <a:off x="6019800" y="1981200"/>
            <a:ext cx="2362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Internet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181599" y="5753271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Modem/Firewall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nd Data Staging Station</a:t>
            </a:r>
            <a:endParaRPr lang="en-US" sz="1200" dirty="0"/>
          </a:p>
        </p:txBody>
      </p:sp>
      <p:pic>
        <p:nvPicPr>
          <p:cNvPr id="1028" name="Picture 4" descr="C:\Users\mcotton.NTIA-ITS\AppData\Local\Microsoft\Windows\Temporary Internet Files\Content.IE5\RWZD5NW1\MC9001974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92" y="4438461"/>
            <a:ext cx="1229008" cy="17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stCxn id="61" idx="3"/>
          </p:cNvCxnSpPr>
          <p:nvPr/>
        </p:nvCxnSpPr>
        <p:spPr>
          <a:xfrm>
            <a:off x="5981529" y="5397671"/>
            <a:ext cx="381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210708" y="5410200"/>
            <a:ext cx="40929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-Right Arrow 67"/>
          <p:cNvSpPr/>
          <p:nvPr/>
        </p:nvSpPr>
        <p:spPr>
          <a:xfrm rot="3503141">
            <a:off x="7399210" y="3862702"/>
            <a:ext cx="780667" cy="214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122371" y="6172200"/>
            <a:ext cx="202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Measured Spectrum Occupancy Database (MSOD)</a:t>
            </a:r>
            <a:endParaRPr lang="en-US" sz="1200" dirty="0"/>
          </a:p>
        </p:txBody>
      </p:sp>
      <p:pic>
        <p:nvPicPr>
          <p:cNvPr id="70" name="Picture 2" descr="C:\Users\mcotton.NTIA-ITS\AppData\Local\Microsoft\Windows\Temporary Internet Files\Content.IE5\IIDZO1FW\MC9004414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57" y="609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mcotton.NTIA-ITS\AppData\Local\Microsoft\Windows\Temporary Internet Files\Content.IE5\IIDZO1FW\MC9004414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7" y="99094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mcotton.NTIA-ITS\AppData\Local\Microsoft\Windows\Temporary Internet Files\Content.IE5\IIDZO1FW\MC90044145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31" y="434631"/>
            <a:ext cx="784569" cy="7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Left-Right Arrow 73"/>
          <p:cNvSpPr/>
          <p:nvPr/>
        </p:nvSpPr>
        <p:spPr>
          <a:xfrm rot="1761014">
            <a:off x="6452012" y="1758687"/>
            <a:ext cx="384796" cy="1872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-Right Arrow 74"/>
          <p:cNvSpPr/>
          <p:nvPr/>
        </p:nvSpPr>
        <p:spPr>
          <a:xfrm rot="4462337">
            <a:off x="6660979" y="1478896"/>
            <a:ext cx="770385" cy="1752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-Right Arrow 75"/>
          <p:cNvSpPr/>
          <p:nvPr/>
        </p:nvSpPr>
        <p:spPr>
          <a:xfrm rot="5707723">
            <a:off x="7461847" y="1630377"/>
            <a:ext cx="384796" cy="1872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-Right Arrow 76"/>
          <p:cNvSpPr/>
          <p:nvPr/>
        </p:nvSpPr>
        <p:spPr>
          <a:xfrm rot="6524955">
            <a:off x="7799955" y="1423898"/>
            <a:ext cx="848005" cy="183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705600" y="304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Authorized Users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864429" y="3733800"/>
            <a:ext cx="5116285" cy="2250303"/>
          </a:xfrm>
          <a:custGeom>
            <a:avLst/>
            <a:gdLst>
              <a:gd name="connsiteX0" fmla="*/ 0 w 5116285"/>
              <a:gd name="connsiteY0" fmla="*/ 3091543 h 3091543"/>
              <a:gd name="connsiteX1" fmla="*/ 1077685 w 5116285"/>
              <a:gd name="connsiteY1" fmla="*/ 1796143 h 3091543"/>
              <a:gd name="connsiteX2" fmla="*/ 3058885 w 5116285"/>
              <a:gd name="connsiteY2" fmla="*/ 587829 h 3091543"/>
              <a:gd name="connsiteX3" fmla="*/ 5116285 w 5116285"/>
              <a:gd name="connsiteY3" fmla="*/ 0 h 30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5" h="3091543">
                <a:moveTo>
                  <a:pt x="0" y="3091543"/>
                </a:moveTo>
                <a:cubicBezTo>
                  <a:pt x="283935" y="2652486"/>
                  <a:pt x="567871" y="2213429"/>
                  <a:pt x="1077685" y="1796143"/>
                </a:cubicBezTo>
                <a:cubicBezTo>
                  <a:pt x="1587499" y="1378857"/>
                  <a:pt x="2385785" y="887186"/>
                  <a:pt x="3058885" y="587829"/>
                </a:cubicBezTo>
                <a:cubicBezTo>
                  <a:pt x="3731985" y="288472"/>
                  <a:pt x="4424135" y="144236"/>
                  <a:pt x="5116285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867400" y="4690646"/>
            <a:ext cx="17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NTIA/ITS Boulder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Design(s)</a:t>
            </a:r>
            <a:br>
              <a:rPr lang="en-US" dirty="0" smtClean="0"/>
            </a:br>
            <a:r>
              <a:rPr lang="en-US" sz="2700" i="1" dirty="0" smtClean="0"/>
              <a:t>Starting Point - Broadband Surveys</a:t>
            </a:r>
            <a:endParaRPr lang="en-US" sz="2700" i="1" dirty="0"/>
          </a:p>
        </p:txBody>
      </p:sp>
      <p:pic>
        <p:nvPicPr>
          <p:cNvPr id="2050" name="Picture 2" descr="\\ITSFS01\Divisions\D\Public\ManuscriptDrop\forMikeCotton\03-Figur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46" y="1547155"/>
            <a:ext cx="3602959" cy="27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3" y="1547155"/>
            <a:ext cx="3994659" cy="2702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65" y="4504340"/>
            <a:ext cx="1382580" cy="2080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12610" y="5272440"/>
            <a:ext cx="2957185" cy="422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01" y="4458905"/>
            <a:ext cx="1607759" cy="20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Design(s)</a:t>
            </a:r>
            <a:br>
              <a:rPr lang="en-US" dirty="0" smtClean="0"/>
            </a:br>
            <a:r>
              <a:rPr lang="en-US" sz="2700" i="1" dirty="0" smtClean="0"/>
              <a:t>Development Tasks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218"/>
            <a:ext cx="8229600" cy="4366512"/>
          </a:xfrm>
        </p:spPr>
        <p:txBody>
          <a:bodyPr>
            <a:noAutofit/>
          </a:bodyPr>
          <a:lstStyle/>
          <a:p>
            <a:r>
              <a:rPr lang="en-US" dirty="0" smtClean="0"/>
              <a:t>Create cost/capability matrix of high-, mid-, low-, and ultralow-grade COTS sensors</a:t>
            </a:r>
          </a:p>
          <a:p>
            <a:r>
              <a:rPr lang="en-US" dirty="0" smtClean="0"/>
              <a:t>Limit scope of sensor design to a frequency/service proximity and design to appropriate requirements</a:t>
            </a:r>
          </a:p>
          <a:p>
            <a:r>
              <a:rPr lang="en-US" dirty="0" smtClean="0"/>
              <a:t>Replace spectrum analyzer with appropriate COTS sensor</a:t>
            </a:r>
          </a:p>
          <a:p>
            <a:r>
              <a:rPr lang="en-US" dirty="0" smtClean="0"/>
              <a:t>Implement remote control and data backhaul</a:t>
            </a:r>
          </a:p>
        </p:txBody>
      </p:sp>
    </p:spTree>
    <p:extLst>
      <p:ext uri="{BB962C8B-B14F-4D97-AF65-F5344CB8AC3E}">
        <p14:creationId xmlns:p14="http://schemas.microsoft.com/office/powerpoint/2010/main" val="3158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presentationTemplate">
  <a:themeElements>
    <a:clrScheme name="ITS">
      <a:dk1>
        <a:sysClr val="windowText" lastClr="000000"/>
      </a:dk1>
      <a:lt1>
        <a:sysClr val="window" lastClr="FFFFFF"/>
      </a:lt1>
      <a:dk2>
        <a:srgbClr val="173662"/>
      </a:dk2>
      <a:lt2>
        <a:srgbClr val="F8F8F8"/>
      </a:lt2>
      <a:accent1>
        <a:srgbClr val="275D90"/>
      </a:accent1>
      <a:accent2>
        <a:srgbClr val="E90025"/>
      </a:accent2>
      <a:accent3>
        <a:srgbClr val="A4BADC"/>
      </a:accent3>
      <a:accent4>
        <a:srgbClr val="E76F83"/>
      </a:accent4>
      <a:accent5>
        <a:srgbClr val="3D73A6"/>
      </a:accent5>
      <a:accent6>
        <a:srgbClr val="DCDCDC"/>
      </a:accent6>
      <a:hlink>
        <a:srgbClr val="275D90"/>
      </a:hlink>
      <a:folHlink>
        <a:srgbClr val="7A00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D1BF5C1293848AC14B95A94641576" ma:contentTypeVersion="4" ma:contentTypeDescription="Create a new document." ma:contentTypeScope="" ma:versionID="0bdd508fbb39eeca18221c44605253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90AD83-2EEF-4C9E-BC6F-C509EE163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EA9DC9-E0ED-47AC-A035-BB010C4A20A7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26D15D-6442-43E3-9C21-0141BD8EE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ITSpresentationTemplate</Template>
  <TotalTime>1825</TotalTime>
  <Words>846</Words>
  <Application>Microsoft Office PowerPoint</Application>
  <PresentationFormat>On-screen Show (4:3)</PresentationFormat>
  <Paragraphs>233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ITSpresentationTemplate</vt:lpstr>
      <vt:lpstr>NTIA Spectrum Monitoring Current Project Status  6 August, 2014</vt:lpstr>
      <vt:lpstr>Outline</vt:lpstr>
      <vt:lpstr>Background</vt:lpstr>
      <vt:lpstr>Project Goals</vt:lpstr>
      <vt:lpstr>FY14 Project Plan</vt:lpstr>
      <vt:lpstr>FY15 Project Plan</vt:lpstr>
      <vt:lpstr>PowerPoint Presentation</vt:lpstr>
      <vt:lpstr>Sensor Design(s) Starting Point - Broadband Surveys</vt:lpstr>
      <vt:lpstr>Sensor Design(s) Development Tasks</vt:lpstr>
      <vt:lpstr>Sensor Design(s) General Architecture</vt:lpstr>
      <vt:lpstr>Sensor Design(s) Requirements</vt:lpstr>
      <vt:lpstr>Common Transfer Specification</vt:lpstr>
      <vt:lpstr>Applications for Spectrum Monitoring</vt:lpstr>
      <vt:lpstr>Architecture Diagram</vt:lpstr>
      <vt:lpstr>MSOD Parameters</vt:lpstr>
      <vt:lpstr>Contact Information and References</vt:lpstr>
      <vt:lpstr>NOI Collaboration Tasks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NTIA Spectrum Monitoring High-Level System Description  13 February, 2014</dc:title>
  <dc:creator>Michael Cotton</dc:creator>
  <cp:lastModifiedBy>Cotton, Michael</cp:lastModifiedBy>
  <cp:revision>90</cp:revision>
  <dcterms:created xsi:type="dcterms:W3CDTF">2014-02-10T16:37:47Z</dcterms:created>
  <dcterms:modified xsi:type="dcterms:W3CDTF">2014-08-05T01:12:49Z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0x01010036DD1BF5C1293848AC14B95A94641576</vt:lpwstr>
  </property>
</Properties>
</file>