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481" r:id="rId2"/>
    <p:sldId id="480" r:id="rId3"/>
    <p:sldId id="537" r:id="rId4"/>
    <p:sldId id="494" r:id="rId5"/>
    <p:sldId id="451" r:id="rId6"/>
    <p:sldId id="453" r:id="rId7"/>
    <p:sldId id="496" r:id="rId8"/>
    <p:sldId id="510" r:id="rId9"/>
    <p:sldId id="425" r:id="rId10"/>
    <p:sldId id="345" r:id="rId11"/>
    <p:sldId id="428" r:id="rId12"/>
    <p:sldId id="508" r:id="rId13"/>
    <p:sldId id="497" r:id="rId14"/>
    <p:sldId id="431" r:id="rId15"/>
    <p:sldId id="412" r:id="rId16"/>
    <p:sldId id="521" r:id="rId17"/>
    <p:sldId id="426" r:id="rId18"/>
    <p:sldId id="473" r:id="rId19"/>
    <p:sldId id="474" r:id="rId20"/>
    <p:sldId id="422" r:id="rId21"/>
    <p:sldId id="423" r:id="rId22"/>
    <p:sldId id="443" r:id="rId23"/>
    <p:sldId id="444" r:id="rId24"/>
    <p:sldId id="442" r:id="rId25"/>
    <p:sldId id="438" r:id="rId26"/>
    <p:sldId id="435" r:id="rId27"/>
    <p:sldId id="502" r:id="rId28"/>
    <p:sldId id="503" r:id="rId29"/>
    <p:sldId id="504" r:id="rId30"/>
    <p:sldId id="511" r:id="rId31"/>
    <p:sldId id="512" r:id="rId32"/>
    <p:sldId id="513" r:id="rId33"/>
    <p:sldId id="515" r:id="rId34"/>
    <p:sldId id="418" r:id="rId35"/>
    <p:sldId id="434" r:id="rId36"/>
    <p:sldId id="439" r:id="rId37"/>
    <p:sldId id="517" r:id="rId38"/>
    <p:sldId id="419" r:id="rId39"/>
    <p:sldId id="477" r:id="rId40"/>
    <p:sldId id="539" r:id="rId41"/>
    <p:sldId id="527" r:id="rId42"/>
    <p:sldId id="528" r:id="rId43"/>
    <p:sldId id="529" r:id="rId44"/>
    <p:sldId id="530" r:id="rId45"/>
    <p:sldId id="531" r:id="rId46"/>
    <p:sldId id="532" r:id="rId47"/>
    <p:sldId id="533" r:id="rId48"/>
    <p:sldId id="534" r:id="rId49"/>
    <p:sldId id="535" r:id="rId50"/>
    <p:sldId id="540" r:id="rId51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2F56A-F85C-4C1C-86B0-E3A82AD2F6B4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9A4FF-FBDC-420F-86BB-330D60E75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07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7ACFC-EEF7-4954-A37E-4C3D435F7D1D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F9411-2B58-440E-A5E6-C3780B1A6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6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F9411-2B58-440E-A5E6-C3780B1A63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3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537B-1ADC-4C5A-A5CB-F91216EF82C1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ED3F-365C-41D9-89AE-891EF7A24CEC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F7C0-693E-4B3C-A6D1-63D7F43D823B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CEF4-BD13-4D78-A2EB-937203C8D9D0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22E-F8CF-4EA0-80C6-096ABCF6ED8F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B8CB-297A-4257-938C-E8E49D9F0ED9}" type="datetime1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A707-3585-43AF-9FCD-36316747B2CD}" type="datetime1">
              <a:rPr lang="en-US" smtClean="0"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9A40-CCAB-4037-8C01-6782D4F51083}" type="datetime1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005"/>
            <a:ext cx="36576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838200" y="-21860"/>
            <a:ext cx="3652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Fundamentals</a:t>
            </a:r>
            <a:r>
              <a:rPr lang="en-US" baseline="0" dirty="0" smtClean="0"/>
              <a:t> of Networking Lab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98F9-CC95-424C-A9D4-0EC32B6887BB}" type="datetime1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C276-1A3B-4B6F-BD4B-0E5FC5BA8586}" type="datetime1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12B9D2D-1F83-4855-9A8B-FB58246D060D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38D0623-F6B9-495F-B2F7-64FEF9969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.png"/><Relationship Id="rId3" Type="http://schemas.openxmlformats.org/officeDocument/2006/relationships/image" Target="../media/image810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2" Type="http://schemas.openxmlformats.org/officeDocument/2006/relationships/image" Target="../media/image70.png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9.png"/><Relationship Id="rId15" Type="http://schemas.openxmlformats.org/officeDocument/2006/relationships/image" Target="../media/image200.png"/><Relationship Id="rId10" Type="http://schemas.openxmlformats.org/officeDocument/2006/relationships/image" Target="../media/image150.png"/><Relationship Id="rId4" Type="http://schemas.openxmlformats.org/officeDocument/2006/relationships/image" Target="../media/image910.png"/><Relationship Id="rId9" Type="http://schemas.openxmlformats.org/officeDocument/2006/relationships/image" Target="../media/image140.png"/><Relationship Id="rId1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pecobs.ee.washington.ed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tm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9CC097-4B82-4A4F-A47E-50376E811AE3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/>
        </p:nvSpPr>
        <p:spPr bwMode="auto">
          <a:xfrm>
            <a:off x="76200" y="838200"/>
            <a:ext cx="9067799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Integrated Sensing &amp; Database Architecture for White </a:t>
            </a:r>
            <a:r>
              <a:rPr lang="en-US" alt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Space Networking </a:t>
            </a:r>
            <a:r>
              <a:rPr lang="en-US" altLang="en-US" sz="4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3124200"/>
            <a:ext cx="8458200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j-lt"/>
              </a:rPr>
              <a:t>		</a:t>
            </a:r>
            <a:r>
              <a:rPr lang="en-US" dirty="0" err="1" smtClean="0">
                <a:latin typeface="+mj-lt"/>
              </a:rPr>
              <a:t>Sumit</a:t>
            </a:r>
            <a:r>
              <a:rPr lang="en-US" dirty="0" smtClean="0">
                <a:latin typeface="+mj-lt"/>
              </a:rPr>
              <a:t> Roy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j-lt"/>
              </a:rPr>
              <a:t>	 Dept. of Electrical Eng.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j-lt"/>
              </a:rPr>
              <a:t>	U. Washington, Seattle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roy@ee.washington.edu</a:t>
            </a: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www.ee.washington.edu/research/funlab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855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FCC - OET </a:t>
            </a:r>
            <a:r>
              <a:rPr lang="en-US" dirty="0" smtClean="0"/>
              <a:t>Bulletin 69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169" y="1371600"/>
            <a:ext cx="8534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Developed </a:t>
            </a:r>
            <a:r>
              <a:rPr lang="en-US" dirty="0"/>
              <a:t>in 1990s for the transition from</a:t>
            </a:r>
          </a:p>
          <a:p>
            <a:pPr marL="274320" lvl="1" indent="0">
              <a:buNone/>
            </a:pPr>
            <a:r>
              <a:rPr lang="en-US" dirty="0"/>
              <a:t>analog to </a:t>
            </a:r>
            <a:r>
              <a:rPr lang="en-US" dirty="0" smtClean="0"/>
              <a:t>digital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etermining coverage area 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and interference using two propagation models 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b="1" dirty="0" smtClean="0"/>
              <a:t>FCC F-Curves </a:t>
            </a:r>
            <a:r>
              <a:rPr lang="en-US" dirty="0" smtClean="0"/>
              <a:t>and </a:t>
            </a:r>
            <a:r>
              <a:rPr lang="en-US" b="1" dirty="0" smtClean="0"/>
              <a:t>Longley-Rice model</a:t>
            </a:r>
            <a:endParaRPr lang="en-US" dirty="0" smtClean="0"/>
          </a:p>
          <a:p>
            <a:pPr lvl="1"/>
            <a:r>
              <a:rPr lang="en-US" dirty="0" smtClean="0"/>
              <a:t>Coverage area</a:t>
            </a:r>
          </a:p>
          <a:p>
            <a:pPr lvl="2"/>
            <a:r>
              <a:rPr lang="en-US" dirty="0" smtClean="0"/>
              <a:t>Calculates TV service contours by </a:t>
            </a:r>
            <a:r>
              <a:rPr lang="en-US" dirty="0"/>
              <a:t>using </a:t>
            </a:r>
            <a:r>
              <a:rPr lang="en-US" dirty="0" smtClean="0"/>
              <a:t>F-Curves</a:t>
            </a:r>
            <a:endParaRPr lang="en-US" dirty="0"/>
          </a:p>
          <a:p>
            <a:pPr lvl="1"/>
            <a:r>
              <a:rPr lang="en-US" dirty="0" smtClean="0"/>
              <a:t>Evaluation of TV service</a:t>
            </a:r>
          </a:p>
          <a:p>
            <a:pPr lvl="2"/>
            <a:r>
              <a:rPr lang="en-US" dirty="0" smtClean="0"/>
              <a:t>Predicts field strength at the receiver location with Longley-Rice model</a:t>
            </a:r>
          </a:p>
          <a:p>
            <a:pPr lvl="2"/>
            <a:r>
              <a:rPr lang="en-US" dirty="0" smtClean="0"/>
              <a:t>Analyzes interference based on predicted field strength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108" y="451399"/>
            <a:ext cx="3149207" cy="40364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5400" y="56112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“</a:t>
            </a:r>
            <a:r>
              <a:rPr lang="en-US" b="1" dirty="0"/>
              <a:t>Longley-Rice Methodology for Evaluating </a:t>
            </a:r>
            <a:r>
              <a:rPr lang="en-US" b="1" dirty="0" smtClean="0"/>
              <a:t> TV </a:t>
            </a:r>
            <a:r>
              <a:rPr lang="en-US" b="1" dirty="0"/>
              <a:t>Coverage and Interference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4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FCC Method: F-Curve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884795"/>
          </a:xfrm>
        </p:spPr>
        <p:txBody>
          <a:bodyPr>
            <a:normAutofit/>
          </a:bodyPr>
          <a:lstStyle/>
          <a:p>
            <a:pPr marL="182880" lvl="1"/>
            <a:r>
              <a:rPr lang="en-US" dirty="0" smtClean="0"/>
              <a:t>F-Curve Functions</a:t>
            </a:r>
          </a:p>
          <a:p>
            <a:pPr marL="457200" lvl="2"/>
            <a:r>
              <a:rPr lang="en-US" dirty="0" smtClean="0"/>
              <a:t>Provide </a:t>
            </a:r>
            <a:r>
              <a:rPr lang="en-US" dirty="0"/>
              <a:t>two </a:t>
            </a:r>
            <a:r>
              <a:rPr lang="en-US" smtClean="0"/>
              <a:t>functions for different outputs - field </a:t>
            </a:r>
            <a:r>
              <a:rPr lang="en-US" dirty="0" smtClean="0"/>
              <a:t>strength and distance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081271"/>
              </p:ext>
            </p:extLst>
          </p:nvPr>
        </p:nvGraphicFramePr>
        <p:xfrm>
          <a:off x="609600" y="2545080"/>
          <a:ext cx="19812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Input</a:t>
                      </a:r>
                      <a:r>
                        <a:rPr lang="en-US" sz="1200" baseline="0" dirty="0" smtClean="0"/>
                        <a:t> Parameters</a:t>
                      </a:r>
                      <a:endParaRPr lang="en-US" sz="1200" dirty="0"/>
                    </a:p>
                  </a:txBody>
                  <a:tcPr anchor="ctr"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Distance (TX</a:t>
                      </a:r>
                      <a:r>
                        <a:rPr lang="en-US" sz="1200" baseline="0" dirty="0" smtClean="0"/>
                        <a:t> and RX)</a:t>
                      </a:r>
                      <a:endParaRPr lang="en-US" sz="1200" dirty="0"/>
                    </a:p>
                  </a:txBody>
                  <a:tcPr anchor="ctr"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Channel</a:t>
                      </a:r>
                      <a:endParaRPr lang="en-US" sz="1200" dirty="0"/>
                    </a:p>
                  </a:txBody>
                  <a:tcPr anchor="ctr"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Propagation Curve</a:t>
                      </a:r>
                      <a:endParaRPr lang="en-US" sz="1200" dirty="0"/>
                    </a:p>
                  </a:txBody>
                  <a:tcPr anchor="ctr"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ERP</a:t>
                      </a:r>
                      <a:endParaRPr lang="en-US" sz="1200" dirty="0"/>
                    </a:p>
                  </a:txBody>
                  <a:tcPr anchor="ctr"/>
                </a:tc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TX</a:t>
                      </a:r>
                      <a:r>
                        <a:rPr lang="en-US" sz="1200" baseline="0" dirty="0" smtClean="0"/>
                        <a:t> HAAT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474407"/>
              </p:ext>
            </p:extLst>
          </p:nvPr>
        </p:nvGraphicFramePr>
        <p:xfrm>
          <a:off x="5943600" y="3146159"/>
          <a:ext cx="2514600" cy="718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</a:tblGrid>
              <a:tr h="19501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Output</a:t>
                      </a:r>
                      <a:r>
                        <a:rPr lang="en-US" sz="1200" baseline="0" dirty="0" smtClean="0"/>
                        <a:t> Parameters</a:t>
                      </a:r>
                      <a:endParaRPr lang="en-US" sz="1200" dirty="0"/>
                    </a:p>
                  </a:txBody>
                  <a:tcPr anchor="ctr"/>
                </a:tc>
              </a:tr>
              <a:tr h="4441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Field Strength (</a:t>
                      </a:r>
                      <a:r>
                        <a:rPr lang="en-US" sz="1400" b="1" dirty="0" err="1" smtClean="0"/>
                        <a:t>dBuV</a:t>
                      </a:r>
                      <a:r>
                        <a:rPr lang="en-US" sz="1400" b="1" dirty="0" smtClean="0"/>
                        <a:t>/m)</a:t>
                      </a:r>
                      <a:endParaRPr lang="en-US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200400" y="3177754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CalcFieldStrength</a:t>
            </a:r>
            <a:r>
              <a:rPr lang="en-US" sz="1400" dirty="0" smtClean="0"/>
              <a:t>()</a:t>
            </a:r>
            <a:endParaRPr lang="en-US" sz="14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2136"/>
              </p:ext>
            </p:extLst>
          </p:nvPr>
        </p:nvGraphicFramePr>
        <p:xfrm>
          <a:off x="590006" y="4572000"/>
          <a:ext cx="1981200" cy="1823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</a:tblGrid>
              <a:tr h="3039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Input</a:t>
                      </a:r>
                      <a:r>
                        <a:rPr lang="en-US" sz="1200" baseline="0" dirty="0" smtClean="0"/>
                        <a:t> Parameters</a:t>
                      </a:r>
                      <a:endParaRPr lang="en-US" sz="1200" dirty="0"/>
                    </a:p>
                  </a:txBody>
                  <a:tcPr anchor="ctr"/>
                </a:tc>
              </a:tr>
              <a:tr h="3039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Desired Field</a:t>
                      </a:r>
                      <a:r>
                        <a:rPr lang="en-US" sz="1200" baseline="0" dirty="0" smtClean="0"/>
                        <a:t> Strength</a:t>
                      </a:r>
                      <a:endParaRPr lang="en-US" sz="1200" dirty="0"/>
                    </a:p>
                  </a:txBody>
                  <a:tcPr anchor="ctr"/>
                </a:tc>
              </a:tr>
              <a:tr h="3039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Channel</a:t>
                      </a:r>
                      <a:endParaRPr lang="en-US" sz="1200" dirty="0"/>
                    </a:p>
                  </a:txBody>
                  <a:tcPr anchor="ctr"/>
                </a:tc>
              </a:tr>
              <a:tr h="3039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Propagation Curve</a:t>
                      </a:r>
                      <a:endParaRPr lang="en-US" sz="1200" dirty="0"/>
                    </a:p>
                  </a:txBody>
                  <a:tcPr anchor="ctr"/>
                </a:tc>
              </a:tr>
              <a:tr h="3039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ERP</a:t>
                      </a:r>
                      <a:endParaRPr lang="en-US" sz="1200" dirty="0"/>
                    </a:p>
                  </a:txBody>
                  <a:tcPr anchor="ctr"/>
                </a:tc>
              </a:tr>
              <a:tr h="3039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TX</a:t>
                      </a:r>
                      <a:r>
                        <a:rPr lang="en-US" sz="1200" baseline="0" dirty="0" smtClean="0"/>
                        <a:t> HAAT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506884"/>
              </p:ext>
            </p:extLst>
          </p:nvPr>
        </p:nvGraphicFramePr>
        <p:xfrm>
          <a:off x="5943600" y="5173079"/>
          <a:ext cx="2514600" cy="718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</a:tblGrid>
              <a:tr h="19501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Output</a:t>
                      </a:r>
                      <a:r>
                        <a:rPr lang="en-US" sz="1200" baseline="0" dirty="0" smtClean="0"/>
                        <a:t> Parameters</a:t>
                      </a:r>
                      <a:endParaRPr lang="en-US" sz="1200" dirty="0"/>
                    </a:p>
                  </a:txBody>
                  <a:tcPr anchor="ctr"/>
                </a:tc>
              </a:tr>
              <a:tr h="44418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Distance (km)</a:t>
                      </a:r>
                      <a:endParaRPr lang="en-US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3200400" y="5204674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CalcDistance</a:t>
            </a:r>
            <a:r>
              <a:rPr lang="en-US" sz="1400" dirty="0" smtClean="0"/>
              <a:t>()</a:t>
            </a:r>
            <a:endParaRPr lang="en-US" sz="1400" dirty="0"/>
          </a:p>
        </p:txBody>
      </p:sp>
      <p:sp>
        <p:nvSpPr>
          <p:cNvPr id="29" name="Down Arrow 28"/>
          <p:cNvSpPr/>
          <p:nvPr/>
        </p:nvSpPr>
        <p:spPr>
          <a:xfrm rot="16200000">
            <a:off x="2667000" y="3276601"/>
            <a:ext cx="457200" cy="4572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6200000">
            <a:off x="5390606" y="3276600"/>
            <a:ext cx="457200" cy="4572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6200000">
            <a:off x="2667000" y="5334000"/>
            <a:ext cx="457200" cy="4572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16200000">
            <a:off x="5410200" y="5334001"/>
            <a:ext cx="457200" cy="4572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3657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are F-Curves?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57200"/>
            <a:ext cx="5410200" cy="63213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52400" y="1481328"/>
            <a:ext cx="43434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Frequency bands</a:t>
            </a:r>
          </a:p>
          <a:p>
            <a:pPr lvl="1"/>
            <a:r>
              <a:rPr lang="en-US" sz="1600" dirty="0"/>
              <a:t>Low VHF (channel 2-6)</a:t>
            </a:r>
          </a:p>
          <a:p>
            <a:pPr lvl="1"/>
            <a:r>
              <a:rPr lang="en-US" sz="1600" dirty="0"/>
              <a:t>High VHF (channel 7-13)</a:t>
            </a:r>
          </a:p>
          <a:p>
            <a:pPr lvl="1"/>
            <a:r>
              <a:rPr lang="en-US" sz="1600" dirty="0"/>
              <a:t>UHF (channel 14-51)</a:t>
            </a:r>
          </a:p>
          <a:p>
            <a:pPr lvl="1"/>
            <a:endParaRPr lang="en-US" dirty="0" smtClean="0"/>
          </a:p>
          <a:p>
            <a:r>
              <a:rPr lang="en-US" sz="2000" dirty="0" smtClean="0"/>
              <a:t>Time and Location</a:t>
            </a:r>
          </a:p>
          <a:p>
            <a:pPr lvl="1"/>
            <a:r>
              <a:rPr lang="en-US" sz="1600" dirty="0" smtClean="0"/>
              <a:t>F(50, 50)</a:t>
            </a:r>
          </a:p>
          <a:p>
            <a:pPr lvl="2"/>
            <a:r>
              <a:rPr lang="en-US" sz="1600" dirty="0"/>
              <a:t>50% of </a:t>
            </a:r>
            <a:r>
              <a:rPr lang="en-US" sz="1600" dirty="0" smtClean="0"/>
              <a:t>Location and </a:t>
            </a:r>
            <a:r>
              <a:rPr lang="en-US" sz="1600" dirty="0"/>
              <a:t>50 % of </a:t>
            </a:r>
            <a:r>
              <a:rPr lang="en-US" sz="1600" dirty="0" smtClean="0"/>
              <a:t>Time</a:t>
            </a:r>
            <a:endParaRPr lang="en-US" sz="1600" dirty="0"/>
          </a:p>
          <a:p>
            <a:pPr lvl="2"/>
            <a:r>
              <a:rPr lang="en-US" sz="1600" dirty="0"/>
              <a:t>Used for Analog TV</a:t>
            </a:r>
          </a:p>
          <a:p>
            <a:pPr lvl="1"/>
            <a:endParaRPr lang="en-US" dirty="0" smtClean="0"/>
          </a:p>
          <a:p>
            <a:pPr lvl="1"/>
            <a:r>
              <a:rPr lang="en-US" sz="1600" dirty="0"/>
              <a:t>F(50, </a:t>
            </a:r>
            <a:r>
              <a:rPr lang="en-US" sz="1600" dirty="0" smtClean="0"/>
              <a:t>90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50% of </a:t>
            </a:r>
            <a:r>
              <a:rPr lang="en-US" sz="1600" dirty="0" smtClean="0"/>
              <a:t>Location and 90 </a:t>
            </a:r>
            <a:r>
              <a:rPr lang="en-US" sz="1600" dirty="0"/>
              <a:t>% of </a:t>
            </a:r>
            <a:r>
              <a:rPr lang="en-US" sz="1600" dirty="0" smtClean="0"/>
              <a:t>Time</a:t>
            </a:r>
            <a:endParaRPr lang="en-US" sz="1600" dirty="0"/>
          </a:p>
          <a:p>
            <a:pPr lvl="2"/>
            <a:r>
              <a:rPr lang="en-US" sz="1600" dirty="0"/>
              <a:t>Used for </a:t>
            </a:r>
            <a:r>
              <a:rPr lang="en-US" sz="1600" dirty="0" smtClean="0"/>
              <a:t>Digital TV</a:t>
            </a:r>
            <a:endParaRPr lang="en-US" sz="1600" dirty="0"/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54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39825"/>
          </a:xfrm>
        </p:spPr>
        <p:txBody>
          <a:bodyPr/>
          <a:lstStyle/>
          <a:p>
            <a:r>
              <a:rPr lang="en-US" altLang="en-US" sz="3600" b="1" dirty="0" smtClean="0"/>
              <a:t>FCC Defined Coverage Area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EF85909B-F35F-460E-A594-3B1EA2CEFF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114800" y="3940175"/>
          <a:ext cx="4778376" cy="144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94"/>
                <a:gridCol w="1194594"/>
                <a:gridCol w="1194594"/>
                <a:gridCol w="1194594"/>
              </a:tblGrid>
              <a:tr h="6020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TV Type</a:t>
                      </a:r>
                      <a:endParaRPr lang="en-US" sz="12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Channel </a:t>
                      </a:r>
                    </a:p>
                    <a:p>
                      <a:pPr algn="ctr"/>
                      <a:r>
                        <a:rPr lang="en-US" sz="1200" dirty="0" smtClean="0"/>
                        <a:t>2- 6</a:t>
                      </a:r>
                      <a:endParaRPr lang="en-US" sz="12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Channel </a:t>
                      </a:r>
                    </a:p>
                    <a:p>
                      <a:pPr algn="ctr"/>
                      <a:r>
                        <a:rPr lang="en-US" sz="1200" dirty="0" smtClean="0"/>
                        <a:t>7 – 13</a:t>
                      </a:r>
                      <a:endParaRPr lang="en-US" sz="12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Channel </a:t>
                      </a:r>
                    </a:p>
                    <a:p>
                      <a:pPr algn="ctr"/>
                      <a:r>
                        <a:rPr lang="en-US" sz="1200" dirty="0" smtClean="0"/>
                        <a:t>14 - 51</a:t>
                      </a:r>
                      <a:endParaRPr lang="en-US" sz="1200" dirty="0"/>
                    </a:p>
                  </a:txBody>
                  <a:tcPr marL="91444" marR="91444" anchor="ctr"/>
                </a:tc>
              </a:tr>
              <a:tr h="4228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Analog</a:t>
                      </a:r>
                      <a:endParaRPr lang="en-US" sz="12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47</a:t>
                      </a:r>
                      <a:endParaRPr lang="en-US" sz="12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56</a:t>
                      </a:r>
                      <a:endParaRPr lang="en-US" sz="12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64</a:t>
                      </a:r>
                      <a:endParaRPr lang="en-US" sz="1200" dirty="0"/>
                    </a:p>
                  </a:txBody>
                  <a:tcPr marL="91444" marR="91444" anchor="ctr"/>
                </a:tc>
              </a:tr>
              <a:tr h="4228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Digital</a:t>
                      </a:r>
                      <a:endParaRPr lang="en-US" sz="12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</a:t>
                      </a:r>
                      <a:endParaRPr lang="en-US" sz="1200" dirty="0"/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41</a:t>
                      </a:r>
                      <a:endParaRPr lang="en-US" sz="1200" dirty="0"/>
                    </a:p>
                  </a:txBody>
                  <a:tcPr marL="91444" marR="91444" anchor="ctr"/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52600" y="454025"/>
            <a:ext cx="8153400" cy="1371600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 TV station’s </a:t>
            </a:r>
            <a:r>
              <a:rPr lang="en-US" b="1" dirty="0"/>
              <a:t>noise-limited</a:t>
            </a:r>
            <a:r>
              <a:rPr lang="en-US" dirty="0"/>
              <a:t> contour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 smtClean="0"/>
              <a:t>      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Defined </a:t>
            </a:r>
            <a:r>
              <a:rPr lang="en-US" dirty="0"/>
              <a:t>with F-Curve and Field Strength </a:t>
            </a:r>
            <a:r>
              <a:rPr lang="en-US" dirty="0" smtClean="0"/>
              <a:t>Threshold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32795" name="CustomShape 6"/>
          <p:cNvSpPr>
            <a:spLocks noChangeArrowheads="1"/>
          </p:cNvSpPr>
          <p:nvPr/>
        </p:nvSpPr>
        <p:spPr bwMode="auto">
          <a:xfrm>
            <a:off x="4267200" y="5387975"/>
            <a:ext cx="40925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292934"/>
                </a:solidFill>
              </a:rPr>
              <a:t>Table 1. </a:t>
            </a:r>
            <a:r>
              <a:rPr lang="en-US" altLang="en-US" sz="1400"/>
              <a:t>Field Strength (dBuV/m) Threshold to define TV coverage</a:t>
            </a:r>
          </a:p>
          <a:p>
            <a:endParaRPr lang="en-US" altLang="en-US" sz="1400"/>
          </a:p>
        </p:txBody>
      </p:sp>
      <p:pic>
        <p:nvPicPr>
          <p:cNvPr id="3279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787775"/>
            <a:ext cx="3505200" cy="319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97" name="CustomShape 6"/>
          <p:cNvSpPr>
            <a:spLocks noChangeArrowheads="1"/>
          </p:cNvSpPr>
          <p:nvPr/>
        </p:nvSpPr>
        <p:spPr bwMode="auto">
          <a:xfrm>
            <a:off x="485775" y="3197225"/>
            <a:ext cx="31654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292934"/>
                </a:solidFill>
              </a:rPr>
              <a:t>Coverage Area computed by F-Curve</a:t>
            </a:r>
            <a:r>
              <a:rPr lang="en-US" altLang="en-US" sz="1400"/>
              <a:t> </a:t>
            </a:r>
            <a:r>
              <a:rPr lang="en-US" altLang="en-US" sz="1400">
                <a:solidFill>
                  <a:srgbClr val="292934"/>
                </a:solidFill>
              </a:rPr>
              <a:t>(KIRO-TV in Seattle)</a:t>
            </a:r>
            <a:endParaRPr lang="en-US" altLang="en-US" sz="1400"/>
          </a:p>
        </p:txBody>
      </p:sp>
      <p:pic>
        <p:nvPicPr>
          <p:cNvPr id="3279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533525"/>
            <a:ext cx="78898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9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FCC Method: </a:t>
            </a:r>
            <a:r>
              <a:rPr lang="en-US" smtClean="0"/>
              <a:t>Coverage </a:t>
            </a:r>
            <a:r>
              <a:rPr lang="en-US"/>
              <a:t>Area (F-Curve)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1714282"/>
                <a:ext cx="4572000" cy="56359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200" i="1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1200" b="1" dirty="0" err="1" smtClean="0">
                    <a:solidFill>
                      <a:schemeClr val="tx1"/>
                    </a:solidFill>
                  </a:rPr>
                  <a:t>CalcDistance</a:t>
                </a:r>
                <a:r>
                  <a:rPr lang="en-US" sz="1200" i="1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292934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𝑻𝒉</m:t>
                        </m:r>
                      </m:sub>
                    </m:sSub>
                  </m:oMath>
                </a14:m>
                <a:r>
                  <a:rPr lang="en-US" sz="1200" i="1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200" i="1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200" i="1" dirty="0" smtClean="0">
                    <a:solidFill>
                      <a:schemeClr val="tx1"/>
                    </a:solidFill>
                  </a:rPr>
                  <a:t>, Channel, Curve) for </a:t>
                </a:r>
                <a:r>
                  <a:rPr lang="en-US" sz="12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1200" i="1" dirty="0" smtClean="0">
                    <a:solidFill>
                      <a:schemeClr val="tx1"/>
                    </a:solidFill>
                  </a:rPr>
                  <a:t> = [0:359]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14282"/>
                <a:ext cx="4572000" cy="5635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4800" y="2415108"/>
                <a:ext cx="31242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i="1" dirty="0"/>
                  <a:t>i = azimuth (0 – 359)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200" i="1" dirty="0"/>
                  <a:t> = Distance between TX and RX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292934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𝑻𝒉</m:t>
                        </m:r>
                      </m:sub>
                    </m:sSub>
                  </m:oMath>
                </a14:m>
                <a:r>
                  <a:rPr lang="en-US" sz="1200" i="1" dirty="0"/>
                  <a:t> = Desired field strength (threshold)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200" i="1" dirty="0"/>
                  <a:t> = Power for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415108"/>
                <a:ext cx="3124200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735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1111252" y="4723627"/>
            <a:ext cx="0" cy="1199255"/>
          </a:xfrm>
          <a:prstGeom prst="straightConnector1">
            <a:avLst/>
          </a:prstGeom>
          <a:ln w="127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4"/>
          </p:cNvCxnSpPr>
          <p:nvPr/>
        </p:nvCxnSpPr>
        <p:spPr>
          <a:xfrm flipV="1">
            <a:off x="1111252" y="4476907"/>
            <a:ext cx="466260" cy="1524000"/>
          </a:xfrm>
          <a:prstGeom prst="straightConnector1">
            <a:avLst/>
          </a:prstGeom>
          <a:ln w="127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</p:cNvCxnSpPr>
          <p:nvPr/>
        </p:nvCxnSpPr>
        <p:spPr>
          <a:xfrm flipV="1">
            <a:off x="1111252" y="4561254"/>
            <a:ext cx="875914" cy="1439653"/>
          </a:xfrm>
          <a:prstGeom prst="straightConnector1">
            <a:avLst/>
          </a:prstGeom>
          <a:ln w="127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stomShape 4"/>
          <p:cNvSpPr/>
          <p:nvPr/>
        </p:nvSpPr>
        <p:spPr>
          <a:xfrm>
            <a:off x="1044112" y="5866627"/>
            <a:ext cx="134280" cy="134280"/>
          </a:xfrm>
          <a:prstGeom prst="ellipse">
            <a:avLst/>
          </a:prstGeom>
          <a:solidFill>
            <a:srgbClr val="3333FF"/>
          </a:solidFill>
          <a:ln w="26280">
            <a:solidFill>
              <a:srgbClr val="292934"/>
            </a:solidFill>
            <a:round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49705" y="5060052"/>
                <a:ext cx="4549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05" y="5060052"/>
                <a:ext cx="454996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81869" y="4822740"/>
                <a:ext cx="4549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69" y="4822740"/>
                <a:ext cx="454996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525165" y="4897125"/>
                <a:ext cx="4549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165" y="4897125"/>
                <a:ext cx="454996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stomShape 6"/>
          <p:cNvSpPr/>
          <p:nvPr/>
        </p:nvSpPr>
        <p:spPr>
          <a:xfrm>
            <a:off x="609600" y="6016589"/>
            <a:ext cx="1078305" cy="382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292934"/>
                </a:solidFill>
                <a:latin typeface="Arial"/>
              </a:rPr>
              <a:t>TV Station</a:t>
            </a:r>
            <a:endParaRPr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410200" y="1701510"/>
                <a:ext cx="3048000" cy="58913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2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𝒍𝒂𝒕</m:t>
                          </m:r>
                          <m:r>
                            <a:rPr lang="en-US" sz="12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𝒍𝒏𝒈</m:t>
                          </m:r>
                        </m:e>
                      </m:d>
                      <m:r>
                        <m:rPr>
                          <m:nor/>
                        </m:rPr>
                        <a:rPr lang="en-US" sz="1200" b="1" i="0" smtClean="0">
                          <a:solidFill>
                            <a:srgbClr val="292934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1200" b="1" dirty="0">
                          <a:solidFill>
                            <a:schemeClr val="tx1"/>
                          </a:solidFill>
                        </a:rPr>
                        <m:t>Calc</m:t>
                      </m:r>
                      <m:r>
                        <m:rPr>
                          <m:nor/>
                        </m:rP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m:t>Location</m:t>
                      </m:r>
                      <m:r>
                        <m:rPr>
                          <m:nor/>
                        </m:rP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m:t>(</m:t>
                      </m:r>
                      <m:sSub>
                        <m:sSubPr>
                          <m:ctrlPr>
                            <a:rPr lang="en-US" sz="1200" b="1" i="1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2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𝒕𝒗</m:t>
                          </m:r>
                        </m:sub>
                      </m:sSub>
                      <m:r>
                        <a:rPr lang="en-US" sz="1200" b="1" i="1" smtClean="0">
                          <a:solidFill>
                            <a:srgbClr val="29293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b="1" i="1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200" b="1" i="1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200" b="1" i="0" smtClean="0">
                          <a:solidFill>
                            <a:srgbClr val="292934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200" b="1" i="0" smtClean="0">
                          <a:solidFill>
                            <a:srgbClr val="292934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701510"/>
                <a:ext cx="3048000" cy="5891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endCxn id="21" idx="1"/>
          </p:cNvCxnSpPr>
          <p:nvPr/>
        </p:nvCxnSpPr>
        <p:spPr>
          <a:xfrm>
            <a:off x="4876800" y="1996078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878397" y="4448916"/>
                <a:ext cx="4213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97" y="4448916"/>
                <a:ext cx="421333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396522" y="4191000"/>
                <a:ext cx="4213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522" y="4191000"/>
                <a:ext cx="421334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856602" y="4295027"/>
                <a:ext cx="4213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602" y="4295027"/>
                <a:ext cx="421334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402668" y="2362200"/>
                <a:ext cx="32079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200" i="1" dirty="0"/>
                  <a:t> = </a:t>
                </a:r>
                <a:r>
                  <a:rPr lang="en-US" sz="1200" i="1" dirty="0" smtClean="0"/>
                  <a:t>Coordinate of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200" i="1" dirty="0" smtClean="0"/>
                  <a:t> and azimuth </a:t>
                </a:r>
                <a:r>
                  <a:rPr lang="en-US" sz="1200" i="1" dirty="0" err="1" smtClean="0"/>
                  <a:t>i</a:t>
                </a:r>
                <a:r>
                  <a:rPr lang="en-US" sz="1200" i="1" dirty="0" smtClean="0"/>
                  <a:t> from TV station </a:t>
                </a:r>
                <a:endParaRPr lang="en-US" sz="12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𝒕𝒗</m:t>
                        </m:r>
                      </m:sub>
                    </m:sSub>
                  </m:oMath>
                </a14:m>
                <a:r>
                  <a:rPr lang="en-US" sz="1200" i="1" dirty="0"/>
                  <a:t> = </a:t>
                </a:r>
                <a:r>
                  <a:rPr lang="en-US" sz="1200" i="1" dirty="0" smtClean="0"/>
                  <a:t>TV station’s coordinate</a:t>
                </a:r>
                <a:endParaRPr lang="en-US" sz="1200" i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68" y="2362200"/>
                <a:ext cx="3207932" cy="646331"/>
              </a:xfrm>
              <a:prstGeom prst="rect">
                <a:avLst/>
              </a:prstGeom>
              <a:blipFill rotWithShape="0">
                <a:blip r:embed="rId11"/>
                <a:stretch>
                  <a:fillRect t="-188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V="1">
            <a:off x="3625852" y="4725518"/>
            <a:ext cx="0" cy="1199255"/>
          </a:xfrm>
          <a:prstGeom prst="straightConnector1">
            <a:avLst/>
          </a:prstGeom>
          <a:ln w="127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3" idx="4"/>
          </p:cNvCxnSpPr>
          <p:nvPr/>
        </p:nvCxnSpPr>
        <p:spPr>
          <a:xfrm flipV="1">
            <a:off x="3625852" y="4478798"/>
            <a:ext cx="466260" cy="1524000"/>
          </a:xfrm>
          <a:prstGeom prst="straightConnector1">
            <a:avLst/>
          </a:prstGeom>
          <a:ln w="127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3" idx="4"/>
          </p:cNvCxnSpPr>
          <p:nvPr/>
        </p:nvCxnSpPr>
        <p:spPr>
          <a:xfrm flipV="1">
            <a:off x="3625852" y="4563145"/>
            <a:ext cx="875914" cy="1439653"/>
          </a:xfrm>
          <a:prstGeom prst="straightConnector1">
            <a:avLst/>
          </a:prstGeom>
          <a:ln w="127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stomShape 4"/>
          <p:cNvSpPr/>
          <p:nvPr/>
        </p:nvSpPr>
        <p:spPr>
          <a:xfrm>
            <a:off x="3558712" y="5868518"/>
            <a:ext cx="134280" cy="134280"/>
          </a:xfrm>
          <a:prstGeom prst="ellipse">
            <a:avLst/>
          </a:prstGeom>
          <a:solidFill>
            <a:srgbClr val="3333FF"/>
          </a:solidFill>
          <a:ln w="26280">
            <a:solidFill>
              <a:srgbClr val="292934"/>
            </a:solidFill>
            <a:round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364305" y="5061943"/>
                <a:ext cx="4549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305" y="5061943"/>
                <a:ext cx="454996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3696469" y="4824631"/>
                <a:ext cx="4549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469" y="4824631"/>
                <a:ext cx="454996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039765" y="4899016"/>
                <a:ext cx="4549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765" y="4899016"/>
                <a:ext cx="454996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ustomShape 6"/>
          <p:cNvSpPr/>
          <p:nvPr/>
        </p:nvSpPr>
        <p:spPr>
          <a:xfrm>
            <a:off x="3124200" y="6018480"/>
            <a:ext cx="1078305" cy="382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292934"/>
                </a:solidFill>
                <a:latin typeface="Arial"/>
              </a:rPr>
              <a:t>TV Station</a:t>
            </a:r>
            <a:endParaRPr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392997" y="4450807"/>
                <a:ext cx="4213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997" y="4450807"/>
                <a:ext cx="421333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911122" y="4192891"/>
                <a:ext cx="4213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122" y="4192891"/>
                <a:ext cx="421334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371202" y="4296918"/>
                <a:ext cx="4213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29293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202" y="4296918"/>
                <a:ext cx="421334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5410200" y="3276600"/>
                <a:ext cx="3048000" cy="58913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Draw contour by connecting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200" b="1" dirty="0" smtClean="0">
                    <a:solidFill>
                      <a:schemeClr val="tx1"/>
                    </a:solidFill>
                  </a:rPr>
                  <a:t> and complete coverage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276600"/>
                <a:ext cx="3048000" cy="58913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>
            <a:stCxn id="21" idx="2"/>
            <a:endCxn id="61" idx="0"/>
          </p:cNvCxnSpPr>
          <p:nvPr/>
        </p:nvCxnSpPr>
        <p:spPr>
          <a:xfrm>
            <a:off x="6934200" y="2290645"/>
            <a:ext cx="0" cy="985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  <a:endCxn id="59" idx="2"/>
          </p:cNvCxnSpPr>
          <p:nvPr/>
        </p:nvCxnSpPr>
        <p:spPr>
          <a:xfrm flipV="1">
            <a:off x="3603664" y="4500668"/>
            <a:ext cx="518125" cy="257916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9" idx="2"/>
          </p:cNvCxnSpPr>
          <p:nvPr/>
        </p:nvCxnSpPr>
        <p:spPr>
          <a:xfrm>
            <a:off x="4121789" y="4500668"/>
            <a:ext cx="335997" cy="9811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5958255" y="4114800"/>
            <a:ext cx="2423745" cy="2362200"/>
            <a:chOff x="5882055" y="3846194"/>
            <a:chExt cx="2804745" cy="2859406"/>
          </a:xfrm>
        </p:grpSpPr>
        <p:sp>
          <p:nvSpPr>
            <p:cNvPr id="76" name="CustomShape 3"/>
            <p:cNvSpPr/>
            <p:nvPr/>
          </p:nvSpPr>
          <p:spPr>
            <a:xfrm>
              <a:off x="5882055" y="3846194"/>
              <a:ext cx="2804745" cy="2859406"/>
            </a:xfrm>
            <a:prstGeom prst="ellipse">
              <a:avLst/>
            </a:prstGeom>
            <a:solidFill>
              <a:srgbClr val="FFFF00"/>
            </a:solidFill>
            <a:ln w="26280">
              <a:solidFill>
                <a:srgbClr val="292934"/>
              </a:solidFill>
              <a:round/>
            </a:ln>
          </p:spPr>
        </p:sp>
        <p:sp>
          <p:nvSpPr>
            <p:cNvPr id="77" name="CustomShape 4"/>
            <p:cNvSpPr/>
            <p:nvPr/>
          </p:nvSpPr>
          <p:spPr>
            <a:xfrm>
              <a:off x="7217286" y="5208757"/>
              <a:ext cx="134280" cy="134280"/>
            </a:xfrm>
            <a:prstGeom prst="ellipse">
              <a:avLst/>
            </a:prstGeom>
            <a:solidFill>
              <a:srgbClr val="3333FF"/>
            </a:solidFill>
            <a:ln w="26280">
              <a:solidFill>
                <a:srgbClr val="292934"/>
              </a:solidFill>
              <a:round/>
            </a:ln>
          </p:spPr>
        </p:sp>
        <p:sp>
          <p:nvSpPr>
            <p:cNvPr id="78" name="CustomShape 5"/>
            <p:cNvSpPr/>
            <p:nvPr/>
          </p:nvSpPr>
          <p:spPr>
            <a:xfrm rot="42600" flipH="1">
              <a:off x="6176439" y="5336588"/>
              <a:ext cx="1035884" cy="807227"/>
            </a:xfrm>
            <a:prstGeom prst="straightConnector1">
              <a:avLst/>
            </a:prstGeom>
            <a:noFill/>
            <a:ln w="12600">
              <a:solidFill>
                <a:srgbClr val="0070C0"/>
              </a:solidFill>
              <a:custDash>
                <a:ds d="105000" sp="35000"/>
              </a:custDash>
              <a:round/>
              <a:tailEnd type="triangle" w="med" len="med"/>
            </a:ln>
          </p:spPr>
        </p:sp>
        <p:sp>
          <p:nvSpPr>
            <p:cNvPr id="79" name="CustomShape 6"/>
            <p:cNvSpPr/>
            <p:nvPr/>
          </p:nvSpPr>
          <p:spPr>
            <a:xfrm>
              <a:off x="6554934" y="5690843"/>
              <a:ext cx="512999" cy="382321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mtClean="0">
                  <a:solidFill>
                    <a:srgbClr val="292934"/>
                  </a:solidFill>
                  <a:latin typeface="Arial"/>
                </a:rPr>
                <a:t>D</a:t>
              </a:r>
              <a:r>
                <a:rPr lang="en-US" sz="1200" smtClean="0">
                  <a:solidFill>
                    <a:srgbClr val="292934"/>
                  </a:solidFill>
                  <a:latin typeface="Arial"/>
                </a:rPr>
                <a:t>i</a:t>
              </a:r>
              <a:endParaRPr sz="1200" dirty="0"/>
            </a:p>
          </p:txBody>
        </p:sp>
        <p:cxnSp>
          <p:nvCxnSpPr>
            <p:cNvPr id="80" name="Straight Connector 79"/>
            <p:cNvCxnSpPr>
              <a:stCxn id="76" idx="0"/>
              <a:endCxn id="77" idx="0"/>
            </p:cNvCxnSpPr>
            <p:nvPr/>
          </p:nvCxnSpPr>
          <p:spPr>
            <a:xfrm flipH="1">
              <a:off x="7284426" y="3846194"/>
              <a:ext cx="2" cy="13625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CustomShape 6"/>
            <p:cNvSpPr/>
            <p:nvPr/>
          </p:nvSpPr>
          <p:spPr>
            <a:xfrm>
              <a:off x="7614193" y="5227205"/>
              <a:ext cx="513000" cy="382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l-GR" dirty="0" smtClean="0">
                  <a:solidFill>
                    <a:srgbClr val="292934"/>
                  </a:solidFill>
                  <a:latin typeface="Arial"/>
                </a:rPr>
                <a:t>θ</a:t>
              </a:r>
              <a:r>
                <a:rPr lang="en-US" sz="1200" dirty="0" err="1" smtClean="0">
                  <a:solidFill>
                    <a:srgbClr val="292934"/>
                  </a:solidFill>
                  <a:latin typeface="Arial"/>
                </a:rPr>
                <a:t>i</a:t>
              </a:r>
              <a:endParaRPr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6935360" y="4953000"/>
              <a:ext cx="684640" cy="6763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73119" y="4715691"/>
              <a:ext cx="583299" cy="48435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19445081">
              <a:off x="6519785" y="5070025"/>
              <a:ext cx="583299" cy="48435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CustomShape 6"/>
            <p:cNvSpPr/>
            <p:nvPr/>
          </p:nvSpPr>
          <p:spPr>
            <a:xfrm>
              <a:off x="6057259" y="4969598"/>
              <a:ext cx="1358370" cy="382321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solidFill>
                    <a:srgbClr val="292934"/>
                  </a:solidFill>
                  <a:latin typeface="Arial"/>
                </a:rPr>
                <a:t>TV Station</a:t>
              </a:r>
              <a:endParaRPr sz="1400" dirty="0"/>
            </a:p>
          </p:txBody>
        </p:sp>
      </p:grpSp>
      <p:sp>
        <p:nvSpPr>
          <p:cNvPr id="86" name="Down Arrow 85"/>
          <p:cNvSpPr/>
          <p:nvPr/>
        </p:nvSpPr>
        <p:spPr>
          <a:xfrm rot="16200000">
            <a:off x="2520196" y="4867003"/>
            <a:ext cx="457200" cy="4572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own Arrow 86"/>
          <p:cNvSpPr/>
          <p:nvPr/>
        </p:nvSpPr>
        <p:spPr>
          <a:xfrm rot="16200000">
            <a:off x="5138423" y="4872185"/>
            <a:ext cx="457200" cy="4572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595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FCC Method</a:t>
            </a:r>
            <a:r>
              <a:rPr lang="en-US" dirty="0" smtClean="0"/>
              <a:t>: Issues with </a:t>
            </a:r>
            <a:r>
              <a:rPr lang="en-US" dirty="0"/>
              <a:t>F-Curve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91" y="1396619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Incomplete use of terrain data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/>
              <a:t>average terrain </a:t>
            </a:r>
            <a:r>
              <a:rPr lang="en-US" dirty="0" smtClean="0"/>
              <a:t>elevations (every 100 m) between </a:t>
            </a:r>
            <a:r>
              <a:rPr lang="en-US" dirty="0"/>
              <a:t>3.2 and 16.1 km from the </a:t>
            </a:r>
            <a:r>
              <a:rPr lang="en-US" dirty="0" smtClean="0"/>
              <a:t>transmitter</a:t>
            </a:r>
            <a:endParaRPr lang="en-US" dirty="0"/>
          </a:p>
          <a:p>
            <a:pPr lvl="1"/>
            <a:r>
              <a:rPr lang="en-US" dirty="0"/>
              <a:t>Transmitter HAAT = Antenna Height (AMSL) – </a:t>
            </a:r>
            <a:r>
              <a:rPr lang="en-US" dirty="0" smtClean="0"/>
              <a:t>Avg. Elevation</a:t>
            </a:r>
          </a:p>
          <a:p>
            <a:pPr lvl="1"/>
            <a:r>
              <a:rPr lang="en-US" dirty="0" smtClean="0"/>
              <a:t>Problem: </a:t>
            </a:r>
            <a:r>
              <a:rPr lang="en-US" dirty="0"/>
              <a:t>Only </a:t>
            </a:r>
            <a:r>
              <a:rPr lang="en-US" dirty="0" smtClean="0"/>
              <a:t>considers nearby elevation (</a:t>
            </a:r>
            <a:r>
              <a:rPr lang="en-US" dirty="0"/>
              <a:t>up to 16.1km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How about a</a:t>
            </a:r>
            <a:r>
              <a:rPr lang="en-US" dirty="0" smtClean="0"/>
              <a:t> </a:t>
            </a:r>
            <a:r>
              <a:rPr lang="en-US" dirty="0"/>
              <a:t>terrain obstacle at </a:t>
            </a:r>
            <a:r>
              <a:rPr lang="en-US" dirty="0" smtClean="0"/>
              <a:t>distance &gt; </a:t>
            </a:r>
            <a:r>
              <a:rPr lang="en-US" dirty="0"/>
              <a:t>16.1 km?</a:t>
            </a:r>
          </a:p>
          <a:p>
            <a:pPr lvl="2"/>
            <a:r>
              <a:rPr lang="en-US" dirty="0" smtClean="0"/>
              <a:t>Does not take account into diffraction due to </a:t>
            </a:r>
            <a:r>
              <a:rPr lang="en-US" dirty="0" err="1" smtClean="0"/>
              <a:t>LoS</a:t>
            </a:r>
            <a:r>
              <a:rPr lang="en-US" dirty="0" smtClean="0"/>
              <a:t> obstruction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53" y="5248275"/>
            <a:ext cx="35427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08342"/>
            <a:ext cx="238125" cy="5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74263" y="4901207"/>
            <a:ext cx="1307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TV Transmitter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13045" y="5311369"/>
            <a:ext cx="1307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TV Receiver</a:t>
            </a:r>
            <a:endParaRPr lang="en-US" sz="1200" b="1" dirty="0"/>
          </a:p>
        </p:txBody>
      </p:sp>
      <p:sp>
        <p:nvSpPr>
          <p:cNvPr id="12" name="Freeform 11"/>
          <p:cNvSpPr/>
          <p:nvPr/>
        </p:nvSpPr>
        <p:spPr>
          <a:xfrm>
            <a:off x="1593669" y="4911634"/>
            <a:ext cx="6078582" cy="1445684"/>
          </a:xfrm>
          <a:custGeom>
            <a:avLst/>
            <a:gdLst>
              <a:gd name="connsiteX0" fmla="*/ 0 w 6078582"/>
              <a:gd name="connsiteY0" fmla="*/ 966652 h 1445684"/>
              <a:gd name="connsiteX1" fmla="*/ 113211 w 6078582"/>
              <a:gd name="connsiteY1" fmla="*/ 984069 h 1445684"/>
              <a:gd name="connsiteX2" fmla="*/ 139337 w 6078582"/>
              <a:gd name="connsiteY2" fmla="*/ 992777 h 1445684"/>
              <a:gd name="connsiteX3" fmla="*/ 217714 w 6078582"/>
              <a:gd name="connsiteY3" fmla="*/ 1001486 h 1445684"/>
              <a:gd name="connsiteX4" fmla="*/ 313508 w 6078582"/>
              <a:gd name="connsiteY4" fmla="*/ 1018903 h 1445684"/>
              <a:gd name="connsiteX5" fmla="*/ 339634 w 6078582"/>
              <a:gd name="connsiteY5" fmla="*/ 1027612 h 1445684"/>
              <a:gd name="connsiteX6" fmla="*/ 557348 w 6078582"/>
              <a:gd name="connsiteY6" fmla="*/ 1001486 h 1445684"/>
              <a:gd name="connsiteX7" fmla="*/ 592182 w 6078582"/>
              <a:gd name="connsiteY7" fmla="*/ 992777 h 1445684"/>
              <a:gd name="connsiteX8" fmla="*/ 644434 w 6078582"/>
              <a:gd name="connsiteY8" fmla="*/ 975360 h 1445684"/>
              <a:gd name="connsiteX9" fmla="*/ 696685 w 6078582"/>
              <a:gd name="connsiteY9" fmla="*/ 949235 h 1445684"/>
              <a:gd name="connsiteX10" fmla="*/ 714102 w 6078582"/>
              <a:gd name="connsiteY10" fmla="*/ 931817 h 1445684"/>
              <a:gd name="connsiteX11" fmla="*/ 888274 w 6078582"/>
              <a:gd name="connsiteY11" fmla="*/ 914400 h 1445684"/>
              <a:gd name="connsiteX12" fmla="*/ 975360 w 6078582"/>
              <a:gd name="connsiteY12" fmla="*/ 931817 h 1445684"/>
              <a:gd name="connsiteX13" fmla="*/ 1001485 w 6078582"/>
              <a:gd name="connsiteY13" fmla="*/ 940526 h 1445684"/>
              <a:gd name="connsiteX14" fmla="*/ 1027611 w 6078582"/>
              <a:gd name="connsiteY14" fmla="*/ 957943 h 1445684"/>
              <a:gd name="connsiteX15" fmla="*/ 1079862 w 6078582"/>
              <a:gd name="connsiteY15" fmla="*/ 975360 h 1445684"/>
              <a:gd name="connsiteX16" fmla="*/ 1123405 w 6078582"/>
              <a:gd name="connsiteY16" fmla="*/ 1010195 h 1445684"/>
              <a:gd name="connsiteX17" fmla="*/ 1184365 w 6078582"/>
              <a:gd name="connsiteY17" fmla="*/ 1018903 h 1445684"/>
              <a:gd name="connsiteX18" fmla="*/ 1375954 w 6078582"/>
              <a:gd name="connsiteY18" fmla="*/ 1027612 h 1445684"/>
              <a:gd name="connsiteX19" fmla="*/ 1419497 w 6078582"/>
              <a:gd name="connsiteY19" fmla="*/ 1088572 h 1445684"/>
              <a:gd name="connsiteX20" fmla="*/ 1436914 w 6078582"/>
              <a:gd name="connsiteY20" fmla="*/ 1114697 h 1445684"/>
              <a:gd name="connsiteX21" fmla="*/ 1463040 w 6078582"/>
              <a:gd name="connsiteY21" fmla="*/ 1123406 h 1445684"/>
              <a:gd name="connsiteX22" fmla="*/ 1480457 w 6078582"/>
              <a:gd name="connsiteY22" fmla="*/ 1149532 h 1445684"/>
              <a:gd name="connsiteX23" fmla="*/ 1515291 w 6078582"/>
              <a:gd name="connsiteY23" fmla="*/ 1158240 h 1445684"/>
              <a:gd name="connsiteX24" fmla="*/ 1628502 w 6078582"/>
              <a:gd name="connsiteY24" fmla="*/ 1166949 h 1445684"/>
              <a:gd name="connsiteX25" fmla="*/ 1654628 w 6078582"/>
              <a:gd name="connsiteY25" fmla="*/ 1175657 h 1445684"/>
              <a:gd name="connsiteX26" fmla="*/ 1706880 w 6078582"/>
              <a:gd name="connsiteY26" fmla="*/ 1210492 h 1445684"/>
              <a:gd name="connsiteX27" fmla="*/ 1741714 w 6078582"/>
              <a:gd name="connsiteY27" fmla="*/ 1271452 h 1445684"/>
              <a:gd name="connsiteX28" fmla="*/ 1750422 w 6078582"/>
              <a:gd name="connsiteY28" fmla="*/ 1297577 h 1445684"/>
              <a:gd name="connsiteX29" fmla="*/ 1793965 w 6078582"/>
              <a:gd name="connsiteY29" fmla="*/ 1341120 h 1445684"/>
              <a:gd name="connsiteX30" fmla="*/ 1820091 w 6078582"/>
              <a:gd name="connsiteY30" fmla="*/ 1367246 h 1445684"/>
              <a:gd name="connsiteX31" fmla="*/ 1846217 w 6078582"/>
              <a:gd name="connsiteY31" fmla="*/ 1375955 h 1445684"/>
              <a:gd name="connsiteX32" fmla="*/ 2151017 w 6078582"/>
              <a:gd name="connsiteY32" fmla="*/ 1393372 h 1445684"/>
              <a:gd name="connsiteX33" fmla="*/ 2229394 w 6078582"/>
              <a:gd name="connsiteY33" fmla="*/ 1410789 h 1445684"/>
              <a:gd name="connsiteX34" fmla="*/ 2272937 w 6078582"/>
              <a:gd name="connsiteY34" fmla="*/ 1419497 h 1445684"/>
              <a:gd name="connsiteX35" fmla="*/ 2386148 w 6078582"/>
              <a:gd name="connsiteY35" fmla="*/ 1428206 h 1445684"/>
              <a:gd name="connsiteX36" fmla="*/ 2473234 w 6078582"/>
              <a:gd name="connsiteY36" fmla="*/ 1436915 h 1445684"/>
              <a:gd name="connsiteX37" fmla="*/ 2499360 w 6078582"/>
              <a:gd name="connsiteY37" fmla="*/ 1445623 h 1445684"/>
              <a:gd name="connsiteX38" fmla="*/ 2577737 w 6078582"/>
              <a:gd name="connsiteY38" fmla="*/ 1428206 h 1445684"/>
              <a:gd name="connsiteX39" fmla="*/ 2621280 w 6078582"/>
              <a:gd name="connsiteY39" fmla="*/ 1393372 h 1445684"/>
              <a:gd name="connsiteX40" fmla="*/ 2638697 w 6078582"/>
              <a:gd name="connsiteY40" fmla="*/ 1367246 h 1445684"/>
              <a:gd name="connsiteX41" fmla="*/ 2664822 w 6078582"/>
              <a:gd name="connsiteY41" fmla="*/ 1358537 h 1445684"/>
              <a:gd name="connsiteX42" fmla="*/ 2821577 w 6078582"/>
              <a:gd name="connsiteY42" fmla="*/ 1341120 h 1445684"/>
              <a:gd name="connsiteX43" fmla="*/ 2908662 w 6078582"/>
              <a:gd name="connsiteY43" fmla="*/ 1323703 h 1445684"/>
              <a:gd name="connsiteX44" fmla="*/ 3082834 w 6078582"/>
              <a:gd name="connsiteY44" fmla="*/ 1341120 h 1445684"/>
              <a:gd name="connsiteX45" fmla="*/ 3143794 w 6078582"/>
              <a:gd name="connsiteY45" fmla="*/ 1358537 h 1445684"/>
              <a:gd name="connsiteX46" fmla="*/ 3300548 w 6078582"/>
              <a:gd name="connsiteY46" fmla="*/ 1349829 h 1445684"/>
              <a:gd name="connsiteX47" fmla="*/ 3326674 w 6078582"/>
              <a:gd name="connsiteY47" fmla="*/ 1332412 h 1445684"/>
              <a:gd name="connsiteX48" fmla="*/ 3431177 w 6078582"/>
              <a:gd name="connsiteY48" fmla="*/ 1323703 h 1445684"/>
              <a:gd name="connsiteX49" fmla="*/ 3457302 w 6078582"/>
              <a:gd name="connsiteY49" fmla="*/ 1314995 h 1445684"/>
              <a:gd name="connsiteX50" fmla="*/ 3474720 w 6078582"/>
              <a:gd name="connsiteY50" fmla="*/ 1297577 h 1445684"/>
              <a:gd name="connsiteX51" fmla="*/ 3500845 w 6078582"/>
              <a:gd name="connsiteY51" fmla="*/ 1210492 h 1445684"/>
              <a:gd name="connsiteX52" fmla="*/ 3509554 w 6078582"/>
              <a:gd name="connsiteY52" fmla="*/ 1053737 h 1445684"/>
              <a:gd name="connsiteX53" fmla="*/ 3518262 w 6078582"/>
              <a:gd name="connsiteY53" fmla="*/ 783772 h 1445684"/>
              <a:gd name="connsiteX54" fmla="*/ 3544388 w 6078582"/>
              <a:gd name="connsiteY54" fmla="*/ 687977 h 1445684"/>
              <a:gd name="connsiteX55" fmla="*/ 3561805 w 6078582"/>
              <a:gd name="connsiteY55" fmla="*/ 627017 h 1445684"/>
              <a:gd name="connsiteX56" fmla="*/ 3596640 w 6078582"/>
              <a:gd name="connsiteY56" fmla="*/ 566057 h 1445684"/>
              <a:gd name="connsiteX57" fmla="*/ 3605348 w 6078582"/>
              <a:gd name="connsiteY57" fmla="*/ 539932 h 1445684"/>
              <a:gd name="connsiteX58" fmla="*/ 3631474 w 6078582"/>
              <a:gd name="connsiteY58" fmla="*/ 478972 h 1445684"/>
              <a:gd name="connsiteX59" fmla="*/ 3640182 w 6078582"/>
              <a:gd name="connsiteY59" fmla="*/ 426720 h 1445684"/>
              <a:gd name="connsiteX60" fmla="*/ 3675017 w 6078582"/>
              <a:gd name="connsiteY60" fmla="*/ 304800 h 1445684"/>
              <a:gd name="connsiteX61" fmla="*/ 3683725 w 6078582"/>
              <a:gd name="connsiteY61" fmla="*/ 278675 h 1445684"/>
              <a:gd name="connsiteX62" fmla="*/ 3709851 w 6078582"/>
              <a:gd name="connsiteY62" fmla="*/ 252549 h 1445684"/>
              <a:gd name="connsiteX63" fmla="*/ 3718560 w 6078582"/>
              <a:gd name="connsiteY63" fmla="*/ 226423 h 1445684"/>
              <a:gd name="connsiteX64" fmla="*/ 3735977 w 6078582"/>
              <a:gd name="connsiteY64" fmla="*/ 156755 h 1445684"/>
              <a:gd name="connsiteX65" fmla="*/ 3770811 w 6078582"/>
              <a:gd name="connsiteY65" fmla="*/ 87086 h 1445684"/>
              <a:gd name="connsiteX66" fmla="*/ 3788228 w 6078582"/>
              <a:gd name="connsiteY66" fmla="*/ 60960 h 1445684"/>
              <a:gd name="connsiteX67" fmla="*/ 3849188 w 6078582"/>
              <a:gd name="connsiteY67" fmla="*/ 26126 h 1445684"/>
              <a:gd name="connsiteX68" fmla="*/ 3875314 w 6078582"/>
              <a:gd name="connsiteY68" fmla="*/ 17417 h 1445684"/>
              <a:gd name="connsiteX69" fmla="*/ 3901440 w 6078582"/>
              <a:gd name="connsiteY69" fmla="*/ 0 h 1445684"/>
              <a:gd name="connsiteX70" fmla="*/ 3988525 w 6078582"/>
              <a:gd name="connsiteY70" fmla="*/ 17417 h 1445684"/>
              <a:gd name="connsiteX71" fmla="*/ 4058194 w 6078582"/>
              <a:gd name="connsiteY71" fmla="*/ 43543 h 1445684"/>
              <a:gd name="connsiteX72" fmla="*/ 4110445 w 6078582"/>
              <a:gd name="connsiteY72" fmla="*/ 95795 h 1445684"/>
              <a:gd name="connsiteX73" fmla="*/ 4162697 w 6078582"/>
              <a:gd name="connsiteY73" fmla="*/ 182880 h 1445684"/>
              <a:gd name="connsiteX74" fmla="*/ 4180114 w 6078582"/>
              <a:gd name="connsiteY74" fmla="*/ 243840 h 1445684"/>
              <a:gd name="connsiteX75" fmla="*/ 4197531 w 6078582"/>
              <a:gd name="connsiteY75" fmla="*/ 269966 h 1445684"/>
              <a:gd name="connsiteX76" fmla="*/ 4214948 w 6078582"/>
              <a:gd name="connsiteY76" fmla="*/ 322217 h 1445684"/>
              <a:gd name="connsiteX77" fmla="*/ 4223657 w 6078582"/>
              <a:gd name="connsiteY77" fmla="*/ 348343 h 1445684"/>
              <a:gd name="connsiteX78" fmla="*/ 4241074 w 6078582"/>
              <a:gd name="connsiteY78" fmla="*/ 383177 h 1445684"/>
              <a:gd name="connsiteX79" fmla="*/ 4258491 w 6078582"/>
              <a:gd name="connsiteY79" fmla="*/ 444137 h 1445684"/>
              <a:gd name="connsiteX80" fmla="*/ 4275908 w 6078582"/>
              <a:gd name="connsiteY80" fmla="*/ 487680 h 1445684"/>
              <a:gd name="connsiteX81" fmla="*/ 4302034 w 6078582"/>
              <a:gd name="connsiteY81" fmla="*/ 592183 h 1445684"/>
              <a:gd name="connsiteX82" fmla="*/ 4310742 w 6078582"/>
              <a:gd name="connsiteY82" fmla="*/ 618309 h 1445684"/>
              <a:gd name="connsiteX83" fmla="*/ 4319451 w 6078582"/>
              <a:gd name="connsiteY83" fmla="*/ 670560 h 1445684"/>
              <a:gd name="connsiteX84" fmla="*/ 4354285 w 6078582"/>
              <a:gd name="connsiteY84" fmla="*/ 722812 h 1445684"/>
              <a:gd name="connsiteX85" fmla="*/ 4362994 w 6078582"/>
              <a:gd name="connsiteY85" fmla="*/ 748937 h 1445684"/>
              <a:gd name="connsiteX86" fmla="*/ 4380411 w 6078582"/>
              <a:gd name="connsiteY86" fmla="*/ 870857 h 1445684"/>
              <a:gd name="connsiteX87" fmla="*/ 4397828 w 6078582"/>
              <a:gd name="connsiteY87" fmla="*/ 888275 h 1445684"/>
              <a:gd name="connsiteX88" fmla="*/ 4415245 w 6078582"/>
              <a:gd name="connsiteY88" fmla="*/ 914400 h 1445684"/>
              <a:gd name="connsiteX89" fmla="*/ 4423954 w 6078582"/>
              <a:gd name="connsiteY89" fmla="*/ 949235 h 1445684"/>
              <a:gd name="connsiteX90" fmla="*/ 4432662 w 6078582"/>
              <a:gd name="connsiteY90" fmla="*/ 975360 h 1445684"/>
              <a:gd name="connsiteX91" fmla="*/ 4458788 w 6078582"/>
              <a:gd name="connsiteY91" fmla="*/ 1062446 h 1445684"/>
              <a:gd name="connsiteX92" fmla="*/ 4493622 w 6078582"/>
              <a:gd name="connsiteY92" fmla="*/ 1132115 h 1445684"/>
              <a:gd name="connsiteX93" fmla="*/ 4528457 w 6078582"/>
              <a:gd name="connsiteY93" fmla="*/ 1184366 h 1445684"/>
              <a:gd name="connsiteX94" fmla="*/ 4580708 w 6078582"/>
              <a:gd name="connsiteY94" fmla="*/ 1175657 h 1445684"/>
              <a:gd name="connsiteX95" fmla="*/ 4632960 w 6078582"/>
              <a:gd name="connsiteY95" fmla="*/ 1114697 h 1445684"/>
              <a:gd name="connsiteX96" fmla="*/ 4659085 w 6078582"/>
              <a:gd name="connsiteY96" fmla="*/ 1036320 h 1445684"/>
              <a:gd name="connsiteX97" fmla="*/ 4667794 w 6078582"/>
              <a:gd name="connsiteY97" fmla="*/ 1001486 h 1445684"/>
              <a:gd name="connsiteX98" fmla="*/ 4702628 w 6078582"/>
              <a:gd name="connsiteY98" fmla="*/ 949235 h 1445684"/>
              <a:gd name="connsiteX99" fmla="*/ 4728754 w 6078582"/>
              <a:gd name="connsiteY99" fmla="*/ 905692 h 1445684"/>
              <a:gd name="connsiteX100" fmla="*/ 4737462 w 6078582"/>
              <a:gd name="connsiteY100" fmla="*/ 862149 h 1445684"/>
              <a:gd name="connsiteX101" fmla="*/ 4754880 w 6078582"/>
              <a:gd name="connsiteY101" fmla="*/ 827315 h 1445684"/>
              <a:gd name="connsiteX102" fmla="*/ 4763588 w 6078582"/>
              <a:gd name="connsiteY102" fmla="*/ 775063 h 1445684"/>
              <a:gd name="connsiteX103" fmla="*/ 4772297 w 6078582"/>
              <a:gd name="connsiteY103" fmla="*/ 748937 h 1445684"/>
              <a:gd name="connsiteX104" fmla="*/ 4824548 w 6078582"/>
              <a:gd name="connsiteY104" fmla="*/ 766355 h 1445684"/>
              <a:gd name="connsiteX105" fmla="*/ 4876800 w 6078582"/>
              <a:gd name="connsiteY105" fmla="*/ 818606 h 1445684"/>
              <a:gd name="connsiteX106" fmla="*/ 4929051 w 6078582"/>
              <a:gd name="connsiteY106" fmla="*/ 879566 h 1445684"/>
              <a:gd name="connsiteX107" fmla="*/ 4946468 w 6078582"/>
              <a:gd name="connsiteY107" fmla="*/ 931817 h 1445684"/>
              <a:gd name="connsiteX108" fmla="*/ 4955177 w 6078582"/>
              <a:gd name="connsiteY108" fmla="*/ 957943 h 1445684"/>
              <a:gd name="connsiteX109" fmla="*/ 4972594 w 6078582"/>
              <a:gd name="connsiteY109" fmla="*/ 984069 h 1445684"/>
              <a:gd name="connsiteX110" fmla="*/ 5007428 w 6078582"/>
              <a:gd name="connsiteY110" fmla="*/ 1018903 h 1445684"/>
              <a:gd name="connsiteX111" fmla="*/ 5033554 w 6078582"/>
              <a:gd name="connsiteY111" fmla="*/ 1079863 h 1445684"/>
              <a:gd name="connsiteX112" fmla="*/ 5094514 w 6078582"/>
              <a:gd name="connsiteY112" fmla="*/ 1140823 h 1445684"/>
              <a:gd name="connsiteX113" fmla="*/ 5120640 w 6078582"/>
              <a:gd name="connsiteY113" fmla="*/ 1158240 h 1445684"/>
              <a:gd name="connsiteX114" fmla="*/ 5146765 w 6078582"/>
              <a:gd name="connsiteY114" fmla="*/ 1210492 h 1445684"/>
              <a:gd name="connsiteX115" fmla="*/ 5172891 w 6078582"/>
              <a:gd name="connsiteY115" fmla="*/ 1236617 h 1445684"/>
              <a:gd name="connsiteX116" fmla="*/ 5181600 w 6078582"/>
              <a:gd name="connsiteY116" fmla="*/ 1262743 h 1445684"/>
              <a:gd name="connsiteX117" fmla="*/ 5233851 w 6078582"/>
              <a:gd name="connsiteY117" fmla="*/ 1288869 h 1445684"/>
              <a:gd name="connsiteX118" fmla="*/ 5320937 w 6078582"/>
              <a:gd name="connsiteY118" fmla="*/ 1280160 h 1445684"/>
              <a:gd name="connsiteX119" fmla="*/ 5355771 w 6078582"/>
              <a:gd name="connsiteY119" fmla="*/ 1262743 h 1445684"/>
              <a:gd name="connsiteX120" fmla="*/ 5381897 w 6078582"/>
              <a:gd name="connsiteY120" fmla="*/ 1254035 h 1445684"/>
              <a:gd name="connsiteX121" fmla="*/ 5416731 w 6078582"/>
              <a:gd name="connsiteY121" fmla="*/ 1236617 h 1445684"/>
              <a:gd name="connsiteX122" fmla="*/ 5529942 w 6078582"/>
              <a:gd name="connsiteY122" fmla="*/ 1210492 h 1445684"/>
              <a:gd name="connsiteX123" fmla="*/ 5695405 w 6078582"/>
              <a:gd name="connsiteY123" fmla="*/ 1227909 h 1445684"/>
              <a:gd name="connsiteX124" fmla="*/ 5721531 w 6078582"/>
              <a:gd name="connsiteY124" fmla="*/ 1236617 h 1445684"/>
              <a:gd name="connsiteX125" fmla="*/ 5765074 w 6078582"/>
              <a:gd name="connsiteY125" fmla="*/ 1245326 h 1445684"/>
              <a:gd name="connsiteX126" fmla="*/ 5852160 w 6078582"/>
              <a:gd name="connsiteY126" fmla="*/ 1254035 h 1445684"/>
              <a:gd name="connsiteX127" fmla="*/ 5939245 w 6078582"/>
              <a:gd name="connsiteY127" fmla="*/ 1254035 h 1445684"/>
              <a:gd name="connsiteX128" fmla="*/ 5991497 w 6078582"/>
              <a:gd name="connsiteY128" fmla="*/ 1236617 h 1445684"/>
              <a:gd name="connsiteX129" fmla="*/ 6078582 w 6078582"/>
              <a:gd name="connsiteY129" fmla="*/ 1236617 h 144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8582" h="1445684">
                <a:moveTo>
                  <a:pt x="0" y="966652"/>
                </a:moveTo>
                <a:cubicBezTo>
                  <a:pt x="19463" y="969432"/>
                  <a:pt x="91446" y="979232"/>
                  <a:pt x="113211" y="984069"/>
                </a:cubicBezTo>
                <a:cubicBezTo>
                  <a:pt x="122172" y="986060"/>
                  <a:pt x="130282" y="991268"/>
                  <a:pt x="139337" y="992777"/>
                </a:cubicBezTo>
                <a:cubicBezTo>
                  <a:pt x="165266" y="997098"/>
                  <a:pt x="191658" y="998012"/>
                  <a:pt x="217714" y="1001486"/>
                </a:cubicBezTo>
                <a:cubicBezTo>
                  <a:pt x="234339" y="1003703"/>
                  <a:pt x="294754" y="1014215"/>
                  <a:pt x="313508" y="1018903"/>
                </a:cubicBezTo>
                <a:cubicBezTo>
                  <a:pt x="322414" y="1021129"/>
                  <a:pt x="330925" y="1024709"/>
                  <a:pt x="339634" y="1027612"/>
                </a:cubicBezTo>
                <a:cubicBezTo>
                  <a:pt x="456321" y="1015943"/>
                  <a:pt x="474911" y="1019806"/>
                  <a:pt x="557348" y="1001486"/>
                </a:cubicBezTo>
                <a:cubicBezTo>
                  <a:pt x="569032" y="998889"/>
                  <a:pt x="580718" y="996216"/>
                  <a:pt x="592182" y="992777"/>
                </a:cubicBezTo>
                <a:cubicBezTo>
                  <a:pt x="609767" y="987501"/>
                  <a:pt x="629158" y="985544"/>
                  <a:pt x="644434" y="975360"/>
                </a:cubicBezTo>
                <a:cubicBezTo>
                  <a:pt x="678198" y="952851"/>
                  <a:pt x="660631" y="961253"/>
                  <a:pt x="696685" y="949235"/>
                </a:cubicBezTo>
                <a:cubicBezTo>
                  <a:pt x="702491" y="943429"/>
                  <a:pt x="705992" y="933098"/>
                  <a:pt x="714102" y="931817"/>
                </a:cubicBezTo>
                <a:cubicBezTo>
                  <a:pt x="960089" y="892977"/>
                  <a:pt x="798765" y="944237"/>
                  <a:pt x="888274" y="914400"/>
                </a:cubicBezTo>
                <a:cubicBezTo>
                  <a:pt x="917303" y="920206"/>
                  <a:pt x="947276" y="922455"/>
                  <a:pt x="975360" y="931817"/>
                </a:cubicBezTo>
                <a:cubicBezTo>
                  <a:pt x="984068" y="934720"/>
                  <a:pt x="993275" y="936421"/>
                  <a:pt x="1001485" y="940526"/>
                </a:cubicBezTo>
                <a:cubicBezTo>
                  <a:pt x="1010846" y="945207"/>
                  <a:pt x="1018047" y="953692"/>
                  <a:pt x="1027611" y="957943"/>
                </a:cubicBezTo>
                <a:cubicBezTo>
                  <a:pt x="1044388" y="965399"/>
                  <a:pt x="1079862" y="975360"/>
                  <a:pt x="1079862" y="975360"/>
                </a:cubicBezTo>
                <a:cubicBezTo>
                  <a:pt x="1091136" y="986633"/>
                  <a:pt x="1107715" y="1005488"/>
                  <a:pt x="1123405" y="1010195"/>
                </a:cubicBezTo>
                <a:cubicBezTo>
                  <a:pt x="1143066" y="1016093"/>
                  <a:pt x="1163887" y="1017491"/>
                  <a:pt x="1184365" y="1018903"/>
                </a:cubicBezTo>
                <a:cubicBezTo>
                  <a:pt x="1248142" y="1023301"/>
                  <a:pt x="1312091" y="1024709"/>
                  <a:pt x="1375954" y="1027612"/>
                </a:cubicBezTo>
                <a:cubicBezTo>
                  <a:pt x="1408182" y="1092067"/>
                  <a:pt x="1375366" y="1035615"/>
                  <a:pt x="1419497" y="1088572"/>
                </a:cubicBezTo>
                <a:cubicBezTo>
                  <a:pt x="1426197" y="1096612"/>
                  <a:pt x="1428741" y="1108159"/>
                  <a:pt x="1436914" y="1114697"/>
                </a:cubicBezTo>
                <a:cubicBezTo>
                  <a:pt x="1444082" y="1120432"/>
                  <a:pt x="1454331" y="1120503"/>
                  <a:pt x="1463040" y="1123406"/>
                </a:cubicBezTo>
                <a:cubicBezTo>
                  <a:pt x="1468846" y="1132115"/>
                  <a:pt x="1471748" y="1143726"/>
                  <a:pt x="1480457" y="1149532"/>
                </a:cubicBezTo>
                <a:cubicBezTo>
                  <a:pt x="1490416" y="1156171"/>
                  <a:pt x="1503404" y="1156842"/>
                  <a:pt x="1515291" y="1158240"/>
                </a:cubicBezTo>
                <a:cubicBezTo>
                  <a:pt x="1552880" y="1162662"/>
                  <a:pt x="1590765" y="1164046"/>
                  <a:pt x="1628502" y="1166949"/>
                </a:cubicBezTo>
                <a:cubicBezTo>
                  <a:pt x="1637211" y="1169852"/>
                  <a:pt x="1646604" y="1171199"/>
                  <a:pt x="1654628" y="1175657"/>
                </a:cubicBezTo>
                <a:cubicBezTo>
                  <a:pt x="1672927" y="1185823"/>
                  <a:pt x="1706880" y="1210492"/>
                  <a:pt x="1706880" y="1210492"/>
                </a:cubicBezTo>
                <a:cubicBezTo>
                  <a:pt x="1725297" y="1284164"/>
                  <a:pt x="1700208" y="1209193"/>
                  <a:pt x="1741714" y="1271452"/>
                </a:cubicBezTo>
                <a:cubicBezTo>
                  <a:pt x="1746806" y="1279090"/>
                  <a:pt x="1746317" y="1289367"/>
                  <a:pt x="1750422" y="1297577"/>
                </a:cubicBezTo>
                <a:cubicBezTo>
                  <a:pt x="1768668" y="1334069"/>
                  <a:pt x="1764108" y="1316239"/>
                  <a:pt x="1793965" y="1341120"/>
                </a:cubicBezTo>
                <a:cubicBezTo>
                  <a:pt x="1803426" y="1349005"/>
                  <a:pt x="1809844" y="1360414"/>
                  <a:pt x="1820091" y="1367246"/>
                </a:cubicBezTo>
                <a:cubicBezTo>
                  <a:pt x="1827729" y="1372338"/>
                  <a:pt x="1837118" y="1374742"/>
                  <a:pt x="1846217" y="1375955"/>
                </a:cubicBezTo>
                <a:cubicBezTo>
                  <a:pt x="1922097" y="1386072"/>
                  <a:pt x="2097846" y="1391060"/>
                  <a:pt x="2151017" y="1393372"/>
                </a:cubicBezTo>
                <a:cubicBezTo>
                  <a:pt x="2197079" y="1408725"/>
                  <a:pt x="2161960" y="1398529"/>
                  <a:pt x="2229394" y="1410789"/>
                </a:cubicBezTo>
                <a:cubicBezTo>
                  <a:pt x="2243957" y="1413437"/>
                  <a:pt x="2258226" y="1417862"/>
                  <a:pt x="2272937" y="1419497"/>
                </a:cubicBezTo>
                <a:cubicBezTo>
                  <a:pt x="2310554" y="1423677"/>
                  <a:pt x="2348442" y="1424927"/>
                  <a:pt x="2386148" y="1428206"/>
                </a:cubicBezTo>
                <a:cubicBezTo>
                  <a:pt x="2415212" y="1430733"/>
                  <a:pt x="2444205" y="1434012"/>
                  <a:pt x="2473234" y="1436915"/>
                </a:cubicBezTo>
                <a:cubicBezTo>
                  <a:pt x="2481943" y="1439818"/>
                  <a:pt x="2490212" y="1446385"/>
                  <a:pt x="2499360" y="1445623"/>
                </a:cubicBezTo>
                <a:cubicBezTo>
                  <a:pt x="2526031" y="1443400"/>
                  <a:pt x="2552347" y="1436669"/>
                  <a:pt x="2577737" y="1428206"/>
                </a:cubicBezTo>
                <a:cubicBezTo>
                  <a:pt x="2590079" y="1424092"/>
                  <a:pt x="2612633" y="1404180"/>
                  <a:pt x="2621280" y="1393372"/>
                </a:cubicBezTo>
                <a:cubicBezTo>
                  <a:pt x="2627818" y="1385199"/>
                  <a:pt x="2630524" y="1373785"/>
                  <a:pt x="2638697" y="1367246"/>
                </a:cubicBezTo>
                <a:cubicBezTo>
                  <a:pt x="2645865" y="1361511"/>
                  <a:pt x="2655917" y="1360763"/>
                  <a:pt x="2664822" y="1358537"/>
                </a:cubicBezTo>
                <a:cubicBezTo>
                  <a:pt x="2722171" y="1344200"/>
                  <a:pt x="2753206" y="1346380"/>
                  <a:pt x="2821577" y="1341120"/>
                </a:cubicBezTo>
                <a:cubicBezTo>
                  <a:pt x="2853749" y="1330396"/>
                  <a:pt x="2868638" y="1323703"/>
                  <a:pt x="2908662" y="1323703"/>
                </a:cubicBezTo>
                <a:cubicBezTo>
                  <a:pt x="2970352" y="1323703"/>
                  <a:pt x="3023446" y="1332637"/>
                  <a:pt x="3082834" y="1341120"/>
                </a:cubicBezTo>
                <a:cubicBezTo>
                  <a:pt x="3095156" y="1345228"/>
                  <a:pt x="3132856" y="1358537"/>
                  <a:pt x="3143794" y="1358537"/>
                </a:cubicBezTo>
                <a:cubicBezTo>
                  <a:pt x="3196126" y="1358537"/>
                  <a:pt x="3248297" y="1352732"/>
                  <a:pt x="3300548" y="1349829"/>
                </a:cubicBezTo>
                <a:cubicBezTo>
                  <a:pt x="3309257" y="1344023"/>
                  <a:pt x="3316411" y="1334465"/>
                  <a:pt x="3326674" y="1332412"/>
                </a:cubicBezTo>
                <a:cubicBezTo>
                  <a:pt x="3360950" y="1325557"/>
                  <a:pt x="3396529" y="1328323"/>
                  <a:pt x="3431177" y="1323703"/>
                </a:cubicBezTo>
                <a:cubicBezTo>
                  <a:pt x="3440276" y="1322490"/>
                  <a:pt x="3448594" y="1317898"/>
                  <a:pt x="3457302" y="1314995"/>
                </a:cubicBezTo>
                <a:cubicBezTo>
                  <a:pt x="3463108" y="1309189"/>
                  <a:pt x="3471048" y="1304921"/>
                  <a:pt x="3474720" y="1297577"/>
                </a:cubicBezTo>
                <a:cubicBezTo>
                  <a:pt x="3485322" y="1276373"/>
                  <a:pt x="3494595" y="1235495"/>
                  <a:pt x="3500845" y="1210492"/>
                </a:cubicBezTo>
                <a:cubicBezTo>
                  <a:pt x="3503748" y="1158240"/>
                  <a:pt x="3507420" y="1106026"/>
                  <a:pt x="3509554" y="1053737"/>
                </a:cubicBezTo>
                <a:cubicBezTo>
                  <a:pt x="3513226" y="963777"/>
                  <a:pt x="3511357" y="873542"/>
                  <a:pt x="3518262" y="783772"/>
                </a:cubicBezTo>
                <a:cubicBezTo>
                  <a:pt x="3521529" y="741306"/>
                  <a:pt x="3534391" y="722966"/>
                  <a:pt x="3544388" y="687977"/>
                </a:cubicBezTo>
                <a:cubicBezTo>
                  <a:pt x="3548106" y="674964"/>
                  <a:pt x="3554848" y="640931"/>
                  <a:pt x="3561805" y="627017"/>
                </a:cubicBezTo>
                <a:cubicBezTo>
                  <a:pt x="3605542" y="539541"/>
                  <a:pt x="3550826" y="672955"/>
                  <a:pt x="3596640" y="566057"/>
                </a:cubicBezTo>
                <a:cubicBezTo>
                  <a:pt x="3600256" y="557620"/>
                  <a:pt x="3601939" y="548455"/>
                  <a:pt x="3605348" y="539932"/>
                </a:cubicBezTo>
                <a:cubicBezTo>
                  <a:pt x="3613559" y="519406"/>
                  <a:pt x="3622765" y="499292"/>
                  <a:pt x="3631474" y="478972"/>
                </a:cubicBezTo>
                <a:cubicBezTo>
                  <a:pt x="3634377" y="461555"/>
                  <a:pt x="3636482" y="443986"/>
                  <a:pt x="3640182" y="426720"/>
                </a:cubicBezTo>
                <a:cubicBezTo>
                  <a:pt x="3653302" y="365494"/>
                  <a:pt x="3656742" y="359626"/>
                  <a:pt x="3675017" y="304800"/>
                </a:cubicBezTo>
                <a:cubicBezTo>
                  <a:pt x="3677920" y="296092"/>
                  <a:pt x="3677234" y="285166"/>
                  <a:pt x="3683725" y="278675"/>
                </a:cubicBezTo>
                <a:lnTo>
                  <a:pt x="3709851" y="252549"/>
                </a:lnTo>
                <a:cubicBezTo>
                  <a:pt x="3712754" y="243840"/>
                  <a:pt x="3716145" y="235279"/>
                  <a:pt x="3718560" y="226423"/>
                </a:cubicBezTo>
                <a:cubicBezTo>
                  <a:pt x="3724858" y="203329"/>
                  <a:pt x="3725272" y="178165"/>
                  <a:pt x="3735977" y="156755"/>
                </a:cubicBezTo>
                <a:cubicBezTo>
                  <a:pt x="3747588" y="133532"/>
                  <a:pt x="3756409" y="108690"/>
                  <a:pt x="3770811" y="87086"/>
                </a:cubicBezTo>
                <a:cubicBezTo>
                  <a:pt x="3776617" y="78377"/>
                  <a:pt x="3780827" y="68361"/>
                  <a:pt x="3788228" y="60960"/>
                </a:cubicBezTo>
                <a:cubicBezTo>
                  <a:pt x="3799160" y="50028"/>
                  <a:pt x="3837236" y="31248"/>
                  <a:pt x="3849188" y="26126"/>
                </a:cubicBezTo>
                <a:cubicBezTo>
                  <a:pt x="3857626" y="22510"/>
                  <a:pt x="3867103" y="21522"/>
                  <a:pt x="3875314" y="17417"/>
                </a:cubicBezTo>
                <a:cubicBezTo>
                  <a:pt x="3884675" y="12736"/>
                  <a:pt x="3892731" y="5806"/>
                  <a:pt x="3901440" y="0"/>
                </a:cubicBezTo>
                <a:cubicBezTo>
                  <a:pt x="3919492" y="3009"/>
                  <a:pt x="3967745" y="9624"/>
                  <a:pt x="3988525" y="17417"/>
                </a:cubicBezTo>
                <a:cubicBezTo>
                  <a:pt x="4079604" y="51572"/>
                  <a:pt x="3968782" y="21191"/>
                  <a:pt x="4058194" y="43543"/>
                </a:cubicBezTo>
                <a:cubicBezTo>
                  <a:pt x="4075611" y="60960"/>
                  <a:pt x="4096782" y="75300"/>
                  <a:pt x="4110445" y="95795"/>
                </a:cubicBezTo>
                <a:cubicBezTo>
                  <a:pt x="4152481" y="158847"/>
                  <a:pt x="4135919" y="129323"/>
                  <a:pt x="4162697" y="182880"/>
                </a:cubicBezTo>
                <a:cubicBezTo>
                  <a:pt x="4165489" y="194048"/>
                  <a:pt x="4173865" y="231341"/>
                  <a:pt x="4180114" y="243840"/>
                </a:cubicBezTo>
                <a:cubicBezTo>
                  <a:pt x="4184795" y="253201"/>
                  <a:pt x="4193280" y="260402"/>
                  <a:pt x="4197531" y="269966"/>
                </a:cubicBezTo>
                <a:cubicBezTo>
                  <a:pt x="4204987" y="286743"/>
                  <a:pt x="4209142" y="304800"/>
                  <a:pt x="4214948" y="322217"/>
                </a:cubicBezTo>
                <a:cubicBezTo>
                  <a:pt x="4217851" y="330926"/>
                  <a:pt x="4219552" y="340132"/>
                  <a:pt x="4223657" y="348343"/>
                </a:cubicBezTo>
                <a:cubicBezTo>
                  <a:pt x="4229463" y="359954"/>
                  <a:pt x="4235960" y="371245"/>
                  <a:pt x="4241074" y="383177"/>
                </a:cubicBezTo>
                <a:cubicBezTo>
                  <a:pt x="4253649" y="412520"/>
                  <a:pt x="4247448" y="411007"/>
                  <a:pt x="4258491" y="444137"/>
                </a:cubicBezTo>
                <a:cubicBezTo>
                  <a:pt x="4263434" y="458967"/>
                  <a:pt x="4270566" y="472989"/>
                  <a:pt x="4275908" y="487680"/>
                </a:cubicBezTo>
                <a:cubicBezTo>
                  <a:pt x="4306072" y="570632"/>
                  <a:pt x="4283417" y="508407"/>
                  <a:pt x="4302034" y="592183"/>
                </a:cubicBezTo>
                <a:cubicBezTo>
                  <a:pt x="4304025" y="601144"/>
                  <a:pt x="4308751" y="609348"/>
                  <a:pt x="4310742" y="618309"/>
                </a:cubicBezTo>
                <a:cubicBezTo>
                  <a:pt x="4314572" y="635546"/>
                  <a:pt x="4312660" y="654261"/>
                  <a:pt x="4319451" y="670560"/>
                </a:cubicBezTo>
                <a:cubicBezTo>
                  <a:pt x="4327502" y="689883"/>
                  <a:pt x="4347665" y="702953"/>
                  <a:pt x="4354285" y="722812"/>
                </a:cubicBezTo>
                <a:lnTo>
                  <a:pt x="4362994" y="748937"/>
                </a:lnTo>
                <a:cubicBezTo>
                  <a:pt x="4363276" y="751756"/>
                  <a:pt x="4368571" y="847178"/>
                  <a:pt x="4380411" y="870857"/>
                </a:cubicBezTo>
                <a:cubicBezTo>
                  <a:pt x="4384083" y="878201"/>
                  <a:pt x="4392699" y="881864"/>
                  <a:pt x="4397828" y="888275"/>
                </a:cubicBezTo>
                <a:cubicBezTo>
                  <a:pt x="4404366" y="896448"/>
                  <a:pt x="4409439" y="905692"/>
                  <a:pt x="4415245" y="914400"/>
                </a:cubicBezTo>
                <a:cubicBezTo>
                  <a:pt x="4418148" y="926012"/>
                  <a:pt x="4420666" y="937726"/>
                  <a:pt x="4423954" y="949235"/>
                </a:cubicBezTo>
                <a:cubicBezTo>
                  <a:pt x="4426476" y="958061"/>
                  <a:pt x="4430862" y="966359"/>
                  <a:pt x="4432662" y="975360"/>
                </a:cubicBezTo>
                <a:cubicBezTo>
                  <a:pt x="4448673" y="1055414"/>
                  <a:pt x="4427017" y="1014788"/>
                  <a:pt x="4458788" y="1062446"/>
                </a:cubicBezTo>
                <a:cubicBezTo>
                  <a:pt x="4476195" y="1149476"/>
                  <a:pt x="4451803" y="1069387"/>
                  <a:pt x="4493622" y="1132115"/>
                </a:cubicBezTo>
                <a:cubicBezTo>
                  <a:pt x="4544032" y="1207730"/>
                  <a:pt x="4445117" y="1101026"/>
                  <a:pt x="4528457" y="1184366"/>
                </a:cubicBezTo>
                <a:cubicBezTo>
                  <a:pt x="4545874" y="1181463"/>
                  <a:pt x="4564573" y="1182828"/>
                  <a:pt x="4580708" y="1175657"/>
                </a:cubicBezTo>
                <a:cubicBezTo>
                  <a:pt x="4594356" y="1169591"/>
                  <a:pt x="4626247" y="1123648"/>
                  <a:pt x="4632960" y="1114697"/>
                </a:cubicBezTo>
                <a:cubicBezTo>
                  <a:pt x="4641668" y="1088571"/>
                  <a:pt x="4652405" y="1063036"/>
                  <a:pt x="4659085" y="1036320"/>
                </a:cubicBezTo>
                <a:cubicBezTo>
                  <a:pt x="4661988" y="1024709"/>
                  <a:pt x="4662441" y="1012191"/>
                  <a:pt x="4667794" y="1001486"/>
                </a:cubicBezTo>
                <a:cubicBezTo>
                  <a:pt x="4677155" y="982763"/>
                  <a:pt x="4691858" y="967185"/>
                  <a:pt x="4702628" y="949235"/>
                </a:cubicBezTo>
                <a:lnTo>
                  <a:pt x="4728754" y="905692"/>
                </a:lnTo>
                <a:cubicBezTo>
                  <a:pt x="4731657" y="891178"/>
                  <a:pt x="4732781" y="876191"/>
                  <a:pt x="4737462" y="862149"/>
                </a:cubicBezTo>
                <a:cubicBezTo>
                  <a:pt x="4741567" y="849833"/>
                  <a:pt x="4751150" y="839750"/>
                  <a:pt x="4754880" y="827315"/>
                </a:cubicBezTo>
                <a:cubicBezTo>
                  <a:pt x="4759954" y="810402"/>
                  <a:pt x="4759758" y="792300"/>
                  <a:pt x="4763588" y="775063"/>
                </a:cubicBezTo>
                <a:cubicBezTo>
                  <a:pt x="4765579" y="766102"/>
                  <a:pt x="4769394" y="757646"/>
                  <a:pt x="4772297" y="748937"/>
                </a:cubicBezTo>
                <a:cubicBezTo>
                  <a:pt x="4789714" y="754743"/>
                  <a:pt x="4809272" y="756171"/>
                  <a:pt x="4824548" y="766355"/>
                </a:cubicBezTo>
                <a:cubicBezTo>
                  <a:pt x="4845043" y="780018"/>
                  <a:pt x="4859383" y="801189"/>
                  <a:pt x="4876800" y="818606"/>
                </a:cubicBezTo>
                <a:cubicBezTo>
                  <a:pt x="4913184" y="854990"/>
                  <a:pt x="4895540" y="834886"/>
                  <a:pt x="4929051" y="879566"/>
                </a:cubicBezTo>
                <a:lnTo>
                  <a:pt x="4946468" y="931817"/>
                </a:lnTo>
                <a:cubicBezTo>
                  <a:pt x="4949371" y="940526"/>
                  <a:pt x="4950085" y="950305"/>
                  <a:pt x="4955177" y="957943"/>
                </a:cubicBezTo>
                <a:lnTo>
                  <a:pt x="4972594" y="984069"/>
                </a:lnTo>
                <a:cubicBezTo>
                  <a:pt x="4995815" y="1053737"/>
                  <a:pt x="4960983" y="972459"/>
                  <a:pt x="5007428" y="1018903"/>
                </a:cubicBezTo>
                <a:cubicBezTo>
                  <a:pt x="5029227" y="1040701"/>
                  <a:pt x="5020544" y="1056445"/>
                  <a:pt x="5033554" y="1079863"/>
                </a:cubicBezTo>
                <a:cubicBezTo>
                  <a:pt x="5065314" y="1137031"/>
                  <a:pt x="5052110" y="1126689"/>
                  <a:pt x="5094514" y="1140823"/>
                </a:cubicBezTo>
                <a:cubicBezTo>
                  <a:pt x="5103223" y="1146629"/>
                  <a:pt x="5113239" y="1150839"/>
                  <a:pt x="5120640" y="1158240"/>
                </a:cubicBezTo>
                <a:cubicBezTo>
                  <a:pt x="5161751" y="1199351"/>
                  <a:pt x="5118432" y="1167992"/>
                  <a:pt x="5146765" y="1210492"/>
                </a:cubicBezTo>
                <a:cubicBezTo>
                  <a:pt x="5153597" y="1220739"/>
                  <a:pt x="5164182" y="1227909"/>
                  <a:pt x="5172891" y="1236617"/>
                </a:cubicBezTo>
                <a:cubicBezTo>
                  <a:pt x="5175794" y="1245326"/>
                  <a:pt x="5175865" y="1255575"/>
                  <a:pt x="5181600" y="1262743"/>
                </a:cubicBezTo>
                <a:cubicBezTo>
                  <a:pt x="5193877" y="1278090"/>
                  <a:pt x="5216641" y="1283132"/>
                  <a:pt x="5233851" y="1288869"/>
                </a:cubicBezTo>
                <a:cubicBezTo>
                  <a:pt x="5262880" y="1285966"/>
                  <a:pt x="5292411" y="1286273"/>
                  <a:pt x="5320937" y="1280160"/>
                </a:cubicBezTo>
                <a:cubicBezTo>
                  <a:pt x="5333631" y="1277440"/>
                  <a:pt x="5343839" y="1267857"/>
                  <a:pt x="5355771" y="1262743"/>
                </a:cubicBezTo>
                <a:cubicBezTo>
                  <a:pt x="5364208" y="1259127"/>
                  <a:pt x="5373460" y="1257651"/>
                  <a:pt x="5381897" y="1254035"/>
                </a:cubicBezTo>
                <a:cubicBezTo>
                  <a:pt x="5393829" y="1248921"/>
                  <a:pt x="5404678" y="1241439"/>
                  <a:pt x="5416731" y="1236617"/>
                </a:cubicBezTo>
                <a:cubicBezTo>
                  <a:pt x="5469858" y="1215366"/>
                  <a:pt x="5471599" y="1218826"/>
                  <a:pt x="5529942" y="1210492"/>
                </a:cubicBezTo>
                <a:cubicBezTo>
                  <a:pt x="5562165" y="1213421"/>
                  <a:pt x="5657336" y="1220987"/>
                  <a:pt x="5695405" y="1227909"/>
                </a:cubicBezTo>
                <a:cubicBezTo>
                  <a:pt x="5704437" y="1229551"/>
                  <a:pt x="5712625" y="1234391"/>
                  <a:pt x="5721531" y="1236617"/>
                </a:cubicBezTo>
                <a:cubicBezTo>
                  <a:pt x="5735891" y="1240207"/>
                  <a:pt x="5750402" y="1243370"/>
                  <a:pt x="5765074" y="1245326"/>
                </a:cubicBezTo>
                <a:cubicBezTo>
                  <a:pt x="5793992" y="1249182"/>
                  <a:pt x="5823131" y="1251132"/>
                  <a:pt x="5852160" y="1254035"/>
                </a:cubicBezTo>
                <a:cubicBezTo>
                  <a:pt x="5892875" y="1267606"/>
                  <a:pt x="5880116" y="1267680"/>
                  <a:pt x="5939245" y="1254035"/>
                </a:cubicBezTo>
                <a:cubicBezTo>
                  <a:pt x="5957134" y="1249907"/>
                  <a:pt x="5973137" y="1236617"/>
                  <a:pt x="5991497" y="1236617"/>
                </a:cubicBezTo>
                <a:lnTo>
                  <a:pt x="6078582" y="123661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74766" y="5869197"/>
            <a:ext cx="1036320" cy="435809"/>
          </a:xfrm>
          <a:custGeom>
            <a:avLst/>
            <a:gdLst>
              <a:gd name="connsiteX0" fmla="*/ 1036320 w 1036320"/>
              <a:gd name="connsiteY0" fmla="*/ 26506 h 435809"/>
              <a:gd name="connsiteX1" fmla="*/ 984068 w 1036320"/>
              <a:gd name="connsiteY1" fmla="*/ 17797 h 435809"/>
              <a:gd name="connsiteX2" fmla="*/ 957943 w 1036320"/>
              <a:gd name="connsiteY2" fmla="*/ 380 h 435809"/>
              <a:gd name="connsiteX3" fmla="*/ 888274 w 1036320"/>
              <a:gd name="connsiteY3" fmla="*/ 9089 h 435809"/>
              <a:gd name="connsiteX4" fmla="*/ 844731 w 1036320"/>
              <a:gd name="connsiteY4" fmla="*/ 17797 h 435809"/>
              <a:gd name="connsiteX5" fmla="*/ 792480 w 1036320"/>
              <a:gd name="connsiteY5" fmla="*/ 35214 h 435809"/>
              <a:gd name="connsiteX6" fmla="*/ 740228 w 1036320"/>
              <a:gd name="connsiteY6" fmla="*/ 70049 h 435809"/>
              <a:gd name="connsiteX7" fmla="*/ 687977 w 1036320"/>
              <a:gd name="connsiteY7" fmla="*/ 87466 h 435809"/>
              <a:gd name="connsiteX8" fmla="*/ 670560 w 1036320"/>
              <a:gd name="connsiteY8" fmla="*/ 113592 h 435809"/>
              <a:gd name="connsiteX9" fmla="*/ 618308 w 1036320"/>
              <a:gd name="connsiteY9" fmla="*/ 139717 h 435809"/>
              <a:gd name="connsiteX10" fmla="*/ 566057 w 1036320"/>
              <a:gd name="connsiteY10" fmla="*/ 226803 h 435809"/>
              <a:gd name="connsiteX11" fmla="*/ 539931 w 1036320"/>
              <a:gd name="connsiteY11" fmla="*/ 252929 h 435809"/>
              <a:gd name="connsiteX12" fmla="*/ 513805 w 1036320"/>
              <a:gd name="connsiteY12" fmla="*/ 261637 h 435809"/>
              <a:gd name="connsiteX13" fmla="*/ 217714 w 1036320"/>
              <a:gd name="connsiteY13" fmla="*/ 261637 h 435809"/>
              <a:gd name="connsiteX14" fmla="*/ 200297 w 1036320"/>
              <a:gd name="connsiteY14" fmla="*/ 313889 h 435809"/>
              <a:gd name="connsiteX15" fmla="*/ 191588 w 1036320"/>
              <a:gd name="connsiteY15" fmla="*/ 340014 h 435809"/>
              <a:gd name="connsiteX16" fmla="*/ 182880 w 1036320"/>
              <a:gd name="connsiteY16" fmla="*/ 366140 h 435809"/>
              <a:gd name="connsiteX17" fmla="*/ 165463 w 1036320"/>
              <a:gd name="connsiteY17" fmla="*/ 392266 h 435809"/>
              <a:gd name="connsiteX18" fmla="*/ 121920 w 1036320"/>
              <a:gd name="connsiteY18" fmla="*/ 427100 h 435809"/>
              <a:gd name="connsiteX19" fmla="*/ 95794 w 1036320"/>
              <a:gd name="connsiteY19" fmla="*/ 435809 h 435809"/>
              <a:gd name="connsiteX20" fmla="*/ 0 w 1036320"/>
              <a:gd name="connsiteY20" fmla="*/ 427100 h 43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36320" h="435809">
                <a:moveTo>
                  <a:pt x="1036320" y="26506"/>
                </a:moveTo>
                <a:cubicBezTo>
                  <a:pt x="1018903" y="23603"/>
                  <a:pt x="1000819" y="23381"/>
                  <a:pt x="984068" y="17797"/>
                </a:cubicBezTo>
                <a:cubicBezTo>
                  <a:pt x="974139" y="14487"/>
                  <a:pt x="968366" y="1328"/>
                  <a:pt x="957943" y="380"/>
                </a:cubicBezTo>
                <a:cubicBezTo>
                  <a:pt x="934635" y="-1739"/>
                  <a:pt x="911406" y="5530"/>
                  <a:pt x="888274" y="9089"/>
                </a:cubicBezTo>
                <a:cubicBezTo>
                  <a:pt x="873644" y="11340"/>
                  <a:pt x="859011" y="13902"/>
                  <a:pt x="844731" y="17797"/>
                </a:cubicBezTo>
                <a:cubicBezTo>
                  <a:pt x="827019" y="22627"/>
                  <a:pt x="792480" y="35214"/>
                  <a:pt x="792480" y="35214"/>
                </a:cubicBezTo>
                <a:cubicBezTo>
                  <a:pt x="775063" y="46826"/>
                  <a:pt x="760087" y="63429"/>
                  <a:pt x="740228" y="70049"/>
                </a:cubicBezTo>
                <a:lnTo>
                  <a:pt x="687977" y="87466"/>
                </a:lnTo>
                <a:cubicBezTo>
                  <a:pt x="682171" y="96175"/>
                  <a:pt x="677961" y="106191"/>
                  <a:pt x="670560" y="113592"/>
                </a:cubicBezTo>
                <a:cubicBezTo>
                  <a:pt x="653678" y="130474"/>
                  <a:pt x="639557" y="132635"/>
                  <a:pt x="618308" y="139717"/>
                </a:cubicBezTo>
                <a:cubicBezTo>
                  <a:pt x="604564" y="167206"/>
                  <a:pt x="587076" y="205784"/>
                  <a:pt x="566057" y="226803"/>
                </a:cubicBezTo>
                <a:cubicBezTo>
                  <a:pt x="557348" y="235512"/>
                  <a:pt x="550179" y="246097"/>
                  <a:pt x="539931" y="252929"/>
                </a:cubicBezTo>
                <a:cubicBezTo>
                  <a:pt x="532293" y="258021"/>
                  <a:pt x="522514" y="258734"/>
                  <a:pt x="513805" y="261637"/>
                </a:cubicBezTo>
                <a:cubicBezTo>
                  <a:pt x="422539" y="253341"/>
                  <a:pt x="301887" y="238068"/>
                  <a:pt x="217714" y="261637"/>
                </a:cubicBezTo>
                <a:cubicBezTo>
                  <a:pt x="200035" y="266587"/>
                  <a:pt x="206103" y="296472"/>
                  <a:pt x="200297" y="313889"/>
                </a:cubicBezTo>
                <a:lnTo>
                  <a:pt x="191588" y="340014"/>
                </a:lnTo>
                <a:cubicBezTo>
                  <a:pt x="188685" y="348723"/>
                  <a:pt x="187972" y="358502"/>
                  <a:pt x="182880" y="366140"/>
                </a:cubicBezTo>
                <a:cubicBezTo>
                  <a:pt x="177074" y="374849"/>
                  <a:pt x="172001" y="384093"/>
                  <a:pt x="165463" y="392266"/>
                </a:cubicBezTo>
                <a:cubicBezTo>
                  <a:pt x="154664" y="405764"/>
                  <a:pt x="137005" y="419557"/>
                  <a:pt x="121920" y="427100"/>
                </a:cubicBezTo>
                <a:cubicBezTo>
                  <a:pt x="113709" y="431205"/>
                  <a:pt x="104503" y="432906"/>
                  <a:pt x="95794" y="435809"/>
                </a:cubicBezTo>
                <a:cubicBezTo>
                  <a:pt x="23339" y="425458"/>
                  <a:pt x="55360" y="427100"/>
                  <a:pt x="0" y="4271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95600" y="5486400"/>
            <a:ext cx="0" cy="8186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45873" y="5486400"/>
            <a:ext cx="0" cy="8186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895600" y="5791200"/>
            <a:ext cx="164592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41974" y="6332807"/>
            <a:ext cx="1307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3.2 km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87894" y="6352401"/>
            <a:ext cx="1307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16.1 km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19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610600" cy="762000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 smtClean="0"/>
              <a:t>Longley-Rice model for Path </a:t>
            </a:r>
            <a:r>
              <a:rPr lang="en-US" altLang="en-US" sz="2800" b="1" dirty="0" smtClean="0">
                <a:solidFill>
                  <a:srgbClr val="CC0066"/>
                </a:solidFill>
              </a:rPr>
              <a:t>LOSS PREDICTION</a:t>
            </a:r>
            <a:br>
              <a:rPr lang="en-US" altLang="en-US" sz="2800" b="1" dirty="0" smtClean="0">
                <a:solidFill>
                  <a:srgbClr val="CC0066"/>
                </a:solidFill>
              </a:rPr>
            </a:br>
            <a:r>
              <a:rPr lang="en-US" altLang="en-US" sz="2800" b="1" dirty="0" smtClean="0">
                <a:solidFill>
                  <a:srgbClr val="CC0066"/>
                </a:solidFill>
              </a:rPr>
              <a:t>                       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IRREGULAR  TERRAIN MODEL</a:t>
            </a:r>
            <a:r>
              <a:rPr lang="en-US" altLang="en-US" sz="2800" b="1" dirty="0" smtClean="0">
                <a:solidFill>
                  <a:srgbClr val="CC0066"/>
                </a:solidFill>
              </a:rPr>
              <a:t/>
            </a:r>
            <a:br>
              <a:rPr lang="en-US" altLang="en-US" sz="2800" b="1" dirty="0" smtClean="0">
                <a:solidFill>
                  <a:srgbClr val="CC0066"/>
                </a:solidFill>
              </a:rPr>
            </a:br>
            <a:r>
              <a:rPr lang="en-US" altLang="en-US" sz="2800" b="1" dirty="0" smtClean="0">
                <a:solidFill>
                  <a:srgbClr val="CC0066"/>
                </a:solidFill>
              </a:rPr>
              <a:t/>
            </a:r>
            <a:br>
              <a:rPr lang="en-US" altLang="en-US" sz="2800" b="1" dirty="0" smtClean="0">
                <a:solidFill>
                  <a:srgbClr val="CC0066"/>
                </a:solidFill>
              </a:rPr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4618" y="1600200"/>
            <a:ext cx="9016218" cy="4876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sz="2400" dirty="0" smtClean="0"/>
              <a:t> </a:t>
            </a:r>
            <a:r>
              <a:rPr lang="en-US" altLang="en-US" sz="2800" dirty="0" smtClean="0"/>
              <a:t>Statistical/semi-empirical model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    - includes terrain specific inputs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   - </a:t>
            </a:r>
            <a:r>
              <a:rPr lang="en-US" altLang="en-US" sz="2800" i="1" dirty="0" smtClean="0">
                <a:solidFill>
                  <a:srgbClr val="FFC000"/>
                </a:solidFill>
              </a:rPr>
              <a:t>Empirically weights loss components from knife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i="1" dirty="0">
                <a:solidFill>
                  <a:srgbClr val="FFC000"/>
                </a:solidFill>
              </a:rPr>
              <a:t> </a:t>
            </a:r>
            <a:r>
              <a:rPr lang="en-US" altLang="en-US" sz="2800" i="1" dirty="0" smtClean="0">
                <a:solidFill>
                  <a:srgbClr val="FFC000"/>
                </a:solidFill>
              </a:rPr>
              <a:t>        edge diffraction with those from multipath  propagation</a:t>
            </a:r>
            <a:endParaRPr lang="en-US" altLang="en-US" sz="2800" dirty="0" smtClean="0"/>
          </a:p>
          <a:p>
            <a:pPr>
              <a:defRPr/>
            </a:pPr>
            <a:r>
              <a:rPr lang="en-US" altLang="en-US" sz="2800" dirty="0" smtClean="0"/>
              <a:t>Adopted </a:t>
            </a:r>
            <a:r>
              <a:rPr lang="en-US" altLang="en-US" sz="2800" dirty="0"/>
              <a:t>as a standard by the </a:t>
            </a:r>
            <a:r>
              <a:rPr lang="en-US" altLang="en-US" sz="2800" dirty="0" smtClean="0"/>
              <a:t>NTIA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altLang="en-US" sz="2800" dirty="0" smtClean="0"/>
              <a:t>   </a:t>
            </a:r>
            <a:r>
              <a:rPr lang="en-US" altLang="en-US" sz="2800" dirty="0" smtClean="0">
                <a:solidFill>
                  <a:srgbClr val="FF0000"/>
                </a:solidFill>
              </a:rPr>
              <a:t>Wide range of applicability: 20 MHz- 40 GHz;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                                                     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upto</a:t>
            </a:r>
            <a:r>
              <a:rPr lang="en-US" altLang="en-US" sz="2800" dirty="0" smtClean="0">
                <a:solidFill>
                  <a:srgbClr val="FF0000"/>
                </a:solidFill>
              </a:rPr>
              <a:t> 2000 Km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                                                       low &amp; high altitude scenarios</a:t>
            </a:r>
            <a:endParaRPr lang="en-US" altLang="en-US" sz="2800" dirty="0"/>
          </a:p>
          <a:p>
            <a:pPr>
              <a:defRPr/>
            </a:pPr>
            <a:r>
              <a:rPr lang="en-US" altLang="en-US" sz="2800" dirty="0"/>
              <a:t>Many software </a:t>
            </a:r>
            <a:r>
              <a:rPr lang="en-US" altLang="en-US" sz="2800" dirty="0" smtClean="0"/>
              <a:t>implementations </a:t>
            </a:r>
            <a:r>
              <a:rPr lang="en-US" altLang="en-US" sz="2800" dirty="0"/>
              <a:t>available commercially</a:t>
            </a:r>
          </a:p>
          <a:p>
            <a:pPr>
              <a:defRPr/>
            </a:pPr>
            <a:r>
              <a:rPr lang="en-US" altLang="en-US" sz="2800" dirty="0"/>
              <a:t>Includes most 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relevant propagation modes </a:t>
            </a:r>
            <a:endParaRPr lang="en-US" altLang="en-US" sz="2800" dirty="0" smtClean="0"/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  multiple </a:t>
            </a:r>
            <a:r>
              <a:rPr lang="en-US" altLang="en-US" sz="2800" dirty="0">
                <a:solidFill>
                  <a:srgbClr val="FF0000"/>
                </a:solidFill>
              </a:rPr>
              <a:t>knife &amp; rounded edge </a:t>
            </a:r>
            <a:r>
              <a:rPr lang="en-US" altLang="en-US" sz="2800" dirty="0" smtClean="0">
                <a:solidFill>
                  <a:srgbClr val="FF0000"/>
                </a:solidFill>
              </a:rPr>
              <a:t>diffraction (irregular terrain), 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>
                <a:solidFill>
                  <a:srgbClr val="FF0000"/>
                </a:solidFill>
              </a:rPr>
              <a:t>       atmospheric </a:t>
            </a:r>
            <a:r>
              <a:rPr lang="en-US" altLang="en-US" sz="2800" dirty="0">
                <a:solidFill>
                  <a:srgbClr val="FF0000"/>
                </a:solidFill>
              </a:rPr>
              <a:t>attenuation, tropospheric propagation 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      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498"/>
            <a:ext cx="8229600" cy="990600"/>
          </a:xfrm>
        </p:spPr>
        <p:txBody>
          <a:bodyPr/>
          <a:lstStyle/>
          <a:p>
            <a:r>
              <a:rPr lang="en-US" dirty="0" smtClean="0"/>
              <a:t>Longley-Rice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95400"/>
            <a:ext cx="8839201" cy="2002141"/>
          </a:xfrm>
        </p:spPr>
        <p:txBody>
          <a:bodyPr>
            <a:normAutofit/>
          </a:bodyPr>
          <a:lstStyle/>
          <a:p>
            <a:r>
              <a:rPr lang="en-US" dirty="0"/>
              <a:t>L-R P2P mode</a:t>
            </a:r>
          </a:p>
          <a:p>
            <a:pPr lvl="1"/>
            <a:r>
              <a:rPr lang="en-US" dirty="0"/>
              <a:t>Input – </a:t>
            </a:r>
            <a:r>
              <a:rPr lang="en-US" b="1" dirty="0"/>
              <a:t>E</a:t>
            </a:r>
            <a:r>
              <a:rPr lang="en-US" b="1" dirty="0" smtClean="0"/>
              <a:t>levation values </a:t>
            </a:r>
            <a:r>
              <a:rPr lang="en-US" dirty="0" smtClean="0"/>
              <a:t>every </a:t>
            </a:r>
            <a:r>
              <a:rPr lang="en-US" dirty="0"/>
              <a:t>100 </a:t>
            </a:r>
            <a:r>
              <a:rPr lang="en-US" dirty="0" smtClean="0"/>
              <a:t>m </a:t>
            </a:r>
            <a:r>
              <a:rPr lang="en-US" dirty="0"/>
              <a:t>between TX and </a:t>
            </a:r>
            <a:r>
              <a:rPr lang="en-US" dirty="0" smtClean="0"/>
              <a:t>RX used</a:t>
            </a:r>
            <a:endParaRPr lang="en-US" dirty="0"/>
          </a:p>
          <a:p>
            <a:pPr lvl="1"/>
            <a:r>
              <a:rPr lang="en-US" dirty="0"/>
              <a:t>Output – Field Strength (</a:t>
            </a:r>
            <a:r>
              <a:rPr lang="en-US" dirty="0" err="1"/>
              <a:t>dBuV</a:t>
            </a:r>
            <a:r>
              <a:rPr lang="en-US" dirty="0"/>
              <a:t>/m)</a:t>
            </a:r>
          </a:p>
          <a:p>
            <a:pPr lvl="1"/>
            <a:r>
              <a:rPr lang="en-US" dirty="0" smtClean="0"/>
              <a:t>Accounts for LOS, diffraction, multipath effects from irregular terrain</a:t>
            </a:r>
          </a:p>
          <a:p>
            <a:pPr lvl="1"/>
            <a:r>
              <a:rPr lang="en-US" dirty="0" smtClean="0"/>
              <a:t>The figures show impact of terrain elevation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37020"/>
            <a:ext cx="4820473" cy="3244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96" y="3537020"/>
            <a:ext cx="4738380" cy="3189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34290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Elevation of azimuth 0 degree (KIRO-TV)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87982" y="3434191"/>
            <a:ext cx="344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Field strength of azimuth 0 degree (KIRO-TV)</a:t>
            </a:r>
            <a:endParaRPr lang="en-US" sz="1200" b="1" dirty="0"/>
          </a:p>
        </p:txBody>
      </p:sp>
      <p:sp>
        <p:nvSpPr>
          <p:cNvPr id="9" name="Oval 8"/>
          <p:cNvSpPr/>
          <p:nvPr/>
        </p:nvSpPr>
        <p:spPr>
          <a:xfrm>
            <a:off x="2743200" y="38100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4423" y="3886200"/>
            <a:ext cx="5334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91197" y="228600"/>
            <a:ext cx="8229600" cy="1524000"/>
          </a:xfrm>
        </p:spPr>
        <p:txBody>
          <a:bodyPr/>
          <a:lstStyle/>
          <a:p>
            <a:r>
              <a:rPr lang="en-US" altLang="en-US" sz="3600" b="1" dirty="0" err="1" smtClean="0">
                <a:solidFill>
                  <a:srgbClr val="FFC000"/>
                </a:solidFill>
              </a:rPr>
              <a:t>Iconectiv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(</a:t>
            </a:r>
            <a:r>
              <a:rPr lang="en-US" altLang="en-US" sz="3600" b="1" dirty="0" err="1" smtClean="0">
                <a:solidFill>
                  <a:srgbClr val="FFC000"/>
                </a:solidFill>
              </a:rPr>
              <a:t>Telcordia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)</a:t>
            </a:r>
            <a:r>
              <a:rPr lang="en-US" altLang="en-US" b="1" dirty="0" smtClean="0">
                <a:solidFill>
                  <a:srgbClr val="FFC000"/>
                </a:solidFill>
              </a:rPr>
              <a:t/>
            </a:r>
            <a:br>
              <a:rPr lang="en-US" altLang="en-US" b="1" dirty="0" smtClean="0">
                <a:solidFill>
                  <a:srgbClr val="FFC000"/>
                </a:solidFill>
              </a:rPr>
            </a:br>
            <a:r>
              <a:rPr lang="en-US" altLang="en-US" b="1" dirty="0" smtClean="0">
                <a:solidFill>
                  <a:srgbClr val="FFC000"/>
                </a:solidFill>
              </a:rPr>
              <a:t>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prism.telcordia.com/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tvws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/main/index.shtml </a:t>
            </a:r>
            <a:endParaRPr lang="en-US" altLang="en-US" b="1" dirty="0" smtClean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l</a:t>
            </a:r>
            <a:r>
              <a:rPr lang="en-US" dirty="0" smtClean="0"/>
              <a:t>ocation (40.68691, -74.39718), Portable TVBDs (40 </a:t>
            </a:r>
            <a:r>
              <a:rPr lang="en-US" dirty="0" err="1" smtClean="0"/>
              <a:t>mW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WS Channel Result [</a:t>
            </a:r>
            <a:r>
              <a:rPr lang="en-US" b="1" dirty="0" smtClean="0"/>
              <a:t>22,27,32,42,46,47,48,49]</a:t>
            </a:r>
          </a:p>
        </p:txBody>
      </p:sp>
      <p:pic>
        <p:nvPicPr>
          <p:cNvPr id="60420" name="Picture 5" descr="telcor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84582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7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05912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Experimental </a:t>
            </a:r>
            <a:r>
              <a:rPr lang="en-US" altLang="en-US" dirty="0" smtClean="0"/>
              <a:t>Results</a:t>
            </a:r>
            <a:r>
              <a:rPr lang="en-US" altLang="en-US" dirty="0" smtClean="0"/>
              <a:t> </a:t>
            </a:r>
            <a:r>
              <a:rPr lang="en-US" altLang="en-US" dirty="0" smtClean="0"/>
              <a:t>(Bell Labs, NJ)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852487"/>
            <a:ext cx="8216412" cy="1905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Sensed TV Spectrum during 15 hours (7</a:t>
            </a:r>
            <a:r>
              <a:rPr lang="en-US" dirty="0" smtClean="0">
                <a:sym typeface="Wingdings" pitchFamily="2" charset="2"/>
              </a:rPr>
              <a:t>:00 </a:t>
            </a:r>
            <a:r>
              <a:rPr lang="en-US" dirty="0" smtClean="0"/>
              <a:t>PM – 10:00 AM)</a:t>
            </a:r>
          </a:p>
          <a:p>
            <a:pPr>
              <a:defRPr/>
            </a:pPr>
            <a:r>
              <a:rPr lang="en-US" dirty="0" smtClean="0"/>
              <a:t>Scan every minute for 30 seconds</a:t>
            </a:r>
          </a:p>
          <a:p>
            <a:pPr>
              <a:defRPr/>
            </a:pPr>
            <a:r>
              <a:rPr lang="en-US" dirty="0" smtClean="0"/>
              <a:t>Location {Lat : 40.68691, Long : -74.39718} </a:t>
            </a:r>
            <a:r>
              <a:rPr lang="en-US" b="1" dirty="0" smtClean="0">
                <a:solidFill>
                  <a:srgbClr val="FF0000"/>
                </a:solidFill>
              </a:rPr>
              <a:t>inside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 lab </a:t>
            </a:r>
          </a:p>
          <a:p>
            <a:pPr>
              <a:defRPr/>
            </a:pPr>
            <a:r>
              <a:rPr lang="en-US" dirty="0" smtClean="0"/>
              <a:t>Portable Device Channel [21-51] except 37</a:t>
            </a:r>
          </a:p>
          <a:p>
            <a:pPr marL="0" indent="0">
              <a:buNone/>
              <a:defRPr/>
            </a:pPr>
            <a:r>
              <a:rPr lang="en-US" b="1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92649"/>
              </p:ext>
            </p:extLst>
          </p:nvPr>
        </p:nvGraphicFramePr>
        <p:xfrm>
          <a:off x="685800" y="2971800"/>
          <a:ext cx="8229600" cy="3733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45811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Rank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Channel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Avg</a:t>
                      </a:r>
                      <a:r>
                        <a:rPr lang="en-US" sz="1000" baseline="0" dirty="0" smtClean="0"/>
                        <a:t> RSSI (</a:t>
                      </a:r>
                      <a:r>
                        <a:rPr lang="en-US" sz="1000" baseline="0" dirty="0" err="1" smtClean="0"/>
                        <a:t>dBm</a:t>
                      </a:r>
                      <a:r>
                        <a:rPr lang="en-US" sz="1000" baseline="0" dirty="0" smtClean="0"/>
                        <a:t>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Rank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Channel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Avg</a:t>
                      </a:r>
                      <a:r>
                        <a:rPr lang="en-US" sz="1000" baseline="0" dirty="0" smtClean="0"/>
                        <a:t> RSSI (</a:t>
                      </a:r>
                      <a:r>
                        <a:rPr lang="en-US" sz="1000" baseline="0" dirty="0" err="1" smtClean="0"/>
                        <a:t>dBm</a:t>
                      </a:r>
                      <a:r>
                        <a:rPr lang="en-US" sz="1000" baseline="0" dirty="0" smtClean="0"/>
                        <a:t>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Rank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Channel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/>
                        <a:t>Avg</a:t>
                      </a:r>
                      <a:r>
                        <a:rPr lang="en-US" sz="1000" baseline="0" dirty="0" smtClean="0"/>
                        <a:t> RSSI (</a:t>
                      </a:r>
                      <a:r>
                        <a:rPr lang="en-US" sz="1000" baseline="0" dirty="0" err="1" smtClean="0"/>
                        <a:t>dBm</a:t>
                      </a:r>
                      <a:r>
                        <a:rPr lang="en-US" sz="1000" baseline="0" dirty="0" smtClean="0"/>
                        <a:t>)</a:t>
                      </a:r>
                      <a:endParaRPr lang="en-US" sz="1000" dirty="0"/>
                    </a:p>
                  </a:txBody>
                  <a:tcPr anchor="ctr"/>
                </a:tc>
              </a:tr>
              <a:tr h="32756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118.9723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-111.2699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-108.1211</a:t>
                      </a:r>
                    </a:p>
                  </a:txBody>
                  <a:tcPr anchor="ctr"/>
                </a:tc>
              </a:tr>
              <a:tr h="32756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</a:t>
                      </a:r>
                      <a:r>
                        <a:rPr lang="en-US" sz="1000" dirty="0" smtClean="0"/>
                        <a:t>118.6064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-111.2457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48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-107.5307</a:t>
                      </a:r>
                    </a:p>
                  </a:txBody>
                  <a:tcPr anchor="ctr"/>
                </a:tc>
              </a:tr>
              <a:tr h="32756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-115.1224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25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-111.0240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23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30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-107.3896</a:t>
                      </a:r>
                    </a:p>
                  </a:txBody>
                  <a:tcPr anchor="ctr"/>
                </a:tc>
              </a:tr>
              <a:tr h="32756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-113.6022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-110.4862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45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-106.9321</a:t>
                      </a:r>
                    </a:p>
                  </a:txBody>
                  <a:tcPr anchor="ctr"/>
                </a:tc>
              </a:tr>
              <a:tr h="32756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26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-112.3652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-110.4683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-106.8143</a:t>
                      </a:r>
                    </a:p>
                  </a:txBody>
                  <a:tcPr anchor="ctr"/>
                </a:tc>
              </a:tr>
              <a:tr h="32756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24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-112.1441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-110.4371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26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-106.5032</a:t>
                      </a:r>
                    </a:p>
                  </a:txBody>
                  <a:tcPr anchor="ctr"/>
                </a:tc>
              </a:tr>
              <a:tr h="32756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34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-112.0327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-110.3331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-106.2404</a:t>
                      </a:r>
                    </a:p>
                  </a:txBody>
                  <a:tcPr anchor="ctr"/>
                </a:tc>
              </a:tr>
              <a:tr h="32756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-111.8473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40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-110.2666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28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-106.1710</a:t>
                      </a:r>
                    </a:p>
                  </a:txBody>
                  <a:tcPr anchor="ctr"/>
                </a:tc>
              </a:tr>
              <a:tr h="32756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49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-111.5402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19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50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-109.8531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-99.6048</a:t>
                      </a:r>
                    </a:p>
                  </a:txBody>
                  <a:tcPr anchor="ctr"/>
                </a:tc>
              </a:tr>
              <a:tr h="32756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-111.4835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-109.2027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-94.4028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566" name="TextBox 5"/>
          <p:cNvSpPr txBox="1">
            <a:spLocks noChangeArrowheads="1"/>
          </p:cNvSpPr>
          <p:nvPr/>
        </p:nvSpPr>
        <p:spPr bwMode="auto">
          <a:xfrm>
            <a:off x="831606" y="2481262"/>
            <a:ext cx="7391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1200" dirty="0"/>
              <a:t>Ranking with Average RSSI for the experiment time, </a:t>
            </a:r>
            <a:r>
              <a:rPr lang="en-US" altLang="en-US" sz="1200" dirty="0" smtClean="0">
                <a:solidFill>
                  <a:srgbClr val="FF0000"/>
                </a:solidFill>
              </a:rPr>
              <a:t>Red </a:t>
            </a:r>
            <a:r>
              <a:rPr lang="en-US" altLang="en-US" sz="1200" dirty="0">
                <a:solidFill>
                  <a:srgbClr val="FF0000"/>
                </a:solidFill>
              </a:rPr>
              <a:t>: WS Channels from official DBAs</a:t>
            </a:r>
          </a:p>
        </p:txBody>
      </p:sp>
    </p:spTree>
    <p:extLst>
      <p:ext uri="{BB962C8B-B14F-4D97-AF65-F5344CB8AC3E}">
        <p14:creationId xmlns:p14="http://schemas.microsoft.com/office/powerpoint/2010/main" val="4326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9525000" cy="1927225"/>
          </a:xfrm>
        </p:spPr>
        <p:txBody>
          <a:bodyPr/>
          <a:lstStyle/>
          <a:p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uw</a:t>
            </a:r>
            <a:r>
              <a:rPr lang="en-US" sz="3200" b="1" i="1" dirty="0" smtClean="0">
                <a:solidFill>
                  <a:srgbClr val="0070C0"/>
                </a:solidFill>
              </a:rPr>
              <a:t> 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SPECTRUm</a:t>
            </a:r>
            <a:r>
              <a:rPr lang="en-US" sz="3200" b="1" i="1" dirty="0" smtClean="0">
                <a:solidFill>
                  <a:srgbClr val="0070C0"/>
                </a:solidFill>
              </a:rPr>
              <a:t>  OBSERVATORY</a:t>
            </a:r>
            <a:br>
              <a:rPr lang="en-US" sz="3200" b="1" i="1" dirty="0" smtClean="0">
                <a:solidFill>
                  <a:srgbClr val="0070C0"/>
                </a:solidFill>
              </a:rPr>
            </a:br>
            <a:r>
              <a:rPr lang="en-US" sz="3200" b="1" i="1" dirty="0" smtClean="0">
                <a:solidFill>
                  <a:srgbClr val="0070C0"/>
                </a:solidFill>
              </a:rPr>
              <a:t/>
            </a:r>
            <a:br>
              <a:rPr lang="en-US" sz="3200" b="1" i="1" dirty="0" smtClean="0">
                <a:solidFill>
                  <a:srgbClr val="0070C0"/>
                </a:solidFill>
              </a:rPr>
            </a:br>
            <a:r>
              <a:rPr lang="en-US" sz="3200" b="1" i="1" dirty="0" smtClean="0">
                <a:solidFill>
                  <a:srgbClr val="0070C0"/>
                </a:solidFill>
              </a:rPr>
              <a:t>  </a:t>
            </a:r>
            <a:r>
              <a:rPr lang="en-US" sz="3200" dirty="0" smtClean="0"/>
              <a:t>INSIGHTS FROM BUILDING AN OPEN SOURCE Spectrum DATABASE  FOR  TV WHITE SPACE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962400"/>
            <a:ext cx="513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http://specobs.ee.washington.edu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99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465" y="2819400"/>
            <a:ext cx="3833935" cy="3970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Coverage Area with Longley-Rice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737958"/>
            <a:ext cx="4953000" cy="4129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</a:t>
            </a:r>
            <a:r>
              <a:rPr lang="en-US" dirty="0" smtClean="0"/>
              <a:t>ethod</a:t>
            </a:r>
          </a:p>
          <a:p>
            <a:pPr lvl="2"/>
            <a:r>
              <a:rPr lang="en-US" dirty="0"/>
              <a:t>Calculate the </a:t>
            </a:r>
            <a:r>
              <a:rPr lang="en-US" i="1" dirty="0"/>
              <a:t>maximum distance </a:t>
            </a:r>
            <a:r>
              <a:rPr lang="en-US" dirty="0"/>
              <a:t>to </a:t>
            </a:r>
            <a:r>
              <a:rPr lang="en-US" dirty="0" smtClean="0"/>
              <a:t> threshold (i.e. field consistently &lt; threshold thereafter)  </a:t>
            </a:r>
            <a:r>
              <a:rPr lang="en-US" dirty="0"/>
              <a:t>for each </a:t>
            </a:r>
            <a:r>
              <a:rPr lang="en-US" dirty="0" smtClean="0"/>
              <a:t>azimuth</a:t>
            </a:r>
            <a:endParaRPr lang="en-US" dirty="0"/>
          </a:p>
          <a:p>
            <a:pPr lvl="2"/>
            <a:r>
              <a:rPr lang="en-US" dirty="0"/>
              <a:t>Connect </a:t>
            </a:r>
            <a:r>
              <a:rPr lang="en-US" dirty="0" smtClean="0"/>
              <a:t>max. points over azimuth  </a:t>
            </a:r>
            <a:r>
              <a:rPr lang="en-US" dirty="0"/>
              <a:t>to </a:t>
            </a:r>
            <a:r>
              <a:rPr lang="en-US" dirty="0" smtClean="0"/>
              <a:t>obtain coverage perimeter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Note on result</a:t>
            </a:r>
          </a:p>
          <a:p>
            <a:pPr lvl="2"/>
            <a:r>
              <a:rPr lang="en-US" dirty="0" smtClean="0"/>
              <a:t>Typically very irregular coverage perimeter but also provides over-optimistic service area.</a:t>
            </a:r>
          </a:p>
          <a:p>
            <a:pPr lvl="2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981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Example of L-R Coverage</a:t>
            </a:r>
          </a:p>
          <a:p>
            <a:pPr algn="ctr"/>
            <a:r>
              <a:rPr lang="en-US" sz="1200" b="1" dirty="0" smtClean="0"/>
              <a:t>(Digital Full Power TV, </a:t>
            </a:r>
          </a:p>
          <a:p>
            <a:pPr algn="ctr"/>
            <a:r>
              <a:rPr lang="en-US" sz="1200" b="1" dirty="0" smtClean="0"/>
              <a:t>Call Sign: KIRO-TV, Channel: 39)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145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57" y="518629"/>
            <a:ext cx="8673011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Coverage Area: L-R P2P +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57" y="1371600"/>
            <a:ext cx="8795543" cy="1676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Incorporate classification algorithm</a:t>
            </a:r>
          </a:p>
          <a:p>
            <a:pPr lvl="1"/>
            <a:r>
              <a:rPr lang="en-US" dirty="0"/>
              <a:t>Calculate field strength </a:t>
            </a:r>
            <a:r>
              <a:rPr lang="en-US" dirty="0" smtClean="0"/>
              <a:t>at </a:t>
            </a:r>
            <a:r>
              <a:rPr lang="en-US" dirty="0"/>
              <a:t>dense points around </a:t>
            </a:r>
            <a:r>
              <a:rPr lang="en-US" dirty="0" smtClean="0"/>
              <a:t>transmitters with L-R P2P mode</a:t>
            </a:r>
            <a:endParaRPr lang="en-US" dirty="0"/>
          </a:p>
          <a:p>
            <a:pPr lvl="1"/>
            <a:r>
              <a:rPr lang="en-US" dirty="0" smtClean="0"/>
              <a:t>Use  </a:t>
            </a:r>
            <a:r>
              <a:rPr lang="en-US" b="1" dirty="0" smtClean="0">
                <a:solidFill>
                  <a:srgbClr val="FF0000"/>
                </a:solidFill>
              </a:rPr>
              <a:t>K-NN </a:t>
            </a:r>
            <a:r>
              <a:rPr lang="en-US" dirty="0"/>
              <a:t>algorithm to classify points as WS or </a:t>
            </a:r>
            <a:r>
              <a:rPr lang="en-US" dirty="0" smtClean="0"/>
              <a:t>within service area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97" y="3352800"/>
            <a:ext cx="4542971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" y="3505200"/>
            <a:ext cx="4323194" cy="319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3048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Estimation of L-R field strength</a:t>
            </a:r>
          </a:p>
          <a:p>
            <a:pPr algn="ctr"/>
            <a:r>
              <a:rPr lang="en-US" sz="1200" b="1" dirty="0" smtClean="0"/>
              <a:t>(KIRO-TV)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79651" y="3048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Comparison of coverage (KIRO-TV)</a:t>
            </a:r>
          </a:p>
          <a:p>
            <a:pPr algn="ctr"/>
            <a:r>
              <a:rPr lang="en-US" sz="1200" b="1" dirty="0" smtClean="0"/>
              <a:t>L-R P2P Vs F-Curve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177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90600"/>
          </a:xfrm>
        </p:spPr>
        <p:txBody>
          <a:bodyPr/>
          <a:lstStyle/>
          <a:p>
            <a:r>
              <a:rPr lang="en-US" dirty="0" smtClean="0"/>
              <a:t>K-NN Classification and Validation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73481"/>
                <a:ext cx="8305800" cy="530352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KNN Classification</a:t>
                </a:r>
              </a:p>
              <a:p>
                <a:pPr lvl="1"/>
                <a:r>
                  <a:rPr lang="en-US" dirty="0"/>
                  <a:t>Labels </a:t>
                </a:r>
                <a:r>
                  <a:rPr lang="en-US" dirty="0" smtClean="0"/>
                  <a:t>estimation samples </a:t>
                </a:r>
                <a:r>
                  <a:rPr lang="en-US" dirty="0"/>
                  <a:t>(L-R </a:t>
                </a:r>
                <a:r>
                  <a:rPr lang="en-US" dirty="0" smtClean="0"/>
                  <a:t>estimated points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𝑜𝑐𝑐𝑢𝑝𝑖𝑒𝑑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       0,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𝑇h𝑟𝑒𝑠h𝑜𝑙𝑑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𝐷𝑇𝑉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 41</m:t>
                            </m:r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𝑑𝐵𝑢𝑉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𝑤h𝑖𝑡𝑒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𝑠𝑝𝑎𝑐𝑒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 1,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𝑇h𝑟𝑒𝑠h𝑜𝑙𝑑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𝐷𝑇𝑉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: 41</m:t>
                            </m:r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𝑑𝐵𝑢𝑉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b="1" dirty="0" smtClean="0">
                    <a:solidFill>
                      <a:srgbClr val="00B050"/>
                    </a:solidFill>
                  </a:rPr>
                  <a:t>N-fold Cross Validation</a:t>
                </a:r>
              </a:p>
              <a:p>
                <a:pPr lvl="1"/>
                <a:r>
                  <a:rPr lang="en-US" dirty="0" smtClean="0"/>
                  <a:t>Divides samples randomly </a:t>
                </a:r>
                <a:r>
                  <a:rPr lang="en-US" dirty="0"/>
                  <a:t>into N subsets Y</a:t>
                </a:r>
                <a:r>
                  <a:rPr lang="en-US" sz="1300" dirty="0"/>
                  <a:t>i</a:t>
                </a:r>
                <a:r>
                  <a:rPr lang="en-US" dirty="0"/>
                  <a:t> = {1,2,…,N} and # of samples in each subset = M </a:t>
                </a:r>
              </a:p>
              <a:p>
                <a:pPr lvl="1"/>
                <a:r>
                  <a:rPr lang="en-US" dirty="0"/>
                  <a:t>Each set becomes a testing set, and samples in a testing set Y</a:t>
                </a:r>
                <a:r>
                  <a:rPr lang="en-US" sz="1300" dirty="0"/>
                  <a:t>i</a:t>
                </a:r>
                <a:r>
                  <a:rPr lang="en-US" dirty="0"/>
                  <a:t> = {x</a:t>
                </a:r>
                <a:r>
                  <a:rPr lang="en-US" sz="1300" dirty="0"/>
                  <a:t>1</a:t>
                </a:r>
                <a:r>
                  <a:rPr lang="en-US" dirty="0"/>
                  <a:t>,x</a:t>
                </a:r>
                <a:r>
                  <a:rPr lang="en-US" sz="1300" dirty="0"/>
                  <a:t>2</a:t>
                </a:r>
                <a:r>
                  <a:rPr lang="en-US" dirty="0"/>
                  <a:t>,…,</a:t>
                </a:r>
                <a:r>
                  <a:rPr lang="en-US" sz="2100" dirty="0" err="1"/>
                  <a:t>x</a:t>
                </a:r>
                <a:r>
                  <a:rPr lang="en-US" sz="1300" dirty="0" err="1"/>
                  <a:t>m</a:t>
                </a:r>
                <a:r>
                  <a:rPr lang="en-US" dirty="0"/>
                  <a:t>} and their labels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other N-1 subsets become training samples</a:t>
                </a:r>
              </a:p>
              <a:p>
                <a:pPr lvl="1"/>
                <a:r>
                  <a:rPr lang="en-US" dirty="0"/>
                  <a:t>Finds K nearest neighbors for testing samples, and returns the majority vote of their labels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Calculates </a:t>
                </a:r>
                <a:r>
                  <a:rPr lang="en-US" dirty="0"/>
                  <a:t>error rates and run N times validation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𝐸𝑟𝑟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𝐸𝑟𝑟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𝐸𝑟𝑟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Find  optimal K to minimize error rate with cross validation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73481"/>
                <a:ext cx="8305800" cy="5303520"/>
              </a:xfrm>
              <a:blipFill rotWithShape="0">
                <a:blip r:embed="rId2"/>
                <a:stretch>
                  <a:fillRect l="-514" t="-1954" r="-734" b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KNN </a:t>
            </a:r>
            <a:r>
              <a:rPr lang="en-US" dirty="0"/>
              <a:t>Classification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2345" y="1524000"/>
                <a:ext cx="8991600" cy="4953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Definition of Error Types</a:t>
                </a:r>
              </a:p>
              <a:p>
                <a:pPr lvl="1"/>
                <a:r>
                  <a:rPr lang="en-US" dirty="0"/>
                  <a:t>Type I Error: classification result is occupied when it is actually white space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=0;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  <a:p>
                <a:pPr lvl="1"/>
                <a:r>
                  <a:rPr lang="en-US" dirty="0"/>
                  <a:t>Type II Error: classification result is white space when it is actually occupied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=1;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}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Target Function to find the optimal 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𝐸𝑟𝑟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𝑡𝑦𝑝𝑒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𝐸𝑟𝑟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𝑡𝑦𝑝𝑒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 KIRO-TV,  Seattle</a:t>
                </a:r>
              </a:p>
              <a:p>
                <a:pPr lvl="1"/>
                <a:r>
                  <a:rPr lang="en-US" dirty="0" smtClean="0"/>
                  <a:t>Run 10-fold cross validation for KNN</a:t>
                </a:r>
              </a:p>
              <a:p>
                <a:pPr lvl="1"/>
                <a:r>
                  <a:rPr lang="en-US" dirty="0" smtClean="0"/>
                  <a:t>K = [1:50]</a:t>
                </a:r>
              </a:p>
              <a:p>
                <a:pPr lvl="1"/>
                <a:r>
                  <a:rPr lang="en-US" dirty="0" smtClean="0"/>
                  <a:t>Optimal K = 8</a:t>
                </a:r>
              </a:p>
              <a:p>
                <a:pPr lvl="2"/>
                <a:r>
                  <a:rPr lang="en-US" dirty="0" smtClean="0"/>
                  <a:t>Total error rate = 12.435 %</a:t>
                </a:r>
              </a:p>
              <a:p>
                <a:pPr lvl="2"/>
                <a:r>
                  <a:rPr lang="en-US" dirty="0" smtClean="0"/>
                  <a:t>Type I (4.037 %) + Type II (8.398 %)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345" y="1524000"/>
                <a:ext cx="8991600" cy="4953000"/>
              </a:xfrm>
              <a:blipFill rotWithShape="0">
                <a:blip r:embed="rId2"/>
                <a:stretch>
                  <a:fillRect l="-475" t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87842"/>
            <a:ext cx="4151898" cy="34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519"/>
            <a:ext cx="8229600" cy="990600"/>
          </a:xfrm>
        </p:spPr>
        <p:txBody>
          <a:bodyPr/>
          <a:lstStyle/>
          <a:p>
            <a:r>
              <a:rPr lang="en-US" dirty="0" smtClean="0"/>
              <a:t>K-NN Classification: choice of 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6125"/>
            <a:ext cx="8229600" cy="14920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Large K: Draw one coverage, but higher prob. of miss classification</a:t>
            </a:r>
          </a:p>
          <a:p>
            <a:pPr lvl="1"/>
            <a:r>
              <a:rPr lang="en-US" dirty="0" smtClean="0"/>
              <a:t>Optimal K (relatively small): Create many holes, but optimum for miss classification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429000"/>
            <a:ext cx="4368521" cy="3383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2702152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L-R coverage (K = 8)</a:t>
            </a:r>
          </a:p>
          <a:p>
            <a:pPr algn="ctr"/>
            <a:r>
              <a:rPr lang="en-US" sz="1400" b="1" dirty="0" smtClean="0"/>
              <a:t>Optimal K</a:t>
            </a:r>
            <a:br>
              <a:rPr lang="en-US" sz="1400" b="1" dirty="0" smtClean="0"/>
            </a:br>
            <a:r>
              <a:rPr lang="es-ES" sz="1400" b="1" dirty="0"/>
              <a:t>Total error </a:t>
            </a:r>
            <a:r>
              <a:rPr lang="es-ES" sz="1400" b="1" dirty="0" err="1"/>
              <a:t>rate</a:t>
            </a:r>
            <a:r>
              <a:rPr lang="es-ES" sz="1400" b="1" dirty="0"/>
              <a:t> = </a:t>
            </a:r>
            <a:r>
              <a:rPr lang="en-US" sz="1400" b="1" dirty="0" smtClean="0"/>
              <a:t>12.435</a:t>
            </a:r>
            <a:r>
              <a:rPr lang="es-ES" sz="1400" b="1" dirty="0" smtClean="0"/>
              <a:t> </a:t>
            </a:r>
            <a:r>
              <a:rPr lang="es-ES" sz="1400" b="1" dirty="0"/>
              <a:t>% </a:t>
            </a:r>
          </a:p>
          <a:p>
            <a:pPr algn="ctr"/>
            <a:r>
              <a:rPr lang="es-ES" sz="1400" b="1" dirty="0" err="1"/>
              <a:t>Type</a:t>
            </a:r>
            <a:r>
              <a:rPr lang="es-ES" sz="1400" b="1" dirty="0"/>
              <a:t> 1 (</a:t>
            </a:r>
            <a:r>
              <a:rPr lang="es-ES" sz="1400" b="1" dirty="0" smtClean="0"/>
              <a:t>4.037 </a:t>
            </a:r>
            <a:r>
              <a:rPr lang="es-ES" sz="1400" b="1" dirty="0"/>
              <a:t>%) + </a:t>
            </a:r>
            <a:r>
              <a:rPr lang="es-ES" sz="1400" b="1" dirty="0" err="1"/>
              <a:t>Type</a:t>
            </a:r>
            <a:r>
              <a:rPr lang="es-ES" sz="1400" b="1" dirty="0"/>
              <a:t> 2 </a:t>
            </a:r>
            <a:r>
              <a:rPr lang="es-ES" sz="1400" b="1" dirty="0" smtClean="0"/>
              <a:t>(8.398 </a:t>
            </a:r>
            <a:r>
              <a:rPr lang="es-ES" sz="1400" b="1" dirty="0"/>
              <a:t>%) </a:t>
            </a:r>
            <a:endParaRPr lang="en-US" sz="1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29000"/>
            <a:ext cx="4560637" cy="33832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61355" y="2702151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L-R coverage (K = 113)</a:t>
            </a:r>
          </a:p>
          <a:p>
            <a:pPr algn="ctr"/>
            <a:r>
              <a:rPr lang="en-US" sz="1400" b="1" dirty="0" smtClean="0"/>
              <a:t>The smallest K to get one coverage</a:t>
            </a:r>
          </a:p>
          <a:p>
            <a:pPr algn="ctr"/>
            <a:r>
              <a:rPr lang="es-ES" sz="1400" b="1" dirty="0"/>
              <a:t>Total error </a:t>
            </a:r>
            <a:r>
              <a:rPr lang="es-ES" sz="1400" b="1" dirty="0" err="1" smtClean="0"/>
              <a:t>rate</a:t>
            </a:r>
            <a:r>
              <a:rPr lang="es-ES" sz="1400" b="1" dirty="0" smtClean="0"/>
              <a:t> = 15.086 % </a:t>
            </a:r>
          </a:p>
          <a:p>
            <a:pPr algn="ctr"/>
            <a:r>
              <a:rPr lang="es-ES" sz="1400" b="1" dirty="0" err="1" smtClean="0"/>
              <a:t>Type</a:t>
            </a:r>
            <a:r>
              <a:rPr lang="es-ES" sz="1400" b="1" dirty="0" smtClean="0"/>
              <a:t> </a:t>
            </a:r>
            <a:r>
              <a:rPr lang="es-ES" sz="1400" b="1" dirty="0"/>
              <a:t>1 </a:t>
            </a:r>
            <a:r>
              <a:rPr lang="es-ES" sz="1400" b="1" dirty="0" smtClean="0"/>
              <a:t>(4.573 %) + </a:t>
            </a:r>
            <a:r>
              <a:rPr lang="es-ES" sz="1400" b="1" dirty="0" err="1"/>
              <a:t>Type</a:t>
            </a:r>
            <a:r>
              <a:rPr lang="es-ES" sz="1400" b="1" dirty="0"/>
              <a:t> </a:t>
            </a:r>
            <a:r>
              <a:rPr lang="es-ES" sz="1400" b="1" dirty="0" smtClean="0"/>
              <a:t>2 (10.513 %)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649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98" y="164061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Coverage Area Prediction: SINR 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5800" y="2837764"/>
                <a:ext cx="1463040" cy="4572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292934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292934"/>
                            </a:solidFill>
                            <a:latin typeface="Cambria Math"/>
                          </a:rPr>
                          <m:t>𝑫</m:t>
                        </m:r>
                      </m:sub>
                    </m:sSub>
                    <m:r>
                      <a:rPr lang="en-US" sz="1400" b="1" i="1">
                        <a:solidFill>
                          <a:srgbClr val="292934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4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292934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292934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400" b="1" i="1">
                        <a:solidFill>
                          <a:srgbClr val="29293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2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for each Cell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37764"/>
                <a:ext cx="1463040" cy="457200"/>
              </a:xfrm>
              <a:prstGeom prst="rect">
                <a:avLst/>
              </a:prstGeom>
              <a:blipFill rotWithShape="0">
                <a:blip r:embed="rId2"/>
                <a:stretch>
                  <a:fillRect b="-8861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lowchart: Decision 8"/>
              <p:cNvSpPr/>
              <p:nvPr/>
            </p:nvSpPr>
            <p:spPr>
              <a:xfrm>
                <a:off x="6400800" y="2754853"/>
                <a:ext cx="1825577" cy="623455"/>
              </a:xfrm>
              <a:prstGeom prst="flowChartDecision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000" b="1" i="1" smtClean="0">
                        <a:solidFill>
                          <a:srgbClr val="292934"/>
                        </a:solidFill>
                        <a:latin typeface="Cambria Math" panose="02040503050406030204" pitchFamily="18" charset="0"/>
                      </a:rPr>
                      <m:t>𝑺𝑰𝑵𝑹</m:t>
                    </m:r>
                    <m:r>
                      <a:rPr lang="en-US" sz="1000" b="1" i="1">
                        <a:solidFill>
                          <a:srgbClr val="292934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0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00" b="1" i="1">
                            <a:solidFill>
                              <a:srgbClr val="292934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1000" b="1" i="1">
                            <a:solidFill>
                              <a:srgbClr val="292934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000" b="1" i="1">
                        <a:solidFill>
                          <a:srgbClr val="29293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0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&gt; Threshold ?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Flowchart: Decisio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754853"/>
                <a:ext cx="1825577" cy="623455"/>
              </a:xfrm>
              <a:prstGeom prst="flowChartDecision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95800" y="2837764"/>
                <a:ext cx="1463040" cy="4572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Calculate SINR(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292934"/>
                            </a:solidFill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292934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200" b="1" dirty="0" smtClean="0">
                    <a:solidFill>
                      <a:schemeClr val="tx1"/>
                    </a:solidFill>
                  </a:rPr>
                  <a:t>)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837764"/>
                <a:ext cx="1463040" cy="457200"/>
              </a:xfrm>
              <a:prstGeom prst="rect">
                <a:avLst/>
              </a:prstGeom>
              <a:blipFill rotWithShape="0">
                <a:blip r:embed="rId4"/>
                <a:stretch>
                  <a:fillRect b="-6329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019800" y="4035622"/>
            <a:ext cx="109728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Service Cell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650" y="3599842"/>
            <a:ext cx="228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Desired station (D) </a:t>
            </a:r>
          </a:p>
          <a:p>
            <a:r>
              <a:rPr lang="en-US" sz="1400" dirty="0" smtClean="0"/>
              <a:t>- Undesired station (U)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590800" y="2837544"/>
                <a:ext cx="1463040" cy="4572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292934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1400" b="1" i="1">
                            <a:solidFill>
                              <a:srgbClr val="292934"/>
                            </a:solidFill>
                            <a:latin typeface="Cambria Math"/>
                          </a:rPr>
                          <m:t>𝑼</m:t>
                        </m:r>
                      </m:sub>
                    </m:sSub>
                    <m:d>
                      <m:dPr>
                        <m:ctrlPr>
                          <a:rPr lang="en-US" sz="1400" b="1" i="1">
                            <a:solidFill>
                              <a:srgbClr val="29293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29293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292934"/>
                                </a:solidFill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292934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n-US" sz="1400" b="1" dirty="0" smtClean="0">
                  <a:solidFill>
                    <a:srgbClr val="292934"/>
                  </a:solidFill>
                </a:endParaRPr>
              </a:p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for each </a:t>
                </a:r>
                <a:r>
                  <a:rPr lang="en-US" sz="1200" b="1" dirty="0" smtClean="0">
                    <a:solidFill>
                      <a:schemeClr val="tx1"/>
                    </a:solidFill>
                  </a:rPr>
                  <a:t>Cell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837544"/>
                <a:ext cx="1463040" cy="457200"/>
              </a:xfrm>
              <a:prstGeom prst="rect">
                <a:avLst/>
              </a:prstGeom>
              <a:blipFill rotWithShape="0">
                <a:blip r:embed="rId5"/>
                <a:stretch>
                  <a:fillRect b="-10127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/>
          <p:cNvSpPr/>
          <p:nvPr/>
        </p:nvSpPr>
        <p:spPr>
          <a:xfrm rot="16200000">
            <a:off x="1347274" y="3319436"/>
            <a:ext cx="228600" cy="332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7" idx="3"/>
            <a:endCxn id="17" idx="1"/>
          </p:cNvCxnSpPr>
          <p:nvPr/>
        </p:nvCxnSpPr>
        <p:spPr>
          <a:xfrm flipV="1">
            <a:off x="2148840" y="3066144"/>
            <a:ext cx="441960" cy="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3"/>
            <a:endCxn id="11" idx="1"/>
          </p:cNvCxnSpPr>
          <p:nvPr/>
        </p:nvCxnSpPr>
        <p:spPr>
          <a:xfrm>
            <a:off x="4053840" y="3066144"/>
            <a:ext cx="441960" cy="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3"/>
            <a:endCxn id="9" idx="1"/>
          </p:cNvCxnSpPr>
          <p:nvPr/>
        </p:nvCxnSpPr>
        <p:spPr>
          <a:xfrm>
            <a:off x="5958840" y="3066364"/>
            <a:ext cx="441960" cy="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157107" y="3772691"/>
            <a:ext cx="495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graphicFrame>
        <p:nvGraphicFramePr>
          <p:cNvPr id="5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811434"/>
              </p:ext>
            </p:extLst>
          </p:nvPr>
        </p:nvGraphicFramePr>
        <p:xfrm>
          <a:off x="1702778" y="4912658"/>
          <a:ext cx="1981197" cy="13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133"/>
                <a:gridCol w="220133"/>
                <a:gridCol w="220133"/>
                <a:gridCol w="220133"/>
                <a:gridCol w="220133"/>
                <a:gridCol w="220133"/>
                <a:gridCol w="220133"/>
                <a:gridCol w="220133"/>
                <a:gridCol w="220133"/>
              </a:tblGrid>
              <a:tr h="26196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196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196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196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196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" name="Oval 52"/>
          <p:cNvSpPr/>
          <p:nvPr/>
        </p:nvSpPr>
        <p:spPr>
          <a:xfrm>
            <a:off x="4584898" y="454306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436058" y="552761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563859" y="632460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55" idx="7"/>
            <a:endCxn id="54" idx="3"/>
          </p:cNvCxnSpPr>
          <p:nvPr/>
        </p:nvCxnSpPr>
        <p:spPr>
          <a:xfrm flipV="1">
            <a:off x="1628900" y="5592656"/>
            <a:ext cx="818317" cy="743103"/>
          </a:xfrm>
          <a:prstGeom prst="straightConnector1">
            <a:avLst/>
          </a:prstGeom>
          <a:ln w="127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3" idx="2"/>
            <a:endCxn id="54" idx="7"/>
          </p:cNvCxnSpPr>
          <p:nvPr/>
        </p:nvCxnSpPr>
        <p:spPr>
          <a:xfrm flipH="1">
            <a:off x="2501099" y="4581160"/>
            <a:ext cx="2083799" cy="957614"/>
          </a:xfrm>
          <a:prstGeom prst="straightConnector1">
            <a:avLst/>
          </a:prstGeom>
          <a:ln w="1270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855106" y="4465371"/>
                <a:ext cx="1238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 smtClean="0">
                          <a:latin typeface="Cambria Math"/>
                        </a:rPr>
                        <m:t>𝐆𝐫𝐢𝐝</m:t>
                      </m:r>
                      <m:r>
                        <a:rPr lang="en-US" sz="1400" b="1" i="0" smtClean="0">
                          <a:latin typeface="Cambria Math"/>
                        </a:rPr>
                        <m:t> </m:t>
                      </m:r>
                      <m:r>
                        <a:rPr lang="en-US" sz="1400" b="1" i="0" smtClean="0">
                          <a:latin typeface="Cambria Math"/>
                        </a:rPr>
                        <m:t>𝐂𝐞𝐥𝐥</m:t>
                      </m:r>
                      <m:sSub>
                        <m:sSub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1"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1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400" b="1" i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06" y="4465371"/>
                <a:ext cx="1238104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47345" y="6397823"/>
                <a:ext cx="16910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 smtClean="0">
                          <a:latin typeface="Cambria Math"/>
                        </a:rPr>
                        <m:t>𝐃𝐞𝐬𝐢𝐫𝐞𝐝</m:t>
                      </m:r>
                      <m:r>
                        <a:rPr lang="en-US" sz="1400" b="1" i="0" smtClean="0">
                          <a:latin typeface="Cambria Math"/>
                        </a:rPr>
                        <m:t> </m:t>
                      </m:r>
                      <m:r>
                        <a:rPr lang="en-US" sz="1400" b="1" i="0" smtClean="0">
                          <a:latin typeface="Cambria Math"/>
                        </a:rPr>
                        <m:t>𝐒𝐭𝐚𝐭𝐢𝐨𝐧</m:t>
                      </m:r>
                      <m:r>
                        <a:rPr lang="en-US" sz="1400" b="1" i="0" smtClean="0"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en-US" sz="1400" b="1" i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45" y="6397823"/>
                <a:ext cx="1691055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663171" y="4201102"/>
                <a:ext cx="1912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 smtClean="0">
                          <a:latin typeface="Cambria Math"/>
                        </a:rPr>
                        <m:t>𝐔𝐧𝐝𝐞𝐬𝐢𝐫𝐞𝐝</m:t>
                      </m:r>
                      <m:r>
                        <a:rPr lang="en-US" sz="1400" b="1" i="0" smtClean="0">
                          <a:latin typeface="Cambria Math"/>
                        </a:rPr>
                        <m:t> </m:t>
                      </m:r>
                      <m:r>
                        <a:rPr lang="en-US" sz="1400" b="1" i="0" smtClean="0">
                          <a:latin typeface="Cambria Math"/>
                        </a:rPr>
                        <m:t>𝐒𝐭𝐚𝐭𝐢𝐨𝐧</m:t>
                      </m:r>
                      <m:r>
                        <a:rPr lang="en-US" sz="1400" b="1" i="0" smtClean="0"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en-US" sz="1400" b="1" i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171" y="4201102"/>
                <a:ext cx="1912327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>
            <a:stCxn id="63" idx="2"/>
            <a:endCxn id="54" idx="0"/>
          </p:cNvCxnSpPr>
          <p:nvPr/>
        </p:nvCxnSpPr>
        <p:spPr>
          <a:xfrm>
            <a:off x="2474158" y="4773148"/>
            <a:ext cx="0" cy="754467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513320" y="4038600"/>
            <a:ext cx="109728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No-service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Cell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58738" y="3761601"/>
            <a:ext cx="495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59" name="Rectangle 58"/>
          <p:cNvSpPr/>
          <p:nvPr/>
        </p:nvSpPr>
        <p:spPr>
          <a:xfrm>
            <a:off x="6400800" y="5120245"/>
            <a:ext cx="1836239" cy="4431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Run KNN classification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91000" y="3328598"/>
            <a:ext cx="2353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 = </a:t>
            </a:r>
            <a:r>
              <a:rPr lang="en-US" sz="1400" dirty="0" err="1" smtClean="0"/>
              <a:t>kTB</a:t>
            </a:r>
            <a:r>
              <a:rPr lang="en-US" sz="1400" dirty="0" smtClean="0"/>
              <a:t> = -106 </a:t>
            </a:r>
            <a:r>
              <a:rPr lang="en-US" sz="1400" dirty="0" err="1" smtClean="0"/>
              <a:t>dBm</a:t>
            </a:r>
            <a:r>
              <a:rPr lang="en-US" sz="1400" dirty="0" smtClean="0"/>
              <a:t>/6MHz</a:t>
            </a:r>
            <a:endParaRPr lang="en-US" sz="1400" dirty="0"/>
          </a:p>
        </p:txBody>
      </p:sp>
      <p:sp>
        <p:nvSpPr>
          <p:cNvPr id="75" name="Rectangle 74"/>
          <p:cNvSpPr/>
          <p:nvPr/>
        </p:nvSpPr>
        <p:spPr>
          <a:xfrm>
            <a:off x="6400800" y="5881468"/>
            <a:ext cx="1836239" cy="4431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Determine Boundary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>
            <a:stCxn id="59" idx="2"/>
            <a:endCxn id="75" idx="0"/>
          </p:cNvCxnSpPr>
          <p:nvPr/>
        </p:nvCxnSpPr>
        <p:spPr>
          <a:xfrm>
            <a:off x="7318920" y="5563377"/>
            <a:ext cx="0" cy="3180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9" idx="2"/>
            <a:endCxn id="38" idx="0"/>
          </p:cNvCxnSpPr>
          <p:nvPr/>
        </p:nvCxnSpPr>
        <p:spPr>
          <a:xfrm rot="16200000" flipH="1">
            <a:off x="7357628" y="3334268"/>
            <a:ext cx="660292" cy="74837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ontent Placeholder 2"/>
          <p:cNvSpPr>
            <a:spLocks noGrp="1"/>
          </p:cNvSpPr>
          <p:nvPr>
            <p:ph idx="1"/>
          </p:nvPr>
        </p:nvSpPr>
        <p:spPr>
          <a:xfrm>
            <a:off x="470098" y="989507"/>
            <a:ext cx="8229600" cy="12915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Consider </a:t>
            </a:r>
            <a:r>
              <a:rPr lang="en-US" b="1" dirty="0">
                <a:solidFill>
                  <a:srgbClr val="00B050"/>
                </a:solidFill>
              </a:rPr>
              <a:t>interference from other TV </a:t>
            </a:r>
            <a:r>
              <a:rPr lang="en-US" b="1" dirty="0" smtClean="0">
                <a:solidFill>
                  <a:srgbClr val="00B050"/>
                </a:solidFill>
              </a:rPr>
              <a:t>transmitters</a:t>
            </a:r>
          </a:p>
          <a:p>
            <a:pPr lvl="1"/>
            <a:r>
              <a:rPr lang="en-US" dirty="0" smtClean="0"/>
              <a:t>Determine service reception based on SINR threshold</a:t>
            </a:r>
          </a:p>
          <a:p>
            <a:pPr lvl="1"/>
            <a:r>
              <a:rPr lang="en-US" dirty="0" smtClean="0"/>
              <a:t>Use Longley-Rice P2P mode to calculate signal strength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35" name="Elbow Connector 34"/>
          <p:cNvCxnSpPr>
            <a:stCxn id="9" idx="2"/>
            <a:endCxn id="14" idx="0"/>
          </p:cNvCxnSpPr>
          <p:nvPr/>
        </p:nvCxnSpPr>
        <p:spPr>
          <a:xfrm rot="5400000">
            <a:off x="6612358" y="3334391"/>
            <a:ext cx="657314" cy="74514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4" idx="2"/>
            <a:endCxn id="59" idx="0"/>
          </p:cNvCxnSpPr>
          <p:nvPr/>
        </p:nvCxnSpPr>
        <p:spPr>
          <a:xfrm rot="16200000" flipH="1">
            <a:off x="6629969" y="4431293"/>
            <a:ext cx="627423" cy="75048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8" idx="2"/>
            <a:endCxn id="59" idx="0"/>
          </p:cNvCxnSpPr>
          <p:nvPr/>
        </p:nvCxnSpPr>
        <p:spPr>
          <a:xfrm rot="5400000">
            <a:off x="7378218" y="4436502"/>
            <a:ext cx="624445" cy="74304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9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35" y="1479057"/>
            <a:ext cx="8382000" cy="1219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Evaluation of the coverage computed with F-Curve</a:t>
            </a:r>
          </a:p>
          <a:p>
            <a:pPr lvl="1"/>
            <a:r>
              <a:rPr lang="en-US" dirty="0" smtClean="0"/>
              <a:t>Two nearby DTV stations operating in co-channel (channel 39)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heir TV </a:t>
            </a:r>
            <a:r>
              <a:rPr lang="en-US" dirty="0" err="1" smtClean="0"/>
              <a:t>coverages</a:t>
            </a:r>
            <a:r>
              <a:rPr lang="en-US" dirty="0" smtClean="0"/>
              <a:t> are partially overlapped</a:t>
            </a:r>
          </a:p>
          <a:p>
            <a:pPr lvl="1"/>
            <a:r>
              <a:rPr lang="en-US" dirty="0" smtClean="0"/>
              <a:t>High possibility of co-channel interference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694" y="3194835"/>
            <a:ext cx="2831306" cy="31323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3200400"/>
            <a:ext cx="1981200" cy="18975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Desired Station</a:t>
            </a:r>
          </a:p>
          <a:p>
            <a:r>
              <a:rPr lang="en-US" sz="1200" b="1" dirty="0" smtClean="0"/>
              <a:t>Channel</a:t>
            </a:r>
            <a:r>
              <a:rPr lang="en-US" sz="1200" b="1" dirty="0"/>
              <a:t>: 39</a:t>
            </a:r>
            <a:br>
              <a:rPr lang="en-US" sz="1200" b="1" dirty="0"/>
            </a:br>
            <a:r>
              <a:rPr lang="en-US" sz="1200" b="1" dirty="0"/>
              <a:t>Call sign: WMYT-TV</a:t>
            </a:r>
            <a:br>
              <a:rPr lang="en-US" sz="1200" b="1" dirty="0"/>
            </a:br>
            <a:r>
              <a:rPr lang="en-US" sz="1200" b="1" dirty="0"/>
              <a:t>Service type: DT</a:t>
            </a:r>
            <a:br>
              <a:rPr lang="en-US" sz="1200" b="1" dirty="0"/>
            </a:br>
            <a:r>
              <a:rPr lang="en-US" sz="1200" b="1" dirty="0"/>
              <a:t>ERP: 225.0 kW</a:t>
            </a:r>
            <a:br>
              <a:rPr lang="en-US" sz="1200" b="1" dirty="0"/>
            </a:br>
            <a:r>
              <a:rPr lang="en-US" sz="1200" b="1" dirty="0"/>
              <a:t>HAAT: 571.0 m</a:t>
            </a:r>
            <a:br>
              <a:rPr lang="en-US" sz="1200" b="1" dirty="0"/>
            </a:br>
            <a:r>
              <a:rPr lang="en-US" sz="1200" b="1" dirty="0"/>
              <a:t>Antenna Type: ND</a:t>
            </a:r>
            <a:br>
              <a:rPr lang="en-US" sz="1200" b="1" dirty="0"/>
            </a:br>
            <a:r>
              <a:rPr lang="en-US" sz="1200" b="1" dirty="0"/>
              <a:t>Coordinate: </a:t>
            </a:r>
            <a:br>
              <a:rPr lang="en-US" sz="1200" b="1" dirty="0"/>
            </a:br>
            <a:r>
              <a:rPr lang="en-US" sz="1200" b="1" dirty="0"/>
              <a:t>35.36222,-</a:t>
            </a:r>
            <a:r>
              <a:rPr lang="en-US" sz="1200" b="1" dirty="0" smtClean="0"/>
              <a:t>81.15528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685800" y="4599237"/>
            <a:ext cx="1828800" cy="18777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Undesired Station</a:t>
            </a:r>
          </a:p>
          <a:p>
            <a:r>
              <a:rPr lang="en-US" sz="1200" b="1" dirty="0" smtClean="0"/>
              <a:t>Channel</a:t>
            </a:r>
            <a:r>
              <a:rPr lang="en-US" sz="1200" b="1" dirty="0"/>
              <a:t>: 39</a:t>
            </a:r>
            <a:br>
              <a:rPr lang="en-US" sz="1200" b="1" dirty="0"/>
            </a:br>
            <a:r>
              <a:rPr lang="en-US" sz="1200" b="1" dirty="0"/>
              <a:t>Call sign: WKTC</a:t>
            </a:r>
            <a:br>
              <a:rPr lang="en-US" sz="1200" b="1" dirty="0"/>
            </a:br>
            <a:r>
              <a:rPr lang="en-US" sz="1200" b="1" dirty="0"/>
              <a:t>Service type: DT</a:t>
            </a:r>
            <a:br>
              <a:rPr lang="en-US" sz="1200" b="1" dirty="0"/>
            </a:br>
            <a:r>
              <a:rPr lang="en-US" sz="1200" b="1" dirty="0"/>
              <a:t>ERP: 500.0 kW</a:t>
            </a:r>
            <a:br>
              <a:rPr lang="en-US" sz="1200" b="1" dirty="0"/>
            </a:br>
            <a:r>
              <a:rPr lang="en-US" sz="1200" b="1" dirty="0"/>
              <a:t>HAAT: 391.0 m</a:t>
            </a:r>
            <a:br>
              <a:rPr lang="en-US" sz="1200" b="1" dirty="0"/>
            </a:br>
            <a:r>
              <a:rPr lang="en-US" sz="1200" b="1" dirty="0"/>
              <a:t>Antenna Type: DA</a:t>
            </a:r>
            <a:br>
              <a:rPr lang="en-US" sz="1200" b="1" dirty="0"/>
            </a:br>
            <a:r>
              <a:rPr lang="en-US" sz="1200" b="1" dirty="0"/>
              <a:t>Coordinate: </a:t>
            </a:r>
            <a:br>
              <a:rPr lang="en-US" sz="1200" b="1" dirty="0"/>
            </a:br>
            <a:r>
              <a:rPr lang="en-US" sz="1200" b="1" dirty="0"/>
              <a:t>34.11611,-80.76417</a:t>
            </a: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2514600" y="5538119"/>
            <a:ext cx="189309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4343400" y="4149185"/>
            <a:ext cx="1905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83694" y="27387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Coverage area for WMYT-TV and WKTC (F-Curve)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747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71500" y="154355"/>
            <a:ext cx="8229600" cy="990600"/>
          </a:xfrm>
        </p:spPr>
        <p:txBody>
          <a:bodyPr/>
          <a:lstStyle/>
          <a:p>
            <a:r>
              <a:rPr lang="en-US" altLang="en-US" dirty="0" smtClean="0"/>
              <a:t>Results (Our Approach)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F63A3EA5-A130-4F8D-8336-E47793C0AF8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42900" y="1039813"/>
            <a:ext cx="8458200" cy="15875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900" dirty="0" smtClean="0"/>
              <a:t>Result of TV Coverage (WMYT-TV)</a:t>
            </a:r>
          </a:p>
          <a:p>
            <a:pPr lvl="1">
              <a:defRPr/>
            </a:pPr>
            <a:r>
              <a:rPr lang="en-US" sz="2900" dirty="0" smtClean="0"/>
              <a:t>Calculates SNR-based coverage and SINR-based coverage</a:t>
            </a:r>
          </a:p>
          <a:p>
            <a:pPr lvl="1">
              <a:defRPr/>
            </a:pPr>
            <a:r>
              <a:rPr lang="en-US" sz="2900" dirty="0" smtClean="0"/>
              <a:t>Run KNN algorithm to compute a closed-loop coverage</a:t>
            </a:r>
          </a:p>
          <a:p>
            <a:pPr lvl="1">
              <a:defRPr/>
            </a:pPr>
            <a:r>
              <a:rPr lang="en-US" sz="2900" dirty="0" smtClean="0"/>
              <a:t>SINR-based coverage loses some service regions of WMYT-TV due to interference from </a:t>
            </a:r>
            <a:r>
              <a:rPr lang="en-US" sz="2900" dirty="0"/>
              <a:t>WKTC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12293" name="TextBox 12"/>
          <p:cNvSpPr txBox="1">
            <a:spLocks noChangeArrowheads="1"/>
          </p:cNvSpPr>
          <p:nvPr/>
        </p:nvSpPr>
        <p:spPr bwMode="auto">
          <a:xfrm>
            <a:off x="760413" y="2727325"/>
            <a:ext cx="3621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/>
              <a:t>WMYT-TV service region and coverage based on SNR threshold (16 dB) and K = 250 </a:t>
            </a:r>
          </a:p>
          <a:p>
            <a:pPr algn="ctr"/>
            <a:r>
              <a:rPr lang="es-ES" altLang="en-US" sz="1200"/>
              <a:t>Total error rate = </a:t>
            </a:r>
            <a:r>
              <a:rPr lang="en-US" altLang="en-US" sz="1200"/>
              <a:t>15.376</a:t>
            </a:r>
            <a:r>
              <a:rPr lang="es-ES" altLang="en-US" sz="1200"/>
              <a:t> % </a:t>
            </a:r>
          </a:p>
          <a:p>
            <a:pPr algn="ctr"/>
            <a:r>
              <a:rPr lang="es-ES" altLang="en-US" sz="1200"/>
              <a:t>Type 1 (8.218 %) + Type 2 (7.158 %) </a:t>
            </a:r>
            <a:endParaRPr lang="en-US" altLang="en-US" sz="1200"/>
          </a:p>
          <a:p>
            <a:pPr algn="ctr"/>
            <a:endParaRPr lang="en-US" altLang="en-US" sz="1200"/>
          </a:p>
        </p:txBody>
      </p:sp>
      <p:pic>
        <p:nvPicPr>
          <p:cNvPr id="1229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9325"/>
            <a:ext cx="39243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489325"/>
            <a:ext cx="39243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4953000" y="2743200"/>
            <a:ext cx="350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/>
              <a:t>WMYT-TV service region and coverage based on SINR threshold (15.16 dB) and K = 250</a:t>
            </a:r>
          </a:p>
          <a:p>
            <a:pPr algn="ctr"/>
            <a:r>
              <a:rPr lang="es-ES" altLang="en-US" sz="1200"/>
              <a:t>Total error rate = </a:t>
            </a:r>
            <a:r>
              <a:rPr lang="en-US" altLang="en-US" sz="1200"/>
              <a:t>13.916</a:t>
            </a:r>
            <a:r>
              <a:rPr lang="es-ES" altLang="en-US" sz="1200"/>
              <a:t> % </a:t>
            </a:r>
          </a:p>
          <a:p>
            <a:pPr algn="ctr"/>
            <a:r>
              <a:rPr lang="es-ES" altLang="en-US" sz="1200"/>
              <a:t>Type 1 (6.491 %) + Type 2 (7.425 %) 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503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 Results (Our Approach)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38" y="1430338"/>
            <a:ext cx="8229600" cy="1066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Comparison of TV </a:t>
            </a:r>
            <a:r>
              <a:rPr lang="en-US" dirty="0" smtClean="0"/>
              <a:t>Coverage</a:t>
            </a:r>
          </a:p>
          <a:p>
            <a:pPr lvl="1">
              <a:defRPr/>
            </a:pPr>
            <a:r>
              <a:rPr lang="en-US" dirty="0" smtClean="0"/>
              <a:t>SINR-based coverage of two stations are distinct 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Our approach shows better estimation of coverage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A1578060-C14F-4596-BD85-6EDD16ADD5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33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017838"/>
            <a:ext cx="458152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005138"/>
            <a:ext cx="458152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893763" y="28956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/>
              <a:t>SNR-based Coverage comparison </a:t>
            </a:r>
          </a:p>
          <a:p>
            <a:pPr algn="ctr"/>
            <a:r>
              <a:rPr lang="en-US" altLang="en-US" sz="1200"/>
              <a:t>for WMYT-TV and WKTC </a:t>
            </a: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5419725" y="28956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200"/>
              <a:t>SINR-based Coverage comparison </a:t>
            </a:r>
          </a:p>
          <a:p>
            <a:pPr algn="ctr"/>
            <a:r>
              <a:rPr lang="en-US" altLang="en-US" sz="1200"/>
              <a:t>for WMYT-TV and WKTC </a:t>
            </a:r>
          </a:p>
        </p:txBody>
      </p:sp>
    </p:spTree>
    <p:extLst>
      <p:ext uri="{BB962C8B-B14F-4D97-AF65-F5344CB8AC3E}">
        <p14:creationId xmlns:p14="http://schemas.microsoft.com/office/powerpoint/2010/main" val="22504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" y="533400"/>
            <a:ext cx="90678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Towards Data-driven White Space Maps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752600"/>
            <a:ext cx="8610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</a:rPr>
              <a:t>State of Spectrum Measurements very spotty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</a:rPr>
              <a:t>   - data not publicly available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</a:rPr>
              <a:t>   - no continuous monitoring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</a:rPr>
              <a:t>   - point data, almost no driving </a:t>
            </a:r>
            <a:r>
              <a:rPr lang="en-US" sz="2200" b="1" dirty="0" smtClean="0">
                <a:solidFill>
                  <a:srgbClr val="0070C0"/>
                </a:solidFill>
              </a:rPr>
              <a:t>data (i.e. area coverage)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need robust vehicle-friendly platforms and commitment to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sustained open source data campaigns !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b="1" dirty="0" smtClean="0"/>
          </a:p>
          <a:p>
            <a:pPr marL="82296" indent="0">
              <a:buFont typeface="Arial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440436"/>
            <a:ext cx="5320146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	</a:t>
            </a:r>
            <a:r>
              <a:rPr lang="en-US" b="1" dirty="0" smtClean="0">
                <a:latin typeface="+mj-lt"/>
              </a:rPr>
              <a:t>Main  Take-</a:t>
            </a:r>
            <a:r>
              <a:rPr lang="en-US" b="1" dirty="0" err="1" smtClean="0">
                <a:latin typeface="+mj-lt"/>
              </a:rPr>
              <a:t>aways</a:t>
            </a:r>
            <a:endParaRPr lang="en-US" dirty="0" smtClean="0">
              <a:latin typeface="+mj-lt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latin typeface="+mj-lt"/>
              </a:rPr>
              <a:t>	</a:t>
            </a:r>
            <a:endParaRPr lang="en-US" dirty="0" smtClean="0">
              <a:solidFill>
                <a:srgbClr val="00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066800"/>
            <a:ext cx="8915400" cy="5943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Databases are based on (predictive) </a:t>
            </a:r>
            <a:r>
              <a:rPr lang="en-US" i="1" dirty="0" smtClean="0"/>
              <a:t>propagation models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- these are imperfect at best, and at worst – significantly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inaccurate (urban canyons and indoors, in particular)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i="1" dirty="0"/>
              <a:t> </a:t>
            </a:r>
            <a:r>
              <a:rPr lang="en-US" i="1" dirty="0" smtClean="0"/>
              <a:t>  </a:t>
            </a:r>
            <a:r>
              <a:rPr lang="en-US" dirty="0" smtClean="0"/>
              <a:t>For TVWS, the FCC mandated the use of F-curves for primary </a:t>
            </a:r>
          </a:p>
          <a:p>
            <a:pPr marL="274320" lvl="1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dirty="0" smtClean="0"/>
              <a:t>protection</a:t>
            </a:r>
            <a:r>
              <a:rPr lang="en-US" dirty="0" smtClean="0"/>
              <a:t>, </a:t>
            </a:r>
            <a:r>
              <a:rPr lang="en-US" dirty="0" smtClean="0"/>
              <a:t>already we can do better </a:t>
            </a:r>
            <a:r>
              <a:rPr lang="en-US" dirty="0" smtClean="0"/>
              <a:t>(use Longley-Rice) !</a:t>
            </a:r>
            <a:endParaRPr lang="en-US" dirty="0" smtClean="0"/>
          </a:p>
          <a:p>
            <a:pPr marL="274320" lvl="1" indent="0">
              <a:buNone/>
            </a:pPr>
            <a:r>
              <a:rPr lang="en-US" i="1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 </a:t>
            </a:r>
            <a:r>
              <a:rPr lang="en-US" dirty="0" smtClean="0"/>
              <a:t>Current Databases leave a lot to be desired  in terms of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</a:t>
            </a:r>
            <a:r>
              <a:rPr lang="en-US" dirty="0" smtClean="0"/>
              <a:t>lack of useful </a:t>
            </a:r>
            <a:r>
              <a:rPr lang="en-US" dirty="0" smtClean="0"/>
              <a:t> supporting analytics</a:t>
            </a:r>
            <a:r>
              <a:rPr lang="en-US" dirty="0" smtClean="0"/>
              <a:t>; secondary </a:t>
            </a:r>
            <a:r>
              <a:rPr lang="en-US" dirty="0" smtClean="0"/>
              <a:t>interference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modeling </a:t>
            </a:r>
            <a:r>
              <a:rPr lang="en-US" dirty="0" smtClean="0"/>
              <a:t>is </a:t>
            </a:r>
            <a:r>
              <a:rPr lang="en-US" dirty="0" smtClean="0"/>
              <a:t> </a:t>
            </a:r>
            <a:r>
              <a:rPr lang="en-US" i="1" dirty="0" smtClean="0"/>
              <a:t>missing </a:t>
            </a:r>
            <a:r>
              <a:rPr lang="en-US" i="1" dirty="0" smtClean="0"/>
              <a:t>(FCC rules only </a:t>
            </a:r>
            <a:r>
              <a:rPr lang="en-US" i="1" dirty="0" smtClean="0"/>
              <a:t>focused on primary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</a:t>
            </a:r>
            <a:r>
              <a:rPr lang="en-US" i="1" dirty="0" smtClean="0"/>
              <a:t>protection!)</a:t>
            </a:r>
            <a:endParaRPr lang="en-US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Hence purely using Databases (as per present FCC) to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estimate availability of White Spaces is inadvisable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need to involve local spectrum measurements to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complement  Databases!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31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8" y="4608079"/>
            <a:ext cx="3109913" cy="186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62375" y="1904355"/>
            <a:ext cx="3292619" cy="991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95800"/>
            <a:ext cx="762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5900" y="4267200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Sensor Nodes</a:t>
            </a:r>
          </a:p>
        </p:txBody>
      </p:sp>
      <p:sp>
        <p:nvSpPr>
          <p:cNvPr id="8" name="Cloud 7"/>
          <p:cNvSpPr/>
          <p:nvPr/>
        </p:nvSpPr>
        <p:spPr>
          <a:xfrm>
            <a:off x="3581400" y="3200400"/>
            <a:ext cx="1828800" cy="11569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IP Network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5753100" y="1980555"/>
            <a:ext cx="1143000" cy="8140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Spectrum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Database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24300" y="2112128"/>
            <a:ext cx="1143000" cy="5542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Management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Server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endCxn id="1027" idx="0"/>
          </p:cNvCxnSpPr>
          <p:nvPr/>
        </p:nvCxnSpPr>
        <p:spPr>
          <a:xfrm>
            <a:off x="2209800" y="4876800"/>
            <a:ext cx="119063" cy="3810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29" idx="3"/>
            <a:endCxn id="1027" idx="1"/>
          </p:cNvCxnSpPr>
          <p:nvPr/>
        </p:nvCxnSpPr>
        <p:spPr>
          <a:xfrm>
            <a:off x="1589809" y="5269087"/>
            <a:ext cx="619991" cy="257296"/>
          </a:xfrm>
          <a:prstGeom prst="straightConnector1">
            <a:avLst/>
          </a:prstGeom>
          <a:ln w="19050">
            <a:prstDash val="sysDot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  <a:endCxn id="14" idx="3"/>
          </p:cNvCxnSpPr>
          <p:nvPr/>
        </p:nvCxnSpPr>
        <p:spPr>
          <a:xfrm flipH="1">
            <a:off x="5067300" y="2387590"/>
            <a:ext cx="685800" cy="1652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57800"/>
            <a:ext cx="238125" cy="5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34" y="5095256"/>
            <a:ext cx="1809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21" y="5919470"/>
            <a:ext cx="1809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5552826"/>
            <a:ext cx="1809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57201" y="64770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Secondary TVWS Networks (</a:t>
            </a:r>
            <a:r>
              <a:rPr lang="en-US" sz="1200" b="1" dirty="0" smtClean="0"/>
              <a:t>with sensing capability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46" name="Straight Arrow Connector 45"/>
          <p:cNvCxnSpPr>
            <a:stCxn id="1027" idx="3"/>
            <a:endCxn id="8" idx="1"/>
          </p:cNvCxnSpPr>
          <p:nvPr/>
        </p:nvCxnSpPr>
        <p:spPr>
          <a:xfrm flipV="1">
            <a:off x="2447925" y="4356068"/>
            <a:ext cx="2047875" cy="1170315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964201" y="5791200"/>
            <a:ext cx="1159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Access Point</a:t>
            </a:r>
            <a:endParaRPr lang="en-US" sz="1000" dirty="0"/>
          </a:p>
        </p:txBody>
      </p:sp>
      <p:cxnSp>
        <p:nvCxnSpPr>
          <p:cNvPr id="70" name="Straight Arrow Connector 69"/>
          <p:cNvCxnSpPr>
            <a:stCxn id="39" idx="1"/>
            <a:endCxn id="1027" idx="3"/>
          </p:cNvCxnSpPr>
          <p:nvPr/>
        </p:nvCxnSpPr>
        <p:spPr>
          <a:xfrm flipH="1" flipV="1">
            <a:off x="2447925" y="5526383"/>
            <a:ext cx="585787" cy="200274"/>
          </a:xfrm>
          <a:prstGeom prst="straightConnector1">
            <a:avLst/>
          </a:prstGeom>
          <a:ln w="19050">
            <a:prstDash val="sysDot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1027" idx="1"/>
          </p:cNvCxnSpPr>
          <p:nvPr/>
        </p:nvCxnSpPr>
        <p:spPr>
          <a:xfrm flipV="1">
            <a:off x="1828800" y="5526383"/>
            <a:ext cx="381000" cy="569618"/>
          </a:xfrm>
          <a:prstGeom prst="straightConnector1">
            <a:avLst/>
          </a:prstGeom>
          <a:ln w="19050">
            <a:prstDash val="sysDot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7" y="4608079"/>
            <a:ext cx="3109913" cy="186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Straight Arrow Connector 79"/>
          <p:cNvCxnSpPr>
            <a:stCxn id="82" idx="3"/>
            <a:endCxn id="81" idx="0"/>
          </p:cNvCxnSpPr>
          <p:nvPr/>
        </p:nvCxnSpPr>
        <p:spPr>
          <a:xfrm flipH="1">
            <a:off x="6974032" y="4792864"/>
            <a:ext cx="43727" cy="464936"/>
          </a:xfrm>
          <a:prstGeom prst="straightConnector1">
            <a:avLst/>
          </a:prstGeom>
          <a:ln w="19050">
            <a:prstDash val="sysDot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69" y="5257800"/>
            <a:ext cx="238125" cy="53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784" y="4619033"/>
            <a:ext cx="1809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94" y="6037421"/>
            <a:ext cx="1809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2" y="5105400"/>
            <a:ext cx="1809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6" name="Straight Arrow Connector 85"/>
          <p:cNvCxnSpPr>
            <a:stCxn id="84" idx="1"/>
            <a:endCxn id="81" idx="3"/>
          </p:cNvCxnSpPr>
          <p:nvPr/>
        </p:nvCxnSpPr>
        <p:spPr>
          <a:xfrm flipH="1">
            <a:off x="7093094" y="5279231"/>
            <a:ext cx="893618" cy="247152"/>
          </a:xfrm>
          <a:prstGeom prst="straightConnector1">
            <a:avLst/>
          </a:prstGeom>
          <a:ln w="19050">
            <a:prstDash val="sysDot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3" idx="0"/>
            <a:endCxn id="81" idx="2"/>
          </p:cNvCxnSpPr>
          <p:nvPr/>
        </p:nvCxnSpPr>
        <p:spPr>
          <a:xfrm flipH="1" flipV="1">
            <a:off x="6974032" y="5794966"/>
            <a:ext cx="209550" cy="242455"/>
          </a:xfrm>
          <a:prstGeom prst="straightConnector1">
            <a:avLst/>
          </a:prstGeom>
          <a:ln w="19050">
            <a:prstDash val="sysDot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1" idx="1"/>
            <a:endCxn id="8" idx="1"/>
          </p:cNvCxnSpPr>
          <p:nvPr/>
        </p:nvCxnSpPr>
        <p:spPr>
          <a:xfrm flipH="1" flipV="1">
            <a:off x="4495800" y="4356068"/>
            <a:ext cx="2359169" cy="1170315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" idx="3"/>
            <a:endCxn id="14" idx="2"/>
          </p:cNvCxnSpPr>
          <p:nvPr/>
        </p:nvCxnSpPr>
        <p:spPr>
          <a:xfrm flipV="1">
            <a:off x="4495800" y="2666355"/>
            <a:ext cx="0" cy="60019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00400" y="5544979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Client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98124" y="3805535"/>
            <a:ext cx="208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 Report sensing </a:t>
            </a:r>
            <a:r>
              <a:rPr lang="en-US" sz="1200" dirty="0"/>
              <a:t>d</a:t>
            </a:r>
            <a:r>
              <a:rPr lang="en-US" sz="1200" dirty="0" smtClean="0"/>
              <a:t>ata</a:t>
            </a:r>
          </a:p>
          <a:p>
            <a:r>
              <a:rPr lang="en-US" sz="1200" dirty="0" smtClean="0"/>
              <a:t>- Request channel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266700" y="2027386"/>
            <a:ext cx="346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Compute and store sensing data</a:t>
            </a:r>
          </a:p>
          <a:p>
            <a:r>
              <a:rPr lang="en-US" sz="1400" dirty="0" smtClean="0"/>
              <a:t>- Provide available WS channels</a:t>
            </a:r>
          </a:p>
          <a:p>
            <a:r>
              <a:rPr lang="en-US" sz="1400" dirty="0" smtClean="0"/>
              <a:t>(Longley-Rice propagation model + spectrum sensing)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762375" y="1548148"/>
            <a:ext cx="2366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Dynamic Spectrum Database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5022057" y="6490900"/>
            <a:ext cx="4121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Secondary TVWS Networks (</a:t>
            </a:r>
            <a:r>
              <a:rPr lang="en-US" sz="1200" b="1" dirty="0" smtClean="0"/>
              <a:t>without sensing capability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2590800" y="4186535"/>
            <a:ext cx="160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Response WS list </a:t>
            </a:r>
          </a:p>
          <a:p>
            <a:r>
              <a:rPr lang="en-US" sz="1200" dirty="0" smtClean="0"/>
              <a:t>(spectrum sensing)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5098207" y="4191000"/>
            <a:ext cx="1607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Response WS list </a:t>
            </a:r>
          </a:p>
          <a:p>
            <a:r>
              <a:rPr lang="en-US" sz="1200" dirty="0" smtClean="0"/>
              <a:t>(L-R model)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30</a:t>
            </a:fld>
            <a:r>
              <a:rPr lang="en-US" dirty="0"/>
              <a:t> / 35</a:t>
            </a:r>
          </a:p>
        </p:txBody>
      </p:sp>
    </p:spTree>
    <p:extLst>
      <p:ext uri="{BB962C8B-B14F-4D97-AF65-F5344CB8AC3E}">
        <p14:creationId xmlns:p14="http://schemas.microsoft.com/office/powerpoint/2010/main" val="10489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hoto Aug 12, 6 53 56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2057400"/>
            <a:ext cx="1727200" cy="1295400"/>
          </a:xfrm>
          <a:prstGeom prst="rect">
            <a:avLst/>
          </a:prstGeom>
        </p:spPr>
      </p:pic>
      <p:pic>
        <p:nvPicPr>
          <p:cNvPr id="35" name="Picture 34" descr="Photo Aug 12, 6 55 17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2540000" cy="1905000"/>
          </a:xfrm>
          <a:prstGeom prst="rect">
            <a:avLst/>
          </a:prstGeom>
        </p:spPr>
      </p:pic>
      <p:pic>
        <p:nvPicPr>
          <p:cNvPr id="10" name="Picture 9" descr="Photo Aug 13, 10 58 17 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6200" y="4857750"/>
            <a:ext cx="1676400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227428"/>
            <a:ext cx="8229600" cy="990600"/>
          </a:xfrm>
        </p:spPr>
        <p:txBody>
          <a:bodyPr/>
          <a:lstStyle/>
          <a:p>
            <a:r>
              <a:rPr lang="en-US" dirty="0" smtClean="0"/>
              <a:t>Mobile-sensor based Data Collection</a:t>
            </a:r>
            <a:endParaRPr lang="en-US" dirty="0"/>
          </a:p>
        </p:txBody>
      </p:sp>
      <p:pic>
        <p:nvPicPr>
          <p:cNvPr id="9" name="Content Placeholder 8" descr="Photo Aug 12, 6 52 57 PM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657600" y="5410200"/>
            <a:ext cx="1524000" cy="1143000"/>
          </a:xfrm>
        </p:spPr>
      </p:pic>
      <p:sp>
        <p:nvSpPr>
          <p:cNvPr id="4" name="Rectangle 3"/>
          <p:cNvSpPr/>
          <p:nvPr/>
        </p:nvSpPr>
        <p:spPr>
          <a:xfrm>
            <a:off x="1447800" y="4800600"/>
            <a:ext cx="1645920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Spectrum Sensor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2667000"/>
            <a:ext cx="4191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2667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Access Point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8680" y="3962400"/>
            <a:ext cx="164592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Wi-Fi Interface Card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4800600"/>
            <a:ext cx="1737360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Wi-Fi to </a:t>
            </a:r>
            <a:r>
              <a:rPr lang="en-US" sz="1200" dirty="0" err="1" smtClean="0">
                <a:solidFill>
                  <a:schemeClr val="tx1"/>
                </a:solidFill>
              </a:rPr>
              <a:t>WhiteSpace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Translator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3124200"/>
            <a:ext cx="3733800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Daemon Module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(Python)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3962400"/>
            <a:ext cx="16002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PyRF</a:t>
            </a:r>
            <a:r>
              <a:rPr lang="en-US" sz="1200" dirty="0" smtClean="0">
                <a:solidFill>
                  <a:schemeClr val="tx1"/>
                </a:solidFill>
              </a:rPr>
              <a:t> Library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6324600"/>
            <a:ext cx="1499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ThinkRF</a:t>
            </a:r>
            <a:r>
              <a:rPr lang="en-US" sz="1200" dirty="0" smtClean="0"/>
              <a:t> WSA4000</a:t>
            </a:r>
            <a:endParaRPr lang="en-US" sz="1200" dirty="0"/>
          </a:p>
        </p:txBody>
      </p:sp>
      <p:sp>
        <p:nvSpPr>
          <p:cNvPr id="14" name="Can 13"/>
          <p:cNvSpPr/>
          <p:nvPr/>
        </p:nvSpPr>
        <p:spPr>
          <a:xfrm>
            <a:off x="6248400" y="1524000"/>
            <a:ext cx="1249680" cy="91440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Database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Server</a:t>
            </a:r>
          </a:p>
        </p:txBody>
      </p:sp>
      <p:cxnSp>
        <p:nvCxnSpPr>
          <p:cNvPr id="17" name="Shape 16"/>
          <p:cNvCxnSpPr>
            <a:stCxn id="4" idx="3"/>
            <a:endCxn id="12" idx="2"/>
          </p:cNvCxnSpPr>
          <p:nvPr/>
        </p:nvCxnSpPr>
        <p:spPr>
          <a:xfrm flipV="1">
            <a:off x="3093720" y="4419600"/>
            <a:ext cx="297180" cy="655320"/>
          </a:xfrm>
          <a:prstGeom prst="bentConnector2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8" idx="0"/>
            <a:endCxn id="11" idx="2"/>
          </p:cNvCxnSpPr>
          <p:nvPr/>
        </p:nvCxnSpPr>
        <p:spPr>
          <a:xfrm rot="5400000" flipH="1" flipV="1">
            <a:off x="3893820" y="4236720"/>
            <a:ext cx="1127760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239000" y="3352800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Dell </a:t>
            </a:r>
            <a:r>
              <a:rPr lang="en-US" sz="1200" dirty="0" err="1" smtClean="0"/>
              <a:t>PowerEdge</a:t>
            </a:r>
            <a:r>
              <a:rPr lang="en-US" sz="1200" dirty="0" smtClean="0"/>
              <a:t> 2950</a:t>
            </a:r>
            <a:endParaRPr lang="en-US" sz="1200" dirty="0"/>
          </a:p>
        </p:txBody>
      </p:sp>
      <p:cxnSp>
        <p:nvCxnSpPr>
          <p:cNvPr id="28" name="Shape 27"/>
          <p:cNvCxnSpPr>
            <a:stCxn id="8" idx="3"/>
            <a:endCxn id="7" idx="2"/>
          </p:cNvCxnSpPr>
          <p:nvPr/>
        </p:nvCxnSpPr>
        <p:spPr>
          <a:xfrm flipV="1">
            <a:off x="5318760" y="4419600"/>
            <a:ext cx="182880" cy="457200"/>
          </a:xfrm>
          <a:prstGeom prst="bentConnector2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21"/>
          <p:cNvCxnSpPr/>
          <p:nvPr/>
        </p:nvCxnSpPr>
        <p:spPr>
          <a:xfrm rot="5400000" flipH="1" flipV="1">
            <a:off x="3241041" y="3809274"/>
            <a:ext cx="274320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Photo Aug 12, 6 54 57 P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943725" y="4791075"/>
            <a:ext cx="1752600" cy="13144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239000" y="6324600"/>
            <a:ext cx="114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UHF Antenna</a:t>
            </a:r>
            <a:endParaRPr lang="en-US" sz="1200" dirty="0"/>
          </a:p>
        </p:txBody>
      </p:sp>
      <p:cxnSp>
        <p:nvCxnSpPr>
          <p:cNvPr id="18" name="Shape 17"/>
          <p:cNvCxnSpPr>
            <a:stCxn id="11" idx="3"/>
            <a:endCxn id="14" idx="3"/>
          </p:cNvCxnSpPr>
          <p:nvPr/>
        </p:nvCxnSpPr>
        <p:spPr>
          <a:xfrm flipV="1">
            <a:off x="6324600" y="2438400"/>
            <a:ext cx="548640" cy="960120"/>
          </a:xfrm>
          <a:prstGeom prst="bentConnector2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572000" y="1981200"/>
            <a:ext cx="9906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GPS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9" name="Shape 21"/>
          <p:cNvCxnSpPr/>
          <p:nvPr/>
        </p:nvCxnSpPr>
        <p:spPr>
          <a:xfrm rot="5400000" flipH="1" flipV="1">
            <a:off x="4726215" y="2781300"/>
            <a:ext cx="685800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334000" y="4724399"/>
            <a:ext cx="1645920" cy="457201"/>
            <a:chOff x="5334000" y="4724399"/>
            <a:chExt cx="1563694" cy="457201"/>
          </a:xfrm>
        </p:grpSpPr>
        <p:sp>
          <p:nvSpPr>
            <p:cNvPr id="26" name="Isosceles Triangle 25"/>
            <p:cNvSpPr/>
            <p:nvPr/>
          </p:nvSpPr>
          <p:spPr>
            <a:xfrm rot="10800000">
              <a:off x="6672943" y="4724399"/>
              <a:ext cx="224751" cy="182880"/>
            </a:xfrm>
            <a:prstGeom prst="triangl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hape 28"/>
            <p:cNvCxnSpPr/>
            <p:nvPr/>
          </p:nvCxnSpPr>
          <p:spPr>
            <a:xfrm flipV="1">
              <a:off x="5334000" y="4907280"/>
              <a:ext cx="1463040" cy="274320"/>
            </a:xfrm>
            <a:prstGeom prst="bentConnector3">
              <a:avLst>
                <a:gd name="adj1" fmla="val 99290"/>
              </a:avLst>
            </a:prstGeom>
            <a:ln w="1905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31</a:t>
            </a:fld>
            <a:r>
              <a:rPr lang="en-US" dirty="0"/>
              <a:t> / 35</a:t>
            </a:r>
          </a:p>
        </p:txBody>
      </p:sp>
    </p:spTree>
    <p:extLst>
      <p:ext uri="{BB962C8B-B14F-4D97-AF65-F5344CB8AC3E}">
        <p14:creationId xmlns:p14="http://schemas.microsoft.com/office/powerpoint/2010/main" val="28059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5943600" y="3733800"/>
            <a:ext cx="2057400" cy="2590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87045"/>
            <a:ext cx="8229600" cy="4876800"/>
          </a:xfrm>
        </p:spPr>
        <p:txBody>
          <a:bodyPr/>
          <a:lstStyle/>
          <a:p>
            <a:r>
              <a:rPr lang="en-US" dirty="0" smtClean="0"/>
              <a:t>Daemon Module</a:t>
            </a:r>
          </a:p>
          <a:p>
            <a:pPr lvl="1"/>
            <a:r>
              <a:rPr lang="en-US" dirty="0" smtClean="0"/>
              <a:t>Run spectrum sensing and collect I/Q Samples in UHF bands</a:t>
            </a:r>
          </a:p>
          <a:p>
            <a:pPr lvl="1"/>
            <a:r>
              <a:rPr lang="en-US" dirty="0" smtClean="0"/>
              <a:t>Perform windowing (</a:t>
            </a:r>
            <a:r>
              <a:rPr lang="en-US" dirty="0" err="1" smtClean="0"/>
              <a:t>Hanning</a:t>
            </a:r>
            <a:r>
              <a:rPr lang="en-US" dirty="0" smtClean="0"/>
              <a:t>, Hamming, Blackman, Bartlett-</a:t>
            </a:r>
            <a:r>
              <a:rPr lang="en-US" dirty="0" err="1" smtClean="0"/>
              <a:t>Hann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FFT -&gt; convert signal into frequency domain</a:t>
            </a:r>
          </a:p>
          <a:p>
            <a:pPr lvl="1"/>
            <a:r>
              <a:rPr lang="en-US" dirty="0" smtClean="0"/>
              <a:t>Report the result to the database server periodically</a:t>
            </a:r>
          </a:p>
          <a:p>
            <a:pPr lvl="8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4142601"/>
            <a:ext cx="1645920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Spectrum Sensor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4143828"/>
            <a:ext cx="1645920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Window Function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2200" y="4891314"/>
            <a:ext cx="1645920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Calibration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5693" y="4142601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I/Q Sample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3910671" y="5392579"/>
            <a:ext cx="20329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&lt;FREQ (Hz), RSSI (</a:t>
            </a:r>
            <a:r>
              <a:rPr lang="en-US" sz="1200" dirty="0" err="1" smtClean="0"/>
              <a:t>dBm</a:t>
            </a:r>
            <a:r>
              <a:rPr lang="en-US" sz="1200" dirty="0" smtClean="0"/>
              <a:t>)&gt;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533400" y="3810000"/>
            <a:ext cx="1794530" cy="46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Sensing UHF TV bands</a:t>
            </a:r>
          </a:p>
          <a:p>
            <a:pPr algn="ctr"/>
            <a:r>
              <a:rPr lang="en-US" sz="1200" dirty="0" smtClean="0"/>
              <a:t>(470-698 MHz)</a:t>
            </a:r>
            <a:endParaRPr lang="en-US" sz="1200" dirty="0"/>
          </a:p>
        </p:txBody>
      </p:sp>
      <p:sp>
        <p:nvSpPr>
          <p:cNvPr id="30" name="Can 29"/>
          <p:cNvSpPr/>
          <p:nvPr/>
        </p:nvSpPr>
        <p:spPr>
          <a:xfrm>
            <a:off x="2590800" y="5410200"/>
            <a:ext cx="1249680" cy="99060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Database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Server</a:t>
            </a:r>
          </a:p>
        </p:txBody>
      </p:sp>
      <p:cxnSp>
        <p:nvCxnSpPr>
          <p:cNvPr id="40" name="Straight Arrow Connector 39"/>
          <p:cNvCxnSpPr>
            <a:stCxn id="5" idx="2"/>
            <a:endCxn id="11" idx="0"/>
          </p:cNvCxnSpPr>
          <p:nvPr/>
        </p:nvCxnSpPr>
        <p:spPr>
          <a:xfrm>
            <a:off x="6995160" y="4692468"/>
            <a:ext cx="0" cy="198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" idx="3"/>
            <a:endCxn id="5" idx="1"/>
          </p:cNvCxnSpPr>
          <p:nvPr/>
        </p:nvCxnSpPr>
        <p:spPr>
          <a:xfrm>
            <a:off x="4998720" y="4416921"/>
            <a:ext cx="1173480" cy="12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43600" y="3733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Daemon Module</a:t>
            </a:r>
          </a:p>
        </p:txBody>
      </p:sp>
      <p:cxnSp>
        <p:nvCxnSpPr>
          <p:cNvPr id="50" name="Straight Arrow Connector 49"/>
          <p:cNvCxnSpPr>
            <a:stCxn id="60" idx="1"/>
            <a:endCxn id="30" idx="4"/>
          </p:cNvCxnSpPr>
          <p:nvPr/>
        </p:nvCxnSpPr>
        <p:spPr>
          <a:xfrm flipH="1" flipV="1">
            <a:off x="3840480" y="5905500"/>
            <a:ext cx="233172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038600" y="5621179"/>
            <a:ext cx="1828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Tagged by time and location</a:t>
            </a:r>
            <a:endParaRPr lang="en-US" sz="1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505200" y="6096000"/>
            <a:ext cx="533400" cy="457200"/>
            <a:chOff x="3505200" y="6096000"/>
            <a:chExt cx="533400" cy="457200"/>
          </a:xfrm>
        </p:grpSpPr>
        <p:sp>
          <p:nvSpPr>
            <p:cNvPr id="55" name="Snip Single Corner Rectangle 54"/>
            <p:cNvSpPr/>
            <p:nvPr/>
          </p:nvSpPr>
          <p:spPr>
            <a:xfrm>
              <a:off x="3657600" y="6096000"/>
              <a:ext cx="381000" cy="304800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nip Single Corner Rectangle 55"/>
            <p:cNvSpPr/>
            <p:nvPr/>
          </p:nvSpPr>
          <p:spPr>
            <a:xfrm>
              <a:off x="3581400" y="6172200"/>
              <a:ext cx="381000" cy="304800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nip Single Corner Rectangle 56"/>
            <p:cNvSpPr/>
            <p:nvPr/>
          </p:nvSpPr>
          <p:spPr>
            <a:xfrm>
              <a:off x="3505200" y="6248400"/>
              <a:ext cx="381000" cy="304800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4038600" y="6172200"/>
            <a:ext cx="1371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Upload as CSV files</a:t>
            </a:r>
            <a:endParaRPr lang="en-US" sz="1000" dirty="0"/>
          </a:p>
        </p:txBody>
      </p:sp>
      <p:sp>
        <p:nvSpPr>
          <p:cNvPr id="60" name="Rectangle 59"/>
          <p:cNvSpPr/>
          <p:nvPr/>
        </p:nvSpPr>
        <p:spPr>
          <a:xfrm>
            <a:off x="6172200" y="5638800"/>
            <a:ext cx="1645920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FFT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(average N times scan)</a:t>
            </a:r>
          </a:p>
        </p:txBody>
      </p:sp>
      <p:cxnSp>
        <p:nvCxnSpPr>
          <p:cNvPr id="62" name="Straight Arrow Connector 61"/>
          <p:cNvCxnSpPr>
            <a:stCxn id="11" idx="2"/>
            <a:endCxn id="60" idx="0"/>
          </p:cNvCxnSpPr>
          <p:nvPr/>
        </p:nvCxnSpPr>
        <p:spPr>
          <a:xfrm>
            <a:off x="6995160" y="5439954"/>
            <a:ext cx="0" cy="1988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UH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6096000"/>
            <a:ext cx="1725899" cy="66698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399951" y="3886200"/>
            <a:ext cx="952849" cy="530720"/>
            <a:chOff x="2399951" y="3886200"/>
            <a:chExt cx="952849" cy="530720"/>
          </a:xfrm>
        </p:grpSpPr>
        <p:cxnSp>
          <p:nvCxnSpPr>
            <p:cNvPr id="41" name="Straight Arrow Connector 40"/>
            <p:cNvCxnSpPr>
              <a:stCxn id="26" idx="0"/>
              <a:endCxn id="4" idx="1"/>
            </p:cNvCxnSpPr>
            <p:nvPr/>
          </p:nvCxnSpPr>
          <p:spPr>
            <a:xfrm rot="16200000" flipH="1">
              <a:off x="2761597" y="3825717"/>
              <a:ext cx="347841" cy="834565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Isosceles Triangle 25"/>
            <p:cNvSpPr/>
            <p:nvPr/>
          </p:nvSpPr>
          <p:spPr>
            <a:xfrm rot="10800000">
              <a:off x="2399951" y="3886200"/>
              <a:ext cx="236569" cy="182880"/>
            </a:xfrm>
            <a:prstGeom prst="triangl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32</a:t>
            </a:fld>
            <a:r>
              <a:rPr lang="en-US" dirty="0"/>
              <a:t> / 35</a:t>
            </a:r>
          </a:p>
        </p:txBody>
      </p:sp>
    </p:spTree>
    <p:extLst>
      <p:ext uri="{BB962C8B-B14F-4D97-AF65-F5344CB8AC3E}">
        <p14:creationId xmlns:p14="http://schemas.microsoft.com/office/powerpoint/2010/main" val="41728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J_Dr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7276" y="2587115"/>
            <a:ext cx="4716647" cy="373380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43600" y="4495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3600" y="556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4600" y="5257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0" y="4648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43600" y="6096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0" y="5943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00800" y="4724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81800" y="5029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91400" y="4648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48400" y="5715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67600" y="5029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486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86600" y="6019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43600" y="5029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15200" y="556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24800" y="5486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77200" y="5867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96200" y="6019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86600" y="4876800"/>
            <a:ext cx="152400" cy="152400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Photo Aug 21, 9 36 38 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06685" y="2369568"/>
            <a:ext cx="3993131" cy="39931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06686" y="1350164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en-US" sz="1600" dirty="0" smtClean="0"/>
          </a:p>
          <a:p>
            <a:r>
              <a:rPr lang="en-US" sz="1600" b="1" dirty="0" smtClean="0"/>
              <a:t>Measured RSSI for TV spectrum</a:t>
            </a:r>
            <a:r>
              <a:rPr lang="en-US" sz="1600" b="1" dirty="0"/>
              <a:t> </a:t>
            </a:r>
            <a:r>
              <a:rPr lang="en-US" sz="1600" b="1" dirty="0" smtClean="0"/>
              <a:t>tagged by  location and time</a:t>
            </a:r>
          </a:p>
        </p:txBody>
      </p:sp>
      <p:sp>
        <p:nvSpPr>
          <p:cNvPr id="29" name="Oval 28"/>
          <p:cNvSpPr/>
          <p:nvPr/>
        </p:nvSpPr>
        <p:spPr>
          <a:xfrm>
            <a:off x="6934200" y="5562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994009" y="2092569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Expect RSSI with new location </a:t>
            </a:r>
            <a:endParaRPr lang="en-US" sz="1200" dirty="0"/>
          </a:p>
        </p:txBody>
      </p:sp>
      <p:cxnSp>
        <p:nvCxnSpPr>
          <p:cNvPr id="32" name="Straight Arrow Connector 31"/>
          <p:cNvCxnSpPr>
            <a:stCxn id="30" idx="2"/>
            <a:endCxn id="26" idx="0"/>
          </p:cNvCxnSpPr>
          <p:nvPr/>
        </p:nvCxnSpPr>
        <p:spPr>
          <a:xfrm flipH="1">
            <a:off x="7162800" y="2369568"/>
            <a:ext cx="126609" cy="25072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33</a:t>
            </a:fld>
            <a:r>
              <a:rPr lang="en-US" dirty="0"/>
              <a:t> / 35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Mobile Data Collection (near Bell Labs, NJ)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80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436"/>
            <a:ext cx="8229600" cy="990600"/>
          </a:xfrm>
        </p:spPr>
        <p:txBody>
          <a:bodyPr/>
          <a:lstStyle/>
          <a:p>
            <a:r>
              <a:rPr lang="en-US" dirty="0" smtClean="0"/>
              <a:t>TVWS Detection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5105400" y="1524000"/>
                <a:ext cx="3810000" cy="51276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smtClean="0"/>
                  <a:t>IF channel C </a:t>
                </a:r>
                <a:r>
                  <a:rPr lang="en-US" sz="1400"/>
                  <a:t>in the FCC </a:t>
                </a:r>
                <a:r>
                  <a:rPr lang="en-US" sz="1400" smtClean="0"/>
                  <a:t>ruling (PLMRS channel, wireless mic. channel) THEN</a:t>
                </a:r>
              </a:p>
              <a:p>
                <a:pPr marL="0" indent="0">
                  <a:buNone/>
                </a:pPr>
                <a:r>
                  <a:rPr lang="en-US" sz="1400" smtClean="0"/>
                  <a:t>     L</a:t>
                </a:r>
                <a:r>
                  <a:rPr lang="en-US" sz="1000" smtClean="0"/>
                  <a:t>LM </a:t>
                </a:r>
                <a:r>
                  <a:rPr lang="en-US" sz="1400" smtClean="0"/>
                  <a:t>= C or </a:t>
                </a:r>
                <a:r>
                  <a:rPr lang="en-US" sz="1600" smtClean="0"/>
                  <a:t>L</a:t>
                </a:r>
                <a:r>
                  <a:rPr lang="en-US" sz="1000" smtClean="0"/>
                  <a:t>WMC </a:t>
                </a:r>
                <a:r>
                  <a:rPr lang="en-US" sz="1400" smtClean="0"/>
                  <a:t>= C</a:t>
                </a:r>
                <a:endParaRPr lang="en-US" sz="1000" smtClean="0"/>
              </a:p>
              <a:p>
                <a:pPr marL="0" indent="0">
                  <a:buNone/>
                </a:pPr>
                <a:r>
                  <a:rPr lang="en-US" sz="1400" smtClean="0"/>
                  <a:t>ELSE</a:t>
                </a:r>
              </a:p>
              <a:p>
                <a:pPr marL="0" indent="0">
                  <a:buNone/>
                </a:pPr>
                <a:r>
                  <a:rPr lang="en-US" sz="1400"/>
                  <a:t> </a:t>
                </a:r>
                <a:r>
                  <a:rPr lang="en-US" sz="1400" smtClean="0"/>
                  <a:t>         H</a:t>
                </a:r>
                <a:r>
                  <a:rPr lang="en-US" sz="1000" smtClean="0"/>
                  <a:t>e</a:t>
                </a:r>
                <a:r>
                  <a:rPr lang="en-US" sz="1400" smtClean="0"/>
                  <a:t> </a:t>
                </a:r>
                <a:r>
                  <a:rPr lang="en-US" sz="1400"/>
                  <a:t>= </a:t>
                </a:r>
                <a:r>
                  <a:rPr lang="en-US" sz="1400" smtClean="0"/>
                  <a:t>0; H</a:t>
                </a:r>
                <a:r>
                  <a:rPr lang="en-US" sz="1000" smtClean="0"/>
                  <a:t>p</a:t>
                </a:r>
                <a:r>
                  <a:rPr lang="en-US" sz="1400" smtClean="0"/>
                  <a:t> </a:t>
                </a:r>
                <a:r>
                  <a:rPr lang="en-US" sz="1400"/>
                  <a:t>= 0</a:t>
                </a:r>
                <a:endParaRPr lang="en-US" sz="1400" smtClean="0"/>
              </a:p>
              <a:p>
                <a:pPr marL="0" indent="0">
                  <a:buNone/>
                </a:pPr>
                <a:r>
                  <a:rPr lang="en-US" sz="1400" smtClean="0"/>
                  <a:t>     IF </a:t>
                </a:r>
                <a:r>
                  <a:rPr lang="en-US" sz="1400"/>
                  <a:t>Energy </a:t>
                </a:r>
                <a:r>
                  <a:rPr lang="en-US" sz="1400" smtClean="0"/>
                  <a:t>T &gt; </a:t>
                </a:r>
                <a:r>
                  <a:rPr lang="en-US" sz="1400"/>
                  <a:t>threshold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dirty="0" smtClean="0"/>
                  <a:t> THEN </a:t>
                </a:r>
              </a:p>
              <a:p>
                <a:pPr marL="0" indent="0">
                  <a:buNone/>
                </a:pPr>
                <a:r>
                  <a:rPr lang="en-US" sz="1400" smtClean="0"/>
                  <a:t>          H</a:t>
                </a:r>
                <a:r>
                  <a:rPr lang="en-US" sz="1000" smtClean="0"/>
                  <a:t>e</a:t>
                </a:r>
                <a:r>
                  <a:rPr lang="en-US" sz="1400" smtClean="0"/>
                  <a:t> = 1</a:t>
                </a:r>
                <a:endParaRPr lang="en-US" sz="1400" dirty="0"/>
              </a:p>
              <a:p>
                <a:pPr marL="0" indent="0">
                  <a:buNone/>
                </a:pPr>
                <a:r>
                  <a:rPr lang="en-US" sz="1400"/>
                  <a:t> </a:t>
                </a:r>
                <a:r>
                  <a:rPr lang="en-US" sz="1400" smtClean="0"/>
                  <a:t>         IF Pilot P &gt; threshold P</a:t>
                </a:r>
                <a:r>
                  <a:rPr lang="en-US" sz="1000" smtClean="0"/>
                  <a:t>th</a:t>
                </a:r>
                <a:r>
                  <a:rPr lang="en-US" sz="1400" smtClean="0"/>
                  <a:t> THEN</a:t>
                </a:r>
              </a:p>
              <a:p>
                <a:pPr marL="0" indent="0">
                  <a:buNone/>
                </a:pPr>
                <a:r>
                  <a:rPr lang="en-US" sz="1400"/>
                  <a:t> </a:t>
                </a:r>
                <a:r>
                  <a:rPr lang="en-US" sz="1400" smtClean="0"/>
                  <a:t>              H</a:t>
                </a:r>
                <a:r>
                  <a:rPr lang="en-US" sz="1000" smtClean="0"/>
                  <a:t>p</a:t>
                </a:r>
                <a:r>
                  <a:rPr lang="en-US" sz="1400" smtClean="0"/>
                  <a:t> </a:t>
                </a:r>
                <a:r>
                  <a:rPr lang="en-US" sz="1400"/>
                  <a:t>= </a:t>
                </a:r>
                <a:r>
                  <a:rPr lang="en-US" sz="1400" smtClean="0"/>
                  <a:t>1</a:t>
                </a:r>
              </a:p>
              <a:p>
                <a:pPr marL="0" indent="0">
                  <a:buNone/>
                </a:pPr>
                <a:r>
                  <a:rPr lang="en-US" sz="1400" smtClean="0"/>
                  <a:t>          END</a:t>
                </a:r>
              </a:p>
              <a:p>
                <a:pPr marL="0" indent="0">
                  <a:buNone/>
                </a:pPr>
                <a:r>
                  <a:rPr lang="en-US" sz="1400"/>
                  <a:t> </a:t>
                </a:r>
                <a:r>
                  <a:rPr lang="en-US" sz="1400" smtClean="0"/>
                  <a:t>    END</a:t>
                </a:r>
              </a:p>
              <a:p>
                <a:pPr marL="0" indent="0">
                  <a:buNone/>
                </a:pPr>
                <a:r>
                  <a:rPr lang="en-US" sz="1400" smtClean="0"/>
                  <a:t>END</a:t>
                </a:r>
              </a:p>
              <a:p>
                <a:pPr marL="0" indent="0">
                  <a:buNone/>
                </a:pPr>
                <a:r>
                  <a:rPr lang="en-US" sz="1400"/>
                  <a:t> </a:t>
                </a:r>
                <a:r>
                  <a:rPr lang="en-US" sz="1400" smtClean="0"/>
                  <a:t>    IF H</a:t>
                </a:r>
                <a:r>
                  <a:rPr lang="en-US" sz="1000" smtClean="0"/>
                  <a:t>e </a:t>
                </a:r>
                <a:r>
                  <a:rPr lang="en-US" sz="1400" smtClean="0"/>
                  <a:t>= 1 AND H</a:t>
                </a:r>
                <a:r>
                  <a:rPr lang="en-US" sz="1000" smtClean="0"/>
                  <a:t>p</a:t>
                </a:r>
                <a:r>
                  <a:rPr lang="en-US" sz="1400" smtClean="0"/>
                  <a:t> = 1</a:t>
                </a:r>
              </a:p>
              <a:p>
                <a:pPr marL="0" indent="0">
                  <a:buNone/>
                </a:pPr>
                <a:r>
                  <a:rPr lang="en-US" sz="1400" smtClean="0"/>
                  <a:t>          H</a:t>
                </a:r>
                <a:r>
                  <a:rPr lang="en-US" sz="1000" smtClean="0"/>
                  <a:t>d</a:t>
                </a:r>
                <a:r>
                  <a:rPr lang="en-US" sz="1400" smtClean="0"/>
                  <a:t> </a:t>
                </a:r>
                <a:r>
                  <a:rPr lang="en-US" sz="1400"/>
                  <a:t>= </a:t>
                </a:r>
                <a:r>
                  <a:rPr lang="en-US" sz="1400" smtClean="0"/>
                  <a:t>1</a:t>
                </a:r>
              </a:p>
              <a:p>
                <a:pPr marL="0" indent="0">
                  <a:buNone/>
                </a:pPr>
                <a:r>
                  <a:rPr lang="en-US" sz="1400" smtClean="0"/>
                  <a:t>          L</a:t>
                </a:r>
                <a:r>
                  <a:rPr lang="en-US" sz="1000" smtClean="0"/>
                  <a:t>DTV </a:t>
                </a:r>
                <a:r>
                  <a:rPr lang="en-US" sz="1400"/>
                  <a:t>= C or </a:t>
                </a:r>
                <a:r>
                  <a:rPr lang="en-US" sz="1600" smtClean="0"/>
                  <a:t>L</a:t>
                </a:r>
                <a:r>
                  <a:rPr lang="en-US" sz="1000" smtClean="0"/>
                  <a:t>ATV </a:t>
                </a:r>
                <a:r>
                  <a:rPr lang="en-US" sz="1400"/>
                  <a:t>= C</a:t>
                </a:r>
              </a:p>
              <a:p>
                <a:pPr marL="0" indent="0">
                  <a:buNone/>
                </a:pPr>
                <a:r>
                  <a:rPr lang="en-US" sz="1400" smtClean="0"/>
                  <a:t>     ELSE</a:t>
                </a:r>
              </a:p>
              <a:p>
                <a:pPr marL="0" indent="0">
                  <a:buNone/>
                </a:pPr>
                <a:r>
                  <a:rPr lang="en-US" sz="1400" smtClean="0"/>
                  <a:t>          </a:t>
                </a:r>
                <a:r>
                  <a:rPr lang="en-US" sz="1400"/>
                  <a:t>H</a:t>
                </a:r>
                <a:r>
                  <a:rPr lang="en-US" sz="1000"/>
                  <a:t>d</a:t>
                </a:r>
                <a:r>
                  <a:rPr lang="en-US" sz="1400"/>
                  <a:t> = </a:t>
                </a:r>
                <a:r>
                  <a:rPr lang="en-US" sz="1400" smtClean="0"/>
                  <a:t>0</a:t>
                </a:r>
              </a:p>
              <a:p>
                <a:pPr marL="0" indent="0">
                  <a:buNone/>
                </a:pPr>
                <a:r>
                  <a:rPr lang="en-US" sz="1400" smtClean="0"/>
                  <a:t>          L</a:t>
                </a:r>
                <a:r>
                  <a:rPr lang="en-US" sz="1000" smtClean="0"/>
                  <a:t>WS </a:t>
                </a:r>
                <a:r>
                  <a:rPr lang="en-US" sz="1400" smtClean="0"/>
                  <a:t>= C</a:t>
                </a:r>
                <a:endParaRPr lang="en-US" sz="1000" smtClean="0"/>
              </a:p>
              <a:p>
                <a:pPr marL="0" indent="0">
                  <a:buNone/>
                </a:pPr>
                <a:r>
                  <a:rPr lang="en-US" sz="1400" smtClean="0"/>
                  <a:t>     END</a:t>
                </a:r>
              </a:p>
              <a:p>
                <a:pPr marL="0" indent="0">
                  <a:buNone/>
                </a:pPr>
                <a:r>
                  <a:rPr lang="en-US" sz="1400" smtClean="0"/>
                  <a:t>END</a:t>
                </a:r>
                <a:endParaRPr lang="en-US" sz="1400"/>
              </a:p>
              <a:p>
                <a:pPr marL="0" indent="0">
                  <a:buNone/>
                </a:pPr>
                <a:endParaRPr lang="en-US" sz="1400" dirty="0" smtClean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524000"/>
                <a:ext cx="3810000" cy="5127668"/>
              </a:xfrm>
              <a:prstGeom prst="rect">
                <a:avLst/>
              </a:prstGeom>
              <a:blipFill rotWithShape="0">
                <a:blip r:embed="rId2"/>
                <a:stretch>
                  <a:fillRect l="-480" t="-238" b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2400" y="1563014"/>
            <a:ext cx="4663440" cy="5127668"/>
            <a:chOff x="152400" y="1563014"/>
            <a:chExt cx="4663440" cy="51276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1563014"/>
              <a:ext cx="4663440" cy="51276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4400" y="38100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DTV</a:t>
              </a:r>
              <a:endParaRPr 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0400" y="3809999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Analog TV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056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685800" y="1600200"/>
                <a:ext cx="3810000" cy="502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1400" dirty="0" smtClean="0"/>
                  <a:t>- Two hypotheses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               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𝑛𝑜𝑖𝑠𝑒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𝑠𝑎𝑚𝑝𝑙𝑒𝑠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𝑠𝑖𝑔𝑛𝑎𝑙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𝑠𝑎𝑚𝑝𝑙𝑒𝑠</m:t>
                      </m:r>
                    </m:oMath>
                  </m:oMathPara>
                </a14:m>
                <a:endParaRPr lang="en-US" sz="1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400" i="1" dirty="0" smtClean="0">
                    <a:latin typeface="Cambria Math" panose="02040503050406030204" pitchFamily="18" charset="0"/>
                  </a:rPr>
                  <a:t>n = 1, 2, …, N</a:t>
                </a:r>
              </a:p>
              <a:p>
                <a:pPr marL="0" indent="0">
                  <a:buNone/>
                </a:pPr>
                <a:endParaRPr lang="en-US" sz="14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400" dirty="0" smtClean="0">
                    <a:latin typeface="Cambria Math" panose="02040503050406030204" pitchFamily="18" charset="0"/>
                  </a:rPr>
                  <a:t>-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Test Statistics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1,   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𝑑𝑒𝑐𝑖𝑠𝑖𝑜𝑛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𝑡h𝑟𝑒𝑠h𝑜𝑙𝑑</m:t>
                      </m:r>
                    </m:oMath>
                  </m:oMathPara>
                </a14:m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400" dirty="0" smtClean="0">
                    <a:latin typeface="Cambria Math" panose="02040503050406030204" pitchFamily="18" charset="0"/>
                  </a:rPr>
                  <a:t>- 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Distribution of T (CLT)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𝑢𝑛𝑑𝑒𝑟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𝑢𝑛𝑑𝑒𝑟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sz="1400" dirty="0"/>
                  <a:t>- Probability of False Alarm and Detection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𝐹𝐴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  <a:p>
                <a:pPr marL="0" indent="0">
                  <a:buNone/>
                </a:pPr>
                <a:endParaRPr lang="en-US" sz="1400" dirty="0" smtClean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00200"/>
                <a:ext cx="3810000" cy="5029200"/>
              </a:xfrm>
              <a:prstGeom prst="rect">
                <a:avLst/>
              </a:prstGeom>
              <a:blipFill rotWithShape="0">
                <a:blip r:embed="rId2"/>
                <a:stretch>
                  <a:fillRect l="-21120" t="-16242" b="-2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4572000" y="1600200"/>
                <a:ext cx="41148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 smtClean="0">
                    <a:latin typeface="Cambria Math" panose="02040503050406030204" pitchFamily="18" charset="0"/>
                  </a:rPr>
                  <a:t>Use Gaussian Distribution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𝐹𝐴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4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400" dirty="0" smtClean="0">
                    <a:latin typeface="Cambria Math" panose="02040503050406030204" pitchFamily="18" charset="0"/>
                  </a:rPr>
                  <a:t>- </a:t>
                </a: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Decision Threshold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𝐹𝐴</m:t>
                              </m:r>
                            </m:sub>
                          </m:sSub>
                        </m:e>
                      </m:d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Constant False Alarm Rate (CFAR)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400" dirty="0" smtClean="0"/>
                  <a:t>In order to decide threshold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dirty="0" smtClean="0"/>
                  <a:t>,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𝐹𝐴</m:t>
                        </m:r>
                      </m:sub>
                    </m:sSub>
                  </m:oMath>
                </a14:m>
                <a:r>
                  <a:rPr lang="en-US" sz="1400" dirty="0" smtClean="0"/>
                  <a:t> we want to achieve.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 smtClean="0"/>
                  <a:t>- Parameters for implementation</a:t>
                </a:r>
              </a:p>
              <a:p>
                <a:pPr marL="0" indent="0">
                  <a:buNone/>
                </a:pPr>
                <a:r>
                  <a:rPr lang="en-US" sz="1400" dirty="0" smtClean="0"/>
                  <a:t>Average </a:t>
                </a:r>
                <a:r>
                  <a:rPr lang="en-US" sz="1400" dirty="0"/>
                  <a:t>noise level </a:t>
                </a:r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sz="1400" dirty="0" smtClean="0"/>
                  <a:t>= </a:t>
                </a:r>
                <a:r>
                  <a:rPr lang="en-US" sz="1400" dirty="0"/>
                  <a:t>-159 </a:t>
                </a:r>
                <a:r>
                  <a:rPr lang="en-US" sz="1400" dirty="0" err="1"/>
                  <a:t>dBm</a:t>
                </a:r>
                <a:r>
                  <a:rPr lang="en-US" sz="1400" dirty="0"/>
                  <a:t>/Hz </a:t>
                </a:r>
                <a:r>
                  <a:rPr lang="en-US" sz="1400" dirty="0" smtClean="0"/>
                  <a:t>= </a:t>
                </a:r>
                <a:r>
                  <a:rPr lang="en-US" sz="1400" dirty="0"/>
                  <a:t>-91.21 </a:t>
                </a:r>
                <a:r>
                  <a:rPr lang="en-US" sz="1400" dirty="0" err="1"/>
                  <a:t>dBm</a:t>
                </a:r>
                <a:r>
                  <a:rPr lang="en-US" sz="1400" dirty="0"/>
                  <a:t> over </a:t>
                </a:r>
                <a:r>
                  <a:rPr lang="en-US" sz="1400" dirty="0" smtClean="0"/>
                  <a:t>6MHz</a:t>
                </a:r>
              </a:p>
              <a:p>
                <a:pPr marL="0" indent="0">
                  <a:buNone/>
                </a:pPr>
                <a:r>
                  <a:rPr lang="en-US" sz="1400" dirty="0" smtClean="0"/>
                  <a:t>(Spectrum </a:t>
                </a:r>
                <a:r>
                  <a:rPr lang="en-US" sz="1400" dirty="0"/>
                  <a:t>Sensor : </a:t>
                </a:r>
                <a:r>
                  <a:rPr lang="en-US" sz="1400" dirty="0" err="1"/>
                  <a:t>ThinkRF</a:t>
                </a:r>
                <a:r>
                  <a:rPr lang="en-US" sz="1400" dirty="0"/>
                  <a:t> </a:t>
                </a:r>
                <a:r>
                  <a:rPr lang="en-US" sz="1400" dirty="0" smtClean="0"/>
                  <a:t>WSA4000)</a:t>
                </a:r>
                <a:endParaRPr lang="en-US" sz="1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400" dirty="0"/>
                  <a:t> = -91.21 </a:t>
                </a:r>
                <a:r>
                  <a:rPr lang="en-US" sz="1400" dirty="0" err="1"/>
                  <a:t>dBm</a:t>
                </a:r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𝐹𝐴</m:t>
                        </m:r>
                      </m:sub>
                    </m:sSub>
                  </m:oMath>
                </a14:m>
                <a:r>
                  <a:rPr lang="en-US" sz="1400" dirty="0"/>
                  <a:t> = 0.1,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/>
                  <a:t> = 10, </a:t>
                </a:r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sz="1400" dirty="0" smtClean="0">
                    <a:ea typeface="Cambria Math" panose="02040503050406030204" pitchFamily="18" charset="0"/>
                  </a:rPr>
                  <a:t>Decision Threshold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dirty="0"/>
                  <a:t> = -79.03 </a:t>
                </a:r>
                <a:r>
                  <a:rPr lang="en-US" sz="1400" dirty="0" err="1"/>
                  <a:t>dBm</a:t>
                </a:r>
                <a:endParaRPr lang="en-US" sz="1400" dirty="0"/>
              </a:p>
              <a:p>
                <a:pPr marL="0" indent="0">
                  <a:buNone/>
                </a:pPr>
                <a:endParaRPr lang="en-US" sz="1400" dirty="0" smtClean="0"/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00200"/>
                <a:ext cx="4114800" cy="4876800"/>
              </a:xfrm>
              <a:prstGeom prst="rect">
                <a:avLst/>
              </a:prstGeom>
              <a:blipFill rotWithShape="0">
                <a:blip r:embed="rId3"/>
                <a:stretch>
                  <a:fillRect l="-444" t="-375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1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55" y="446840"/>
            <a:ext cx="8229600" cy="990600"/>
          </a:xfrm>
        </p:spPr>
        <p:txBody>
          <a:bodyPr/>
          <a:lstStyle/>
          <a:p>
            <a:r>
              <a:rPr lang="en-US" dirty="0" smtClean="0"/>
              <a:t>Pilot Detector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304800" y="1524000"/>
                <a:ext cx="3976421" cy="50462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 smtClean="0"/>
                  <a:t>FFT-based Pilot Detector</a:t>
                </a:r>
              </a:p>
              <a:p>
                <a:pPr marL="0" indent="0">
                  <a:buNone/>
                </a:pPr>
                <a:r>
                  <a:rPr lang="en-US" sz="1600" dirty="0" smtClean="0"/>
                  <a:t>- Formula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𝑑𝑖𝑓𝑓</m:t>
                        </m:r>
                      </m:sub>
                    </m:sSub>
                  </m:oMath>
                </a14:m>
                <a:r>
                  <a:rPr lang="en-US" sz="16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𝑝𝑖𝑙𝑜𝑡</m:t>
                        </m:r>
                      </m:sub>
                    </m:sSub>
                  </m:oMath>
                </a14:m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𝑝𝑜𝑤𝑒𝑟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𝑜𝑣𝑒𝑟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𝑐h𝑎𝑛𝑛𝑒𝑙</m:t>
                      </m:r>
                    </m:oMath>
                  </m:oMathPara>
                </a14:m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𝑝𝑖𝑙𝑜𝑡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𝑝𝑜𝑤𝑒𝑟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𝑝𝑖𝑙𝑜𝑡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𝑠𝑖𝑔𝑛𝑎𝑙</m:t>
                      </m:r>
                    </m:oMath>
                  </m:oMathPara>
                </a14:m>
                <a:endParaRPr lang="en-US" sz="1600" b="0" dirty="0" smtClean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>
                    <a:latin typeface="Cambria Math" panose="02040503050406030204" pitchFamily="18" charset="0"/>
                  </a:rPr>
                  <a:t>-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Test Statistics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𝑑𝑖𝑓𝑓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𝑑𝑖𝑓𝑓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=11.3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𝑑𝐵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en-US" sz="1600" dirty="0" smtClean="0"/>
              </a:p>
              <a:p>
                <a:endParaRPr lang="en-US" sz="1600" dirty="0" smtClean="0"/>
              </a:p>
              <a:p>
                <a:endParaRPr lang="en-US" sz="1600" dirty="0" smtClean="0"/>
              </a:p>
              <a:p>
                <a:r>
                  <a:rPr lang="en-US" sz="1600" b="1" dirty="0" smtClean="0">
                    <a:solidFill>
                      <a:srgbClr val="C00000"/>
                    </a:solidFill>
                  </a:rPr>
                  <a:t>FINAL </a:t>
                </a:r>
                <a:r>
                  <a:rPr lang="en-US" sz="1600" b="1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sz="1600" b="1" dirty="0" smtClean="0">
                    <a:solidFill>
                      <a:srgbClr val="C00000"/>
                    </a:solidFill>
                  </a:rPr>
                  <a:t>AND Rule to decide primary presence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endParaRPr lang="en-US" sz="16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en-US" sz="16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</a:rPr>
                  <a:t> = 0 (white space channel)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</a:rPr>
                  <a:t> = 1 (occupied channel)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0"/>
                <a:ext cx="3976421" cy="5046269"/>
              </a:xfrm>
              <a:prstGeom prst="rect">
                <a:avLst/>
              </a:prstGeom>
              <a:blipFill rotWithShape="0">
                <a:blip r:embed="rId2"/>
                <a:stretch>
                  <a:fillRect l="-767" t="-362" r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han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9793" y="2326041"/>
            <a:ext cx="4851244" cy="277935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805910" y="2420937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44362" y="1919517"/>
            <a:ext cx="1557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DTV Pilot Signal</a:t>
            </a:r>
            <a:endParaRPr lang="en-US" sz="1200" b="1" dirty="0"/>
          </a:p>
        </p:txBody>
      </p:sp>
      <p:sp>
        <p:nvSpPr>
          <p:cNvPr id="9" name="Down Arrow 8"/>
          <p:cNvSpPr/>
          <p:nvPr/>
        </p:nvSpPr>
        <p:spPr>
          <a:xfrm rot="3178977">
            <a:off x="5404003" y="2084004"/>
            <a:ext cx="285474" cy="397076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Detection Algorithm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2618510" y="2743200"/>
            <a:ext cx="201168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Energy &amp; </a:t>
            </a:r>
            <a:r>
              <a:rPr lang="en-US" sz="1200" dirty="0">
                <a:solidFill>
                  <a:schemeClr val="tx1"/>
                </a:solidFill>
              </a:rPr>
              <a:t>Pilot</a:t>
            </a:r>
            <a:r>
              <a:rPr lang="en-US" sz="1200" dirty="0" smtClean="0">
                <a:solidFill>
                  <a:schemeClr val="tx1"/>
                </a:solidFill>
              </a:rPr>
              <a:t> Detection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2618510" y="5105400"/>
            <a:ext cx="201168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FCC rules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5234050" y="4307775"/>
            <a:ext cx="261455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Mark as white space channel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Flowchart: Decision 11"/>
          <p:cNvSpPr/>
          <p:nvPr/>
        </p:nvSpPr>
        <p:spPr>
          <a:xfrm>
            <a:off x="2618510" y="4267200"/>
            <a:ext cx="2011680" cy="5334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</a:t>
            </a:r>
            <a:r>
              <a:rPr lang="en-US" sz="800" dirty="0" err="1" smtClean="0">
                <a:solidFill>
                  <a:schemeClr val="tx1"/>
                </a:solidFill>
              </a:rPr>
              <a:t>g</a:t>
            </a:r>
            <a:r>
              <a:rPr lang="en-US" sz="1200" dirty="0" smtClean="0">
                <a:solidFill>
                  <a:schemeClr val="tx1"/>
                </a:solidFill>
              </a:rPr>
              <a:t> = 0?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0" idx="2"/>
            <a:endCxn id="37" idx="0"/>
          </p:cNvCxnSpPr>
          <p:nvPr/>
        </p:nvCxnSpPr>
        <p:spPr>
          <a:xfrm>
            <a:off x="3624350" y="5562600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  <a:endCxn id="10" idx="0"/>
          </p:cNvCxnSpPr>
          <p:nvPr/>
        </p:nvCxnSpPr>
        <p:spPr>
          <a:xfrm>
            <a:off x="3624350" y="4800600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2" idx="2"/>
            <a:endCxn id="12" idx="0"/>
          </p:cNvCxnSpPr>
          <p:nvPr/>
        </p:nvCxnSpPr>
        <p:spPr>
          <a:xfrm>
            <a:off x="3622370" y="3962400"/>
            <a:ext cx="198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3"/>
            <a:endCxn id="11" idx="1"/>
          </p:cNvCxnSpPr>
          <p:nvPr/>
        </p:nvCxnSpPr>
        <p:spPr>
          <a:xfrm>
            <a:off x="4630190" y="4533900"/>
            <a:ext cx="603860" cy="24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Process 31"/>
          <p:cNvSpPr/>
          <p:nvPr/>
        </p:nvSpPr>
        <p:spPr>
          <a:xfrm>
            <a:off x="2616530" y="3505200"/>
            <a:ext cx="201168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</a:t>
            </a:r>
            <a:r>
              <a:rPr lang="en-US" sz="800" dirty="0" err="1" smtClean="0">
                <a:solidFill>
                  <a:schemeClr val="tx1"/>
                </a:solidFill>
              </a:rPr>
              <a:t>g</a:t>
            </a:r>
            <a:r>
              <a:rPr lang="en-US" sz="1200" dirty="0" smtClean="0">
                <a:solidFill>
                  <a:schemeClr val="tx1"/>
                </a:solidFill>
              </a:rPr>
              <a:t> = Logical AND</a:t>
            </a:r>
          </a:p>
        </p:txBody>
      </p:sp>
      <p:cxnSp>
        <p:nvCxnSpPr>
          <p:cNvPr id="33" name="Straight Arrow Connector 32"/>
          <p:cNvCxnSpPr>
            <a:stCxn id="9" idx="2"/>
            <a:endCxn id="32" idx="0"/>
          </p:cNvCxnSpPr>
          <p:nvPr/>
        </p:nvCxnSpPr>
        <p:spPr>
          <a:xfrm flipH="1">
            <a:off x="3622370" y="3200400"/>
            <a:ext cx="198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37" idx="1"/>
            <a:endCxn id="63" idx="2"/>
          </p:cNvCxnSpPr>
          <p:nvPr/>
        </p:nvCxnSpPr>
        <p:spPr>
          <a:xfrm rot="10800000" flipH="1">
            <a:off x="2618510" y="2209800"/>
            <a:ext cx="12700" cy="3962400"/>
          </a:xfrm>
          <a:prstGeom prst="bentConnector3">
            <a:avLst>
              <a:gd name="adj1" fmla="val -385714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Decision 36"/>
          <p:cNvSpPr/>
          <p:nvPr/>
        </p:nvSpPr>
        <p:spPr>
          <a:xfrm>
            <a:off x="2618510" y="5867400"/>
            <a:ext cx="2011680" cy="6096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Last Channel?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227320" y="5943600"/>
            <a:ext cx="201168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Terminate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endCxn id="9" idx="0"/>
          </p:cNvCxnSpPr>
          <p:nvPr/>
        </p:nvCxnSpPr>
        <p:spPr>
          <a:xfrm>
            <a:off x="3624350" y="2438400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7" idx="3"/>
            <a:endCxn id="43" idx="1"/>
          </p:cNvCxnSpPr>
          <p:nvPr/>
        </p:nvCxnSpPr>
        <p:spPr>
          <a:xfrm>
            <a:off x="4630190" y="6172200"/>
            <a:ext cx="59713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nip Same Side Corner Rectangle 62"/>
          <p:cNvSpPr/>
          <p:nvPr/>
        </p:nvSpPr>
        <p:spPr>
          <a:xfrm>
            <a:off x="2631210" y="1981200"/>
            <a:ext cx="1998980" cy="457200"/>
          </a:xfrm>
          <a:prstGeom prst="snip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Loop [Channel List]</a:t>
            </a:r>
          </a:p>
        </p:txBody>
      </p:sp>
      <p:sp>
        <p:nvSpPr>
          <p:cNvPr id="66" name="Flowchart: Process 65"/>
          <p:cNvSpPr/>
          <p:nvPr/>
        </p:nvSpPr>
        <p:spPr>
          <a:xfrm>
            <a:off x="5234050" y="5105400"/>
            <a:ext cx="2614550" cy="4572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Delete from white space channel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/>
          <p:cNvCxnSpPr>
            <a:endCxn id="66" idx="1"/>
          </p:cNvCxnSpPr>
          <p:nvPr/>
        </p:nvCxnSpPr>
        <p:spPr>
          <a:xfrm>
            <a:off x="4630190" y="5331525"/>
            <a:ext cx="603860" cy="24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37</a:t>
            </a:fld>
            <a:r>
              <a:rPr lang="en-US" dirty="0"/>
              <a:t> / 35</a:t>
            </a:r>
          </a:p>
        </p:txBody>
      </p:sp>
    </p:spTree>
    <p:extLst>
      <p:ext uri="{BB962C8B-B14F-4D97-AF65-F5344CB8AC3E}">
        <p14:creationId xmlns:p14="http://schemas.microsoft.com/office/powerpoint/2010/main" val="3249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Total observation time: 15 hours (7</a:t>
            </a:r>
            <a:r>
              <a:rPr lang="en-US" dirty="0" smtClean="0">
                <a:sym typeface="Wingdings" pitchFamily="2" charset="2"/>
              </a:rPr>
              <a:t>:00 </a:t>
            </a:r>
            <a:r>
              <a:rPr lang="en-US" dirty="0" smtClean="0"/>
              <a:t>PM – 10:00 AM)</a:t>
            </a:r>
          </a:p>
          <a:p>
            <a:pPr lvl="1"/>
            <a:r>
              <a:rPr lang="en-US" dirty="0" smtClean="0"/>
              <a:t>Sensing Duration = 30 seconds per every minute</a:t>
            </a:r>
          </a:p>
          <a:p>
            <a:pPr lvl="1"/>
            <a:r>
              <a:rPr lang="en-US" dirty="0" smtClean="0"/>
              <a:t>About 800 observation samples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Sensing Location: the Bell Labs (fifth floor</a:t>
            </a:r>
            <a:r>
              <a:rPr lang="en-US" dirty="0"/>
              <a:t>) in NJ </a:t>
            </a:r>
            <a:endParaRPr lang="en-US" dirty="0" smtClean="0"/>
          </a:p>
          <a:p>
            <a:pPr lvl="1"/>
            <a:r>
              <a:rPr lang="en-US" dirty="0" smtClean="0"/>
              <a:t>Latitude </a:t>
            </a:r>
            <a:r>
              <a:rPr lang="en-US" dirty="0"/>
              <a:t>: 40.68691, </a:t>
            </a:r>
            <a:r>
              <a:rPr lang="en-US" dirty="0" smtClean="0"/>
              <a:t>Longitude </a:t>
            </a:r>
            <a:r>
              <a:rPr lang="en-US" dirty="0"/>
              <a:t>: -</a:t>
            </a:r>
            <a:r>
              <a:rPr lang="en-US" dirty="0" smtClean="0"/>
              <a:t>74.39718</a:t>
            </a:r>
          </a:p>
          <a:p>
            <a:endParaRPr lang="en-US" dirty="0" smtClean="0"/>
          </a:p>
          <a:p>
            <a:r>
              <a:rPr lang="en-US" dirty="0" smtClean="0"/>
              <a:t>Run spectrum sensing for portable device: Channel [21-51]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AND Rule threshold = 90% </a:t>
            </a:r>
            <a:r>
              <a:rPr lang="en-US" dirty="0"/>
              <a:t>(</a:t>
            </a:r>
            <a:r>
              <a:rPr lang="en-US" dirty="0" smtClean="0"/>
              <a:t>occupancy of channel during observation time)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WS channels from </a:t>
            </a:r>
            <a:r>
              <a:rPr lang="en-US" b="1" dirty="0" err="1" smtClean="0">
                <a:solidFill>
                  <a:srgbClr val="FFC000"/>
                </a:solidFill>
              </a:rPr>
              <a:t>SpecObs</a:t>
            </a:r>
            <a:r>
              <a:rPr lang="en-US" b="1" dirty="0" smtClean="0">
                <a:solidFill>
                  <a:srgbClr val="FFC000"/>
                </a:solidFill>
              </a:rPr>
              <a:t>: 25 channels </a:t>
            </a:r>
          </a:p>
          <a:p>
            <a:pPr lvl="1"/>
            <a:r>
              <a:rPr lang="en-US" b="1" dirty="0"/>
              <a:t>I</a:t>
            </a:r>
            <a:r>
              <a:rPr lang="en-US" b="1" dirty="0" smtClean="0"/>
              <a:t>ncluding all DBA WS channels</a:t>
            </a:r>
          </a:p>
          <a:p>
            <a:pPr lvl="1"/>
            <a:r>
              <a:rPr lang="en-US" b="1" dirty="0" smtClean="0"/>
              <a:t>[22,23,24,25,26,27,28,30,31,32,33,34,36,38,40,41,42,43,44,45,46,47,48,49,50]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WS channels from DBA: 8 channels</a:t>
            </a:r>
          </a:p>
          <a:p>
            <a:pPr lvl="1"/>
            <a:r>
              <a:rPr lang="en-US" b="1" dirty="0" smtClean="0"/>
              <a:t>[22,27,32,42,46,47,48,49]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95313" y="83894"/>
            <a:ext cx="8229600" cy="990600"/>
          </a:xfrm>
        </p:spPr>
        <p:txBody>
          <a:bodyPr/>
          <a:lstStyle/>
          <a:p>
            <a:r>
              <a:rPr lang="en-US" altLang="en-US" dirty="0" smtClean="0"/>
              <a:t>Experiment Results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312633"/>
              </p:ext>
            </p:extLst>
          </p:nvPr>
        </p:nvGraphicFramePr>
        <p:xfrm>
          <a:off x="351692" y="962022"/>
          <a:ext cx="8305800" cy="423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  <a:gridCol w="830580"/>
              </a:tblGrid>
              <a:tr h="54868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Channel</a:t>
                      </a:r>
                      <a:endParaRPr lang="en-US" sz="10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Avg</a:t>
                      </a:r>
                      <a:r>
                        <a:rPr lang="en-US" sz="1000" b="1" baseline="0" dirty="0" smtClean="0"/>
                        <a:t> RSSI (</a:t>
                      </a:r>
                      <a:r>
                        <a:rPr lang="en-US" sz="1000" b="1" baseline="0" dirty="0" err="1" smtClean="0"/>
                        <a:t>dBm</a:t>
                      </a:r>
                      <a:r>
                        <a:rPr lang="en-US" sz="1000" b="1" baseline="0" dirty="0" smtClean="0"/>
                        <a:t>)</a:t>
                      </a:r>
                      <a:endParaRPr lang="en-US" sz="10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Energy</a:t>
                      </a:r>
                    </a:p>
                    <a:p>
                      <a:pPr algn="ctr"/>
                      <a:r>
                        <a:rPr lang="en-US" sz="1000" b="1" dirty="0" smtClean="0"/>
                        <a:t>Detection</a:t>
                      </a:r>
                    </a:p>
                    <a:p>
                      <a:pPr algn="ctr"/>
                      <a:r>
                        <a:rPr lang="en-US" sz="1000" b="1" dirty="0" smtClean="0"/>
                        <a:t>(%)</a:t>
                      </a:r>
                      <a:endParaRPr lang="en-US" sz="10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Pilot Detection</a:t>
                      </a:r>
                    </a:p>
                    <a:p>
                      <a:pPr algn="ctr"/>
                      <a:r>
                        <a:rPr lang="en-US" sz="1000" b="1" dirty="0" smtClean="0"/>
                        <a:t>(%)</a:t>
                      </a:r>
                      <a:endParaRPr lang="en-US" sz="10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Category</a:t>
                      </a:r>
                      <a:endParaRPr lang="en-US" sz="10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Channel</a:t>
                      </a:r>
                      <a:endParaRPr lang="en-US" sz="10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 smtClean="0"/>
                        <a:t>Avg</a:t>
                      </a:r>
                      <a:r>
                        <a:rPr lang="en-US" sz="1000" b="1" baseline="0" dirty="0" smtClean="0"/>
                        <a:t> RSSI (</a:t>
                      </a:r>
                      <a:r>
                        <a:rPr lang="en-US" sz="1000" b="1" baseline="0" dirty="0" err="1" smtClean="0"/>
                        <a:t>dBm</a:t>
                      </a:r>
                      <a:r>
                        <a:rPr lang="en-US" sz="1000" b="1" baseline="0" dirty="0" smtClean="0"/>
                        <a:t>)</a:t>
                      </a:r>
                      <a:endParaRPr lang="en-US" sz="10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Energy</a:t>
                      </a:r>
                    </a:p>
                    <a:p>
                      <a:pPr algn="ctr"/>
                      <a:r>
                        <a:rPr lang="en-US" sz="1000" b="1" dirty="0" smtClean="0"/>
                        <a:t>Detection</a:t>
                      </a:r>
                    </a:p>
                    <a:p>
                      <a:pPr algn="ctr"/>
                      <a:r>
                        <a:rPr lang="en-US" sz="1000" b="1" dirty="0" smtClean="0"/>
                        <a:t>(%)</a:t>
                      </a:r>
                      <a:endParaRPr lang="en-US" sz="10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Pilot Detection</a:t>
                      </a:r>
                    </a:p>
                    <a:p>
                      <a:pPr algn="ctr"/>
                      <a:r>
                        <a:rPr lang="en-US" sz="1000" b="1" dirty="0" smtClean="0"/>
                        <a:t>(%)</a:t>
                      </a:r>
                      <a:endParaRPr lang="en-US" sz="10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Category</a:t>
                      </a:r>
                      <a:endParaRPr lang="en-US" sz="1000" b="1" dirty="0"/>
                    </a:p>
                  </a:txBody>
                  <a:tcPr marT="45724" marB="45724" anchor="ctr"/>
                </a:tc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51</a:t>
                      </a: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-65.43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100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DTV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27</a:t>
                      </a:r>
                      <a:endParaRPr lang="en-US" sz="1000" b="1" dirty="0"/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-81.49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29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-70.64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dk1"/>
                          </a:solidFill>
                        </a:rPr>
                        <a:t>99.88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DTV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32</a:t>
                      </a:r>
                      <a:endParaRPr lang="en-US" sz="1000" b="1" dirty="0"/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-81.55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15.84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28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-77.20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99.65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dk1"/>
                          </a:solidFill>
                        </a:rPr>
                        <a:t>2.72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25</a:t>
                      </a:r>
                      <a:endParaRPr lang="en-US" sz="1000" b="1" dirty="0"/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-82.15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46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-77.22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dk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36</a:t>
                      </a:r>
                      <a:endParaRPr lang="en-US" sz="1000" b="1" dirty="0"/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-82.24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0.48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44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-77.55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33</a:t>
                      </a:r>
                      <a:endParaRPr lang="en-US" sz="1000" b="1" dirty="0"/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-82.31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0.35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0.24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47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-77.74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49</a:t>
                      </a:r>
                      <a:endParaRPr lang="en-US" sz="1000" b="1" dirty="0"/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-82.47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45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-77.96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42</a:t>
                      </a:r>
                      <a:endParaRPr lang="en-US" sz="1000" b="1" dirty="0"/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-82.53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-78.39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79.08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41.25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34</a:t>
                      </a:r>
                      <a:endParaRPr lang="en-US" sz="1000" b="1" dirty="0"/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-82.84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0.48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4.09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48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-78.50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85.34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14.89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-83.07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/>
                </a:tc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39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-79.10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17.26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WMC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24</a:t>
                      </a:r>
                      <a:endParaRPr lang="en-US" sz="1000" b="1" dirty="0"/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-83.25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7.33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35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-80.25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4.49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0.0</a:t>
                      </a:r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WMC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26</a:t>
                      </a:r>
                      <a:endParaRPr lang="en-US" sz="1000" b="1" dirty="0"/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-83.45</a:t>
                      </a:r>
                      <a:endParaRPr lang="en-US" sz="1000" b="1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0.35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50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-80.89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0.0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dk1"/>
                          </a:solidFill>
                        </a:rPr>
                        <a:t>38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-84.62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/>
                </a:tc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40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-81.23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1.06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0.0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dk1"/>
                          </a:solidFill>
                        </a:rPr>
                        <a:t>23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-86.15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3.9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/>
                </a:tc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43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-81.41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0.0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21</a:t>
                      </a:r>
                      <a:endParaRPr lang="en-US" sz="1000" b="1" dirty="0"/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-89.63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LM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</a:tr>
              <a:tr h="24599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41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-81.47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0.0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22</a:t>
                      </a:r>
                      <a:endParaRPr lang="en-US" sz="1000" b="1" dirty="0"/>
                    </a:p>
                  </a:txBody>
                  <a:tcPr marT="45724" marB="45724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-90.05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WS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19050"/>
            <a:ext cx="1066800" cy="328613"/>
          </a:xfrm>
        </p:spPr>
        <p:txBody>
          <a:bodyPr/>
          <a:lstStyle/>
          <a:p>
            <a:pPr>
              <a:defRPr/>
            </a:pPr>
            <a:fld id="{304676D2-B180-474E-8B8B-01E441234CB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9345" name="Content Placeholder 2"/>
          <p:cNvSpPr>
            <a:spLocks noGrp="1"/>
          </p:cNvSpPr>
          <p:nvPr>
            <p:ph idx="1"/>
          </p:nvPr>
        </p:nvSpPr>
        <p:spPr>
          <a:xfrm>
            <a:off x="457200" y="6400800"/>
            <a:ext cx="6858000" cy="533400"/>
          </a:xfrm>
        </p:spPr>
        <p:txBody>
          <a:bodyPr/>
          <a:lstStyle/>
          <a:p>
            <a:r>
              <a:rPr lang="en-US" altLang="en-US" sz="1200" smtClean="0"/>
              <a:t>LM: Private Land Mobile Radio Service Channel WS: White Space Channel, WMC: Wireless Microphone Channel, DTV: DTV Channel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52" y="5334000"/>
            <a:ext cx="79629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Predictions (DB) are often conservative and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dirty="0">
                <a:solidFill>
                  <a:srgbClr val="FF0000"/>
                </a:solidFill>
              </a:rPr>
              <a:t>may NOT protect primaries &amp;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dirty="0">
                <a:solidFill>
                  <a:srgbClr val="FF0000"/>
                </a:solidFill>
              </a:rPr>
              <a:t>may lead to missed spectrum usage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8267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52600" y="2590800"/>
            <a:ext cx="1219200" cy="29718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322263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 smtClean="0"/>
              <a:t>UW Spectrum Observatory Database</a:t>
            </a:r>
            <a:br>
              <a:rPr lang="en-US" altLang="en-US" sz="4000" b="1" dirty="0" smtClean="0"/>
            </a:br>
            <a:r>
              <a:rPr lang="en-US" altLang="en-US" b="1" dirty="0"/>
              <a:t> </a:t>
            </a:r>
            <a:r>
              <a:rPr lang="en-US" altLang="en-US" b="1" dirty="0" smtClean="0"/>
              <a:t>  -  Concept Overview</a:t>
            </a:r>
            <a:r>
              <a:rPr lang="en-US" altLang="en-US" sz="4000" b="1" dirty="0" smtClean="0"/>
              <a:t> 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981200" y="5586413"/>
            <a:ext cx="5638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ea typeface="宋体" panose="02010600030101010101" pitchFamily="2" charset="-122"/>
                <a:hlinkClick r:id="rId2"/>
              </a:rPr>
              <a:t>http://specobs.ee.washington.edu/</a:t>
            </a:r>
            <a:endParaRPr lang="en-US" altLang="en-US" sz="2400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ea typeface="宋体" panose="02010600030101010101" pitchFamily="2" charset="-122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87253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0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52400" y="505691"/>
            <a:ext cx="100584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Role of Spatial Stochastic Modeling for Signal Mapping  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524000"/>
            <a:ext cx="9144000" cy="4876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Current approaches do </a:t>
            </a:r>
            <a:r>
              <a:rPr lang="en-US" sz="2800" i="1" dirty="0" smtClean="0">
                <a:solidFill>
                  <a:srgbClr val="FF0000"/>
                </a:solidFill>
              </a:rPr>
              <a:t>not </a:t>
            </a:r>
            <a:r>
              <a:rPr lang="en-US" sz="2800" dirty="0" smtClean="0"/>
              <a:t>account for spatial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correlations in the received signal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/>
              <a:t>U</a:t>
            </a:r>
            <a:r>
              <a:rPr lang="en-US" sz="2800" dirty="0" smtClean="0"/>
              <a:t>niform </a:t>
            </a:r>
            <a:r>
              <a:rPr lang="en-US" sz="2800" dirty="0" smtClean="0"/>
              <a:t>spatial sampling is impossible ! </a:t>
            </a:r>
          </a:p>
          <a:p>
            <a:pPr marL="0" indent="0">
              <a:buNone/>
            </a:pPr>
            <a:r>
              <a:rPr lang="en-US" sz="2800" dirty="0" smtClean="0"/>
              <a:t>    Hence, given RSSI samples over some set: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    use measurement data to estimate the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 spatial statistics (</a:t>
            </a:r>
            <a:r>
              <a:rPr lang="en-US" sz="2800" dirty="0" err="1" smtClean="0">
                <a:sym typeface="Wingdings" panose="05000000000000000000" pitchFamily="2" charset="2"/>
              </a:rPr>
              <a:t>variogram</a:t>
            </a:r>
            <a:r>
              <a:rPr lang="en-US" sz="2800" dirty="0" smtClean="0">
                <a:sym typeface="Wingdings" panose="05000000000000000000" pitchFamily="2" charset="2"/>
              </a:rPr>
              <a:t>) and model fit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 followed by spatial interpolation (</a:t>
            </a:r>
            <a:r>
              <a:rPr lang="en-US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Kriging</a:t>
            </a:r>
            <a:r>
              <a:rPr lang="en-US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) </a:t>
            </a:r>
            <a:r>
              <a:rPr lang="en-US" sz="2800" dirty="0" smtClean="0">
                <a:sym typeface="Wingdings" panose="05000000000000000000" pitchFamily="2" charset="2"/>
              </a:rPr>
              <a:t>to points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 where no measurement is </a:t>
            </a:r>
            <a:r>
              <a:rPr lang="en-US" sz="2800" dirty="0" smtClean="0">
                <a:sym typeface="Wingdings" panose="05000000000000000000" pitchFamily="2" charset="2"/>
              </a:rPr>
              <a:t>available.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       </a:t>
            </a:r>
            <a:r>
              <a:rPr lang="en-US" sz="2800" i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Then conduct classification as before. 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46634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Approach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4C30-1075-0741-880D-FEA4BF62E9A1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FuNLab, University of Washington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C08-0667-4A42-BBDA-9E7C9434562D}" type="slidenum">
              <a:rPr lang="en-US" smtClean="0"/>
              <a:t>41</a:t>
            </a:fld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2439818" y="2514184"/>
            <a:ext cx="1969950" cy="41881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Pre-processing</a:t>
            </a:r>
            <a:endParaRPr lang="en-US" sz="1600" dirty="0"/>
          </a:p>
        </p:txBody>
      </p:sp>
      <p:cxnSp>
        <p:nvCxnSpPr>
          <p:cNvPr id="9" name="Straight Arrow Connector 8"/>
          <p:cNvCxnSpPr>
            <a:stCxn id="34" idx="2"/>
            <a:endCxn id="8" idx="0"/>
          </p:cNvCxnSpPr>
          <p:nvPr/>
        </p:nvCxnSpPr>
        <p:spPr>
          <a:xfrm>
            <a:off x="3422842" y="2239062"/>
            <a:ext cx="1951" cy="2751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Process 9"/>
          <p:cNvSpPr/>
          <p:nvPr/>
        </p:nvSpPr>
        <p:spPr>
          <a:xfrm>
            <a:off x="5596041" y="2784287"/>
            <a:ext cx="2001545" cy="60764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Empirical variogram estimation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09768" y="2567705"/>
            <a:ext cx="669877" cy="714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Process 11"/>
          <p:cNvSpPr/>
          <p:nvPr/>
        </p:nvSpPr>
        <p:spPr>
          <a:xfrm>
            <a:off x="5615846" y="3670324"/>
            <a:ext cx="1969950" cy="62572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Empirical variogram modeling</a:t>
            </a:r>
            <a:endParaRPr lang="en-US" sz="1600" dirty="0"/>
          </a:p>
        </p:txBody>
      </p:sp>
      <p:sp>
        <p:nvSpPr>
          <p:cNvPr id="13" name="Flowchart: Process 12"/>
          <p:cNvSpPr/>
          <p:nvPr/>
        </p:nvSpPr>
        <p:spPr>
          <a:xfrm>
            <a:off x="5596041" y="4536664"/>
            <a:ext cx="2001545" cy="6329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Model selection via cross-validation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endCxn id="12" idx="0"/>
          </p:cNvCxnSpPr>
          <p:nvPr/>
        </p:nvCxnSpPr>
        <p:spPr>
          <a:xfrm>
            <a:off x="6596814" y="3391934"/>
            <a:ext cx="4007" cy="278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  <a:endCxn id="13" idx="0"/>
          </p:cNvCxnSpPr>
          <p:nvPr/>
        </p:nvCxnSpPr>
        <p:spPr>
          <a:xfrm flipH="1">
            <a:off x="6596814" y="4296046"/>
            <a:ext cx="4007" cy="240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15"/>
          <p:cNvSpPr/>
          <p:nvPr/>
        </p:nvSpPr>
        <p:spPr>
          <a:xfrm>
            <a:off x="2439818" y="4550298"/>
            <a:ext cx="1969950" cy="9724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Interpolation</a:t>
            </a:r>
          </a:p>
          <a:p>
            <a:pPr algn="ctr"/>
            <a:r>
              <a:rPr lang="en-US" sz="1600" dirty="0" smtClean="0"/>
              <a:t>(Ordinary Kriging)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09768" y="4136760"/>
            <a:ext cx="662537" cy="1199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2"/>
            <a:endCxn id="19" idx="0"/>
          </p:cNvCxnSpPr>
          <p:nvPr/>
        </p:nvCxnSpPr>
        <p:spPr>
          <a:xfrm>
            <a:off x="3424793" y="5522700"/>
            <a:ext cx="0" cy="4165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Alternate Process 18"/>
          <p:cNvSpPr/>
          <p:nvPr/>
        </p:nvSpPr>
        <p:spPr>
          <a:xfrm>
            <a:off x="2338395" y="5939231"/>
            <a:ext cx="2172795" cy="558805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Radio Environment Map/Protection Region</a:t>
            </a:r>
            <a:endParaRPr lang="en-US" sz="1600" dirty="0"/>
          </a:p>
        </p:txBody>
      </p:sp>
      <p:sp>
        <p:nvSpPr>
          <p:cNvPr id="20" name="Flowchart: Process 19"/>
          <p:cNvSpPr/>
          <p:nvPr/>
        </p:nvSpPr>
        <p:spPr>
          <a:xfrm>
            <a:off x="2439818" y="3282582"/>
            <a:ext cx="1969950" cy="8541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(Semi) variogram estimation</a:t>
            </a:r>
            <a:endParaRPr lang="en-US" sz="1600" dirty="0"/>
          </a:p>
        </p:txBody>
      </p:sp>
      <p:cxnSp>
        <p:nvCxnSpPr>
          <p:cNvPr id="21" name="Straight Arrow Connector 20"/>
          <p:cNvCxnSpPr>
            <a:stCxn id="8" idx="2"/>
            <a:endCxn id="20" idx="0"/>
          </p:cNvCxnSpPr>
          <p:nvPr/>
        </p:nvCxnSpPr>
        <p:spPr>
          <a:xfrm>
            <a:off x="3424793" y="2932995"/>
            <a:ext cx="0" cy="3495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2"/>
            <a:endCxn id="16" idx="0"/>
          </p:cNvCxnSpPr>
          <p:nvPr/>
        </p:nvCxnSpPr>
        <p:spPr>
          <a:xfrm>
            <a:off x="3424793" y="4136760"/>
            <a:ext cx="0" cy="4135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079645" y="2567705"/>
            <a:ext cx="3022955" cy="2768813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Straight Arrow Connector 28"/>
          <p:cNvCxnSpPr>
            <a:endCxn id="10" idx="0"/>
          </p:cNvCxnSpPr>
          <p:nvPr/>
        </p:nvCxnSpPr>
        <p:spPr>
          <a:xfrm flipH="1">
            <a:off x="6596814" y="2327087"/>
            <a:ext cx="4008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2"/>
          </p:cNvCxnSpPr>
          <p:nvPr/>
        </p:nvCxnSpPr>
        <p:spPr>
          <a:xfrm>
            <a:off x="6596814" y="5169568"/>
            <a:ext cx="4008" cy="606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Process 33"/>
          <p:cNvSpPr/>
          <p:nvPr/>
        </p:nvSpPr>
        <p:spPr>
          <a:xfrm>
            <a:off x="2437867" y="1811986"/>
            <a:ext cx="1969950" cy="4270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Sampling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02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Empirical Semivariogram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225376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Classical estimator:</a:t>
                </a:r>
                <a:endParaRPr lang="en-US" altLang="zh-CN" sz="2800" i="1" dirty="0" smtClean="0">
                  <a:latin typeface="Cambria Math"/>
                </a:endParaRP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latin typeface="Cambria Math"/>
                        </a:rPr>
                        <m:t>2</m:t>
                      </m:r>
                      <m:acc>
                        <m:accPr>
                          <m:chr m:val="̂"/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i="1" dirty="0">
                              <a:latin typeface="Cambria Math"/>
                            </a:rPr>
                            <m:t>𝛾</m:t>
                          </m:r>
                        </m:e>
                      </m:acc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CN" sz="2400" i="1">
                                  <a:latin typeface="Cambria Math"/>
                                </a:rPr>
                                <m:t>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altLang="zh-CN" sz="24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4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≅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𝑍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𝑍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 marL="402336" lvl="1" indent="0">
                  <a:buNone/>
                </a:pPr>
                <a:r>
                  <a:rPr lang="en-US" sz="1800" dirty="0" smtClean="0"/>
                  <a:t>where </a:t>
                </a:r>
                <a:r>
                  <a:rPr lang="en-US" sz="1800" dirty="0"/>
                  <a:t>𝑁(𝒉) is the total number </a:t>
                </a:r>
                <a:r>
                  <a:rPr lang="en-US" sz="1800" dirty="0" smtClean="0"/>
                  <a:t>of sample </a:t>
                </a:r>
                <a:r>
                  <a:rPr lang="en-US" sz="1800" dirty="0"/>
                  <a:t>pairs whose separation is approximately equal to 𝒉</a:t>
                </a:r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2253762"/>
              </a:xfrm>
              <a:blipFill rotWithShape="0">
                <a:blip r:embed="rId2"/>
                <a:stretch>
                  <a:fillRect l="-1138" t="-2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4C30-1075-0741-880D-FEA4BF62E9A1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FuNLab, University of Washington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C08-0667-4A42-BBDA-9E7C9434562D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91" y="4021626"/>
            <a:ext cx="3258057" cy="2164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5964" y="4021626"/>
                <a:ext cx="4606136" cy="24196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1"/>
                <a:r>
                  <a:rPr lang="en-US" altLang="zh-CN" dirty="0" smtClean="0"/>
                  <a:t>How to construct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altLang="zh-CN" dirty="0" smtClean="0"/>
                  <a:t>?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CN" dirty="0" smtClean="0"/>
                  <a:t>Specify </a:t>
                </a:r>
                <a:r>
                  <a:rPr lang="en-US" altLang="zh-CN" dirty="0"/>
                  <a:t>distance bins with equal </a:t>
                </a:r>
                <a:r>
                  <a:rPr lang="en-US" altLang="zh-CN" dirty="0" smtClean="0"/>
                  <a:t>lengths;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CN" dirty="0" smtClean="0"/>
                  <a:t>For </a:t>
                </a:r>
                <a:r>
                  <a:rPr lang="en-US" altLang="zh-CN" dirty="0"/>
                  <a:t>each bin, find all pairs whose pair-wise </a:t>
                </a:r>
                <a:r>
                  <a:rPr lang="en-US" altLang="zh-CN" dirty="0" smtClean="0"/>
                  <a:t>separation </a:t>
                </a:r>
                <a:r>
                  <a:rPr lang="en-US" altLang="zh-CN" dirty="0"/>
                  <a:t>falls into the </a:t>
                </a:r>
                <a:r>
                  <a:rPr lang="en-US" altLang="zh-CN" dirty="0" smtClean="0"/>
                  <a:t>bin;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CN" dirty="0" smtClean="0"/>
                  <a:t>Take </a:t>
                </a:r>
                <a:r>
                  <a:rPr lang="en-US" altLang="zh-CN" dirty="0"/>
                  <a:t>the average of squared differences of pairs for each bin</a:t>
                </a:r>
                <a:r>
                  <a:rPr lang="en-US" altLang="zh-CN" dirty="0" smtClean="0"/>
                  <a:t>;</a:t>
                </a:r>
              </a:p>
              <a:p>
                <a:pPr lvl="1"/>
                <a:endParaRPr lang="en-US" altLang="zh-CN" dirty="0"/>
              </a:p>
              <a:p>
                <a:pPr lvl="1"/>
                <a:r>
                  <a:rPr lang="en-US" altLang="zh-CN" sz="1000" dirty="0" smtClean="0"/>
                  <a:t>Source</a:t>
                </a:r>
                <a:r>
                  <a:rPr lang="en-US" altLang="zh-CN" sz="1000" dirty="0"/>
                  <a:t>: NOTEBOOK FOR SPATIAL DATA ANALYSIS by Tony E. Smith</a:t>
                </a:r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64" y="4021626"/>
                <a:ext cx="4606136" cy="2419655"/>
              </a:xfrm>
              <a:prstGeom prst="rect">
                <a:avLst/>
              </a:prstGeom>
              <a:blipFill rotWithShape="0">
                <a:blip r:embed="rId4"/>
                <a:stretch>
                  <a:fillRect t="-1511" b="-19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9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64"/>
          <a:stretch/>
        </p:blipFill>
        <p:spPr>
          <a:xfrm>
            <a:off x="4695092" y="3968444"/>
            <a:ext cx="4375756" cy="2641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Empirical Semivariogram Modeling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Fit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i="1" dirty="0">
                            <a:latin typeface="Cambria Math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2800" dirty="0" smtClean="0"/>
                  <a:t> with parametric models</a:t>
                </a:r>
              </a:p>
              <a:p>
                <a:pPr lvl="1"/>
                <a:r>
                  <a:rPr lang="en-US" sz="2200" dirty="0" smtClean="0"/>
                  <a:t>Models available: exponential, spherical, Gaussian, cubic etc.</a:t>
                </a:r>
              </a:p>
              <a:p>
                <a:pPr lvl="1"/>
                <a:endParaRPr lang="en-US" sz="2200" dirty="0" smtClean="0"/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Least Square Fitting</a:t>
                </a:r>
              </a:p>
              <a:p>
                <a:pPr lvl="1"/>
                <a:r>
                  <a:rPr lang="en-US" sz="2200" dirty="0" smtClean="0"/>
                  <a:t>Ordinary LS (OLS) – equal weights</a:t>
                </a:r>
              </a:p>
              <a:p>
                <a:pPr lvl="1"/>
                <a:r>
                  <a:rPr lang="en-US" sz="2200" dirty="0" smtClean="0"/>
                  <a:t>Weighted LS (WLS) – weights ~ N(h)</a:t>
                </a:r>
                <a:endParaRPr lang="en-US" sz="2200" dirty="0"/>
              </a:p>
              <a:p>
                <a:pPr lvl="1"/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4C30-1075-0741-880D-FEA4BF62E9A1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FuNLab, University of Washington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C08-0667-4A42-BBDA-9E7C943456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" y="18288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Seattle Drive Data (Jun 2014)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" y="1487227"/>
            <a:ext cx="7729728" cy="5151120"/>
          </a:xfrm>
        </p:spPr>
        <p:txBody>
          <a:bodyPr>
            <a:normAutofit/>
          </a:bodyPr>
          <a:lstStyle/>
          <a:p>
            <a:r>
              <a:rPr lang="en-US" dirty="0" smtClean="0"/>
              <a:t>Location/Area: North Seattle </a:t>
            </a:r>
            <a:endParaRPr lang="en-US" sz="2400" dirty="0" smtClean="0"/>
          </a:p>
          <a:p>
            <a:pPr lvl="1"/>
            <a:r>
              <a:rPr lang="en-US" sz="2000" dirty="0" smtClean="0"/>
              <a:t>Three days: June 6/11/12</a:t>
            </a:r>
          </a:p>
          <a:p>
            <a:pPr lvl="1"/>
            <a:r>
              <a:rPr lang="en-US" sz="2000" dirty="0" smtClean="0"/>
              <a:t>240+ locations</a:t>
            </a:r>
          </a:p>
          <a:p>
            <a:pPr lvl="1"/>
            <a:r>
              <a:rPr lang="en-US" sz="2000" dirty="0" smtClean="0"/>
              <a:t>4.6 km x 5 km</a:t>
            </a:r>
          </a:p>
          <a:p>
            <a:pPr marL="274320" lvl="1" indent="0">
              <a:buNone/>
            </a:pPr>
            <a:endParaRPr lang="en-US" sz="2200" dirty="0" smtClean="0"/>
          </a:p>
          <a:p>
            <a:pPr marL="274320" lvl="1" indent="0">
              <a:buNone/>
            </a:pPr>
            <a:endParaRPr lang="en-US" sz="2200" dirty="0"/>
          </a:p>
          <a:p>
            <a:pPr marL="274320" lvl="1" indent="0">
              <a:buNone/>
            </a:pPr>
            <a:endParaRPr lang="en-US" sz="2200" dirty="0"/>
          </a:p>
          <a:p>
            <a:r>
              <a:rPr lang="en-US" sz="2400" dirty="0" smtClean="0"/>
              <a:t>Setup</a:t>
            </a:r>
          </a:p>
          <a:p>
            <a:pPr lvl="1"/>
            <a:r>
              <a:rPr lang="en-US" sz="2000" dirty="0" smtClean="0"/>
              <a:t>USRP B210 (</a:t>
            </a:r>
            <a:r>
              <a:rPr lang="en-US" sz="2000" dirty="0" err="1" smtClean="0"/>
              <a:t>GNURadio</a:t>
            </a:r>
            <a:r>
              <a:rPr lang="en-US" sz="2000" dirty="0" smtClean="0"/>
              <a:t>) + a laptop</a:t>
            </a:r>
          </a:p>
          <a:p>
            <a:pPr lvl="1"/>
            <a:r>
              <a:rPr lang="en-US" sz="2000" dirty="0" smtClean="0"/>
              <a:t>Digital TV antenna (gain = 3 </a:t>
            </a:r>
            <a:r>
              <a:rPr lang="en-US" sz="2000" dirty="0" err="1" smtClean="0"/>
              <a:t>dBi</a:t>
            </a:r>
            <a:r>
              <a:rPr lang="en-US" sz="2000" dirty="0" smtClean="0"/>
              <a:t>) installed on top of a van</a:t>
            </a:r>
          </a:p>
          <a:p>
            <a:pPr lvl="1"/>
            <a:r>
              <a:rPr lang="en-US" sz="2000" dirty="0" smtClean="0"/>
              <a:t>I/Q samples of CH 21 – 51 are collected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Energy detection </a:t>
            </a:r>
            <a:r>
              <a:rPr lang="en-US" sz="2000" dirty="0" smtClean="0"/>
              <a:t>is realized through post-processing</a:t>
            </a:r>
          </a:p>
          <a:p>
            <a:pPr lvl="1"/>
            <a:r>
              <a:rPr lang="en-US" sz="2000" dirty="0" smtClean="0"/>
              <a:t>Reported noise level = -82.16 </a:t>
            </a:r>
            <a:r>
              <a:rPr lang="en-US" sz="2000" dirty="0" err="1" smtClean="0"/>
              <a:t>dBm</a:t>
            </a:r>
            <a:endParaRPr lang="en-US" sz="2000" dirty="0" smtClean="0"/>
          </a:p>
          <a:p>
            <a:pPr lvl="1"/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4C30-1075-0741-880D-FEA4BF62E9A1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FuNLab, University of Washington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C08-0667-4A42-BBDA-9E7C9434562D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247" r="19803"/>
          <a:stretch/>
        </p:blipFill>
        <p:spPr>
          <a:xfrm>
            <a:off x="5410199" y="990601"/>
            <a:ext cx="3912205" cy="39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models </a:t>
            </a:r>
            <a:r>
              <a:rPr lang="en-US" dirty="0" err="1" smtClean="0"/>
              <a:t>v.s</a:t>
            </a:r>
            <a:r>
              <a:rPr lang="en-US" dirty="0" smtClean="0"/>
              <a:t>. Kriging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Example: CH 38</a:t>
            </a:r>
          </a:p>
          <a:p>
            <a:r>
              <a:rPr lang="en-US" sz="2200" dirty="0" smtClean="0"/>
              <a:t>Two models: Longley-Rice ITM and F-Curve</a:t>
            </a:r>
          </a:p>
          <a:p>
            <a:r>
              <a:rPr lang="en-US" sz="2200" dirty="0" smtClean="0"/>
              <a:t>Ordinary Kriging is applied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4C30-1075-0741-880D-FEA4BF62E9A1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FuNLab, University of Washington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C08-0667-4A42-BBDA-9E7C9434562D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81" t="-342" r="11985" b="342"/>
          <a:stretch/>
        </p:blipFill>
        <p:spPr>
          <a:xfrm>
            <a:off x="1793804" y="2803259"/>
            <a:ext cx="2946941" cy="344514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055489" y="3676650"/>
            <a:ext cx="440858" cy="257175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82773" y="4525829"/>
            <a:ext cx="1075259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Distance:</a:t>
            </a:r>
          </a:p>
          <a:p>
            <a:r>
              <a:rPr lang="en-US" dirty="0" smtClean="0"/>
              <a:t>9 km</a:t>
            </a:r>
            <a:endParaRPr lang="en-US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69" y="2519337"/>
            <a:ext cx="3370145" cy="43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830753" y="1525222"/>
          <a:ext cx="628454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909"/>
                <a:gridCol w="1256909"/>
                <a:gridCol w="1256909"/>
                <a:gridCol w="1256909"/>
                <a:gridCol w="1256909"/>
              </a:tblGrid>
              <a:tr h="2224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 NO.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Metric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 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 38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 50</a:t>
                      </a:r>
                      <a:endParaRPr lang="en-US" sz="1600" dirty="0"/>
                    </a:p>
                  </a:txBody>
                  <a:tcPr anchor="ctr"/>
                </a:tc>
              </a:tr>
              <a:tr h="3841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Tower Dist. To Region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10.6 km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 km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 km</a:t>
                      </a:r>
                      <a:endParaRPr lang="en-US" sz="1600" dirty="0"/>
                    </a:p>
                  </a:txBody>
                  <a:tcPr anchor="ctr"/>
                </a:tc>
              </a:tr>
              <a:tr h="2224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L-R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Mean Error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31.59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27.86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14.99</a:t>
                      </a:r>
                      <a:endParaRPr lang="en-US" sz="1600" dirty="0"/>
                    </a:p>
                  </a:txBody>
                  <a:tcPr anchor="ctr"/>
                </a:tc>
              </a:tr>
              <a:tr h="222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S. D.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7.45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12.93</a:t>
                      </a:r>
                      <a:endParaRPr lang="en-US" sz="1600" dirty="0"/>
                    </a:p>
                  </a:txBody>
                  <a:tcPr anchor="ctr"/>
                </a:tc>
              </a:tr>
              <a:tr h="2224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0" dirty="0" smtClean="0"/>
                        <a:t>-Curve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Mean Error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27.27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24.93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8.95</a:t>
                      </a:r>
                      <a:endParaRPr lang="en-US" sz="1600" dirty="0"/>
                    </a:p>
                  </a:txBody>
                  <a:tcPr anchor="ctr"/>
                </a:tc>
              </a:tr>
              <a:tr h="222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S.</a:t>
                      </a:r>
                      <a:r>
                        <a:rPr lang="en-US" sz="1600" baseline="0" dirty="0" smtClean="0"/>
                        <a:t> D.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9.10</a:t>
                      </a:r>
                      <a:endParaRPr lang="en-US" sz="1600" dirty="0"/>
                    </a:p>
                  </a:txBody>
                  <a:tcPr anchor="ctr"/>
                </a:tc>
              </a:tr>
              <a:tr h="22240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Kriging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Mean Error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-0.02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0.01</a:t>
                      </a:r>
                      <a:endParaRPr lang="en-US" sz="1600" dirty="0"/>
                    </a:p>
                  </a:txBody>
                  <a:tcPr anchor="ctr"/>
                </a:tc>
              </a:tr>
              <a:tr h="222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S. D.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5.96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4C30-1075-0741-880D-FEA4BF62E9A1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FuNLab, University of Washington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C08-0667-4A42-BBDA-9E7C9434562D}" type="slidenum">
              <a:rPr lang="en-US" smtClean="0"/>
              <a:t>46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35608" y="4572000"/>
            <a:ext cx="7498080" cy="201343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en-US" sz="2800" dirty="0" smtClean="0"/>
              <a:t>Observations:</a:t>
            </a:r>
          </a:p>
          <a:p>
            <a:pPr lvl="1" defTabSz="914400"/>
            <a:r>
              <a:rPr lang="en-US" sz="2200" dirty="0" smtClean="0"/>
              <a:t>L-R and F-Curve overestimates RSS up to 30 </a:t>
            </a:r>
            <a:r>
              <a:rPr lang="en-US" sz="2200" dirty="0" err="1" smtClean="0"/>
              <a:t>dB.</a:t>
            </a:r>
            <a:endParaRPr lang="en-US" sz="2200" dirty="0" smtClean="0"/>
          </a:p>
          <a:p>
            <a:pPr lvl="1" defTabSz="914400"/>
            <a:r>
              <a:rPr lang="en-US" sz="2200" dirty="0" smtClean="0"/>
              <a:t>Kriging is based on local sensing data, and hence more accurate than L-R and F-Curve models.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539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48" y="3742903"/>
            <a:ext cx="2627319" cy="2562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764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Kriging</a:t>
            </a:r>
            <a:r>
              <a:rPr lang="en-US" dirty="0" smtClean="0"/>
              <a:t> </a:t>
            </a:r>
            <a:r>
              <a:rPr lang="en-US" dirty="0" smtClean="0"/>
              <a:t>vs </a:t>
            </a:r>
            <a:r>
              <a:rPr lang="en-US" dirty="0" smtClean="0"/>
              <a:t>KNN </a:t>
            </a:r>
            <a:r>
              <a:rPr lang="en-US" dirty="0" smtClean="0"/>
              <a:t>– Boundary Estimation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47800"/>
                <a:ext cx="8171688" cy="502631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Setup</a:t>
                </a:r>
              </a:p>
              <a:p>
                <a:pPr lvl="1"/>
                <a:r>
                  <a:rPr lang="en-US" sz="2000" dirty="0" smtClean="0"/>
                  <a:t>CH 35 exhibits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weak</a:t>
                </a:r>
                <a:r>
                  <a:rPr lang="en-US" sz="2000" dirty="0" smtClean="0"/>
                  <a:t> signal strengths in Northern Seattle.</a:t>
                </a:r>
              </a:p>
              <a:p>
                <a:pPr lvl="1"/>
                <a:r>
                  <a:rPr lang="en-US" sz="2000" dirty="0" smtClean="0"/>
                  <a:t>Measurement results are assumed to be the ground truth.</a:t>
                </a:r>
              </a:p>
              <a:p>
                <a:pPr lvl="1"/>
                <a:r>
                  <a:rPr lang="en-US" sz="2000" dirty="0" smtClean="0"/>
                  <a:t>A Location x is a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white space (labeled as 1)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Z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i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threshold</m:t>
                    </m:r>
                  </m:oMath>
                </a14:m>
                <a:r>
                  <a:rPr lang="en-US" sz="2000" dirty="0" smtClean="0"/>
                  <a:t>, otherwise, a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non-white space (labeled as 0).</a:t>
                </a:r>
              </a:p>
              <a:p>
                <a:pPr marL="402336" lvl="1" indent="0">
                  <a:buNone/>
                </a:pPr>
                <a:endParaRPr lang="en-US" sz="2200" dirty="0" smtClean="0"/>
              </a:p>
              <a:p>
                <a:pPr lvl="1"/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47800"/>
                <a:ext cx="8171688" cy="5026317"/>
              </a:xfrm>
              <a:blipFill rotWithShape="0">
                <a:blip r:embed="rId3"/>
                <a:stretch>
                  <a:fillRect l="-671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4C30-1075-0741-880D-FEA4BF62E9A1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FuNLab, University of Washington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C08-0667-4A42-BBDA-9E7C9434562D}" type="slidenum">
              <a:rPr lang="en-US" smtClean="0"/>
              <a:t>47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35169" y="6017180"/>
            <a:ext cx="167053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12107" y="4925468"/>
            <a:ext cx="406588" cy="120601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8724" y="505656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120 km</a:t>
            </a:r>
            <a:endParaRPr lang="en-US" dirty="0"/>
          </a:p>
        </p:txBody>
      </p:sp>
      <p:pic>
        <p:nvPicPr>
          <p:cNvPr id="14" name="Content Placeholder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b="4595"/>
          <a:stretch/>
        </p:blipFill>
        <p:spPr>
          <a:xfrm>
            <a:off x="3946609" y="3742903"/>
            <a:ext cx="2476078" cy="2731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57259" y="3808026"/>
            <a:ext cx="3125482" cy="2432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02336" lvl="1" indent="0">
              <a:buNone/>
            </a:pPr>
            <a:r>
              <a:rPr lang="en-US" dirty="0" smtClean="0"/>
              <a:t>Example of training/testing sets. Data are randomly divided into training/testing sets equally.  Red dots denote training samples, and blue dots testing samples.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2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Type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I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Error</a:t>
                </a:r>
                <a:r>
                  <a:rPr lang="en-US" sz="2200" dirty="0" smtClean="0"/>
                  <a:t>: a </a:t>
                </a:r>
                <a:r>
                  <a:rPr lang="en-US" sz="2200" dirty="0"/>
                  <a:t>channel is predicted to be occupied, when the primary is absent (ground truth</a:t>
                </a:r>
                <a:r>
                  <a:rPr lang="en-US" sz="2200" dirty="0" smtClean="0"/>
                  <a:t>).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𝑇𝑦𝑝𝑒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𝐸𝑟𝑟𝑜𝑟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𝑁𝑜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𝑇𝑦𝑝𝑒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𝐸𝑟𝑟𝑜𝑟𝑠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𝑁𝑜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𝑊h𝑖𝑡𝑒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𝑆𝑝𝑎𝑐𝑒𝑠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82296" indent="0">
                  <a:buNone/>
                </a:pPr>
                <a:endParaRPr lang="en-US" sz="2400" dirty="0"/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Type II Error</a:t>
                </a:r>
                <a:r>
                  <a:rPr lang="en-US" sz="2200" dirty="0"/>
                  <a:t>: a channel is predicted to be available, when the primary is present (ground truth</a:t>
                </a:r>
                <a:r>
                  <a:rPr lang="en-US" sz="2200" dirty="0" smtClean="0"/>
                  <a:t>).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𝑇𝑦𝑝𝑒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𝐼𝐼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𝐸𝑟𝑟𝑜𝑟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𝑁𝑜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𝑇𝑦𝑝𝑒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𝐸𝑟𝑟𝑜𝑟𝑠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𝑁𝑜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𝑁𝑜𝑛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𝑊h𝑖𝑡𝑒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𝑝𝑎𝑐𝑒𝑠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82296" indent="0">
                  <a:buNone/>
                </a:pPr>
                <a:endParaRPr lang="en-US" sz="2000" dirty="0" smtClean="0"/>
              </a:p>
              <a:p>
                <a:r>
                  <a:rPr lang="en-US" sz="2200" dirty="0" smtClean="0"/>
                  <a:t>Note that per FCC ruling, secondary devices should avoid any interference with primary users. Hence,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the type II error rate is more important</a:t>
                </a:r>
                <a:r>
                  <a:rPr lang="en-US" sz="2200" dirty="0" smtClean="0"/>
                  <a:t>.</a:t>
                </a:r>
              </a:p>
              <a:p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9" t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4C30-1075-0741-880D-FEA4BF62E9A1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FuNLab, University of Washington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C08-0667-4A42-BBDA-9E7C9434562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749670" y="1333500"/>
              <a:ext cx="6722149" cy="1737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0307"/>
                    <a:gridCol w="960307"/>
                    <a:gridCol w="960307"/>
                    <a:gridCol w="960307"/>
                    <a:gridCol w="960307"/>
                    <a:gridCol w="960307"/>
                    <a:gridCol w="960307"/>
                  </a:tblGrid>
                  <a:tr h="4361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Thr</a:t>
                          </a:r>
                          <a:r>
                            <a:rPr lang="en-US" sz="1400" dirty="0" smtClean="0"/>
                            <a:t>. (</a:t>
                          </a:r>
                          <a:r>
                            <a:rPr lang="en-US" sz="1400" dirty="0" err="1" smtClean="0"/>
                            <a:t>dBm</a:t>
                          </a:r>
                          <a:r>
                            <a:rPr lang="en-US" sz="1400" dirty="0" smtClean="0"/>
                            <a:t>)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-82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-81.9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-81.8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-81.7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-81.6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-81.5</a:t>
                          </a:r>
                          <a:endParaRPr lang="en-US" sz="1400" dirty="0"/>
                        </a:p>
                      </a:txBody>
                      <a:tcPr anchor="ctr"/>
                    </a:tc>
                  </a:tr>
                  <a:tr h="25657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Kriging</a:t>
                          </a:r>
                        </a:p>
                        <a:p>
                          <a:pPr algn="ctr"/>
                          <a:r>
                            <a:rPr lang="en-US" sz="14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 smtClean="0"/>
                            <a:t>)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0.65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0.47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0.39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0.24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0.18</a:t>
                          </a:r>
                          <a:endParaRPr lang="en-US" sz="1400" dirty="0"/>
                        </a:p>
                      </a:txBody>
                      <a:tcPr anchor="ctr"/>
                    </a:tc>
                  </a:tr>
                  <a:tr h="256571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0.07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0.09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0.24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0.09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0.23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0.13</a:t>
                          </a:r>
                          <a:endParaRPr lang="en-US" sz="1400" dirty="0"/>
                        </a:p>
                      </a:txBody>
                      <a:tcPr anchor="ctr"/>
                    </a:tc>
                  </a:tr>
                  <a:tr h="25657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KNN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 smtClean="0"/>
                            <a:t>)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0.19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0.25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0.20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0.14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0.19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0.06</a:t>
                          </a:r>
                          <a:endParaRPr lang="en-US" sz="1400" dirty="0"/>
                        </a:p>
                      </a:txBody>
                      <a:tcPr anchor="ctr"/>
                    </a:tc>
                  </a:tr>
                  <a:tr h="256571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0.25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0.18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0.42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0.45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0.44</a:t>
                          </a:r>
                          <a:endParaRPr lang="en-US" sz="1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749670" y="1333500"/>
              <a:ext cx="6722149" cy="1737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0307"/>
                    <a:gridCol w="960307"/>
                    <a:gridCol w="960307"/>
                    <a:gridCol w="960307"/>
                    <a:gridCol w="960307"/>
                    <a:gridCol w="960307"/>
                    <a:gridCol w="960307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/>
                            <a:t>Thr</a:t>
                          </a:r>
                          <a:r>
                            <a:rPr lang="en-US" sz="1400" dirty="0" smtClean="0"/>
                            <a:t>. (</a:t>
                          </a:r>
                          <a:r>
                            <a:rPr lang="en-US" sz="1400" dirty="0" err="1" smtClean="0"/>
                            <a:t>dBm</a:t>
                          </a:r>
                          <a:r>
                            <a:rPr lang="en-US" sz="1400" dirty="0" smtClean="0"/>
                            <a:t>)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-82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-81.9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-81.8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-81.7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-81.6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-81.5</a:t>
                          </a:r>
                          <a:endParaRPr lang="en-US" sz="1400" dirty="0"/>
                        </a:p>
                      </a:txBody>
                      <a:tcPr anchor="ctr"/>
                    </a:tc>
                  </a:tr>
                  <a:tr h="3048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266" t="-85149" r="-600633" b="-108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0.65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0.47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0.39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0.24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0.18</a:t>
                          </a:r>
                          <a:endParaRPr lang="en-US" sz="1400" dirty="0"/>
                        </a:p>
                      </a:txBody>
                      <a:tcPr anchor="ctr"/>
                    </a:tc>
                  </a:tr>
                  <a:tr h="30480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0.07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0.09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0.24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0.09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0.23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0.13</a:t>
                          </a:r>
                          <a:endParaRPr lang="en-US" sz="1400" dirty="0"/>
                        </a:p>
                      </a:txBody>
                      <a:tcPr anchor="ctr"/>
                    </a:tc>
                  </a:tr>
                  <a:tr h="3048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266" t="-187000" r="-600633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0.19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0.25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0.20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0.14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0.19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0.06</a:t>
                          </a:r>
                          <a:endParaRPr lang="en-US" sz="1400" dirty="0"/>
                        </a:p>
                      </a:txBody>
                      <a:tcPr anchor="ctr"/>
                    </a:tc>
                  </a:tr>
                  <a:tr h="30480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0.25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0.18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0.42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0.45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0.44</a:t>
                          </a:r>
                          <a:endParaRPr lang="en-US" sz="1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4C30-1075-0741-880D-FEA4BF62E9A1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FuNLab, University of Washington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C08-0667-4A42-BBDA-9E7C9434562D}" type="slidenum">
              <a:rPr lang="en-US" smtClean="0"/>
              <a:t>49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03930" y="3424068"/>
            <a:ext cx="2229758" cy="29679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>
              <a:buNone/>
            </a:pPr>
            <a:r>
              <a:rPr lang="en-US" sz="1600" dirty="0" smtClean="0"/>
              <a:t>Kriging and KNN boundaries when threshold = -81.8 </a:t>
            </a:r>
            <a:r>
              <a:rPr lang="en-US" sz="1600" dirty="0" err="1" smtClean="0"/>
              <a:t>dBm</a:t>
            </a:r>
            <a:r>
              <a:rPr lang="en-US" sz="1600" dirty="0" smtClean="0"/>
              <a:t>.</a:t>
            </a:r>
          </a:p>
          <a:p>
            <a:pPr marL="0" lvl="1">
              <a:buNone/>
            </a:pPr>
            <a:endParaRPr lang="en-US" sz="1600" dirty="0"/>
          </a:p>
          <a:p>
            <a:pPr marL="0" lvl="1">
              <a:buNone/>
            </a:pPr>
            <a:r>
              <a:rPr lang="en-US" sz="1600" dirty="0" smtClean="0"/>
              <a:t>Red/blue shadows are predicted coverage/ non-coverage regions.</a:t>
            </a:r>
          </a:p>
          <a:p>
            <a:pPr marL="0" lvl="1">
              <a:buNone/>
            </a:pPr>
            <a:endParaRPr lang="en-US" sz="1600" dirty="0"/>
          </a:p>
          <a:p>
            <a:pPr marL="0" lvl="1">
              <a:buNone/>
            </a:pPr>
            <a:r>
              <a:rPr lang="en-US" sz="1600" dirty="0" smtClean="0"/>
              <a:t>Red dots are testing samples that are </a:t>
            </a:r>
            <a:r>
              <a:rPr lang="en-US" sz="1600" i="1" dirty="0" smtClean="0"/>
              <a:t>not</a:t>
            </a:r>
            <a:r>
              <a:rPr lang="en-US" sz="1600" dirty="0" smtClean="0"/>
              <a:t> white spaces, and blues are testing white spaces.</a:t>
            </a:r>
            <a:endParaRPr lang="en-US" sz="1600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3424068"/>
            <a:ext cx="2570673" cy="30546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281" y="3412362"/>
            <a:ext cx="2560489" cy="30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</a:t>
            </a:r>
            <a:r>
              <a:rPr lang="en-US" dirty="0" err="1" smtClean="0"/>
              <a:t>SpecObs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712" y="1524000"/>
            <a:ext cx="7524688" cy="49045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EEAD-6061-4ACE-B8C3-E6D6A32CE00A}" type="datetime1">
              <a:rPr lang="en-US" smtClean="0"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Fundamentals of Networking Lab – University of Washington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14 / 51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47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Work in Progress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just the beginning in Large Scale Radio Mapping!</a:t>
            </a:r>
            <a:endParaRPr lang="en-US" dirty="0" smtClean="0"/>
          </a:p>
          <a:p>
            <a:pPr marL="82296" indent="0">
              <a:buFont typeface="Arial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3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39061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SpecObs Web GUI (Google Maps API)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012" y="1482969"/>
            <a:ext cx="8915296" cy="5105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EEAD-6061-4ACE-B8C3-E6D6A32CE00A}" type="datetime1">
              <a:rPr lang="en-US" smtClean="0"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Fundamentals of Networking Lab – University of Washington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16 / 51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35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9212263" cy="4968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38" y="1916113"/>
            <a:ext cx="3995737" cy="865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07963" y="682625"/>
            <a:ext cx="3671887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>
                <a:ea typeface="宋体" panose="02010600030101010101" pitchFamily="2" charset="-122"/>
              </a:rPr>
              <a:t>Query data by various options</a:t>
            </a:r>
            <a:endParaRPr lang="ko-KR" altLang="en-US" sz="2400">
              <a:ea typeface="宋体" panose="02010600030101010101" pitchFamily="2" charset="-122"/>
            </a:endParaRP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5148263" y="260350"/>
            <a:ext cx="3671887" cy="8001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 dirty="0">
                <a:ea typeface="宋体" panose="02010600030101010101" pitchFamily="2" charset="-122"/>
              </a:rPr>
              <a:t>Show TV White Space Data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ea typeface="宋体" panose="02010600030101010101" pitchFamily="2" charset="-122"/>
              </a:rPr>
              <a:t>(Example Data for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dirty="0">
                <a:ea typeface="宋体" panose="02010600030101010101" pitchFamily="2" charset="-122"/>
              </a:rPr>
              <a:t>latitude : 40.3832, longitude : -96.0511)</a:t>
            </a:r>
            <a:endParaRPr lang="ko-KR" altLang="en-US" sz="1400" dirty="0">
              <a:ea typeface="宋体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6338" y="1895475"/>
            <a:ext cx="3995737" cy="427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Straight Arrow Connector 8"/>
          <p:cNvCxnSpPr>
            <a:stCxn id="8" idx="0"/>
            <a:endCxn id="31749" idx="2"/>
          </p:cNvCxnSpPr>
          <p:nvPr/>
        </p:nvCxnSpPr>
        <p:spPr>
          <a:xfrm flipV="1">
            <a:off x="6985000" y="1060450"/>
            <a:ext cx="0" cy="83502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790575" y="6165850"/>
            <a:ext cx="3673475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 dirty="0" smtClean="0">
                <a:ea typeface="宋体" panose="02010600030101010101" pitchFamily="2" charset="-122"/>
              </a:rPr>
              <a:t>Coverage </a:t>
            </a:r>
            <a:r>
              <a:rPr lang="en-US" altLang="ko-KR" sz="2400" dirty="0">
                <a:ea typeface="宋体" panose="02010600030101010101" pitchFamily="2" charset="-122"/>
              </a:rPr>
              <a:t>region of each TV </a:t>
            </a:r>
            <a:r>
              <a:rPr lang="en-US" altLang="ko-KR" sz="2400" dirty="0" smtClean="0">
                <a:ea typeface="宋体" panose="02010600030101010101" pitchFamily="2" charset="-122"/>
              </a:rPr>
              <a:t>tower for channel 10</a:t>
            </a:r>
            <a:endParaRPr lang="ko-KR" altLang="en-US" sz="2400" dirty="0">
              <a:ea typeface="宋体" panose="02010600030101010101" pitchFamily="2" charset="-122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652713" y="5265738"/>
            <a:ext cx="0" cy="82708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0"/>
            <a:endCxn id="31748" idx="2"/>
          </p:cNvCxnSpPr>
          <p:nvPr/>
        </p:nvCxnSpPr>
        <p:spPr>
          <a:xfrm flipV="1">
            <a:off x="2044700" y="1052513"/>
            <a:ext cx="0" cy="8636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TV White </a:t>
            </a:r>
            <a:r>
              <a:rPr lang="en-US" altLang="ko-KR" dirty="0" smtClean="0"/>
              <a:t>Space Analytics (US)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042"/>
            <a:ext cx="8229600" cy="657771"/>
          </a:xfrm>
        </p:spPr>
        <p:txBody>
          <a:bodyPr/>
          <a:lstStyle/>
          <a:p>
            <a:r>
              <a:rPr lang="en-US" altLang="ko-KR" dirty="0" smtClean="0"/>
              <a:t># of available TVWS channels in the U.S. acc. </a:t>
            </a:r>
            <a:r>
              <a:rPr lang="en-US" altLang="ko-KR" dirty="0"/>
              <a:t>t</a:t>
            </a:r>
            <a:r>
              <a:rPr lang="en-US" altLang="ko-KR" dirty="0" smtClean="0"/>
              <a:t>o location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1975923"/>
            <a:ext cx="7471924" cy="46534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8</a:t>
            </a:fld>
            <a:r>
              <a:rPr lang="en-US" dirty="0"/>
              <a:t> / 35</a:t>
            </a:r>
          </a:p>
        </p:txBody>
      </p:sp>
    </p:spTree>
    <p:extLst>
      <p:ext uri="{BB962C8B-B14F-4D97-AF65-F5344CB8AC3E}">
        <p14:creationId xmlns:p14="http://schemas.microsoft.com/office/powerpoint/2010/main" val="34534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36"/>
            <a:ext cx="8229600" cy="990600"/>
          </a:xfrm>
        </p:spPr>
        <p:txBody>
          <a:bodyPr/>
          <a:lstStyle/>
          <a:p>
            <a:r>
              <a:rPr lang="en-US" dirty="0" err="1" smtClean="0"/>
              <a:t>SpecObs</a:t>
            </a:r>
            <a:r>
              <a:rPr lang="en-US" dirty="0" smtClean="0"/>
              <a:t> Database </a:t>
            </a:r>
            <a:r>
              <a:rPr lang="en-US" dirty="0" smtClean="0"/>
              <a:t>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0536"/>
            <a:ext cx="8884920" cy="12740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Calculates </a:t>
            </a:r>
            <a:r>
              <a:rPr lang="en-US" b="1" dirty="0" smtClean="0">
                <a:solidFill>
                  <a:srgbClr val="00B050"/>
                </a:solidFill>
              </a:rPr>
              <a:t>noise floor and capacity based on Longley-Rice P2P </a:t>
            </a:r>
            <a:r>
              <a:rPr lang="en-US" b="1" dirty="0" smtClean="0">
                <a:solidFill>
                  <a:srgbClr val="00B050"/>
                </a:solidFill>
              </a:rPr>
              <a:t>mode, for each predicted WS channel  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Shows details of each occupied channel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0623-F6B9-495F-B2F7-64FEF996971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14600"/>
            <a:ext cx="5398377" cy="3838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651" y="3124200"/>
            <a:ext cx="3398869" cy="34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24790</TotalTime>
  <Words>2900</Words>
  <Application>Microsoft Office PowerPoint</Application>
  <PresentationFormat>On-screen Show (4:3)</PresentationFormat>
  <Paragraphs>963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돋움</vt:lpstr>
      <vt:lpstr>宋体</vt:lpstr>
      <vt:lpstr>Arial</vt:lpstr>
      <vt:lpstr>Calibri</vt:lpstr>
      <vt:lpstr>Cambria Math</vt:lpstr>
      <vt:lpstr>方正舒体</vt:lpstr>
      <vt:lpstr>Garamond</vt:lpstr>
      <vt:lpstr>Verdana</vt:lpstr>
      <vt:lpstr>Wingdings</vt:lpstr>
      <vt:lpstr>Wingdings 2</vt:lpstr>
      <vt:lpstr>Clarity</vt:lpstr>
      <vt:lpstr>PowerPoint Presentation</vt:lpstr>
      <vt:lpstr>         uw  SPECTRUm  OBSERVATORY    INSIGHTS FROM BUILDING AN OPEN SOURCE Spectrum DATABASE  FOR  TV WHITE SPACE</vt:lpstr>
      <vt:lpstr>PowerPoint Presentation</vt:lpstr>
      <vt:lpstr>UW Spectrum Observatory Database    -  Concept Overview </vt:lpstr>
      <vt:lpstr>UW SpecObs Architecture</vt:lpstr>
      <vt:lpstr>SpecObs Web GUI (Google Maps API) </vt:lpstr>
      <vt:lpstr>PowerPoint Presentation</vt:lpstr>
      <vt:lpstr>TV White Space Analytics (US)</vt:lpstr>
      <vt:lpstr>SpecObs Database Functions </vt:lpstr>
      <vt:lpstr>FCC - OET Bulletin 69</vt:lpstr>
      <vt:lpstr>FCC Method: F-Curve</vt:lpstr>
      <vt:lpstr>What are F-Curves?</vt:lpstr>
      <vt:lpstr>FCC Defined Coverage Area </vt:lpstr>
      <vt:lpstr>FCC Method: Coverage Area (F-Curve)</vt:lpstr>
      <vt:lpstr>FCC Method: Issues with F-Curve </vt:lpstr>
      <vt:lpstr>Longley-Rice model for Path LOSS PREDICTION                         IRREGULAR  TERRAIN MODEL   </vt:lpstr>
      <vt:lpstr>Longley-Rice Model</vt:lpstr>
      <vt:lpstr>Iconectiv(Telcordia)  prism.telcordia.com/tvws/main/index.shtml </vt:lpstr>
      <vt:lpstr>Experimental Results (Bell Labs, NJ) </vt:lpstr>
      <vt:lpstr> Coverage Area with Longley-Rice</vt:lpstr>
      <vt:lpstr>Coverage Area: L-R P2P + Classification</vt:lpstr>
      <vt:lpstr>K-NN Classification and Validation</vt:lpstr>
      <vt:lpstr>KNN Classification </vt:lpstr>
      <vt:lpstr>K-NN Classification: choice of K?</vt:lpstr>
      <vt:lpstr>Coverage Area Prediction: SINR based</vt:lpstr>
      <vt:lpstr>Example</vt:lpstr>
      <vt:lpstr>Results (Our Approach) </vt:lpstr>
      <vt:lpstr> Results (Our Approach) </vt:lpstr>
      <vt:lpstr>PowerPoint Presentation</vt:lpstr>
      <vt:lpstr>System Architecture</vt:lpstr>
      <vt:lpstr>Mobile-sensor based Data Collection</vt:lpstr>
      <vt:lpstr>Spectrum Sensing</vt:lpstr>
      <vt:lpstr>Mobile Data Collection (near Bell Labs, NJ)</vt:lpstr>
      <vt:lpstr>TVWS Detection Algorithm</vt:lpstr>
      <vt:lpstr>Energy Detector</vt:lpstr>
      <vt:lpstr>Pilot Detector</vt:lpstr>
      <vt:lpstr>Primary Detection Algorithm</vt:lpstr>
      <vt:lpstr>Experiment Result</vt:lpstr>
      <vt:lpstr>Experiment Results</vt:lpstr>
      <vt:lpstr>PowerPoint Presentation</vt:lpstr>
      <vt:lpstr>General Approach</vt:lpstr>
      <vt:lpstr>Empirical Semivariogram Estimation</vt:lpstr>
      <vt:lpstr>Empirical Semivariogram Modeling </vt:lpstr>
      <vt:lpstr>Seattle Drive Data (Jun 2014)  </vt:lpstr>
      <vt:lpstr>Propagation models v.s. Kriging</vt:lpstr>
      <vt:lpstr>Evaluation</vt:lpstr>
      <vt:lpstr>Kriging vs KNN – Boundary Estimation</vt:lpstr>
      <vt:lpstr>Metrics</vt:lpstr>
      <vt:lpstr>Evaluation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hyperkcw</dc:creator>
  <cp:lastModifiedBy>Sroy</cp:lastModifiedBy>
  <cp:revision>2219</cp:revision>
  <cp:lastPrinted>2013-12-11T00:43:17Z</cp:lastPrinted>
  <dcterms:created xsi:type="dcterms:W3CDTF">2013-06-12T19:40:14Z</dcterms:created>
  <dcterms:modified xsi:type="dcterms:W3CDTF">2014-08-05T12:00:08Z</dcterms:modified>
</cp:coreProperties>
</file>