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8" r:id="rId3"/>
    <p:sldId id="270" r:id="rId4"/>
    <p:sldId id="269" r:id="rId5"/>
    <p:sldId id="322" r:id="rId6"/>
    <p:sldId id="262" r:id="rId7"/>
    <p:sldId id="340" r:id="rId8"/>
    <p:sldId id="328" r:id="rId9"/>
    <p:sldId id="333" r:id="rId10"/>
    <p:sldId id="329" r:id="rId11"/>
    <p:sldId id="342" r:id="rId12"/>
    <p:sldId id="330" r:id="rId13"/>
    <p:sldId id="331" r:id="rId14"/>
    <p:sldId id="344" r:id="rId15"/>
    <p:sldId id="343" r:id="rId16"/>
    <p:sldId id="332" r:id="rId17"/>
    <p:sldId id="334" r:id="rId18"/>
    <p:sldId id="335" r:id="rId19"/>
    <p:sldId id="336" r:id="rId20"/>
    <p:sldId id="288" r:id="rId21"/>
    <p:sldId id="289" r:id="rId22"/>
    <p:sldId id="292" r:id="rId23"/>
    <p:sldId id="316" r:id="rId24"/>
    <p:sldId id="294" r:id="rId25"/>
    <p:sldId id="318" r:id="rId26"/>
    <p:sldId id="338" r:id="rId27"/>
    <p:sldId id="319" r:id="rId28"/>
    <p:sldId id="298" r:id="rId29"/>
    <p:sldId id="339" r:id="rId30"/>
    <p:sldId id="320" r:id="rId31"/>
    <p:sldId id="321" r:id="rId32"/>
    <p:sldId id="327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0514" autoAdjust="0"/>
  </p:normalViewPr>
  <p:slideViewPr>
    <p:cSldViewPr>
      <p:cViewPr varScale="1">
        <p:scale>
          <a:sx n="51" d="100"/>
          <a:sy n="51" d="100"/>
        </p:scale>
        <p:origin x="-192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Always-On</c:v>
                </c:pt>
                <c:pt idx="1">
                  <c:v>Fast-Periodic</c:v>
                </c:pt>
                <c:pt idx="2">
                  <c:v>Slow-Periodic</c:v>
                </c:pt>
                <c:pt idx="3">
                  <c:v>Dynamic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0.3024</c:v>
                </c:pt>
                <c:pt idx="1">
                  <c:v>0.18210000000000001</c:v>
                </c:pt>
                <c:pt idx="2">
                  <c:v>0.16489999999999999</c:v>
                </c:pt>
                <c:pt idx="3">
                  <c:v>0.35049999999999998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010170603674544"/>
          <c:y val="6.2499857682937456E-2"/>
          <c:w val="0.47967325264897442"/>
          <c:h val="0.8171626304167685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3"/>
            <c:bubble3D val="0"/>
            <c:explosion val="16"/>
          </c:dPt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Always-On</c:v>
                </c:pt>
                <c:pt idx="1">
                  <c:v>Fast-Periodic</c:v>
                </c:pt>
                <c:pt idx="2">
                  <c:v>Slow-Periodic</c:v>
                </c:pt>
                <c:pt idx="3">
                  <c:v>Dynamic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0.3024</c:v>
                </c:pt>
                <c:pt idx="1">
                  <c:v>0.18210000000000001</c:v>
                </c:pt>
                <c:pt idx="2">
                  <c:v>0.16489999999999999</c:v>
                </c:pt>
                <c:pt idx="3">
                  <c:v>0.35049999999999998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4"/>
            <c:bubble3D val="0"/>
            <c:explosion val="22"/>
          </c:dPt>
          <c:dLbls>
            <c:dLbl>
              <c:idx val="4"/>
              <c:layout>
                <c:manualLayout>
                  <c:x val="-8.3145231846019213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Sheet1!$A$2:$A$6</c:f>
              <c:strCache>
                <c:ptCount val="5"/>
                <c:pt idx="0">
                  <c:v>Always-On</c:v>
                </c:pt>
                <c:pt idx="1">
                  <c:v>Fast-Periodic</c:v>
                </c:pt>
                <c:pt idx="2">
                  <c:v>Slow-Periodic</c:v>
                </c:pt>
                <c:pt idx="3">
                  <c:v>Not Highly Dynamic</c:v>
                </c:pt>
                <c:pt idx="4">
                  <c:v>Highly Dynamic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0.3024</c:v>
                </c:pt>
                <c:pt idx="1">
                  <c:v>0.18210000000000001</c:v>
                </c:pt>
                <c:pt idx="2">
                  <c:v>0.16489999999999999</c:v>
                </c:pt>
                <c:pt idx="3">
                  <c:v>0.30049999999999999</c:v>
                </c:pt>
                <c:pt idx="4" formatCode="0%">
                  <c:v>0.05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6EF26C-7572-4C6C-8626-671E44FAD3F8}" type="datetimeFigureOut">
              <a:rPr lang="en-US" smtClean="0"/>
              <a:t>8/6/2014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647BAD-E136-4039-87B5-776C96885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468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47BAD-E136-4039-87B5-776C9688539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4150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47BAD-E136-4039-87B5-776C9688539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774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47BAD-E136-4039-87B5-776C9688539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774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47BAD-E136-4039-87B5-776C9688539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7685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47BAD-E136-4039-87B5-776C9688539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774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47BAD-E136-4039-87B5-776C9688539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774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47BAD-E136-4039-87B5-776C9688539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5634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47BAD-E136-4039-87B5-776C9688539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7878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47BAD-E136-4039-87B5-776C9688539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1334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47BAD-E136-4039-87B5-776C9688539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7568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47BAD-E136-4039-87B5-776C9688539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060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47BAD-E136-4039-87B5-776C9688539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3604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47BAD-E136-4039-87B5-776C9688539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5058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47BAD-E136-4039-87B5-776C9688539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0931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47BAD-E136-4039-87B5-776C9688539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0931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47BAD-E136-4039-87B5-776C9688539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4795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47BAD-E136-4039-87B5-776C9688539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4795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47BAD-E136-4039-87B5-776C9688539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4795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47BAD-E136-4039-87B5-776C9688539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7471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47BAD-E136-4039-87B5-776C9688539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32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47BAD-E136-4039-87B5-776C9688539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108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47BAD-E136-4039-87B5-776C9688539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250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47BAD-E136-4039-87B5-776C9688539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7003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47BAD-E136-4039-87B5-776C9688539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938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47BAD-E136-4039-87B5-776C9688539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3692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47BAD-E136-4039-87B5-776C9688539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1235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47BAD-E136-4039-87B5-776C9688539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71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F3760-9D8E-407C-A813-1F2DB5224FF3}" type="datetimeFigureOut">
              <a:rPr lang="en-US" smtClean="0"/>
              <a:t>8/6/2014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DE761-2B6F-4E8E-BB9D-1C9E1E292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700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F3760-9D8E-407C-A813-1F2DB5224FF3}" type="datetimeFigureOut">
              <a:rPr lang="en-US" smtClean="0"/>
              <a:t>8/6/2014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DE761-2B6F-4E8E-BB9D-1C9E1E292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257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F3760-9D8E-407C-A813-1F2DB5224FF3}" type="datetimeFigureOut">
              <a:rPr lang="en-US" smtClean="0"/>
              <a:t>8/6/2014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DE761-2B6F-4E8E-BB9D-1C9E1E292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183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F3760-9D8E-407C-A813-1F2DB5224FF3}" type="datetimeFigureOut">
              <a:rPr lang="en-US" smtClean="0"/>
              <a:t>8/6/2014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DE761-2B6F-4E8E-BB9D-1C9E1E292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088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F3760-9D8E-407C-A813-1F2DB5224FF3}" type="datetimeFigureOut">
              <a:rPr lang="en-US" smtClean="0"/>
              <a:t>8/6/2014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DE761-2B6F-4E8E-BB9D-1C9E1E292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150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F3760-9D8E-407C-A813-1F2DB5224FF3}" type="datetimeFigureOut">
              <a:rPr lang="en-US" smtClean="0"/>
              <a:t>8/6/2014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DE761-2B6F-4E8E-BB9D-1C9E1E292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11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F3760-9D8E-407C-A813-1F2DB5224FF3}" type="datetimeFigureOut">
              <a:rPr lang="en-US" smtClean="0"/>
              <a:t>8/6/2014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DE761-2B6F-4E8E-BB9D-1C9E1E292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40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F3760-9D8E-407C-A813-1F2DB5224FF3}" type="datetimeFigureOut">
              <a:rPr lang="en-US" smtClean="0"/>
              <a:t>8/6/2014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DE761-2B6F-4E8E-BB9D-1C9E1E292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470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F3760-9D8E-407C-A813-1F2DB5224FF3}" type="datetimeFigureOut">
              <a:rPr lang="en-US" smtClean="0"/>
              <a:t>8/6/2014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DE761-2B6F-4E8E-BB9D-1C9E1E292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762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F3760-9D8E-407C-A813-1F2DB5224FF3}" type="datetimeFigureOut">
              <a:rPr lang="en-US" smtClean="0"/>
              <a:t>8/6/2014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DE761-2B6F-4E8E-BB9D-1C9E1E292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27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F3760-9D8E-407C-A813-1F2DB5224FF3}" type="datetimeFigureOut">
              <a:rPr lang="en-US" smtClean="0"/>
              <a:t>8/6/2014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DE761-2B6F-4E8E-BB9D-1C9E1E292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620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F3760-9D8E-407C-A813-1F2DB5224FF3}" type="datetimeFigureOut">
              <a:rPr lang="en-US" smtClean="0"/>
              <a:t>8/6/2014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DE761-2B6F-4E8E-BB9D-1C9E1E292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693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3.png"/><Relationship Id="rId3" Type="http://schemas.openxmlformats.org/officeDocument/2006/relationships/image" Target="../media/image9.png"/><Relationship Id="rId7" Type="http://schemas.openxmlformats.org/officeDocument/2006/relationships/image" Target="../media/image18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21.png"/><Relationship Id="rId5" Type="http://schemas.openxmlformats.org/officeDocument/2006/relationships/image" Target="../media/image17.png"/><Relationship Id="rId10" Type="http://schemas.microsoft.com/office/2007/relationships/hdphoto" Target="../media/hdphoto1.wdp"/><Relationship Id="rId4" Type="http://schemas.openxmlformats.org/officeDocument/2006/relationships/image" Target="../media/image16.png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8" Type="http://schemas.openxmlformats.org/officeDocument/2006/relationships/image" Target="../media/image19.png"/><Relationship Id="rId3" Type="http://schemas.openxmlformats.org/officeDocument/2006/relationships/image" Target="../media/image13.png"/><Relationship Id="rId12" Type="http://schemas.openxmlformats.org/officeDocument/2006/relationships/image" Target="../media/image2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1.png"/><Relationship Id="rId15" Type="http://schemas.openxmlformats.org/officeDocument/2006/relationships/image" Target="../media/image16.png"/><Relationship Id="rId5" Type="http://schemas.openxmlformats.org/officeDocument/2006/relationships/image" Target="../media/image17.png"/><Relationship Id="rId4" Type="http://schemas.microsoft.com/office/2007/relationships/hdphoto" Target="../media/hdphoto1.wdp"/><Relationship Id="rId1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0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microsoft.com/office/2007/relationships/hdphoto" Target="../media/hdphoto2.wdp"/><Relationship Id="rId10" Type="http://schemas.openxmlformats.org/officeDocument/2006/relationships/image" Target="../media/image29.png"/><Relationship Id="rId4" Type="http://schemas.openxmlformats.org/officeDocument/2006/relationships/image" Target="../media/image24.png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microsoft.com/office/2007/relationships/hdphoto" Target="../media/hdphoto2.wdp"/><Relationship Id="rId9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8" Type="http://schemas.openxmlformats.org/officeDocument/2006/relationships/image" Target="../media/image19.png"/><Relationship Id="rId3" Type="http://schemas.openxmlformats.org/officeDocument/2006/relationships/image" Target="../media/image13.png"/><Relationship Id="rId12" Type="http://schemas.openxmlformats.org/officeDocument/2006/relationships/image" Target="../media/image2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1.png"/><Relationship Id="rId15" Type="http://schemas.openxmlformats.org/officeDocument/2006/relationships/image" Target="../media/image16.png"/><Relationship Id="rId5" Type="http://schemas.openxmlformats.org/officeDocument/2006/relationships/image" Target="../media/image17.png"/><Relationship Id="rId4" Type="http://schemas.microsoft.com/office/2007/relationships/hdphoto" Target="../media/hdphoto1.wdp"/><Relationship Id="rId1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3.png"/><Relationship Id="rId3" Type="http://schemas.openxmlformats.org/officeDocument/2006/relationships/image" Target="../media/image9.png"/><Relationship Id="rId7" Type="http://schemas.openxmlformats.org/officeDocument/2006/relationships/image" Target="../media/image18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21.png"/><Relationship Id="rId5" Type="http://schemas.openxmlformats.org/officeDocument/2006/relationships/image" Target="../media/image17.png"/><Relationship Id="rId10" Type="http://schemas.microsoft.com/office/2007/relationships/hdphoto" Target="../media/hdphoto1.wdp"/><Relationship Id="rId4" Type="http://schemas.openxmlformats.org/officeDocument/2006/relationships/image" Target="../media/image16.png"/><Relationship Id="rId9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38.png"/><Relationship Id="rId3" Type="http://schemas.openxmlformats.org/officeDocument/2006/relationships/image" Target="../media/image31.png"/><Relationship Id="rId7" Type="http://schemas.openxmlformats.org/officeDocument/2006/relationships/image" Target="../media/image13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6.png"/><Relationship Id="rId5" Type="http://schemas.openxmlformats.org/officeDocument/2006/relationships/image" Target="../media/image32.png"/><Relationship Id="rId10" Type="http://schemas.openxmlformats.org/officeDocument/2006/relationships/image" Target="../media/image35.png"/><Relationship Id="rId4" Type="http://schemas.openxmlformats.org/officeDocument/2006/relationships/image" Target="../media/image20.png"/><Relationship Id="rId9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6.png"/><Relationship Id="rId3" Type="http://schemas.openxmlformats.org/officeDocument/2006/relationships/image" Target="../media/image20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microsoft.com/office/2007/relationships/hdphoto" Target="../media/hdphoto1.wdp"/><Relationship Id="rId10" Type="http://schemas.openxmlformats.org/officeDocument/2006/relationships/image" Target="../media/image42.png"/><Relationship Id="rId4" Type="http://schemas.openxmlformats.org/officeDocument/2006/relationships/image" Target="../media/image13.png"/><Relationship Id="rId9" Type="http://schemas.openxmlformats.org/officeDocument/2006/relationships/image" Target="../media/image41.png"/><Relationship Id="rId1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GHz-Wide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Realtime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Spectrum Sensing Using MHz-Wide Radios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886200"/>
            <a:ext cx="7315200" cy="1752600"/>
          </a:xfrm>
        </p:spPr>
        <p:txBody>
          <a:bodyPr/>
          <a:lstStyle/>
          <a:p>
            <a:r>
              <a:rPr lang="en-US" dirty="0" smtClean="0"/>
              <a:t>Lixin Shi (MIT)</a:t>
            </a:r>
          </a:p>
          <a:p>
            <a:r>
              <a:rPr lang="en-US" dirty="0" smtClean="0"/>
              <a:t>Victor </a:t>
            </a:r>
            <a:r>
              <a:rPr lang="en-US" dirty="0" err="1" smtClean="0"/>
              <a:t>Bahl</a:t>
            </a:r>
            <a:r>
              <a:rPr lang="en-US" dirty="0" smtClean="0"/>
              <a:t> (Microsoft), Dina </a:t>
            </a:r>
            <a:r>
              <a:rPr lang="en-US" dirty="0" err="1" smtClean="0"/>
              <a:t>Katabi</a:t>
            </a:r>
            <a:r>
              <a:rPr lang="en-US" dirty="0" smtClean="0"/>
              <a:t> (MIT)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21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Patterns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81000" y="1920975"/>
            <a:ext cx="1066800" cy="1143000"/>
          </a:xfrm>
          <a:prstGeom prst="roundRect">
            <a:avLst>
              <a:gd name="adj" fmla="val 11225"/>
            </a:avLst>
          </a:prstGeom>
          <a:noFill/>
          <a:ln w="38100">
            <a:solidFill>
              <a:schemeClr val="accent2"/>
            </a:solidFill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FCC Band</a:t>
            </a:r>
            <a:endParaRPr lang="en-US" sz="2400" b="1" dirty="0"/>
          </a:p>
        </p:txBody>
      </p:sp>
      <p:cxnSp>
        <p:nvCxnSpPr>
          <p:cNvPr id="6" name="Straight Connector 5"/>
          <p:cNvCxnSpPr>
            <a:stCxn id="4" idx="3"/>
          </p:cNvCxnSpPr>
          <p:nvPr/>
        </p:nvCxnSpPr>
        <p:spPr>
          <a:xfrm>
            <a:off x="1447800" y="2492475"/>
            <a:ext cx="690946" cy="0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2073816" y="1819375"/>
            <a:ext cx="2237834" cy="1764982"/>
            <a:chOff x="2378616" y="1422400"/>
            <a:chExt cx="2237834" cy="1764982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56" t="17805" r="29056" b="22817"/>
            <a:stretch/>
          </p:blipFill>
          <p:spPr bwMode="auto">
            <a:xfrm>
              <a:off x="2863850" y="1422400"/>
              <a:ext cx="1689100" cy="13462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10" name="Straight Arrow Connector 9"/>
            <p:cNvCxnSpPr/>
            <p:nvPr/>
          </p:nvCxnSpPr>
          <p:spPr>
            <a:xfrm>
              <a:off x="2749550" y="1422400"/>
              <a:ext cx="0" cy="139565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2378616" y="1935559"/>
                  <a:ext cx="37093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78616" y="1935559"/>
                  <a:ext cx="370934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Arrow Connector 11"/>
            <p:cNvCxnSpPr/>
            <p:nvPr/>
          </p:nvCxnSpPr>
          <p:spPr>
            <a:xfrm flipH="1">
              <a:off x="2863850" y="2865675"/>
              <a:ext cx="17526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3557971" y="2818050"/>
                  <a:ext cx="33457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57971" y="2818050"/>
                  <a:ext cx="334579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/>
          <p:cNvGrpSpPr/>
          <p:nvPr/>
        </p:nvGrpSpPr>
        <p:grpSpPr>
          <a:xfrm>
            <a:off x="2098073" y="4334896"/>
            <a:ext cx="2228849" cy="1797248"/>
            <a:chOff x="4165600" y="4768334"/>
            <a:chExt cx="2228849" cy="1797248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33" t="17916" r="29233" b="23427"/>
            <a:stretch/>
          </p:blipFill>
          <p:spPr bwMode="auto">
            <a:xfrm>
              <a:off x="4641849" y="4800600"/>
              <a:ext cx="1695451" cy="13462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17" name="Straight Arrow Connector 16"/>
            <p:cNvCxnSpPr/>
            <p:nvPr/>
          </p:nvCxnSpPr>
          <p:spPr>
            <a:xfrm>
              <a:off x="4536534" y="4768334"/>
              <a:ext cx="0" cy="139565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4165600" y="5281493"/>
                  <a:ext cx="37093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65600" y="5281493"/>
                  <a:ext cx="370934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Arrow Connector 18"/>
            <p:cNvCxnSpPr/>
            <p:nvPr/>
          </p:nvCxnSpPr>
          <p:spPr>
            <a:xfrm flipH="1">
              <a:off x="4641849" y="6243875"/>
              <a:ext cx="17526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5335970" y="6196250"/>
                  <a:ext cx="33457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5970" y="6196250"/>
                  <a:ext cx="334579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3" name="Rounded Rectangle 22"/>
          <p:cNvSpPr/>
          <p:nvPr/>
        </p:nvSpPr>
        <p:spPr>
          <a:xfrm>
            <a:off x="2127859" y="1672206"/>
            <a:ext cx="2444141" cy="2306169"/>
          </a:xfrm>
          <a:prstGeom prst="roundRect">
            <a:avLst>
              <a:gd name="adj" fmla="val 11225"/>
            </a:avLst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5" name="Rounded Rectangle 24"/>
          <p:cNvSpPr/>
          <p:nvPr/>
        </p:nvSpPr>
        <p:spPr>
          <a:xfrm>
            <a:off x="2172606" y="4191000"/>
            <a:ext cx="2444141" cy="2306169"/>
          </a:xfrm>
          <a:prstGeom prst="roundRect">
            <a:avLst>
              <a:gd name="adj" fmla="val 11225"/>
            </a:avLst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793273" y="2517200"/>
            <a:ext cx="0" cy="2826884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5" idx="1"/>
          </p:cNvCxnSpPr>
          <p:nvPr/>
        </p:nvCxnSpPr>
        <p:spPr>
          <a:xfrm flipH="1" flipV="1">
            <a:off x="1793273" y="5344084"/>
            <a:ext cx="379333" cy="1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106883" y="3525640"/>
            <a:ext cx="2693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Pattern 1</a:t>
            </a:r>
            <a:endParaRPr lang="en-US" sz="24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2066210" y="5984209"/>
            <a:ext cx="2693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Pattern 2</a:t>
            </a:r>
            <a:endParaRPr lang="en-US" sz="2400" b="1" dirty="0"/>
          </a:p>
        </p:txBody>
      </p:sp>
      <p:sp>
        <p:nvSpPr>
          <p:cNvPr id="36" name="Rounded Rectangle 35"/>
          <p:cNvSpPr/>
          <p:nvPr/>
        </p:nvSpPr>
        <p:spPr>
          <a:xfrm>
            <a:off x="5257800" y="2171248"/>
            <a:ext cx="3505200" cy="2400752"/>
          </a:xfrm>
          <a:prstGeom prst="roundRect">
            <a:avLst>
              <a:gd name="adj" fmla="val 11225"/>
            </a:avLst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grpSp>
        <p:nvGrpSpPr>
          <p:cNvPr id="53" name="Group 52"/>
          <p:cNvGrpSpPr/>
          <p:nvPr/>
        </p:nvGrpSpPr>
        <p:grpSpPr>
          <a:xfrm>
            <a:off x="5410200" y="1940130"/>
            <a:ext cx="3239514" cy="2617951"/>
            <a:chOff x="5483202" y="1150515"/>
            <a:chExt cx="3239514" cy="2617951"/>
          </a:xfrm>
        </p:grpSpPr>
        <p:pic>
          <p:nvPicPr>
            <p:cNvPr id="1026" name="Picture 2" descr="http://sphweb.bumc.bu.edu/otlt/mph-modules/bs/bs704_probability/BellCurve1.pn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38" t="-25423" r="2922" b="25423"/>
            <a:stretch/>
          </p:blipFill>
          <p:spPr bwMode="auto">
            <a:xfrm>
              <a:off x="5483202" y="1150515"/>
              <a:ext cx="3158729" cy="21095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7" name="Straight Connector 36"/>
            <p:cNvCxnSpPr/>
            <p:nvPr/>
          </p:nvCxnSpPr>
          <p:spPr>
            <a:xfrm flipV="1">
              <a:off x="5556474" y="3316514"/>
              <a:ext cx="3166242" cy="5920"/>
            </a:xfrm>
            <a:prstGeom prst="line">
              <a:avLst/>
            </a:prstGeom>
            <a:ln w="25400">
              <a:solidFill>
                <a:schemeClr val="tx1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7062566" y="1676400"/>
              <a:ext cx="30557" cy="1640114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5800014" y="2020613"/>
              <a:ext cx="10483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CDF</a:t>
              </a:r>
              <a:endParaRPr lang="en-US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6924504" y="3303813"/>
                  <a:ext cx="43018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</a:rPr>
                          <m:t>𝜇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4504" y="3303813"/>
                  <a:ext cx="430182" cy="461665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b="-78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3" name="Straight Arrow Connector 42"/>
            <p:cNvCxnSpPr/>
            <p:nvPr/>
          </p:nvCxnSpPr>
          <p:spPr>
            <a:xfrm>
              <a:off x="7077844" y="2620840"/>
              <a:ext cx="679277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7239000" y="2510135"/>
                  <a:ext cx="44063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</a:rPr>
                          <m:t>𝜎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39000" y="2510135"/>
                  <a:ext cx="440633" cy="461665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/>
                <p:cNvSpPr txBox="1"/>
                <p:nvPr/>
              </p:nvSpPr>
              <p:spPr>
                <a:xfrm>
                  <a:off x="8346628" y="3399134"/>
                  <a:ext cx="33457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46628" y="3399134"/>
                  <a:ext cx="334579" cy="369332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55" name="Straight Connector 54"/>
          <p:cNvCxnSpPr/>
          <p:nvPr/>
        </p:nvCxnSpPr>
        <p:spPr>
          <a:xfrm>
            <a:off x="4563926" y="2825627"/>
            <a:ext cx="690946" cy="0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075319" y="1205299"/>
            <a:ext cx="2656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Extract the patterns</a:t>
            </a:r>
            <a:endParaRPr lang="en-US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5189972" y="1251465"/>
            <a:ext cx="35730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Detect the distribution of occurrence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27397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3" grpId="0" animBg="1"/>
      <p:bldP spid="25" grpId="0" animBg="1"/>
      <p:bldP spid="34" grpId="0"/>
      <p:bldP spid="35" grpId="0"/>
      <p:bldP spid="36" grpId="0" animBg="1"/>
      <p:bldP spid="3" grpId="0"/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Patterns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81000" y="1920975"/>
            <a:ext cx="1066800" cy="1143000"/>
          </a:xfrm>
          <a:prstGeom prst="roundRect">
            <a:avLst>
              <a:gd name="adj" fmla="val 11225"/>
            </a:avLst>
          </a:prstGeom>
          <a:noFill/>
          <a:ln w="38100">
            <a:solidFill>
              <a:schemeClr val="accent2"/>
            </a:solidFill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FCC Band</a:t>
            </a:r>
            <a:endParaRPr lang="en-US" sz="2400" b="1" dirty="0"/>
          </a:p>
        </p:txBody>
      </p:sp>
      <p:sp>
        <p:nvSpPr>
          <p:cNvPr id="36" name="Rounded Rectangle 35"/>
          <p:cNvSpPr/>
          <p:nvPr/>
        </p:nvSpPr>
        <p:spPr>
          <a:xfrm>
            <a:off x="5257800" y="2171248"/>
            <a:ext cx="3505200" cy="2400752"/>
          </a:xfrm>
          <a:prstGeom prst="roundRect">
            <a:avLst>
              <a:gd name="adj" fmla="val 11225"/>
            </a:avLst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grpSp>
        <p:nvGrpSpPr>
          <p:cNvPr id="53" name="Group 52"/>
          <p:cNvGrpSpPr/>
          <p:nvPr/>
        </p:nvGrpSpPr>
        <p:grpSpPr>
          <a:xfrm>
            <a:off x="5410200" y="1940130"/>
            <a:ext cx="3239514" cy="2617951"/>
            <a:chOff x="5483202" y="1150515"/>
            <a:chExt cx="3239514" cy="2617951"/>
          </a:xfrm>
        </p:grpSpPr>
        <p:pic>
          <p:nvPicPr>
            <p:cNvPr id="1026" name="Picture 2" descr="http://sphweb.bumc.bu.edu/otlt/mph-modules/bs/bs704_probability/BellCurve1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38" t="-25423" r="2922" b="25423"/>
            <a:stretch/>
          </p:blipFill>
          <p:spPr bwMode="auto">
            <a:xfrm>
              <a:off x="5483202" y="1150515"/>
              <a:ext cx="3158729" cy="21095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7" name="Straight Connector 36"/>
            <p:cNvCxnSpPr/>
            <p:nvPr/>
          </p:nvCxnSpPr>
          <p:spPr>
            <a:xfrm flipV="1">
              <a:off x="5556474" y="3316514"/>
              <a:ext cx="3166242" cy="5920"/>
            </a:xfrm>
            <a:prstGeom prst="line">
              <a:avLst/>
            </a:prstGeom>
            <a:ln w="25400">
              <a:solidFill>
                <a:schemeClr val="tx1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7062566" y="1676400"/>
              <a:ext cx="30557" cy="1640114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5800014" y="2020613"/>
              <a:ext cx="10483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CDF</a:t>
              </a:r>
              <a:endParaRPr lang="en-US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6924504" y="3303813"/>
                  <a:ext cx="43018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</a:rPr>
                          <m:t>𝜇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4504" y="3303813"/>
                  <a:ext cx="430182" cy="461665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b="-78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3" name="Straight Arrow Connector 42"/>
            <p:cNvCxnSpPr/>
            <p:nvPr/>
          </p:nvCxnSpPr>
          <p:spPr>
            <a:xfrm>
              <a:off x="7077844" y="2620840"/>
              <a:ext cx="679277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7239000" y="2510135"/>
                  <a:ext cx="44063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</a:rPr>
                          <m:t>𝜎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39000" y="2510135"/>
                  <a:ext cx="440633" cy="461665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/>
                <p:cNvSpPr txBox="1"/>
                <p:nvPr/>
              </p:nvSpPr>
              <p:spPr>
                <a:xfrm>
                  <a:off x="8346628" y="3399134"/>
                  <a:ext cx="33457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46628" y="3399134"/>
                  <a:ext cx="334579" cy="369332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8" name="TextBox 37"/>
          <p:cNvSpPr txBox="1"/>
          <p:nvPr/>
        </p:nvSpPr>
        <p:spPr>
          <a:xfrm>
            <a:off x="5189972" y="1251465"/>
            <a:ext cx="35730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Detect the distribution of occurrence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-228600" y="0"/>
            <a:ext cx="9753600" cy="7010400"/>
          </a:xfrm>
          <a:prstGeom prst="rect">
            <a:avLst/>
          </a:prstGeom>
          <a:solidFill>
            <a:schemeClr val="tx1">
              <a:lumMod val="95000"/>
              <a:lumOff val="5000"/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676400" y="1251465"/>
            <a:ext cx="3232999" cy="5500301"/>
          </a:xfrm>
          <a:prstGeom prst="roundRect">
            <a:avLst>
              <a:gd name="adj" fmla="val 7632"/>
            </a:avLst>
          </a:prstGeom>
          <a:solidFill>
            <a:schemeClr val="bg1"/>
          </a:solidFill>
          <a:ln>
            <a:solidFill>
              <a:srgbClr val="FFC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2073816" y="1819375"/>
            <a:ext cx="2237834" cy="1764982"/>
            <a:chOff x="2378616" y="1422400"/>
            <a:chExt cx="2237834" cy="1764982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56" t="17805" r="29056" b="22817"/>
            <a:stretch/>
          </p:blipFill>
          <p:spPr bwMode="auto">
            <a:xfrm>
              <a:off x="2863850" y="1422400"/>
              <a:ext cx="1689100" cy="13462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10" name="Straight Arrow Connector 9"/>
            <p:cNvCxnSpPr/>
            <p:nvPr/>
          </p:nvCxnSpPr>
          <p:spPr>
            <a:xfrm>
              <a:off x="2749550" y="1422400"/>
              <a:ext cx="0" cy="139565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2378616" y="1935559"/>
                  <a:ext cx="37093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78616" y="1935559"/>
                  <a:ext cx="370934" cy="369332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Arrow Connector 11"/>
            <p:cNvCxnSpPr/>
            <p:nvPr/>
          </p:nvCxnSpPr>
          <p:spPr>
            <a:xfrm flipH="1">
              <a:off x="2863850" y="2865675"/>
              <a:ext cx="17526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3557971" y="2818050"/>
                  <a:ext cx="33457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57971" y="2818050"/>
                  <a:ext cx="334579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/>
          <p:cNvGrpSpPr/>
          <p:nvPr/>
        </p:nvGrpSpPr>
        <p:grpSpPr>
          <a:xfrm>
            <a:off x="2098073" y="4334896"/>
            <a:ext cx="2228849" cy="1797248"/>
            <a:chOff x="4165600" y="4768334"/>
            <a:chExt cx="2228849" cy="1797248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33" t="17916" r="29233" b="23427"/>
            <a:stretch/>
          </p:blipFill>
          <p:spPr bwMode="auto">
            <a:xfrm>
              <a:off x="4641849" y="4800600"/>
              <a:ext cx="1695451" cy="13462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17" name="Straight Arrow Connector 16"/>
            <p:cNvCxnSpPr/>
            <p:nvPr/>
          </p:nvCxnSpPr>
          <p:spPr>
            <a:xfrm>
              <a:off x="4536534" y="4768334"/>
              <a:ext cx="0" cy="139565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4165600" y="5281493"/>
                  <a:ext cx="37093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65600" y="5281493"/>
                  <a:ext cx="370934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Arrow Connector 18"/>
            <p:cNvCxnSpPr/>
            <p:nvPr/>
          </p:nvCxnSpPr>
          <p:spPr>
            <a:xfrm flipH="1">
              <a:off x="4641849" y="6243875"/>
              <a:ext cx="17526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5335970" y="6196250"/>
                  <a:ext cx="33457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5970" y="6196250"/>
                  <a:ext cx="334579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3" name="Rounded Rectangle 22"/>
          <p:cNvSpPr/>
          <p:nvPr/>
        </p:nvSpPr>
        <p:spPr>
          <a:xfrm>
            <a:off x="2127859" y="1672206"/>
            <a:ext cx="2444141" cy="2306169"/>
          </a:xfrm>
          <a:prstGeom prst="roundRect">
            <a:avLst>
              <a:gd name="adj" fmla="val 11225"/>
            </a:avLst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5" name="Rounded Rectangle 24"/>
          <p:cNvSpPr/>
          <p:nvPr/>
        </p:nvSpPr>
        <p:spPr>
          <a:xfrm>
            <a:off x="2172606" y="4191000"/>
            <a:ext cx="2444141" cy="2306169"/>
          </a:xfrm>
          <a:prstGeom prst="roundRect">
            <a:avLst>
              <a:gd name="adj" fmla="val 11225"/>
            </a:avLst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793273" y="2517200"/>
            <a:ext cx="0" cy="2826884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5" idx="1"/>
          </p:cNvCxnSpPr>
          <p:nvPr/>
        </p:nvCxnSpPr>
        <p:spPr>
          <a:xfrm flipH="1" flipV="1">
            <a:off x="1793273" y="5344084"/>
            <a:ext cx="379333" cy="1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106883" y="3525640"/>
            <a:ext cx="2693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Pattern 1</a:t>
            </a:r>
            <a:endParaRPr lang="en-US" sz="24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2066210" y="5984209"/>
            <a:ext cx="2693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Pattern 2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075319" y="1205299"/>
            <a:ext cx="2656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Extract the patterns</a:t>
            </a:r>
            <a:endParaRPr lang="en-US" sz="2400" dirty="0"/>
          </a:p>
        </p:txBody>
      </p:sp>
      <p:cxnSp>
        <p:nvCxnSpPr>
          <p:cNvPr id="6" name="Straight Connector 5"/>
          <p:cNvCxnSpPr>
            <a:stCxn id="4" idx="3"/>
          </p:cNvCxnSpPr>
          <p:nvPr/>
        </p:nvCxnSpPr>
        <p:spPr>
          <a:xfrm>
            <a:off x="1447800" y="2492475"/>
            <a:ext cx="690946" cy="0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4563926" y="2825627"/>
            <a:ext cx="690946" cy="0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68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Extracting Patterns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736612" y="1670027"/>
            <a:ext cx="677908" cy="802884"/>
          </a:xfrm>
          <a:prstGeom prst="rect">
            <a:avLst/>
          </a:prstGeom>
          <a:blipFill dpi="0" rotWithShape="1">
            <a:blip r:embed="rId3"/>
            <a:srcRect/>
            <a:tile tx="-12700" ty="38100" sx="100000" sy="82000" flip="none" algn="tl"/>
          </a:blip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1183466">
            <a:off x="7078850" y="1688472"/>
            <a:ext cx="671342" cy="852742"/>
          </a:xfrm>
          <a:prstGeom prst="rect">
            <a:avLst/>
          </a:prstGeom>
          <a:blipFill dpi="0" rotWithShape="1">
            <a:blip r:embed="rId3"/>
            <a:srcRect/>
            <a:tile tx="50800" ty="76200" sx="100000" sy="82000" flip="none" algn="tl"/>
          </a:blip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21014181">
            <a:off x="7478750" y="1774815"/>
            <a:ext cx="643870" cy="812496"/>
          </a:xfrm>
          <a:prstGeom prst="rect">
            <a:avLst/>
          </a:prstGeom>
          <a:blipFill dpi="0" rotWithShape="1">
            <a:blip r:embed="rId3"/>
            <a:srcRect/>
            <a:tile tx="101600" ty="57150" sx="100000" sy="82000" flip="none" algn="tl"/>
          </a:blip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8127713" y="1699073"/>
            <a:ext cx="143598" cy="847655"/>
          </a:xfrm>
          <a:prstGeom prst="straightConnector1">
            <a:avLst/>
          </a:prstGeom>
          <a:ln w="19050">
            <a:solidFill>
              <a:schemeClr val="tx1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20764611">
            <a:off x="8172492" y="1901936"/>
            <a:ext cx="22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f</a:t>
            </a:r>
            <a:endParaRPr lang="en-US" sz="2000" i="1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7561187" y="2594874"/>
            <a:ext cx="710124" cy="135674"/>
          </a:xfrm>
          <a:prstGeom prst="straightConnector1">
            <a:avLst/>
          </a:prstGeom>
          <a:ln w="19050">
            <a:solidFill>
              <a:schemeClr val="tx1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20764611">
            <a:off x="7919175" y="2542954"/>
            <a:ext cx="22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t</a:t>
            </a:r>
            <a:endParaRPr lang="en-US" sz="2000" i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726008" y="1493315"/>
            <a:ext cx="1952616" cy="1416601"/>
            <a:chOff x="838198" y="1230869"/>
            <a:chExt cx="1534893" cy="1036858"/>
          </a:xfrm>
        </p:grpSpPr>
        <p:sp>
          <p:nvSpPr>
            <p:cNvPr id="14" name="Flowchart: Document 13"/>
            <p:cNvSpPr/>
            <p:nvPr/>
          </p:nvSpPr>
          <p:spPr>
            <a:xfrm rot="16200000">
              <a:off x="1160551" y="1292188"/>
              <a:ext cx="650696" cy="1295400"/>
            </a:xfrm>
            <a:prstGeom prst="flowChartDocument">
              <a:avLst/>
            </a:prstGeom>
            <a:blipFill dpi="0" rotWithShape="0">
              <a:blip r:embed="rId3"/>
              <a:srcRect/>
              <a:tile tx="-6350" ty="101600" sx="100000" sy="82000" flip="none" algn="tl"/>
            </a:blipFill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838198" y="2265236"/>
              <a:ext cx="153042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838199" y="1371601"/>
              <a:ext cx="0" cy="89363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876300" y="1230869"/>
              <a:ext cx="228600" cy="2928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 smtClean="0"/>
                <a:t>f</a:t>
              </a:r>
              <a:endParaRPr lang="en-US" sz="2000" i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144491" y="1974873"/>
              <a:ext cx="228600" cy="2928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 smtClean="0"/>
                <a:t>t</a:t>
              </a:r>
              <a:endParaRPr lang="en-US" i="1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72283" y="2977202"/>
            <a:ext cx="225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Input samples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631269" y="2957437"/>
            <a:ext cx="1859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Patterns</a:t>
            </a:r>
            <a:endParaRPr lang="en-US" dirty="0"/>
          </a:p>
        </p:txBody>
      </p:sp>
      <p:sp>
        <p:nvSpPr>
          <p:cNvPr id="32" name="Rounded Rectangle 31"/>
          <p:cNvSpPr/>
          <p:nvPr/>
        </p:nvSpPr>
        <p:spPr>
          <a:xfrm>
            <a:off x="381000" y="1334700"/>
            <a:ext cx="8110114" cy="2246700"/>
          </a:xfrm>
          <a:prstGeom prst="roundRect">
            <a:avLst/>
          </a:prstGeom>
          <a:noFill/>
          <a:ln w="381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2" name="Group 71"/>
          <p:cNvGrpSpPr/>
          <p:nvPr/>
        </p:nvGrpSpPr>
        <p:grpSpPr>
          <a:xfrm>
            <a:off x="3686184" y="1503034"/>
            <a:ext cx="1952616" cy="1416601"/>
            <a:chOff x="638184" y="3474726"/>
            <a:chExt cx="1952616" cy="1416601"/>
          </a:xfrm>
        </p:grpSpPr>
        <p:grpSp>
          <p:nvGrpSpPr>
            <p:cNvPr id="35" name="Group 34"/>
            <p:cNvGrpSpPr/>
            <p:nvPr/>
          </p:nvGrpSpPr>
          <p:grpSpPr>
            <a:xfrm>
              <a:off x="638184" y="3474726"/>
              <a:ext cx="1952616" cy="1416601"/>
              <a:chOff x="838198" y="1230869"/>
              <a:chExt cx="1534893" cy="1036858"/>
            </a:xfrm>
          </p:grpSpPr>
          <p:sp>
            <p:nvSpPr>
              <p:cNvPr id="36" name="Flowchart: Document 35"/>
              <p:cNvSpPr/>
              <p:nvPr/>
            </p:nvSpPr>
            <p:spPr>
              <a:xfrm rot="16200000">
                <a:off x="1160551" y="1292188"/>
                <a:ext cx="650696" cy="1295400"/>
              </a:xfrm>
              <a:prstGeom prst="flowChartDocument">
                <a:avLst/>
              </a:prstGeom>
              <a:blipFill dpi="0" rotWithShape="0">
                <a:blip r:embed="rId3"/>
                <a:srcRect/>
                <a:tile tx="-6350" ty="101600" sx="100000" sy="82000" flip="none" algn="tl"/>
              </a:blipFill>
              <a:ln w="127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7" name="Straight Arrow Connector 36"/>
              <p:cNvCxnSpPr/>
              <p:nvPr/>
            </p:nvCxnSpPr>
            <p:spPr>
              <a:xfrm>
                <a:off x="838198" y="2265236"/>
                <a:ext cx="1530424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/>
              <p:nvPr/>
            </p:nvCxnSpPr>
            <p:spPr>
              <a:xfrm flipV="1">
                <a:off x="838199" y="1371601"/>
                <a:ext cx="0" cy="89363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TextBox 38"/>
              <p:cNvSpPr txBox="1"/>
              <p:nvPr/>
            </p:nvSpPr>
            <p:spPr>
              <a:xfrm>
                <a:off x="876300" y="1230869"/>
                <a:ext cx="228600" cy="292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i="1" dirty="0" smtClean="0"/>
                  <a:t>f</a:t>
                </a:r>
                <a:endParaRPr lang="en-US" sz="2000" i="1" dirty="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2144491" y="1974873"/>
                <a:ext cx="228600" cy="292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i="1" dirty="0" smtClean="0"/>
                  <a:t>t</a:t>
                </a:r>
                <a:endParaRPr lang="en-US" i="1" dirty="0"/>
              </a:p>
            </p:txBody>
          </p:sp>
        </p:grpSp>
        <p:cxnSp>
          <p:nvCxnSpPr>
            <p:cNvPr id="25" name="Straight Arrow Connector 24"/>
            <p:cNvCxnSpPr/>
            <p:nvPr/>
          </p:nvCxnSpPr>
          <p:spPr>
            <a:xfrm>
              <a:off x="1281930" y="3998915"/>
              <a:ext cx="0" cy="867157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dash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1967730" y="3998915"/>
              <a:ext cx="0" cy="867157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dash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967758" y="3616937"/>
              <a:ext cx="628343" cy="4367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3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653559" y="3608098"/>
              <a:ext cx="628343" cy="4367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4" name="Right Arrow 43"/>
          <p:cNvSpPr/>
          <p:nvPr/>
        </p:nvSpPr>
        <p:spPr>
          <a:xfrm>
            <a:off x="5671464" y="2101991"/>
            <a:ext cx="817652" cy="523373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3669908" y="2976712"/>
            <a:ext cx="1664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Dividing</a:t>
            </a:r>
            <a:endParaRPr lang="en-US" sz="2400" dirty="0"/>
          </a:p>
        </p:txBody>
      </p:sp>
      <p:sp>
        <p:nvSpPr>
          <p:cNvPr id="54" name="Rectangle 53"/>
          <p:cNvSpPr/>
          <p:nvPr/>
        </p:nvSpPr>
        <p:spPr>
          <a:xfrm rot="21170314">
            <a:off x="5066703" y="4689197"/>
            <a:ext cx="702719" cy="861724"/>
          </a:xfrm>
          <a:prstGeom prst="rect">
            <a:avLst/>
          </a:prstGeom>
          <a:blipFill dpi="0" rotWithShape="1">
            <a:blip r:embed="rId6"/>
            <a:srcRect/>
            <a:tile tx="152400" ty="0" sx="100000" sy="82000" flip="none" algn="tl"/>
          </a:blip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1852777" y="5541838"/>
            <a:ext cx="700403" cy="863176"/>
          </a:xfrm>
          <a:prstGeom prst="rect">
            <a:avLst/>
          </a:prstGeom>
          <a:blipFill dpi="0" rotWithShape="1">
            <a:blip r:embed="rId6"/>
            <a:srcRect/>
            <a:tile tx="254000" ty="0" sx="100000" sy="82000" flip="none" algn="tl"/>
          </a:blip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4449485" y="5643780"/>
            <a:ext cx="668281" cy="836977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 rot="501300">
            <a:off x="1408365" y="4672990"/>
            <a:ext cx="696585" cy="872392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 rot="527724">
            <a:off x="6796877" y="5446215"/>
            <a:ext cx="728887" cy="918807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 rot="20414387">
            <a:off x="3599255" y="4794044"/>
            <a:ext cx="713554" cy="942977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 rot="513306">
            <a:off x="715443" y="5638484"/>
            <a:ext cx="699701" cy="884635"/>
          </a:xfrm>
          <a:prstGeom prst="rect">
            <a:avLst/>
          </a:prstGeom>
          <a:blipFill dpi="0" rotWithShape="1">
            <a:blip r:embed="rId6"/>
            <a:srcRect/>
            <a:tile tx="254000" ty="254000" sx="100000" sy="82000" flip="none" algn="tl"/>
          </a:blip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2994763" y="5571984"/>
            <a:ext cx="677908" cy="802884"/>
          </a:xfrm>
          <a:prstGeom prst="rect">
            <a:avLst/>
          </a:prstGeom>
          <a:blipFill dpi="0" rotWithShape="1">
            <a:blip r:embed="rId3"/>
            <a:srcRect/>
            <a:tile tx="-12700" ty="38100" sx="100000" sy="82000" flip="none" algn="tl"/>
          </a:blip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 rot="1183466">
            <a:off x="6824454" y="4433573"/>
            <a:ext cx="671342" cy="852742"/>
          </a:xfrm>
          <a:prstGeom prst="rect">
            <a:avLst/>
          </a:prstGeom>
          <a:blipFill dpi="0" rotWithShape="1">
            <a:blip r:embed="rId3"/>
            <a:srcRect/>
            <a:tile tx="50800" ty="76200" sx="100000" sy="82000" flip="none" algn="tl"/>
          </a:blip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 rot="21014181">
            <a:off x="5587341" y="5517766"/>
            <a:ext cx="708516" cy="934415"/>
          </a:xfrm>
          <a:prstGeom prst="rect">
            <a:avLst/>
          </a:prstGeom>
          <a:blipFill dpi="0" rotWithShape="1">
            <a:blip r:embed="rId3"/>
            <a:srcRect/>
            <a:tile tx="101600" ty="133350" sx="100000" sy="82000" flip="none" algn="tl"/>
          </a:blip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 rot="20414387">
            <a:off x="2509349" y="4502796"/>
            <a:ext cx="695847" cy="881482"/>
          </a:xfrm>
          <a:prstGeom prst="rect">
            <a:avLst/>
          </a:prstGeom>
          <a:blipFill dpi="0" rotWithShape="1">
            <a:blip r:embed="rId3"/>
            <a:srcRect/>
            <a:tile tx="152400" ty="114300" sx="100000" sy="82000" flip="none" algn="tl"/>
          </a:blip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ight Arrow 72"/>
          <p:cNvSpPr/>
          <p:nvPr/>
        </p:nvSpPr>
        <p:spPr>
          <a:xfrm>
            <a:off x="2672939" y="2079364"/>
            <a:ext cx="817652" cy="523373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ight Arrow 73"/>
          <p:cNvSpPr/>
          <p:nvPr/>
        </p:nvSpPr>
        <p:spPr>
          <a:xfrm rot="5400000">
            <a:off x="3908123" y="3714469"/>
            <a:ext cx="787329" cy="711551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16-Point Star 76"/>
          <p:cNvSpPr/>
          <p:nvPr/>
        </p:nvSpPr>
        <p:spPr>
          <a:xfrm>
            <a:off x="2696310" y="4504701"/>
            <a:ext cx="3627694" cy="2004225"/>
          </a:xfrm>
          <a:prstGeom prst="star16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Cluster!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6443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/>
      <p:bldP spid="10" grpId="0"/>
      <p:bldP spid="13" grpId="0"/>
      <p:bldP spid="28" grpId="0"/>
      <p:bldP spid="32" grpId="0" animBg="1"/>
      <p:bldP spid="44" grpId="0" animBg="1"/>
      <p:bldP spid="45" grpId="0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5" grpId="0" animBg="1"/>
      <p:bldP spid="65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49" grpId="0" animBg="1"/>
      <p:bldP spid="49" grpId="1" animBg="1"/>
      <p:bldP spid="73" grpId="0" animBg="1"/>
      <p:bldP spid="74" grpId="0" animBg="1"/>
      <p:bldP spid="77" grpId="0" animBg="1"/>
      <p:bldP spid="7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Identifying Patterns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736612" y="1670027"/>
            <a:ext cx="677908" cy="802884"/>
          </a:xfrm>
          <a:prstGeom prst="rect">
            <a:avLst/>
          </a:prstGeom>
          <a:blipFill dpi="0" rotWithShape="1">
            <a:blip r:embed="rId2"/>
            <a:srcRect/>
            <a:tile tx="-12700" ty="38100" sx="100000" sy="82000" flip="none" algn="tl"/>
          </a:blip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1183466">
            <a:off x="7078850" y="1688472"/>
            <a:ext cx="671342" cy="852742"/>
          </a:xfrm>
          <a:prstGeom prst="rect">
            <a:avLst/>
          </a:prstGeom>
          <a:blipFill dpi="0" rotWithShape="1">
            <a:blip r:embed="rId2"/>
            <a:srcRect/>
            <a:tile tx="50800" ty="76200" sx="100000" sy="82000" flip="none" algn="tl"/>
          </a:blip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21014181">
            <a:off x="7478750" y="1774815"/>
            <a:ext cx="643870" cy="812496"/>
          </a:xfrm>
          <a:prstGeom prst="rect">
            <a:avLst/>
          </a:prstGeom>
          <a:blipFill dpi="0" rotWithShape="1">
            <a:blip r:embed="rId2"/>
            <a:srcRect/>
            <a:tile tx="101600" ty="57150" sx="100000" sy="82000" flip="none" algn="tl"/>
          </a:blip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8127713" y="1699073"/>
            <a:ext cx="143598" cy="847655"/>
          </a:xfrm>
          <a:prstGeom prst="straightConnector1">
            <a:avLst/>
          </a:prstGeom>
          <a:ln w="19050">
            <a:solidFill>
              <a:schemeClr val="tx1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20764611">
            <a:off x="8172492" y="1901936"/>
            <a:ext cx="22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f</a:t>
            </a:r>
            <a:endParaRPr lang="en-US" sz="2000" i="1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7561187" y="2594874"/>
            <a:ext cx="710124" cy="135674"/>
          </a:xfrm>
          <a:prstGeom prst="straightConnector1">
            <a:avLst/>
          </a:prstGeom>
          <a:ln w="19050">
            <a:solidFill>
              <a:schemeClr val="tx1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20764611">
            <a:off x="7919175" y="2542954"/>
            <a:ext cx="22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t</a:t>
            </a:r>
            <a:endParaRPr lang="en-US" sz="2000" i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726008" y="1493315"/>
            <a:ext cx="1952616" cy="1416601"/>
            <a:chOff x="838198" y="1230869"/>
            <a:chExt cx="1534893" cy="1036858"/>
          </a:xfrm>
        </p:grpSpPr>
        <p:sp>
          <p:nvSpPr>
            <p:cNvPr id="14" name="Flowchart: Document 13"/>
            <p:cNvSpPr/>
            <p:nvPr/>
          </p:nvSpPr>
          <p:spPr>
            <a:xfrm rot="16200000">
              <a:off x="1160551" y="1292188"/>
              <a:ext cx="650696" cy="1295400"/>
            </a:xfrm>
            <a:prstGeom prst="flowChartDocument">
              <a:avLst/>
            </a:prstGeom>
            <a:blipFill dpi="0" rotWithShape="0">
              <a:blip r:embed="rId2"/>
              <a:srcRect/>
              <a:tile tx="-6350" ty="101600" sx="100000" sy="82000" flip="none" algn="tl"/>
            </a:blipFill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838198" y="2265236"/>
              <a:ext cx="153042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838199" y="1371601"/>
              <a:ext cx="0" cy="89363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876300" y="1230869"/>
              <a:ext cx="228600" cy="2928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 smtClean="0"/>
                <a:t>f</a:t>
              </a:r>
              <a:endParaRPr lang="en-US" sz="2000" i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144491" y="1974873"/>
              <a:ext cx="228600" cy="2928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 smtClean="0"/>
                <a:t>t</a:t>
              </a:r>
              <a:endParaRPr lang="en-US" i="1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72283" y="2977202"/>
            <a:ext cx="225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Input samples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6631269" y="2957437"/>
            <a:ext cx="1859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Patterns</a:t>
            </a:r>
            <a:endParaRPr lang="en-US" dirty="0"/>
          </a:p>
        </p:txBody>
      </p:sp>
      <p:sp>
        <p:nvSpPr>
          <p:cNvPr id="32" name="Rounded Rectangle 31"/>
          <p:cNvSpPr/>
          <p:nvPr/>
        </p:nvSpPr>
        <p:spPr>
          <a:xfrm>
            <a:off x="381000" y="1334700"/>
            <a:ext cx="8110114" cy="2246700"/>
          </a:xfrm>
          <a:prstGeom prst="roundRect">
            <a:avLst/>
          </a:prstGeom>
          <a:noFill/>
          <a:ln w="381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2" name="Group 71"/>
          <p:cNvGrpSpPr/>
          <p:nvPr/>
        </p:nvGrpSpPr>
        <p:grpSpPr>
          <a:xfrm>
            <a:off x="3686184" y="1503034"/>
            <a:ext cx="1952616" cy="1416601"/>
            <a:chOff x="638184" y="3474726"/>
            <a:chExt cx="1952616" cy="1416601"/>
          </a:xfrm>
        </p:grpSpPr>
        <p:grpSp>
          <p:nvGrpSpPr>
            <p:cNvPr id="35" name="Group 34"/>
            <p:cNvGrpSpPr/>
            <p:nvPr/>
          </p:nvGrpSpPr>
          <p:grpSpPr>
            <a:xfrm>
              <a:off x="638184" y="3474726"/>
              <a:ext cx="1952616" cy="1416601"/>
              <a:chOff x="838198" y="1230869"/>
              <a:chExt cx="1534893" cy="1036858"/>
            </a:xfrm>
          </p:grpSpPr>
          <p:sp>
            <p:nvSpPr>
              <p:cNvPr id="36" name="Flowchart: Document 35"/>
              <p:cNvSpPr/>
              <p:nvPr/>
            </p:nvSpPr>
            <p:spPr>
              <a:xfrm rot="16200000">
                <a:off x="1160551" y="1292188"/>
                <a:ext cx="650696" cy="1295400"/>
              </a:xfrm>
              <a:prstGeom prst="flowChartDocument">
                <a:avLst/>
              </a:prstGeom>
              <a:blipFill dpi="0" rotWithShape="0">
                <a:blip r:embed="rId2"/>
                <a:srcRect/>
                <a:tile tx="-6350" ty="101600" sx="100000" sy="82000" flip="none" algn="tl"/>
              </a:blipFill>
              <a:ln w="127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7" name="Straight Arrow Connector 36"/>
              <p:cNvCxnSpPr/>
              <p:nvPr/>
            </p:nvCxnSpPr>
            <p:spPr>
              <a:xfrm>
                <a:off x="838198" y="2265236"/>
                <a:ext cx="1530424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/>
              <p:nvPr/>
            </p:nvCxnSpPr>
            <p:spPr>
              <a:xfrm flipV="1">
                <a:off x="838199" y="1371601"/>
                <a:ext cx="0" cy="89363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TextBox 38"/>
              <p:cNvSpPr txBox="1"/>
              <p:nvPr/>
            </p:nvSpPr>
            <p:spPr>
              <a:xfrm>
                <a:off x="876300" y="1230869"/>
                <a:ext cx="228600" cy="292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i="1" dirty="0" smtClean="0"/>
                  <a:t>f</a:t>
                </a:r>
                <a:endParaRPr lang="en-US" sz="2000" i="1" dirty="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2144491" y="1974873"/>
                <a:ext cx="228600" cy="292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i="1" dirty="0" smtClean="0"/>
                  <a:t>t</a:t>
                </a:r>
                <a:endParaRPr lang="en-US" i="1" dirty="0"/>
              </a:p>
            </p:txBody>
          </p:sp>
        </p:grpSp>
        <p:cxnSp>
          <p:nvCxnSpPr>
            <p:cNvPr id="25" name="Straight Arrow Connector 24"/>
            <p:cNvCxnSpPr/>
            <p:nvPr/>
          </p:nvCxnSpPr>
          <p:spPr>
            <a:xfrm>
              <a:off x="1281930" y="3998915"/>
              <a:ext cx="0" cy="867157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dash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1967730" y="3998915"/>
              <a:ext cx="0" cy="867157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dash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967758" y="3616937"/>
              <a:ext cx="628343" cy="4367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3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653559" y="3608098"/>
              <a:ext cx="628343" cy="4367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4" name="Right Arrow 43"/>
          <p:cNvSpPr/>
          <p:nvPr/>
        </p:nvSpPr>
        <p:spPr>
          <a:xfrm>
            <a:off x="5671464" y="2101991"/>
            <a:ext cx="817652" cy="523373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3669908" y="2976712"/>
            <a:ext cx="1664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Dividing</a:t>
            </a:r>
            <a:endParaRPr lang="en-US" sz="2400" dirty="0"/>
          </a:p>
        </p:txBody>
      </p:sp>
      <p:sp>
        <p:nvSpPr>
          <p:cNvPr id="54" name="Rectangle 53"/>
          <p:cNvSpPr/>
          <p:nvPr/>
        </p:nvSpPr>
        <p:spPr>
          <a:xfrm rot="21170314">
            <a:off x="958690" y="4027478"/>
            <a:ext cx="702719" cy="861724"/>
          </a:xfrm>
          <a:prstGeom prst="rect">
            <a:avLst/>
          </a:prstGeom>
          <a:blipFill dpi="0" rotWithShape="1">
            <a:blip r:embed="rId5"/>
            <a:srcRect/>
            <a:tile tx="152400" ty="0" sx="100000" sy="82000" flip="none" algn="tl"/>
          </a:blip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3233339" y="3915687"/>
            <a:ext cx="700403" cy="863176"/>
          </a:xfrm>
          <a:prstGeom prst="rect">
            <a:avLst/>
          </a:prstGeom>
          <a:blipFill dpi="0" rotWithShape="1">
            <a:blip r:embed="rId5"/>
            <a:srcRect/>
            <a:tile tx="254000" ty="0" sx="100000" sy="82000" flip="none" algn="tl"/>
          </a:blip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5084157" y="4383630"/>
            <a:ext cx="668281" cy="836977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 rot="501300">
            <a:off x="5279486" y="4848098"/>
            <a:ext cx="696585" cy="872392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 rot="527724">
            <a:off x="5613793" y="4276219"/>
            <a:ext cx="728887" cy="918807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 rot="20414387">
            <a:off x="5556693" y="4522080"/>
            <a:ext cx="713554" cy="942977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 rot="513306">
            <a:off x="3859102" y="5387831"/>
            <a:ext cx="699701" cy="884635"/>
          </a:xfrm>
          <a:prstGeom prst="rect">
            <a:avLst/>
          </a:prstGeom>
          <a:blipFill dpi="0" rotWithShape="1">
            <a:blip r:embed="rId5"/>
            <a:srcRect/>
            <a:tile tx="254000" ty="254000" sx="100000" sy="82000" flip="none" algn="tl"/>
          </a:blip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2261168" y="5516705"/>
            <a:ext cx="677908" cy="802884"/>
          </a:xfrm>
          <a:prstGeom prst="rect">
            <a:avLst/>
          </a:prstGeom>
          <a:blipFill dpi="0" rotWithShape="1">
            <a:blip r:embed="rId2"/>
            <a:srcRect/>
            <a:tile tx="-12700" ty="38100" sx="100000" sy="82000" flip="none" algn="tl"/>
          </a:blip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 rot="1183466">
            <a:off x="2565813" y="4826630"/>
            <a:ext cx="671342" cy="852742"/>
          </a:xfrm>
          <a:prstGeom prst="rect">
            <a:avLst/>
          </a:prstGeom>
          <a:blipFill dpi="0" rotWithShape="1">
            <a:blip r:embed="rId2"/>
            <a:srcRect/>
            <a:tile tx="50800" ty="76200" sx="100000" sy="82000" flip="none" algn="tl"/>
          </a:blip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 rot="21014181">
            <a:off x="2239318" y="4938414"/>
            <a:ext cx="708516" cy="934415"/>
          </a:xfrm>
          <a:prstGeom prst="rect">
            <a:avLst/>
          </a:prstGeom>
          <a:blipFill dpi="0" rotWithShape="1">
            <a:blip r:embed="rId2"/>
            <a:srcRect/>
            <a:tile tx="101600" ty="133350" sx="100000" sy="82000" flip="none" algn="tl"/>
          </a:blip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 rot="20414387">
            <a:off x="1860947" y="5263273"/>
            <a:ext cx="695847" cy="881482"/>
          </a:xfrm>
          <a:prstGeom prst="rect">
            <a:avLst/>
          </a:prstGeom>
          <a:blipFill dpi="0" rotWithShape="1">
            <a:blip r:embed="rId2"/>
            <a:srcRect/>
            <a:tile tx="152400" ty="114300" sx="100000" sy="82000" flip="none" algn="tl"/>
          </a:blip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ight Arrow 72"/>
          <p:cNvSpPr/>
          <p:nvPr/>
        </p:nvSpPr>
        <p:spPr>
          <a:xfrm>
            <a:off x="2672939" y="2079364"/>
            <a:ext cx="817652" cy="523373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678489" y="3915687"/>
            <a:ext cx="2153901" cy="20279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498390" y="4543958"/>
            <a:ext cx="2153901" cy="20279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/>
          <p:cNvSpPr/>
          <p:nvPr/>
        </p:nvSpPr>
        <p:spPr>
          <a:xfrm>
            <a:off x="609600" y="3761754"/>
            <a:ext cx="6375190" cy="2985370"/>
          </a:xfrm>
          <a:prstGeom prst="roundRect">
            <a:avLst/>
          </a:prstGeom>
          <a:noFill/>
          <a:ln w="381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6070" y="6110206"/>
            <a:ext cx="1282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Cluster 1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778651" y="5862935"/>
            <a:ext cx="1282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Cluster 2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4206602" y="5882918"/>
            <a:ext cx="629792" cy="18562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4529805" y="6093041"/>
            <a:ext cx="889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Noise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1" name="Bent Arrow 20"/>
          <p:cNvSpPr/>
          <p:nvPr/>
        </p:nvSpPr>
        <p:spPr>
          <a:xfrm flipH="1" flipV="1">
            <a:off x="6847369" y="3644860"/>
            <a:ext cx="1419981" cy="2025245"/>
          </a:xfrm>
          <a:prstGeom prst="bentArrow">
            <a:avLst>
              <a:gd name="adj1" fmla="val 13892"/>
              <a:gd name="adj2" fmla="val 18652"/>
              <a:gd name="adj3" fmla="val 25000"/>
              <a:gd name="adj4" fmla="val 4375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135590" y="5551119"/>
            <a:ext cx="1561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Clustering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41571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5" grpId="0" animBg="1"/>
      <p:bldP spid="68" grpId="0" animBg="1"/>
      <p:bldP spid="69" grpId="0" animBg="1"/>
      <p:bldP spid="70" grpId="0" animBg="1"/>
      <p:bldP spid="49" grpId="0" animBg="1"/>
      <p:bldP spid="47" grpId="0" animBg="1"/>
      <p:bldP spid="48" grpId="0" animBg="1"/>
      <p:bldP spid="50" grpId="0" animBg="1"/>
      <p:bldP spid="3" grpId="0"/>
      <p:bldP spid="51" grpId="0"/>
      <p:bldP spid="53" grpId="0"/>
      <p:bldP spid="21" grpId="0" animBg="1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Patterns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81000" y="1920975"/>
            <a:ext cx="1066800" cy="1143000"/>
          </a:xfrm>
          <a:prstGeom prst="roundRect">
            <a:avLst>
              <a:gd name="adj" fmla="val 11225"/>
            </a:avLst>
          </a:prstGeom>
          <a:noFill/>
          <a:ln w="38100">
            <a:solidFill>
              <a:schemeClr val="accent2"/>
            </a:solidFill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FCC Band</a:t>
            </a:r>
            <a:endParaRPr lang="en-US" sz="2400" b="1" dirty="0"/>
          </a:p>
        </p:txBody>
      </p:sp>
      <p:sp>
        <p:nvSpPr>
          <p:cNvPr id="36" name="Rounded Rectangle 35"/>
          <p:cNvSpPr/>
          <p:nvPr/>
        </p:nvSpPr>
        <p:spPr>
          <a:xfrm>
            <a:off x="5257800" y="2171248"/>
            <a:ext cx="3505200" cy="2400752"/>
          </a:xfrm>
          <a:prstGeom prst="roundRect">
            <a:avLst>
              <a:gd name="adj" fmla="val 11225"/>
            </a:avLst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grpSp>
        <p:nvGrpSpPr>
          <p:cNvPr id="53" name="Group 52"/>
          <p:cNvGrpSpPr/>
          <p:nvPr/>
        </p:nvGrpSpPr>
        <p:grpSpPr>
          <a:xfrm>
            <a:off x="5410200" y="1940130"/>
            <a:ext cx="3239514" cy="2617951"/>
            <a:chOff x="5483202" y="1150515"/>
            <a:chExt cx="3239514" cy="2617951"/>
          </a:xfrm>
        </p:grpSpPr>
        <p:pic>
          <p:nvPicPr>
            <p:cNvPr id="1026" name="Picture 2" descr="http://sphweb.bumc.bu.edu/otlt/mph-modules/bs/bs704_probability/BellCurve1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38" t="-25423" r="2922" b="25423"/>
            <a:stretch/>
          </p:blipFill>
          <p:spPr bwMode="auto">
            <a:xfrm>
              <a:off x="5483202" y="1150515"/>
              <a:ext cx="3158729" cy="21095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7" name="Straight Connector 36"/>
            <p:cNvCxnSpPr/>
            <p:nvPr/>
          </p:nvCxnSpPr>
          <p:spPr>
            <a:xfrm flipV="1">
              <a:off x="5556474" y="3316514"/>
              <a:ext cx="3166242" cy="5920"/>
            </a:xfrm>
            <a:prstGeom prst="line">
              <a:avLst/>
            </a:prstGeom>
            <a:ln w="25400">
              <a:solidFill>
                <a:schemeClr val="tx1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7062566" y="1676400"/>
              <a:ext cx="30557" cy="1640114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5800014" y="2020613"/>
              <a:ext cx="10483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CDF</a:t>
              </a:r>
              <a:endParaRPr lang="en-US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6924504" y="3303813"/>
                  <a:ext cx="43018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</a:rPr>
                          <m:t>𝜇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4504" y="3303813"/>
                  <a:ext cx="430182" cy="461665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b="-78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3" name="Straight Arrow Connector 42"/>
            <p:cNvCxnSpPr/>
            <p:nvPr/>
          </p:nvCxnSpPr>
          <p:spPr>
            <a:xfrm>
              <a:off x="7077844" y="2620840"/>
              <a:ext cx="679277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7239000" y="2510135"/>
                  <a:ext cx="44063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</a:rPr>
                          <m:t>𝜎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39000" y="2510135"/>
                  <a:ext cx="440633" cy="461665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/>
                <p:cNvSpPr txBox="1"/>
                <p:nvPr/>
              </p:nvSpPr>
              <p:spPr>
                <a:xfrm>
                  <a:off x="8346628" y="3399134"/>
                  <a:ext cx="33457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46628" y="3399134"/>
                  <a:ext cx="334579" cy="369332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8" name="TextBox 37"/>
          <p:cNvSpPr txBox="1"/>
          <p:nvPr/>
        </p:nvSpPr>
        <p:spPr>
          <a:xfrm>
            <a:off x="5189972" y="1251465"/>
            <a:ext cx="35730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Detect the distribution of occurrence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-228600" y="0"/>
            <a:ext cx="9753600" cy="7010400"/>
          </a:xfrm>
          <a:prstGeom prst="rect">
            <a:avLst/>
          </a:prstGeom>
          <a:solidFill>
            <a:schemeClr val="tx1">
              <a:lumMod val="95000"/>
              <a:lumOff val="5000"/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676400" y="1251465"/>
            <a:ext cx="3232999" cy="5500301"/>
          </a:xfrm>
          <a:prstGeom prst="roundRect">
            <a:avLst>
              <a:gd name="adj" fmla="val 7632"/>
            </a:avLst>
          </a:prstGeom>
          <a:solidFill>
            <a:schemeClr val="bg1"/>
          </a:solidFill>
          <a:ln>
            <a:solidFill>
              <a:srgbClr val="FFC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2073816" y="1819375"/>
            <a:ext cx="2237834" cy="1764982"/>
            <a:chOff x="2378616" y="1422400"/>
            <a:chExt cx="2237834" cy="1764982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56" t="17805" r="29056" b="22817"/>
            <a:stretch/>
          </p:blipFill>
          <p:spPr bwMode="auto">
            <a:xfrm>
              <a:off x="2863850" y="1422400"/>
              <a:ext cx="1689100" cy="13462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10" name="Straight Arrow Connector 9"/>
            <p:cNvCxnSpPr/>
            <p:nvPr/>
          </p:nvCxnSpPr>
          <p:spPr>
            <a:xfrm>
              <a:off x="2749550" y="1422400"/>
              <a:ext cx="0" cy="139565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2378616" y="1935559"/>
                  <a:ext cx="37093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78616" y="1935559"/>
                  <a:ext cx="370934" cy="369332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Arrow Connector 11"/>
            <p:cNvCxnSpPr/>
            <p:nvPr/>
          </p:nvCxnSpPr>
          <p:spPr>
            <a:xfrm flipH="1">
              <a:off x="2863850" y="2865675"/>
              <a:ext cx="17526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3557971" y="2818050"/>
                  <a:ext cx="33457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57971" y="2818050"/>
                  <a:ext cx="334579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/>
          <p:cNvGrpSpPr/>
          <p:nvPr/>
        </p:nvGrpSpPr>
        <p:grpSpPr>
          <a:xfrm>
            <a:off x="2098073" y="4334896"/>
            <a:ext cx="2228849" cy="1797248"/>
            <a:chOff x="4165600" y="4768334"/>
            <a:chExt cx="2228849" cy="1797248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33" t="17916" r="29233" b="23427"/>
            <a:stretch/>
          </p:blipFill>
          <p:spPr bwMode="auto">
            <a:xfrm>
              <a:off x="4641849" y="4800600"/>
              <a:ext cx="1695451" cy="13462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17" name="Straight Arrow Connector 16"/>
            <p:cNvCxnSpPr/>
            <p:nvPr/>
          </p:nvCxnSpPr>
          <p:spPr>
            <a:xfrm>
              <a:off x="4536534" y="4768334"/>
              <a:ext cx="0" cy="139565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4165600" y="5281493"/>
                  <a:ext cx="37093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65600" y="5281493"/>
                  <a:ext cx="370934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Arrow Connector 18"/>
            <p:cNvCxnSpPr/>
            <p:nvPr/>
          </p:nvCxnSpPr>
          <p:spPr>
            <a:xfrm flipH="1">
              <a:off x="4641849" y="6243875"/>
              <a:ext cx="17526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5335970" y="6196250"/>
                  <a:ext cx="33457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5970" y="6196250"/>
                  <a:ext cx="334579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3" name="Rounded Rectangle 22"/>
          <p:cNvSpPr/>
          <p:nvPr/>
        </p:nvSpPr>
        <p:spPr>
          <a:xfrm>
            <a:off x="2127859" y="1672206"/>
            <a:ext cx="2444141" cy="2306169"/>
          </a:xfrm>
          <a:prstGeom prst="roundRect">
            <a:avLst>
              <a:gd name="adj" fmla="val 11225"/>
            </a:avLst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5" name="Rounded Rectangle 24"/>
          <p:cNvSpPr/>
          <p:nvPr/>
        </p:nvSpPr>
        <p:spPr>
          <a:xfrm>
            <a:off x="2172606" y="4191000"/>
            <a:ext cx="2444141" cy="2306169"/>
          </a:xfrm>
          <a:prstGeom prst="roundRect">
            <a:avLst>
              <a:gd name="adj" fmla="val 11225"/>
            </a:avLst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793273" y="2517200"/>
            <a:ext cx="0" cy="2826884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5" idx="1"/>
          </p:cNvCxnSpPr>
          <p:nvPr/>
        </p:nvCxnSpPr>
        <p:spPr>
          <a:xfrm flipH="1" flipV="1">
            <a:off x="1793273" y="5344084"/>
            <a:ext cx="379333" cy="1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106883" y="3525640"/>
            <a:ext cx="2693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Pattern 1</a:t>
            </a:r>
            <a:endParaRPr lang="en-US" sz="24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2066210" y="5984209"/>
            <a:ext cx="2693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Pattern 2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075319" y="1205299"/>
            <a:ext cx="2656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Extract the patterns</a:t>
            </a:r>
            <a:endParaRPr lang="en-US" sz="2400" dirty="0"/>
          </a:p>
        </p:txBody>
      </p:sp>
      <p:cxnSp>
        <p:nvCxnSpPr>
          <p:cNvPr id="6" name="Straight Connector 5"/>
          <p:cNvCxnSpPr>
            <a:stCxn id="4" idx="3"/>
          </p:cNvCxnSpPr>
          <p:nvPr/>
        </p:nvCxnSpPr>
        <p:spPr>
          <a:xfrm>
            <a:off x="1447800" y="2492475"/>
            <a:ext cx="690946" cy="0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4563926" y="2825627"/>
            <a:ext cx="690946" cy="0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745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81000" y="1920975"/>
            <a:ext cx="1066800" cy="1143000"/>
          </a:xfrm>
          <a:prstGeom prst="roundRect">
            <a:avLst>
              <a:gd name="adj" fmla="val 11225"/>
            </a:avLst>
          </a:prstGeom>
          <a:noFill/>
          <a:ln w="38100">
            <a:solidFill>
              <a:schemeClr val="accent2"/>
            </a:solidFill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FCC Band</a:t>
            </a:r>
            <a:endParaRPr lang="en-US" sz="2400" b="1" dirty="0"/>
          </a:p>
        </p:txBody>
      </p:sp>
      <p:grpSp>
        <p:nvGrpSpPr>
          <p:cNvPr id="21" name="Group 20"/>
          <p:cNvGrpSpPr/>
          <p:nvPr/>
        </p:nvGrpSpPr>
        <p:grpSpPr>
          <a:xfrm>
            <a:off x="2073816" y="1819375"/>
            <a:ext cx="2237834" cy="1764982"/>
            <a:chOff x="2378616" y="1422400"/>
            <a:chExt cx="2237834" cy="1764982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56" t="17805" r="29056" b="22817"/>
            <a:stretch/>
          </p:blipFill>
          <p:spPr bwMode="auto">
            <a:xfrm>
              <a:off x="2863850" y="1422400"/>
              <a:ext cx="1689100" cy="13462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10" name="Straight Arrow Connector 9"/>
            <p:cNvCxnSpPr/>
            <p:nvPr/>
          </p:nvCxnSpPr>
          <p:spPr>
            <a:xfrm>
              <a:off x="2749550" y="1422400"/>
              <a:ext cx="0" cy="139565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2378616" y="1935559"/>
                  <a:ext cx="37093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78616" y="1935559"/>
                  <a:ext cx="370934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Arrow Connector 11"/>
            <p:cNvCxnSpPr/>
            <p:nvPr/>
          </p:nvCxnSpPr>
          <p:spPr>
            <a:xfrm flipH="1">
              <a:off x="2863850" y="2865675"/>
              <a:ext cx="17526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3557971" y="2818050"/>
                  <a:ext cx="33457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57971" y="2818050"/>
                  <a:ext cx="334579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/>
          <p:cNvGrpSpPr/>
          <p:nvPr/>
        </p:nvGrpSpPr>
        <p:grpSpPr>
          <a:xfrm>
            <a:off x="2098073" y="4334896"/>
            <a:ext cx="2228849" cy="1797248"/>
            <a:chOff x="4165600" y="4768334"/>
            <a:chExt cx="2228849" cy="1797248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33" t="17916" r="29233" b="23427"/>
            <a:stretch/>
          </p:blipFill>
          <p:spPr bwMode="auto">
            <a:xfrm>
              <a:off x="4641849" y="4800600"/>
              <a:ext cx="1695451" cy="13462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17" name="Straight Arrow Connector 16"/>
            <p:cNvCxnSpPr/>
            <p:nvPr/>
          </p:nvCxnSpPr>
          <p:spPr>
            <a:xfrm>
              <a:off x="4536534" y="4768334"/>
              <a:ext cx="0" cy="139565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4165600" y="5281493"/>
                  <a:ext cx="37093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65600" y="5281493"/>
                  <a:ext cx="370934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Arrow Connector 18"/>
            <p:cNvCxnSpPr/>
            <p:nvPr/>
          </p:nvCxnSpPr>
          <p:spPr>
            <a:xfrm flipH="1">
              <a:off x="4641849" y="6243875"/>
              <a:ext cx="17526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5335970" y="6196250"/>
                  <a:ext cx="33457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5970" y="6196250"/>
                  <a:ext cx="334579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3" name="Rounded Rectangle 22"/>
          <p:cNvSpPr/>
          <p:nvPr/>
        </p:nvSpPr>
        <p:spPr>
          <a:xfrm>
            <a:off x="2127859" y="1672206"/>
            <a:ext cx="2444141" cy="2306169"/>
          </a:xfrm>
          <a:prstGeom prst="roundRect">
            <a:avLst>
              <a:gd name="adj" fmla="val 11225"/>
            </a:avLst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5" name="Rounded Rectangle 24"/>
          <p:cNvSpPr/>
          <p:nvPr/>
        </p:nvSpPr>
        <p:spPr>
          <a:xfrm>
            <a:off x="2172606" y="4191000"/>
            <a:ext cx="2444141" cy="2306169"/>
          </a:xfrm>
          <a:prstGeom prst="roundRect">
            <a:avLst>
              <a:gd name="adj" fmla="val 11225"/>
            </a:avLst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793273" y="2517200"/>
            <a:ext cx="0" cy="2826884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5" idx="1"/>
          </p:cNvCxnSpPr>
          <p:nvPr/>
        </p:nvCxnSpPr>
        <p:spPr>
          <a:xfrm flipH="1" flipV="1">
            <a:off x="1793273" y="5344084"/>
            <a:ext cx="379333" cy="1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106883" y="3525640"/>
            <a:ext cx="2693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Pattern 1</a:t>
            </a:r>
            <a:endParaRPr lang="en-US" sz="24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2066210" y="5984209"/>
            <a:ext cx="2693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Pattern 2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075319" y="1205299"/>
            <a:ext cx="2656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Extract the patterns</a:t>
            </a:r>
            <a:endParaRPr lang="en-US" sz="2400" dirty="0"/>
          </a:p>
        </p:txBody>
      </p:sp>
      <p:cxnSp>
        <p:nvCxnSpPr>
          <p:cNvPr id="6" name="Straight Connector 5"/>
          <p:cNvCxnSpPr>
            <a:stCxn id="4" idx="3"/>
          </p:cNvCxnSpPr>
          <p:nvPr/>
        </p:nvCxnSpPr>
        <p:spPr>
          <a:xfrm>
            <a:off x="1447800" y="2492475"/>
            <a:ext cx="690946" cy="0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Patterns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228600" y="0"/>
            <a:ext cx="9753600" cy="7010400"/>
          </a:xfrm>
          <a:prstGeom prst="rect">
            <a:avLst/>
          </a:prstGeom>
          <a:solidFill>
            <a:schemeClr val="tx1">
              <a:lumMod val="95000"/>
              <a:lumOff val="5000"/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158826" y="1228224"/>
            <a:ext cx="3756574" cy="5500301"/>
          </a:xfrm>
          <a:prstGeom prst="roundRect">
            <a:avLst>
              <a:gd name="adj" fmla="val 7632"/>
            </a:avLst>
          </a:prstGeom>
          <a:solidFill>
            <a:schemeClr val="bg1"/>
          </a:solidFill>
          <a:ln>
            <a:solidFill>
              <a:srgbClr val="FFC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/>
          <p:nvPr/>
        </p:nvCxnSpPr>
        <p:spPr>
          <a:xfrm>
            <a:off x="4563926" y="2825627"/>
            <a:ext cx="690946" cy="0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6" name="Rounded Rectangle 35"/>
          <p:cNvSpPr/>
          <p:nvPr/>
        </p:nvSpPr>
        <p:spPr>
          <a:xfrm>
            <a:off x="5257800" y="2171248"/>
            <a:ext cx="3505200" cy="2400752"/>
          </a:xfrm>
          <a:prstGeom prst="roundRect">
            <a:avLst>
              <a:gd name="adj" fmla="val 11225"/>
            </a:avLst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grpSp>
        <p:nvGrpSpPr>
          <p:cNvPr id="53" name="Group 52"/>
          <p:cNvGrpSpPr/>
          <p:nvPr/>
        </p:nvGrpSpPr>
        <p:grpSpPr>
          <a:xfrm>
            <a:off x="5410200" y="1940130"/>
            <a:ext cx="3239514" cy="2617951"/>
            <a:chOff x="5483202" y="1150515"/>
            <a:chExt cx="3239514" cy="2617951"/>
          </a:xfrm>
        </p:grpSpPr>
        <p:pic>
          <p:nvPicPr>
            <p:cNvPr id="1026" name="Picture 2" descr="http://sphweb.bumc.bu.edu/otlt/mph-modules/bs/bs704_probability/BellCurve1.pn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38" t="-25423" r="2922" b="25423"/>
            <a:stretch/>
          </p:blipFill>
          <p:spPr bwMode="auto">
            <a:xfrm>
              <a:off x="5483202" y="1150515"/>
              <a:ext cx="3158729" cy="21095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7" name="Straight Connector 36"/>
            <p:cNvCxnSpPr/>
            <p:nvPr/>
          </p:nvCxnSpPr>
          <p:spPr>
            <a:xfrm flipV="1">
              <a:off x="5556474" y="3316514"/>
              <a:ext cx="3166242" cy="5920"/>
            </a:xfrm>
            <a:prstGeom prst="line">
              <a:avLst/>
            </a:prstGeom>
            <a:ln w="25400">
              <a:solidFill>
                <a:schemeClr val="tx1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7062566" y="1676400"/>
              <a:ext cx="30557" cy="1640114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5800014" y="2020613"/>
              <a:ext cx="10483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CDF</a:t>
              </a:r>
              <a:endParaRPr lang="en-US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6924504" y="3303813"/>
                  <a:ext cx="43018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</a:rPr>
                          <m:t>𝜇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4504" y="3303813"/>
                  <a:ext cx="430182" cy="461665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b="-78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3" name="Straight Arrow Connector 42"/>
            <p:cNvCxnSpPr/>
            <p:nvPr/>
          </p:nvCxnSpPr>
          <p:spPr>
            <a:xfrm>
              <a:off x="7077844" y="2620840"/>
              <a:ext cx="679277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7239000" y="2510135"/>
                  <a:ext cx="44063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</a:rPr>
                          <m:t>𝜎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39000" y="2510135"/>
                  <a:ext cx="440633" cy="461665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/>
                <p:cNvSpPr txBox="1"/>
                <p:nvPr/>
              </p:nvSpPr>
              <p:spPr>
                <a:xfrm>
                  <a:off x="8346628" y="3399134"/>
                  <a:ext cx="33457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46628" y="3399134"/>
                  <a:ext cx="334579" cy="369332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8" name="TextBox 37"/>
          <p:cNvSpPr txBox="1"/>
          <p:nvPr/>
        </p:nvSpPr>
        <p:spPr>
          <a:xfrm>
            <a:off x="5189972" y="1251465"/>
            <a:ext cx="35730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Detect the distribution of occurrence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962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 Occurrence Distribution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295400" y="2578176"/>
            <a:ext cx="0" cy="975800"/>
          </a:xfrm>
          <a:prstGeom prst="line">
            <a:avLst/>
          </a:prstGeom>
          <a:ln w="38100">
            <a:solidFill>
              <a:schemeClr val="tx2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883227" y="3553976"/>
            <a:ext cx="7346373" cy="0"/>
          </a:xfrm>
          <a:prstGeom prst="line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151550" y="2831856"/>
                <a:ext cx="744050" cy="4769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𝝉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400" b="1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𝟎</m:t>
                          </m:r>
                          <m:r>
                            <a:rPr lang="en-US" sz="2400" b="1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sz="20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1550" y="2831856"/>
                <a:ext cx="744050" cy="47699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>
            <a:stCxn id="9" idx="1"/>
          </p:cNvCxnSpPr>
          <p:nvPr/>
        </p:nvCxnSpPr>
        <p:spPr>
          <a:xfrm flipH="1">
            <a:off x="1295400" y="3070351"/>
            <a:ext cx="856150" cy="0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907573" y="2247017"/>
            <a:ext cx="36714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chemeClr val="tx2"/>
                </a:solidFill>
              </a:rPr>
              <a:t>… </a:t>
            </a:r>
            <a:endParaRPr lang="en-US" sz="4000" b="1" dirty="0">
              <a:solidFill>
                <a:schemeClr val="tx2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1202065" y="1371600"/>
            <a:ext cx="762000" cy="1247775"/>
            <a:chOff x="1202065" y="1266398"/>
            <a:chExt cx="762000" cy="1247775"/>
          </a:xfrm>
        </p:grpSpPr>
        <p:sp>
          <p:nvSpPr>
            <p:cNvPr id="31" name="Rounded Rectangle 30"/>
            <p:cNvSpPr/>
            <p:nvPr/>
          </p:nvSpPr>
          <p:spPr>
            <a:xfrm>
              <a:off x="1202065" y="1266398"/>
              <a:ext cx="762000" cy="939648"/>
            </a:xfrm>
            <a:prstGeom prst="roundRect">
              <a:avLst>
                <a:gd name="adj" fmla="val 7500"/>
              </a:avLst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1278265" y="2209373"/>
              <a:ext cx="276225" cy="304800"/>
            </a:xfrm>
            <a:custGeom>
              <a:avLst/>
              <a:gdLst>
                <a:gd name="connsiteX0" fmla="*/ 85725 w 276225"/>
                <a:gd name="connsiteY0" fmla="*/ 0 h 304800"/>
                <a:gd name="connsiteX1" fmla="*/ 276225 w 276225"/>
                <a:gd name="connsiteY1" fmla="*/ 0 h 304800"/>
                <a:gd name="connsiteX2" fmla="*/ 0 w 276225"/>
                <a:gd name="connsiteY2" fmla="*/ 304800 h 304800"/>
                <a:gd name="connsiteX3" fmla="*/ 85725 w 276225"/>
                <a:gd name="connsiteY3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225" h="304800">
                  <a:moveTo>
                    <a:pt x="85725" y="0"/>
                  </a:moveTo>
                  <a:lnTo>
                    <a:pt x="276225" y="0"/>
                  </a:lnTo>
                  <a:lnTo>
                    <a:pt x="0" y="304800"/>
                  </a:lnTo>
                  <a:lnTo>
                    <a:pt x="8572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261130" y="1329974"/>
              <a:ext cx="643870" cy="812496"/>
            </a:xfrm>
            <a:prstGeom prst="rect">
              <a:avLst/>
            </a:prstGeom>
            <a:blipFill dpi="0" rotWithShape="1">
              <a:blip r:embed="rId4"/>
              <a:srcRect/>
              <a:tile tx="101600" ty="57150" sx="100000" sy="82000" flip="none" algn="tl"/>
            </a:blip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3" name="Straight Connector 32"/>
          <p:cNvCxnSpPr/>
          <p:nvPr/>
        </p:nvCxnSpPr>
        <p:spPr>
          <a:xfrm flipV="1">
            <a:off x="3657600" y="2578176"/>
            <a:ext cx="0" cy="975800"/>
          </a:xfrm>
          <a:prstGeom prst="line">
            <a:avLst/>
          </a:prstGeom>
          <a:ln w="38100">
            <a:solidFill>
              <a:schemeClr val="tx2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6172200" y="2578176"/>
            <a:ext cx="0" cy="975800"/>
          </a:xfrm>
          <a:prstGeom prst="line">
            <a:avLst/>
          </a:prstGeom>
          <a:ln w="38100">
            <a:solidFill>
              <a:schemeClr val="tx2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9" idx="3"/>
          </p:cNvCxnSpPr>
          <p:nvPr/>
        </p:nvCxnSpPr>
        <p:spPr>
          <a:xfrm>
            <a:off x="2895600" y="3070351"/>
            <a:ext cx="744865" cy="0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4502119" y="2831856"/>
                <a:ext cx="744050" cy="4769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𝝉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400" b="1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2400" b="1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sz="20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2119" y="2831856"/>
                <a:ext cx="744050" cy="47699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Arrow Connector 57"/>
          <p:cNvCxnSpPr>
            <a:stCxn id="57" idx="1"/>
          </p:cNvCxnSpPr>
          <p:nvPr/>
        </p:nvCxnSpPr>
        <p:spPr>
          <a:xfrm flipH="1">
            <a:off x="3645969" y="3070351"/>
            <a:ext cx="856150" cy="0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57" idx="3"/>
          </p:cNvCxnSpPr>
          <p:nvPr/>
        </p:nvCxnSpPr>
        <p:spPr>
          <a:xfrm>
            <a:off x="5246169" y="3070351"/>
            <a:ext cx="926031" cy="0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8025172" y="3523653"/>
                <a:ext cx="3829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5172" y="3523653"/>
                <a:ext cx="382925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5" name="Picture 2" descr="http://sphweb.bumc.bu.edu/otlt/mph-modules/bs/bs704_probability/BellCurve1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738" t="-25423" r="2922" b="25423"/>
          <a:stretch/>
        </p:blipFill>
        <p:spPr bwMode="auto">
          <a:xfrm>
            <a:off x="1447800" y="3668023"/>
            <a:ext cx="4183930" cy="279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6" name="Straight Connector 65"/>
          <p:cNvCxnSpPr/>
          <p:nvPr/>
        </p:nvCxnSpPr>
        <p:spPr>
          <a:xfrm>
            <a:off x="1437102" y="6531486"/>
            <a:ext cx="4294230" cy="0"/>
          </a:xfrm>
          <a:prstGeom prst="line">
            <a:avLst/>
          </a:prstGeom>
          <a:ln w="25400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3547922" y="4328765"/>
            <a:ext cx="36295" cy="2202721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1346524" y="4730058"/>
                <a:ext cx="10483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tx1"/>
                    </a:solidFill>
                  </a:rPr>
                  <a:t>CDF(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tx1"/>
                        </a:solidFill>
                        <a:latin typeface="Cambria Math"/>
                      </a:rPr>
                      <m:t>𝝉</m:t>
                    </m:r>
                  </m:oMath>
                </a14:m>
                <a:r>
                  <a:rPr lang="en-US" sz="2400" b="1" dirty="0" smtClean="0">
                    <a:solidFill>
                      <a:schemeClr val="tx1"/>
                    </a:solidFill>
                  </a:rPr>
                  <a:t>)</a:t>
                </a:r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6524" y="4730058"/>
                <a:ext cx="1048314" cy="461665"/>
              </a:xfrm>
              <a:prstGeom prst="rect">
                <a:avLst/>
              </a:prstGeom>
              <a:blipFill rotWithShape="1">
                <a:blip r:embed="rId9"/>
                <a:stretch>
                  <a:fillRect l="-9302" t="-10526" r="-6977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2978237" y="5799432"/>
                <a:ext cx="4301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𝜇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8237" y="5799432"/>
                <a:ext cx="430182" cy="461665"/>
              </a:xfrm>
              <a:prstGeom prst="rect">
                <a:avLst/>
              </a:prstGeom>
              <a:blipFill rotWithShape="1">
                <a:blip r:embed="rId10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Straight Arrow Connector 69"/>
          <p:cNvCxnSpPr/>
          <p:nvPr/>
        </p:nvCxnSpPr>
        <p:spPr>
          <a:xfrm>
            <a:off x="3584217" y="5704151"/>
            <a:ext cx="917902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3846589" y="5747358"/>
                <a:ext cx="4406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𝜎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6589" y="5747358"/>
                <a:ext cx="440633" cy="46166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5719943" y="6261097"/>
                <a:ext cx="3829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9943" y="6261097"/>
                <a:ext cx="382925" cy="46166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9" name="Straight Arrow Connector 78"/>
          <p:cNvCxnSpPr>
            <a:stCxn id="69" idx="2"/>
          </p:cNvCxnSpPr>
          <p:nvPr/>
        </p:nvCxnSpPr>
        <p:spPr>
          <a:xfrm>
            <a:off x="3193328" y="6261097"/>
            <a:ext cx="354595" cy="270389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ounded Rectangle 82"/>
          <p:cNvSpPr/>
          <p:nvPr/>
        </p:nvSpPr>
        <p:spPr>
          <a:xfrm>
            <a:off x="914400" y="4114800"/>
            <a:ext cx="5324508" cy="260796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Down Arrow 83"/>
          <p:cNvSpPr/>
          <p:nvPr/>
        </p:nvSpPr>
        <p:spPr>
          <a:xfrm>
            <a:off x="3777548" y="3668023"/>
            <a:ext cx="878080" cy="446777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" name="Group 84"/>
          <p:cNvGrpSpPr/>
          <p:nvPr/>
        </p:nvGrpSpPr>
        <p:grpSpPr>
          <a:xfrm>
            <a:off x="3576965" y="1409700"/>
            <a:ext cx="762000" cy="1247775"/>
            <a:chOff x="1202065" y="1266398"/>
            <a:chExt cx="762000" cy="1247775"/>
          </a:xfrm>
        </p:grpSpPr>
        <p:sp>
          <p:nvSpPr>
            <p:cNvPr id="86" name="Rounded Rectangle 85"/>
            <p:cNvSpPr/>
            <p:nvPr/>
          </p:nvSpPr>
          <p:spPr>
            <a:xfrm>
              <a:off x="1202065" y="1266398"/>
              <a:ext cx="762000" cy="939648"/>
            </a:xfrm>
            <a:prstGeom prst="roundRect">
              <a:avLst>
                <a:gd name="adj" fmla="val 7500"/>
              </a:avLst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1278265" y="2209373"/>
              <a:ext cx="276225" cy="304800"/>
            </a:xfrm>
            <a:custGeom>
              <a:avLst/>
              <a:gdLst>
                <a:gd name="connsiteX0" fmla="*/ 85725 w 276225"/>
                <a:gd name="connsiteY0" fmla="*/ 0 h 304800"/>
                <a:gd name="connsiteX1" fmla="*/ 276225 w 276225"/>
                <a:gd name="connsiteY1" fmla="*/ 0 h 304800"/>
                <a:gd name="connsiteX2" fmla="*/ 0 w 276225"/>
                <a:gd name="connsiteY2" fmla="*/ 304800 h 304800"/>
                <a:gd name="connsiteX3" fmla="*/ 85725 w 276225"/>
                <a:gd name="connsiteY3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225" h="304800">
                  <a:moveTo>
                    <a:pt x="85725" y="0"/>
                  </a:moveTo>
                  <a:lnTo>
                    <a:pt x="276225" y="0"/>
                  </a:lnTo>
                  <a:lnTo>
                    <a:pt x="0" y="304800"/>
                  </a:lnTo>
                  <a:lnTo>
                    <a:pt x="8572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1261130" y="1329974"/>
              <a:ext cx="643870" cy="812496"/>
            </a:xfrm>
            <a:prstGeom prst="rect">
              <a:avLst/>
            </a:prstGeom>
            <a:blipFill dpi="0" rotWithShape="1">
              <a:blip r:embed="rId4"/>
              <a:srcRect/>
              <a:tile tx="101600" ty="57150" sx="100000" sy="82000" flip="none" algn="tl"/>
            </a:blip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6085733" y="1371600"/>
            <a:ext cx="762000" cy="1247775"/>
            <a:chOff x="1202065" y="1266398"/>
            <a:chExt cx="762000" cy="1247775"/>
          </a:xfrm>
        </p:grpSpPr>
        <p:sp>
          <p:nvSpPr>
            <p:cNvPr id="90" name="Rounded Rectangle 89"/>
            <p:cNvSpPr/>
            <p:nvPr/>
          </p:nvSpPr>
          <p:spPr>
            <a:xfrm>
              <a:off x="1202065" y="1266398"/>
              <a:ext cx="762000" cy="939648"/>
            </a:xfrm>
            <a:prstGeom prst="roundRect">
              <a:avLst>
                <a:gd name="adj" fmla="val 7500"/>
              </a:avLst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1278265" y="2209373"/>
              <a:ext cx="276225" cy="304800"/>
            </a:xfrm>
            <a:custGeom>
              <a:avLst/>
              <a:gdLst>
                <a:gd name="connsiteX0" fmla="*/ 85725 w 276225"/>
                <a:gd name="connsiteY0" fmla="*/ 0 h 304800"/>
                <a:gd name="connsiteX1" fmla="*/ 276225 w 276225"/>
                <a:gd name="connsiteY1" fmla="*/ 0 h 304800"/>
                <a:gd name="connsiteX2" fmla="*/ 0 w 276225"/>
                <a:gd name="connsiteY2" fmla="*/ 304800 h 304800"/>
                <a:gd name="connsiteX3" fmla="*/ 85725 w 276225"/>
                <a:gd name="connsiteY3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225" h="304800">
                  <a:moveTo>
                    <a:pt x="85725" y="0"/>
                  </a:moveTo>
                  <a:lnTo>
                    <a:pt x="276225" y="0"/>
                  </a:lnTo>
                  <a:lnTo>
                    <a:pt x="0" y="304800"/>
                  </a:lnTo>
                  <a:lnTo>
                    <a:pt x="8572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1261130" y="1329974"/>
              <a:ext cx="643870" cy="812496"/>
            </a:xfrm>
            <a:prstGeom prst="rect">
              <a:avLst/>
            </a:prstGeom>
            <a:blipFill dpi="0" rotWithShape="1">
              <a:blip r:embed="rId4"/>
              <a:srcRect/>
              <a:tile tx="101600" ty="57150" sx="100000" sy="82000" flip="none" algn="tl"/>
            </a:blip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6285758" y="4497155"/>
                <a:ext cx="2753467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Distribution</a:t>
                </a:r>
              </a:p>
              <a:p>
                <a:r>
                  <a:rPr lang="en-US" sz="2400" dirty="0" smtClean="0"/>
                  <a:t>Parameters: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</a:rPr>
                      <m:t>𝜇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 smtClean="0">
                    <a:sym typeface="Wingdings" panose="05000000000000000000" pitchFamily="2" charset="2"/>
                  </a:rPr>
                  <a:t> Period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𝜎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 smtClean="0">
                    <a:sym typeface="Wingdings" panose="05000000000000000000" pitchFamily="2" charset="2"/>
                  </a:rPr>
                  <a:t> Dynamism </a:t>
                </a:r>
                <a:endParaRPr lang="en-US" sz="2400" dirty="0"/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5758" y="4497155"/>
                <a:ext cx="2753467" cy="1569660"/>
              </a:xfrm>
              <a:prstGeom prst="rect">
                <a:avLst/>
              </a:prstGeom>
              <a:blipFill rotWithShape="1">
                <a:blip r:embed="rId13"/>
                <a:stretch>
                  <a:fillRect l="-3319" t="-3113" b="-8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471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3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3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/>
      <p:bldP spid="57" grpId="0"/>
      <p:bldP spid="72" grpId="0"/>
      <p:bldP spid="68" grpId="0"/>
      <p:bldP spid="69" grpId="0"/>
      <p:bldP spid="71" grpId="0"/>
      <p:bldP spid="76" grpId="0"/>
      <p:bldP spid="83" grpId="0" animBg="1"/>
      <p:bldP spid="8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SpecInsight</a:t>
            </a:r>
            <a:r>
              <a:rPr lang="en-US" dirty="0"/>
              <a:t> Architecture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62000" y="1371600"/>
            <a:ext cx="3124200" cy="1981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Learning Spectrum Patterns</a:t>
            </a:r>
            <a:endParaRPr lang="en-US" sz="28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5334000" y="1378027"/>
            <a:ext cx="2971800" cy="1974773"/>
          </a:xfrm>
          <a:prstGeom prst="round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Scheduling Based on the Patterns</a:t>
            </a:r>
            <a:endParaRPr lang="en-US" sz="2800" b="1" dirty="0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6" t="17805" r="29056" b="22817"/>
          <a:stretch/>
        </p:blipFill>
        <p:spPr bwMode="auto">
          <a:xfrm>
            <a:off x="2019300" y="4800600"/>
            <a:ext cx="1689100" cy="13462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990600" y="4166116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Pattern</a:t>
            </a:r>
            <a:r>
              <a:rPr lang="en-US" sz="2400" dirty="0" smtClean="0"/>
              <a:t> is a representative time-frequency chunk </a:t>
            </a:r>
            <a:endParaRPr lang="en-US" sz="2400" dirty="0"/>
          </a:p>
        </p:txBody>
      </p:sp>
      <p:grpSp>
        <p:nvGrpSpPr>
          <p:cNvPr id="50" name="Group 49"/>
          <p:cNvGrpSpPr/>
          <p:nvPr/>
        </p:nvGrpSpPr>
        <p:grpSpPr>
          <a:xfrm>
            <a:off x="762000" y="2343150"/>
            <a:ext cx="7010400" cy="4210050"/>
            <a:chOff x="762000" y="2343150"/>
            <a:chExt cx="7010400" cy="4210050"/>
          </a:xfrm>
        </p:grpSpPr>
        <p:sp>
          <p:nvSpPr>
            <p:cNvPr id="23" name="Rounded Rectangle 22"/>
            <p:cNvSpPr/>
            <p:nvPr/>
          </p:nvSpPr>
          <p:spPr>
            <a:xfrm>
              <a:off x="762000" y="4114800"/>
              <a:ext cx="7010400" cy="2438400"/>
            </a:xfrm>
            <a:prstGeom prst="roundRect">
              <a:avLst/>
            </a:prstGeom>
            <a:noFill/>
            <a:ln w="31750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>
              <a:off x="2257425" y="2705100"/>
              <a:ext cx="781050" cy="1409700"/>
            </a:xfrm>
            <a:custGeom>
              <a:avLst/>
              <a:gdLst>
                <a:gd name="connsiteX0" fmla="*/ 0 w 781050"/>
                <a:gd name="connsiteY0" fmla="*/ 1409700 h 1409700"/>
                <a:gd name="connsiteX1" fmla="*/ 257175 w 781050"/>
                <a:gd name="connsiteY1" fmla="*/ 1409700 h 1409700"/>
                <a:gd name="connsiteX2" fmla="*/ 781050 w 781050"/>
                <a:gd name="connsiteY2" fmla="*/ 0 h 1409700"/>
                <a:gd name="connsiteX3" fmla="*/ 0 w 781050"/>
                <a:gd name="connsiteY3" fmla="*/ 1409700 h 140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1050" h="1409700">
                  <a:moveTo>
                    <a:pt x="0" y="1409700"/>
                  </a:moveTo>
                  <a:lnTo>
                    <a:pt x="257175" y="1409700"/>
                  </a:lnTo>
                  <a:lnTo>
                    <a:pt x="781050" y="0"/>
                  </a:lnTo>
                  <a:lnTo>
                    <a:pt x="0" y="140970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2324100" y="2343150"/>
              <a:ext cx="1485900" cy="533400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" name="Straight Arrow Connector 7"/>
          <p:cNvCxnSpPr/>
          <p:nvPr/>
        </p:nvCxnSpPr>
        <p:spPr>
          <a:xfrm>
            <a:off x="1905000" y="4800600"/>
            <a:ext cx="0" cy="139565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534066" y="5313759"/>
                <a:ext cx="3709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4066" y="5313759"/>
                <a:ext cx="370934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 flipH="1">
            <a:off x="2019300" y="6243875"/>
            <a:ext cx="1752600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713421" y="6196250"/>
                <a:ext cx="3345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3421" y="6196250"/>
                <a:ext cx="334579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Group 50"/>
          <p:cNvGrpSpPr/>
          <p:nvPr/>
        </p:nvGrpSpPr>
        <p:grpSpPr>
          <a:xfrm>
            <a:off x="4165600" y="4768334"/>
            <a:ext cx="2228849" cy="1797248"/>
            <a:chOff x="4165600" y="4768334"/>
            <a:chExt cx="2228849" cy="1797248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33" t="17916" r="29233" b="23427"/>
            <a:stretch/>
          </p:blipFill>
          <p:spPr bwMode="auto">
            <a:xfrm>
              <a:off x="4641849" y="4800600"/>
              <a:ext cx="1695451" cy="13462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21" name="Straight Arrow Connector 20"/>
            <p:cNvCxnSpPr/>
            <p:nvPr/>
          </p:nvCxnSpPr>
          <p:spPr>
            <a:xfrm>
              <a:off x="4536534" y="4768334"/>
              <a:ext cx="0" cy="139565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4165600" y="5281493"/>
                  <a:ext cx="37093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65600" y="5281493"/>
                  <a:ext cx="370934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Straight Arrow Connector 24"/>
            <p:cNvCxnSpPr/>
            <p:nvPr/>
          </p:nvCxnSpPr>
          <p:spPr>
            <a:xfrm flipH="1">
              <a:off x="4641849" y="6243875"/>
              <a:ext cx="17526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5335970" y="6196250"/>
                  <a:ext cx="33457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5970" y="6196250"/>
                  <a:ext cx="334579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4" name="Straight Arrow Connector 13"/>
          <p:cNvCxnSpPr>
            <a:stCxn id="4" idx="3"/>
            <a:endCxn id="5" idx="1"/>
          </p:cNvCxnSpPr>
          <p:nvPr/>
        </p:nvCxnSpPr>
        <p:spPr>
          <a:xfrm>
            <a:off x="3886200" y="2362200"/>
            <a:ext cx="1447800" cy="3214"/>
          </a:xfrm>
          <a:prstGeom prst="straightConnector1">
            <a:avLst/>
          </a:prstGeom>
          <a:ln w="190500">
            <a:solidFill>
              <a:schemeClr val="accent4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443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Scheduling Sensing Based on Patterns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1097973" y="2377000"/>
            <a:ext cx="0" cy="975800"/>
          </a:xfrm>
          <a:prstGeom prst="line">
            <a:avLst/>
          </a:prstGeom>
          <a:ln w="38100">
            <a:solidFill>
              <a:schemeClr val="tx2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85800" y="3352800"/>
            <a:ext cx="7346373" cy="0"/>
          </a:xfrm>
          <a:prstGeom prst="line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1053167" y="1329792"/>
            <a:ext cx="762000" cy="1247775"/>
            <a:chOff x="1202065" y="1266398"/>
            <a:chExt cx="762000" cy="1247775"/>
          </a:xfrm>
        </p:grpSpPr>
        <p:sp>
          <p:nvSpPr>
            <p:cNvPr id="17" name="Rounded Rectangle 16"/>
            <p:cNvSpPr/>
            <p:nvPr/>
          </p:nvSpPr>
          <p:spPr>
            <a:xfrm>
              <a:off x="1202065" y="1266398"/>
              <a:ext cx="762000" cy="939648"/>
            </a:xfrm>
            <a:prstGeom prst="roundRect">
              <a:avLst>
                <a:gd name="adj" fmla="val 7500"/>
              </a:avLst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1278265" y="2209373"/>
              <a:ext cx="276225" cy="304800"/>
            </a:xfrm>
            <a:custGeom>
              <a:avLst/>
              <a:gdLst>
                <a:gd name="connsiteX0" fmla="*/ 85725 w 276225"/>
                <a:gd name="connsiteY0" fmla="*/ 0 h 304800"/>
                <a:gd name="connsiteX1" fmla="*/ 276225 w 276225"/>
                <a:gd name="connsiteY1" fmla="*/ 0 h 304800"/>
                <a:gd name="connsiteX2" fmla="*/ 0 w 276225"/>
                <a:gd name="connsiteY2" fmla="*/ 304800 h 304800"/>
                <a:gd name="connsiteX3" fmla="*/ 85725 w 276225"/>
                <a:gd name="connsiteY3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225" h="304800">
                  <a:moveTo>
                    <a:pt x="85725" y="0"/>
                  </a:moveTo>
                  <a:lnTo>
                    <a:pt x="276225" y="0"/>
                  </a:lnTo>
                  <a:lnTo>
                    <a:pt x="0" y="304800"/>
                  </a:lnTo>
                  <a:lnTo>
                    <a:pt x="8572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261130" y="1329974"/>
              <a:ext cx="643870" cy="812496"/>
            </a:xfrm>
            <a:prstGeom prst="rect">
              <a:avLst/>
            </a:prstGeom>
            <a:blipFill dpi="0" rotWithShape="1">
              <a:blip r:embed="rId3"/>
              <a:srcRect/>
              <a:tile tx="101600" ty="57150" sx="100000" sy="82000" flip="none" algn="tl"/>
            </a:blip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590800" y="4648200"/>
            <a:ext cx="4294175" cy="2020175"/>
            <a:chOff x="2228060" y="5001566"/>
            <a:chExt cx="4730753" cy="2831215"/>
          </a:xfrm>
        </p:grpSpPr>
        <p:pic>
          <p:nvPicPr>
            <p:cNvPr id="20" name="Picture 2" descr="http://sphweb.bumc.bu.edu/otlt/mph-modules/bs/bs704_probability/BellCurve1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38" t="-25423" r="2922" b="25423"/>
            <a:stretch/>
          </p:blipFill>
          <p:spPr bwMode="auto">
            <a:xfrm>
              <a:off x="2355640" y="5001566"/>
              <a:ext cx="4183930" cy="2794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1" name="Straight Connector 20"/>
            <p:cNvCxnSpPr/>
            <p:nvPr/>
          </p:nvCxnSpPr>
          <p:spPr>
            <a:xfrm>
              <a:off x="2318638" y="7832781"/>
              <a:ext cx="429423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429458" y="5630060"/>
              <a:ext cx="36295" cy="2202721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2228060" y="5384343"/>
                  <a:ext cx="1494896" cy="6470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 smtClean="0">
                      <a:solidFill>
                        <a:schemeClr val="tx1"/>
                      </a:solidFill>
                    </a:rPr>
                    <a:t>CDF(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/>
                        </a:rPr>
                        <m:t>𝝉</m:t>
                      </m:r>
                    </m:oMath>
                  </a14:m>
                  <a:r>
                    <a:rPr lang="en-US" sz="2400" b="1" dirty="0" smtClean="0">
                      <a:solidFill>
                        <a:schemeClr val="tx1"/>
                      </a:solidFill>
                    </a:rPr>
                    <a:t>)</a:t>
                  </a:r>
                  <a:endParaRPr lang="en-US" sz="24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28060" y="5384343"/>
                  <a:ext cx="1494896" cy="64701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6726" t="-10526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3819121" y="7005446"/>
                  <a:ext cx="43018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</a:rPr>
                          <m:t>𝜇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9121" y="7005446"/>
                  <a:ext cx="430182" cy="46166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518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Straight Arrow Connector 24"/>
            <p:cNvCxnSpPr/>
            <p:nvPr/>
          </p:nvCxnSpPr>
          <p:spPr>
            <a:xfrm>
              <a:off x="4465753" y="7005446"/>
              <a:ext cx="850969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4728125" y="7048653"/>
                  <a:ext cx="44063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</a:rPr>
                          <m:t>𝜎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8125" y="7048653"/>
                  <a:ext cx="440633" cy="46166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2407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6575888" y="7280266"/>
                  <a:ext cx="38292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75888" y="7280266"/>
                  <a:ext cx="382925" cy="46166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296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Straight Arrow Connector 27"/>
            <p:cNvCxnSpPr>
              <a:endCxn id="20" idx="2"/>
            </p:cNvCxnSpPr>
            <p:nvPr/>
          </p:nvCxnSpPr>
          <p:spPr>
            <a:xfrm>
              <a:off x="4211509" y="7562392"/>
              <a:ext cx="236096" cy="233374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" name="Straight Arrow Connector 32"/>
          <p:cNvCxnSpPr/>
          <p:nvPr/>
        </p:nvCxnSpPr>
        <p:spPr>
          <a:xfrm flipH="1">
            <a:off x="1053168" y="3581400"/>
            <a:ext cx="2147232" cy="1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3746096" y="3581400"/>
            <a:ext cx="2089109" cy="1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443496" y="3364968"/>
                <a:ext cx="20401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accent2"/>
                        </a:solidFill>
                        <a:latin typeface="Cambria Math"/>
                      </a:rPr>
                      <m:t>𝝁</m:t>
                    </m:r>
                  </m:oMath>
                </a14:m>
                <a:endParaRPr lang="en-US" sz="24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3496" y="3364968"/>
                <a:ext cx="2040137" cy="461665"/>
              </a:xfrm>
              <a:prstGeom prst="rect">
                <a:avLst/>
              </a:prstGeom>
              <a:blipFill rotWithShape="1">
                <a:blip r:embed="rId10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Connector 46"/>
          <p:cNvCxnSpPr/>
          <p:nvPr/>
        </p:nvCxnSpPr>
        <p:spPr>
          <a:xfrm flipV="1">
            <a:off x="5835205" y="2377000"/>
            <a:ext cx="0" cy="975800"/>
          </a:xfrm>
          <a:prstGeom prst="line">
            <a:avLst/>
          </a:prstGeom>
          <a:ln w="38100">
            <a:solidFill>
              <a:schemeClr val="tx2"/>
            </a:solidFill>
            <a:prstDash val="dash"/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4745083" y="2377000"/>
            <a:ext cx="0" cy="975800"/>
          </a:xfrm>
          <a:prstGeom prst="line">
            <a:avLst/>
          </a:prstGeom>
          <a:ln w="38100">
            <a:solidFill>
              <a:schemeClr val="tx2"/>
            </a:solidFill>
            <a:prstDash val="dash"/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7060305" y="2376150"/>
            <a:ext cx="0" cy="975800"/>
          </a:xfrm>
          <a:prstGeom prst="line">
            <a:avLst/>
          </a:prstGeom>
          <a:ln w="38100">
            <a:solidFill>
              <a:schemeClr val="tx2"/>
            </a:solidFill>
            <a:prstDash val="dash"/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Left Bracket 54"/>
          <p:cNvSpPr/>
          <p:nvPr/>
        </p:nvSpPr>
        <p:spPr>
          <a:xfrm rot="16200000">
            <a:off x="5780774" y="1813120"/>
            <a:ext cx="228600" cy="2330462"/>
          </a:xfrm>
          <a:prstGeom prst="leftBracket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/>
          <p:cNvCxnSpPr/>
          <p:nvPr/>
        </p:nvCxnSpPr>
        <p:spPr>
          <a:xfrm flipV="1">
            <a:off x="6400800" y="2389168"/>
            <a:ext cx="0" cy="975800"/>
          </a:xfrm>
          <a:prstGeom prst="line">
            <a:avLst/>
          </a:prstGeom>
          <a:ln w="38100">
            <a:solidFill>
              <a:schemeClr val="tx2"/>
            </a:solidFill>
            <a:prstDash val="dash"/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urved Connector 57"/>
          <p:cNvCxnSpPr>
            <a:stCxn id="55" idx="1"/>
          </p:cNvCxnSpPr>
          <p:nvPr/>
        </p:nvCxnSpPr>
        <p:spPr>
          <a:xfrm rot="16200000" flipH="1">
            <a:off x="5903563" y="3084162"/>
            <a:ext cx="564949" cy="581926"/>
          </a:xfrm>
          <a:prstGeom prst="curvedConnector4">
            <a:avLst>
              <a:gd name="adj1" fmla="val 40464"/>
              <a:gd name="adj2" fmla="val 59821"/>
            </a:avLst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8032173" y="3123709"/>
                <a:ext cx="3829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2173" y="3123709"/>
                <a:ext cx="382925" cy="46166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Rectangle 61"/>
          <p:cNvSpPr/>
          <p:nvPr/>
        </p:nvSpPr>
        <p:spPr>
          <a:xfrm>
            <a:off x="4729843" y="2395718"/>
            <a:ext cx="2330462" cy="969250"/>
          </a:xfrm>
          <a:prstGeom prst="rect">
            <a:avLst/>
          </a:prstGeom>
          <a:solidFill>
            <a:srgbClr val="00B05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1981200" y="1701694"/>
            <a:ext cx="2748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Sensing Schedule</a:t>
            </a:r>
            <a:endParaRPr lang="en-US" sz="2800" b="1" dirty="0">
              <a:solidFill>
                <a:srgbClr val="00B050"/>
              </a:solidFill>
            </a:endParaRPr>
          </a:p>
        </p:txBody>
      </p:sp>
      <p:cxnSp>
        <p:nvCxnSpPr>
          <p:cNvPr id="65" name="Curved Connector 64"/>
          <p:cNvCxnSpPr>
            <a:stCxn id="63" idx="3"/>
          </p:cNvCxnSpPr>
          <p:nvPr/>
        </p:nvCxnSpPr>
        <p:spPr>
          <a:xfrm>
            <a:off x="4729843" y="1963304"/>
            <a:ext cx="375557" cy="512282"/>
          </a:xfrm>
          <a:prstGeom prst="curvedConnector2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>
            <a:off x="5781708" y="1339416"/>
            <a:ext cx="762000" cy="1247775"/>
            <a:chOff x="1202065" y="1266398"/>
            <a:chExt cx="762000" cy="1247775"/>
          </a:xfrm>
        </p:grpSpPr>
        <p:sp>
          <p:nvSpPr>
            <p:cNvPr id="38" name="Rounded Rectangle 37"/>
            <p:cNvSpPr/>
            <p:nvPr/>
          </p:nvSpPr>
          <p:spPr>
            <a:xfrm>
              <a:off x="1202065" y="1266398"/>
              <a:ext cx="762000" cy="939648"/>
            </a:xfrm>
            <a:prstGeom prst="roundRect">
              <a:avLst>
                <a:gd name="adj" fmla="val 7500"/>
              </a:avLst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1278265" y="2209373"/>
              <a:ext cx="276225" cy="304800"/>
            </a:xfrm>
            <a:custGeom>
              <a:avLst/>
              <a:gdLst>
                <a:gd name="connsiteX0" fmla="*/ 85725 w 276225"/>
                <a:gd name="connsiteY0" fmla="*/ 0 h 304800"/>
                <a:gd name="connsiteX1" fmla="*/ 276225 w 276225"/>
                <a:gd name="connsiteY1" fmla="*/ 0 h 304800"/>
                <a:gd name="connsiteX2" fmla="*/ 0 w 276225"/>
                <a:gd name="connsiteY2" fmla="*/ 304800 h 304800"/>
                <a:gd name="connsiteX3" fmla="*/ 85725 w 276225"/>
                <a:gd name="connsiteY3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225" h="304800">
                  <a:moveTo>
                    <a:pt x="85725" y="0"/>
                  </a:moveTo>
                  <a:lnTo>
                    <a:pt x="276225" y="0"/>
                  </a:lnTo>
                  <a:lnTo>
                    <a:pt x="0" y="304800"/>
                  </a:lnTo>
                  <a:lnTo>
                    <a:pt x="8572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261130" y="1329974"/>
              <a:ext cx="643870" cy="812496"/>
            </a:xfrm>
            <a:prstGeom prst="rect">
              <a:avLst/>
            </a:prstGeom>
            <a:blipFill dpi="0" rotWithShape="1">
              <a:blip r:embed="rId3"/>
              <a:srcRect/>
              <a:tile tx="101600" ty="57150" sx="100000" sy="82000" flip="none" algn="tl"/>
            </a:blip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524658" y="1445673"/>
            <a:ext cx="1388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Expected </a:t>
            </a:r>
          </a:p>
          <a:p>
            <a:r>
              <a:rPr lang="en-US" sz="2000" dirty="0" smtClean="0"/>
              <a:t>occurrence</a:t>
            </a:r>
          </a:p>
        </p:txBody>
      </p:sp>
      <p:sp>
        <p:nvSpPr>
          <p:cNvPr id="4" name="Rectangle 3"/>
          <p:cNvSpPr/>
          <p:nvPr/>
        </p:nvSpPr>
        <p:spPr>
          <a:xfrm>
            <a:off x="1129368" y="3886200"/>
            <a:ext cx="6783544" cy="101834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When to sense the next? 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6490386" y="3433117"/>
                <a:ext cx="26536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accent2"/>
                    </a:solidFill>
                    <a:ea typeface="Cambria Math"/>
                  </a:rPr>
                  <a:t>Proportional </a:t>
                </a:r>
                <a:r>
                  <a:rPr lang="en-US" sz="2400" b="1" dirty="0" err="1" smtClean="0">
                    <a:solidFill>
                      <a:schemeClr val="accent2"/>
                    </a:solidFill>
                    <a:ea typeface="Cambria Math"/>
                  </a:rPr>
                  <a:t>t</a:t>
                </a:r>
                <a:r>
                  <a:rPr lang="en-US" sz="2400" b="1" dirty="0" smtClean="0">
                    <a:solidFill>
                      <a:schemeClr val="accent2"/>
                    </a:solidFill>
                    <a:ea typeface="Cambria Math"/>
                  </a:rPr>
                  <a:t>o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accent2"/>
                        </a:solidFill>
                        <a:latin typeface="Cambria Math"/>
                        <a:ea typeface="Cambria Math"/>
                      </a:rPr>
                      <m:t>𝝈</m:t>
                    </m:r>
                  </m:oMath>
                </a14:m>
                <a:endParaRPr lang="en-US" sz="24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0386" y="3433117"/>
                <a:ext cx="2653614" cy="461665"/>
              </a:xfrm>
              <a:prstGeom prst="rect">
                <a:avLst/>
              </a:prstGeom>
              <a:blipFill rotWithShape="1">
                <a:blip r:embed="rId14"/>
                <a:stretch>
                  <a:fillRect l="-3678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4163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3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55" grpId="0" animBg="1"/>
      <p:bldP spid="60" grpId="0"/>
      <p:bldP spid="62" grpId="0" animBg="1"/>
      <p:bldP spid="63" grpId="0"/>
      <p:bldP spid="3" grpId="0"/>
      <p:bldP spid="4" grpId="0" animBg="1"/>
      <p:bldP spid="5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Exploitation vs. Exploration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838200" y="2349498"/>
            <a:ext cx="3124200" cy="1981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Learning Spectrum Patterns</a:t>
            </a:r>
            <a:endParaRPr lang="en-US" sz="28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5410200" y="2355925"/>
            <a:ext cx="2971800" cy="197477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Scheduling Based on the Patterns</a:t>
            </a:r>
            <a:endParaRPr lang="en-US" sz="2800" b="1" dirty="0"/>
          </a:p>
        </p:txBody>
      </p:sp>
      <p:cxnSp>
        <p:nvCxnSpPr>
          <p:cNvPr id="6" name="Straight Arrow Connector 5"/>
          <p:cNvCxnSpPr>
            <a:stCxn id="4" idx="3"/>
            <a:endCxn id="5" idx="1"/>
          </p:cNvCxnSpPr>
          <p:nvPr/>
        </p:nvCxnSpPr>
        <p:spPr>
          <a:xfrm>
            <a:off x="3962400" y="3340098"/>
            <a:ext cx="1447800" cy="3214"/>
          </a:xfrm>
          <a:prstGeom prst="straightConnector1">
            <a:avLst/>
          </a:prstGeom>
          <a:ln w="190500">
            <a:solidFill>
              <a:schemeClr val="accent4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urved Connector 6"/>
          <p:cNvCxnSpPr/>
          <p:nvPr/>
        </p:nvCxnSpPr>
        <p:spPr>
          <a:xfrm rot="5400000">
            <a:off x="4606383" y="3111500"/>
            <a:ext cx="12700" cy="2451099"/>
          </a:xfrm>
          <a:prstGeom prst="curvedConnector3">
            <a:avLst>
              <a:gd name="adj1" fmla="val 3628575"/>
            </a:avLst>
          </a:prstGeom>
          <a:ln w="190500">
            <a:solidFill>
              <a:schemeClr val="accent4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16000" y="1648039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Exploration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0200" y="1641612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Exploitation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74233" y="5029200"/>
            <a:ext cx="6477000" cy="1295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What is the optimal balance?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2981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Today’s Spectrum Occupancy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3837"/>
            <a:ext cx="8229600" cy="48307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/>
              <a:t>Microsoft Spectrum Observatory (08/03/2013 – 08/08/2013)</a:t>
            </a:r>
            <a:endParaRPr lang="en-US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4" r="1903" b="3795"/>
          <a:stretch/>
        </p:blipFill>
        <p:spPr bwMode="auto">
          <a:xfrm>
            <a:off x="32657" y="1981200"/>
            <a:ext cx="8877300" cy="4599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022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Solution: Multi-Armed Bandit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533399" y="1828800"/>
            <a:ext cx="1757892" cy="4183743"/>
            <a:chOff x="533399" y="2133600"/>
            <a:chExt cx="1757892" cy="4183743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664" t="58848" r="33442" b="10633"/>
            <a:stretch/>
          </p:blipFill>
          <p:spPr bwMode="auto">
            <a:xfrm>
              <a:off x="533400" y="2133600"/>
              <a:ext cx="1757891" cy="167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664" t="58848" r="33442" b="10633"/>
            <a:stretch/>
          </p:blipFill>
          <p:spPr bwMode="auto">
            <a:xfrm>
              <a:off x="533399" y="4640943"/>
              <a:ext cx="1757891" cy="167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 rot="5400000">
              <a:off x="923835" y="3743236"/>
              <a:ext cx="10668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 smtClean="0"/>
                <a:t>…</a:t>
              </a:r>
              <a:endParaRPr lang="en-US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209800" y="1828800"/>
            <a:ext cx="3505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 smtClean="0"/>
              <a:t>K</a:t>
            </a:r>
            <a:r>
              <a:rPr lang="en-US" sz="2400" dirty="0" smtClean="0"/>
              <a:t> bandit </a:t>
            </a:r>
            <a:r>
              <a:rPr lang="en-US" sz="2400" b="1" dirty="0" smtClean="0">
                <a:solidFill>
                  <a:srgbClr val="C00000"/>
                </a:solidFill>
              </a:rPr>
              <a:t>machines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Each </a:t>
            </a:r>
            <a:r>
              <a:rPr lang="en-US" sz="2400" b="1" dirty="0" smtClean="0">
                <a:solidFill>
                  <a:srgbClr val="C00000"/>
                </a:solidFill>
              </a:rPr>
              <a:t>machine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/>
              <a:t>will give some random </a:t>
            </a:r>
            <a:r>
              <a:rPr lang="en-US" sz="2400" b="1" dirty="0" smtClean="0">
                <a:solidFill>
                  <a:schemeClr val="tx2"/>
                </a:solidFill>
              </a:rPr>
              <a:t>rewards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The </a:t>
            </a:r>
            <a:r>
              <a:rPr lang="en-US" sz="2400" b="1" dirty="0" smtClean="0">
                <a:solidFill>
                  <a:schemeClr val="tx2"/>
                </a:solidFill>
              </a:rPr>
              <a:t>rewards</a:t>
            </a:r>
            <a:r>
              <a:rPr lang="en-US" sz="2400" dirty="0" smtClean="0"/>
              <a:t> follow some </a:t>
            </a:r>
            <a:r>
              <a:rPr lang="en-US" sz="2400" b="1" dirty="0" smtClean="0">
                <a:solidFill>
                  <a:srgbClr val="00B050"/>
                </a:solidFill>
              </a:rPr>
              <a:t>distribution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The </a:t>
            </a:r>
            <a:r>
              <a:rPr lang="en-US" sz="2400" b="1" dirty="0" smtClean="0">
                <a:solidFill>
                  <a:srgbClr val="00B050"/>
                </a:solidFill>
              </a:rPr>
              <a:t>distribution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smtClean="0"/>
              <a:t>is not known a priori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Each time only one </a:t>
            </a:r>
            <a:r>
              <a:rPr lang="en-US" sz="2400" b="1" dirty="0" smtClean="0">
                <a:solidFill>
                  <a:srgbClr val="C00000"/>
                </a:solidFill>
              </a:rPr>
              <a:t>machine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/>
              <a:t>can be chosen</a:t>
            </a:r>
          </a:p>
        </p:txBody>
      </p:sp>
      <p:pic>
        <p:nvPicPr>
          <p:cNvPr id="17410" name="Picture 2" descr="http://research.microsoft.com/en-us/projects/bandits/MAB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514600"/>
            <a:ext cx="2838450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www.clker.com/cliparts/u/B/V/9/F/u/red-wrong-cross-h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210" y="4038600"/>
            <a:ext cx="1971240" cy="1944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35429" y="6509236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[1] J. </a:t>
            </a:r>
            <a:r>
              <a:rPr lang="en-US" sz="1400" dirty="0" err="1" smtClean="0"/>
              <a:t>Vermorel</a:t>
            </a:r>
            <a:r>
              <a:rPr lang="en-US" sz="1400" dirty="0" smtClean="0"/>
              <a:t> and M. </a:t>
            </a:r>
            <a:r>
              <a:rPr lang="en-US" sz="1400" dirty="0" err="1" smtClean="0"/>
              <a:t>Mohri</a:t>
            </a:r>
            <a:r>
              <a:rPr lang="en-US" sz="1400" dirty="0" smtClean="0"/>
              <a:t>. Multi-Armed Bandit Algorithms and Empirical Evaluation, In </a:t>
            </a:r>
            <a:r>
              <a:rPr lang="en-US" sz="1400" i="1" dirty="0" smtClean="0"/>
              <a:t>ECML</a:t>
            </a:r>
            <a:r>
              <a:rPr lang="en-US" sz="1400" dirty="0" smtClean="0"/>
              <a:t>, 2005.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9880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Solution: Multi-Armed Bandit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533399" y="1828800"/>
            <a:ext cx="1757892" cy="4183743"/>
            <a:chOff x="533399" y="2133600"/>
            <a:chExt cx="1757892" cy="4183743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664" t="58848" r="33442" b="10633"/>
            <a:stretch/>
          </p:blipFill>
          <p:spPr bwMode="auto">
            <a:xfrm>
              <a:off x="533400" y="2133600"/>
              <a:ext cx="1757891" cy="167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664" t="58848" r="33442" b="10633"/>
            <a:stretch/>
          </p:blipFill>
          <p:spPr bwMode="auto">
            <a:xfrm>
              <a:off x="533399" y="4640943"/>
              <a:ext cx="1757891" cy="167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 rot="5400000">
              <a:off x="923835" y="3743236"/>
              <a:ext cx="10668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 smtClean="0"/>
                <a:t>…</a:t>
              </a:r>
              <a:endParaRPr lang="en-US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209800" y="1828800"/>
            <a:ext cx="3505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 smtClean="0"/>
              <a:t>K</a:t>
            </a:r>
            <a:r>
              <a:rPr lang="en-US" sz="2400" dirty="0" smtClean="0"/>
              <a:t> bandit </a:t>
            </a:r>
            <a:r>
              <a:rPr lang="en-US" sz="2400" b="1" dirty="0" smtClean="0">
                <a:solidFill>
                  <a:srgbClr val="C00000"/>
                </a:solidFill>
              </a:rPr>
              <a:t>machines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Each </a:t>
            </a:r>
            <a:r>
              <a:rPr lang="en-US" sz="2400" b="1" dirty="0" smtClean="0">
                <a:solidFill>
                  <a:srgbClr val="C00000"/>
                </a:solidFill>
              </a:rPr>
              <a:t>machine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/>
              <a:t>will give some random </a:t>
            </a:r>
            <a:r>
              <a:rPr lang="en-US" sz="2400" b="1" dirty="0" smtClean="0">
                <a:solidFill>
                  <a:schemeClr val="tx2"/>
                </a:solidFill>
              </a:rPr>
              <a:t>rewards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</a:t>
            </a:r>
            <a:r>
              <a:rPr lang="en-US" sz="2400" b="1" dirty="0">
                <a:solidFill>
                  <a:schemeClr val="tx2"/>
                </a:solidFill>
              </a:rPr>
              <a:t>rewards</a:t>
            </a:r>
            <a:r>
              <a:rPr lang="en-US" sz="2400" dirty="0"/>
              <a:t> follow </a:t>
            </a:r>
            <a:r>
              <a:rPr lang="en-US" sz="2400" dirty="0" smtClean="0"/>
              <a:t>some </a:t>
            </a:r>
            <a:r>
              <a:rPr lang="en-US" sz="2400" b="1" dirty="0" smtClean="0">
                <a:solidFill>
                  <a:srgbClr val="00B050"/>
                </a:solidFill>
              </a:rPr>
              <a:t>distribution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The </a:t>
            </a:r>
            <a:r>
              <a:rPr lang="en-US" sz="2400" b="1" dirty="0" smtClean="0">
                <a:solidFill>
                  <a:srgbClr val="00B050"/>
                </a:solidFill>
              </a:rPr>
              <a:t>distribution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smtClean="0"/>
              <a:t>is not known a priori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Each time only one </a:t>
            </a:r>
            <a:r>
              <a:rPr lang="en-US" sz="2400" b="1" dirty="0" smtClean="0">
                <a:solidFill>
                  <a:srgbClr val="C00000"/>
                </a:solidFill>
              </a:rPr>
              <a:t>machine</a:t>
            </a:r>
            <a:r>
              <a:rPr lang="en-US" sz="2400" dirty="0" smtClean="0"/>
              <a:t> can be chosen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How to maximize the </a:t>
            </a:r>
            <a:r>
              <a:rPr lang="en-US" sz="2400" b="1" dirty="0" smtClean="0">
                <a:solidFill>
                  <a:schemeClr val="tx2"/>
                </a:solidFill>
              </a:rPr>
              <a:t>rewards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488366" y="1828800"/>
            <a:ext cx="342703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 smtClean="0"/>
              <a:t>K</a:t>
            </a:r>
            <a:r>
              <a:rPr lang="en-US" sz="2400" dirty="0" smtClean="0"/>
              <a:t> frequency </a:t>
            </a:r>
            <a:r>
              <a:rPr lang="en-US" sz="2400" b="1" dirty="0" smtClean="0">
                <a:solidFill>
                  <a:srgbClr val="C00000"/>
                </a:solidFill>
              </a:rPr>
              <a:t>bands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Each </a:t>
            </a:r>
            <a:r>
              <a:rPr lang="en-US" sz="2400" b="1" dirty="0" smtClean="0">
                <a:solidFill>
                  <a:srgbClr val="C00000"/>
                </a:solidFill>
              </a:rPr>
              <a:t>band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/>
              <a:t>might have </a:t>
            </a:r>
            <a:r>
              <a:rPr lang="en-US" sz="2400" b="1" dirty="0" smtClean="0">
                <a:solidFill>
                  <a:schemeClr val="tx2"/>
                </a:solidFill>
              </a:rPr>
              <a:t>signals</a:t>
            </a:r>
            <a:r>
              <a:rPr lang="en-US" sz="2400" dirty="0" smtClean="0"/>
              <a:t> at any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The </a:t>
            </a:r>
            <a:r>
              <a:rPr lang="en-US" sz="2400" b="1" dirty="0" smtClean="0">
                <a:solidFill>
                  <a:schemeClr val="tx2"/>
                </a:solidFill>
              </a:rPr>
              <a:t>signals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smtClean="0"/>
              <a:t>follow some </a:t>
            </a:r>
            <a:r>
              <a:rPr lang="en-US" sz="2400" b="1" dirty="0" smtClean="0">
                <a:solidFill>
                  <a:srgbClr val="00B050"/>
                </a:solidFill>
              </a:rPr>
              <a:t>pattern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The </a:t>
            </a:r>
            <a:r>
              <a:rPr lang="en-US" sz="2400" b="1" dirty="0" smtClean="0">
                <a:solidFill>
                  <a:srgbClr val="00B050"/>
                </a:solidFill>
              </a:rPr>
              <a:t>pattern</a:t>
            </a:r>
            <a:r>
              <a:rPr lang="en-US" sz="2400" dirty="0" smtClean="0"/>
              <a:t> is not known a priori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Each time only one </a:t>
            </a:r>
            <a:r>
              <a:rPr lang="en-US" sz="2400" b="1" dirty="0" smtClean="0">
                <a:solidFill>
                  <a:srgbClr val="C00000"/>
                </a:solidFill>
              </a:rPr>
              <a:t>band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/>
              <a:t>can be sensed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How to maximize the </a:t>
            </a:r>
            <a:r>
              <a:rPr lang="en-US" sz="2400" b="1" dirty="0" smtClean="0">
                <a:solidFill>
                  <a:schemeClr val="tx2"/>
                </a:solidFill>
              </a:rPr>
              <a:t>signals</a:t>
            </a:r>
            <a:r>
              <a:rPr lang="en-US" sz="2400" dirty="0" smtClean="0"/>
              <a:t> captured?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1486264" y="3307443"/>
            <a:ext cx="6400800" cy="2057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SpecInsight</a:t>
            </a:r>
            <a:r>
              <a:rPr lang="en-US" sz="2800" dirty="0" smtClean="0"/>
              <a:t> optimizes the scheduling using the multi-armed band algorithm. 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435429" y="6509236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[1] J</a:t>
            </a:r>
            <a:r>
              <a:rPr lang="en-US" sz="1400" dirty="0" smtClean="0"/>
              <a:t>. </a:t>
            </a:r>
            <a:r>
              <a:rPr lang="en-US" sz="1400" dirty="0" err="1" smtClean="0"/>
              <a:t>Vermorel</a:t>
            </a:r>
            <a:r>
              <a:rPr lang="en-US" sz="1400" dirty="0" smtClean="0"/>
              <a:t> and M. </a:t>
            </a:r>
            <a:r>
              <a:rPr lang="en-US" sz="1400" dirty="0" err="1" smtClean="0"/>
              <a:t>Mohri</a:t>
            </a:r>
            <a:r>
              <a:rPr lang="en-US" sz="1400" dirty="0" smtClean="0"/>
              <a:t>. Multi-Armed Bandit Algorithms and Empirical Evaluation, In </a:t>
            </a:r>
            <a:r>
              <a:rPr lang="en-US" sz="1400" i="1" dirty="0" smtClean="0"/>
              <a:t>ECML</a:t>
            </a:r>
            <a:r>
              <a:rPr lang="en-US" sz="1400" dirty="0" smtClean="0"/>
              <a:t>, 2005.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9244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8" descr="http://2.bp.blogspot.com/-Q6MPS6xNPaY/UR1CUcCKqkI/AAAAAAAABQw/0psTmqFHYWY/s1600/Super_M+Ult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352" y="1524000"/>
            <a:ext cx="2914861" cy="3876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22"/>
          <a:stretch/>
        </p:blipFill>
        <p:spPr>
          <a:xfrm rot="10800000">
            <a:off x="4222678" y="3466829"/>
            <a:ext cx="3092521" cy="26435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SpecInsight’s</a:t>
            </a:r>
            <a:r>
              <a:rPr lang="en-US" dirty="0" smtClean="0"/>
              <a:t> Implementation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10730" y="1380567"/>
            <a:ext cx="3704070" cy="5096433"/>
            <a:chOff x="401651" y="1593539"/>
            <a:chExt cx="2811566" cy="4326657"/>
          </a:xfrm>
        </p:grpSpPr>
        <p:grpSp>
          <p:nvGrpSpPr>
            <p:cNvPr id="8" name="Group 7"/>
            <p:cNvGrpSpPr/>
            <p:nvPr/>
          </p:nvGrpSpPr>
          <p:grpSpPr>
            <a:xfrm>
              <a:off x="401651" y="1593539"/>
              <a:ext cx="2811566" cy="4326657"/>
              <a:chOff x="504203" y="1427146"/>
              <a:chExt cx="2811566" cy="3751605"/>
            </a:xfrm>
          </p:grpSpPr>
          <p:sp>
            <p:nvSpPr>
              <p:cNvPr id="10" name="Rounded Rectangle 9"/>
              <p:cNvSpPr/>
              <p:nvPr/>
            </p:nvSpPr>
            <p:spPr>
              <a:xfrm>
                <a:off x="504203" y="1427146"/>
                <a:ext cx="2811566" cy="3751605"/>
              </a:xfrm>
              <a:prstGeom prst="roundRect">
                <a:avLst>
                  <a:gd name="adj" fmla="val 8764"/>
                </a:avLst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638138" y="2945485"/>
                <a:ext cx="2527251" cy="1028939"/>
                <a:chOff x="3167900" y="2142180"/>
                <a:chExt cx="2527251" cy="1028939"/>
              </a:xfrm>
            </p:grpSpPr>
            <p:sp>
              <p:nvSpPr>
                <p:cNvPr id="21" name="Rounded Rectangle 20"/>
                <p:cNvSpPr/>
                <p:nvPr/>
              </p:nvSpPr>
              <p:spPr>
                <a:xfrm>
                  <a:off x="4501457" y="2142183"/>
                  <a:ext cx="1147846" cy="1028936"/>
                </a:xfrm>
                <a:prstGeom prst="roundRect">
                  <a:avLst/>
                </a:prstGeom>
                <a:solidFill>
                  <a:schemeClr val="bg1"/>
                </a:solidFill>
                <a:ln w="15875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Rounded Rectangle 21"/>
                <p:cNvSpPr/>
                <p:nvPr/>
              </p:nvSpPr>
              <p:spPr>
                <a:xfrm>
                  <a:off x="3248344" y="2142180"/>
                  <a:ext cx="1147846" cy="1028936"/>
                </a:xfrm>
                <a:prstGeom prst="roundRect">
                  <a:avLst/>
                </a:prstGeom>
                <a:solidFill>
                  <a:schemeClr val="bg1"/>
                </a:solidFill>
                <a:ln w="15875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" name="Group 22"/>
                <p:cNvGrpSpPr/>
                <p:nvPr/>
              </p:nvGrpSpPr>
              <p:grpSpPr>
                <a:xfrm>
                  <a:off x="3167900" y="2206778"/>
                  <a:ext cx="2527251" cy="916899"/>
                  <a:chOff x="672937" y="2771302"/>
                  <a:chExt cx="2527251" cy="916899"/>
                </a:xfrm>
              </p:grpSpPr>
              <p:pic>
                <p:nvPicPr>
                  <p:cNvPr id="24" name="Picture 6" descr="USRP N200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22533" b="19685"/>
                  <a:stretch/>
                </p:blipFill>
                <p:spPr bwMode="auto">
                  <a:xfrm>
                    <a:off x="849279" y="2779852"/>
                    <a:ext cx="946279" cy="46147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5" name="Picture 6" descr="USRP N200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21999" b="20220"/>
                  <a:stretch/>
                </p:blipFill>
                <p:spPr bwMode="auto">
                  <a:xfrm>
                    <a:off x="2077569" y="2771302"/>
                    <a:ext cx="946279" cy="46147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26" name="TextBox 25"/>
                  <p:cNvSpPr txBox="1"/>
                  <p:nvPr/>
                </p:nvSpPr>
                <p:spPr>
                  <a:xfrm>
                    <a:off x="672937" y="3212422"/>
                    <a:ext cx="1298961" cy="47577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b="1" dirty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USRP1(SBX</a:t>
                    </a:r>
                    <a:r>
                      <a:rPr lang="en-US" b="1" dirty="0" smtClean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)</a:t>
                    </a:r>
                  </a:p>
                  <a:p>
                    <a:pPr algn="ctr"/>
                    <a:r>
                      <a:rPr lang="en-US" dirty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400-4400MHz</a:t>
                    </a:r>
                    <a:endParaRPr lang="en-US" dirty="0">
                      <a:solidFill>
                        <a:schemeClr val="accent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27" name="TextBox 26"/>
                  <p:cNvSpPr txBox="1"/>
                  <p:nvPr/>
                </p:nvSpPr>
                <p:spPr>
                  <a:xfrm>
                    <a:off x="1901227" y="3206841"/>
                    <a:ext cx="1298961" cy="47578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b="1" dirty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USRP2(WBX)</a:t>
                    </a:r>
                  </a:p>
                  <a:p>
                    <a:pPr algn="ctr"/>
                    <a:r>
                      <a:rPr lang="en-US" dirty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50-2200MHz</a:t>
                    </a:r>
                    <a:endParaRPr lang="en-US" dirty="0">
                      <a:solidFill>
                        <a:schemeClr val="accent1">
                          <a:lumMod val="50000"/>
                        </a:schemeClr>
                      </a:solidFill>
                    </a:endParaRPr>
                  </a:p>
                </p:txBody>
              </p:sp>
            </p:grpSp>
          </p:grp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43665" y="1563798"/>
                <a:ext cx="1150799" cy="875815"/>
              </a:xfrm>
              <a:prstGeom prst="rect">
                <a:avLst/>
              </a:prstGeom>
            </p:spPr>
          </p:pic>
          <p:sp>
            <p:nvSpPr>
              <p:cNvPr id="15" name="Isosceles Triangle 14"/>
              <p:cNvSpPr/>
              <p:nvPr/>
            </p:nvSpPr>
            <p:spPr>
              <a:xfrm>
                <a:off x="1810414" y="2674541"/>
                <a:ext cx="217299" cy="119641"/>
              </a:xfrm>
              <a:prstGeom prst="triangle">
                <a:avLst/>
              </a:prstGeom>
              <a:solidFill>
                <a:schemeClr val="bg2">
                  <a:lumMod val="2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" name="Straight Connector 15"/>
              <p:cNvCxnSpPr>
                <a:stCxn id="15" idx="0"/>
                <a:endCxn id="14" idx="2"/>
              </p:cNvCxnSpPr>
              <p:nvPr/>
            </p:nvCxnSpPr>
            <p:spPr>
              <a:xfrm flipV="1">
                <a:off x="1919064" y="2439614"/>
                <a:ext cx="1" cy="234930"/>
              </a:xfrm>
              <a:prstGeom prst="lin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>
                <a:stCxn id="15" idx="2"/>
                <a:endCxn id="22" idx="0"/>
              </p:cNvCxnSpPr>
              <p:nvPr/>
            </p:nvCxnSpPr>
            <p:spPr>
              <a:xfrm flipH="1">
                <a:off x="1292505" y="2794182"/>
                <a:ext cx="517909" cy="151295"/>
              </a:xfrm>
              <a:prstGeom prst="lin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>
                <a:stCxn id="15" idx="4"/>
                <a:endCxn id="21" idx="0"/>
              </p:cNvCxnSpPr>
              <p:nvPr/>
            </p:nvCxnSpPr>
            <p:spPr>
              <a:xfrm>
                <a:off x="2027713" y="2794182"/>
                <a:ext cx="517905" cy="151297"/>
              </a:xfrm>
              <a:prstGeom prst="lin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ctangle 19"/>
              <p:cNvSpPr/>
              <p:nvPr/>
            </p:nvSpPr>
            <p:spPr>
              <a:xfrm>
                <a:off x="1229859" y="1427306"/>
                <a:ext cx="1387978" cy="2718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Outdoor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Antenna</a:t>
                </a:r>
                <a:endParaRPr lang="en-US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610227" y="5001454"/>
              <a:ext cx="2490891" cy="862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accent1">
                      <a:lumMod val="50000"/>
                    </a:schemeClr>
                  </a:solidFill>
                </a:rPr>
                <a:t>Per USRP:</a:t>
              </a:r>
            </a:p>
            <a:p>
              <a:r>
                <a:rPr lang="en-US" sz="2000" dirty="0" smtClean="0">
                  <a:solidFill>
                    <a:schemeClr val="accent1">
                      <a:lumMod val="50000"/>
                    </a:schemeClr>
                  </a:solidFill>
                </a:rPr>
                <a:t>- Sampling Rate: 50 MS/s</a:t>
              </a:r>
            </a:p>
            <a:p>
              <a:r>
                <a:rPr lang="en-US" sz="2000" dirty="0" smtClean="0">
                  <a:solidFill>
                    <a:schemeClr val="accent1">
                      <a:lumMod val="50000"/>
                    </a:schemeClr>
                  </a:solidFill>
                </a:rPr>
                <a:t>- Instant BW: 40MHz</a:t>
              </a:r>
              <a:endParaRPr lang="en-US" sz="20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 flipV="1">
              <a:off x="404232" y="4958788"/>
              <a:ext cx="2808985" cy="12147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6400800" y="5728872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Indoor USRPs</a:t>
            </a:r>
            <a:endParaRPr lang="en-US" sz="2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343400" y="1717845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Outdoor Antenna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7847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84" name="Group 7183"/>
          <p:cNvGrpSpPr/>
          <p:nvPr/>
        </p:nvGrpSpPr>
        <p:grpSpPr>
          <a:xfrm>
            <a:off x="1219200" y="2133600"/>
            <a:ext cx="5955744" cy="3962400"/>
            <a:chOff x="1219200" y="2133600"/>
            <a:chExt cx="5955744" cy="3962400"/>
          </a:xfrm>
        </p:grpSpPr>
        <p:pic>
          <p:nvPicPr>
            <p:cNvPr id="7172" name="Picture 4" descr="http://www.newthinktank.com/wp-content/uploads/2011/08/US-Map-EPS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3662" y="2133600"/>
              <a:ext cx="5731282" cy="3657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83" name="Rectangle 7182"/>
            <p:cNvSpPr/>
            <p:nvPr/>
          </p:nvSpPr>
          <p:spPr>
            <a:xfrm>
              <a:off x="1219200" y="4876800"/>
              <a:ext cx="2209800" cy="1219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Evaluated in Six Locations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6853862" y="29718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625262" y="29718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617642" y="32004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634662" y="34290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2129462" y="22860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824662" y="35052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111037" y="2274332"/>
            <a:ext cx="1277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Boston, MA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614709" y="2202418"/>
            <a:ext cx="1420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Amherst, MA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509033" y="1905000"/>
            <a:ext cx="2096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Upper Arlington, OH</a:t>
            </a:r>
            <a:endParaRPr lang="en-US" dirty="0"/>
          </a:p>
        </p:txBody>
      </p:sp>
      <p:sp>
        <p:nvSpPr>
          <p:cNvPr id="7168" name="TextBox 7167"/>
          <p:cNvSpPr txBox="1"/>
          <p:nvPr/>
        </p:nvSpPr>
        <p:spPr>
          <a:xfrm>
            <a:off x="779312" y="1720334"/>
            <a:ext cx="1531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Redmond, WA</a:t>
            </a:r>
            <a:endParaRPr lang="en-US" dirty="0"/>
          </a:p>
        </p:txBody>
      </p:sp>
      <p:sp>
        <p:nvSpPr>
          <p:cNvPr id="7169" name="TextBox 7168"/>
          <p:cNvSpPr txBox="1"/>
          <p:nvPr/>
        </p:nvSpPr>
        <p:spPr>
          <a:xfrm>
            <a:off x="469856" y="4343400"/>
            <a:ext cx="1802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San Francisco, CA</a:t>
            </a:r>
            <a:endParaRPr lang="en-US" dirty="0"/>
          </a:p>
        </p:txBody>
      </p:sp>
      <p:sp>
        <p:nvSpPr>
          <p:cNvPr id="7175" name="Freeform 7174"/>
          <p:cNvSpPr/>
          <p:nvPr/>
        </p:nvSpPr>
        <p:spPr>
          <a:xfrm>
            <a:off x="6996737" y="2609850"/>
            <a:ext cx="285750" cy="400050"/>
          </a:xfrm>
          <a:custGeom>
            <a:avLst/>
            <a:gdLst>
              <a:gd name="connsiteX0" fmla="*/ 0 w 285750"/>
              <a:gd name="connsiteY0" fmla="*/ 400050 h 400050"/>
              <a:gd name="connsiteX1" fmla="*/ 285750 w 285750"/>
              <a:gd name="connsiteY1" fmla="*/ 304800 h 400050"/>
              <a:gd name="connsiteX2" fmla="*/ 285750 w 285750"/>
              <a:gd name="connsiteY2" fmla="*/ 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750" h="400050">
                <a:moveTo>
                  <a:pt x="0" y="400050"/>
                </a:moveTo>
                <a:lnTo>
                  <a:pt x="285750" y="304800"/>
                </a:lnTo>
                <a:lnTo>
                  <a:pt x="285750" y="0"/>
                </a:ln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6" name="Freeform 7175"/>
          <p:cNvSpPr/>
          <p:nvPr/>
        </p:nvSpPr>
        <p:spPr>
          <a:xfrm>
            <a:off x="6206162" y="2505075"/>
            <a:ext cx="428625" cy="514350"/>
          </a:xfrm>
          <a:custGeom>
            <a:avLst/>
            <a:gdLst>
              <a:gd name="connsiteX0" fmla="*/ 428625 w 428625"/>
              <a:gd name="connsiteY0" fmla="*/ 514350 h 514350"/>
              <a:gd name="connsiteX1" fmla="*/ 0 w 428625"/>
              <a:gd name="connsiteY1" fmla="*/ 333375 h 514350"/>
              <a:gd name="connsiteX2" fmla="*/ 9525 w 428625"/>
              <a:gd name="connsiteY2" fmla="*/ 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8625" h="514350">
                <a:moveTo>
                  <a:pt x="428625" y="514350"/>
                </a:moveTo>
                <a:lnTo>
                  <a:pt x="0" y="333375"/>
                </a:lnTo>
                <a:lnTo>
                  <a:pt x="9525" y="0"/>
                </a:ln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7" name="Freeform 7176"/>
          <p:cNvSpPr/>
          <p:nvPr/>
        </p:nvSpPr>
        <p:spPr>
          <a:xfrm>
            <a:off x="4929812" y="2286000"/>
            <a:ext cx="771525" cy="1162050"/>
          </a:xfrm>
          <a:custGeom>
            <a:avLst/>
            <a:gdLst>
              <a:gd name="connsiteX0" fmla="*/ 0 w 771525"/>
              <a:gd name="connsiteY0" fmla="*/ 0 h 1162050"/>
              <a:gd name="connsiteX1" fmla="*/ 762000 w 771525"/>
              <a:gd name="connsiteY1" fmla="*/ 762000 h 1162050"/>
              <a:gd name="connsiteX2" fmla="*/ 771525 w 771525"/>
              <a:gd name="connsiteY2" fmla="*/ 1162050 h 116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1525" h="1162050">
                <a:moveTo>
                  <a:pt x="0" y="0"/>
                </a:moveTo>
                <a:lnTo>
                  <a:pt x="762000" y="762000"/>
                </a:lnTo>
                <a:lnTo>
                  <a:pt x="771525" y="1162050"/>
                </a:ln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8" name="Freeform 7177"/>
          <p:cNvSpPr/>
          <p:nvPr/>
        </p:nvSpPr>
        <p:spPr>
          <a:xfrm>
            <a:off x="1691312" y="2095500"/>
            <a:ext cx="466725" cy="257175"/>
          </a:xfrm>
          <a:custGeom>
            <a:avLst/>
            <a:gdLst>
              <a:gd name="connsiteX0" fmla="*/ 0 w 466725"/>
              <a:gd name="connsiteY0" fmla="*/ 0 h 257175"/>
              <a:gd name="connsiteX1" fmla="*/ 466725 w 466725"/>
              <a:gd name="connsiteY1" fmla="*/ 257175 h 25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66725" h="257175">
                <a:moveTo>
                  <a:pt x="0" y="0"/>
                </a:moveTo>
                <a:lnTo>
                  <a:pt x="466725" y="257175"/>
                </a:ln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9" name="Freeform 7178"/>
          <p:cNvSpPr/>
          <p:nvPr/>
        </p:nvSpPr>
        <p:spPr>
          <a:xfrm>
            <a:off x="1386512" y="3600450"/>
            <a:ext cx="419100" cy="809625"/>
          </a:xfrm>
          <a:custGeom>
            <a:avLst/>
            <a:gdLst>
              <a:gd name="connsiteX0" fmla="*/ 419100 w 419100"/>
              <a:gd name="connsiteY0" fmla="*/ 0 h 809625"/>
              <a:gd name="connsiteX1" fmla="*/ 0 w 419100"/>
              <a:gd name="connsiteY1" fmla="*/ 333375 h 809625"/>
              <a:gd name="connsiteX2" fmla="*/ 0 w 419100"/>
              <a:gd name="connsiteY2" fmla="*/ 809625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9100" h="809625">
                <a:moveTo>
                  <a:pt x="419100" y="0"/>
                </a:moveTo>
                <a:lnTo>
                  <a:pt x="0" y="333375"/>
                </a:lnTo>
                <a:lnTo>
                  <a:pt x="0" y="809625"/>
                </a:ln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6777662" y="3777734"/>
            <a:ext cx="1832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New York City, NY</a:t>
            </a:r>
            <a:endParaRPr lang="en-US" dirty="0"/>
          </a:p>
        </p:txBody>
      </p:sp>
      <p:sp>
        <p:nvSpPr>
          <p:cNvPr id="7181" name="Freeform 7180"/>
          <p:cNvSpPr/>
          <p:nvPr/>
        </p:nvSpPr>
        <p:spPr>
          <a:xfrm>
            <a:off x="6777662" y="3314700"/>
            <a:ext cx="514350" cy="561975"/>
          </a:xfrm>
          <a:custGeom>
            <a:avLst/>
            <a:gdLst>
              <a:gd name="connsiteX0" fmla="*/ 0 w 514350"/>
              <a:gd name="connsiteY0" fmla="*/ 0 h 561975"/>
              <a:gd name="connsiteX1" fmla="*/ 514350 w 514350"/>
              <a:gd name="connsiteY1" fmla="*/ 180975 h 561975"/>
              <a:gd name="connsiteX2" fmla="*/ 514350 w 514350"/>
              <a:gd name="connsiteY2" fmla="*/ 561975 h 561975"/>
              <a:gd name="connsiteX3" fmla="*/ 514350 w 514350"/>
              <a:gd name="connsiteY3" fmla="*/ 561975 h 56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350" h="561975">
                <a:moveTo>
                  <a:pt x="0" y="0"/>
                </a:moveTo>
                <a:lnTo>
                  <a:pt x="514350" y="180975"/>
                </a:lnTo>
                <a:lnTo>
                  <a:pt x="514350" y="561975"/>
                </a:lnTo>
                <a:lnTo>
                  <a:pt x="514350" y="561975"/>
                </a:ln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62708" y="5302070"/>
            <a:ext cx="2733507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One week of data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1899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Accuracy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65141" y="1219200"/>
            <a:ext cx="8077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Comparing </a:t>
            </a:r>
            <a:r>
              <a:rPr lang="en-US" sz="2800" dirty="0" err="1" smtClean="0"/>
              <a:t>SpecInsight</a:t>
            </a:r>
            <a:r>
              <a:rPr lang="en-US" sz="2800" dirty="0" smtClean="0"/>
              <a:t> with today’s sequential scanning from 50MHz to 4.4GHz for exactly the same time / bandwidth resources</a:t>
            </a:r>
            <a:endParaRPr lang="en-US" sz="2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4855" r="2090" b="4218"/>
          <a:stretch/>
        </p:blipFill>
        <p:spPr bwMode="auto">
          <a:xfrm>
            <a:off x="854082" y="2550516"/>
            <a:ext cx="7299319" cy="3850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929878" y="3581400"/>
            <a:ext cx="7223522" cy="140528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On average, our error is 10x smaller than today’s sequential scanning.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41892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Understanding why </a:t>
            </a:r>
            <a:r>
              <a:rPr lang="en-US" dirty="0" err="1" smtClean="0"/>
              <a:t>SpecInsight</a:t>
            </a:r>
            <a:r>
              <a:rPr lang="en-US" dirty="0" smtClean="0"/>
              <a:t> is more accurate</a:t>
            </a:r>
            <a:endParaRPr 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4855" r="2090" b="4218"/>
          <a:stretch/>
        </p:blipFill>
        <p:spPr bwMode="auto">
          <a:xfrm>
            <a:off x="854082" y="2550516"/>
            <a:ext cx="7299319" cy="3850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" t="4376" r="3485" b="3958"/>
          <a:stretch/>
        </p:blipFill>
        <p:spPr bwMode="auto">
          <a:xfrm>
            <a:off x="817211" y="2550516"/>
            <a:ext cx="7166778" cy="3850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929878" y="3581400"/>
            <a:ext cx="7223522" cy="140528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SpecInsight</a:t>
            </a:r>
            <a:r>
              <a:rPr lang="en-US" sz="2800" dirty="0"/>
              <a:t> saved more than 95% of the time to be spent on the dynamic classes</a:t>
            </a:r>
          </a:p>
        </p:txBody>
      </p:sp>
    </p:spTree>
    <p:extLst>
      <p:ext uri="{BB962C8B-B14F-4D97-AF65-F5344CB8AC3E}">
        <p14:creationId xmlns:p14="http://schemas.microsoft.com/office/powerpoint/2010/main" val="365083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Spectrum Analytics Chart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61" b="2174"/>
          <a:stretch/>
        </p:blipFill>
        <p:spPr bwMode="auto">
          <a:xfrm>
            <a:off x="0" y="2647950"/>
            <a:ext cx="9022313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809171" y="2514600"/>
            <a:ext cx="7877629" cy="281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9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Spectrum Analytics Chart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4"/>
          <a:stretch/>
        </p:blipFill>
        <p:spPr bwMode="auto">
          <a:xfrm>
            <a:off x="0" y="1219200"/>
            <a:ext cx="902231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785481"/>
            <a:ext cx="75247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71" y="5209911"/>
            <a:ext cx="841829" cy="509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71" y="5676903"/>
            <a:ext cx="867229" cy="508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71" y="6200511"/>
            <a:ext cx="867228" cy="505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756" y="5724422"/>
            <a:ext cx="823912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042" y="5246189"/>
            <a:ext cx="781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756" y="4752711"/>
            <a:ext cx="805445" cy="505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0" y="4840579"/>
            <a:ext cx="3383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Frequency Hopping, Always On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524000" y="5260000"/>
            <a:ext cx="3383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Fixed Frequency, Always On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607844" y="4840579"/>
            <a:ext cx="3383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Frequency Hopping, Dynamic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524000" y="5754979"/>
            <a:ext cx="3383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Fixed Frequency, Fixed Cycle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524000" y="6288379"/>
            <a:ext cx="3383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Wide-Band, Fixed Cycle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607844" y="5297779"/>
            <a:ext cx="3383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Fixed Frequency, Dynamic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607844" y="5754979"/>
            <a:ext cx="3383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Wide-Band, Dynamic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544291" y="2380349"/>
            <a:ext cx="2260601" cy="2145248"/>
            <a:chOff x="2544291" y="2380349"/>
            <a:chExt cx="2260601" cy="2145248"/>
          </a:xfrm>
        </p:grpSpPr>
        <p:grpSp>
          <p:nvGrpSpPr>
            <p:cNvPr id="4" name="Group 3"/>
            <p:cNvGrpSpPr/>
            <p:nvPr/>
          </p:nvGrpSpPr>
          <p:grpSpPr>
            <a:xfrm>
              <a:off x="2671290" y="2943604"/>
              <a:ext cx="2133602" cy="1581993"/>
              <a:chOff x="5287617" y="3443252"/>
              <a:chExt cx="2133602" cy="1581993"/>
            </a:xfrm>
          </p:grpSpPr>
          <p:sp>
            <p:nvSpPr>
              <p:cNvPr id="24" name="Rounded Rectangle 23"/>
              <p:cNvSpPr/>
              <p:nvPr/>
            </p:nvSpPr>
            <p:spPr>
              <a:xfrm>
                <a:off x="5287618" y="3443252"/>
                <a:ext cx="2133601" cy="1562098"/>
              </a:xfrm>
              <a:prstGeom prst="roundRect">
                <a:avLst>
                  <a:gd name="adj" fmla="val 8728"/>
                </a:avLst>
              </a:prstGeom>
              <a:solidFill>
                <a:schemeClr val="bg1"/>
              </a:solidFill>
              <a:ln w="38100">
                <a:solidFill>
                  <a:srgbClr val="C000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3" name="Picture 2"/>
              <p:cNvPicPr>
                <a:picLocks noChangeAspect="1" noChangeArrowheads="1"/>
              </p:cNvPicPr>
              <p:nvPr/>
            </p:nvPicPr>
            <p:blipFill rotWithShape="1">
              <a:blip r:embed="rId1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974" t="74604" r="59707" b="-1"/>
              <a:stretch/>
            </p:blipFill>
            <p:spPr bwMode="auto">
              <a:xfrm>
                <a:off x="5287617" y="3806046"/>
                <a:ext cx="2133601" cy="1219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5287617" y="3505200"/>
                <a:ext cx="213360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err="1" smtClean="0"/>
                  <a:t>Freq</a:t>
                </a:r>
                <a:r>
                  <a:rPr lang="en-US" sz="1600" dirty="0" smtClean="0"/>
                  <a:t> Hopping, Dynamic</a:t>
                </a:r>
                <a:endParaRPr lang="en-US" sz="1600" dirty="0"/>
              </a:p>
            </p:txBody>
          </p:sp>
        </p:grpSp>
        <p:sp>
          <p:nvSpPr>
            <p:cNvPr id="27" name="Oval 26"/>
            <p:cNvSpPr/>
            <p:nvPr/>
          </p:nvSpPr>
          <p:spPr>
            <a:xfrm>
              <a:off x="2544291" y="2380349"/>
              <a:ext cx="254000" cy="2286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 flipH="1" flipV="1">
              <a:off x="2671290" y="2516828"/>
              <a:ext cx="641510" cy="426776"/>
            </a:xfrm>
            <a:custGeom>
              <a:avLst/>
              <a:gdLst>
                <a:gd name="connsiteX0" fmla="*/ 0 w 881743"/>
                <a:gd name="connsiteY0" fmla="*/ 0 h 587829"/>
                <a:gd name="connsiteX1" fmla="*/ 375557 w 881743"/>
                <a:gd name="connsiteY1" fmla="*/ 16329 h 587829"/>
                <a:gd name="connsiteX2" fmla="*/ 881743 w 881743"/>
                <a:gd name="connsiteY2" fmla="*/ 587829 h 587829"/>
                <a:gd name="connsiteX3" fmla="*/ 0 w 881743"/>
                <a:gd name="connsiteY3" fmla="*/ 0 h 587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1743" h="587829">
                  <a:moveTo>
                    <a:pt x="0" y="0"/>
                  </a:moveTo>
                  <a:lnTo>
                    <a:pt x="375557" y="16329"/>
                  </a:lnTo>
                  <a:lnTo>
                    <a:pt x="881743" y="5878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257800" y="2380349"/>
            <a:ext cx="2148841" cy="2123069"/>
            <a:chOff x="5363156" y="2380349"/>
            <a:chExt cx="2148841" cy="2123069"/>
          </a:xfrm>
        </p:grpSpPr>
        <p:sp>
          <p:nvSpPr>
            <p:cNvPr id="29" name="Oval 28"/>
            <p:cNvSpPr/>
            <p:nvPr/>
          </p:nvSpPr>
          <p:spPr>
            <a:xfrm>
              <a:off x="6429956" y="2380349"/>
              <a:ext cx="254000" cy="2286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5363157" y="2941320"/>
              <a:ext cx="2133601" cy="1562098"/>
            </a:xfrm>
            <a:prstGeom prst="roundRect">
              <a:avLst>
                <a:gd name="adj" fmla="val 8728"/>
              </a:avLst>
            </a:prstGeom>
            <a:solidFill>
              <a:schemeClr val="bg1"/>
            </a:solidFill>
            <a:ln w="38100">
              <a:solidFill>
                <a:srgbClr val="C0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363156" y="3003268"/>
              <a:ext cx="21336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Wide-Band, Fixed Cycle</a:t>
              </a:r>
              <a:endParaRPr lang="en-US" sz="1600" dirty="0"/>
            </a:p>
          </p:txBody>
        </p:sp>
        <p:pic>
          <p:nvPicPr>
            <p:cNvPr id="28" name="Picture 2"/>
            <p:cNvPicPr>
              <a:picLocks noChangeAspect="1" noChangeArrowheads="1"/>
            </p:cNvPicPr>
            <p:nvPr/>
          </p:nvPicPr>
          <p:blipFill rotWithShape="1"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323" t="43430" r="5170" b="32804"/>
            <a:stretch/>
          </p:blipFill>
          <p:spPr bwMode="auto">
            <a:xfrm>
              <a:off x="5363157" y="3339792"/>
              <a:ext cx="2148840" cy="114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Freeform 34"/>
            <p:cNvSpPr/>
            <p:nvPr/>
          </p:nvSpPr>
          <p:spPr>
            <a:xfrm flipV="1">
              <a:off x="6096000" y="2516828"/>
              <a:ext cx="460956" cy="426776"/>
            </a:xfrm>
            <a:custGeom>
              <a:avLst/>
              <a:gdLst>
                <a:gd name="connsiteX0" fmla="*/ 0 w 881743"/>
                <a:gd name="connsiteY0" fmla="*/ 0 h 587829"/>
                <a:gd name="connsiteX1" fmla="*/ 375557 w 881743"/>
                <a:gd name="connsiteY1" fmla="*/ 16329 h 587829"/>
                <a:gd name="connsiteX2" fmla="*/ 881743 w 881743"/>
                <a:gd name="connsiteY2" fmla="*/ 587829 h 587829"/>
                <a:gd name="connsiteX3" fmla="*/ 0 w 881743"/>
                <a:gd name="connsiteY3" fmla="*/ 0 h 587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1743" h="587829">
                  <a:moveTo>
                    <a:pt x="0" y="0"/>
                  </a:moveTo>
                  <a:lnTo>
                    <a:pt x="375557" y="16329"/>
                  </a:lnTo>
                  <a:lnTo>
                    <a:pt x="881743" y="5878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1685" y="2402528"/>
            <a:ext cx="2148116" cy="2090942"/>
            <a:chOff x="61685" y="2402528"/>
            <a:chExt cx="2148116" cy="2090942"/>
          </a:xfrm>
        </p:grpSpPr>
        <p:sp>
          <p:nvSpPr>
            <p:cNvPr id="41" name="Rounded Rectangle 40"/>
            <p:cNvSpPr/>
            <p:nvPr/>
          </p:nvSpPr>
          <p:spPr>
            <a:xfrm>
              <a:off x="61685" y="2931372"/>
              <a:ext cx="2133601" cy="1562098"/>
            </a:xfrm>
            <a:prstGeom prst="roundRect">
              <a:avLst>
                <a:gd name="adj" fmla="val 8728"/>
              </a:avLst>
            </a:prstGeom>
            <a:solidFill>
              <a:schemeClr val="bg1"/>
            </a:solidFill>
            <a:ln w="38100">
              <a:solidFill>
                <a:srgbClr val="C0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6200" y="2993320"/>
              <a:ext cx="21336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Fixed </a:t>
              </a:r>
              <a:r>
                <a:rPr lang="en-US" sz="1600" dirty="0" err="1" smtClean="0"/>
                <a:t>Freq</a:t>
              </a:r>
              <a:r>
                <a:rPr lang="en-US" sz="1600" dirty="0" smtClean="0"/>
                <a:t>, Fixed Cycle</a:t>
              </a:r>
              <a:endParaRPr lang="en-US" sz="1600" dirty="0"/>
            </a:p>
          </p:txBody>
        </p:sp>
        <p:sp>
          <p:nvSpPr>
            <p:cNvPr id="39" name="Oval 38"/>
            <p:cNvSpPr/>
            <p:nvPr/>
          </p:nvSpPr>
          <p:spPr>
            <a:xfrm>
              <a:off x="1001485" y="2402528"/>
              <a:ext cx="254000" cy="2286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 flipV="1">
              <a:off x="717709" y="2494649"/>
              <a:ext cx="410775" cy="426776"/>
            </a:xfrm>
            <a:custGeom>
              <a:avLst/>
              <a:gdLst>
                <a:gd name="connsiteX0" fmla="*/ 0 w 881743"/>
                <a:gd name="connsiteY0" fmla="*/ 0 h 587829"/>
                <a:gd name="connsiteX1" fmla="*/ 375557 w 881743"/>
                <a:gd name="connsiteY1" fmla="*/ 16329 h 587829"/>
                <a:gd name="connsiteX2" fmla="*/ 881743 w 881743"/>
                <a:gd name="connsiteY2" fmla="*/ 587829 h 587829"/>
                <a:gd name="connsiteX3" fmla="*/ 0 w 881743"/>
                <a:gd name="connsiteY3" fmla="*/ 0 h 587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1743" h="587829">
                  <a:moveTo>
                    <a:pt x="0" y="0"/>
                  </a:moveTo>
                  <a:lnTo>
                    <a:pt x="375557" y="16329"/>
                  </a:lnTo>
                  <a:lnTo>
                    <a:pt x="881743" y="5878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6" name="Picture 2"/>
            <p:cNvPicPr>
              <a:picLocks noChangeAspect="1" noChangeArrowheads="1"/>
            </p:cNvPicPr>
            <p:nvPr/>
          </p:nvPicPr>
          <p:blipFill rotWithShape="1"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447" t="43583" r="33369" b="33285"/>
            <a:stretch/>
          </p:blipFill>
          <p:spPr bwMode="auto">
            <a:xfrm>
              <a:off x="92075" y="3344106"/>
              <a:ext cx="2041525" cy="1110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59275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6" grpId="0"/>
      <p:bldP spid="17" grpId="0"/>
      <p:bldP spid="20" grpId="0"/>
      <p:bldP spid="21" grpId="0"/>
      <p:bldP spid="2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Spectrum </a:t>
            </a:r>
            <a:r>
              <a:rPr lang="en-US" dirty="0"/>
              <a:t>Analytics Chart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4"/>
          <a:stretch/>
        </p:blipFill>
        <p:spPr bwMode="auto">
          <a:xfrm>
            <a:off x="0" y="1219200"/>
            <a:ext cx="902231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785481"/>
            <a:ext cx="75247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71" y="5209911"/>
            <a:ext cx="841829" cy="509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71" y="5676903"/>
            <a:ext cx="867229" cy="508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71" y="6200511"/>
            <a:ext cx="867228" cy="505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756" y="5724422"/>
            <a:ext cx="823912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042" y="5246189"/>
            <a:ext cx="781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756" y="4752711"/>
            <a:ext cx="805445" cy="505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0" y="4840579"/>
            <a:ext cx="3383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Frequency Hopping, Always On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524000" y="5260000"/>
            <a:ext cx="3383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Fixed Frequency, Always On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607844" y="4840579"/>
            <a:ext cx="3383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Frequency Hopping, Dynamic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524000" y="5754979"/>
            <a:ext cx="3383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Fixed Frequency, Fixed Cycle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524000" y="6288379"/>
            <a:ext cx="3383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Wide-Band, Fixed Cycle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607844" y="5297779"/>
            <a:ext cx="3383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Fixed Frequency, Dynamic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607844" y="5754979"/>
            <a:ext cx="3383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Wide-Band, Dynamic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334567" y="1066800"/>
            <a:ext cx="3505200" cy="3429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165565" y="4926687"/>
            <a:ext cx="7223522" cy="140528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38% of spectrum looks completely empty while they are used</a:t>
            </a:r>
            <a:endParaRPr lang="en-US" sz="2800" dirty="0"/>
          </a:p>
        </p:txBody>
      </p:sp>
      <p:sp>
        <p:nvSpPr>
          <p:cNvPr id="23" name="Oval 22"/>
          <p:cNvSpPr/>
          <p:nvPr/>
        </p:nvSpPr>
        <p:spPr>
          <a:xfrm>
            <a:off x="2365423" y="1181100"/>
            <a:ext cx="2133033" cy="3429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9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5" grpId="0" animBg="1"/>
      <p:bldP spid="2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Occurrence Distributions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9807547"/>
              </p:ext>
            </p:extLst>
          </p:nvPr>
        </p:nvGraphicFramePr>
        <p:xfrm>
          <a:off x="-1447800" y="1371600"/>
          <a:ext cx="8229600" cy="4830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7228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Today’s Spectrum Occupancy 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3837"/>
            <a:ext cx="8229600" cy="48307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/>
              <a:t>Microsoft Spectrum Observatory (08/03/2013 – 08/08/2013)</a:t>
            </a:r>
            <a:endParaRPr lang="en-US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4" r="1903" b="3795"/>
          <a:stretch/>
        </p:blipFill>
        <p:spPr bwMode="auto">
          <a:xfrm>
            <a:off x="32657" y="1981200"/>
            <a:ext cx="8877300" cy="4599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2743200" y="5351026"/>
            <a:ext cx="876300" cy="46808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3657600" y="5711139"/>
            <a:ext cx="381000" cy="342900"/>
          </a:xfrm>
          <a:prstGeom prst="ellipse">
            <a:avLst/>
          </a:prstGeom>
          <a:noFill/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 flipH="1">
            <a:off x="3856566" y="5029200"/>
            <a:ext cx="944033" cy="688963"/>
          </a:xfrm>
          <a:custGeom>
            <a:avLst/>
            <a:gdLst>
              <a:gd name="connsiteX0" fmla="*/ 0 w 881743"/>
              <a:gd name="connsiteY0" fmla="*/ 0 h 587829"/>
              <a:gd name="connsiteX1" fmla="*/ 375557 w 881743"/>
              <a:gd name="connsiteY1" fmla="*/ 16329 h 587829"/>
              <a:gd name="connsiteX2" fmla="*/ 881743 w 881743"/>
              <a:gd name="connsiteY2" fmla="*/ 587829 h 587829"/>
              <a:gd name="connsiteX3" fmla="*/ 0 w 881743"/>
              <a:gd name="connsiteY3" fmla="*/ 0 h 587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1743" h="587829">
                <a:moveTo>
                  <a:pt x="0" y="0"/>
                </a:moveTo>
                <a:lnTo>
                  <a:pt x="375557" y="16329"/>
                </a:lnTo>
                <a:lnTo>
                  <a:pt x="881743" y="587829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4962584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1755MHz – 1800MHz</a:t>
            </a:r>
          </a:p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(Air Force)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8" t="16666" r="13454" b="7870"/>
          <a:stretch/>
        </p:blipFill>
        <p:spPr bwMode="auto">
          <a:xfrm>
            <a:off x="2182775" y="1447800"/>
            <a:ext cx="6701393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2194927" y="1219200"/>
            <a:ext cx="6787243" cy="3810000"/>
          </a:xfrm>
          <a:prstGeom prst="roundRect">
            <a:avLst>
              <a:gd name="adj" fmla="val 8728"/>
            </a:avLst>
          </a:prstGeom>
          <a:noFill/>
          <a:ln w="38100"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70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6" grpId="0"/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Occurrence Distributions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257800" y="1859340"/>
            <a:ext cx="335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/>
              <a:t>65% </a:t>
            </a:r>
            <a:r>
              <a:rPr lang="en-US" sz="2400" dirty="0"/>
              <a:t>of the bands have technologies that are either always-on or transmit </a:t>
            </a:r>
            <a:r>
              <a:rPr lang="en-US" sz="2400" dirty="0" smtClean="0"/>
              <a:t>periodically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6978159"/>
              </p:ext>
            </p:extLst>
          </p:nvPr>
        </p:nvGraphicFramePr>
        <p:xfrm>
          <a:off x="-990600" y="1642388"/>
          <a:ext cx="8229600" cy="4830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743200" y="3581400"/>
            <a:ext cx="213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65%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999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Occurrence Distributions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9874059"/>
              </p:ext>
            </p:extLst>
          </p:nvPr>
        </p:nvGraphicFramePr>
        <p:xfrm>
          <a:off x="-1447800" y="1371600"/>
          <a:ext cx="8229600" cy="4830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257800" y="1854200"/>
            <a:ext cx="3352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/>
              <a:t>65% </a:t>
            </a:r>
            <a:r>
              <a:rPr lang="en-US" sz="2400" dirty="0"/>
              <a:t>of the bands have technologies that are either always-on or transmit </a:t>
            </a:r>
            <a:r>
              <a:rPr lang="en-US" sz="2400" dirty="0" smtClean="0"/>
              <a:t>periodically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Among the dynamic patterns, only </a:t>
            </a:r>
            <a:r>
              <a:rPr lang="en-US" sz="2400" b="1" dirty="0"/>
              <a:t>5%</a:t>
            </a:r>
            <a:r>
              <a:rPr lang="en-US" sz="2400" dirty="0"/>
              <a:t> are highly dynamic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28800" y="1041737"/>
            <a:ext cx="213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5%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287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SpecInsight</a:t>
            </a:r>
            <a:r>
              <a:rPr lang="en-US" dirty="0" smtClean="0"/>
              <a:t> resolves the conflict of obtaining full spectrum details while using limited-bandwidth, cheap radios. </a:t>
            </a:r>
          </a:p>
          <a:p>
            <a:r>
              <a:rPr lang="en-US" dirty="0" err="1"/>
              <a:t>SpecInsight</a:t>
            </a:r>
            <a:r>
              <a:rPr lang="en-US" dirty="0"/>
              <a:t> </a:t>
            </a:r>
            <a:r>
              <a:rPr lang="en-US" dirty="0" smtClean="0"/>
              <a:t>reveals new information about spectrum patterns providing deeper understanding of both occupancy and spectrum usage.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65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Today’s Spectrum Occupancy 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3837"/>
            <a:ext cx="8229600" cy="48307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/>
              <a:t>Microsoft Spectrum Observatory (08/03/2013 – 08/08/2013)</a:t>
            </a:r>
            <a:endParaRPr lang="en-US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4" r="1903" b="3795"/>
          <a:stretch/>
        </p:blipFill>
        <p:spPr bwMode="auto">
          <a:xfrm>
            <a:off x="32657" y="1981200"/>
            <a:ext cx="8877300" cy="4599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7124700" y="5268685"/>
            <a:ext cx="419100" cy="46808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705600" y="4512906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3.5GHz-3.6GHz</a:t>
            </a:r>
          </a:p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(Radar Band)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934200" y="5676900"/>
            <a:ext cx="381000" cy="342900"/>
          </a:xfrm>
          <a:prstGeom prst="ellipse">
            <a:avLst/>
          </a:prstGeom>
          <a:noFill/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1" t="14510" r="13689" b="6915"/>
          <a:stretch/>
        </p:blipFill>
        <p:spPr bwMode="auto">
          <a:xfrm>
            <a:off x="457200" y="1403310"/>
            <a:ext cx="6618514" cy="370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380999" y="1295400"/>
            <a:ext cx="6787243" cy="3810000"/>
          </a:xfrm>
          <a:prstGeom prst="roundRect">
            <a:avLst>
              <a:gd name="adj" fmla="val 8728"/>
            </a:avLst>
          </a:prstGeom>
          <a:noFill/>
          <a:ln w="38100"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6090557" y="5127171"/>
            <a:ext cx="881743" cy="587829"/>
          </a:xfrm>
          <a:custGeom>
            <a:avLst/>
            <a:gdLst>
              <a:gd name="connsiteX0" fmla="*/ 0 w 881743"/>
              <a:gd name="connsiteY0" fmla="*/ 0 h 587829"/>
              <a:gd name="connsiteX1" fmla="*/ 375557 w 881743"/>
              <a:gd name="connsiteY1" fmla="*/ 16329 h 587829"/>
              <a:gd name="connsiteX2" fmla="*/ 881743 w 881743"/>
              <a:gd name="connsiteY2" fmla="*/ 587829 h 587829"/>
              <a:gd name="connsiteX3" fmla="*/ 0 w 881743"/>
              <a:gd name="connsiteY3" fmla="*/ 0 h 587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1743" h="587829">
                <a:moveTo>
                  <a:pt x="0" y="0"/>
                </a:moveTo>
                <a:lnTo>
                  <a:pt x="375557" y="16329"/>
                </a:lnTo>
                <a:lnTo>
                  <a:pt x="881743" y="587829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66800" y="2285999"/>
            <a:ext cx="7619999" cy="190500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Today’s spectrum occupancy reports miss important signals </a:t>
            </a:r>
            <a:endParaRPr lang="en-US" sz="3200" dirty="0"/>
          </a:p>
        </p:txBody>
      </p:sp>
      <p:sp>
        <p:nvSpPr>
          <p:cNvPr id="15" name="12-Point Star 14"/>
          <p:cNvSpPr/>
          <p:nvPr/>
        </p:nvSpPr>
        <p:spPr>
          <a:xfrm rot="21013235">
            <a:off x="3664042" y="3674564"/>
            <a:ext cx="3077634" cy="2133600"/>
          </a:xfrm>
          <a:prstGeom prst="star12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Why?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205686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3" grpId="0" animBg="1"/>
      <p:bldP spid="17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572000" y="228600"/>
            <a:ext cx="0" cy="5821362"/>
          </a:xfrm>
          <a:prstGeom prst="line">
            <a:avLst/>
          </a:prstGeom>
          <a:ln w="254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81000" y="228600"/>
            <a:ext cx="3962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Today: </a:t>
            </a:r>
          </a:p>
          <a:p>
            <a:pPr algn="ctr"/>
            <a:r>
              <a:rPr lang="en-US" sz="2800" b="1" dirty="0" smtClean="0"/>
              <a:t>Sequential sensing with MHz BW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95422" y="228600"/>
            <a:ext cx="3962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Ideally: </a:t>
            </a:r>
          </a:p>
          <a:p>
            <a:pPr algn="ctr"/>
            <a:r>
              <a:rPr lang="en-US" sz="2800" b="1" dirty="0" err="1" smtClean="0"/>
              <a:t>Realtime</a:t>
            </a:r>
            <a:r>
              <a:rPr lang="en-US" sz="2800" b="1" dirty="0" smtClean="0"/>
              <a:t> sensing with GHz BW</a:t>
            </a:r>
            <a:endParaRPr lang="en-US" sz="2800" b="1" dirty="0"/>
          </a:p>
        </p:txBody>
      </p:sp>
      <p:grpSp>
        <p:nvGrpSpPr>
          <p:cNvPr id="24" name="Group 23"/>
          <p:cNvGrpSpPr/>
          <p:nvPr/>
        </p:nvGrpSpPr>
        <p:grpSpPr>
          <a:xfrm>
            <a:off x="352425" y="1688068"/>
            <a:ext cx="4219575" cy="1817132"/>
            <a:chOff x="352425" y="2221468"/>
            <a:chExt cx="4219575" cy="1817132"/>
          </a:xfrm>
        </p:grpSpPr>
        <p:cxnSp>
          <p:nvCxnSpPr>
            <p:cNvPr id="12" name="Straight Arrow Connector 11"/>
            <p:cNvCxnSpPr/>
            <p:nvPr/>
          </p:nvCxnSpPr>
          <p:spPr>
            <a:xfrm>
              <a:off x="990600" y="3745468"/>
              <a:ext cx="29718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990600" y="2221468"/>
              <a:ext cx="0" cy="15240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352425" y="2221468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Freq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886200" y="3669268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Time</a:t>
              </a:r>
              <a:endParaRPr lang="en-US" dirty="0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1008960" y="1872734"/>
            <a:ext cx="525693" cy="348734"/>
          </a:xfrm>
          <a:prstGeom prst="rect">
            <a:avLst/>
          </a:prstGeom>
          <a:solidFill>
            <a:schemeClr val="tx2">
              <a:lumMod val="60000"/>
              <a:lumOff val="4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534653" y="2199501"/>
            <a:ext cx="525693" cy="348734"/>
          </a:xfrm>
          <a:prstGeom prst="rect">
            <a:avLst/>
          </a:prstGeom>
          <a:solidFill>
            <a:schemeClr val="tx2">
              <a:lumMod val="60000"/>
              <a:lumOff val="4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060346" y="2548235"/>
            <a:ext cx="525693" cy="348734"/>
          </a:xfrm>
          <a:prstGeom prst="rect">
            <a:avLst/>
          </a:prstGeom>
          <a:solidFill>
            <a:schemeClr val="tx2">
              <a:lumMod val="60000"/>
              <a:lumOff val="4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586039" y="2896969"/>
            <a:ext cx="525693" cy="348734"/>
          </a:xfrm>
          <a:prstGeom prst="rect">
            <a:avLst/>
          </a:prstGeom>
          <a:solidFill>
            <a:schemeClr val="tx2">
              <a:lumMod val="60000"/>
              <a:lumOff val="4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111732" y="1850767"/>
            <a:ext cx="525693" cy="348734"/>
          </a:xfrm>
          <a:prstGeom prst="rect">
            <a:avLst/>
          </a:prstGeom>
          <a:solidFill>
            <a:schemeClr val="tx2">
              <a:lumMod val="60000"/>
              <a:lumOff val="4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547216" y="3629135"/>
            <a:ext cx="3948584" cy="561865"/>
            <a:chOff x="547216" y="3761170"/>
            <a:chExt cx="3948584" cy="561865"/>
          </a:xfrm>
        </p:grpSpPr>
        <p:pic>
          <p:nvPicPr>
            <p:cNvPr id="1026" name="Picture 2" descr="http://www.vectorcopy.com/images/big/1-5000/57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854" b="13295"/>
            <a:stretch/>
          </p:blipFill>
          <p:spPr bwMode="auto">
            <a:xfrm>
              <a:off x="547216" y="3761170"/>
              <a:ext cx="476940" cy="538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1042516" y="3799815"/>
              <a:ext cx="34532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Cheap, practical</a:t>
              </a:r>
              <a:endParaRPr lang="en-US" sz="2800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38036" y="4258271"/>
            <a:ext cx="4209958" cy="643968"/>
            <a:chOff x="538036" y="4715471"/>
            <a:chExt cx="4209958" cy="643968"/>
          </a:xfrm>
        </p:grpSpPr>
        <p:pic>
          <p:nvPicPr>
            <p:cNvPr id="26" name="Picture 2" descr="http://www.vectorcopy.com/images/big/1-5000/57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19538"/>
            <a:stretch/>
          </p:blipFill>
          <p:spPr bwMode="auto">
            <a:xfrm>
              <a:off x="538036" y="4859281"/>
              <a:ext cx="495300" cy="5001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1066800" y="4715471"/>
              <a:ext cx="36811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Miss important signals</a:t>
              </a:r>
              <a:endParaRPr lang="en-US" sz="2800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721646" y="1688068"/>
            <a:ext cx="4219575" cy="1817132"/>
            <a:chOff x="352425" y="2221468"/>
            <a:chExt cx="4219575" cy="1817132"/>
          </a:xfrm>
        </p:grpSpPr>
        <p:cxnSp>
          <p:nvCxnSpPr>
            <p:cNvPr id="30" name="Straight Arrow Connector 29"/>
            <p:cNvCxnSpPr/>
            <p:nvPr/>
          </p:nvCxnSpPr>
          <p:spPr>
            <a:xfrm>
              <a:off x="990600" y="3745468"/>
              <a:ext cx="29718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990600" y="2221468"/>
              <a:ext cx="0" cy="15240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352425" y="2221468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Freq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886200" y="3669268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Time</a:t>
              </a:r>
              <a:endParaRPr lang="en-US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804764" y="3637003"/>
            <a:ext cx="3930224" cy="547220"/>
            <a:chOff x="4804764" y="3769038"/>
            <a:chExt cx="3930224" cy="547220"/>
          </a:xfrm>
        </p:grpSpPr>
        <p:pic>
          <p:nvPicPr>
            <p:cNvPr id="34" name="Picture 2" descr="http://www.vectorcopy.com/images/big/1-5000/57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854" b="13295"/>
            <a:stretch/>
          </p:blipFill>
          <p:spPr bwMode="auto">
            <a:xfrm>
              <a:off x="4804764" y="3777302"/>
              <a:ext cx="476940" cy="538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TextBox 35"/>
            <p:cNvSpPr txBox="1"/>
            <p:nvPr/>
          </p:nvSpPr>
          <p:spPr>
            <a:xfrm>
              <a:off x="5281704" y="3769038"/>
              <a:ext cx="34532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Capture all signals </a:t>
              </a:r>
              <a:endParaRPr lang="en-US" sz="2800" dirty="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795584" y="4274403"/>
            <a:ext cx="4219610" cy="954107"/>
            <a:chOff x="4795584" y="4731603"/>
            <a:chExt cx="4219610" cy="954107"/>
          </a:xfrm>
        </p:grpSpPr>
        <p:pic>
          <p:nvPicPr>
            <p:cNvPr id="35" name="Picture 2" descr="http://www.vectorcopy.com/images/big/1-5000/57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19538"/>
            <a:stretch/>
          </p:blipFill>
          <p:spPr bwMode="auto">
            <a:xfrm>
              <a:off x="4795584" y="4875413"/>
              <a:ext cx="495300" cy="5001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6"/>
            <p:cNvSpPr txBox="1"/>
            <p:nvPr/>
          </p:nvSpPr>
          <p:spPr>
            <a:xfrm>
              <a:off x="5334000" y="4731603"/>
              <a:ext cx="368119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Costly, and effectively impractical</a:t>
              </a:r>
              <a:endParaRPr lang="en-US" sz="2800" dirty="0"/>
            </a:p>
          </p:txBody>
        </p:sp>
      </p:grpSp>
      <p:sp>
        <p:nvSpPr>
          <p:cNvPr id="38" name="Rectangle 37"/>
          <p:cNvSpPr/>
          <p:nvPr/>
        </p:nvSpPr>
        <p:spPr>
          <a:xfrm>
            <a:off x="5350476" y="1917099"/>
            <a:ext cx="2802924" cy="1294970"/>
          </a:xfrm>
          <a:prstGeom prst="rect">
            <a:avLst/>
          </a:prstGeom>
          <a:solidFill>
            <a:schemeClr val="tx2">
              <a:lumMod val="60000"/>
              <a:lumOff val="4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57726" y="5244276"/>
            <a:ext cx="8060285" cy="117229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Can we use MHz radios but capture all signals?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52829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9" grpId="0" animBg="1"/>
      <p:bldP spid="20" grpId="0" animBg="1"/>
      <p:bldP spid="21" grpId="0" animBg="1"/>
      <p:bldP spid="22" grpId="0" animBg="1"/>
      <p:bldP spid="23" grpId="0" animBg="1"/>
      <p:bldP spid="38" grpId="0" animBg="1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Intuition: Scan Bands to Maximize the Probability of Detecting Signals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81800" y="2075767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 1: </a:t>
            </a:r>
          </a:p>
          <a:p>
            <a:r>
              <a:rPr lang="en-US" sz="2400" i="1" dirty="0"/>
              <a:t>Always-on</a:t>
            </a:r>
          </a:p>
          <a:p>
            <a:r>
              <a:rPr lang="en-US" sz="2400" dirty="0" smtClean="0"/>
              <a:t>(TV signal)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61252" y="3468961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 2: </a:t>
            </a:r>
          </a:p>
          <a:p>
            <a:r>
              <a:rPr lang="en-US" sz="2400" i="1" dirty="0" smtClean="0"/>
              <a:t>Periodic</a:t>
            </a:r>
          </a:p>
          <a:p>
            <a:r>
              <a:rPr lang="en-US" sz="2400" dirty="0" smtClean="0"/>
              <a:t>(Radar Signal)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81800" y="4983540"/>
            <a:ext cx="396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 3: </a:t>
            </a:r>
          </a:p>
          <a:p>
            <a:r>
              <a:rPr lang="en-US" sz="2400" i="1" dirty="0" smtClean="0"/>
              <a:t>Dynamic</a:t>
            </a:r>
          </a:p>
          <a:p>
            <a:r>
              <a:rPr lang="en-US" sz="2400" dirty="0" smtClean="0"/>
              <a:t>(Amateur Radio)</a:t>
            </a:r>
          </a:p>
          <a:p>
            <a:endParaRPr lang="en-US" sz="2400" i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2" t="31677" r="15350" b="33278"/>
          <a:stretch/>
        </p:blipFill>
        <p:spPr bwMode="auto">
          <a:xfrm>
            <a:off x="632654" y="3424774"/>
            <a:ext cx="5807528" cy="1288702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1" t="30955" r="17123" b="34599"/>
          <a:stretch/>
        </p:blipFill>
        <p:spPr bwMode="auto">
          <a:xfrm>
            <a:off x="632654" y="1999567"/>
            <a:ext cx="5786981" cy="1288702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0" t="9964" r="4651" b="15772"/>
          <a:stretch/>
        </p:blipFill>
        <p:spPr bwMode="auto">
          <a:xfrm>
            <a:off x="612107" y="4858737"/>
            <a:ext cx="5807528" cy="1288702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>
            <a:off x="533400" y="6190567"/>
            <a:ext cx="61722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52400" y="1923367"/>
            <a:ext cx="6858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638 MHz</a:t>
            </a:r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r>
              <a:rPr lang="en-US" sz="1200" dirty="0" smtClean="0"/>
              <a:t>632 MHz</a:t>
            </a:r>
          </a:p>
          <a:p>
            <a:endParaRPr lang="en-US" sz="1200" dirty="0" smtClean="0"/>
          </a:p>
          <a:p>
            <a:r>
              <a:rPr lang="en-US" sz="1200" dirty="0" smtClean="0"/>
              <a:t>3500</a:t>
            </a:r>
          </a:p>
          <a:p>
            <a:r>
              <a:rPr lang="en-US" sz="1200" dirty="0" smtClean="0"/>
              <a:t>MHz</a:t>
            </a:r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r>
              <a:rPr lang="en-US" sz="1200" dirty="0" smtClean="0"/>
              <a:t>3600</a:t>
            </a:r>
          </a:p>
          <a:p>
            <a:r>
              <a:rPr lang="en-US" sz="1200" dirty="0" smtClean="0"/>
              <a:t>MHz</a:t>
            </a:r>
          </a:p>
          <a:p>
            <a:endParaRPr lang="en-US" sz="1200" dirty="0"/>
          </a:p>
          <a:p>
            <a:r>
              <a:rPr lang="en-US" sz="1200" dirty="0" smtClean="0"/>
              <a:t>436.0</a:t>
            </a:r>
          </a:p>
          <a:p>
            <a:r>
              <a:rPr lang="en-US" sz="1200" dirty="0" smtClean="0"/>
              <a:t>MHz</a:t>
            </a:r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r>
              <a:rPr lang="en-US" sz="1200" dirty="0" smtClean="0"/>
              <a:t>435.5</a:t>
            </a:r>
          </a:p>
          <a:p>
            <a:r>
              <a:rPr lang="en-US" sz="1200" dirty="0" smtClean="0"/>
              <a:t>MHz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5715000" y="6147439"/>
            <a:ext cx="1241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 (s)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971800" y="1987394"/>
            <a:ext cx="304800" cy="1288702"/>
          </a:xfrm>
          <a:prstGeom prst="rect">
            <a:avLst/>
          </a:prstGeom>
          <a:solidFill>
            <a:srgbClr val="C00000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133600" y="3439646"/>
            <a:ext cx="304800" cy="1288702"/>
          </a:xfrm>
          <a:prstGeom prst="rect">
            <a:avLst/>
          </a:prstGeom>
          <a:solidFill>
            <a:srgbClr val="C00000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690563" y="3424774"/>
            <a:ext cx="304800" cy="1288702"/>
          </a:xfrm>
          <a:prstGeom prst="rect">
            <a:avLst/>
          </a:prstGeom>
          <a:solidFill>
            <a:srgbClr val="C00000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12962" y="4858737"/>
            <a:ext cx="1520638" cy="1288702"/>
          </a:xfrm>
          <a:prstGeom prst="rect">
            <a:avLst/>
          </a:prstGeom>
          <a:solidFill>
            <a:srgbClr val="C00000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438400" y="4867299"/>
            <a:ext cx="533400" cy="1288702"/>
          </a:xfrm>
          <a:prstGeom prst="rect">
            <a:avLst/>
          </a:prstGeom>
          <a:solidFill>
            <a:srgbClr val="C00000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277455" y="4858737"/>
            <a:ext cx="413107" cy="1288702"/>
          </a:xfrm>
          <a:prstGeom prst="rect">
            <a:avLst/>
          </a:prstGeom>
          <a:solidFill>
            <a:srgbClr val="C00000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995362" y="4874987"/>
            <a:ext cx="2424273" cy="1288702"/>
          </a:xfrm>
          <a:prstGeom prst="rect">
            <a:avLst/>
          </a:prstGeom>
          <a:solidFill>
            <a:srgbClr val="C00000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1409700" y="1923777"/>
            <a:ext cx="1660561" cy="1001320"/>
            <a:chOff x="1257300" y="2286410"/>
            <a:chExt cx="1660561" cy="1001320"/>
          </a:xfrm>
        </p:grpSpPr>
        <p:sp>
          <p:nvSpPr>
            <p:cNvPr id="31" name="Rectangle 30"/>
            <p:cNvSpPr/>
            <p:nvPr/>
          </p:nvSpPr>
          <p:spPr>
            <a:xfrm>
              <a:off x="1257300" y="2286410"/>
              <a:ext cx="1447800" cy="685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Brief Check</a:t>
              </a:r>
              <a:endParaRPr lang="en-US" sz="2000" dirty="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044557" y="2928135"/>
              <a:ext cx="873304" cy="359595"/>
            </a:xfrm>
            <a:custGeom>
              <a:avLst/>
              <a:gdLst>
                <a:gd name="connsiteX0" fmla="*/ 0 w 873304"/>
                <a:gd name="connsiteY0" fmla="*/ 0 h 359595"/>
                <a:gd name="connsiteX1" fmla="*/ 215758 w 873304"/>
                <a:gd name="connsiteY1" fmla="*/ 0 h 359595"/>
                <a:gd name="connsiteX2" fmla="*/ 873304 w 873304"/>
                <a:gd name="connsiteY2" fmla="*/ 359595 h 359595"/>
                <a:gd name="connsiteX3" fmla="*/ 0 w 873304"/>
                <a:gd name="connsiteY3" fmla="*/ 0 h 359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3304" h="359595">
                  <a:moveTo>
                    <a:pt x="0" y="0"/>
                  </a:moveTo>
                  <a:lnTo>
                    <a:pt x="215758" y="0"/>
                  </a:lnTo>
                  <a:lnTo>
                    <a:pt x="873304" y="3595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79889" y="3370482"/>
            <a:ext cx="1766696" cy="1045395"/>
            <a:chOff x="327489" y="3733115"/>
            <a:chExt cx="1766696" cy="1045395"/>
          </a:xfrm>
        </p:grpSpPr>
        <p:sp>
          <p:nvSpPr>
            <p:cNvPr id="33" name="Rectangle 32"/>
            <p:cNvSpPr/>
            <p:nvPr/>
          </p:nvSpPr>
          <p:spPr>
            <a:xfrm>
              <a:off x="327489" y="3733115"/>
              <a:ext cx="1447800" cy="685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Brief Check</a:t>
              </a:r>
              <a:endParaRPr lang="en-US" sz="2000" dirty="0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1220881" y="4418915"/>
              <a:ext cx="873304" cy="359595"/>
            </a:xfrm>
            <a:custGeom>
              <a:avLst/>
              <a:gdLst>
                <a:gd name="connsiteX0" fmla="*/ 0 w 873304"/>
                <a:gd name="connsiteY0" fmla="*/ 0 h 359595"/>
                <a:gd name="connsiteX1" fmla="*/ 215758 w 873304"/>
                <a:gd name="connsiteY1" fmla="*/ 0 h 359595"/>
                <a:gd name="connsiteX2" fmla="*/ 873304 w 873304"/>
                <a:gd name="connsiteY2" fmla="*/ 359595 h 359595"/>
                <a:gd name="connsiteX3" fmla="*/ 0 w 873304"/>
                <a:gd name="connsiteY3" fmla="*/ 0 h 359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3304" h="359595">
                  <a:moveTo>
                    <a:pt x="0" y="0"/>
                  </a:moveTo>
                  <a:lnTo>
                    <a:pt x="215758" y="0"/>
                  </a:lnTo>
                  <a:lnTo>
                    <a:pt x="873304" y="3595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842962" y="2802391"/>
            <a:ext cx="1719638" cy="1433688"/>
            <a:chOff x="3690562" y="3165024"/>
            <a:chExt cx="1719638" cy="1433688"/>
          </a:xfrm>
        </p:grpSpPr>
        <p:sp>
          <p:nvSpPr>
            <p:cNvPr id="37" name="Rectangle 36"/>
            <p:cNvSpPr/>
            <p:nvPr/>
          </p:nvSpPr>
          <p:spPr>
            <a:xfrm>
              <a:off x="3962400" y="3165024"/>
              <a:ext cx="1447800" cy="685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Random Check</a:t>
              </a:r>
              <a:endParaRPr lang="en-US" sz="2000" dirty="0"/>
            </a:p>
          </p:txBody>
        </p:sp>
        <p:sp>
          <p:nvSpPr>
            <p:cNvPr id="38" name="Freeform 37"/>
            <p:cNvSpPr/>
            <p:nvPr/>
          </p:nvSpPr>
          <p:spPr>
            <a:xfrm flipH="1">
              <a:off x="3690562" y="3802279"/>
              <a:ext cx="881437" cy="796433"/>
            </a:xfrm>
            <a:custGeom>
              <a:avLst/>
              <a:gdLst>
                <a:gd name="connsiteX0" fmla="*/ 0 w 873304"/>
                <a:gd name="connsiteY0" fmla="*/ 0 h 359595"/>
                <a:gd name="connsiteX1" fmla="*/ 215758 w 873304"/>
                <a:gd name="connsiteY1" fmla="*/ 0 h 359595"/>
                <a:gd name="connsiteX2" fmla="*/ 873304 w 873304"/>
                <a:gd name="connsiteY2" fmla="*/ 359595 h 359595"/>
                <a:gd name="connsiteX3" fmla="*/ 0 w 873304"/>
                <a:gd name="connsiteY3" fmla="*/ 0 h 359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3304" h="359595">
                  <a:moveTo>
                    <a:pt x="0" y="0"/>
                  </a:moveTo>
                  <a:lnTo>
                    <a:pt x="215758" y="0"/>
                  </a:lnTo>
                  <a:lnTo>
                    <a:pt x="873304" y="3595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569434" y="4148999"/>
            <a:ext cx="1986331" cy="1588242"/>
            <a:chOff x="4417034" y="4511632"/>
            <a:chExt cx="1986331" cy="1588242"/>
          </a:xfrm>
        </p:grpSpPr>
        <p:sp>
          <p:nvSpPr>
            <p:cNvPr id="39" name="Rectangle 38"/>
            <p:cNvSpPr/>
            <p:nvPr/>
          </p:nvSpPr>
          <p:spPr>
            <a:xfrm>
              <a:off x="4417034" y="4511632"/>
              <a:ext cx="1986331" cy="89856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Use all of the saved time</a:t>
              </a:r>
              <a:endParaRPr lang="en-US" sz="2000" dirty="0"/>
            </a:p>
          </p:txBody>
        </p:sp>
        <p:sp>
          <p:nvSpPr>
            <p:cNvPr id="40" name="Freeform 39"/>
            <p:cNvSpPr/>
            <p:nvPr/>
          </p:nvSpPr>
          <p:spPr>
            <a:xfrm flipH="1">
              <a:off x="4614379" y="5303441"/>
              <a:ext cx="881437" cy="796433"/>
            </a:xfrm>
            <a:custGeom>
              <a:avLst/>
              <a:gdLst>
                <a:gd name="connsiteX0" fmla="*/ 0 w 873304"/>
                <a:gd name="connsiteY0" fmla="*/ 0 h 359595"/>
                <a:gd name="connsiteX1" fmla="*/ 215758 w 873304"/>
                <a:gd name="connsiteY1" fmla="*/ 0 h 359595"/>
                <a:gd name="connsiteX2" fmla="*/ 873304 w 873304"/>
                <a:gd name="connsiteY2" fmla="*/ 359595 h 359595"/>
                <a:gd name="connsiteX3" fmla="*/ 0 w 873304"/>
                <a:gd name="connsiteY3" fmla="*/ 0 h 359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3304" h="359595">
                  <a:moveTo>
                    <a:pt x="0" y="0"/>
                  </a:moveTo>
                  <a:lnTo>
                    <a:pt x="215758" y="0"/>
                  </a:lnTo>
                  <a:lnTo>
                    <a:pt x="873304" y="3595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3716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1" grpId="0"/>
      <p:bldP spid="20" grpId="0"/>
      <p:bldP spid="17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SpecInsight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en-US" dirty="0" smtClean="0"/>
              <a:t>Uses tens-of-MHz radios to scan a multi-GHz spectrum</a:t>
            </a:r>
            <a:endParaRPr lang="en-US" dirty="0"/>
          </a:p>
          <a:p>
            <a:r>
              <a:rPr lang="en-US" dirty="0"/>
              <a:t>Evaluated in 6 US cities</a:t>
            </a:r>
          </a:p>
          <a:p>
            <a:r>
              <a:rPr lang="en-US" dirty="0" smtClean="0"/>
              <a:t>Captures signals even if their occupancy is </a:t>
            </a:r>
            <a:r>
              <a:rPr lang="en-US" smtClean="0"/>
              <a:t>very small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5031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SpecInsight</a:t>
            </a:r>
            <a:r>
              <a:rPr lang="en-US" dirty="0" smtClean="0"/>
              <a:t> Architecture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762000" y="1371600"/>
            <a:ext cx="3124200" cy="1981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Learning Spectrum Patterns</a:t>
            </a:r>
            <a:endParaRPr lang="en-US" sz="28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5334000" y="1378027"/>
            <a:ext cx="2971800" cy="197477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Scheduling Based on the Patterns</a:t>
            </a:r>
            <a:endParaRPr lang="en-US" sz="2800" b="1" dirty="0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6" t="17805" r="29056" b="22817"/>
          <a:stretch/>
        </p:blipFill>
        <p:spPr bwMode="auto">
          <a:xfrm>
            <a:off x="2019300" y="4800600"/>
            <a:ext cx="1689100" cy="13462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990600" y="4166116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Pattern</a:t>
            </a:r>
            <a:r>
              <a:rPr lang="en-US" sz="2400" dirty="0" smtClean="0"/>
              <a:t> is a representative time-frequency chunk </a:t>
            </a:r>
            <a:endParaRPr lang="en-US" sz="2400" dirty="0"/>
          </a:p>
        </p:txBody>
      </p:sp>
      <p:grpSp>
        <p:nvGrpSpPr>
          <p:cNvPr id="50" name="Group 49"/>
          <p:cNvGrpSpPr/>
          <p:nvPr/>
        </p:nvGrpSpPr>
        <p:grpSpPr>
          <a:xfrm>
            <a:off x="762000" y="2343150"/>
            <a:ext cx="7010400" cy="4210050"/>
            <a:chOff x="762000" y="2343150"/>
            <a:chExt cx="7010400" cy="4210050"/>
          </a:xfrm>
        </p:grpSpPr>
        <p:sp>
          <p:nvSpPr>
            <p:cNvPr id="23" name="Rounded Rectangle 22"/>
            <p:cNvSpPr/>
            <p:nvPr/>
          </p:nvSpPr>
          <p:spPr>
            <a:xfrm>
              <a:off x="762000" y="4114800"/>
              <a:ext cx="7010400" cy="2438400"/>
            </a:xfrm>
            <a:prstGeom prst="roundRect">
              <a:avLst/>
            </a:prstGeom>
            <a:noFill/>
            <a:ln w="31750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>
              <a:off x="2257425" y="2705100"/>
              <a:ext cx="781050" cy="1409700"/>
            </a:xfrm>
            <a:custGeom>
              <a:avLst/>
              <a:gdLst>
                <a:gd name="connsiteX0" fmla="*/ 0 w 781050"/>
                <a:gd name="connsiteY0" fmla="*/ 1409700 h 1409700"/>
                <a:gd name="connsiteX1" fmla="*/ 257175 w 781050"/>
                <a:gd name="connsiteY1" fmla="*/ 1409700 h 1409700"/>
                <a:gd name="connsiteX2" fmla="*/ 781050 w 781050"/>
                <a:gd name="connsiteY2" fmla="*/ 0 h 1409700"/>
                <a:gd name="connsiteX3" fmla="*/ 0 w 781050"/>
                <a:gd name="connsiteY3" fmla="*/ 1409700 h 140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1050" h="1409700">
                  <a:moveTo>
                    <a:pt x="0" y="1409700"/>
                  </a:moveTo>
                  <a:lnTo>
                    <a:pt x="257175" y="1409700"/>
                  </a:lnTo>
                  <a:lnTo>
                    <a:pt x="781050" y="0"/>
                  </a:lnTo>
                  <a:lnTo>
                    <a:pt x="0" y="140970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2324100" y="2343150"/>
              <a:ext cx="1485900" cy="533400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" name="Straight Arrow Connector 7"/>
          <p:cNvCxnSpPr/>
          <p:nvPr/>
        </p:nvCxnSpPr>
        <p:spPr>
          <a:xfrm>
            <a:off x="1905000" y="4800600"/>
            <a:ext cx="0" cy="139565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534066" y="5313759"/>
                <a:ext cx="3709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4066" y="5313759"/>
                <a:ext cx="370934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 flipH="1">
            <a:off x="2019300" y="6243875"/>
            <a:ext cx="1752600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713421" y="6196250"/>
                <a:ext cx="3345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3421" y="6196250"/>
                <a:ext cx="334579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Group 50"/>
          <p:cNvGrpSpPr/>
          <p:nvPr/>
        </p:nvGrpSpPr>
        <p:grpSpPr>
          <a:xfrm>
            <a:off x="4165600" y="4768334"/>
            <a:ext cx="2228849" cy="1797248"/>
            <a:chOff x="4165600" y="4768334"/>
            <a:chExt cx="2228849" cy="1797248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33" t="17916" r="29233" b="23427"/>
            <a:stretch/>
          </p:blipFill>
          <p:spPr bwMode="auto">
            <a:xfrm>
              <a:off x="4641849" y="4800600"/>
              <a:ext cx="1695451" cy="13462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21" name="Straight Arrow Connector 20"/>
            <p:cNvCxnSpPr/>
            <p:nvPr/>
          </p:nvCxnSpPr>
          <p:spPr>
            <a:xfrm>
              <a:off x="4536534" y="4768334"/>
              <a:ext cx="0" cy="139565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4165600" y="5281493"/>
                  <a:ext cx="37093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65600" y="5281493"/>
                  <a:ext cx="370934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Straight Arrow Connector 24"/>
            <p:cNvCxnSpPr/>
            <p:nvPr/>
          </p:nvCxnSpPr>
          <p:spPr>
            <a:xfrm flipH="1">
              <a:off x="4641849" y="6243875"/>
              <a:ext cx="17526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5335970" y="6196250"/>
                  <a:ext cx="33457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5970" y="6196250"/>
                  <a:ext cx="334579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4" name="Straight Arrow Connector 13"/>
          <p:cNvCxnSpPr>
            <a:stCxn id="4" idx="3"/>
            <a:endCxn id="5" idx="1"/>
          </p:cNvCxnSpPr>
          <p:nvPr/>
        </p:nvCxnSpPr>
        <p:spPr>
          <a:xfrm>
            <a:off x="3886200" y="2362200"/>
            <a:ext cx="1447800" cy="3214"/>
          </a:xfrm>
          <a:prstGeom prst="straightConnector1">
            <a:avLst/>
          </a:prstGeom>
          <a:ln w="190500">
            <a:solidFill>
              <a:schemeClr val="accent4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894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2" grpId="0"/>
      <p:bldP spid="9" grpId="0"/>
      <p:bldP spid="9" grpId="1"/>
      <p:bldP spid="19" grpId="0"/>
      <p:bldP spid="1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SpecInsight</a:t>
            </a:r>
            <a:r>
              <a:rPr lang="en-US" dirty="0"/>
              <a:t> Architecture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62000" y="1371600"/>
            <a:ext cx="3124200" cy="1981200"/>
          </a:xfrm>
          <a:prstGeom prst="round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Learning Spectrum Patterns</a:t>
            </a:r>
            <a:endParaRPr lang="en-US" sz="28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5334000" y="1378027"/>
            <a:ext cx="2971800" cy="197477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Scheduling Based on the Patterns</a:t>
            </a:r>
            <a:endParaRPr lang="en-US" sz="2800" b="1" dirty="0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6" t="17805" r="29056" b="22817"/>
          <a:stretch/>
        </p:blipFill>
        <p:spPr bwMode="auto">
          <a:xfrm>
            <a:off x="2019300" y="4800600"/>
            <a:ext cx="1689100" cy="13462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990600" y="4166116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Pattern</a:t>
            </a:r>
            <a:r>
              <a:rPr lang="en-US" sz="2400" dirty="0" smtClean="0"/>
              <a:t> is a representative time-frequency chunk </a:t>
            </a:r>
            <a:endParaRPr lang="en-US" sz="2400" dirty="0"/>
          </a:p>
        </p:txBody>
      </p:sp>
      <p:grpSp>
        <p:nvGrpSpPr>
          <p:cNvPr id="50" name="Group 49"/>
          <p:cNvGrpSpPr/>
          <p:nvPr/>
        </p:nvGrpSpPr>
        <p:grpSpPr>
          <a:xfrm>
            <a:off x="762000" y="2343150"/>
            <a:ext cx="7010400" cy="4210050"/>
            <a:chOff x="762000" y="2343150"/>
            <a:chExt cx="7010400" cy="4210050"/>
          </a:xfrm>
        </p:grpSpPr>
        <p:sp>
          <p:nvSpPr>
            <p:cNvPr id="23" name="Rounded Rectangle 22"/>
            <p:cNvSpPr/>
            <p:nvPr/>
          </p:nvSpPr>
          <p:spPr>
            <a:xfrm>
              <a:off x="762000" y="4114800"/>
              <a:ext cx="7010400" cy="2438400"/>
            </a:xfrm>
            <a:prstGeom prst="roundRect">
              <a:avLst/>
            </a:prstGeom>
            <a:noFill/>
            <a:ln w="31750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>
              <a:off x="2257425" y="2705100"/>
              <a:ext cx="781050" cy="1409700"/>
            </a:xfrm>
            <a:custGeom>
              <a:avLst/>
              <a:gdLst>
                <a:gd name="connsiteX0" fmla="*/ 0 w 781050"/>
                <a:gd name="connsiteY0" fmla="*/ 1409700 h 1409700"/>
                <a:gd name="connsiteX1" fmla="*/ 257175 w 781050"/>
                <a:gd name="connsiteY1" fmla="*/ 1409700 h 1409700"/>
                <a:gd name="connsiteX2" fmla="*/ 781050 w 781050"/>
                <a:gd name="connsiteY2" fmla="*/ 0 h 1409700"/>
                <a:gd name="connsiteX3" fmla="*/ 0 w 781050"/>
                <a:gd name="connsiteY3" fmla="*/ 1409700 h 140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1050" h="1409700">
                  <a:moveTo>
                    <a:pt x="0" y="1409700"/>
                  </a:moveTo>
                  <a:lnTo>
                    <a:pt x="257175" y="1409700"/>
                  </a:lnTo>
                  <a:lnTo>
                    <a:pt x="781050" y="0"/>
                  </a:lnTo>
                  <a:lnTo>
                    <a:pt x="0" y="140970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2324100" y="2343150"/>
              <a:ext cx="1485900" cy="533400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" name="Straight Arrow Connector 7"/>
          <p:cNvCxnSpPr/>
          <p:nvPr/>
        </p:nvCxnSpPr>
        <p:spPr>
          <a:xfrm>
            <a:off x="1905000" y="4800600"/>
            <a:ext cx="0" cy="139565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534066" y="5313759"/>
                <a:ext cx="3709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4066" y="5313759"/>
                <a:ext cx="370934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 flipH="1">
            <a:off x="2019300" y="6243875"/>
            <a:ext cx="1752600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713421" y="6196250"/>
                <a:ext cx="3345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3421" y="6196250"/>
                <a:ext cx="334579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Group 50"/>
          <p:cNvGrpSpPr/>
          <p:nvPr/>
        </p:nvGrpSpPr>
        <p:grpSpPr>
          <a:xfrm>
            <a:off x="4165600" y="4768334"/>
            <a:ext cx="2228849" cy="1797248"/>
            <a:chOff x="4165600" y="4768334"/>
            <a:chExt cx="2228849" cy="1797248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33" t="17916" r="29233" b="23427"/>
            <a:stretch/>
          </p:blipFill>
          <p:spPr bwMode="auto">
            <a:xfrm>
              <a:off x="4641849" y="4800600"/>
              <a:ext cx="1695451" cy="13462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21" name="Straight Arrow Connector 20"/>
            <p:cNvCxnSpPr/>
            <p:nvPr/>
          </p:nvCxnSpPr>
          <p:spPr>
            <a:xfrm>
              <a:off x="4536534" y="4768334"/>
              <a:ext cx="0" cy="139565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4165600" y="5281493"/>
                  <a:ext cx="37093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65600" y="5281493"/>
                  <a:ext cx="370934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Straight Arrow Connector 24"/>
            <p:cNvCxnSpPr/>
            <p:nvPr/>
          </p:nvCxnSpPr>
          <p:spPr>
            <a:xfrm flipH="1">
              <a:off x="4641849" y="6243875"/>
              <a:ext cx="17526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5335970" y="6196250"/>
                  <a:ext cx="33457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5970" y="6196250"/>
                  <a:ext cx="334579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4" name="Straight Arrow Connector 13"/>
          <p:cNvCxnSpPr>
            <a:stCxn id="4" idx="3"/>
            <a:endCxn id="5" idx="1"/>
          </p:cNvCxnSpPr>
          <p:nvPr/>
        </p:nvCxnSpPr>
        <p:spPr>
          <a:xfrm>
            <a:off x="3886200" y="2362200"/>
            <a:ext cx="1447800" cy="3214"/>
          </a:xfrm>
          <a:prstGeom prst="straightConnector1">
            <a:avLst/>
          </a:prstGeom>
          <a:ln w="190500">
            <a:solidFill>
              <a:schemeClr val="accent4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806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2558</TotalTime>
  <Words>959</Words>
  <Application>Microsoft Office PowerPoint</Application>
  <PresentationFormat>On-screen Show (4:3)</PresentationFormat>
  <Paragraphs>311</Paragraphs>
  <Slides>32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GHz-Wide Realtime Spectrum Sensing Using MHz-Wide Radios</vt:lpstr>
      <vt:lpstr>Today’s Spectrum Occupancy Report</vt:lpstr>
      <vt:lpstr>Today’s Spectrum Occupancy Report</vt:lpstr>
      <vt:lpstr>Today’s Spectrum Occupancy Report</vt:lpstr>
      <vt:lpstr>PowerPoint Presentation</vt:lpstr>
      <vt:lpstr>Intuition: Scan Bands to Maximize the Probability of Detecting Signals</vt:lpstr>
      <vt:lpstr>SpecInsight</vt:lpstr>
      <vt:lpstr>SpecInsight Architecture</vt:lpstr>
      <vt:lpstr>SpecInsight Architecture</vt:lpstr>
      <vt:lpstr>Learning Patterns</vt:lpstr>
      <vt:lpstr>Learning Patterns</vt:lpstr>
      <vt:lpstr>Extracting Patterns</vt:lpstr>
      <vt:lpstr>Identifying Patterns</vt:lpstr>
      <vt:lpstr>Learning Patterns</vt:lpstr>
      <vt:lpstr>Learning Patterns</vt:lpstr>
      <vt:lpstr>Pattern Occurrence Distribution</vt:lpstr>
      <vt:lpstr>SpecInsight Architecture</vt:lpstr>
      <vt:lpstr>Scheduling Sensing Based on Patterns</vt:lpstr>
      <vt:lpstr>Exploitation vs. Exploration</vt:lpstr>
      <vt:lpstr>Solution: Multi-Armed Bandit</vt:lpstr>
      <vt:lpstr>Solution: Multi-Armed Bandit</vt:lpstr>
      <vt:lpstr>SpecInsight’s Implementation</vt:lpstr>
      <vt:lpstr>Evaluated in Six Locations</vt:lpstr>
      <vt:lpstr>Accuracy</vt:lpstr>
      <vt:lpstr>Understanding why SpecInsight is more accurate</vt:lpstr>
      <vt:lpstr>Spectrum Analytics Chart</vt:lpstr>
      <vt:lpstr>Spectrum Analytics Chart</vt:lpstr>
      <vt:lpstr>Spectrum Analytics Chart</vt:lpstr>
      <vt:lpstr>Occurrence Distributions</vt:lpstr>
      <vt:lpstr>Occurrence Distributions</vt:lpstr>
      <vt:lpstr>Occurrence Distributions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Beyond Sensing: Multi-GHz Realtime Spectrum Analytics</dc:title>
  <dc:creator>Lixin Shi</dc:creator>
  <cp:lastModifiedBy>Lixin Shi</cp:lastModifiedBy>
  <cp:revision>288</cp:revision>
  <dcterms:created xsi:type="dcterms:W3CDTF">2014-07-30T20:03:22Z</dcterms:created>
  <dcterms:modified xsi:type="dcterms:W3CDTF">2014-08-06T15:55:02Z</dcterms:modified>
</cp:coreProperties>
</file>