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346" autoAdjust="0"/>
    <p:restoredTop sz="94717" autoAdjust="0"/>
  </p:normalViewPr>
  <p:slideViewPr>
    <p:cSldViewPr snapToObjects="1">
      <p:cViewPr>
        <p:scale>
          <a:sx n="30" d="100"/>
          <a:sy n="30" d="100"/>
        </p:scale>
        <p:origin x="-1308" y="32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Elijah\Programs\Netflix\HPC\sherwood%20te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lijah\Programs\Netflix\HPC\sherwood%20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588866425480588"/>
          <c:y val="0.20970617488603438"/>
          <c:w val="0.58381879920635016"/>
          <c:h val="0.6000758392043114"/>
        </c:manualLayout>
      </c:layout>
      <c:scatterChart>
        <c:scatterStyle val="lineMarker"/>
        <c:ser>
          <c:idx val="0"/>
          <c:order val="0"/>
          <c:tx>
            <c:strRef>
              <c:f>'k svd = 20, B = 1'!$C$1</c:f>
              <c:strCache>
                <c:ptCount val="1"/>
                <c:pt idx="0">
                  <c:v>Cinematch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'k svd = 20, B = 1'!$B$2:$B$16</c:f>
              <c:numCache>
                <c:formatCode>General</c:formatCode>
                <c:ptCount val="15"/>
                <c:pt idx="0">
                  <c:v>0.1</c:v>
                </c:pt>
                <c:pt idx="1">
                  <c:v>0.14142135623730975</c:v>
                </c:pt>
                <c:pt idx="2">
                  <c:v>0.17320508075688798</c:v>
                </c:pt>
                <c:pt idx="3">
                  <c:v>0.2</c:v>
                </c:pt>
                <c:pt idx="4">
                  <c:v>0.22360679774997891</c:v>
                </c:pt>
                <c:pt idx="5">
                  <c:v>0.31622776601683839</c:v>
                </c:pt>
                <c:pt idx="6">
                  <c:v>0.38729833462074181</c:v>
                </c:pt>
                <c:pt idx="7">
                  <c:v>0.44721359549995843</c:v>
                </c:pt>
                <c:pt idx="8">
                  <c:v>0.5</c:v>
                </c:pt>
                <c:pt idx="9">
                  <c:v>0.70710678118654757</c:v>
                </c:pt>
                <c:pt idx="10">
                  <c:v>0.86602540378443971</c:v>
                </c:pt>
                <c:pt idx="11">
                  <c:v>1</c:v>
                </c:pt>
                <c:pt idx="12">
                  <c:v>1.4142135623730951</c:v>
                </c:pt>
                <c:pt idx="13">
                  <c:v>2.2360679774997867</c:v>
                </c:pt>
                <c:pt idx="14">
                  <c:v>3.1622776601683795</c:v>
                </c:pt>
              </c:numCache>
            </c:numRef>
          </c:xVal>
          <c:yVal>
            <c:numRef>
              <c:f>'k svd = 20, B = 1'!$C$2:$C$16</c:f>
              <c:numCache>
                <c:formatCode>General</c:formatCode>
                <c:ptCount val="15"/>
                <c:pt idx="0">
                  <c:v>0.95140000000000002</c:v>
                </c:pt>
                <c:pt idx="1">
                  <c:v>0.95140000000000002</c:v>
                </c:pt>
                <c:pt idx="2">
                  <c:v>0.95140000000000002</c:v>
                </c:pt>
                <c:pt idx="3">
                  <c:v>0.95140000000000002</c:v>
                </c:pt>
                <c:pt idx="4">
                  <c:v>0.95140000000000002</c:v>
                </c:pt>
                <c:pt idx="5">
                  <c:v>0.95140000000000002</c:v>
                </c:pt>
                <c:pt idx="6">
                  <c:v>0.95140000000000002</c:v>
                </c:pt>
                <c:pt idx="7">
                  <c:v>0.95140000000000002</c:v>
                </c:pt>
                <c:pt idx="8">
                  <c:v>0.95140000000000002</c:v>
                </c:pt>
                <c:pt idx="9">
                  <c:v>0.95140000000000002</c:v>
                </c:pt>
                <c:pt idx="10">
                  <c:v>0.95140000000000002</c:v>
                </c:pt>
                <c:pt idx="11">
                  <c:v>0.95140000000000002</c:v>
                </c:pt>
                <c:pt idx="12">
                  <c:v>0.95140000000000002</c:v>
                </c:pt>
                <c:pt idx="13">
                  <c:v>0.95140000000000002</c:v>
                </c:pt>
                <c:pt idx="14">
                  <c:v>0.95140000000000002</c:v>
                </c:pt>
              </c:numCache>
            </c:numRef>
          </c:yVal>
        </c:ser>
        <c:ser>
          <c:idx val="1"/>
          <c:order val="1"/>
          <c:tx>
            <c:strRef>
              <c:f>'k svd = 20, B = 1'!$D$1</c:f>
              <c:strCache>
                <c:ptCount val="1"/>
                <c:pt idx="0">
                  <c:v>global effects</c:v>
                </c:pt>
              </c:strCache>
            </c:strRef>
          </c:tx>
          <c:spPr>
            <a:ln w="63500"/>
          </c:spPr>
          <c:marker>
            <c:symbol val="square"/>
            <c:size val="4"/>
          </c:marker>
          <c:xVal>
            <c:numRef>
              <c:f>'k svd = 20, B = 1'!$B$2:$B$16</c:f>
              <c:numCache>
                <c:formatCode>General</c:formatCode>
                <c:ptCount val="15"/>
                <c:pt idx="0">
                  <c:v>0.1</c:v>
                </c:pt>
                <c:pt idx="1">
                  <c:v>0.14142135623730975</c:v>
                </c:pt>
                <c:pt idx="2">
                  <c:v>0.17320508075688798</c:v>
                </c:pt>
                <c:pt idx="3">
                  <c:v>0.2</c:v>
                </c:pt>
                <c:pt idx="4">
                  <c:v>0.22360679774997891</c:v>
                </c:pt>
                <c:pt idx="5">
                  <c:v>0.31622776601683839</c:v>
                </c:pt>
                <c:pt idx="6">
                  <c:v>0.38729833462074181</c:v>
                </c:pt>
                <c:pt idx="7">
                  <c:v>0.44721359549995843</c:v>
                </c:pt>
                <c:pt idx="8">
                  <c:v>0.5</c:v>
                </c:pt>
                <c:pt idx="9">
                  <c:v>0.70710678118654757</c:v>
                </c:pt>
                <c:pt idx="10">
                  <c:v>0.86602540378443971</c:v>
                </c:pt>
                <c:pt idx="11">
                  <c:v>1</c:v>
                </c:pt>
                <c:pt idx="12">
                  <c:v>1.4142135623730951</c:v>
                </c:pt>
                <c:pt idx="13">
                  <c:v>2.2360679774997867</c:v>
                </c:pt>
                <c:pt idx="14">
                  <c:v>3.1622776601683795</c:v>
                </c:pt>
              </c:numCache>
            </c:numRef>
          </c:xVal>
          <c:yVal>
            <c:numRef>
              <c:f>'k svd = 20, B = 1'!$D$2:$D$16</c:f>
              <c:numCache>
                <c:formatCode>General</c:formatCode>
                <c:ptCount val="15"/>
                <c:pt idx="0">
                  <c:v>0.999</c:v>
                </c:pt>
                <c:pt idx="1">
                  <c:v>0.99390000000000001</c:v>
                </c:pt>
                <c:pt idx="2">
                  <c:v>0.99199999999999999</c:v>
                </c:pt>
                <c:pt idx="3">
                  <c:v>0.99080000000000001</c:v>
                </c:pt>
                <c:pt idx="4">
                  <c:v>0.99029999999999996</c:v>
                </c:pt>
                <c:pt idx="5">
                  <c:v>0.98860000000000003</c:v>
                </c:pt>
                <c:pt idx="6">
                  <c:v>0.98809999999999998</c:v>
                </c:pt>
                <c:pt idx="7">
                  <c:v>0.98799999999999999</c:v>
                </c:pt>
                <c:pt idx="8">
                  <c:v>0.98780000000000001</c:v>
                </c:pt>
                <c:pt idx="9">
                  <c:v>0.98760000000000003</c:v>
                </c:pt>
                <c:pt idx="10">
                  <c:v>0.98760000000000003</c:v>
                </c:pt>
                <c:pt idx="11">
                  <c:v>0.98749999999999949</c:v>
                </c:pt>
                <c:pt idx="12">
                  <c:v>0.98740000000000006</c:v>
                </c:pt>
                <c:pt idx="13">
                  <c:v>0.98740000000000006</c:v>
                </c:pt>
                <c:pt idx="14">
                  <c:v>0.98740000000000006</c:v>
                </c:pt>
              </c:numCache>
            </c:numRef>
          </c:yVal>
        </c:ser>
        <c:ser>
          <c:idx val="2"/>
          <c:order val="2"/>
          <c:tx>
            <c:strRef>
              <c:f>'k svd = 20, B = 1'!$E$1</c:f>
              <c:strCache>
                <c:ptCount val="1"/>
                <c:pt idx="0">
                  <c:v>kNN</c:v>
                </c:pt>
              </c:strCache>
            </c:strRef>
          </c:tx>
          <c:spPr>
            <a:ln w="63500"/>
          </c:spPr>
          <c:marker>
            <c:symbol val="triangle"/>
            <c:size val="5"/>
          </c:marker>
          <c:xVal>
            <c:numRef>
              <c:f>'k svd = 20, B = 1'!$B$2:$B$16</c:f>
              <c:numCache>
                <c:formatCode>General</c:formatCode>
                <c:ptCount val="15"/>
                <c:pt idx="0">
                  <c:v>0.1</c:v>
                </c:pt>
                <c:pt idx="1">
                  <c:v>0.14142135623730975</c:v>
                </c:pt>
                <c:pt idx="2">
                  <c:v>0.17320508075688798</c:v>
                </c:pt>
                <c:pt idx="3">
                  <c:v>0.2</c:v>
                </c:pt>
                <c:pt idx="4">
                  <c:v>0.22360679774997891</c:v>
                </c:pt>
                <c:pt idx="5">
                  <c:v>0.31622776601683839</c:v>
                </c:pt>
                <c:pt idx="6">
                  <c:v>0.38729833462074181</c:v>
                </c:pt>
                <c:pt idx="7">
                  <c:v>0.44721359549995843</c:v>
                </c:pt>
                <c:pt idx="8">
                  <c:v>0.5</c:v>
                </c:pt>
                <c:pt idx="9">
                  <c:v>0.70710678118654757</c:v>
                </c:pt>
                <c:pt idx="10">
                  <c:v>0.86602540378443971</c:v>
                </c:pt>
                <c:pt idx="11">
                  <c:v>1</c:v>
                </c:pt>
                <c:pt idx="12">
                  <c:v>1.4142135623730951</c:v>
                </c:pt>
                <c:pt idx="13">
                  <c:v>2.2360679774997867</c:v>
                </c:pt>
                <c:pt idx="14">
                  <c:v>3.1622776601683795</c:v>
                </c:pt>
              </c:numCache>
            </c:numRef>
          </c:xVal>
          <c:yVal>
            <c:numRef>
              <c:f>'k svd = 20, B = 1'!$E$2:$E$16</c:f>
              <c:numCache>
                <c:formatCode>General</c:formatCode>
                <c:ptCount val="15"/>
                <c:pt idx="0">
                  <c:v>0.98749999999999949</c:v>
                </c:pt>
                <c:pt idx="1">
                  <c:v>0.97690000000000043</c:v>
                </c:pt>
                <c:pt idx="2">
                  <c:v>0.97219999999999951</c:v>
                </c:pt>
                <c:pt idx="3">
                  <c:v>0.97119999999999951</c:v>
                </c:pt>
                <c:pt idx="4">
                  <c:v>0.96430000000000005</c:v>
                </c:pt>
                <c:pt idx="5">
                  <c:v>0.95920000000000005</c:v>
                </c:pt>
                <c:pt idx="6">
                  <c:v>0.95100000000000062</c:v>
                </c:pt>
                <c:pt idx="7">
                  <c:v>0.94950000000000001</c:v>
                </c:pt>
                <c:pt idx="8">
                  <c:v>0.94570000000000065</c:v>
                </c:pt>
                <c:pt idx="9">
                  <c:v>0.9395</c:v>
                </c:pt>
                <c:pt idx="10">
                  <c:v>0.93730000000000002</c:v>
                </c:pt>
                <c:pt idx="11">
                  <c:v>0.93470000000000064</c:v>
                </c:pt>
                <c:pt idx="12">
                  <c:v>0.93030000000000002</c:v>
                </c:pt>
                <c:pt idx="13">
                  <c:v>0.92680000000000062</c:v>
                </c:pt>
                <c:pt idx="14">
                  <c:v>0.92530000000000001</c:v>
                </c:pt>
              </c:numCache>
            </c:numRef>
          </c:yVal>
        </c:ser>
        <c:ser>
          <c:idx val="5"/>
          <c:order val="3"/>
          <c:tx>
            <c:strRef>
              <c:f>'k svd = 20, B = 1'!$H$1</c:f>
              <c:strCache>
                <c:ptCount val="1"/>
                <c:pt idx="0">
                  <c:v>SVD</c:v>
                </c:pt>
              </c:strCache>
            </c:strRef>
          </c:tx>
          <c:spPr>
            <a:ln w="63500"/>
          </c:spPr>
          <c:marker>
            <c:symbol val="circle"/>
            <c:size val="5"/>
          </c:marker>
          <c:xVal>
            <c:numRef>
              <c:f>'k svd = 20, B = 1'!$B$2:$B$16</c:f>
              <c:numCache>
                <c:formatCode>General</c:formatCode>
                <c:ptCount val="15"/>
                <c:pt idx="0">
                  <c:v>0.1</c:v>
                </c:pt>
                <c:pt idx="1">
                  <c:v>0.14142135623730975</c:v>
                </c:pt>
                <c:pt idx="2">
                  <c:v>0.17320508075688798</c:v>
                </c:pt>
                <c:pt idx="3">
                  <c:v>0.2</c:v>
                </c:pt>
                <c:pt idx="4">
                  <c:v>0.22360679774997891</c:v>
                </c:pt>
                <c:pt idx="5">
                  <c:v>0.31622776601683839</c:v>
                </c:pt>
                <c:pt idx="6">
                  <c:v>0.38729833462074181</c:v>
                </c:pt>
                <c:pt idx="7">
                  <c:v>0.44721359549995843</c:v>
                </c:pt>
                <c:pt idx="8">
                  <c:v>0.5</c:v>
                </c:pt>
                <c:pt idx="9">
                  <c:v>0.70710678118654757</c:v>
                </c:pt>
                <c:pt idx="10">
                  <c:v>0.86602540378443971</c:v>
                </c:pt>
                <c:pt idx="11">
                  <c:v>1</c:v>
                </c:pt>
                <c:pt idx="12">
                  <c:v>1.4142135623730951</c:v>
                </c:pt>
                <c:pt idx="13">
                  <c:v>2.2360679774997867</c:v>
                </c:pt>
                <c:pt idx="14">
                  <c:v>3.1622776601683795</c:v>
                </c:pt>
              </c:numCache>
            </c:numRef>
          </c:xVal>
          <c:yVal>
            <c:numRef>
              <c:f>'k svd = 20, B = 1'!$H$2:$H$16</c:f>
              <c:numCache>
                <c:formatCode>General</c:formatCode>
                <c:ptCount val="15"/>
                <c:pt idx="0">
                  <c:v>0.96170000000000089</c:v>
                </c:pt>
                <c:pt idx="1">
                  <c:v>0.95220000000000005</c:v>
                </c:pt>
                <c:pt idx="2">
                  <c:v>0.94980000000000064</c:v>
                </c:pt>
                <c:pt idx="3">
                  <c:v>0.94650000000000001</c:v>
                </c:pt>
                <c:pt idx="4">
                  <c:v>0.94280000000000064</c:v>
                </c:pt>
                <c:pt idx="5">
                  <c:v>0.94159999999999999</c:v>
                </c:pt>
                <c:pt idx="6">
                  <c:v>0.93959999999999999</c:v>
                </c:pt>
                <c:pt idx="7">
                  <c:v>0.94030000000000002</c:v>
                </c:pt>
                <c:pt idx="8">
                  <c:v>0.93899999999999995</c:v>
                </c:pt>
                <c:pt idx="9">
                  <c:v>0.93859999999999999</c:v>
                </c:pt>
                <c:pt idx="10">
                  <c:v>0.93730000000000002</c:v>
                </c:pt>
                <c:pt idx="11">
                  <c:v>0.93720000000000003</c:v>
                </c:pt>
                <c:pt idx="12">
                  <c:v>0.93659999999999999</c:v>
                </c:pt>
                <c:pt idx="13">
                  <c:v>0.93630000000000002</c:v>
                </c:pt>
                <c:pt idx="14">
                  <c:v>0.93710000000000004</c:v>
                </c:pt>
              </c:numCache>
            </c:numRef>
          </c:yVal>
        </c:ser>
        <c:axId val="71201152"/>
        <c:axId val="71203072"/>
      </c:scatterChart>
      <c:valAx>
        <c:axId val="71201152"/>
        <c:scaling>
          <c:logBase val="10"/>
          <c:orientation val="minMax"/>
          <c:max val="3.2"/>
        </c:scaling>
        <c:axPos val="b"/>
        <c:majorGridlines/>
        <c:minorGridlines>
          <c:spPr>
            <a:ln>
              <a:solidFill>
                <a:sysClr val="windowText" lastClr="000000">
                  <a:tint val="50000"/>
                  <a:shade val="95000"/>
                  <a:satMod val="105000"/>
                  <a:alpha val="65000"/>
                </a:sys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1/</a:t>
                </a:r>
                <a:r>
                  <a:rPr lang="el-GR"/>
                  <a:t>σ</a:t>
                </a:r>
                <a:r>
                  <a:rPr lang="en-US"/>
                  <a:t> – privacy parameter</a:t>
                </a:r>
              </a:p>
            </c:rich>
          </c:tx>
          <c:layout>
            <c:manualLayout>
              <c:xMode val="edge"/>
              <c:yMode val="edge"/>
              <c:x val="0.67200873328334121"/>
              <c:y val="0.86243666252244788"/>
            </c:manualLayout>
          </c:layout>
        </c:title>
        <c:numFmt formatCode="General" sourceLinked="1"/>
        <c:tickLblPos val="nextTo"/>
        <c:crossAx val="71203072"/>
        <c:crosses val="autoZero"/>
        <c:crossBetween val="midCat"/>
        <c:majorUnit val="10"/>
        <c:minorUnit val="10"/>
      </c:valAx>
      <c:valAx>
        <c:axId val="71203072"/>
        <c:scaling>
          <c:orientation val="minMax"/>
        </c:scaling>
        <c:axPos val="l"/>
        <c:majorGridlines/>
        <c:minorGridlines>
          <c:spPr>
            <a:ln>
              <a:solidFill>
                <a:sysClr val="windowText" lastClr="000000">
                  <a:tint val="50000"/>
                  <a:shade val="95000"/>
                  <a:satMod val="105000"/>
                  <a:alpha val="58000"/>
                </a:sys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RMSE</a:t>
                </a:r>
              </a:p>
            </c:rich>
          </c:tx>
          <c:layout>
            <c:manualLayout>
              <c:xMode val="edge"/>
              <c:yMode val="edge"/>
              <c:x val="3.3051358445059307E-3"/>
              <c:y val="0.353504087851088"/>
            </c:manualLayout>
          </c:layout>
        </c:title>
        <c:numFmt formatCode="General" sourceLinked="1"/>
        <c:tickLblPos val="low"/>
        <c:crossAx val="71201152"/>
        <c:crossesAt val="0.13"/>
        <c:crossBetween val="midCat"/>
        <c:majorUnit val="2.0000000000000025E-2"/>
        <c:minorUnit val="1.0000000000000012E-2"/>
      </c:valAx>
    </c:plotArea>
    <c:legend>
      <c:legendPos val="r"/>
      <c:layout>
        <c:manualLayout>
          <c:xMode val="edge"/>
          <c:yMode val="edge"/>
          <c:x val="0.74461059090441373"/>
          <c:y val="0.32376538791236964"/>
          <c:w val="0.25538940909558633"/>
          <c:h val="0.352469224175261"/>
        </c:manualLayout>
      </c:layout>
    </c:legend>
    <c:plotVisOnly val="1"/>
  </c:chart>
  <c:spPr>
    <a:ln>
      <a:noFill/>
    </a:ln>
  </c:spPr>
  <c:txPr>
    <a:bodyPr/>
    <a:lstStyle/>
    <a:p>
      <a:pPr>
        <a:defRPr sz="60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'by fraction (2)'!$J$1</c:f>
              <c:strCache>
                <c:ptCount val="1"/>
                <c:pt idx="0">
                  <c:v>loss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diamond"/>
            <c:size val="5"/>
            <c:spPr>
              <a:solidFill>
                <a:schemeClr val="tx1">
                  <a:lumMod val="50000"/>
                  <a:lumOff val="50000"/>
                </a:schemeClr>
              </a:solidFill>
            </c:spPr>
          </c:marker>
          <c:xVal>
            <c:numRef>
              <c:f>'by fraction (2)'!$B$2:$B$13</c:f>
              <c:numCache>
                <c:formatCode>General</c:formatCode>
                <c:ptCount val="12"/>
                <c:pt idx="0">
                  <c:v>0</c:v>
                </c:pt>
                <c:pt idx="1">
                  <c:v>184</c:v>
                </c:pt>
                <c:pt idx="2">
                  <c:v>366</c:v>
                </c:pt>
                <c:pt idx="3">
                  <c:v>550</c:v>
                </c:pt>
                <c:pt idx="4">
                  <c:v>732</c:v>
                </c:pt>
                <c:pt idx="5">
                  <c:v>916</c:v>
                </c:pt>
                <c:pt idx="6">
                  <c:v>1098</c:v>
                </c:pt>
                <c:pt idx="7">
                  <c:v>1282</c:v>
                </c:pt>
                <c:pt idx="8">
                  <c:v>1464</c:v>
                </c:pt>
                <c:pt idx="9">
                  <c:v>1648</c:v>
                </c:pt>
                <c:pt idx="10">
                  <c:v>1830</c:v>
                </c:pt>
                <c:pt idx="11">
                  <c:v>2014</c:v>
                </c:pt>
              </c:numCache>
            </c:numRef>
          </c:xVal>
          <c:yVal>
            <c:numRef>
              <c:f>'by fraction (2)'!$J$2:$J$13</c:f>
              <c:numCache>
                <c:formatCode>General</c:formatCode>
                <c:ptCount val="12"/>
                <c:pt idx="0">
                  <c:v>0.14520000000000022</c:v>
                </c:pt>
                <c:pt idx="1">
                  <c:v>0.11650000000000006</c:v>
                </c:pt>
                <c:pt idx="2">
                  <c:v>0.11009999999999998</c:v>
                </c:pt>
                <c:pt idx="3">
                  <c:v>9.5200000000000062E-2</c:v>
                </c:pt>
                <c:pt idx="4">
                  <c:v>7.2700000000000098E-2</c:v>
                </c:pt>
                <c:pt idx="5">
                  <c:v>6.2199999999999922E-2</c:v>
                </c:pt>
                <c:pt idx="6">
                  <c:v>5.3200000000000025E-2</c:v>
                </c:pt>
                <c:pt idx="7">
                  <c:v>4.2100000000000033E-2</c:v>
                </c:pt>
                <c:pt idx="8">
                  <c:v>3.670000000000001E-2</c:v>
                </c:pt>
                <c:pt idx="9">
                  <c:v>3.1300000000000001E-2</c:v>
                </c:pt>
                <c:pt idx="10">
                  <c:v>2.6500000000000086E-2</c:v>
                </c:pt>
                <c:pt idx="11">
                  <c:v>1.9600000000000097E-2</c:v>
                </c:pt>
              </c:numCache>
            </c:numRef>
          </c:yVal>
        </c:ser>
        <c:axId val="71560192"/>
        <c:axId val="71043712"/>
      </c:scatterChart>
      <c:scatterChart>
        <c:scatterStyle val="lineMarker"/>
        <c:ser>
          <c:idx val="1"/>
          <c:order val="1"/>
          <c:tx>
            <c:strRef>
              <c:f>'by fraction (2)'!$C$1</c:f>
              <c:strCache>
                <c:ptCount val="1"/>
                <c:pt idx="0">
                  <c:v>records</c:v>
                </c:pt>
              </c:strCache>
            </c:strRef>
          </c:tx>
          <c:spPr>
            <a:ln w="63500"/>
          </c:spPr>
          <c:marker>
            <c:symbol val="square"/>
            <c:size val="5"/>
          </c:marker>
          <c:xVal>
            <c:numRef>
              <c:f>'by fraction (2)'!$B$2:$B$13</c:f>
              <c:numCache>
                <c:formatCode>General</c:formatCode>
                <c:ptCount val="12"/>
                <c:pt idx="0">
                  <c:v>0</c:v>
                </c:pt>
                <c:pt idx="1">
                  <c:v>184</c:v>
                </c:pt>
                <c:pt idx="2">
                  <c:v>366</c:v>
                </c:pt>
                <c:pt idx="3">
                  <c:v>550</c:v>
                </c:pt>
                <c:pt idx="4">
                  <c:v>732</c:v>
                </c:pt>
                <c:pt idx="5">
                  <c:v>916</c:v>
                </c:pt>
                <c:pt idx="6">
                  <c:v>1098</c:v>
                </c:pt>
                <c:pt idx="7">
                  <c:v>1282</c:v>
                </c:pt>
                <c:pt idx="8">
                  <c:v>1464</c:v>
                </c:pt>
                <c:pt idx="9">
                  <c:v>1648</c:v>
                </c:pt>
                <c:pt idx="10">
                  <c:v>1830</c:v>
                </c:pt>
                <c:pt idx="11">
                  <c:v>2014</c:v>
                </c:pt>
              </c:numCache>
            </c:numRef>
          </c:xVal>
          <c:yVal>
            <c:numRef>
              <c:f>'by fraction (2)'!$C$2:$C$13</c:f>
              <c:numCache>
                <c:formatCode>General</c:formatCode>
                <c:ptCount val="12"/>
                <c:pt idx="0">
                  <c:v>459133</c:v>
                </c:pt>
                <c:pt idx="1">
                  <c:v>923255</c:v>
                </c:pt>
                <c:pt idx="2">
                  <c:v>1718718</c:v>
                </c:pt>
                <c:pt idx="3">
                  <c:v>2679489</c:v>
                </c:pt>
                <c:pt idx="4">
                  <c:v>4589829</c:v>
                </c:pt>
                <c:pt idx="5">
                  <c:v>6994516</c:v>
                </c:pt>
                <c:pt idx="6">
                  <c:v>10568784</c:v>
                </c:pt>
                <c:pt idx="7">
                  <c:v>16959611</c:v>
                </c:pt>
                <c:pt idx="8">
                  <c:v>29903173</c:v>
                </c:pt>
                <c:pt idx="9">
                  <c:v>47125661</c:v>
                </c:pt>
                <c:pt idx="10">
                  <c:v>74025871</c:v>
                </c:pt>
                <c:pt idx="11">
                  <c:v>100480507</c:v>
                </c:pt>
              </c:numCache>
            </c:numRef>
          </c:yVal>
        </c:ser>
        <c:axId val="71051520"/>
        <c:axId val="71049600"/>
      </c:scatterChart>
      <c:valAx>
        <c:axId val="71560192"/>
        <c:scaling>
          <c:orientation val="minMax"/>
          <c:max val="21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73652727303318033"/>
              <c:y val="0.80620493558994777"/>
            </c:manualLayout>
          </c:layout>
        </c:title>
        <c:numFmt formatCode="General" sourceLinked="1"/>
        <c:majorTickMark val="none"/>
        <c:tickLblPos val="nextTo"/>
        <c:crossAx val="71043712"/>
        <c:crosses val="autoZero"/>
        <c:crossBetween val="midCat"/>
      </c:valAx>
      <c:valAx>
        <c:axId val="71043712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71560192"/>
        <c:crossesAt val="1.0000000000000005E-2"/>
        <c:crossBetween val="midCat"/>
        <c:majorUnit val="4.0000000000000022E-2"/>
      </c:valAx>
      <c:valAx>
        <c:axId val="71049600"/>
        <c:scaling>
          <c:orientation val="minMax"/>
          <c:max val="110000000.00000001"/>
          <c:min val="0"/>
        </c:scaling>
        <c:axPos val="r"/>
        <c:numFmt formatCode="General" sourceLinked="1"/>
        <c:tickLblPos val="nextTo"/>
        <c:crossAx val="71051520"/>
        <c:crosses val="max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0.80627038672189089"/>
                <c:y val="6.0459273385608997E-2"/>
              </c:manualLayout>
            </c:layout>
          </c:dispUnitsLbl>
        </c:dispUnits>
      </c:valAx>
      <c:valAx>
        <c:axId val="71051520"/>
        <c:scaling>
          <c:orientation val="minMax"/>
        </c:scaling>
        <c:delete val="1"/>
        <c:axPos val="b"/>
        <c:numFmt formatCode="General" sourceLinked="1"/>
        <c:tickLblPos val="none"/>
        <c:crossAx val="71049600"/>
        <c:crosses val="autoZero"/>
        <c:crossBetween val="midCat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4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0.58241</cdr:x>
      <cdr:y>0.56959</cdr:y>
    </cdr:from>
    <cdr:to>
      <cdr:x>0.79074</cdr:x>
      <cdr:y>0.6959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25805" y="6445255"/>
          <a:ext cx="4587802" cy="1429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/>
            <a:t>benchmark</a:t>
          </a:r>
          <a:endParaRPr lang="en-US" sz="3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moPosterHead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33400" y="-152400"/>
            <a:ext cx="52077407" cy="3451622"/>
          </a:xfrm>
          <a:prstGeom prst="rect">
            <a:avLst/>
          </a:prstGeom>
        </p:spPr>
      </p:pic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33400" y="30237948"/>
            <a:ext cx="44958000" cy="2979757"/>
          </a:xfrm>
          <a:prstGeom prst="rect">
            <a:avLst/>
          </a:prstGeom>
        </p:spPr>
      </p:pic>
      <p:pic>
        <p:nvPicPr>
          <p:cNvPr id="12" name="Picture 11" descr="Logo_White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47800" y="30937200"/>
            <a:ext cx="5143500" cy="1432111"/>
          </a:xfrm>
          <a:prstGeom prst="rect">
            <a:avLst/>
          </a:prstGeom>
        </p:spPr>
      </p:pic>
      <p:pic>
        <p:nvPicPr>
          <p:cNvPr id="10" name="Picture 9" descr="MSLogo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090600" y="31280101"/>
            <a:ext cx="3160517" cy="685800"/>
          </a:xfrm>
          <a:prstGeom prst="rect">
            <a:avLst/>
          </a:prstGeom>
        </p:spPr>
      </p:pic>
      <p:pic>
        <p:nvPicPr>
          <p:cNvPr id="8" name="Picture 7" descr="TechFai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195000" y="457200"/>
            <a:ext cx="6451698" cy="25229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6800" y="3328854"/>
            <a:ext cx="3830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b="1" dirty="0" smtClean="0">
                <a:solidFill>
                  <a:srgbClr val="312804"/>
                </a:solidFill>
                <a:latin typeface="Trebuchet MS" pitchFamily="18" charset="0"/>
              </a:rPr>
              <a:t>Adding Privacy to Netflix Recommendations</a:t>
            </a:r>
          </a:p>
          <a:p>
            <a:pPr>
              <a:defRPr/>
            </a:pPr>
            <a:r>
              <a:rPr lang="en-US" sz="8000" dirty="0" smtClean="0">
                <a:solidFill>
                  <a:srgbClr val="312804"/>
                </a:solidFill>
                <a:latin typeface="Trebuchet MS" pitchFamily="18" charset="0"/>
              </a:rPr>
              <a:t>Frank McSherry, Ilya Mironov (MSR SVC)</a:t>
            </a:r>
            <a:endParaRPr lang="en-US" sz="8000" dirty="0">
              <a:solidFill>
                <a:srgbClr val="312804"/>
              </a:solidFill>
              <a:latin typeface="Trebuchet MS" pitchFamily="18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2161381" y="21666200"/>
            <a:ext cx="9906000" cy="5943600"/>
          </a:xfrm>
          <a:prstGeom prst="cloud">
            <a:avLst/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769268" y="8305800"/>
            <a:ext cx="22309931" cy="8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8800" b="1" dirty="0" smtClean="0">
                <a:latin typeface="Calibri" pitchFamily="34" charset="0"/>
              </a:rPr>
              <a:t>Attacks on Recommender Systems</a:t>
            </a:r>
            <a:endParaRPr lang="en-US" sz="8800" b="1" dirty="0">
              <a:latin typeface="Calibri" pitchFamily="34" charset="0"/>
            </a:endParaRPr>
          </a:p>
          <a:p>
            <a:pPr algn="l"/>
            <a:endParaRPr lang="en-US" sz="4800" dirty="0">
              <a:latin typeface="Calibri" pitchFamily="34" charset="0"/>
            </a:endParaRPr>
          </a:p>
          <a:p>
            <a:pPr algn="l"/>
            <a:r>
              <a:rPr lang="en-US" sz="8800" dirty="0" smtClean="0">
                <a:latin typeface="Calibri" pitchFamily="34" charset="0"/>
              </a:rPr>
              <a:t>— </a:t>
            </a:r>
            <a:r>
              <a:rPr lang="en-US" sz="8800" dirty="0">
                <a:latin typeface="Calibri" pitchFamily="34" charset="0"/>
              </a:rPr>
              <a:t>No “blending in”, auxiliary information</a:t>
            </a:r>
          </a:p>
          <a:p>
            <a:r>
              <a:rPr lang="en-US" sz="8800" dirty="0" smtClean="0">
                <a:latin typeface="Calibri" pitchFamily="34" charset="0"/>
              </a:rPr>
              <a:t>— Differencing </a:t>
            </a:r>
            <a:r>
              <a:rPr lang="en-US" sz="8800" dirty="0">
                <a:latin typeface="Calibri" pitchFamily="34" charset="0"/>
              </a:rPr>
              <a:t>attacks/active attacks</a:t>
            </a:r>
          </a:p>
          <a:p>
            <a:r>
              <a:rPr lang="en-US" sz="8800" dirty="0" smtClean="0">
                <a:latin typeface="Calibri" pitchFamily="34" charset="0"/>
              </a:rPr>
              <a:t>— </a:t>
            </a:r>
            <a:r>
              <a:rPr lang="en-US" sz="8800" dirty="0">
                <a:latin typeface="Calibri" pitchFamily="34" charset="0"/>
              </a:rPr>
              <a:t>Potential threats:</a:t>
            </a:r>
          </a:p>
          <a:p>
            <a:pPr lvl="1"/>
            <a:r>
              <a:rPr lang="en-US" sz="8800" dirty="0" smtClean="0">
                <a:latin typeface="Calibri" pitchFamily="34" charset="0"/>
              </a:rPr>
              <a:t>— </a:t>
            </a:r>
            <a:r>
              <a:rPr lang="en-US" sz="8800" dirty="0">
                <a:latin typeface="Calibri" pitchFamily="34" charset="0"/>
              </a:rPr>
              <a:t>re-identification, </a:t>
            </a:r>
            <a:r>
              <a:rPr lang="en-US" sz="8800" dirty="0" smtClean="0">
                <a:latin typeface="Calibri" pitchFamily="34" charset="0"/>
              </a:rPr>
              <a:t>linking </a:t>
            </a:r>
            <a:r>
              <a:rPr lang="en-US" sz="8800" dirty="0">
                <a:latin typeface="Calibri" pitchFamily="34" charset="0"/>
              </a:rPr>
              <a:t>of profiles</a:t>
            </a:r>
          </a:p>
          <a:p>
            <a:pPr lvl="1"/>
            <a:r>
              <a:rPr lang="en-US" sz="8800" dirty="0" smtClean="0">
                <a:latin typeface="Calibri" pitchFamily="34" charset="0"/>
              </a:rPr>
              <a:t>— </a:t>
            </a:r>
            <a:r>
              <a:rPr lang="en-US" sz="8800" dirty="0">
                <a:latin typeface="Calibri" pitchFamily="34" charset="0"/>
              </a:rPr>
              <a:t>business, legal liabilities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336800" y="19681452"/>
            <a:ext cx="20213160" cy="419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8800" b="1" dirty="0">
                <a:latin typeface="Calibri" pitchFamily="34" charset="0"/>
              </a:rPr>
              <a:t>“Users like you”</a:t>
            </a:r>
          </a:p>
          <a:p>
            <a:pPr algn="ctr"/>
            <a:endParaRPr lang="en-US" sz="8800" b="1" dirty="0">
              <a:latin typeface="Calibri" pitchFamily="34" charset="0"/>
            </a:endParaRPr>
          </a:p>
          <a:p>
            <a:pPr algn="l"/>
            <a:endParaRPr lang="en-US" sz="8800" b="1" dirty="0">
              <a:latin typeface="Calibri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1714459" y="19681452"/>
            <a:ext cx="20650200" cy="82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lvl="1" indent="0" algn="l"/>
            <a:r>
              <a:rPr lang="en-US" sz="8800" b="1" dirty="0">
                <a:latin typeface="Calibri" pitchFamily="34" charset="0"/>
              </a:rPr>
              <a:t>“Enjoyed by members who enjoyed”</a:t>
            </a:r>
          </a:p>
          <a:p>
            <a:pPr lvl="1" indent="0" algn="l"/>
            <a:endParaRPr lang="en-US" sz="8800" dirty="0">
              <a:latin typeface="Calibri" pitchFamily="34" charset="0"/>
            </a:endParaRPr>
          </a:p>
          <a:p>
            <a:pPr lvl="1" indent="0" algn="l"/>
            <a:endParaRPr lang="en-US" sz="8800" dirty="0">
              <a:latin typeface="Calibri" pitchFamily="34" charset="0"/>
            </a:endParaRPr>
          </a:p>
          <a:p>
            <a:pPr lvl="1" indent="0" algn="l"/>
            <a:endParaRPr lang="en-US" sz="8800" dirty="0">
              <a:latin typeface="Calibri" pitchFamily="34" charset="0"/>
            </a:endParaRPr>
          </a:p>
          <a:p>
            <a:pPr lvl="1" indent="0" algn="l"/>
            <a:endParaRPr lang="en-US" sz="8800" dirty="0">
              <a:latin typeface="Calibri" pitchFamily="34" charset="0"/>
            </a:endParaRPr>
          </a:p>
          <a:p>
            <a:pPr algn="l"/>
            <a:endParaRPr lang="en-US" sz="8800" dirty="0">
              <a:latin typeface="Calibri" pitchFamily="34" charset="0"/>
            </a:endParaRPr>
          </a:p>
        </p:txBody>
      </p:sp>
      <p:pic>
        <p:nvPicPr>
          <p:cNvPr id="14" name="Picture 68" descr="gi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42200" y="24545131"/>
            <a:ext cx="1752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5" name="Picture 66" descr="er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5581" y="22504400"/>
            <a:ext cx="15795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6" name="Picture 69" descr="tie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9981" y="24104600"/>
            <a:ext cx="15398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7" descr="cap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8781" y="22885400"/>
            <a:ext cx="16002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69" descr="tieman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469394" y="23031450"/>
            <a:ext cx="1539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val 18"/>
          <p:cNvSpPr/>
          <p:nvPr/>
        </p:nvSpPr>
        <p:spPr bwMode="auto">
          <a:xfrm>
            <a:off x="13819981" y="23723600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C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038181" y="25400000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C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532981" y="24180800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B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33581" y="23717250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A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3" name="Picture 66" descr="er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3200" y="22792531"/>
            <a:ext cx="15795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4" name="Picture 67" descr="cap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36600" y="24773731"/>
            <a:ext cx="16002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Oval 24"/>
          <p:cNvSpPr/>
          <p:nvPr/>
        </p:nvSpPr>
        <p:spPr bwMode="auto">
          <a:xfrm>
            <a:off x="27279600" y="231735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8346400" y="231735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B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9413200" y="231735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C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7813000" y="253071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879800" y="253071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4823400" y="250023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F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36499800" y="25205531"/>
            <a:ext cx="398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Calibri" pitchFamily="34" charset="0"/>
              </a:rPr>
              <a:t>: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7031613" y="235545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7031613" y="250023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7031613" y="263739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5" name="Straight Arrow Connector 45"/>
          <p:cNvCxnSpPr>
            <a:cxnSpLocks noChangeShapeType="1"/>
          </p:cNvCxnSpPr>
          <p:nvPr/>
        </p:nvCxnSpPr>
        <p:spPr bwMode="auto">
          <a:xfrm rot="16200000" flipH="1">
            <a:off x="38592919" y="24203025"/>
            <a:ext cx="990600" cy="1588"/>
          </a:xfrm>
          <a:prstGeom prst="straightConnector1">
            <a:avLst/>
          </a:prstGeom>
          <a:noFill/>
          <a:ln w="127000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36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38594507" y="25725437"/>
            <a:ext cx="990600" cy="1587"/>
          </a:xfrm>
          <a:prstGeom prst="straightConnector1">
            <a:avLst/>
          </a:prstGeom>
          <a:noFill/>
          <a:ln w="1270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38594507" y="27173237"/>
            <a:ext cx="990600" cy="1587"/>
          </a:xfrm>
          <a:prstGeom prst="straightConnector1">
            <a:avLst/>
          </a:prstGeom>
          <a:noFill/>
          <a:ln w="1270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8" name="Oval 37"/>
          <p:cNvSpPr/>
          <p:nvPr/>
        </p:nvSpPr>
        <p:spPr bwMode="auto">
          <a:xfrm>
            <a:off x="30022800" y="25307131"/>
            <a:ext cx="1600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8000" dirty="0">
                <a:latin typeface="Calibri" pitchFamily="34" charset="0"/>
              </a:rPr>
              <a:t>?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9" name="Cloud Callout 49"/>
          <p:cNvSpPr>
            <a:spLocks noChangeArrowheads="1"/>
          </p:cNvSpPr>
          <p:nvPr/>
        </p:nvSpPr>
        <p:spPr bwMode="auto">
          <a:xfrm>
            <a:off x="34213800" y="23097331"/>
            <a:ext cx="2362200" cy="1371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alpha val="2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>
                <a:latin typeface="Calibri" pitchFamily="34" charset="0"/>
              </a:rPr>
              <a:t>?</a:t>
            </a:r>
          </a:p>
        </p:txBody>
      </p:sp>
      <p:sp>
        <p:nvSpPr>
          <p:cNvPr id="40" name="Right Arrow 51"/>
          <p:cNvSpPr>
            <a:spLocks noChangeArrowheads="1"/>
          </p:cNvSpPr>
          <p:nvPr/>
        </p:nvSpPr>
        <p:spPr bwMode="auto">
          <a:xfrm>
            <a:off x="12143581" y="23876000"/>
            <a:ext cx="1600200" cy="13716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>
              <a:alpha val="2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90311" y="8305800"/>
            <a:ext cx="771257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13200" y="13639800"/>
            <a:ext cx="12951459" cy="296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64863" y="17221199"/>
            <a:ext cx="5718412" cy="17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45572" y="5029200"/>
            <a:ext cx="21221700" cy="758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defRPr/>
            </a:pPr>
            <a:r>
              <a:rPr lang="en-US" sz="8800" b="1" dirty="0">
                <a:latin typeface="Calibri" pitchFamily="34" charset="0"/>
              </a:rPr>
              <a:t>Differential Privacy</a:t>
            </a:r>
          </a:p>
          <a:p>
            <a:pPr algn="ctr">
              <a:defRPr/>
            </a:pPr>
            <a:endParaRPr lang="en-US" sz="8800" b="1" dirty="0">
              <a:latin typeface="Calibri" pitchFamily="34" charset="0"/>
            </a:endParaRPr>
          </a:p>
          <a:p>
            <a:pPr algn="l">
              <a:defRPr/>
            </a:pPr>
            <a:r>
              <a:rPr lang="en-US" sz="8800" dirty="0">
                <a:latin typeface="Calibri" pitchFamily="34" charset="0"/>
              </a:rPr>
              <a:t>Strong formal privacy definition. Informally:</a:t>
            </a:r>
          </a:p>
          <a:p>
            <a:pPr marL="653110" lvl="1" indent="0" algn="l">
              <a:defRPr/>
            </a:pPr>
            <a:r>
              <a:rPr lang="en-US" sz="8800" dirty="0">
                <a:latin typeface="Calibri" pitchFamily="34" charset="0"/>
              </a:rPr>
              <a:t>“Any output of the computation </a:t>
            </a:r>
            <a:r>
              <a:rPr lang="en-US" sz="8800" dirty="0" smtClean="0">
                <a:latin typeface="Calibri" pitchFamily="34" charset="0"/>
              </a:rPr>
              <a:t>is </a:t>
            </a:r>
            <a:r>
              <a:rPr lang="en-US" sz="8800" dirty="0">
                <a:latin typeface="Calibri" pitchFamily="34" charset="0"/>
              </a:rPr>
              <a:t>as likely with your data as without.”</a:t>
            </a:r>
          </a:p>
          <a:p>
            <a:pPr marL="1306220" lvl="2" indent="0" algn="l">
              <a:defRPr/>
            </a:pPr>
            <a:endParaRPr lang="en-US" sz="4800" dirty="0">
              <a:latin typeface="Calibri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9572" y="7162913"/>
            <a:ext cx="20533616" cy="51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071280" y="5257800"/>
            <a:ext cx="20459700" cy="14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8800" b="1" dirty="0">
                <a:latin typeface="Calibri" pitchFamily="34" charset="0"/>
              </a:rPr>
              <a:t>Privacy for a Count: How Many Ratings?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907472" y="19363171"/>
            <a:ext cx="11660494" cy="8159845"/>
          </a:xfrm>
          <a:prstGeom prst="cloud">
            <a:avLst/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088822" y="15486275"/>
            <a:ext cx="14935200" cy="49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8800" b="1" dirty="0">
                <a:latin typeface="Calibri" pitchFamily="34" charset="0"/>
              </a:rPr>
              <a:t>Current Architectures:</a:t>
            </a:r>
          </a:p>
          <a:p>
            <a:pPr algn="ctr"/>
            <a:endParaRPr lang="en-US" sz="8800" b="1" dirty="0">
              <a:latin typeface="Calibri" pitchFamily="34" charset="0"/>
            </a:endParaRPr>
          </a:p>
          <a:p>
            <a:pPr algn="ctr"/>
            <a:endParaRPr lang="en-US" sz="13800" b="1" dirty="0">
              <a:latin typeface="Calibri" pitchFamily="34" charset="0"/>
            </a:endParaRPr>
          </a:p>
        </p:txBody>
      </p:sp>
      <p:pic>
        <p:nvPicPr>
          <p:cNvPr id="7" name="Picture 66" descr="er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0587" y="20195174"/>
            <a:ext cx="2286412" cy="392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" name="Picture 69" descr="tie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6709" y="22563965"/>
            <a:ext cx="2229252" cy="387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7" descr="cap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9233" y="20628454"/>
            <a:ext cx="2318168" cy="387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9" descr="tieman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6608332" y="18438019"/>
            <a:ext cx="2415690" cy="402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8" descr="gir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23194" y="23841999"/>
            <a:ext cx="2500827" cy="368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loud 11"/>
          <p:cNvSpPr/>
          <p:nvPr/>
        </p:nvSpPr>
        <p:spPr bwMode="auto">
          <a:xfrm>
            <a:off x="21051980" y="19339405"/>
            <a:ext cx="11172824" cy="7561238"/>
          </a:xfrm>
          <a:prstGeom prst="cloud">
            <a:avLst/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Calibri" pitchFamily="34" charset="0"/>
            </a:endParaRPr>
          </a:p>
        </p:txBody>
      </p:sp>
      <p:pic>
        <p:nvPicPr>
          <p:cNvPr id="13" name="Picture 66" descr="er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81056" y="19560899"/>
            <a:ext cx="2161466" cy="37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4" name="Picture 69" descr="tie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49657" y="22923570"/>
            <a:ext cx="2107429" cy="365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67" descr="cap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92157" y="21014993"/>
            <a:ext cx="2191486" cy="365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ight Arrow 52"/>
          <p:cNvSpPr>
            <a:spLocks noChangeArrowheads="1"/>
          </p:cNvSpPr>
          <p:nvPr/>
        </p:nvSpPr>
        <p:spPr bwMode="auto">
          <a:xfrm>
            <a:off x="32224804" y="20034829"/>
            <a:ext cx="3026053" cy="5930591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8800" b="1">
                <a:latin typeface="Calibri" pitchFamily="34" charset="0"/>
              </a:rPr>
              <a:t>DP</a:t>
            </a:r>
          </a:p>
        </p:txBody>
      </p:sp>
      <p:sp>
        <p:nvSpPr>
          <p:cNvPr id="17" name="Left-Right Arrow 63"/>
          <p:cNvSpPr>
            <a:spLocks noChangeArrowheads="1"/>
          </p:cNvSpPr>
          <p:nvPr/>
        </p:nvSpPr>
        <p:spPr bwMode="auto">
          <a:xfrm rot="20366765">
            <a:off x="12572079" y="19943026"/>
            <a:ext cx="3745379" cy="2438840"/>
          </a:xfrm>
          <a:prstGeom prst="leftRightArrow">
            <a:avLst>
              <a:gd name="adj1" fmla="val 50000"/>
              <a:gd name="adj2" fmla="val 50038"/>
            </a:avLst>
          </a:prstGeom>
          <a:solidFill>
            <a:schemeClr val="accent1">
              <a:alpha val="2509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8" name="Left-Right Arrow 64"/>
          <p:cNvSpPr>
            <a:spLocks noChangeArrowheads="1"/>
          </p:cNvSpPr>
          <p:nvPr/>
        </p:nvSpPr>
        <p:spPr bwMode="auto">
          <a:xfrm rot="798280">
            <a:off x="11881177" y="24662352"/>
            <a:ext cx="3950412" cy="2438840"/>
          </a:xfrm>
          <a:prstGeom prst="leftRightArrow">
            <a:avLst>
              <a:gd name="adj1" fmla="val 50000"/>
              <a:gd name="adj2" fmla="val 50004"/>
            </a:avLst>
          </a:prstGeom>
          <a:solidFill>
            <a:schemeClr val="accent1">
              <a:alpha val="2509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Can 65"/>
          <p:cNvSpPr>
            <a:spLocks noChangeArrowheads="1"/>
          </p:cNvSpPr>
          <p:nvPr/>
        </p:nvSpPr>
        <p:spPr bwMode="auto">
          <a:xfrm>
            <a:off x="35250857" y="20762104"/>
            <a:ext cx="2403819" cy="4322932"/>
          </a:xfrm>
          <a:prstGeom prst="can">
            <a:avLst>
              <a:gd name="adj" fmla="val 25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2" name="Right Arrow 131"/>
          <p:cNvSpPr>
            <a:spLocks noChangeArrowheads="1"/>
          </p:cNvSpPr>
          <p:nvPr/>
        </p:nvSpPr>
        <p:spPr bwMode="auto">
          <a:xfrm rot="20790535">
            <a:off x="37902487" y="20365108"/>
            <a:ext cx="2749476" cy="2449662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>
              <a:alpha val="2509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Right Arrow 132"/>
          <p:cNvSpPr>
            <a:spLocks noChangeArrowheads="1"/>
          </p:cNvSpPr>
          <p:nvPr/>
        </p:nvSpPr>
        <p:spPr bwMode="auto">
          <a:xfrm rot="1774992">
            <a:off x="37278128" y="24911862"/>
            <a:ext cx="2791415" cy="2449662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>
              <a:alpha val="2509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25928780" y="15683689"/>
            <a:ext cx="14935200" cy="49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8800" b="1" dirty="0">
                <a:latin typeface="Calibri" pitchFamily="34" charset="0"/>
              </a:rPr>
              <a:t>Private Architecture:</a:t>
            </a:r>
          </a:p>
          <a:p>
            <a:pPr algn="l"/>
            <a:endParaRPr lang="en-US" sz="8800" b="1" dirty="0">
              <a:latin typeface="Calibri" pitchFamily="34" charset="0"/>
            </a:endParaRPr>
          </a:p>
          <a:p>
            <a:pPr algn="l"/>
            <a:endParaRPr lang="en-US" sz="13800" b="1" dirty="0">
              <a:latin typeface="Calibri" pitchFamily="34" charset="0"/>
            </a:endParaRPr>
          </a:p>
        </p:txBody>
      </p:sp>
      <p:sp>
        <p:nvSpPr>
          <p:cNvPr id="25" name="TextBox 134"/>
          <p:cNvSpPr txBox="1">
            <a:spLocks noChangeArrowheads="1"/>
          </p:cNvSpPr>
          <p:nvPr/>
        </p:nvSpPr>
        <p:spPr bwMode="auto">
          <a:xfrm>
            <a:off x="21128180" y="12337586"/>
            <a:ext cx="24536400" cy="14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marL="31750" lvl="1" algn="l"/>
            <a:r>
              <a:rPr lang="en-US" sz="8800" dirty="0">
                <a:latin typeface="Calibri" pitchFamily="34" charset="0"/>
              </a:rPr>
              <a:t>Any output is as likely </a:t>
            </a:r>
            <a:r>
              <a:rPr lang="en-US" sz="8800" dirty="0">
                <a:solidFill>
                  <a:srgbClr val="FF9900"/>
                </a:solidFill>
                <a:latin typeface="Calibri" pitchFamily="34" charset="0"/>
              </a:rPr>
              <a:t>with your data </a:t>
            </a:r>
            <a:r>
              <a:rPr lang="en-US" sz="8800" dirty="0">
                <a:latin typeface="Calibri" pitchFamily="34" charset="0"/>
              </a:rPr>
              <a:t>as </a:t>
            </a:r>
            <a:r>
              <a:rPr lang="en-US" sz="8800" dirty="0">
                <a:solidFill>
                  <a:srgbClr val="0070C0"/>
                </a:solidFill>
                <a:latin typeface="Calibri" pitchFamily="34" charset="0"/>
              </a:rPr>
              <a:t>without</a:t>
            </a:r>
            <a:r>
              <a:rPr lang="en-US" sz="8800" dirty="0">
                <a:latin typeface="Calibri" pitchFamily="34" charset="0"/>
              </a:rPr>
              <a:t>.</a:t>
            </a:r>
          </a:p>
        </p:txBody>
      </p:sp>
      <p:pic>
        <p:nvPicPr>
          <p:cNvPr id="26" name="Picture 69" descr="tieman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0577420" y="19095496"/>
            <a:ext cx="2415690" cy="402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68" descr="gir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92282" y="24499476"/>
            <a:ext cx="2500827" cy="368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295400" y="4724400"/>
            <a:ext cx="21640800" cy="224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8800" b="1" dirty="0">
                <a:latin typeface="Calibri" pitchFamily="34" charset="0"/>
              </a:rPr>
              <a:t>Netflix Prize Dataset</a:t>
            </a:r>
          </a:p>
          <a:p>
            <a:pPr algn="l"/>
            <a:endParaRPr lang="en-US" sz="4800" dirty="0">
              <a:latin typeface="Calibri" pitchFamily="34" charset="0"/>
            </a:endParaRPr>
          </a:p>
          <a:p>
            <a:pPr algn="l"/>
            <a:r>
              <a:rPr lang="en-US" sz="8800" dirty="0">
                <a:latin typeface="Calibri" pitchFamily="34" charset="0"/>
              </a:rPr>
              <a:t>17K movies</a:t>
            </a:r>
          </a:p>
          <a:p>
            <a:pPr algn="l"/>
            <a:r>
              <a:rPr lang="en-US" sz="8800" dirty="0">
                <a:latin typeface="Calibri" pitchFamily="34" charset="0"/>
              </a:rPr>
              <a:t>480K people</a:t>
            </a:r>
          </a:p>
          <a:p>
            <a:pPr algn="l"/>
            <a:r>
              <a:rPr lang="en-US" sz="8800" dirty="0">
                <a:latin typeface="Calibri" pitchFamily="34" charset="0"/>
              </a:rPr>
              <a:t>100M ratings</a:t>
            </a:r>
          </a:p>
          <a:p>
            <a:pPr algn="l"/>
            <a:r>
              <a:rPr lang="en-US" sz="8800" dirty="0">
                <a:latin typeface="Calibri" pitchFamily="34" charset="0"/>
              </a:rPr>
              <a:t>3M unknowns</a:t>
            </a:r>
          </a:p>
          <a:p>
            <a:pPr algn="l"/>
            <a:endParaRPr lang="en-US" sz="4800" dirty="0">
              <a:latin typeface="Calibri" pitchFamily="34" charset="0"/>
            </a:endParaRPr>
          </a:p>
          <a:p>
            <a:pPr algn="l"/>
            <a:r>
              <a:rPr lang="en-US" sz="8800" dirty="0" smtClean="0">
                <a:latin typeface="Calibri" pitchFamily="34" charset="0"/>
              </a:rPr>
              <a:t>$</a:t>
            </a:r>
            <a:r>
              <a:rPr lang="en-US" sz="8800" dirty="0">
                <a:latin typeface="Calibri" pitchFamily="34" charset="0"/>
              </a:rPr>
              <a:t>1M for beating the benchmark by 10%</a:t>
            </a:r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</p:txBody>
      </p:sp>
      <p:graphicFrame>
        <p:nvGraphicFramePr>
          <p:cNvPr id="2" name="Chart 1"/>
          <p:cNvGraphicFramePr/>
          <p:nvPr/>
        </p:nvGraphicFramePr>
        <p:xfrm>
          <a:off x="1752598" y="16861536"/>
          <a:ext cx="22021802" cy="1131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1488400" y="4724400"/>
            <a:ext cx="21831300" cy="80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defRPr/>
            </a:pPr>
            <a:r>
              <a:rPr lang="en-US" sz="8800" b="1" dirty="0">
                <a:latin typeface="Calibri" pitchFamily="34" charset="0"/>
              </a:rPr>
              <a:t>Differentially Private Recommendation</a:t>
            </a:r>
          </a:p>
          <a:p>
            <a:pPr algn="ctr">
              <a:defRPr/>
            </a:pPr>
            <a:endParaRPr lang="en-US" sz="4800" b="1" dirty="0">
              <a:latin typeface="Calibri" pitchFamily="34" charset="0"/>
            </a:endParaRPr>
          </a:p>
          <a:p>
            <a:pPr marL="1143000" indent="20638" algn="l">
              <a:buFont typeface="+mj-lt"/>
              <a:buAutoNum type="arabicPeriod"/>
              <a:defRPr/>
            </a:pPr>
            <a:r>
              <a:rPr lang="en-US" sz="8800" dirty="0">
                <a:latin typeface="Calibri" pitchFamily="34" charset="0"/>
              </a:rPr>
              <a:t>Global effects (movie/user averages)</a:t>
            </a:r>
          </a:p>
          <a:p>
            <a:pPr marL="1143000" indent="20638" algn="l">
              <a:buFont typeface="+mj-lt"/>
              <a:buAutoNum type="arabicPeriod"/>
              <a:defRPr/>
            </a:pPr>
            <a:r>
              <a:rPr lang="en-US" sz="8800" dirty="0">
                <a:latin typeface="Calibri" pitchFamily="34" charset="0"/>
              </a:rPr>
              <a:t>Movie-movie covariance matrix</a:t>
            </a:r>
          </a:p>
          <a:p>
            <a:pPr marL="1143000" indent="20638" algn="l">
              <a:buFont typeface="+mj-lt"/>
              <a:buAutoNum type="arabicPeriod"/>
              <a:defRPr/>
            </a:pPr>
            <a:endParaRPr lang="en-US" sz="11500" dirty="0">
              <a:latin typeface="Calibri" pitchFamily="34" charset="0"/>
            </a:endParaRPr>
          </a:p>
          <a:p>
            <a:pPr marL="1143000" indent="20638" algn="l">
              <a:buFont typeface="+mj-lt"/>
              <a:buAutoNum type="arabicPeriod"/>
              <a:defRPr/>
            </a:pPr>
            <a:r>
              <a:rPr lang="en-US" sz="8800" dirty="0">
                <a:latin typeface="Calibri" pitchFamily="34" charset="0"/>
              </a:rPr>
              <a:t>Leading “geometric” Netflix algorithms</a:t>
            </a:r>
            <a:endParaRPr lang="en-US" sz="88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185999" y="16861536"/>
            <a:ext cx="13144500" cy="142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sz="8800" b="1" dirty="0">
                <a:latin typeface="Calibri" pitchFamily="34" charset="0"/>
              </a:rPr>
              <a:t>Accuracy-Privacy Tradeoff</a:t>
            </a:r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</p:txBody>
      </p:sp>
      <p:sp>
        <p:nvSpPr>
          <p:cNvPr id="7" name="Down Arrow 6"/>
          <p:cNvSpPr/>
          <p:nvPr/>
        </p:nvSpPr>
        <p:spPr>
          <a:xfrm>
            <a:off x="29337000" y="9518071"/>
            <a:ext cx="3207327" cy="1953493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chemeClr val="tx1"/>
                </a:solidFill>
              </a:rPr>
              <a:t>DP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831800" y="16861536"/>
            <a:ext cx="13144500" cy="142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sz="8800" b="1" dirty="0">
                <a:latin typeface="Calibri" pitchFamily="34" charset="0"/>
              </a:rPr>
              <a:t>Cost of Privacy over Time</a:t>
            </a:r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  <a:p>
            <a:pPr algn="ctr"/>
            <a:endParaRPr lang="en-US" sz="138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5584150" y="19111960"/>
          <a:ext cx="16478250" cy="906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399" y="6781800"/>
            <a:ext cx="115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178</Words>
  <Application>Microsoft Office PowerPoint</Application>
  <PresentationFormat>Custom</PresentationFormat>
  <Paragraphs>72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Ilya Mironov</cp:lastModifiedBy>
  <cp:revision>32</cp:revision>
  <dcterms:created xsi:type="dcterms:W3CDTF">2010-03-30T02:02:41Z</dcterms:created>
  <dcterms:modified xsi:type="dcterms:W3CDTF">2010-04-28T04:24:25Z</dcterms:modified>
</cp:coreProperties>
</file>