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385" autoAdjust="0"/>
    <p:restoredTop sz="94660"/>
  </p:normalViewPr>
  <p:slideViewPr>
    <p:cSldViewPr snapToObjects="1">
      <p:cViewPr varScale="1">
        <p:scale>
          <a:sx n="21" d="100"/>
          <a:sy n="21" d="100"/>
        </p:scale>
        <p:origin x="-1445" y="-120"/>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583680" y="18653760"/>
            <a:ext cx="30723840" cy="8412480"/>
          </a:xfrm>
          <a:prstGeom prst="rect">
            <a:avLst/>
          </a:prstGeo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5F5B7F6B-925D-3F45-86E5-F227F1ECB8BC}" type="datetimeFigureOut">
              <a:rPr lang="en-US" smtClean="0"/>
              <a:pPr/>
              <a:t>4/20/2010</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8E917508-63F1-B94C-8577-C6E910369E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194560" y="30510482"/>
            <a:ext cx="10241280" cy="1752600"/>
          </a:xfrm>
          <a:prstGeom prst="rect">
            <a:avLst/>
          </a:prstGeom>
        </p:spPr>
        <p:txBody>
          <a:bodyPr/>
          <a:lstStyle/>
          <a:p>
            <a:fld id="{5F5B7F6B-925D-3F45-86E5-F227F1ECB8BC}" type="datetimeFigureOut">
              <a:rPr lang="en-US" smtClean="0"/>
              <a:pPr/>
              <a:t>4/20/2010</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8E917508-63F1-B94C-8577-C6E910369E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emoPosterHeader.bmp"/>
          <p:cNvPicPr>
            <a:picLocks noChangeAspect="1"/>
          </p:cNvPicPr>
          <p:nvPr userDrawn="1"/>
        </p:nvPicPr>
        <p:blipFill>
          <a:blip r:embed="rId4"/>
          <a:stretch>
            <a:fillRect/>
          </a:stretch>
        </p:blipFill>
        <p:spPr>
          <a:xfrm>
            <a:off x="-533400" y="-152400"/>
            <a:ext cx="52077407" cy="3451622"/>
          </a:xfrm>
          <a:prstGeom prst="rect">
            <a:avLst/>
          </a:prstGeom>
        </p:spPr>
      </p:pic>
      <p:pic>
        <p:nvPicPr>
          <p:cNvPr id="7" name="Picture 6" descr="DemoPosterFooter.bmp"/>
          <p:cNvPicPr>
            <a:picLocks noChangeAspect="1"/>
          </p:cNvPicPr>
          <p:nvPr userDrawn="1"/>
        </p:nvPicPr>
        <p:blipFill>
          <a:blip r:embed="rId5"/>
          <a:stretch>
            <a:fillRect/>
          </a:stretch>
        </p:blipFill>
        <p:spPr>
          <a:xfrm>
            <a:off x="-533400" y="30237948"/>
            <a:ext cx="44958000" cy="2979757"/>
          </a:xfrm>
          <a:prstGeom prst="rect">
            <a:avLst/>
          </a:prstGeom>
        </p:spPr>
      </p:pic>
      <p:pic>
        <p:nvPicPr>
          <p:cNvPr id="12" name="Picture 11" descr="Logo_White.gif"/>
          <p:cNvPicPr>
            <a:picLocks noChangeAspect="1"/>
          </p:cNvPicPr>
          <p:nvPr userDrawn="1"/>
        </p:nvPicPr>
        <p:blipFill>
          <a:blip r:embed="rId6"/>
          <a:stretch>
            <a:fillRect/>
          </a:stretch>
        </p:blipFill>
        <p:spPr>
          <a:xfrm>
            <a:off x="1447800" y="30937200"/>
            <a:ext cx="5143500" cy="1432111"/>
          </a:xfrm>
          <a:prstGeom prst="rect">
            <a:avLst/>
          </a:prstGeom>
        </p:spPr>
      </p:pic>
      <p:pic>
        <p:nvPicPr>
          <p:cNvPr id="10" name="Picture 9" descr="MSLogo.gif"/>
          <p:cNvPicPr>
            <a:picLocks noChangeAspect="1"/>
          </p:cNvPicPr>
          <p:nvPr userDrawn="1"/>
        </p:nvPicPr>
        <p:blipFill>
          <a:blip r:embed="rId7"/>
          <a:stretch>
            <a:fillRect/>
          </a:stretch>
        </p:blipFill>
        <p:spPr>
          <a:xfrm>
            <a:off x="39090600" y="31280101"/>
            <a:ext cx="3160517" cy="685800"/>
          </a:xfrm>
          <a:prstGeom prst="rect">
            <a:avLst/>
          </a:prstGeom>
        </p:spPr>
      </p:pic>
      <p:pic>
        <p:nvPicPr>
          <p:cNvPr id="8" name="Picture 7" descr="TechFair.png"/>
          <p:cNvPicPr>
            <a:picLocks noChangeAspect="1"/>
          </p:cNvPicPr>
          <p:nvPr userDrawn="1"/>
        </p:nvPicPr>
        <p:blipFill>
          <a:blip r:embed="rId8"/>
          <a:stretch>
            <a:fillRect/>
          </a:stretch>
        </p:blipFill>
        <p:spPr>
          <a:xfrm>
            <a:off x="36195000" y="457200"/>
            <a:ext cx="6451698" cy="25229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6800" y="3328854"/>
            <a:ext cx="38303200" cy="2400657"/>
          </a:xfrm>
          <a:prstGeom prst="rect">
            <a:avLst/>
          </a:prstGeom>
          <a:noFill/>
        </p:spPr>
        <p:txBody>
          <a:bodyPr wrap="square" rtlCol="0">
            <a:spAutoFit/>
          </a:bodyPr>
          <a:lstStyle/>
          <a:p>
            <a:r>
              <a:rPr lang="en-US" sz="15000" dirty="0" smtClean="0"/>
              <a:t>Bing.com/Twitter, Twitter Answer </a:t>
            </a:r>
            <a:endParaRPr lang="en-US" sz="15000" dirty="0"/>
          </a:p>
        </p:txBody>
      </p:sp>
      <p:sp>
        <p:nvSpPr>
          <p:cNvPr id="2" name="Rectangle 2"/>
          <p:cNvSpPr>
            <a:spLocks noChangeArrowheads="1"/>
          </p:cNvSpPr>
          <p:nvPr/>
        </p:nvSpPr>
        <p:spPr bwMode="auto">
          <a:xfrm>
            <a:off x="2306320" y="6172200"/>
            <a:ext cx="39679880" cy="9067800"/>
          </a:xfrm>
          <a:prstGeom prst="rect">
            <a:avLst/>
          </a:prstGeom>
          <a:solidFill>
            <a:srgbClr val="EAEFF4"/>
          </a:solidFill>
          <a:ln w="9525" algn="in">
            <a:solidFill>
              <a:srgbClr val="E0E6E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p:cNvSpPr>
            <a:spLocks noChangeArrowheads="1"/>
          </p:cNvSpPr>
          <p:nvPr/>
        </p:nvSpPr>
        <p:spPr bwMode="auto">
          <a:xfrm>
            <a:off x="3657600" y="6253163"/>
            <a:ext cx="38328600" cy="6472237"/>
          </a:xfrm>
          <a:prstGeom prst="rect">
            <a:avLst/>
          </a:prstGeom>
          <a:solidFill>
            <a:srgbClr val="EAEFF4"/>
          </a:solidFill>
          <a:ln w="9525" algn="in">
            <a:solidFill>
              <a:srgbClr val="E0E6E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en-US" sz="6000" dirty="0"/>
              <a:t>Twitter is producing millions of tweets every minute on every subject </a:t>
            </a:r>
            <a:r>
              <a:rPr lang="en-US" sz="6000" dirty="0" smtClean="0"/>
              <a:t>imaginable - from </a:t>
            </a:r>
            <a:r>
              <a:rPr lang="en-US" sz="6000" dirty="0"/>
              <a:t>important social and political </a:t>
            </a:r>
            <a:r>
              <a:rPr lang="en-US" sz="6000" dirty="0" smtClean="0"/>
              <a:t>issues to updates from your social circle. </a:t>
            </a:r>
            <a:r>
              <a:rPr lang="en-US" sz="6000" dirty="0"/>
              <a:t>The power of those tweets as </a:t>
            </a:r>
            <a:r>
              <a:rPr lang="en-US" sz="6000" dirty="0" smtClean="0"/>
              <a:t>data </a:t>
            </a:r>
            <a:r>
              <a:rPr lang="en-US" sz="6000" dirty="0"/>
              <a:t>that can be surfaced in search is enormous.</a:t>
            </a:r>
          </a:p>
          <a:p>
            <a:endParaRPr lang="en-US" sz="6000" dirty="0"/>
          </a:p>
          <a:p>
            <a:r>
              <a:rPr lang="en-US" sz="6000" dirty="0"/>
              <a:t>On </a:t>
            </a:r>
            <a:r>
              <a:rPr lang="en-US" sz="6000" b="1" dirty="0"/>
              <a:t>Bing.com/twitter</a:t>
            </a:r>
            <a:r>
              <a:rPr lang="en-US" sz="6000" dirty="0"/>
              <a:t>, you can now search for what people are saying all over the web about breaking news topics, your favorite celebrity, and anything else you use Twitter to stay on top of today. </a:t>
            </a:r>
          </a:p>
          <a:p>
            <a:endParaRPr lang="en-US" sz="6000" dirty="0"/>
          </a:p>
          <a:p>
            <a:r>
              <a:rPr lang="en-US" sz="6000" dirty="0"/>
              <a:t>On the main </a:t>
            </a:r>
            <a:r>
              <a:rPr lang="en-US" sz="6000" b="1" dirty="0"/>
              <a:t>Bing.com SRP</a:t>
            </a:r>
            <a:r>
              <a:rPr lang="en-US" sz="6000" dirty="0"/>
              <a:t>, Bing pulls in social content generated on Twitter to surface the most relevant updates within </a:t>
            </a:r>
            <a:r>
              <a:rPr lang="en-US" sz="6000" i="1" dirty="0"/>
              <a:t>seconds</a:t>
            </a:r>
            <a:r>
              <a:rPr lang="en-US" sz="6000" dirty="0"/>
              <a:t> of a breaking news event.</a:t>
            </a:r>
            <a:endParaRPr lang="en-US" sz="6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6195"/>
          <a:stretch/>
        </p:blipFill>
        <p:spPr>
          <a:xfrm>
            <a:off x="2336800" y="16375024"/>
            <a:ext cx="17277480" cy="1287056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6241"/>
          <a:stretch/>
        </p:blipFill>
        <p:spPr>
          <a:xfrm>
            <a:off x="22706444" y="16375024"/>
            <a:ext cx="19996036" cy="13266776"/>
          </a:xfrm>
          <a:prstGeom prst="rect">
            <a:avLst/>
          </a:prstGeom>
        </p:spPr>
      </p:pic>
      <p:sp>
        <p:nvSpPr>
          <p:cNvPr id="7" name="Right Arrow 6"/>
          <p:cNvSpPr/>
          <p:nvPr/>
        </p:nvSpPr>
        <p:spPr>
          <a:xfrm rot="10800000">
            <a:off x="38280594" y="25131558"/>
            <a:ext cx="4229100" cy="1225952"/>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p:nvSpPr>
        <p:spPr>
          <a:xfrm>
            <a:off x="37709056" y="24037983"/>
            <a:ext cx="5372176" cy="1200329"/>
          </a:xfrm>
          <a:prstGeom prst="rect">
            <a:avLst/>
          </a:prstGeom>
          <a:noFill/>
          <a:ln>
            <a:noFill/>
          </a:ln>
        </p:spPr>
        <p:txBody>
          <a:bodyPr wrap="none" rtlCol="0">
            <a:spAutoFit/>
          </a:bodyPr>
          <a:lstStyle/>
          <a:p>
            <a:r>
              <a:rPr lang="en-US" sz="7000" dirty="0" smtClean="0">
                <a:solidFill>
                  <a:schemeClr val="tx2"/>
                </a:solidFill>
              </a:rPr>
              <a:t>Social Answer</a:t>
            </a:r>
            <a:endParaRPr lang="en-US" sz="7000" dirty="0">
              <a:solidFill>
                <a:schemeClr val="tx2"/>
              </a:solidFill>
            </a:endParaRPr>
          </a:p>
        </p:txBody>
      </p:sp>
      <p:sp>
        <p:nvSpPr>
          <p:cNvPr id="10" name="TextBox 9"/>
          <p:cNvSpPr txBox="1"/>
          <p:nvPr/>
        </p:nvSpPr>
        <p:spPr>
          <a:xfrm>
            <a:off x="19614280" y="20288636"/>
            <a:ext cx="2759986" cy="2246769"/>
          </a:xfrm>
          <a:prstGeom prst="rect">
            <a:avLst/>
          </a:prstGeom>
          <a:noFill/>
          <a:ln>
            <a:noFill/>
          </a:ln>
        </p:spPr>
        <p:txBody>
          <a:bodyPr wrap="none" rtlCol="0">
            <a:spAutoFit/>
          </a:bodyPr>
          <a:lstStyle/>
          <a:p>
            <a:r>
              <a:rPr lang="en-US" sz="7000" dirty="0" smtClean="0">
                <a:solidFill>
                  <a:schemeClr val="tx2"/>
                </a:solidFill>
              </a:rPr>
              <a:t>Top </a:t>
            </a:r>
          </a:p>
          <a:p>
            <a:r>
              <a:rPr lang="en-US" sz="7000" dirty="0" smtClean="0">
                <a:solidFill>
                  <a:schemeClr val="tx2"/>
                </a:solidFill>
              </a:rPr>
              <a:t>Tweets</a:t>
            </a:r>
            <a:endParaRPr lang="en-US" sz="7000" dirty="0">
              <a:solidFill>
                <a:schemeClr val="tx2"/>
              </a:solidFill>
            </a:endParaRPr>
          </a:p>
        </p:txBody>
      </p:sp>
      <p:sp>
        <p:nvSpPr>
          <p:cNvPr id="11" name="TextBox 10"/>
          <p:cNvSpPr txBox="1"/>
          <p:nvPr/>
        </p:nvSpPr>
        <p:spPr>
          <a:xfrm>
            <a:off x="19534097" y="25140076"/>
            <a:ext cx="2920351" cy="3323987"/>
          </a:xfrm>
          <a:prstGeom prst="rect">
            <a:avLst/>
          </a:prstGeom>
          <a:noFill/>
          <a:ln>
            <a:noFill/>
          </a:ln>
        </p:spPr>
        <p:txBody>
          <a:bodyPr wrap="none" rtlCol="0">
            <a:spAutoFit/>
          </a:bodyPr>
          <a:lstStyle/>
          <a:p>
            <a:r>
              <a:rPr lang="en-US" sz="7000" dirty="0" smtClean="0">
                <a:solidFill>
                  <a:schemeClr val="tx2"/>
                </a:solidFill>
              </a:rPr>
              <a:t>Top </a:t>
            </a:r>
          </a:p>
          <a:p>
            <a:r>
              <a:rPr lang="en-US" sz="7000" dirty="0" smtClean="0">
                <a:solidFill>
                  <a:schemeClr val="tx2"/>
                </a:solidFill>
              </a:rPr>
              <a:t>Shared </a:t>
            </a:r>
          </a:p>
          <a:p>
            <a:r>
              <a:rPr lang="en-US" sz="7000" dirty="0" smtClean="0">
                <a:solidFill>
                  <a:schemeClr val="tx2"/>
                </a:solidFill>
              </a:rPr>
              <a:t>Links</a:t>
            </a:r>
            <a:endParaRPr lang="en-US" sz="7000" dirty="0">
              <a:solidFill>
                <a:schemeClr val="tx2"/>
              </a:solidFill>
            </a:endParaRPr>
          </a:p>
        </p:txBody>
      </p:sp>
      <p:sp>
        <p:nvSpPr>
          <p:cNvPr id="8" name="Right Brace 7"/>
          <p:cNvSpPr/>
          <p:nvPr/>
        </p:nvSpPr>
        <p:spPr>
          <a:xfrm>
            <a:off x="17785480" y="19604024"/>
            <a:ext cx="1340720" cy="3615994"/>
          </a:xfrm>
          <a:prstGeom prst="rightBrace">
            <a:avLst/>
          </a:prstGeom>
          <a:ln w="63500">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12" name="Right Brace 11"/>
          <p:cNvSpPr/>
          <p:nvPr/>
        </p:nvSpPr>
        <p:spPr>
          <a:xfrm>
            <a:off x="17855454" y="24074757"/>
            <a:ext cx="1340720" cy="5170827"/>
          </a:xfrm>
          <a:prstGeom prst="rightBrace">
            <a:avLst/>
          </a:prstGeom>
          <a:ln w="63500">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14" name="Rectangle 13"/>
          <p:cNvSpPr/>
          <p:nvPr/>
        </p:nvSpPr>
        <p:spPr>
          <a:xfrm>
            <a:off x="26593800" y="23774401"/>
            <a:ext cx="11115256" cy="3429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4200" y="3505199"/>
            <a:ext cx="3352800" cy="259080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4090" y="3947598"/>
            <a:ext cx="1722120" cy="17221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TotalTime>
  <Words>119</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Subert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Lee</dc:creator>
  <cp:lastModifiedBy>Eyal Grundstein</cp:lastModifiedBy>
  <cp:revision>17</cp:revision>
  <dcterms:created xsi:type="dcterms:W3CDTF">2010-03-30T02:02:41Z</dcterms:created>
  <dcterms:modified xsi:type="dcterms:W3CDTF">2010-04-20T19:37:10Z</dcterms:modified>
</cp:coreProperties>
</file>