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3" d="100"/>
          <a:sy n="13" d="100"/>
        </p:scale>
        <p:origin x="-1686" y="-18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593120" y="40843200"/>
            <a:ext cx="45044920" cy="3671318"/>
          </a:xfrm>
          <a:prstGeom prst="rect">
            <a:avLst/>
          </a:prstGeom>
        </p:spPr>
      </p:pic>
      <p:pic>
        <p:nvPicPr>
          <p:cNvPr id="6" name="Picture 5" descr="DemoPosterHeader.bmp"/>
          <p:cNvPicPr>
            <a:picLocks noChangeAspect="1"/>
          </p:cNvPicPr>
          <p:nvPr userDrawn="1"/>
        </p:nvPicPr>
        <p:blipFill>
          <a:blip r:embed="rId5"/>
          <a:srcRect r="46195"/>
          <a:stretch>
            <a:fillRect/>
          </a:stretch>
        </p:blipFill>
        <p:spPr>
          <a:xfrm>
            <a:off x="-1143000" y="0"/>
            <a:ext cx="34594800" cy="4261521"/>
          </a:xfrm>
          <a:prstGeom prst="rect">
            <a:avLst/>
          </a:prstGeom>
        </p:spPr>
      </p:pic>
      <p:pic>
        <p:nvPicPr>
          <p:cNvPr id="13" name="Picture 12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400" y="41101086"/>
            <a:ext cx="6172200" cy="1718533"/>
          </a:xfrm>
          <a:prstGeom prst="rect">
            <a:avLst/>
          </a:prstGeom>
        </p:spPr>
      </p:pic>
      <p:pic>
        <p:nvPicPr>
          <p:cNvPr id="8" name="Picture 7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727400" y="41757600"/>
            <a:ext cx="3160517" cy="685800"/>
          </a:xfrm>
          <a:prstGeom prst="rect">
            <a:avLst/>
          </a:prstGeom>
        </p:spPr>
      </p:pic>
      <p:pic>
        <p:nvPicPr>
          <p:cNvPr id="12" name="Picture 11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254792" y="838200"/>
            <a:ext cx="6945215" cy="27159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flipH="1">
            <a:off x="17782518" y="15727473"/>
            <a:ext cx="2428202" cy="195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flipH="1">
            <a:off x="6049108" y="15737556"/>
            <a:ext cx="2428202" cy="1955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8458200"/>
            <a:ext cx="94488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495800"/>
            <a:ext cx="2876803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Green99: </a:t>
            </a:r>
            <a:r>
              <a:rPr lang="en-US" sz="5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Saving Desktop Energy using </a:t>
            </a:r>
            <a:r>
              <a:rPr lang="en-US" sz="5400" b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SleepServer</a:t>
            </a:r>
            <a:endParaRPr lang="en-US" sz="60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4366200"/>
            <a:ext cx="9448800" cy="987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8600" y="10058400"/>
            <a:ext cx="10134600" cy="178510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04825" indent="-504825"/>
            <a:r>
              <a:rPr lang="en-US" sz="6600" b="1" dirty="0" smtClean="0"/>
              <a:t>2. </a:t>
            </a:r>
            <a:r>
              <a:rPr lang="en-US" sz="4400" b="1" dirty="0" err="1" smtClean="0"/>
              <a:t>SleepServer</a:t>
            </a:r>
            <a:r>
              <a:rPr lang="en-US" sz="4400" b="1" dirty="0" smtClean="0"/>
              <a:t> takes over MAC/IP </a:t>
            </a:r>
            <a:r>
              <a:rPr lang="en-US" sz="4400" b="1" dirty="0" err="1" smtClean="0"/>
              <a:t>addr</a:t>
            </a:r>
            <a:r>
              <a:rPr lang="en-US" sz="4400" b="1" dirty="0" smtClean="0"/>
              <a:t> of sleeping machine by sending ARP Probe</a:t>
            </a:r>
            <a:endParaRPr lang="en-US" sz="4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95800"/>
            <a:ext cx="2438399" cy="192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990600" y="33985200"/>
            <a:ext cx="30977830" cy="0"/>
          </a:xfrm>
          <a:prstGeom prst="line">
            <a:avLst/>
          </a:prstGeom>
          <a:ln w="476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7551003"/>
            <a:ext cx="2415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/>
              <a:t>Enable idle desktops to sleep, while minimizing disruption to users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477000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6400800"/>
            <a:ext cx="536179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en-US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70285" y="8610600"/>
            <a:ext cx="30977830" cy="0"/>
          </a:xfrm>
          <a:prstGeom prst="line">
            <a:avLst/>
          </a:prstGeom>
          <a:ln w="476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79000" y="10058400"/>
            <a:ext cx="10134600" cy="178510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04825" indent="-504825"/>
            <a:r>
              <a:rPr lang="en-US" sz="6600" b="1" dirty="0" smtClean="0"/>
              <a:t>3. </a:t>
            </a:r>
            <a:r>
              <a:rPr lang="en-US" sz="4400" b="1" dirty="0" smtClean="0"/>
              <a:t>Traffic meant for sleeping machine is redirected to sleep server</a:t>
            </a:r>
            <a:endParaRPr lang="en-US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8813959"/>
            <a:ext cx="13639800" cy="178510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04825" indent="-504825"/>
            <a:r>
              <a:rPr lang="en-US" sz="6600" b="1" dirty="0" smtClean="0"/>
              <a:t>4. </a:t>
            </a:r>
            <a:r>
              <a:rPr lang="en-US" sz="4400" b="1" dirty="0" err="1" smtClean="0"/>
              <a:t>SleepServer</a:t>
            </a:r>
            <a:r>
              <a:rPr lang="en-US" sz="4400" b="1" dirty="0" smtClean="0"/>
              <a:t> wakes up sleeping machine by sending </a:t>
            </a:r>
            <a:r>
              <a:rPr lang="en-US" sz="4400" b="1" dirty="0" err="1" smtClean="0"/>
              <a:t>WoL</a:t>
            </a:r>
            <a:r>
              <a:rPr lang="en-US" sz="4400" b="1" dirty="0" smtClean="0"/>
              <a:t> upon receiving “important” traffic or events 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897600" y="18966359"/>
            <a:ext cx="13639800" cy="178510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marL="504825" indent="-504825"/>
            <a:r>
              <a:rPr lang="en-US" sz="6600" b="1" dirty="0" smtClean="0"/>
              <a:t>5. </a:t>
            </a:r>
            <a:r>
              <a:rPr lang="en-US" sz="4400" b="1" dirty="0" smtClean="0"/>
              <a:t>Subsequent traffic is sent to the now-awake machine</a:t>
            </a:r>
          </a:p>
          <a:p>
            <a:pPr marL="504825" indent="-504825"/>
            <a:endParaRPr lang="en-US" sz="4400" b="1" dirty="0"/>
          </a:p>
        </p:txBody>
      </p:sp>
      <p:pic>
        <p:nvPicPr>
          <p:cNvPr id="19" name="Picture 5" descr="C:\Users\padhye\AppData\Local\Microsoft\Windows\Temporary Internet Files\Content.IE5\YGV0LOMB\MCj0435242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62210" y="15575073"/>
            <a:ext cx="1219200" cy="2412273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13638410" y="14855646"/>
            <a:ext cx="67095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rver"/>
          <p:cNvSpPr>
            <a:spLocks noEditPoints="1" noChangeArrowheads="1"/>
          </p:cNvSpPr>
          <p:nvPr/>
        </p:nvSpPr>
        <p:spPr bwMode="auto">
          <a:xfrm>
            <a:off x="14921110" y="12776532"/>
            <a:ext cx="1776046" cy="147270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15209921" y="14552442"/>
            <a:ext cx="6064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17979856" y="12603273"/>
            <a:ext cx="3354754" cy="14513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WAN</a:t>
            </a:r>
            <a:endParaRPr lang="en-US" sz="4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749910" y="13380155"/>
            <a:ext cx="1427285" cy="278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3513308" y="15375425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8644108" y="15375425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105010" y="17335114"/>
            <a:ext cx="3088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Sleep Server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77010" y="17342555"/>
            <a:ext cx="4223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Sleeping Desktop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29" name="Picture 8" descr="C:\Users\padhye\AppData\Local\Microsoft\Windows\Temporary Internet Files\Content.IE5\ZD39CNX1\MCj043004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26310" y="15748332"/>
            <a:ext cx="1895475" cy="1638300"/>
          </a:xfrm>
          <a:prstGeom prst="rect">
            <a:avLst/>
          </a:prstGeom>
          <a:noFill/>
        </p:spPr>
      </p:pic>
      <p:sp>
        <p:nvSpPr>
          <p:cNvPr id="30" name="Down Arrow 29"/>
          <p:cNvSpPr/>
          <p:nvPr/>
        </p:nvSpPr>
        <p:spPr>
          <a:xfrm rot="10800000">
            <a:off x="14616310" y="14681532"/>
            <a:ext cx="1143000" cy="1676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683110" y="15443532"/>
            <a:ext cx="15676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ARP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Probe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10058400"/>
            <a:ext cx="9506870" cy="178510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04825" indent="-504825"/>
            <a:r>
              <a:rPr lang="en-US" sz="6600" b="1" dirty="0" smtClean="0"/>
              <a:t>1.</a:t>
            </a:r>
            <a:r>
              <a:rPr lang="en-US" sz="4400" b="1" dirty="0" smtClean="0"/>
              <a:t> Idle machine informs </a:t>
            </a:r>
            <a:r>
              <a:rPr lang="en-US" sz="4400" b="1" dirty="0" err="1" smtClean="0"/>
              <a:t>SleepServer</a:t>
            </a:r>
            <a:r>
              <a:rPr lang="en-US" sz="4400" b="1" dirty="0" smtClean="0"/>
              <a:t> before going to sleep</a:t>
            </a:r>
            <a:endParaRPr lang="en-US" sz="4400" b="1" dirty="0"/>
          </a:p>
        </p:txBody>
      </p:sp>
      <p:pic>
        <p:nvPicPr>
          <p:cNvPr id="33" name="Picture 5" descr="C:\Users\padhye\AppData\Local\Microsoft\Windows\Temporary Internet Files\Content.IE5\YGV0LOMB\MCj0435242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5661356"/>
            <a:ext cx="1219200" cy="2412273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/>
          <p:nvPr/>
        </p:nvCxnSpPr>
        <p:spPr>
          <a:xfrm>
            <a:off x="1905000" y="14941929"/>
            <a:ext cx="67095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erver"/>
          <p:cNvSpPr>
            <a:spLocks noEditPoints="1" noChangeArrowheads="1"/>
          </p:cNvSpPr>
          <p:nvPr/>
        </p:nvSpPr>
        <p:spPr bwMode="auto">
          <a:xfrm>
            <a:off x="3187700" y="12862815"/>
            <a:ext cx="1776046" cy="147270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3476511" y="14638725"/>
            <a:ext cx="6064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6246446" y="12689556"/>
            <a:ext cx="3354754" cy="14513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WAN</a:t>
            </a:r>
            <a:endParaRPr lang="en-US" sz="4400" dirty="0"/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 flipV="1">
            <a:off x="5029200" y="13415231"/>
            <a:ext cx="1227652" cy="363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779898" y="15461708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910698" y="15461708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47800" y="17413956"/>
            <a:ext cx="3088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Sleep Server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9800" y="17413956"/>
            <a:ext cx="3116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Idle Desktop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0800000">
            <a:off x="3962400" y="16042356"/>
            <a:ext cx="1676400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19200" y="12994356"/>
            <a:ext cx="1995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Subnet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Router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58910" y="12694355"/>
            <a:ext cx="1995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Subnet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Router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6" name="Picture 5" descr="C:\Users\padhye\AppData\Local\Microsoft\Windows\Temporary Internet Files\Content.IE5\YGV0LOMB\MCj0435242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1000" y="15163800"/>
            <a:ext cx="1219200" cy="2412273"/>
          </a:xfrm>
          <a:prstGeom prst="rect">
            <a:avLst/>
          </a:prstGeom>
          <a:noFill/>
        </p:spPr>
      </p:pic>
      <p:cxnSp>
        <p:nvCxnSpPr>
          <p:cNvPr id="47" name="Straight Connector 46"/>
          <p:cNvCxnSpPr/>
          <p:nvPr/>
        </p:nvCxnSpPr>
        <p:spPr>
          <a:xfrm>
            <a:off x="23317200" y="14444373"/>
            <a:ext cx="67095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erver"/>
          <p:cNvSpPr>
            <a:spLocks noEditPoints="1" noChangeArrowheads="1"/>
          </p:cNvSpPr>
          <p:nvPr/>
        </p:nvSpPr>
        <p:spPr bwMode="auto">
          <a:xfrm>
            <a:off x="24599900" y="12365259"/>
            <a:ext cx="1776046" cy="147270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24888711" y="14141169"/>
            <a:ext cx="6064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"/>
          <p:cNvSpPr>
            <a:spLocks noChangeAspect="1" noEditPoints="1" noChangeArrowheads="1"/>
          </p:cNvSpPr>
          <p:nvPr/>
        </p:nvSpPr>
        <p:spPr bwMode="auto">
          <a:xfrm>
            <a:off x="27658646" y="12192000"/>
            <a:ext cx="3354754" cy="14513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WAN</a:t>
            </a:r>
            <a:endParaRPr lang="en-US" sz="4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6441400" y="12954000"/>
            <a:ext cx="1414585" cy="176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3192098" y="14964152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8322898" y="14964152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flipH="1">
            <a:off x="27461308" y="15240000"/>
            <a:ext cx="2428202" cy="19554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22860000" y="16992600"/>
            <a:ext cx="3088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Sleep Server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631400" y="12496800"/>
            <a:ext cx="1995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Subnet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Router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74800" y="16992600"/>
            <a:ext cx="4223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Sleeping Desktop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58" name="Picture 8" descr="C:\Users\padhye\AppData\Local\Microsoft\Windows\Temporary Internet Files\Content.IE5\ZD39CNX1\MCj043004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41600" y="15544800"/>
            <a:ext cx="1895475" cy="1638300"/>
          </a:xfrm>
          <a:prstGeom prst="rect">
            <a:avLst/>
          </a:prstGeom>
          <a:noFill/>
        </p:spPr>
      </p:pic>
      <p:cxnSp>
        <p:nvCxnSpPr>
          <p:cNvPr id="59" name="Straight Connector 58"/>
          <p:cNvCxnSpPr/>
          <p:nvPr/>
        </p:nvCxnSpPr>
        <p:spPr>
          <a:xfrm rot="5400000">
            <a:off x="24536400" y="14706600"/>
            <a:ext cx="1676400" cy="0"/>
          </a:xfrm>
          <a:prstGeom prst="line">
            <a:avLst/>
          </a:prstGeom>
          <a:ln w="101600"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24536401" y="15544800"/>
            <a:ext cx="847725" cy="1588"/>
          </a:xfrm>
          <a:prstGeom prst="straightConnector1">
            <a:avLst/>
          </a:prstGeom>
          <a:ln w="1016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431750" y="15516225"/>
            <a:ext cx="2914650" cy="28575"/>
          </a:xfrm>
          <a:prstGeom prst="line">
            <a:avLst/>
          </a:prstGeom>
          <a:ln w="12700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5" descr="C:\Users\padhye\AppData\Local\Microsoft\Windows\Temporary Internet Files\Content.IE5\YGV0LOMB\MCj0435242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8900" y="24965300"/>
            <a:ext cx="1219200" cy="2412273"/>
          </a:xfrm>
          <a:prstGeom prst="rect">
            <a:avLst/>
          </a:prstGeom>
          <a:noFill/>
        </p:spPr>
      </p:pic>
      <p:cxnSp>
        <p:nvCxnSpPr>
          <p:cNvPr id="63" name="Straight Connector 62"/>
          <p:cNvCxnSpPr/>
          <p:nvPr/>
        </p:nvCxnSpPr>
        <p:spPr>
          <a:xfrm>
            <a:off x="3975100" y="24245873"/>
            <a:ext cx="67095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erver"/>
          <p:cNvSpPr>
            <a:spLocks noEditPoints="1" noChangeArrowheads="1"/>
          </p:cNvSpPr>
          <p:nvPr/>
        </p:nvSpPr>
        <p:spPr bwMode="auto">
          <a:xfrm>
            <a:off x="5257800" y="22166759"/>
            <a:ext cx="1776046" cy="147270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5400000" flipH="1" flipV="1">
            <a:off x="5546611" y="23942669"/>
            <a:ext cx="6064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loud"/>
          <p:cNvSpPr>
            <a:spLocks noChangeAspect="1" noEditPoints="1" noChangeArrowheads="1"/>
          </p:cNvSpPr>
          <p:nvPr/>
        </p:nvSpPr>
        <p:spPr bwMode="auto">
          <a:xfrm>
            <a:off x="8316546" y="21993500"/>
            <a:ext cx="3354754" cy="14513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WAN</a:t>
            </a:r>
            <a:endParaRPr lang="en-US" sz="44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7086600" y="22776359"/>
            <a:ext cx="1143000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849998" y="24765652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8980798" y="24765652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flipH="1">
            <a:off x="8119208" y="25041500"/>
            <a:ext cx="2428202" cy="19554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3517900" y="26586359"/>
            <a:ext cx="3088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Sleep Server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89300" y="22298300"/>
            <a:ext cx="1995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Subnet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Router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82000" y="26814959"/>
            <a:ext cx="2112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Desktop</a:t>
            </a:r>
            <a:endParaRPr lang="en-US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7772400" y="27736800"/>
          <a:ext cx="17449800" cy="5468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9800"/>
              </a:tblGrid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FF4A">
                        <a:alpha val="25000"/>
                      </a:srgbClr>
                    </a:solidFill>
                  </a:tcPr>
                </a:tc>
              </a:tr>
              <a:tr h="953588">
                <a:tc>
                  <a:txBody>
                    <a:bodyPr/>
                    <a:lstStyle/>
                    <a:p>
                      <a:pPr marL="457200" indent="-457200" algn="ctr"/>
                      <a:r>
                        <a:rPr lang="en-US" sz="4000" dirty="0" smtClean="0"/>
                        <a:t>Your desktop is</a:t>
                      </a:r>
                      <a:r>
                        <a:rPr lang="en-US" sz="4000" baseline="0" dirty="0" smtClean="0"/>
                        <a:t> “always available”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FF4A">
                        <a:alpha val="7000"/>
                      </a:srgbClr>
                    </a:solidFill>
                  </a:tcPr>
                </a:tc>
              </a:tr>
              <a:tr h="953588">
                <a:tc>
                  <a:txBody>
                    <a:bodyPr/>
                    <a:lstStyle/>
                    <a:p>
                      <a:pPr marL="457200" indent="-457200" algn="ctr"/>
                      <a:r>
                        <a:rPr lang="en-US" sz="4000" dirty="0" smtClean="0"/>
                        <a:t>Lightweight,</a:t>
                      </a:r>
                      <a:r>
                        <a:rPr lang="en-US" sz="4000" baseline="0" dirty="0" smtClean="0"/>
                        <a:t> easy to deploy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FF4A">
                        <a:alpha val="7000"/>
                      </a:srgbClr>
                    </a:solidFill>
                  </a:tcPr>
                </a:tc>
              </a:tr>
              <a:tr h="953588">
                <a:tc>
                  <a:txBody>
                    <a:bodyPr/>
                    <a:lstStyle/>
                    <a:p>
                      <a:pPr marL="457200" indent="-457200" algn="ctr"/>
                      <a:r>
                        <a:rPr lang="en-US" sz="4000" dirty="0" smtClean="0"/>
                        <a:t>“Last man standing” configuration</a:t>
                      </a:r>
                      <a:r>
                        <a:rPr lang="en-US" sz="4000" baseline="0" dirty="0" smtClean="0"/>
                        <a:t> eliminates need for a dedicated sleep server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FF4A">
                        <a:alpha val="7000"/>
                      </a:srgbClr>
                    </a:solidFill>
                  </a:tcPr>
                </a:tc>
              </a:tr>
              <a:tr h="953588">
                <a:tc>
                  <a:txBody>
                    <a:bodyPr/>
                    <a:lstStyle/>
                    <a:p>
                      <a:pPr marL="457200" indent="-457200" algn="ctr"/>
                      <a:r>
                        <a:rPr lang="en-US" sz="4000" dirty="0" smtClean="0"/>
                        <a:t>Seamless support</a:t>
                      </a:r>
                      <a:r>
                        <a:rPr lang="en-US" sz="4000" baseline="0" dirty="0" smtClean="0"/>
                        <a:t> for most corporate applications/protocols: RDP, SMB, RPC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FF4A">
                        <a:alpha val="7000"/>
                      </a:srgbClr>
                    </a:solidFill>
                  </a:tcPr>
                </a:tc>
              </a:tr>
              <a:tr h="953588">
                <a:tc>
                  <a:txBody>
                    <a:bodyPr/>
                    <a:lstStyle/>
                    <a:p>
                      <a:pPr marL="457200" indent="-457200" algn="ctr"/>
                      <a:r>
                        <a:rPr lang="en-US" sz="4000" dirty="0" err="1" smtClean="0"/>
                        <a:t>SleepServer</a:t>
                      </a:r>
                      <a:r>
                        <a:rPr lang="en-US" sz="4000" baseline="0" dirty="0" smtClean="0"/>
                        <a:t> can do complex, </a:t>
                      </a:r>
                      <a:r>
                        <a:rPr lang="en-US" sz="4000" baseline="0" dirty="0" err="1" smtClean="0"/>
                        <a:t>stateful</a:t>
                      </a:r>
                      <a:r>
                        <a:rPr lang="en-US" sz="4000" baseline="0" dirty="0" smtClean="0"/>
                        <a:t> packet parsing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FF4A">
                        <a:alpha val="7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75" name="Straight Arrow Connector 74"/>
          <p:cNvCxnSpPr/>
          <p:nvPr/>
        </p:nvCxnSpPr>
        <p:spPr>
          <a:xfrm rot="10800000">
            <a:off x="11887200" y="22471559"/>
            <a:ext cx="2438400" cy="1588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http://www.winandmac.com/wp-content/uploads/2008/03/googlehom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25519559"/>
            <a:ext cx="732450" cy="1308368"/>
          </a:xfrm>
          <a:prstGeom prst="rect">
            <a:avLst/>
          </a:prstGeom>
          <a:noFill/>
        </p:spPr>
      </p:pic>
      <p:pic>
        <p:nvPicPr>
          <p:cNvPr id="77" name="Picture 6" descr="http://files.windows7mag.ir/-/microsoft-internet-explor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25069800"/>
            <a:ext cx="1103642" cy="1103642"/>
          </a:xfrm>
          <a:prstGeom prst="rect">
            <a:avLst/>
          </a:prstGeom>
          <a:noFill/>
        </p:spPr>
      </p:pic>
      <p:pic>
        <p:nvPicPr>
          <p:cNvPr id="78" name="Picture 77" descr="smartcar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4376559"/>
            <a:ext cx="1521922" cy="990600"/>
          </a:xfrm>
          <a:prstGeom prst="rect">
            <a:avLst/>
          </a:prstGeom>
        </p:spPr>
      </p:pic>
      <p:sp>
        <p:nvSpPr>
          <p:cNvPr id="79" name="Striped Right Arrow 78"/>
          <p:cNvSpPr/>
          <p:nvPr/>
        </p:nvSpPr>
        <p:spPr>
          <a:xfrm>
            <a:off x="2362200" y="25290959"/>
            <a:ext cx="1541817" cy="1213938"/>
          </a:xfrm>
          <a:prstGeom prst="stripedRightArrow">
            <a:avLst>
              <a:gd name="adj1" fmla="val 52659"/>
              <a:gd name="adj2" fmla="val 5000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0" name="Right Arrow 79"/>
          <p:cNvSpPr/>
          <p:nvPr/>
        </p:nvSpPr>
        <p:spPr>
          <a:xfrm>
            <a:off x="6248400" y="25138559"/>
            <a:ext cx="21336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515493" y="24515990"/>
            <a:ext cx="1215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WoL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82" name="Picture 5" descr="C:\Users\padhye\AppData\Local\Microsoft\Windows\Temporary Internet Files\Content.IE5\YGV0LOMB\MCj0435242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78600" y="24909959"/>
            <a:ext cx="1219200" cy="2412273"/>
          </a:xfrm>
          <a:prstGeom prst="rect">
            <a:avLst/>
          </a:prstGeom>
          <a:noFill/>
        </p:spPr>
      </p:pic>
      <p:cxnSp>
        <p:nvCxnSpPr>
          <p:cNvPr id="83" name="Straight Connector 82"/>
          <p:cNvCxnSpPr/>
          <p:nvPr/>
        </p:nvCxnSpPr>
        <p:spPr>
          <a:xfrm>
            <a:off x="19354800" y="24190532"/>
            <a:ext cx="67095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erver"/>
          <p:cNvSpPr>
            <a:spLocks noEditPoints="1" noChangeArrowheads="1"/>
          </p:cNvSpPr>
          <p:nvPr/>
        </p:nvSpPr>
        <p:spPr bwMode="auto">
          <a:xfrm>
            <a:off x="20637500" y="22111418"/>
            <a:ext cx="1776046" cy="147270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rot="5400000" flipH="1" flipV="1">
            <a:off x="20926311" y="23887328"/>
            <a:ext cx="6064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loud"/>
          <p:cNvSpPr>
            <a:spLocks noChangeAspect="1" noEditPoints="1" noChangeArrowheads="1"/>
          </p:cNvSpPr>
          <p:nvPr/>
        </p:nvSpPr>
        <p:spPr bwMode="auto">
          <a:xfrm>
            <a:off x="23696246" y="21938159"/>
            <a:ext cx="3354754" cy="14513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WAN</a:t>
            </a:r>
            <a:endParaRPr lang="en-US" sz="4400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22479000" y="22700159"/>
            <a:ext cx="1414585" cy="176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19229698" y="24710311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24360498" y="24710311"/>
            <a:ext cx="10395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7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flipH="1">
            <a:off x="23498908" y="24986159"/>
            <a:ext cx="2428202" cy="19554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TextBox 90"/>
          <p:cNvSpPr txBox="1"/>
          <p:nvPr/>
        </p:nvSpPr>
        <p:spPr>
          <a:xfrm>
            <a:off x="18897600" y="26738759"/>
            <a:ext cx="3088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Sleep Server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669000" y="22242959"/>
            <a:ext cx="1995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Subnet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Router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20574000" y="24452759"/>
            <a:ext cx="1676400" cy="0"/>
          </a:xfrm>
          <a:prstGeom prst="line">
            <a:avLst/>
          </a:prstGeom>
          <a:ln w="101600"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1469350" y="25262384"/>
            <a:ext cx="2914650" cy="28575"/>
          </a:xfrm>
          <a:prstGeom prst="line">
            <a:avLst/>
          </a:prstGeom>
          <a:ln w="127000"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22800" y="21633359"/>
            <a:ext cx="2133600" cy="2178141"/>
          </a:xfrm>
          <a:prstGeom prst="rect">
            <a:avLst/>
          </a:prstGeom>
          <a:noFill/>
        </p:spPr>
      </p:pic>
      <p:cxnSp>
        <p:nvCxnSpPr>
          <p:cNvPr id="96" name="Straight Arrow Connector 95"/>
          <p:cNvCxnSpPr/>
          <p:nvPr/>
        </p:nvCxnSpPr>
        <p:spPr>
          <a:xfrm rot="10800000">
            <a:off x="27203400" y="22547759"/>
            <a:ext cx="2438400" cy="1588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3850600" y="26814959"/>
            <a:ext cx="2112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Desktop</a:t>
            </a:r>
            <a:endParaRPr lang="en-US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98" name="Object 3"/>
          <p:cNvGraphicFramePr>
            <a:graphicFrameLocks noChangeAspect="1"/>
          </p:cNvGraphicFramePr>
          <p:nvPr/>
        </p:nvGraphicFramePr>
        <p:xfrm>
          <a:off x="16002000" y="34671000"/>
          <a:ext cx="7747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11" imgW="3428865" imgH="2057172" progId="AcroExch.Document.7">
                  <p:embed/>
                </p:oleObj>
              </mc:Choice>
              <mc:Fallback>
                <p:oleObj name="Acrobat Document" r:id="rId11" imgW="3428865" imgH="20571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0" y="34671000"/>
                        <a:ext cx="77470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4"/>
          <p:cNvGraphicFramePr>
            <a:graphicFrameLocks noChangeAspect="1"/>
          </p:cNvGraphicFramePr>
          <p:nvPr/>
        </p:nvGraphicFramePr>
        <p:xfrm>
          <a:off x="9448800" y="34823400"/>
          <a:ext cx="79573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13" imgW="3428865" imgH="2057172" progId="AcroExch.Document.7">
                  <p:embed/>
                </p:oleObj>
              </mc:Choice>
              <mc:Fallback>
                <p:oleObj name="Acrobat Document" r:id="rId13" imgW="3428865" imgH="20571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4823400"/>
                        <a:ext cx="7957325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1752600" y="361188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219200" y="35740978"/>
            <a:ext cx="9753600" cy="41878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4400" b="1" dirty="0" smtClean="0"/>
              <a:t>Live deployment in MSR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Used by 50+ users over  4 months</a:t>
            </a:r>
          </a:p>
          <a:p>
            <a:pPr marL="342900" indent="-342900"/>
            <a:r>
              <a:rPr lang="en-US" sz="4000" dirty="0" smtClean="0"/>
              <a:t>    (Including lab director)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Typical machine sleeps &gt; 40% of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IT causes most wakeups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Sleeping machine responds in 8-9 seconds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/>
          </a:p>
          <a:p>
            <a:pPr marL="342900" indent="-342900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marL="342900" indent="-342900"/>
            <a:endParaRPr lang="en-US" sz="3200" dirty="0" smtClean="0"/>
          </a:p>
          <a:p>
            <a:pPr marL="342900" indent="-342900"/>
            <a:endParaRPr lang="en-US" sz="4000" dirty="0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10591800" y="39547800"/>
            <a:ext cx="1448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Most of the savings come from long sleeps (typically at night)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4917400" y="34213800"/>
            <a:ext cx="94488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76600" y="5629870"/>
            <a:ext cx="2811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/>
              <a:t>Joshua Reich (Intern), Michel Goraczko, Aman Kansal, Jitu Padhye – MSR Redmond</a:t>
            </a:r>
            <a:endParaRPr lang="en-US" sz="5400" i="1" dirty="0"/>
          </a:p>
        </p:txBody>
      </p:sp>
      <p:sp>
        <p:nvSpPr>
          <p:cNvPr id="105" name="Rectangle 104"/>
          <p:cNvSpPr/>
          <p:nvPr/>
        </p:nvSpPr>
        <p:spPr>
          <a:xfrm>
            <a:off x="24688800" y="35433000"/>
            <a:ext cx="9753600" cy="41878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4000" dirty="0" smtClean="0"/>
          </a:p>
          <a:p>
            <a:pPr marL="342900" indent="-342900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marL="342900" indent="-342900"/>
            <a:endParaRPr lang="en-US" sz="3200" dirty="0" smtClean="0"/>
          </a:p>
          <a:p>
            <a:pPr marL="342900" indent="-342900"/>
            <a:endParaRPr lang="en-US" sz="4000" dirty="0" smtClean="0"/>
          </a:p>
        </p:txBody>
      </p:sp>
      <p:sp>
        <p:nvSpPr>
          <p:cNvPr id="106" name="Rectangle 105"/>
          <p:cNvSpPr/>
          <p:nvPr/>
        </p:nvSpPr>
        <p:spPr>
          <a:xfrm>
            <a:off x="25298400" y="35661600"/>
            <a:ext cx="7467600" cy="41878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Existing connections break</a:t>
            </a:r>
          </a:p>
          <a:p>
            <a:pPr marL="342900" indent="-342900"/>
            <a:r>
              <a:rPr lang="en-US" sz="4000" dirty="0" smtClean="0"/>
              <a:t>    </a:t>
            </a:r>
            <a:r>
              <a:rPr lang="en-US" sz="3600" i="1" dirty="0" smtClean="0"/>
              <a:t>Not a problem in typical </a:t>
            </a:r>
          </a:p>
          <a:p>
            <a:pPr marL="342900" indent="-342900"/>
            <a:r>
              <a:rPr lang="en-US" sz="3600" i="1" dirty="0" smtClean="0"/>
              <a:t>    corporate environments. </a:t>
            </a:r>
          </a:p>
          <a:p>
            <a:pPr marL="342900" indent="-342900"/>
            <a:endParaRPr lang="en-US" sz="4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Applications that depend on outgoing connections may be delayed </a:t>
            </a:r>
            <a:r>
              <a:rPr lang="en-US" sz="3600" i="1" dirty="0" smtClean="0"/>
              <a:t>(e.g. </a:t>
            </a:r>
            <a:r>
              <a:rPr lang="en-US" sz="3600" i="1" smtClean="0"/>
              <a:t>LiveMesh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LiveSync</a:t>
            </a:r>
            <a:r>
              <a:rPr lang="en-US" sz="3600" i="1" dirty="0" smtClean="0"/>
              <a:t>)</a:t>
            </a:r>
            <a:endParaRPr lang="en-US" sz="4000" i="1" dirty="0" smtClean="0"/>
          </a:p>
          <a:p>
            <a:pPr marL="342900" indent="-342900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marL="342900" indent="-342900"/>
            <a:endParaRPr lang="en-US" sz="3200" dirty="0" smtClean="0"/>
          </a:p>
          <a:p>
            <a:pPr marL="342900" indent="-342900"/>
            <a:endParaRPr lang="en-US" sz="4000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3486707" y="15546388"/>
            <a:ext cx="2954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Notification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108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25600" y="21687289"/>
            <a:ext cx="2133600" cy="2178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263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PowerPoint Presentation</vt:lpstr>
    </vt:vector>
  </TitlesOfParts>
  <Company>Subert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Michel Goraczko</cp:lastModifiedBy>
  <cp:revision>6</cp:revision>
  <dcterms:created xsi:type="dcterms:W3CDTF">2010-03-30T01:56:05Z</dcterms:created>
  <dcterms:modified xsi:type="dcterms:W3CDTF">2010-04-27T22:23:48Z</dcterms:modified>
</cp:coreProperties>
</file>