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67355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34710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702064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69419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836774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404129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971483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538838" algn="l" defTabSz="156735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21" d="100"/>
          <a:sy n="21" d="100"/>
        </p:scale>
        <p:origin x="-2664" y="-102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2"/>
            <a:ext cx="18653760" cy="7056120"/>
          </a:xfrm>
          <a:prstGeom prst="rect">
            <a:avLst/>
          </a:prstGeom>
        </p:spPr>
        <p:txBody>
          <a:bodyPr lIns="65306" tIns="32653" rIns="65306" bIns="3265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  <a:prstGeom prst="rect">
            <a:avLst/>
          </a:prstGeom>
        </p:spPr>
        <p:txBody>
          <a:bodyPr lIns="65306" tIns="32653" rIns="65306" bIns="326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4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30510482"/>
            <a:ext cx="5120640" cy="1752600"/>
          </a:xfrm>
          <a:prstGeom prst="rect">
            <a:avLst/>
          </a:prstGeom>
        </p:spPr>
        <p:txBody>
          <a:bodyPr lIns="65306" tIns="32653" rIns="65306" bIns="32653"/>
          <a:lstStyle/>
          <a:p>
            <a:fld id="{5F5B7F6B-925D-3F45-86E5-F227F1ECB8BC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98080" y="30510482"/>
            <a:ext cx="6949440" cy="1752600"/>
          </a:xfrm>
          <a:prstGeom prst="rect">
            <a:avLst/>
          </a:prstGeom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27680" y="30510482"/>
            <a:ext cx="5120640" cy="1752600"/>
          </a:xfrm>
          <a:prstGeom prst="rect">
            <a:avLst/>
          </a:prstGeom>
        </p:spPr>
        <p:txBody>
          <a:bodyPr lIns="65306" tIns="32653" rIns="65306" bIns="32653"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30510482"/>
            <a:ext cx="5120640" cy="1752600"/>
          </a:xfrm>
          <a:prstGeom prst="rect">
            <a:avLst/>
          </a:prstGeom>
        </p:spPr>
        <p:txBody>
          <a:bodyPr lIns="65306" tIns="32653" rIns="65306" bIns="32653"/>
          <a:lstStyle/>
          <a:p>
            <a:fld id="{5F5B7F6B-925D-3F45-86E5-F227F1ECB8BC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98080" y="30510482"/>
            <a:ext cx="6949440" cy="1752600"/>
          </a:xfrm>
          <a:prstGeom prst="rect">
            <a:avLst/>
          </a:prstGeom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727680" y="30510482"/>
            <a:ext cx="5120640" cy="1752600"/>
          </a:xfrm>
          <a:prstGeom prst="rect">
            <a:avLst/>
          </a:prstGeom>
        </p:spPr>
        <p:txBody>
          <a:bodyPr lIns="65306" tIns="32653" rIns="65306" bIns="32653"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moPosterFooter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728747" y="30632400"/>
            <a:ext cx="30029947" cy="2753489"/>
          </a:xfrm>
          <a:prstGeom prst="rect">
            <a:avLst/>
          </a:prstGeom>
        </p:spPr>
      </p:pic>
      <p:pic>
        <p:nvPicPr>
          <p:cNvPr id="6" name="Picture 5" descr="DemoPosterHeader.bmp"/>
          <p:cNvPicPr>
            <a:picLocks noChangeAspect="1"/>
          </p:cNvPicPr>
          <p:nvPr userDrawn="1"/>
        </p:nvPicPr>
        <p:blipFill>
          <a:blip r:embed="rId5"/>
          <a:srcRect r="46195"/>
          <a:stretch>
            <a:fillRect/>
          </a:stretch>
        </p:blipFill>
        <p:spPr>
          <a:xfrm>
            <a:off x="-762000" y="0"/>
            <a:ext cx="23063200" cy="3196141"/>
          </a:xfrm>
          <a:prstGeom prst="rect">
            <a:avLst/>
          </a:prstGeom>
        </p:spPr>
      </p:pic>
      <p:pic>
        <p:nvPicPr>
          <p:cNvPr id="13" name="Picture 12" descr="Logo_White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00" y="30825815"/>
            <a:ext cx="4114800" cy="1288900"/>
          </a:xfrm>
          <a:prstGeom prst="rect">
            <a:avLst/>
          </a:prstGeom>
        </p:spPr>
      </p:pic>
      <p:pic>
        <p:nvPicPr>
          <p:cNvPr id="8" name="Picture 7" descr="MSLogo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151601" y="31318200"/>
            <a:ext cx="2107011" cy="514350"/>
          </a:xfrm>
          <a:prstGeom prst="rect">
            <a:avLst/>
          </a:prstGeom>
        </p:spPr>
      </p:pic>
      <p:pic>
        <p:nvPicPr>
          <p:cNvPr id="12" name="Picture 11" descr="TechFai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836529" y="628650"/>
            <a:ext cx="4630143" cy="203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1567355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516" indent="-1175516" algn="l" defTabSz="1567355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951" indent="-979597" algn="l" defTabSz="1567355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387" indent="-783677" algn="l" defTabSz="1567355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742" indent="-783677" algn="l" defTabSz="1567355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096" indent="-783677" algn="l" defTabSz="1567355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451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806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161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2515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355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710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064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419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774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129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483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838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863925" y="25334223"/>
            <a:ext cx="6066908" cy="4769427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Energy Results: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   Memory Assistant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Arcade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tabLst/>
              <a:defRPr/>
            </a:pPr>
            <a:endParaRPr lang="en-US" sz="32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tabLst/>
              <a:defRPr/>
            </a:pPr>
            <a:endParaRPr lang="en-US" sz="32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endParaRPr lang="en-US" sz="32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Performance Results: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Response Time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6C7D"/>
              </a:buClr>
              <a:buSzTx/>
              <a:buFont typeface="Arial"/>
              <a:buChar char="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Memory assistant: 17.3 sec -&gt; 1.5 sec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6C7D"/>
              </a:buClr>
              <a:buSzTx/>
              <a:buFont typeface="Arial"/>
              <a:buChar char="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Arcade game: 6 FPS -&gt; 13 FPS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90" y="7153107"/>
            <a:ext cx="6269138" cy="91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Motivation</a:t>
            </a:r>
            <a:endParaRPr lang="en-US" sz="5200" b="1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690" y="17236242"/>
            <a:ext cx="6269138" cy="91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Overview</a:t>
            </a:r>
            <a:endParaRPr lang="en-US" sz="5200" b="1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7248" y="17264056"/>
            <a:ext cx="20553329" cy="0"/>
          </a:xfrm>
          <a:prstGeom prst="line">
            <a:avLst/>
          </a:prstGeom>
          <a:ln w="476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558" y="3276600"/>
            <a:ext cx="21790311" cy="113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Mobile Assistance Using Infrastructure (MAUI) </a:t>
            </a:r>
            <a:endParaRPr lang="en-US" sz="5400" b="1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49795"/>
            <a:ext cx="21840868" cy="110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Victor Bahl, Ranveer Chandra, Stefan Saroiu, Alec Wolman, Ming Zhang –  Networking Research Group, MSR Redmond</a:t>
            </a:r>
            <a:br>
              <a:rPr lang="en-US" sz="3200" i="1" dirty="0" smtClean="0"/>
            </a:br>
            <a:r>
              <a:rPr lang="en-US" sz="3200" i="1" dirty="0" smtClean="0"/>
              <a:t>Kris Tolle – External Research                    University Partners: Duke, UCLA, CMU, Purdue</a:t>
            </a:r>
            <a:endParaRPr lang="en-US" sz="3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762809" y="22938353"/>
            <a:ext cx="6269138" cy="91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Results</a:t>
            </a:r>
            <a:endParaRPr lang="en-US" sz="5200" b="1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1010381" y="26665588"/>
            <a:ext cx="6898166" cy="0"/>
          </a:xfrm>
          <a:prstGeom prst="line">
            <a:avLst/>
          </a:prstGeom>
          <a:ln w="476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7248" y="22827093"/>
            <a:ext cx="20553329" cy="0"/>
          </a:xfrm>
          <a:prstGeom prst="line">
            <a:avLst/>
          </a:prstGeom>
          <a:ln w="476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8828" y="5701202"/>
            <a:ext cx="17882040" cy="110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Enable </a:t>
            </a:r>
            <a:r>
              <a:rPr lang="en-US" sz="3200" b="1" dirty="0" err="1" smtClean="0"/>
              <a:t>smartphone</a:t>
            </a:r>
            <a:r>
              <a:rPr lang="en-US" sz="3200" b="1" dirty="0" smtClean="0"/>
              <a:t> applications to overcome the severe resource limitations (Battery, CPU, Memory, 3G Wireless) of today’s handheld devices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6690" y="5466563"/>
            <a:ext cx="3557474" cy="1232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Problem</a:t>
            </a:r>
            <a:r>
              <a:rPr lang="en-US" sz="7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:</a:t>
            </a:r>
            <a:endParaRPr lang="en-US" sz="8000" b="1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57248" y="7139330"/>
            <a:ext cx="20553329" cy="0"/>
          </a:xfrm>
          <a:prstGeom prst="line">
            <a:avLst/>
          </a:prstGeom>
          <a:ln w="476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83634" y="23007761"/>
            <a:ext cx="6521927" cy="91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MAUI for .NET Apps</a:t>
            </a:r>
            <a:endParaRPr lang="en-US" sz="5200" b="1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730091" y="26609958"/>
            <a:ext cx="6898166" cy="0"/>
          </a:xfrm>
          <a:prstGeom prst="line">
            <a:avLst/>
          </a:prstGeom>
          <a:ln w="476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8287876"/>
            <a:ext cx="6521926" cy="7180724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indent="-320040" defTabSz="914400">
              <a:buClr>
                <a:srgbClr val="F0AD00"/>
              </a:buClr>
              <a:buSzPct val="80000"/>
            </a:pPr>
            <a:r>
              <a:rPr lang="en-US" sz="3600" b="1" dirty="0" smtClean="0"/>
              <a:t>Handheld Device </a:t>
            </a:r>
            <a:r>
              <a:rPr lang="en-US" sz="3600" b="1" dirty="0" smtClean="0"/>
              <a:t>Trends</a:t>
            </a:r>
          </a:p>
          <a:p>
            <a:pPr marL="438912" indent="-320040" defTabSz="914400">
              <a:buClr>
                <a:srgbClr val="F0AD00"/>
              </a:buClr>
              <a:buSzPct val="80000"/>
            </a:pPr>
            <a:endParaRPr lang="en-US" sz="3600" b="1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Device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technology keeps improving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Faster CPU, larger screen, more RAM, faster WLAN, lots of useful sensors </a:t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(e.g.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camera, GPS, accelerometer, compass)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Battery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technology is not keeping up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 resource-intensive application can drain a fully charged phone in 1 hr 20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mins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 major breakthrough is required – seems unlikely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623041" y="7500101"/>
            <a:ext cx="5864678" cy="317093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indent="-320040" defTabSz="914400">
              <a:buClr>
                <a:srgbClr val="F0AD00"/>
              </a:buClr>
              <a:buSzPct val="80000"/>
            </a:pPr>
            <a:r>
              <a:rPr lang="en-US" sz="3600" b="1" dirty="0" smtClean="0"/>
              <a:t>3G Network Issues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tabLst/>
              <a:defRPr/>
            </a:pPr>
            <a:endParaRPr lang="en-US" sz="32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774713" y="10628620"/>
            <a:ext cx="6319696" cy="2336475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Bandwidth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3G networks are already congested in </a:t>
            </a:r>
            <a:r>
              <a:rPr lang="en-US" sz="26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cities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Comparison of US carriers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: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2" name="Picture 21" descr="tcp-rtt-throughp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7803" y="12573000"/>
            <a:ext cx="7100998" cy="4022706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6825271" y="8047590"/>
            <a:ext cx="5460218" cy="258102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Latency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Round trip time (in ms) for 3G &amp; Wi-Fi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3G: 150 to 350 ms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Wi-Fi:  20 ms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8428983" y="12229509"/>
            <a:ext cx="9735314" cy="0"/>
          </a:xfrm>
          <a:prstGeom prst="line">
            <a:avLst/>
          </a:prstGeom>
          <a:ln w="476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498870" y="7306221"/>
            <a:ext cx="6269138" cy="91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Solution</a:t>
            </a:r>
            <a:endParaRPr lang="en-US" sz="5200" b="1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6" name="Content Placeholder 4" descr="htc-fuze-att-t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3586828"/>
            <a:ext cx="1814402" cy="3374005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13494716" y="8204017"/>
            <a:ext cx="8660252" cy="367160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obile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ssistance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sing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nfrastructure (MAUI)</a:t>
            </a: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Enables Next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Generation Apps: Resource-Intensive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Offload computation to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nearby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infrastructure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6C7D"/>
              </a:buClr>
              <a:buSzTx/>
              <a:buFont typeface="Arial"/>
              <a:buChar char="▪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Interactive applications require fast response times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6C7D"/>
              </a:buClr>
              <a:buSzTx/>
              <a:buFont typeface="Arial"/>
              <a:buChar char="▪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Symbol" pitchFamily="18" charset="2"/>
              </a:rPr>
              <a:t>Lets push the cloud closer to mobile devices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Use WLAN as primary network, 3G as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fallback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7066" y="11629243"/>
            <a:ext cx="6007847" cy="325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ontent Placeholder 4"/>
          <p:cNvSpPr txBox="1">
            <a:spLocks/>
          </p:cNvSpPr>
          <p:nvPr/>
        </p:nvSpPr>
        <p:spPr>
          <a:xfrm>
            <a:off x="13599985" y="14905547"/>
            <a:ext cx="8240883" cy="205832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Enables new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0B5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interactive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AD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resource intensive apps: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0B5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Augmented Reality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0B5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Corrective Human Behavior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0B5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Mobile 3D Gaming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0B5CC">
                  <a:lumMod val="75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4592363" y="20073389"/>
            <a:ext cx="5173624" cy="0"/>
          </a:xfrm>
          <a:prstGeom prst="line">
            <a:avLst/>
          </a:prstGeom>
          <a:ln w="476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31962" y="17264056"/>
            <a:ext cx="6269138" cy="91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Architecture</a:t>
            </a:r>
            <a:endParaRPr lang="en-US" sz="5200" b="1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06690" y="18098512"/>
            <a:ext cx="6471368" cy="4394798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Cloudlets:  collaboration w/CMU on VM-based offload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Proteus: Profiling and Offload for Legacy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Apps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Energy-Aware Program Partitioning for .NET Applications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Security:  Improving Guest Security in Virtualized Environments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" name="Group 307"/>
          <p:cNvGrpSpPr/>
          <p:nvPr/>
        </p:nvGrpSpPr>
        <p:grpSpPr>
          <a:xfrm>
            <a:off x="7242885" y="18154143"/>
            <a:ext cx="6862675" cy="4339168"/>
            <a:chOff x="228600" y="1676400"/>
            <a:chExt cx="8458200" cy="5011764"/>
          </a:xfrm>
        </p:grpSpPr>
        <p:cxnSp>
          <p:nvCxnSpPr>
            <p:cNvPr id="96" name="Straight Connector 95"/>
            <p:cNvCxnSpPr/>
            <p:nvPr/>
          </p:nvCxnSpPr>
          <p:spPr>
            <a:xfrm rot="5400000">
              <a:off x="2209800" y="4191000"/>
              <a:ext cx="4876800" cy="0"/>
            </a:xfrm>
            <a:prstGeom prst="line">
              <a:avLst/>
            </a:prstGeom>
            <a:noFill/>
            <a:ln w="48000" cap="flat" cmpd="thickThin" algn="ctr">
              <a:solidFill>
                <a:sysClr val="windowText" lastClr="000000"/>
              </a:solidFill>
              <a:prstDash val="dash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7" name="TextBox 96"/>
            <p:cNvSpPr txBox="1"/>
            <p:nvPr/>
          </p:nvSpPr>
          <p:spPr>
            <a:xfrm>
              <a:off x="5790337" y="6243935"/>
              <a:ext cx="2217546" cy="439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MAUI Server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3810000" y="2895600"/>
              <a:ext cx="1828800" cy="1588"/>
            </a:xfrm>
            <a:prstGeom prst="straightConnector1">
              <a:avLst/>
            </a:prstGeom>
            <a:noFill/>
            <a:ln w="28575" cap="flat" cmpd="thickThin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9" name="TextBox 98"/>
            <p:cNvSpPr txBox="1"/>
            <p:nvPr/>
          </p:nvSpPr>
          <p:spPr>
            <a:xfrm>
              <a:off x="3810962" y="2895601"/>
              <a:ext cx="674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RPC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22839" y="6248401"/>
              <a:ext cx="2170981" cy="439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Smartphone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01" name="Group 26"/>
            <p:cNvGrpSpPr/>
            <p:nvPr/>
          </p:nvGrpSpPr>
          <p:grpSpPr>
            <a:xfrm>
              <a:off x="228600" y="1981200"/>
              <a:ext cx="3682923" cy="3200400"/>
              <a:chOff x="381000" y="2438400"/>
              <a:chExt cx="3682923" cy="3200400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381000" y="3352800"/>
                <a:ext cx="1600200" cy="1600200"/>
              </a:xfrm>
              <a:prstGeom prst="roundRect">
                <a:avLst/>
              </a:prstGeom>
              <a:noFill/>
              <a:ln w="6350" cap="rnd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Application</a:t>
                </a: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2286000" y="2971800"/>
                <a:ext cx="1447800" cy="1143000"/>
              </a:xfrm>
              <a:prstGeom prst="roundRect">
                <a:avLst/>
              </a:prstGeom>
              <a:gradFill rotWithShape="1">
                <a:gsLst>
                  <a:gs pos="0">
                    <a:srgbClr val="F0AD00">
                      <a:shade val="47500"/>
                      <a:satMod val="137000"/>
                    </a:srgbClr>
                  </a:gs>
                  <a:gs pos="55000">
                    <a:srgbClr val="F0AD00">
                      <a:shade val="69000"/>
                      <a:satMod val="137000"/>
                    </a:srgbClr>
                  </a:gs>
                  <a:gs pos="100000">
                    <a:srgbClr val="F0AD00">
                      <a:shade val="98000"/>
                      <a:satMod val="137000"/>
                    </a:srgbClr>
                  </a:gs>
                </a:gsLst>
                <a:lin ang="16200000" scaled="0"/>
              </a:gradFill>
              <a:ln w="6350" cap="rnd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Client Proxy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118" name="Rounded Rectangle 12"/>
              <p:cNvSpPr/>
              <p:nvPr/>
            </p:nvSpPr>
            <p:spPr>
              <a:xfrm>
                <a:off x="2057400" y="2438400"/>
                <a:ext cx="1905000" cy="3200400"/>
              </a:xfrm>
              <a:prstGeom prst="roundRect">
                <a:avLst/>
              </a:prstGeom>
              <a:noFill/>
              <a:ln w="6350" cap="rnd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9" name="Rounded Rectangle 13"/>
              <p:cNvSpPr/>
              <p:nvPr/>
            </p:nvSpPr>
            <p:spPr>
              <a:xfrm>
                <a:off x="2286000" y="4267200"/>
                <a:ext cx="1447800" cy="434622"/>
              </a:xfrm>
              <a:prstGeom prst="roundRect">
                <a:avLst/>
              </a:prstGeom>
              <a:gradFill rotWithShape="1">
                <a:gsLst>
                  <a:gs pos="0">
                    <a:srgbClr val="F0AD00">
                      <a:shade val="47500"/>
                      <a:satMod val="137000"/>
                    </a:srgbClr>
                  </a:gs>
                  <a:gs pos="55000">
                    <a:srgbClr val="F0AD00">
                      <a:shade val="69000"/>
                      <a:satMod val="137000"/>
                    </a:srgbClr>
                  </a:gs>
                  <a:gs pos="100000">
                    <a:srgbClr val="F0AD00">
                      <a:shade val="98000"/>
                      <a:satMod val="137000"/>
                    </a:srgbClr>
                  </a:gs>
                </a:gsLst>
                <a:lin ang="16200000" scaled="0"/>
              </a:gradFill>
              <a:ln w="6350" cap="rnd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Profiler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2286000" y="4876800"/>
                <a:ext cx="1447800" cy="434622"/>
              </a:xfrm>
              <a:prstGeom prst="roundRect">
                <a:avLst/>
              </a:prstGeom>
              <a:gradFill rotWithShape="1">
                <a:gsLst>
                  <a:gs pos="0">
                    <a:srgbClr val="F0AD00">
                      <a:shade val="47500"/>
                      <a:satMod val="137000"/>
                    </a:srgbClr>
                  </a:gs>
                  <a:gs pos="55000">
                    <a:srgbClr val="F0AD00">
                      <a:shade val="69000"/>
                      <a:satMod val="137000"/>
                    </a:srgbClr>
                  </a:gs>
                  <a:gs pos="100000">
                    <a:srgbClr val="F0AD00">
                      <a:shade val="98000"/>
                      <a:satMod val="137000"/>
                    </a:srgbClr>
                  </a:gs>
                </a:gsLst>
                <a:lin ang="16200000" scaled="0"/>
              </a:gradFill>
              <a:ln w="6350" cap="rnd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Solver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990341" y="2514600"/>
                <a:ext cx="2073582" cy="43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MAUI Runtime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102" name="Straight Arrow Connector 101"/>
            <p:cNvCxnSpPr>
              <a:endCxn id="107" idx="1"/>
            </p:cNvCxnSpPr>
            <p:nvPr/>
          </p:nvCxnSpPr>
          <p:spPr>
            <a:xfrm flipV="1">
              <a:off x="3657600" y="3570111"/>
              <a:ext cx="2057400" cy="1078090"/>
            </a:xfrm>
            <a:prstGeom prst="straightConnector1">
              <a:avLst/>
            </a:prstGeom>
            <a:noFill/>
            <a:ln w="28575" cap="flat" cmpd="thickThin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03" name="Group 28"/>
            <p:cNvGrpSpPr/>
            <p:nvPr/>
          </p:nvGrpSpPr>
          <p:grpSpPr>
            <a:xfrm>
              <a:off x="4780944" y="1828800"/>
              <a:ext cx="649872" cy="4419600"/>
              <a:chOff x="8272450" y="4191000"/>
              <a:chExt cx="742713" cy="2514600"/>
            </a:xfrm>
          </p:grpSpPr>
          <p:sp>
            <p:nvSpPr>
              <p:cNvPr id="114" name="Rounded Rectangle 113"/>
              <p:cNvSpPr/>
              <p:nvPr/>
            </p:nvSpPr>
            <p:spPr>
              <a:xfrm>
                <a:off x="8382000" y="4191000"/>
                <a:ext cx="609600" cy="2514600"/>
              </a:xfrm>
              <a:prstGeom prst="roundRect">
                <a:avLst/>
              </a:prstGeom>
              <a:noFill/>
              <a:ln w="6350" cap="rnd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272450" y="5526339"/>
                <a:ext cx="742713" cy="1005840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Hypervisor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4" name="Group 34"/>
            <p:cNvGrpSpPr/>
            <p:nvPr/>
          </p:nvGrpSpPr>
          <p:grpSpPr>
            <a:xfrm>
              <a:off x="5562600" y="4114800"/>
              <a:ext cx="3124200" cy="1905000"/>
              <a:chOff x="5715000" y="1752600"/>
              <a:chExt cx="3124200" cy="1905000"/>
            </a:xfrm>
          </p:grpSpPr>
          <p:sp>
            <p:nvSpPr>
              <p:cNvPr id="111" name="Rounded Rectangle 110"/>
              <p:cNvSpPr/>
              <p:nvPr/>
            </p:nvSpPr>
            <p:spPr>
              <a:xfrm>
                <a:off x="5715000" y="1752600"/>
                <a:ext cx="3124200" cy="1905000"/>
              </a:xfrm>
              <a:prstGeom prst="roundRect">
                <a:avLst/>
              </a:prstGeom>
              <a:noFill/>
              <a:ln w="6350" cap="rnd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974570" y="1752600"/>
                <a:ext cx="2663796" cy="43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Root Partition (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VM)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6172200" y="2362200"/>
                <a:ext cx="2133600" cy="1066800"/>
              </a:xfrm>
              <a:prstGeom prst="roundRect">
                <a:avLst/>
              </a:prstGeom>
              <a:noFill/>
              <a:ln w="6350" cap="rnd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MAUI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Controller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p:grpSp>
        <p:grpSp>
          <p:nvGrpSpPr>
            <p:cNvPr id="105" name="Group 35"/>
            <p:cNvGrpSpPr/>
            <p:nvPr/>
          </p:nvGrpSpPr>
          <p:grpSpPr>
            <a:xfrm>
              <a:off x="5562600" y="1676400"/>
              <a:ext cx="3124200" cy="2362200"/>
              <a:chOff x="5715000" y="3810000"/>
              <a:chExt cx="3124200" cy="2362200"/>
            </a:xfrm>
          </p:grpSpPr>
          <p:sp>
            <p:nvSpPr>
              <p:cNvPr id="106" name="Rounded Rectangle 8"/>
              <p:cNvSpPr/>
              <p:nvPr/>
            </p:nvSpPr>
            <p:spPr>
              <a:xfrm>
                <a:off x="5818632" y="4191000"/>
                <a:ext cx="1344168" cy="1143000"/>
              </a:xfrm>
              <a:prstGeom prst="roundRect">
                <a:avLst/>
              </a:prstGeom>
              <a:gradFill rotWithShape="1">
                <a:gsLst>
                  <a:gs pos="0">
                    <a:srgbClr val="F0AD00">
                      <a:shade val="47500"/>
                      <a:satMod val="137000"/>
                    </a:srgbClr>
                  </a:gs>
                  <a:gs pos="55000">
                    <a:srgbClr val="F0AD00">
                      <a:shade val="69000"/>
                      <a:satMod val="137000"/>
                    </a:srgbClr>
                  </a:gs>
                  <a:gs pos="100000">
                    <a:srgbClr val="F0AD00">
                      <a:shade val="98000"/>
                      <a:satMod val="137000"/>
                    </a:srgbClr>
                  </a:gs>
                </a:gsLst>
                <a:lin ang="16200000" scaled="0"/>
              </a:gradFill>
              <a:ln w="6350" cap="rnd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Server Proxy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5867400" y="5486400"/>
                <a:ext cx="1295400" cy="434622"/>
              </a:xfrm>
              <a:prstGeom prst="roundRect">
                <a:avLst/>
              </a:prstGeom>
              <a:gradFill rotWithShape="1">
                <a:gsLst>
                  <a:gs pos="0">
                    <a:srgbClr val="F0AD00">
                      <a:shade val="47500"/>
                      <a:satMod val="137000"/>
                    </a:srgbClr>
                  </a:gs>
                  <a:gs pos="55000">
                    <a:srgbClr val="F0AD00">
                      <a:shade val="69000"/>
                      <a:satMod val="137000"/>
                    </a:srgbClr>
                  </a:gs>
                  <a:gs pos="100000">
                    <a:srgbClr val="F0AD00">
                      <a:shade val="98000"/>
                      <a:satMod val="137000"/>
                    </a:srgbClr>
                  </a:gs>
                </a:gsLst>
                <a:lin ang="16200000" scaled="0"/>
              </a:gradFill>
              <a:ln w="6350" cap="rnd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Solver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7239000" y="4267200"/>
                <a:ext cx="1524000" cy="1066800"/>
              </a:xfrm>
              <a:prstGeom prst="roundRect">
                <a:avLst/>
              </a:prstGeom>
              <a:noFill/>
              <a:ln w="6350" cap="rnd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Application</a:t>
                </a: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5715000" y="3810000"/>
                <a:ext cx="3124200" cy="2362200"/>
              </a:xfrm>
              <a:prstGeom prst="roundRect">
                <a:avLst/>
              </a:prstGeom>
              <a:noFill/>
              <a:ln w="6350" cap="rnd" cmpd="sng" algn="ctr">
                <a:solidFill>
                  <a:srgbClr val="F0AD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974570" y="3821668"/>
                <a:ext cx="2801302" cy="43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Guest Partition (VM)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cxnSp>
        <p:nvCxnSpPr>
          <p:cNvPr id="34" name="Straight Connector 33"/>
          <p:cNvCxnSpPr/>
          <p:nvPr/>
        </p:nvCxnSpPr>
        <p:spPr>
          <a:xfrm rot="5400000">
            <a:off x="11872651" y="20129020"/>
            <a:ext cx="5173624" cy="0"/>
          </a:xfrm>
          <a:prstGeom prst="line">
            <a:avLst/>
          </a:prstGeom>
          <a:ln w="476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533" y="22993984"/>
            <a:ext cx="4903915" cy="91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Legacy Apps</a:t>
            </a:r>
            <a:endParaRPr lang="en-US" sz="5200" b="1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57248" y="24003000"/>
            <a:ext cx="6420811" cy="3014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Finding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Execution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Zones</a:t>
            </a:r>
            <a:r>
              <a:rPr lang="en-US" sz="28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For Offload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Classify each system call as local or non-local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Uses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CeLog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event tracking to record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syscalls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CPU, Memory, interrupts, Disk, Network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Implement transparent offload with process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suspend &amp; resume (using Debug API)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863925" y="17264056"/>
            <a:ext cx="6269138" cy="91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Applications</a:t>
            </a:r>
            <a:endParaRPr lang="en-US" sz="5200" b="1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38" name="Group 104"/>
          <p:cNvGrpSpPr/>
          <p:nvPr/>
        </p:nvGrpSpPr>
        <p:grpSpPr>
          <a:xfrm>
            <a:off x="684924" y="25176233"/>
            <a:ext cx="6066908" cy="2621580"/>
            <a:chOff x="381000" y="3048000"/>
            <a:chExt cx="8153400" cy="2561272"/>
          </a:xfrm>
        </p:grpSpPr>
        <p:grpSp>
          <p:nvGrpSpPr>
            <p:cNvPr id="54" name="Group 3"/>
            <p:cNvGrpSpPr/>
            <p:nvPr/>
          </p:nvGrpSpPr>
          <p:grpSpPr>
            <a:xfrm>
              <a:off x="522890" y="4694872"/>
              <a:ext cx="7630510" cy="914400"/>
              <a:chOff x="522890" y="3200400"/>
              <a:chExt cx="7630510" cy="9144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>
                <a:off x="6569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3810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8382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13716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18288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22098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24384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3657599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86" name="Straight Connector 12"/>
              <p:cNvCxnSpPr/>
              <p:nvPr/>
            </p:nvCxnSpPr>
            <p:spPr>
              <a:xfrm rot="5400000">
                <a:off x="3733799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41148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>
              <a:xfrm rot="5400000">
                <a:off x="45720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>
              <a:xfrm rot="5400000">
                <a:off x="52578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>
              <a:xfrm rot="5400000">
                <a:off x="555209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58674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64770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67056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70104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7696200" y="3657600"/>
                <a:ext cx="914400" cy="0"/>
              </a:xfrm>
              <a:prstGeom prst="line">
                <a:avLst/>
              </a:prstGeom>
              <a:noFill/>
              <a:ln w="63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grpSp>
          <p:nvGrpSpPr>
            <p:cNvPr id="55" name="Group 22"/>
            <p:cNvGrpSpPr/>
            <p:nvPr/>
          </p:nvGrpSpPr>
          <p:grpSpPr>
            <a:xfrm>
              <a:off x="533400" y="4694872"/>
              <a:ext cx="7630510" cy="914400"/>
              <a:chOff x="522890" y="3200400"/>
              <a:chExt cx="7630510" cy="91440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rot="5400000">
                <a:off x="65690" y="3657600"/>
                <a:ext cx="914400" cy="0"/>
              </a:xfrm>
              <a:prstGeom prst="line">
                <a:avLst/>
              </a:prstGeom>
              <a:noFill/>
              <a:ln w="444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381000" y="3657600"/>
                <a:ext cx="914400" cy="0"/>
              </a:xfrm>
              <a:prstGeom prst="line">
                <a:avLst/>
              </a:prstGeom>
              <a:noFill/>
              <a:ln w="444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 rot="5400000">
                <a:off x="2438400" y="3657600"/>
                <a:ext cx="914400" cy="0"/>
              </a:xfrm>
              <a:prstGeom prst="line">
                <a:avLst/>
              </a:prstGeom>
              <a:noFill/>
              <a:ln w="444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3657599" y="3657600"/>
                <a:ext cx="914400" cy="0"/>
              </a:xfrm>
              <a:prstGeom prst="line">
                <a:avLst/>
              </a:prstGeom>
              <a:noFill/>
              <a:ln w="444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3733799" y="3657600"/>
                <a:ext cx="914400" cy="0"/>
              </a:xfrm>
              <a:prstGeom prst="line">
                <a:avLst/>
              </a:prstGeom>
              <a:noFill/>
              <a:ln w="444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>
              <a:xfrm rot="5400000">
                <a:off x="5552090" y="3657600"/>
                <a:ext cx="914400" cy="0"/>
              </a:xfrm>
              <a:prstGeom prst="line">
                <a:avLst/>
              </a:prstGeom>
              <a:noFill/>
              <a:ln w="444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5867400" y="3657600"/>
                <a:ext cx="914400" cy="0"/>
              </a:xfrm>
              <a:prstGeom prst="line">
                <a:avLst/>
              </a:prstGeom>
              <a:noFill/>
              <a:ln w="444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6477000" y="3657600"/>
                <a:ext cx="914400" cy="0"/>
              </a:xfrm>
              <a:prstGeom prst="line">
                <a:avLst/>
              </a:prstGeom>
              <a:noFill/>
              <a:ln w="444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7010400" y="3657600"/>
                <a:ext cx="914400" cy="0"/>
              </a:xfrm>
              <a:prstGeom prst="line">
                <a:avLst/>
              </a:prstGeom>
              <a:noFill/>
              <a:ln w="444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7696200" y="3657600"/>
                <a:ext cx="914400" cy="0"/>
              </a:xfrm>
              <a:prstGeom prst="line">
                <a:avLst/>
              </a:prstGeom>
              <a:noFill/>
              <a:ln w="44450" cap="rnd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sp>
          <p:nvSpPr>
            <p:cNvPr id="56" name="Right Arrow 55"/>
            <p:cNvSpPr/>
            <p:nvPr/>
          </p:nvSpPr>
          <p:spPr>
            <a:xfrm>
              <a:off x="533400" y="4466272"/>
              <a:ext cx="8001000" cy="381000"/>
            </a:xfrm>
            <a:prstGeom prst="rightArrow">
              <a:avLst/>
            </a:prstGeom>
            <a:solidFill>
              <a:srgbClr val="F0AD00"/>
            </a:solidFill>
            <a:ln w="48000" cap="flat" cmpd="thickThin" algn="ctr">
              <a:solidFill>
                <a:srgbClr val="F0AD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1000" y="4114800"/>
              <a:ext cx="1295401" cy="432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Time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16200000" flipV="1">
              <a:off x="5372100" y="4000500"/>
              <a:ext cx="914400" cy="228600"/>
            </a:xfrm>
            <a:prstGeom prst="line">
              <a:avLst/>
            </a:prstGeom>
            <a:noFill/>
            <a:ln w="19050" cap="rnd" cmpd="sng" algn="ctr">
              <a:solidFill>
                <a:srgbClr val="F0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4495800" y="3048000"/>
              <a:ext cx="1497517" cy="432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Offload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4495800" y="3505200"/>
              <a:ext cx="1219200" cy="152400"/>
            </a:xfrm>
            <a:prstGeom prst="rightArrow">
              <a:avLst/>
            </a:prstGeom>
            <a:solidFill>
              <a:srgbClr val="E88651">
                <a:lumMod val="20000"/>
                <a:lumOff val="80000"/>
              </a:srgbClr>
            </a:solidFill>
            <a:ln w="48000" cap="flat" cmpd="thickThin" algn="ctr">
              <a:solidFill>
                <a:srgbClr val="F0AD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 flipH="1" flipV="1">
              <a:off x="3886200" y="3962400"/>
              <a:ext cx="914400" cy="304800"/>
            </a:xfrm>
            <a:prstGeom prst="line">
              <a:avLst/>
            </a:prstGeom>
            <a:noFill/>
            <a:ln w="19050" cap="rnd" cmpd="sng" algn="ctr">
              <a:solidFill>
                <a:srgbClr val="F0AD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62" name="computr3"/>
            <p:cNvSpPr>
              <a:spLocks noEditPoints="1" noChangeArrowheads="1"/>
            </p:cNvSpPr>
            <p:nvPr/>
          </p:nvSpPr>
          <p:spPr bwMode="auto">
            <a:xfrm>
              <a:off x="6960078" y="3048000"/>
              <a:ext cx="1371600" cy="828675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10800 w 21600"/>
                <a:gd name="T5" fmla="*/ 21600 h 21600"/>
                <a:gd name="T6" fmla="*/ 18135 w 21600"/>
                <a:gd name="T7" fmla="*/ 10800 h 21600"/>
                <a:gd name="T8" fmla="*/ 7811 w 21600"/>
                <a:gd name="T9" fmla="*/ 2584 h 21600"/>
                <a:gd name="T10" fmla="*/ 16359 w 21600"/>
                <a:gd name="T11" fmla="*/ 117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93329" y="3657600"/>
              <a:ext cx="1638226" cy="77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State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Transfer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4" name="Group 62"/>
            <p:cNvGrpSpPr/>
            <p:nvPr/>
          </p:nvGrpSpPr>
          <p:grpSpPr>
            <a:xfrm>
              <a:off x="890016" y="4907497"/>
              <a:ext cx="2122614" cy="432096"/>
              <a:chOff x="5638800" y="1554697"/>
              <a:chExt cx="2122614" cy="432096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6445599" y="1554697"/>
                <a:ext cx="658365" cy="432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Z</a:t>
                </a:r>
                <a:r>
                  <a:rPr kumimoji="0" lang="en-US" sz="2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1</a:t>
                </a:r>
                <a:endParaRPr kumimoji="0" lang="en-US" sz="2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rot="10800000">
                <a:off x="5638800" y="1828800"/>
                <a:ext cx="838200" cy="1588"/>
              </a:xfrm>
              <a:prstGeom prst="straightConnector1">
                <a:avLst/>
              </a:prstGeom>
              <a:noFill/>
              <a:ln w="19050" cap="rnd" cmpd="sng" algn="ctr">
                <a:solidFill>
                  <a:srgbClr val="60B5CC">
                    <a:lumMod val="50000"/>
                  </a:srgbClr>
                </a:solidFill>
                <a:prstDash val="solid"/>
                <a:headEnd w="lg" len="med"/>
                <a:tailEnd type="arrow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>
              <a:xfrm flipV="1">
                <a:off x="6999414" y="1828801"/>
                <a:ext cx="762000" cy="1588"/>
              </a:xfrm>
              <a:prstGeom prst="straightConnector1">
                <a:avLst/>
              </a:prstGeom>
              <a:noFill/>
              <a:ln w="19050" cap="rnd" cmpd="sng" algn="ctr">
                <a:solidFill>
                  <a:srgbClr val="60B5CC">
                    <a:lumMod val="50000"/>
                  </a:srgbClr>
                </a:solidFill>
                <a:prstDash val="solid"/>
                <a:headEnd w="lg" len="med"/>
                <a:tailEnd type="arrow"/>
              </a:ln>
              <a:effectLst/>
            </p:spPr>
          </p:cxnSp>
        </p:grp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7333683" y="24011823"/>
            <a:ext cx="6976944" cy="6214108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Dynamic Energy-Aware Offload for .NET Apps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Partitioning  .NET applications into: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6C7D"/>
              </a:buClr>
              <a:buSzTx/>
              <a:buFont typeface="Arial"/>
              <a:buChar char="▪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Must run on the mobile (GUI, Sensors)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6C7D"/>
              </a:buClr>
              <a:buSzTx/>
              <a:buFont typeface="Arial"/>
              <a:buChar char="▪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Must run on infrastructure node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6C7D"/>
              </a:buClr>
              <a:buSzTx/>
              <a:buFont typeface="Arial"/>
              <a:buChar char="▪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Can run at either location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“Semi-Automatic” Partitioning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6C7D"/>
              </a:buClr>
              <a:buSzTx/>
              <a:buFont typeface="Arial"/>
              <a:buChar char="▪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User classifies methods with .NET attributes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6C7D"/>
              </a:buClr>
              <a:buSzTx/>
              <a:buFont typeface="Arial"/>
              <a:buChar char="▪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Granularity of partitioning at method level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6C7D"/>
              </a:buClr>
              <a:buSzTx/>
              <a:buFont typeface="Arial"/>
              <a:buChar char="▪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MAUI  runtime handles control and state transfer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Solver: Optimize battery usage subject to latency constraints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6C7D"/>
              </a:buClr>
              <a:buSzTx/>
              <a:buFont typeface="Arial"/>
              <a:buChar char="▪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Analyzes annotated call graph to determine which portions of the application to offload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0" name="Picture 39" descr="monso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62529" y="23439027"/>
            <a:ext cx="2173879" cy="1750307"/>
          </a:xfrm>
          <a:prstGeom prst="rect">
            <a:avLst/>
          </a:prstGeom>
        </p:spPr>
      </p:pic>
      <p:pic>
        <p:nvPicPr>
          <p:cNvPr id="41" name="Content Placeholder 3" descr="face-energ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16083" y="26062299"/>
            <a:ext cx="2522574" cy="2084230"/>
          </a:xfrm>
          <a:prstGeom prst="rect">
            <a:avLst/>
          </a:prstGeom>
        </p:spPr>
      </p:pic>
      <p:pic>
        <p:nvPicPr>
          <p:cNvPr id="42" name="Picture 41" descr="game-energ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84752" y="26028416"/>
            <a:ext cx="2557780" cy="2119910"/>
          </a:xfrm>
          <a:prstGeom prst="rect">
            <a:avLst/>
          </a:prstGeom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14767067" y="18154143"/>
            <a:ext cx="6669341" cy="4394798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Voice-based translator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Too resource-intensive to run 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WinMo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phones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Interactive Arcade Game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More than doubled the frame-rate by offloading the enemy strategy routines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Memory Assistant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Built a simple UI around XCG’s face-recognizer, ported to use the MAUI runtime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B5CC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Obtained an order of magnitude improvement in energy consumed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4863925" y="23870293"/>
            <a:ext cx="4260572" cy="1419320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Attached hardware power meter to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smartphone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battery to collect energy measurements</a:t>
            </a:r>
          </a:p>
        </p:txBody>
      </p:sp>
      <p:pic>
        <p:nvPicPr>
          <p:cNvPr id="45" name="Picture 3" descr="C:\Users\alecw\AppData\Local\Microsoft\Windows\Temporary Internet Files\Content.IE5\YW09JJGK\MCj0434785000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680" y="13908786"/>
            <a:ext cx="2301005" cy="2531882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2678805" y="16563245"/>
            <a:ext cx="448327" cy="663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20774913" y="16563245"/>
            <a:ext cx="448327" cy="663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20888767" y="22270789"/>
            <a:ext cx="448327" cy="663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14065853" y="22270789"/>
            <a:ext cx="448327" cy="663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6794559" y="22270789"/>
            <a:ext cx="448327" cy="663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6794559" y="29608565"/>
            <a:ext cx="448327" cy="663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14065853" y="29608565"/>
            <a:ext cx="448327" cy="663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20888767" y="29608565"/>
            <a:ext cx="448327" cy="663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8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456</Words>
  <Application>Microsoft Office PowerPoint</Application>
  <PresentationFormat>Custom</PresentationFormat>
  <Paragraphs>117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Subert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Paulette Lee</dc:creator>
  <cp:lastModifiedBy>amywi</cp:lastModifiedBy>
  <cp:revision>23</cp:revision>
  <dcterms:created xsi:type="dcterms:W3CDTF">2010-04-28T06:23:52Z</dcterms:created>
  <dcterms:modified xsi:type="dcterms:W3CDTF">2010-04-29T02:30:07Z</dcterms:modified>
</cp:coreProperties>
</file>