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7" r:id="rId5"/>
  </p:sldIdLst>
  <p:sldSz cx="38404800" cy="32918400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in Xiao" initials="LX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FBFFC5"/>
    <a:srgbClr val="FFFFE7"/>
    <a:srgbClr val="F7FADE"/>
    <a:srgbClr val="FDFBED"/>
    <a:srgbClr val="FFEEC9"/>
    <a:srgbClr val="FEE4BE"/>
    <a:srgbClr val="FDD8A1"/>
    <a:srgbClr val="F4F8CC"/>
    <a:srgbClr val="F8FBDD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1055" autoAdjust="0"/>
    <p:restoredTop sz="99532" autoAdjust="0"/>
  </p:normalViewPr>
  <p:slideViewPr>
    <p:cSldViewPr>
      <p:cViewPr>
        <p:scale>
          <a:sx n="20" d="100"/>
          <a:sy n="20" d="100"/>
        </p:scale>
        <p:origin x="-2544" y="-330"/>
      </p:cViewPr>
      <p:guideLst>
        <p:guide orient="horz" pos="14688"/>
        <p:guide pos="5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41" d="100"/>
          <a:sy n="141" d="100"/>
        </p:scale>
        <p:origin x="-498" y="-96"/>
      </p:cViewPr>
      <p:guideLst>
        <p:guide orient="horz" pos="2928"/>
        <p:guide pos="2208"/>
      </p:guideLst>
    </p:cSldViewPr>
  </p:notesViewPr>
  <p:gridSpacing cx="234086400" cy="2340864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-emkouk\Documents\Data\SONGO%20Measurements\Energy\energy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-emkouk\Documents\Data\SONGO%20Measurements\Time\Time%20measuremen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table!$H$6:$H$9</c:f>
              <c:strCache>
                <c:ptCount val="1"/>
                <c:pt idx="0">
                  <c:v>$ UMTS EDGE 802.11g</c:v>
                </c:pt>
              </c:strCache>
            </c:strRef>
          </c:tx>
          <c:spPr>
            <a:solidFill>
              <a:srgbClr val="92D050"/>
            </a:solidFill>
          </c:spPr>
          <c:cat>
            <c:strRef>
              <c:f>table!$H$6:$H$9</c:f>
              <c:strCache>
                <c:ptCount val="4"/>
                <c:pt idx="0">
                  <c:v>$</c:v>
                </c:pt>
                <c:pt idx="1">
                  <c:v>UMTS</c:v>
                </c:pt>
                <c:pt idx="2">
                  <c:v>EDGE</c:v>
                </c:pt>
                <c:pt idx="3">
                  <c:v>802.11g</c:v>
                </c:pt>
              </c:strCache>
            </c:strRef>
          </c:cat>
          <c:val>
            <c:numRef>
              <c:f>table!$I$6:$I$9</c:f>
              <c:numCache>
                <c:formatCode>0.0</c:formatCode>
                <c:ptCount val="4"/>
                <c:pt idx="0">
                  <c:v>3.7872368188109578</c:v>
                </c:pt>
                <c:pt idx="1">
                  <c:v>86.3755725128525</c:v>
                </c:pt>
                <c:pt idx="2">
                  <c:v>156.25820969259257</c:v>
                </c:pt>
                <c:pt idx="3">
                  <c:v>40.05981084960824</c:v>
                </c:pt>
              </c:numCache>
            </c:numRef>
          </c:val>
        </c:ser>
        <c:axId val="40893056"/>
        <c:axId val="47862144"/>
      </c:barChart>
      <c:catAx>
        <c:axId val="40893056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47862144"/>
        <c:crosses val="autoZero"/>
        <c:auto val="1"/>
        <c:lblAlgn val="ctr"/>
        <c:lblOffset val="100"/>
      </c:catAx>
      <c:valAx>
        <c:axId val="47862144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sz="1400"/>
                  <a:t>Energy per query (J)</a:t>
                </a:r>
              </a:p>
            </c:rich>
          </c:tx>
          <c:layout/>
        </c:title>
        <c:numFmt formatCode="0" sourceLinked="0"/>
        <c:tickLblPos val="nextTo"/>
        <c:txPr>
          <a:bodyPr/>
          <a:lstStyle/>
          <a:p>
            <a:pPr>
              <a:defRPr sz="1000"/>
            </a:pPr>
            <a:endParaRPr lang="en-US"/>
          </a:p>
        </c:txPr>
        <c:crossAx val="40893056"/>
        <c:crosses val="autoZero"/>
        <c:crossBetween val="between"/>
      </c:valAx>
    </c:plotArea>
    <c:plotVisOnly val="1"/>
    <c:dispBlanksAs val="zero"/>
  </c:chart>
  <c:spPr>
    <a:solidFill>
      <a:schemeClr val="bg1"/>
    </a:solidFill>
  </c:spPr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spPr>
            <a:solidFill>
              <a:schemeClr val="accent2"/>
            </a:solidFill>
          </c:spPr>
          <c:cat>
            <c:strRef>
              <c:f>time!$K$4:$K$7</c:f>
              <c:strCache>
                <c:ptCount val="4"/>
                <c:pt idx="0">
                  <c:v>$</c:v>
                </c:pt>
                <c:pt idx="1">
                  <c:v>UMTS</c:v>
                </c:pt>
                <c:pt idx="2">
                  <c:v>EDGE</c:v>
                </c:pt>
                <c:pt idx="3">
                  <c:v>802.11g</c:v>
                </c:pt>
              </c:strCache>
            </c:strRef>
          </c:cat>
          <c:val>
            <c:numRef>
              <c:f>time!$T$4:$T$7</c:f>
              <c:numCache>
                <c:formatCode>General</c:formatCode>
                <c:ptCount val="4"/>
                <c:pt idx="0">
                  <c:v>0.37780000000000175</c:v>
                </c:pt>
                <c:pt idx="1">
                  <c:v>5.8677999999999955</c:v>
                </c:pt>
                <c:pt idx="2">
                  <c:v>9.4849000000000014</c:v>
                </c:pt>
                <c:pt idx="3">
                  <c:v>2.4722999999999895</c:v>
                </c:pt>
              </c:numCache>
            </c:numRef>
          </c:val>
        </c:ser>
        <c:axId val="47869312"/>
        <c:axId val="47895680"/>
      </c:barChart>
      <c:catAx>
        <c:axId val="47869312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47895680"/>
        <c:crosses val="autoZero"/>
        <c:auto val="1"/>
        <c:lblAlgn val="ctr"/>
        <c:lblOffset val="100"/>
      </c:catAx>
      <c:valAx>
        <c:axId val="47895680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sz="1400"/>
                  <a:t>Response time</a:t>
                </a:r>
                <a:r>
                  <a:rPr lang="en-US" sz="1400" baseline="0"/>
                  <a:t> (sec)</a:t>
                </a:r>
              </a:p>
            </c:rich>
          </c:tx>
          <c:layout/>
        </c:title>
        <c:numFmt formatCode="General" sourceLinked="1"/>
        <c:tickLblPos val="nextTo"/>
        <c:crossAx val="47869312"/>
        <c:crosses val="autoZero"/>
        <c:crossBetween val="between"/>
      </c:valAx>
    </c:plotArea>
    <c:plotVisOnly val="1"/>
    <c:dispBlanksAs val="zero"/>
  </c:chart>
  <c:spPr>
    <a:solidFill>
      <a:schemeClr val="bg1"/>
    </a:solidFill>
  </c:sp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70C144-1568-4F1D-9A16-E07015C6A08C}" type="datetimeFigureOut">
              <a:rPr lang="en-US" smtClean="0"/>
              <a:pPr/>
              <a:t>4/29/2010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71613" y="696913"/>
            <a:ext cx="4067175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26B7AA-551F-470A-AB7D-8C72450826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94703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26B7AA-551F-470A-AB7D-8C72450826D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79725" y="10226675"/>
            <a:ext cx="32645350" cy="70548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61038" y="18653125"/>
            <a:ext cx="26882725" cy="84137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FDE7D5-54A3-4D9F-8FEA-A219AAFDF1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3D62A1-377B-451B-922B-150540314D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843163" y="1317625"/>
            <a:ext cx="8640762" cy="280876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20875" y="1317625"/>
            <a:ext cx="25769888" cy="280876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E99DEE-A123-4C97-A8BB-99D208490C0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48B8FE-A3AA-4BFA-9F9A-D5E2CF62A7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3713" y="21153438"/>
            <a:ext cx="32643762" cy="653732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33713" y="13952538"/>
            <a:ext cx="32643762" cy="72009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25A5B5-E9CC-4573-AC1E-408DED8ADF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20875" y="7680325"/>
            <a:ext cx="17205325" cy="217249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78600" y="7680325"/>
            <a:ext cx="17205325" cy="217249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134A50-D878-4AAA-ACF4-28D13CA3EC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875" y="7369175"/>
            <a:ext cx="16968788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0875" y="10439400"/>
            <a:ext cx="16968788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508788" y="7369175"/>
            <a:ext cx="16975137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508788" y="10439400"/>
            <a:ext cx="16975137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669C43-CD8C-4293-8D80-8AFE53B89C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92C4F6-60A0-441D-9DE3-46B59697F4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65084F-98A5-432A-8995-38CB9B815C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875" y="1311275"/>
            <a:ext cx="12634913" cy="55768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14575" y="1311275"/>
            <a:ext cx="21469350" cy="280939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875" y="6888163"/>
            <a:ext cx="12634913" cy="225171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0C5D71-8B04-434C-83EB-3295537E8DF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27925" y="23042563"/>
            <a:ext cx="23042563" cy="27209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527925" y="2941638"/>
            <a:ext cx="23042563" cy="197500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27925" y="25763538"/>
            <a:ext cx="23042563" cy="3862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D35004-A6F7-4D53-881F-BF32019954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20875" y="1317625"/>
            <a:ext cx="3456305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07557" tIns="203779" rIns="407557" bIns="2037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20875" y="7680325"/>
            <a:ext cx="34563050" cy="2172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07557" tIns="203779" rIns="407557" bIns="2037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920875" y="29976763"/>
            <a:ext cx="895985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07557" tIns="203779" rIns="407557" bIns="203779" numCol="1" anchor="t" anchorCtr="0" compatLnSpc="1">
            <a:prstTxWarp prst="textNoShape">
              <a:avLst/>
            </a:prstTxWarp>
          </a:bodyPr>
          <a:lstStyle>
            <a:lvl1pPr defTabSz="4075113">
              <a:defRPr sz="62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3122275" y="29976763"/>
            <a:ext cx="1216025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07557" tIns="203779" rIns="407557" bIns="203779" numCol="1" anchor="t" anchorCtr="0" compatLnSpc="1">
            <a:prstTxWarp prst="textNoShape">
              <a:avLst/>
            </a:prstTxWarp>
          </a:bodyPr>
          <a:lstStyle>
            <a:lvl1pPr algn="ctr" defTabSz="4075113">
              <a:defRPr sz="62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7524075" y="29976763"/>
            <a:ext cx="895985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07557" tIns="203779" rIns="407557" bIns="203779" numCol="1" anchor="t" anchorCtr="0" compatLnSpc="1">
            <a:prstTxWarp prst="textNoShape">
              <a:avLst/>
            </a:prstTxWarp>
          </a:bodyPr>
          <a:lstStyle>
            <a:lvl1pPr algn="r" defTabSz="4075113">
              <a:defRPr sz="6200">
                <a:latin typeface="+mn-lt"/>
              </a:defRPr>
            </a:lvl1pPr>
          </a:lstStyle>
          <a:p>
            <a:fld id="{04F1CB05-1C80-4272-8AAA-D29731DBB8C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075113" rtl="0" fontAlgn="base">
        <a:spcBef>
          <a:spcPct val="0"/>
        </a:spcBef>
        <a:spcAft>
          <a:spcPct val="0"/>
        </a:spcAft>
        <a:defRPr sz="196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075113" rtl="0" fontAlgn="base">
        <a:spcBef>
          <a:spcPct val="0"/>
        </a:spcBef>
        <a:spcAft>
          <a:spcPct val="0"/>
        </a:spcAft>
        <a:defRPr sz="19600">
          <a:solidFill>
            <a:schemeClr val="tx2"/>
          </a:solidFill>
          <a:latin typeface="Arial" charset="0"/>
        </a:defRPr>
      </a:lvl2pPr>
      <a:lvl3pPr algn="ctr" defTabSz="4075113" rtl="0" fontAlgn="base">
        <a:spcBef>
          <a:spcPct val="0"/>
        </a:spcBef>
        <a:spcAft>
          <a:spcPct val="0"/>
        </a:spcAft>
        <a:defRPr sz="19600">
          <a:solidFill>
            <a:schemeClr val="tx2"/>
          </a:solidFill>
          <a:latin typeface="Arial" charset="0"/>
        </a:defRPr>
      </a:lvl3pPr>
      <a:lvl4pPr algn="ctr" defTabSz="4075113" rtl="0" fontAlgn="base">
        <a:spcBef>
          <a:spcPct val="0"/>
        </a:spcBef>
        <a:spcAft>
          <a:spcPct val="0"/>
        </a:spcAft>
        <a:defRPr sz="19600">
          <a:solidFill>
            <a:schemeClr val="tx2"/>
          </a:solidFill>
          <a:latin typeface="Arial" charset="0"/>
        </a:defRPr>
      </a:lvl4pPr>
      <a:lvl5pPr algn="ctr" defTabSz="4075113" rtl="0" fontAlgn="base">
        <a:spcBef>
          <a:spcPct val="0"/>
        </a:spcBef>
        <a:spcAft>
          <a:spcPct val="0"/>
        </a:spcAft>
        <a:defRPr sz="19600">
          <a:solidFill>
            <a:schemeClr val="tx2"/>
          </a:solidFill>
          <a:latin typeface="Arial" charset="0"/>
        </a:defRPr>
      </a:lvl5pPr>
      <a:lvl6pPr marL="457200" algn="ctr" defTabSz="4075113" rtl="0" fontAlgn="base">
        <a:spcBef>
          <a:spcPct val="0"/>
        </a:spcBef>
        <a:spcAft>
          <a:spcPct val="0"/>
        </a:spcAft>
        <a:defRPr sz="19600">
          <a:solidFill>
            <a:schemeClr val="tx2"/>
          </a:solidFill>
          <a:latin typeface="Arial" charset="0"/>
        </a:defRPr>
      </a:lvl6pPr>
      <a:lvl7pPr marL="914400" algn="ctr" defTabSz="4075113" rtl="0" fontAlgn="base">
        <a:spcBef>
          <a:spcPct val="0"/>
        </a:spcBef>
        <a:spcAft>
          <a:spcPct val="0"/>
        </a:spcAft>
        <a:defRPr sz="19600">
          <a:solidFill>
            <a:schemeClr val="tx2"/>
          </a:solidFill>
          <a:latin typeface="Arial" charset="0"/>
        </a:defRPr>
      </a:lvl7pPr>
      <a:lvl8pPr marL="1371600" algn="ctr" defTabSz="4075113" rtl="0" fontAlgn="base">
        <a:spcBef>
          <a:spcPct val="0"/>
        </a:spcBef>
        <a:spcAft>
          <a:spcPct val="0"/>
        </a:spcAft>
        <a:defRPr sz="19600">
          <a:solidFill>
            <a:schemeClr val="tx2"/>
          </a:solidFill>
          <a:latin typeface="Arial" charset="0"/>
        </a:defRPr>
      </a:lvl8pPr>
      <a:lvl9pPr marL="1828800" algn="ctr" defTabSz="4075113" rtl="0" fontAlgn="base">
        <a:spcBef>
          <a:spcPct val="0"/>
        </a:spcBef>
        <a:spcAft>
          <a:spcPct val="0"/>
        </a:spcAft>
        <a:defRPr sz="19600">
          <a:solidFill>
            <a:schemeClr val="tx2"/>
          </a:solidFill>
          <a:latin typeface="Arial" charset="0"/>
        </a:defRPr>
      </a:lvl9pPr>
    </p:titleStyle>
    <p:bodyStyle>
      <a:lvl1pPr marL="1528763" indent="-1528763" algn="l" defTabSz="4075113" rtl="0" fontAlgn="base">
        <a:spcBef>
          <a:spcPct val="20000"/>
        </a:spcBef>
        <a:spcAft>
          <a:spcPct val="0"/>
        </a:spcAft>
        <a:buChar char="•"/>
        <a:defRPr sz="14300">
          <a:solidFill>
            <a:schemeClr val="tx1"/>
          </a:solidFill>
          <a:latin typeface="+mn-lt"/>
          <a:ea typeface="+mn-ea"/>
          <a:cs typeface="+mn-cs"/>
        </a:defRPr>
      </a:lvl1pPr>
      <a:lvl2pPr marL="3311525" indent="-1273175" algn="l" defTabSz="4075113" rtl="0" fontAlgn="base">
        <a:spcBef>
          <a:spcPct val="20000"/>
        </a:spcBef>
        <a:spcAft>
          <a:spcPct val="0"/>
        </a:spcAft>
        <a:buChar char="–"/>
        <a:defRPr sz="12500">
          <a:solidFill>
            <a:schemeClr val="tx1"/>
          </a:solidFill>
          <a:latin typeface="+mn-lt"/>
        </a:defRPr>
      </a:lvl2pPr>
      <a:lvl3pPr marL="5094288" indent="-1019175" algn="l" defTabSz="4075113" rtl="0" fontAlgn="base">
        <a:spcBef>
          <a:spcPct val="20000"/>
        </a:spcBef>
        <a:spcAft>
          <a:spcPct val="0"/>
        </a:spcAft>
        <a:buChar char="•"/>
        <a:defRPr sz="10700">
          <a:solidFill>
            <a:schemeClr val="tx1"/>
          </a:solidFill>
          <a:latin typeface="+mn-lt"/>
        </a:defRPr>
      </a:lvl3pPr>
      <a:lvl4pPr marL="7132638" indent="-1019175" algn="l" defTabSz="4075113" rtl="0" fontAlgn="base">
        <a:spcBef>
          <a:spcPct val="20000"/>
        </a:spcBef>
        <a:spcAft>
          <a:spcPct val="0"/>
        </a:spcAft>
        <a:buChar char="–"/>
        <a:defRPr sz="8900">
          <a:solidFill>
            <a:schemeClr val="tx1"/>
          </a:solidFill>
          <a:latin typeface="+mn-lt"/>
        </a:defRPr>
      </a:lvl4pPr>
      <a:lvl5pPr marL="9169400" indent="-1017588" algn="l" defTabSz="4075113" rtl="0" fontAlgn="base">
        <a:spcBef>
          <a:spcPct val="20000"/>
        </a:spcBef>
        <a:spcAft>
          <a:spcPct val="0"/>
        </a:spcAft>
        <a:buChar char="»"/>
        <a:defRPr sz="8900">
          <a:solidFill>
            <a:schemeClr val="tx1"/>
          </a:solidFill>
          <a:latin typeface="+mn-lt"/>
        </a:defRPr>
      </a:lvl5pPr>
      <a:lvl6pPr marL="9626600" indent="-1017588" algn="l" defTabSz="4075113" rtl="0" fontAlgn="base">
        <a:spcBef>
          <a:spcPct val="20000"/>
        </a:spcBef>
        <a:spcAft>
          <a:spcPct val="0"/>
        </a:spcAft>
        <a:buChar char="»"/>
        <a:defRPr sz="8900">
          <a:solidFill>
            <a:schemeClr val="tx1"/>
          </a:solidFill>
          <a:latin typeface="+mn-lt"/>
        </a:defRPr>
      </a:lvl6pPr>
      <a:lvl7pPr marL="10083800" indent="-1017588" algn="l" defTabSz="4075113" rtl="0" fontAlgn="base">
        <a:spcBef>
          <a:spcPct val="20000"/>
        </a:spcBef>
        <a:spcAft>
          <a:spcPct val="0"/>
        </a:spcAft>
        <a:buChar char="»"/>
        <a:defRPr sz="8900">
          <a:solidFill>
            <a:schemeClr val="tx1"/>
          </a:solidFill>
          <a:latin typeface="+mn-lt"/>
        </a:defRPr>
      </a:lvl7pPr>
      <a:lvl8pPr marL="10541000" indent="-1017588" algn="l" defTabSz="4075113" rtl="0" fontAlgn="base">
        <a:spcBef>
          <a:spcPct val="20000"/>
        </a:spcBef>
        <a:spcAft>
          <a:spcPct val="0"/>
        </a:spcAft>
        <a:buChar char="»"/>
        <a:defRPr sz="8900">
          <a:solidFill>
            <a:schemeClr val="tx1"/>
          </a:solidFill>
          <a:latin typeface="+mn-lt"/>
        </a:defRPr>
      </a:lvl8pPr>
      <a:lvl9pPr marL="10998200" indent="-1017588" algn="l" defTabSz="4075113" rtl="0" fontAlgn="base">
        <a:spcBef>
          <a:spcPct val="20000"/>
        </a:spcBef>
        <a:spcAft>
          <a:spcPct val="0"/>
        </a:spcAft>
        <a:buChar char="»"/>
        <a:defRPr sz="8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8.png"/><Relationship Id="rId3" Type="http://schemas.openxmlformats.org/officeDocument/2006/relationships/image" Target="../media/image1.png"/><Relationship Id="rId7" Type="http://schemas.openxmlformats.org/officeDocument/2006/relationships/image" Target="../media/image4.jpeg"/><Relationship Id="rId12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images.google.com/imgres?imgurl=http://techpubs.sgi.com/library/dynaweb_docs/0650/SGI_Developer/books/Perf_PG/sgi_html/figures/indexed.attributes3.gif&amp;imgrefurl=http://techpubs.sgi.com/library/tpl/cgi-bin/getdoc.cgi?coll=0650&amp;db=bks&amp;fname=/SGI_Developer/Perf_PG/ch08.html&amp;usg=__T-aHSUno0Z1bZe0re31CrDgHQFc=&amp;h=494&amp;w=534&amp;sz=18&amp;hl=en&amp;start=48&amp;tbnid=fIIiaSouS8I-BM:&amp;tbnh=122&amp;tbnw=132&amp;prev=/images?q=indexing&amp;start=40&amp;gbv=2&amp;ndsp=20&amp;hl=en&amp;sa=N" TargetMode="External"/><Relationship Id="rId11" Type="http://schemas.openxmlformats.org/officeDocument/2006/relationships/chart" Target="../charts/chart2.xml"/><Relationship Id="rId5" Type="http://schemas.openxmlformats.org/officeDocument/2006/relationships/image" Target="../media/image3.gif"/><Relationship Id="rId10" Type="http://schemas.openxmlformats.org/officeDocument/2006/relationships/chart" Target="../charts/chart1.xml"/><Relationship Id="rId4" Type="http://schemas.openxmlformats.org/officeDocument/2006/relationships/image" Target="../media/image2.jpeg"/><Relationship Id="rId9" Type="http://schemas.openxmlformats.org/officeDocument/2006/relationships/image" Target="../media/image6.png"/><Relationship Id="rId1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Rectangle 102"/>
          <p:cNvSpPr/>
          <p:nvPr/>
        </p:nvSpPr>
        <p:spPr bwMode="auto">
          <a:xfrm>
            <a:off x="685801" y="13986164"/>
            <a:ext cx="37053277" cy="939511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50000">
                <a:srgbClr val="F7FADE"/>
              </a:gs>
              <a:gs pos="100000">
                <a:srgbClr val="FFFFE7"/>
              </a:gs>
            </a:gsLst>
            <a:lin ang="54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0751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5" name="Rectangle 104"/>
          <p:cNvSpPr/>
          <p:nvPr/>
        </p:nvSpPr>
        <p:spPr bwMode="auto">
          <a:xfrm>
            <a:off x="16479982" y="5192486"/>
            <a:ext cx="21259096" cy="8752114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90000"/>
                </a:schemeClr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4075113"/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1" name="Rectangle 100"/>
          <p:cNvSpPr/>
          <p:nvPr/>
        </p:nvSpPr>
        <p:spPr bwMode="auto">
          <a:xfrm>
            <a:off x="684753" y="5257800"/>
            <a:ext cx="16002000" cy="8498145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50000">
                <a:srgbClr val="F7FADE"/>
              </a:gs>
              <a:gs pos="100000">
                <a:srgbClr val="FFFFE7"/>
              </a:gs>
            </a:gsLst>
            <a:lin ang="54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0751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0" name="Rectangle 99"/>
          <p:cNvSpPr/>
          <p:nvPr/>
        </p:nvSpPr>
        <p:spPr bwMode="auto">
          <a:xfrm>
            <a:off x="676451" y="24655773"/>
            <a:ext cx="37084113" cy="70866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90000"/>
                </a:schemeClr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0751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0" y="457200"/>
            <a:ext cx="38404800" cy="1175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defTabSz="4075113">
              <a:lnSpc>
                <a:spcPct val="80000"/>
              </a:lnSpc>
            </a:pPr>
            <a:r>
              <a:rPr lang="en-US" sz="8800" b="1" dirty="0" smtClean="0">
                <a:solidFill>
                  <a:srgbClr val="0070C0"/>
                </a:solidFill>
                <a:latin typeface="Verdana" pitchFamily="34" charset="0"/>
              </a:rPr>
              <a:t>Mobile Search and Advertisement Cache Architecture</a:t>
            </a:r>
            <a:endParaRPr lang="en-US" sz="8800" b="1" dirty="0">
              <a:solidFill>
                <a:srgbClr val="0070C0"/>
              </a:solidFill>
              <a:latin typeface="Verdana" pitchFamily="34" charset="0"/>
            </a:endParaRP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0" y="1828800"/>
            <a:ext cx="384048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defTabSz="4075113"/>
            <a:r>
              <a:rPr lang="en-US" sz="5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Dimitrios Lymberopoulos, Emmanouil Koukoumidis, Jie Liu, Doug Burger (MSR Redmond)</a:t>
            </a:r>
            <a:endParaRPr lang="en-US" sz="5400" b="1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</a:endParaRPr>
          </a:p>
          <a:p>
            <a:pPr algn="ctr" defTabSz="4075113"/>
            <a:r>
              <a:rPr lang="en-US" sz="5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 </a:t>
            </a:r>
            <a:r>
              <a:rPr lang="en-US" sz="5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Varun Kansal, Chen Xia, Kenny Chien, Bin Wu, Fang Wang, Melissa Dunn (MAXPLAT)</a:t>
            </a:r>
            <a:endParaRPr lang="en-US" sz="5400" b="1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</a:endParaRPr>
          </a:p>
        </p:txBody>
      </p:sp>
      <p:sp>
        <p:nvSpPr>
          <p:cNvPr id="9477" name="Rectangle 1285"/>
          <p:cNvSpPr>
            <a:spLocks noChangeArrowheads="1"/>
          </p:cNvSpPr>
          <p:nvPr/>
        </p:nvSpPr>
        <p:spPr bwMode="auto">
          <a:xfrm>
            <a:off x="685800" y="4049486"/>
            <a:ext cx="16002000" cy="1143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</p:spPr>
        <p:txBody>
          <a:bodyPr/>
          <a:lstStyle/>
          <a:p>
            <a:pPr algn="ctr" defTabSz="4075113">
              <a:spcBef>
                <a:spcPct val="20000"/>
              </a:spcBef>
            </a:pPr>
            <a:r>
              <a:rPr lang="en-US" sz="6000" b="1" dirty="0" smtClean="0">
                <a:solidFill>
                  <a:schemeClr val="bg1"/>
                </a:solidFill>
                <a:latin typeface="Arial" charset="0"/>
              </a:rPr>
              <a:t>Mobile Search Experience</a:t>
            </a:r>
            <a:endParaRPr lang="en-US" sz="60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30" name="Rectangle 1307"/>
          <p:cNvSpPr>
            <a:spLocks noChangeArrowheads="1"/>
          </p:cNvSpPr>
          <p:nvPr/>
        </p:nvSpPr>
        <p:spPr bwMode="auto">
          <a:xfrm>
            <a:off x="685801" y="12717959"/>
            <a:ext cx="16002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defTabSz="4075113"/>
            <a:r>
              <a:rPr lang="en-US" sz="4400" b="1" dirty="0" smtClean="0">
                <a:solidFill>
                  <a:srgbClr val="C00000"/>
                </a:solidFill>
                <a:latin typeface="Verdana" pitchFamily="34" charset="0"/>
              </a:rPr>
              <a:t>Goal: Faster Mobile Search Experience </a:t>
            </a:r>
          </a:p>
        </p:txBody>
      </p:sp>
      <p:sp>
        <p:nvSpPr>
          <p:cNvPr id="144" name="Rectangle 1307"/>
          <p:cNvSpPr>
            <a:spLocks noChangeArrowheads="1"/>
          </p:cNvSpPr>
          <p:nvPr/>
        </p:nvSpPr>
        <p:spPr bwMode="auto">
          <a:xfrm>
            <a:off x="1371600" y="5486400"/>
            <a:ext cx="144018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defTabSz="4075113"/>
            <a:r>
              <a:rPr lang="en-US" sz="4400" b="1" dirty="0" smtClean="0">
                <a:solidFill>
                  <a:srgbClr val="006600"/>
                </a:solidFill>
                <a:latin typeface="Verdana" pitchFamily="34" charset="0"/>
              </a:rPr>
              <a:t>Performance Bottleneck</a:t>
            </a:r>
          </a:p>
        </p:txBody>
      </p:sp>
      <p:sp>
        <p:nvSpPr>
          <p:cNvPr id="146" name="Rectangle 1307"/>
          <p:cNvSpPr>
            <a:spLocks noChangeArrowheads="1"/>
          </p:cNvSpPr>
          <p:nvPr/>
        </p:nvSpPr>
        <p:spPr bwMode="auto">
          <a:xfrm>
            <a:off x="3170791" y="10407606"/>
            <a:ext cx="11231009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4075113"/>
            <a:r>
              <a:rPr lang="en-US" sz="4000" b="1" dirty="0" smtClean="0">
                <a:latin typeface="Verdana" pitchFamily="34" charset="0"/>
              </a:rPr>
              <a:t>3G link is slow</a:t>
            </a:r>
            <a:endParaRPr lang="en-US" sz="4000" dirty="0" smtClean="0">
              <a:latin typeface="Verdana" pitchFamily="34" charset="0"/>
            </a:endParaRPr>
          </a:p>
          <a:p>
            <a:pPr marL="571500" indent="-571500" defTabSz="4075113">
              <a:buFont typeface="Courier New" pitchFamily="49" charset="0"/>
              <a:buChar char="o"/>
            </a:pPr>
            <a:r>
              <a:rPr lang="en-US" sz="4000" dirty="0" smtClean="0">
                <a:latin typeface="Verdana" pitchFamily="34" charset="0"/>
              </a:rPr>
              <a:t>Average end-to-end delay: 4-8 seconds</a:t>
            </a:r>
          </a:p>
          <a:p>
            <a:pPr marL="571500" indent="-571500" defTabSz="4075113">
              <a:buFont typeface="Courier New" pitchFamily="49" charset="0"/>
              <a:buChar char="o"/>
            </a:pPr>
            <a:r>
              <a:rPr lang="en-US" sz="4000" dirty="0" smtClean="0">
                <a:latin typeface="Verdana" pitchFamily="34" charset="0"/>
              </a:rPr>
              <a:t>3G connection time: 10 - 30 seconds</a:t>
            </a:r>
          </a:p>
        </p:txBody>
      </p:sp>
      <p:sp>
        <p:nvSpPr>
          <p:cNvPr id="95" name="Rectangle 1307"/>
          <p:cNvSpPr>
            <a:spLocks noChangeArrowheads="1"/>
          </p:cNvSpPr>
          <p:nvPr/>
        </p:nvSpPr>
        <p:spPr bwMode="auto">
          <a:xfrm>
            <a:off x="1508496" y="24747078"/>
            <a:ext cx="11750304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defTabSz="4075113"/>
            <a:r>
              <a:rPr lang="en-US" sz="4400" b="1" dirty="0" smtClean="0">
                <a:solidFill>
                  <a:srgbClr val="C00000"/>
                </a:solidFill>
                <a:latin typeface="Verdana" pitchFamily="34" charset="0"/>
              </a:rPr>
              <a:t>On average 66% of the queries a user submits hit the cache</a:t>
            </a:r>
            <a:endParaRPr lang="en-US" sz="4400" b="1" dirty="0" smtClean="0">
              <a:latin typeface="Verdana" pitchFamily="34" charset="0"/>
            </a:endParaRPr>
          </a:p>
        </p:txBody>
      </p:sp>
      <p:sp>
        <p:nvSpPr>
          <p:cNvPr id="88" name="Cloud 87"/>
          <p:cNvSpPr/>
          <p:nvPr/>
        </p:nvSpPr>
        <p:spPr>
          <a:xfrm>
            <a:off x="8934405" y="6745898"/>
            <a:ext cx="4552995" cy="3314700"/>
          </a:xfrm>
          <a:prstGeom prst="cloud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m.bing.com</a:t>
            </a:r>
            <a:endParaRPr lang="en-US" sz="36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89" name="Picture 2" descr="C:\Users\dlymper\AppData\Local\Microsoft\Windows\Temporary Internet Files\Content.IE5\56L4S54K\MCj0441340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29000" y="7431698"/>
            <a:ext cx="2016924" cy="2016924"/>
          </a:xfrm>
          <a:prstGeom prst="rect">
            <a:avLst/>
          </a:prstGeom>
          <a:noFill/>
        </p:spPr>
      </p:pic>
      <p:pic>
        <p:nvPicPr>
          <p:cNvPr id="91" name="Picture 15" descr="NEC: Microwave Radio System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62699" y="7850469"/>
            <a:ext cx="1105554" cy="1105557"/>
          </a:xfrm>
          <a:prstGeom prst="rect">
            <a:avLst/>
          </a:prstGeom>
          <a:noFill/>
        </p:spPr>
      </p:pic>
      <p:sp>
        <p:nvSpPr>
          <p:cNvPr id="92" name="TextBox 91"/>
          <p:cNvSpPr txBox="1"/>
          <p:nvPr/>
        </p:nvSpPr>
        <p:spPr>
          <a:xfrm>
            <a:off x="7481233" y="8123421"/>
            <a:ext cx="8769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3G</a:t>
            </a:r>
            <a:endParaRPr lang="en-US" sz="3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3" name="Arc 92"/>
          <p:cNvSpPr/>
          <p:nvPr/>
        </p:nvSpPr>
        <p:spPr>
          <a:xfrm>
            <a:off x="4380433" y="7660298"/>
            <a:ext cx="5011172" cy="1320800"/>
          </a:xfrm>
          <a:prstGeom prst="arc">
            <a:avLst>
              <a:gd name="adj1" fmla="val 11890197"/>
              <a:gd name="adj2" fmla="val 20687245"/>
            </a:avLst>
          </a:prstGeom>
          <a:ln w="730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4" name="Arc 93"/>
          <p:cNvSpPr/>
          <p:nvPr/>
        </p:nvSpPr>
        <p:spPr>
          <a:xfrm rot="10800000">
            <a:off x="4529390" y="7939698"/>
            <a:ext cx="5011172" cy="1320800"/>
          </a:xfrm>
          <a:prstGeom prst="arc">
            <a:avLst>
              <a:gd name="adj1" fmla="val 11890197"/>
              <a:gd name="adj2" fmla="val 20687245"/>
            </a:avLst>
          </a:prstGeom>
          <a:ln w="730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6" name="TextBox 95"/>
          <p:cNvSpPr txBox="1"/>
          <p:nvPr/>
        </p:nvSpPr>
        <p:spPr>
          <a:xfrm>
            <a:off x="4572000" y="6961223"/>
            <a:ext cx="52801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Search/Ad Request</a:t>
            </a:r>
            <a:endParaRPr lang="en-US" sz="3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5715000" y="9299967"/>
            <a:ext cx="21717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results</a:t>
            </a:r>
            <a:endParaRPr lang="en-US" sz="3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8" name="Rectangle 1285"/>
          <p:cNvSpPr>
            <a:spLocks noChangeArrowheads="1"/>
          </p:cNvSpPr>
          <p:nvPr/>
        </p:nvSpPr>
        <p:spPr bwMode="auto">
          <a:xfrm>
            <a:off x="16687800" y="4049486"/>
            <a:ext cx="21031200" cy="1143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</p:spPr>
        <p:txBody>
          <a:bodyPr/>
          <a:lstStyle/>
          <a:p>
            <a:pPr algn="ctr" defTabSz="4075113">
              <a:spcBef>
                <a:spcPct val="20000"/>
              </a:spcBef>
            </a:pPr>
            <a:r>
              <a:rPr lang="en-US" sz="6000" b="1" dirty="0" smtClean="0">
                <a:solidFill>
                  <a:schemeClr val="bg1"/>
                </a:solidFill>
                <a:latin typeface="Arial" charset="0"/>
              </a:rPr>
              <a:t>Push Search/Ads to the Phone</a:t>
            </a:r>
            <a:endParaRPr lang="en-US" sz="6000" b="1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99" name="Picture 98" descr="http://pocketnow.com/html/portal/news/0000007501/NewsImage/BingMobile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830800" y="6190368"/>
            <a:ext cx="2743200" cy="3657600"/>
          </a:xfrm>
          <a:prstGeom prst="rect">
            <a:avLst/>
          </a:prstGeom>
          <a:noFill/>
        </p:spPr>
      </p:pic>
      <p:sp>
        <p:nvSpPr>
          <p:cNvPr id="102" name="Cloud"/>
          <p:cNvSpPr>
            <a:spLocks noChangeAspect="1" noEditPoints="1" noChangeArrowheads="1"/>
          </p:cNvSpPr>
          <p:nvPr/>
        </p:nvSpPr>
        <p:spPr bwMode="auto">
          <a:xfrm>
            <a:off x="29146500" y="5403272"/>
            <a:ext cx="7200900" cy="4500563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92D05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04" name="Flowchart: Magnetic Disk 103"/>
          <p:cNvSpPr/>
          <p:nvPr/>
        </p:nvSpPr>
        <p:spPr>
          <a:xfrm>
            <a:off x="31102377" y="6195261"/>
            <a:ext cx="1071563" cy="1143000"/>
          </a:xfrm>
          <a:prstGeom prst="flowChartMagneticDisk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Data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29896869" y="6621937"/>
            <a:ext cx="12055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Web</a:t>
            </a:r>
          </a:p>
        </p:txBody>
      </p:sp>
      <p:pic>
        <p:nvPicPr>
          <p:cNvPr id="109" name="Picture 2" descr="http://tbn2.google.com/images?q=tbn:fIIiaSouS8I-BM:http://techpubs.sgi.com/library/dynaweb_docs/0650/SGI_Developer/books/Perf_PG/sgi_html/figures/indexed.attributes3.gif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2995078" y="5893983"/>
            <a:ext cx="1800225" cy="1663844"/>
          </a:xfrm>
          <a:prstGeom prst="rect">
            <a:avLst/>
          </a:prstGeom>
          <a:noFill/>
        </p:spPr>
      </p:pic>
      <p:cxnSp>
        <p:nvCxnSpPr>
          <p:cNvPr id="111" name="Straight Arrow Connector 110"/>
          <p:cNvCxnSpPr/>
          <p:nvPr/>
        </p:nvCxnSpPr>
        <p:spPr>
          <a:xfrm flipV="1">
            <a:off x="32194978" y="6717647"/>
            <a:ext cx="669726" cy="10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/>
          <p:nvPr/>
        </p:nvCxnSpPr>
        <p:spPr>
          <a:xfrm flipV="1">
            <a:off x="32264820" y="8136725"/>
            <a:ext cx="669726" cy="10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TextBox 114"/>
          <p:cNvSpPr txBox="1"/>
          <p:nvPr/>
        </p:nvSpPr>
        <p:spPr>
          <a:xfrm>
            <a:off x="33147000" y="8458200"/>
            <a:ext cx="17412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indexes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123" name="Rounded Rectangle 122"/>
          <p:cNvSpPr/>
          <p:nvPr/>
        </p:nvSpPr>
        <p:spPr>
          <a:xfrm>
            <a:off x="21388918" y="6405965"/>
            <a:ext cx="3293698" cy="3497870"/>
          </a:xfrm>
          <a:prstGeom prst="round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3" name="Rounded Rectangle 132"/>
          <p:cNvSpPr/>
          <p:nvPr/>
        </p:nvSpPr>
        <p:spPr>
          <a:xfrm>
            <a:off x="25440254" y="7017760"/>
            <a:ext cx="2677546" cy="1788505"/>
          </a:xfrm>
          <a:prstGeom prst="roundRect">
            <a:avLst/>
          </a:prstGeom>
          <a:noFill/>
          <a:ln w="6350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Community+</a:t>
            </a:r>
          </a:p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Personal</a:t>
            </a:r>
            <a:endParaRPr lang="en-US" sz="2800" b="1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41" name="Flowchart: Magnetic Disk 140"/>
          <p:cNvSpPr/>
          <p:nvPr/>
        </p:nvSpPr>
        <p:spPr>
          <a:xfrm>
            <a:off x="31110020" y="7611703"/>
            <a:ext cx="1071563" cy="1143000"/>
          </a:xfrm>
          <a:prstGeom prst="flowChartMagneticDisk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Data</a:t>
            </a:r>
            <a:endParaRPr lang="en-US" sz="2800" dirty="0">
              <a:solidFill>
                <a:schemeClr val="tx1"/>
              </a:solidFill>
            </a:endParaRPr>
          </a:p>
        </p:txBody>
      </p:sp>
      <p:pic>
        <p:nvPicPr>
          <p:cNvPr id="108" name="Picture 2" descr="http://tbn2.google.com/images?q=tbn:fIIiaSouS8I-BM:http://techpubs.sgi.com/library/dynaweb_docs/0650/SGI_Developer/books/Perf_PG/sgi_html/figures/indexed.attributes3.gif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3138845" y="6921436"/>
            <a:ext cx="1800225" cy="1663844"/>
          </a:xfrm>
          <a:prstGeom prst="rect">
            <a:avLst/>
          </a:prstGeom>
          <a:noFill/>
        </p:spPr>
      </p:pic>
      <p:sp>
        <p:nvSpPr>
          <p:cNvPr id="142" name="TextBox 141"/>
          <p:cNvSpPr txBox="1"/>
          <p:nvPr/>
        </p:nvSpPr>
        <p:spPr>
          <a:xfrm>
            <a:off x="29909870" y="7861735"/>
            <a:ext cx="12055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Ads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145" name="TextBox 144"/>
          <p:cNvSpPr txBox="1"/>
          <p:nvPr/>
        </p:nvSpPr>
        <p:spPr>
          <a:xfrm>
            <a:off x="29909870" y="7252790"/>
            <a:ext cx="12055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…</a:t>
            </a:r>
            <a:endParaRPr lang="en-US" sz="2800" b="1" dirty="0">
              <a:solidFill>
                <a:schemeClr val="bg1"/>
              </a:solidFill>
            </a:endParaRPr>
          </a:p>
        </p:txBody>
      </p:sp>
      <p:cxnSp>
        <p:nvCxnSpPr>
          <p:cNvPr id="148" name="Straight Arrow Connector 147"/>
          <p:cNvCxnSpPr/>
          <p:nvPr/>
        </p:nvCxnSpPr>
        <p:spPr>
          <a:xfrm flipV="1">
            <a:off x="20574000" y="7893913"/>
            <a:ext cx="669726" cy="1088"/>
          </a:xfrm>
          <a:prstGeom prst="straightConnector1">
            <a:avLst/>
          </a:prstGeom>
          <a:ln w="635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Flowchart: Magnetic Disk 149"/>
          <p:cNvSpPr/>
          <p:nvPr/>
        </p:nvSpPr>
        <p:spPr>
          <a:xfrm>
            <a:off x="21759085" y="6947595"/>
            <a:ext cx="900082" cy="712284"/>
          </a:xfrm>
          <a:prstGeom prst="flowChartMagneticDisk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Data</a:t>
            </a:r>
            <a:endParaRPr lang="en-US" sz="2000" dirty="0">
              <a:solidFill>
                <a:schemeClr val="tx1"/>
              </a:solidFill>
            </a:endParaRPr>
          </a:p>
        </p:txBody>
      </p:sp>
      <p:pic>
        <p:nvPicPr>
          <p:cNvPr id="151" name="Picture 2" descr="http://tbn2.google.com/images?q=tbn:fIIiaSouS8I-BM:http://techpubs.sgi.com/library/dynaweb_docs/0650/SGI_Developer/books/Perf_PG/sgi_html/figures/indexed.attributes3.gif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3166011" y="6842587"/>
            <a:ext cx="1121847" cy="1036858"/>
          </a:xfrm>
          <a:prstGeom prst="rect">
            <a:avLst/>
          </a:prstGeom>
          <a:noFill/>
        </p:spPr>
      </p:pic>
      <p:cxnSp>
        <p:nvCxnSpPr>
          <p:cNvPr id="152" name="Straight Arrow Connector 151"/>
          <p:cNvCxnSpPr/>
          <p:nvPr/>
        </p:nvCxnSpPr>
        <p:spPr>
          <a:xfrm flipV="1">
            <a:off x="22716317" y="7289196"/>
            <a:ext cx="396124" cy="67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Arrow Connector 152"/>
          <p:cNvCxnSpPr/>
          <p:nvPr/>
        </p:nvCxnSpPr>
        <p:spPr>
          <a:xfrm flipV="1">
            <a:off x="22802042" y="8458753"/>
            <a:ext cx="396124" cy="67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Flowchart: Magnetic Disk 153"/>
          <p:cNvSpPr/>
          <p:nvPr/>
        </p:nvSpPr>
        <p:spPr>
          <a:xfrm>
            <a:off x="21766728" y="8089974"/>
            <a:ext cx="892439" cy="712284"/>
          </a:xfrm>
          <a:prstGeom prst="flowChartMagneticDisk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Data</a:t>
            </a:r>
            <a:endParaRPr lang="en-US" sz="2000" dirty="0">
              <a:solidFill>
                <a:schemeClr val="tx1"/>
              </a:solidFill>
            </a:endParaRPr>
          </a:p>
        </p:txBody>
      </p:sp>
      <p:pic>
        <p:nvPicPr>
          <p:cNvPr id="155" name="Picture 2" descr="http://tbn2.google.com/images?q=tbn:fIIiaSouS8I-BM:http://techpubs.sgi.com/library/dynaweb_docs/0650/SGI_Developer/books/Perf_PG/sgi_html/figures/indexed.attributes3.gif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3309778" y="7870040"/>
            <a:ext cx="1121847" cy="1036858"/>
          </a:xfrm>
          <a:prstGeom prst="rect">
            <a:avLst/>
          </a:prstGeom>
          <a:noFill/>
        </p:spPr>
      </p:pic>
      <p:sp>
        <p:nvSpPr>
          <p:cNvPr id="156" name="Rectangle 1307"/>
          <p:cNvSpPr>
            <a:spLocks noChangeArrowheads="1"/>
          </p:cNvSpPr>
          <p:nvPr/>
        </p:nvSpPr>
        <p:spPr bwMode="auto">
          <a:xfrm>
            <a:off x="21417493" y="9209165"/>
            <a:ext cx="329369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4075113"/>
            <a:r>
              <a:rPr lang="en-US" sz="2800" dirty="0" smtClean="0">
                <a:latin typeface="Verdana" pitchFamily="34" charset="0"/>
              </a:rPr>
              <a:t>Subjective Cache</a:t>
            </a:r>
          </a:p>
        </p:txBody>
      </p:sp>
      <p:cxnSp>
        <p:nvCxnSpPr>
          <p:cNvPr id="157" name="Straight Arrow Connector 156"/>
          <p:cNvCxnSpPr/>
          <p:nvPr/>
        </p:nvCxnSpPr>
        <p:spPr>
          <a:xfrm flipV="1">
            <a:off x="24717375" y="7903585"/>
            <a:ext cx="669726" cy="1088"/>
          </a:xfrm>
          <a:prstGeom prst="straightConnector1">
            <a:avLst/>
          </a:prstGeom>
          <a:ln w="635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Arrow Connector 157"/>
          <p:cNvCxnSpPr/>
          <p:nvPr/>
        </p:nvCxnSpPr>
        <p:spPr>
          <a:xfrm flipV="1">
            <a:off x="28270200" y="7903585"/>
            <a:ext cx="669726" cy="1088"/>
          </a:xfrm>
          <a:prstGeom prst="straightConnector1">
            <a:avLst/>
          </a:prstGeom>
          <a:ln w="635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9" name="Rectangle 1307"/>
          <p:cNvSpPr>
            <a:spLocks noChangeArrowheads="1"/>
          </p:cNvSpPr>
          <p:nvPr/>
        </p:nvSpPr>
        <p:spPr bwMode="auto">
          <a:xfrm>
            <a:off x="25197065" y="6505151"/>
            <a:ext cx="329369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defTabSz="4075113"/>
            <a:r>
              <a:rPr lang="en-US" sz="2800" b="1" dirty="0" smtClean="0">
                <a:latin typeface="Verdana" pitchFamily="34" charset="0"/>
              </a:rPr>
              <a:t>Sensing</a:t>
            </a:r>
          </a:p>
        </p:txBody>
      </p:sp>
      <p:sp>
        <p:nvSpPr>
          <p:cNvPr id="160" name="Rectangle 1307"/>
          <p:cNvSpPr>
            <a:spLocks noChangeArrowheads="1"/>
          </p:cNvSpPr>
          <p:nvPr/>
        </p:nvSpPr>
        <p:spPr bwMode="auto">
          <a:xfrm>
            <a:off x="17145000" y="11220450"/>
            <a:ext cx="105156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4075113"/>
            <a:r>
              <a:rPr lang="en-US" sz="4000" b="1" dirty="0" smtClean="0">
                <a:latin typeface="Verdana" pitchFamily="34" charset="0"/>
              </a:rPr>
              <a:t>Leverage mobile trends</a:t>
            </a:r>
          </a:p>
          <a:p>
            <a:pPr marL="571500" indent="-571500" defTabSz="4075113">
              <a:buFont typeface="Courier New" pitchFamily="49" charset="0"/>
              <a:buChar char="o"/>
            </a:pPr>
            <a:r>
              <a:rPr lang="en-US" sz="4000" dirty="0" smtClean="0">
                <a:latin typeface="Verdana" pitchFamily="34" charset="0"/>
              </a:rPr>
              <a:t>Increasing flash density at lower cost</a:t>
            </a:r>
          </a:p>
          <a:p>
            <a:pPr marL="571500" indent="-571500" defTabSz="4075113">
              <a:buFont typeface="Courier New" pitchFamily="49" charset="0"/>
              <a:buChar char="o"/>
            </a:pPr>
            <a:r>
              <a:rPr lang="en-US" sz="4000" dirty="0" smtClean="0">
                <a:latin typeface="Verdana" pitchFamily="34" charset="0"/>
              </a:rPr>
              <a:t>Increasing processing power</a:t>
            </a:r>
          </a:p>
        </p:txBody>
      </p:sp>
      <p:sp>
        <p:nvSpPr>
          <p:cNvPr id="161" name="Rectangle 1307"/>
          <p:cNvSpPr>
            <a:spLocks noChangeArrowheads="1"/>
          </p:cNvSpPr>
          <p:nvPr/>
        </p:nvSpPr>
        <p:spPr bwMode="auto">
          <a:xfrm>
            <a:off x="27860625" y="11201400"/>
            <a:ext cx="9858375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4075113"/>
            <a:r>
              <a:rPr lang="en-US" sz="4000" b="1" dirty="0" smtClean="0">
                <a:latin typeface="Verdana" pitchFamily="34" charset="0"/>
              </a:rPr>
              <a:t>Challenges</a:t>
            </a:r>
          </a:p>
          <a:p>
            <a:pPr marL="571500" indent="-571500" defTabSz="4075113">
              <a:buFont typeface="Courier New" pitchFamily="49" charset="0"/>
              <a:buChar char="o"/>
            </a:pPr>
            <a:r>
              <a:rPr lang="en-US" sz="4000" dirty="0" smtClean="0">
                <a:latin typeface="Verdana" pitchFamily="34" charset="0"/>
              </a:rPr>
              <a:t>What information do we cache?</a:t>
            </a:r>
          </a:p>
          <a:p>
            <a:pPr marL="571500" indent="-571500" defTabSz="4075113">
              <a:buFont typeface="Courier New" pitchFamily="49" charset="0"/>
              <a:buChar char="o"/>
            </a:pPr>
            <a:r>
              <a:rPr lang="en-US" sz="4000" dirty="0" smtClean="0">
                <a:latin typeface="Verdana" pitchFamily="34" charset="0"/>
              </a:rPr>
              <a:t>How do we cache it?</a:t>
            </a:r>
          </a:p>
          <a:p>
            <a:pPr marL="571500" indent="-571500" defTabSz="4075113">
              <a:buFont typeface="Courier New" pitchFamily="49" charset="0"/>
              <a:buChar char="o"/>
            </a:pPr>
            <a:r>
              <a:rPr lang="en-US" sz="4000" dirty="0" smtClean="0">
                <a:latin typeface="Verdana" pitchFamily="34" charset="0"/>
              </a:rPr>
              <a:t>How do we manage it over time?</a:t>
            </a:r>
          </a:p>
        </p:txBody>
      </p:sp>
      <p:sp>
        <p:nvSpPr>
          <p:cNvPr id="162" name="Rectangle 1307"/>
          <p:cNvSpPr>
            <a:spLocks noChangeArrowheads="1"/>
          </p:cNvSpPr>
          <p:nvPr/>
        </p:nvSpPr>
        <p:spPr bwMode="auto">
          <a:xfrm>
            <a:off x="19431000" y="10132435"/>
            <a:ext cx="329369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defTabSz="4075113"/>
            <a:r>
              <a:rPr lang="en-US" sz="2800" b="1" dirty="0" smtClean="0">
                <a:latin typeface="Verdana" pitchFamily="34" charset="0"/>
              </a:rPr>
              <a:t>Phone</a:t>
            </a:r>
          </a:p>
        </p:txBody>
      </p:sp>
      <p:sp>
        <p:nvSpPr>
          <p:cNvPr id="163" name="Rectangle 1307"/>
          <p:cNvSpPr>
            <a:spLocks noChangeArrowheads="1"/>
          </p:cNvSpPr>
          <p:nvPr/>
        </p:nvSpPr>
        <p:spPr bwMode="auto">
          <a:xfrm>
            <a:off x="31224902" y="10132435"/>
            <a:ext cx="329369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defTabSz="4075113"/>
            <a:r>
              <a:rPr lang="en-US" sz="2800" b="1" dirty="0" smtClean="0">
                <a:latin typeface="Verdana" pitchFamily="34" charset="0"/>
              </a:rPr>
              <a:t>Cloud</a:t>
            </a:r>
          </a:p>
        </p:txBody>
      </p:sp>
      <p:sp>
        <p:nvSpPr>
          <p:cNvPr id="171" name="Rectangle 1307"/>
          <p:cNvSpPr>
            <a:spLocks noChangeArrowheads="1"/>
          </p:cNvSpPr>
          <p:nvPr/>
        </p:nvSpPr>
        <p:spPr bwMode="auto">
          <a:xfrm>
            <a:off x="685801" y="15280203"/>
            <a:ext cx="1600095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defTabSz="4075113"/>
            <a:r>
              <a:rPr lang="en-US" sz="4400" b="1" dirty="0" smtClean="0">
                <a:solidFill>
                  <a:srgbClr val="006600"/>
                </a:solidFill>
                <a:latin typeface="Verdana" pitchFamily="34" charset="0"/>
              </a:rPr>
              <a:t>Mobile Search Log Analysis - 100M Queries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8772464" y="15423078"/>
            <a:ext cx="8143936" cy="6609695"/>
            <a:chOff x="8772464" y="16544925"/>
            <a:chExt cx="8143936" cy="6609695"/>
          </a:xfrm>
        </p:grpSpPr>
        <p:pic>
          <p:nvPicPr>
            <p:cNvPr id="1027" name="Picture 3" descr="C:\Users\dlymper.REDMOND\Documents\Projects\SONGO\COSMOS_TOOLS\Matlab\spread_all_only_cdf.png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780048" y="17312041"/>
              <a:ext cx="7907752" cy="5765191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xmlns:mc="http://schemas.openxmlformats.org/markup-compatibility/2006" val="FFFFFF" mc:Ignorable=""/>
                  </a:solidFill>
                </a14:hiddenFill>
              </a:ext>
            </a:extLst>
          </p:spPr>
        </p:pic>
        <p:sp>
          <p:nvSpPr>
            <p:cNvPr id="165" name="TextBox 164"/>
            <p:cNvSpPr txBox="1"/>
            <p:nvPr/>
          </p:nvSpPr>
          <p:spPr>
            <a:xfrm>
              <a:off x="9601200" y="22631400"/>
              <a:ext cx="73152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Probability of a new query-link pair</a:t>
              </a:r>
              <a:endParaRPr lang="en-US" sz="28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166" name="TextBox 165"/>
            <p:cNvSpPr txBox="1"/>
            <p:nvPr/>
          </p:nvSpPr>
          <p:spPr>
            <a:xfrm rot="16200000">
              <a:off x="5946811" y="19370578"/>
              <a:ext cx="617452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Percentage of Unique Users</a:t>
              </a:r>
              <a:endParaRPr lang="en-US" sz="28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914400" y="15651678"/>
            <a:ext cx="7875587" cy="6372225"/>
            <a:chOff x="914400" y="16659225"/>
            <a:chExt cx="7875587" cy="6372225"/>
          </a:xfrm>
        </p:grpSpPr>
        <p:pic>
          <p:nvPicPr>
            <p:cNvPr id="1026" name="Picture 2" descr="C:\Users\dlymper.REDMOND\Documents\Projects\SONGO\COSMOS_TOOLS\Matlab\query-link_pairs_cdf_TECHFEST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14400" y="17228641"/>
              <a:ext cx="7875587" cy="5695950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xmlns:mc="http://schemas.openxmlformats.org/markup-compatibility/2006" val="FFFFFF" mc:Ignorable=""/>
                  </a:solidFill>
                </a14:hiddenFill>
              </a:ext>
            </a:extLst>
          </p:spPr>
        </p:pic>
        <p:sp>
          <p:nvSpPr>
            <p:cNvPr id="172" name="TextBox 171"/>
            <p:cNvSpPr txBox="1"/>
            <p:nvPr/>
          </p:nvSpPr>
          <p:spPr>
            <a:xfrm rot="16200000">
              <a:off x="-1482965" y="19087368"/>
              <a:ext cx="537950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Aggregate Volume (%)</a:t>
              </a:r>
              <a:endParaRPr lang="en-US" sz="28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173" name="TextBox 172"/>
            <p:cNvSpPr txBox="1"/>
            <p:nvPr/>
          </p:nvSpPr>
          <p:spPr>
            <a:xfrm>
              <a:off x="1143000" y="22508230"/>
              <a:ext cx="737583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Number of query-link pairs</a:t>
              </a:r>
              <a:endParaRPr lang="en-US" sz="28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</p:grpSp>
      <p:graphicFrame>
        <p:nvGraphicFramePr>
          <p:cNvPr id="176" name="Chart 175"/>
          <p:cNvGraphicFramePr/>
          <p:nvPr>
            <p:extLst>
              <p:ext uri="{D42A27DB-BD31-4B8C-83A1-F6EECF244321}">
                <p14:modId xmlns="" xmlns:p14="http://schemas.microsoft.com/office/powerpoint/2010/main" val="2723213391"/>
              </p:ext>
            </p:extLst>
          </p:nvPr>
        </p:nvGraphicFramePr>
        <p:xfrm>
          <a:off x="7154618" y="26517600"/>
          <a:ext cx="5337464" cy="36491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177" name="Chart 176"/>
          <p:cNvGraphicFramePr/>
          <p:nvPr>
            <p:extLst>
              <p:ext uri="{D42A27DB-BD31-4B8C-83A1-F6EECF244321}">
                <p14:modId xmlns="" xmlns:p14="http://schemas.microsoft.com/office/powerpoint/2010/main" val="3067890502"/>
              </p:ext>
            </p:extLst>
          </p:nvPr>
        </p:nvGraphicFramePr>
        <p:xfrm>
          <a:off x="1706317" y="26518221"/>
          <a:ext cx="4820133" cy="36440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sp>
        <p:nvSpPr>
          <p:cNvPr id="178" name="Rectangle 177"/>
          <p:cNvSpPr/>
          <p:nvPr/>
        </p:nvSpPr>
        <p:spPr>
          <a:xfrm>
            <a:off x="19058054" y="15773400"/>
            <a:ext cx="5096630" cy="4341168"/>
          </a:xfrm>
          <a:prstGeom prst="rect">
            <a:avLst/>
          </a:prstGeom>
          <a:noFill/>
          <a:ln w="635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82" name="Straight Arrow Connector 181"/>
          <p:cNvCxnSpPr/>
          <p:nvPr/>
        </p:nvCxnSpPr>
        <p:spPr>
          <a:xfrm>
            <a:off x="19279394" y="18781727"/>
            <a:ext cx="1116957" cy="0"/>
          </a:xfrm>
          <a:prstGeom prst="straightConnector1">
            <a:avLst/>
          </a:prstGeom>
          <a:ln w="635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3" name="TextBox 182"/>
          <p:cNvSpPr txBox="1"/>
          <p:nvPr/>
        </p:nvSpPr>
        <p:spPr>
          <a:xfrm>
            <a:off x="19202400" y="18101933"/>
            <a:ext cx="12946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query</a:t>
            </a:r>
            <a:endParaRPr lang="en-US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184" name="Straight Arrow Connector 183"/>
          <p:cNvCxnSpPr/>
          <p:nvPr/>
        </p:nvCxnSpPr>
        <p:spPr>
          <a:xfrm flipV="1">
            <a:off x="21870482" y="16860951"/>
            <a:ext cx="1588" cy="741249"/>
          </a:xfrm>
          <a:prstGeom prst="straightConnector1">
            <a:avLst/>
          </a:prstGeom>
          <a:ln w="635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5" name="TextBox 184"/>
          <p:cNvSpPr txBox="1"/>
          <p:nvPr/>
        </p:nvSpPr>
        <p:spPr>
          <a:xfrm>
            <a:off x="21472585" y="17097694"/>
            <a:ext cx="27590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cache hit</a:t>
            </a:r>
            <a:endParaRPr lang="en-US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86" name="Rounded Rectangle 185"/>
          <p:cNvSpPr/>
          <p:nvPr/>
        </p:nvSpPr>
        <p:spPr>
          <a:xfrm>
            <a:off x="20548596" y="16227239"/>
            <a:ext cx="2963664" cy="460561"/>
          </a:xfrm>
          <a:prstGeom prst="roundRect">
            <a:avLst/>
          </a:prstGeom>
          <a:solidFill>
            <a:srgbClr val="FFC0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Ranking</a:t>
            </a:r>
            <a:endParaRPr lang="en-US" sz="2800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187" name="Straight Arrow Connector 186"/>
          <p:cNvCxnSpPr/>
          <p:nvPr/>
        </p:nvCxnSpPr>
        <p:spPr>
          <a:xfrm flipH="1" flipV="1">
            <a:off x="19175676" y="16501839"/>
            <a:ext cx="1121835" cy="1588"/>
          </a:xfrm>
          <a:prstGeom prst="straightConnector1">
            <a:avLst/>
          </a:prstGeom>
          <a:ln w="635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8" name="TextBox 187"/>
          <p:cNvSpPr txBox="1"/>
          <p:nvPr/>
        </p:nvSpPr>
        <p:spPr>
          <a:xfrm>
            <a:off x="18973800" y="15773400"/>
            <a:ext cx="1596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results</a:t>
            </a:r>
            <a:endParaRPr lang="en-US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80" name="Rounded Rectangle 179"/>
          <p:cNvSpPr/>
          <p:nvPr/>
        </p:nvSpPr>
        <p:spPr>
          <a:xfrm>
            <a:off x="20761513" y="18553422"/>
            <a:ext cx="2974629" cy="449997"/>
          </a:xfrm>
          <a:prstGeom prst="roundRect">
            <a:avLst/>
          </a:prstGeom>
          <a:solidFill>
            <a:srgbClr val="FFC0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Community</a:t>
            </a:r>
            <a:endParaRPr lang="en-US" sz="2800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81" name="Rounded Rectangle 180"/>
          <p:cNvSpPr/>
          <p:nvPr/>
        </p:nvSpPr>
        <p:spPr>
          <a:xfrm>
            <a:off x="20761513" y="17979840"/>
            <a:ext cx="2963665" cy="460561"/>
          </a:xfrm>
          <a:prstGeom prst="roundRect">
            <a:avLst/>
          </a:prstGeom>
          <a:solidFill>
            <a:srgbClr val="FFC0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Personalization</a:t>
            </a:r>
            <a:endParaRPr lang="en-US" sz="2800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89" name="Rectangle 188"/>
          <p:cNvSpPr/>
          <p:nvPr/>
        </p:nvSpPr>
        <p:spPr>
          <a:xfrm>
            <a:off x="20619581" y="17830800"/>
            <a:ext cx="3256564" cy="1826152"/>
          </a:xfrm>
          <a:prstGeom prst="rect">
            <a:avLst/>
          </a:prstGeom>
          <a:noFill/>
          <a:ln w="635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0" name="TextBox 189"/>
          <p:cNvSpPr txBox="1"/>
          <p:nvPr/>
        </p:nvSpPr>
        <p:spPr>
          <a:xfrm>
            <a:off x="20396351" y="19238829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SONGO cache</a:t>
            </a:r>
            <a:endParaRPr lang="en-US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191" name="Straight Arrow Connector 190"/>
          <p:cNvCxnSpPr/>
          <p:nvPr/>
        </p:nvCxnSpPr>
        <p:spPr>
          <a:xfrm flipV="1">
            <a:off x="19079825" y="17486148"/>
            <a:ext cx="1951375" cy="1588"/>
          </a:xfrm>
          <a:prstGeom prst="straightConnector1">
            <a:avLst/>
          </a:prstGeom>
          <a:ln w="63500">
            <a:solidFill>
              <a:schemeClr val="accent2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Arrow Connector 191"/>
          <p:cNvCxnSpPr/>
          <p:nvPr/>
        </p:nvCxnSpPr>
        <p:spPr>
          <a:xfrm flipH="1">
            <a:off x="21010752" y="17471634"/>
            <a:ext cx="1588" cy="390813"/>
          </a:xfrm>
          <a:prstGeom prst="straightConnector1">
            <a:avLst/>
          </a:prstGeom>
          <a:ln w="635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3" name="TextBox 192"/>
          <p:cNvSpPr txBox="1"/>
          <p:nvPr/>
        </p:nvSpPr>
        <p:spPr>
          <a:xfrm>
            <a:off x="19008636" y="16916400"/>
            <a:ext cx="24797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user clicks</a:t>
            </a:r>
            <a:endParaRPr lang="en-US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94" name="Cloud 193"/>
          <p:cNvSpPr/>
          <p:nvPr/>
        </p:nvSpPr>
        <p:spPr>
          <a:xfrm>
            <a:off x="19233177" y="20802600"/>
            <a:ext cx="4577880" cy="2438400"/>
          </a:xfrm>
          <a:prstGeom prst="cloud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m.bing.com</a:t>
            </a:r>
          </a:p>
          <a:p>
            <a:pPr algn="ctr"/>
            <a:endParaRPr lang="en-US" dirty="0" smtClean="0">
              <a:solidFill>
                <a:schemeClr val="accent2"/>
              </a:solidFill>
            </a:endParaRPr>
          </a:p>
          <a:p>
            <a:pPr algn="ctr"/>
            <a:endParaRPr lang="en-US" dirty="0" smtClean="0">
              <a:solidFill>
                <a:schemeClr val="accent2"/>
              </a:solidFill>
            </a:endParaRPr>
          </a:p>
          <a:p>
            <a:pPr algn="ctr"/>
            <a:endParaRPr lang="en-US" dirty="0" smtClean="0">
              <a:solidFill>
                <a:schemeClr val="accent2"/>
              </a:solidFill>
            </a:endParaRPr>
          </a:p>
          <a:p>
            <a:pPr algn="ctr"/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195" name="TextBox 194"/>
          <p:cNvSpPr txBox="1"/>
          <p:nvPr/>
        </p:nvSpPr>
        <p:spPr>
          <a:xfrm>
            <a:off x="19058054" y="19659600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Phone</a:t>
            </a:r>
            <a:endParaRPr lang="en-US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196" name="Straight Arrow Connector 195"/>
          <p:cNvCxnSpPr/>
          <p:nvPr/>
        </p:nvCxnSpPr>
        <p:spPr>
          <a:xfrm>
            <a:off x="21653985" y="20268300"/>
            <a:ext cx="0" cy="500487"/>
          </a:xfrm>
          <a:prstGeom prst="straightConnector1">
            <a:avLst/>
          </a:prstGeom>
          <a:ln w="635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7" name="TextBox 196"/>
          <p:cNvSpPr txBox="1"/>
          <p:nvPr/>
        </p:nvSpPr>
        <p:spPr>
          <a:xfrm>
            <a:off x="21395352" y="20116800"/>
            <a:ext cx="28670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cache miss</a:t>
            </a:r>
            <a:endParaRPr lang="en-US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98" name="Rounded Rectangle 197"/>
          <p:cNvSpPr/>
          <p:nvPr/>
        </p:nvSpPr>
        <p:spPr>
          <a:xfrm>
            <a:off x="19630004" y="21800616"/>
            <a:ext cx="3569203" cy="830293"/>
          </a:xfrm>
          <a:prstGeom prst="roundRect">
            <a:avLst/>
          </a:prstGeom>
          <a:solidFill>
            <a:srgbClr val="FFC0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Up-to-date Community Cache</a:t>
            </a:r>
            <a:endParaRPr lang="en-US" sz="2800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199" name="Straight Arrow Connector 198"/>
          <p:cNvCxnSpPr/>
          <p:nvPr/>
        </p:nvCxnSpPr>
        <p:spPr>
          <a:xfrm>
            <a:off x="24705896" y="18717806"/>
            <a:ext cx="0" cy="3296740"/>
          </a:xfrm>
          <a:prstGeom prst="straightConnector1">
            <a:avLst/>
          </a:prstGeom>
          <a:ln w="63500">
            <a:solidFill>
              <a:schemeClr val="accent2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Arrow Connector 199"/>
          <p:cNvCxnSpPr/>
          <p:nvPr/>
        </p:nvCxnSpPr>
        <p:spPr>
          <a:xfrm>
            <a:off x="23811057" y="22014546"/>
            <a:ext cx="894839" cy="0"/>
          </a:xfrm>
          <a:prstGeom prst="straightConnector1">
            <a:avLst/>
          </a:prstGeom>
          <a:ln w="63500">
            <a:solidFill>
              <a:schemeClr val="accent2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Arrow Connector 200"/>
          <p:cNvCxnSpPr/>
          <p:nvPr/>
        </p:nvCxnSpPr>
        <p:spPr>
          <a:xfrm flipH="1">
            <a:off x="23811057" y="18743876"/>
            <a:ext cx="894839" cy="0"/>
          </a:xfrm>
          <a:prstGeom prst="straightConnector1">
            <a:avLst/>
          </a:prstGeom>
          <a:ln w="635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2" name="TextBox 201"/>
          <p:cNvSpPr txBox="1"/>
          <p:nvPr/>
        </p:nvSpPr>
        <p:spPr>
          <a:xfrm rot="16200000">
            <a:off x="22834166" y="20069504"/>
            <a:ext cx="31718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periodic updates</a:t>
            </a:r>
            <a:endParaRPr lang="en-US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03" name="Rectangle 1307"/>
          <p:cNvSpPr>
            <a:spLocks noChangeArrowheads="1"/>
          </p:cNvSpPr>
          <p:nvPr/>
        </p:nvSpPr>
        <p:spPr bwMode="auto">
          <a:xfrm>
            <a:off x="1743723" y="30452163"/>
            <a:ext cx="512868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defTabSz="4075113"/>
            <a:r>
              <a:rPr lang="en-US" sz="4000" dirty="0" smtClean="0">
                <a:solidFill>
                  <a:srgbClr val="C00000"/>
                </a:solidFill>
                <a:latin typeface="Verdana" pitchFamily="34" charset="0"/>
              </a:rPr>
              <a:t>16x faster!</a:t>
            </a:r>
          </a:p>
        </p:txBody>
      </p:sp>
      <p:sp>
        <p:nvSpPr>
          <p:cNvPr id="204" name="Rectangle 1307"/>
          <p:cNvSpPr>
            <a:spLocks noChangeArrowheads="1"/>
          </p:cNvSpPr>
          <p:nvPr/>
        </p:nvSpPr>
        <p:spPr bwMode="auto">
          <a:xfrm>
            <a:off x="7321834" y="30258328"/>
            <a:ext cx="5128683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defTabSz="4075113"/>
            <a:r>
              <a:rPr lang="en-US" sz="4000" dirty="0" smtClean="0">
                <a:solidFill>
                  <a:srgbClr val="C00000"/>
                </a:solidFill>
                <a:latin typeface="Verdana" pitchFamily="34" charset="0"/>
              </a:rPr>
              <a:t>23x more     energy efficient!</a:t>
            </a:r>
          </a:p>
        </p:txBody>
      </p:sp>
      <p:cxnSp>
        <p:nvCxnSpPr>
          <p:cNvPr id="264" name="Straight Arrow Connector 263"/>
          <p:cNvCxnSpPr/>
          <p:nvPr/>
        </p:nvCxnSpPr>
        <p:spPr>
          <a:xfrm flipV="1">
            <a:off x="31598152" y="17799660"/>
            <a:ext cx="1588" cy="617350"/>
          </a:xfrm>
          <a:prstGeom prst="straightConnector1">
            <a:avLst/>
          </a:prstGeom>
          <a:ln w="635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5" name="TextBox 264"/>
          <p:cNvSpPr txBox="1"/>
          <p:nvPr/>
        </p:nvSpPr>
        <p:spPr>
          <a:xfrm>
            <a:off x="31643807" y="17891514"/>
            <a:ext cx="1952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cache hit</a:t>
            </a:r>
            <a:endParaRPr lang="en-US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66" name="Rounded Rectangle 265"/>
          <p:cNvSpPr/>
          <p:nvPr/>
        </p:nvSpPr>
        <p:spPr>
          <a:xfrm>
            <a:off x="29792702" y="16673253"/>
            <a:ext cx="3614076" cy="974138"/>
          </a:xfrm>
          <a:prstGeom prst="roundRect">
            <a:avLst/>
          </a:prstGeom>
          <a:solidFill>
            <a:srgbClr val="FFC0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Rank links based on their quality</a:t>
            </a:r>
            <a:endParaRPr lang="en-US" sz="2800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267" name="Straight Arrow Connector 266"/>
          <p:cNvCxnSpPr/>
          <p:nvPr/>
        </p:nvCxnSpPr>
        <p:spPr>
          <a:xfrm flipH="1" flipV="1">
            <a:off x="28025496" y="17257253"/>
            <a:ext cx="964796" cy="4424"/>
          </a:xfrm>
          <a:prstGeom prst="straightConnector1">
            <a:avLst/>
          </a:prstGeom>
          <a:ln w="635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8" name="TextBox 267"/>
          <p:cNvSpPr txBox="1"/>
          <p:nvPr/>
        </p:nvSpPr>
        <p:spPr>
          <a:xfrm>
            <a:off x="27711740" y="17412481"/>
            <a:ext cx="18073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results</a:t>
            </a:r>
            <a:endParaRPr lang="en-US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69" name="TextBox 268"/>
          <p:cNvSpPr txBox="1"/>
          <p:nvPr/>
        </p:nvSpPr>
        <p:spPr>
          <a:xfrm>
            <a:off x="26345150" y="22479161"/>
            <a:ext cx="24931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user clicks</a:t>
            </a:r>
            <a:endParaRPr lang="en-US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pSp>
        <p:nvGrpSpPr>
          <p:cNvPr id="70" name="Group 69"/>
          <p:cNvGrpSpPr/>
          <p:nvPr/>
        </p:nvGrpSpPr>
        <p:grpSpPr>
          <a:xfrm>
            <a:off x="33545055" y="15560242"/>
            <a:ext cx="3217981" cy="1356158"/>
            <a:chOff x="30004656" y="21792428"/>
            <a:chExt cx="3217981" cy="1356158"/>
          </a:xfrm>
        </p:grpSpPr>
        <p:sp>
          <p:nvSpPr>
            <p:cNvPr id="273" name="Flowchart: Magnetic Disk 272"/>
            <p:cNvSpPr/>
            <p:nvPr/>
          </p:nvSpPr>
          <p:spPr>
            <a:xfrm>
              <a:off x="30039850" y="21853186"/>
              <a:ext cx="3107150" cy="1295400"/>
            </a:xfrm>
            <a:prstGeom prst="flowChartMagneticDisk">
              <a:avLst/>
            </a:prstGeom>
            <a:solidFill>
              <a:srgbClr val="FFC000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74" name="Picture 2" descr="C:\Users\dlymper\AppData\Local\Microsoft\Windows\Temporary Internet Files\Content.IE5\VZ92V91Q\MCj04325990000[1].png"/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30192251" y="22310386"/>
              <a:ext cx="533172" cy="533172"/>
            </a:xfrm>
            <a:prstGeom prst="rect">
              <a:avLst/>
            </a:prstGeom>
            <a:noFill/>
          </p:spPr>
        </p:pic>
        <p:pic>
          <p:nvPicPr>
            <p:cNvPr id="275" name="Picture 2" descr="C:\Users\dlymper\AppData\Local\Microsoft\Windows\Temporary Internet Files\Content.IE5\VZ92V91Q\MCj04325990000[1].png"/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31232476" y="22310386"/>
              <a:ext cx="533172" cy="533172"/>
            </a:xfrm>
            <a:prstGeom prst="rect">
              <a:avLst/>
            </a:prstGeom>
            <a:noFill/>
          </p:spPr>
        </p:pic>
        <p:pic>
          <p:nvPicPr>
            <p:cNvPr id="276" name="Picture 2" descr="C:\Users\dlymper\AppData\Local\Microsoft\Windows\Temporary Internet Files\Content.IE5\VZ92V91Q\MCj04325990000[1].png"/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32232600" y="22310386"/>
              <a:ext cx="533172" cy="533172"/>
            </a:xfrm>
            <a:prstGeom prst="rect">
              <a:avLst/>
            </a:prstGeom>
            <a:noFill/>
          </p:spPr>
        </p:pic>
        <p:sp>
          <p:nvSpPr>
            <p:cNvPr id="277" name="TextBox 276"/>
            <p:cNvSpPr txBox="1"/>
            <p:nvPr/>
          </p:nvSpPr>
          <p:spPr>
            <a:xfrm>
              <a:off x="30004656" y="22710436"/>
              <a:ext cx="10155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0.links</a:t>
              </a:r>
              <a:endParaRPr lang="en-US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278" name="TextBox 277"/>
            <p:cNvSpPr txBox="1"/>
            <p:nvPr/>
          </p:nvSpPr>
          <p:spPr>
            <a:xfrm>
              <a:off x="31017030" y="22719961"/>
              <a:ext cx="1218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15.links</a:t>
              </a:r>
              <a:endParaRPr lang="en-US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279" name="TextBox 278"/>
            <p:cNvSpPr txBox="1"/>
            <p:nvPr/>
          </p:nvSpPr>
          <p:spPr>
            <a:xfrm>
              <a:off x="30689363" y="22284988"/>
              <a:ext cx="533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</a:rPr>
                <a:t>…</a:t>
              </a:r>
              <a:endParaRPr lang="en-US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280" name="TextBox 279"/>
            <p:cNvSpPr txBox="1"/>
            <p:nvPr/>
          </p:nvSpPr>
          <p:spPr>
            <a:xfrm>
              <a:off x="32004000" y="22724307"/>
              <a:ext cx="1218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31.links</a:t>
              </a:r>
              <a:endParaRPr lang="en-US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281" name="TextBox 280"/>
            <p:cNvSpPr txBox="1"/>
            <p:nvPr/>
          </p:nvSpPr>
          <p:spPr>
            <a:xfrm>
              <a:off x="31688576" y="22275798"/>
              <a:ext cx="533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</a:rPr>
                <a:t>…</a:t>
              </a:r>
              <a:endParaRPr lang="en-US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272" name="TextBox 271"/>
            <p:cNvSpPr txBox="1"/>
            <p:nvPr/>
          </p:nvSpPr>
          <p:spPr>
            <a:xfrm>
              <a:off x="30168976" y="21792428"/>
              <a:ext cx="291996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SONGO cache</a:t>
              </a:r>
              <a:endParaRPr lang="en-US" sz="28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</p:grpSp>
      <p:graphicFrame>
        <p:nvGraphicFramePr>
          <p:cNvPr id="282" name="Table 28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835572710"/>
              </p:ext>
            </p:extLst>
          </p:nvPr>
        </p:nvGraphicFramePr>
        <p:xfrm>
          <a:off x="29361057" y="18475369"/>
          <a:ext cx="4512916" cy="275272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83916"/>
                <a:gridCol w="1143000"/>
                <a:gridCol w="1143000"/>
                <a:gridCol w="1143000"/>
              </a:tblGrid>
              <a:tr h="597602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Query Hash</a:t>
                      </a:r>
                      <a:endParaRPr lang="en-US" sz="18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Link #1</a:t>
                      </a:r>
                    </a:p>
                    <a:p>
                      <a:pPr algn="ctr"/>
                      <a:endParaRPr lang="en-US" sz="18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Link #2</a:t>
                      </a:r>
                      <a:endParaRPr lang="en-US" sz="18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Flags</a:t>
                      </a:r>
                      <a:endParaRPr lang="en-US" sz="18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  <a:tr h="17683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…</a:t>
                      </a:r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…</a:t>
                      </a:r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…</a:t>
                      </a:r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…</a:t>
                      </a:r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</a:tr>
              <a:tr h="1089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/>
                        <a:t>95431A49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/>
                        <a:t>(08761A49, Q</a:t>
                      </a:r>
                      <a:r>
                        <a:rPr lang="en-US" sz="1200" u="none" strike="noStrike" baseline="-25000" dirty="0" smtClean="0"/>
                        <a:t>1</a:t>
                      </a:r>
                      <a:r>
                        <a:rPr lang="en-US" sz="1200" u="none" strike="noStrike" dirty="0" smtClean="0"/>
                        <a:t>)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/>
                        <a:t>(98BA4311, Q</a:t>
                      </a:r>
                      <a:r>
                        <a:rPr lang="en-US" sz="1200" u="none" strike="noStrike" baseline="-25000" dirty="0" smtClean="0"/>
                        <a:t>2</a:t>
                      </a:r>
                      <a:r>
                        <a:rPr lang="en-US" sz="1200" u="none" strike="noStrike" dirty="0" smtClean="0"/>
                        <a:t>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/>
                        <a:t>0xFFFFFFFF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7683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…</a:t>
                      </a:r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…</a:t>
                      </a:r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…</a:t>
                      </a:r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…</a:t>
                      </a:r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</a:tr>
              <a:tr h="1768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/>
                        <a:t>1E51C65A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/>
                        <a:t>(18EE1A49, Q</a:t>
                      </a:r>
                      <a:r>
                        <a:rPr lang="en-US" sz="1200" u="none" strike="noStrike" baseline="-25000" dirty="0" smtClean="0"/>
                        <a:t>3</a:t>
                      </a:r>
                      <a:r>
                        <a:rPr lang="en-US" sz="1200" u="none" strike="noStrike" dirty="0" smtClean="0"/>
                        <a:t>)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/>
                        <a:t>(08761A49, Q</a:t>
                      </a:r>
                      <a:r>
                        <a:rPr lang="en-US" sz="1200" u="none" strike="noStrike" baseline="-25000" dirty="0" smtClean="0"/>
                        <a:t>4</a:t>
                      </a:r>
                      <a:r>
                        <a:rPr lang="en-US" sz="1200" u="none" strike="noStrike" dirty="0" smtClean="0"/>
                        <a:t>) </a:t>
                      </a:r>
                      <a:endParaRPr lang="en-US" sz="1200" b="0" i="0" u="none" strike="noStrike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strike="noStrike" dirty="0" smtClean="0"/>
                        <a:t>0xFFFFFFFF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/>
                </a:tc>
              </a:tr>
              <a:tr h="17683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…</a:t>
                      </a:r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…</a:t>
                      </a:r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…</a:t>
                      </a:r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…</a:t>
                      </a:r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</a:tr>
              <a:tr h="1768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/>
                        <a:t>51BD34A3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/>
                        <a:t>(08761A49, Q</a:t>
                      </a:r>
                      <a:r>
                        <a:rPr lang="en-US" sz="1200" u="none" strike="noStrike" baseline="-25000" dirty="0" smtClean="0"/>
                        <a:t>5</a:t>
                      </a:r>
                      <a:r>
                        <a:rPr lang="en-US" sz="1200" u="none" strike="noStrike" dirty="0" smtClean="0"/>
                        <a:t>) </a:t>
                      </a:r>
                      <a:endParaRPr lang="en-US" sz="1200" b="0" i="0" u="none" strike="noStrike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/>
                        <a:t>(98BA4311, Q</a:t>
                      </a:r>
                      <a:r>
                        <a:rPr lang="en-US" sz="1200" u="none" strike="noStrike" baseline="-25000" dirty="0" smtClean="0"/>
                        <a:t>6</a:t>
                      </a:r>
                      <a:r>
                        <a:rPr lang="en-US" sz="1200" u="none" strike="noStrike" dirty="0" smtClean="0"/>
                        <a:t>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strike="noStrike" dirty="0" smtClean="0"/>
                        <a:t>0xFFFFFFFF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/>
                </a:tc>
              </a:tr>
              <a:tr h="17683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…</a:t>
                      </a:r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…</a:t>
                      </a:r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…</a:t>
                      </a:r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…</a:t>
                      </a:r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83" name="Straight Arrow Connector 282"/>
          <p:cNvCxnSpPr/>
          <p:nvPr/>
        </p:nvCxnSpPr>
        <p:spPr>
          <a:xfrm flipV="1">
            <a:off x="31598152" y="16182308"/>
            <a:ext cx="1946903" cy="1588"/>
          </a:xfrm>
          <a:prstGeom prst="straightConnector1">
            <a:avLst/>
          </a:prstGeom>
          <a:ln w="63500">
            <a:solidFill>
              <a:schemeClr val="accent2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Straight Arrow Connector 283"/>
          <p:cNvCxnSpPr/>
          <p:nvPr/>
        </p:nvCxnSpPr>
        <p:spPr>
          <a:xfrm rot="5400000" flipH="1" flipV="1">
            <a:off x="31408849" y="16372014"/>
            <a:ext cx="381000" cy="1588"/>
          </a:xfrm>
          <a:prstGeom prst="straightConnector1">
            <a:avLst/>
          </a:prstGeom>
          <a:ln w="63500">
            <a:solidFill>
              <a:schemeClr val="accent2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5" name="TextBox 284"/>
          <p:cNvSpPr txBox="1"/>
          <p:nvPr/>
        </p:nvSpPr>
        <p:spPr>
          <a:xfrm>
            <a:off x="30213827" y="15544800"/>
            <a:ext cx="27146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Fetch links</a:t>
            </a:r>
            <a:endParaRPr lang="en-US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86" name="Rounded Rectangle 285"/>
          <p:cNvSpPr/>
          <p:nvPr/>
        </p:nvSpPr>
        <p:spPr>
          <a:xfrm>
            <a:off x="26984853" y="15725108"/>
            <a:ext cx="2691238" cy="1020631"/>
          </a:xfrm>
          <a:prstGeom prst="roundRect">
            <a:avLst/>
          </a:prstGeom>
          <a:solidFill>
            <a:srgbClr val="FFC0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Results Page Construction</a:t>
            </a:r>
            <a:endParaRPr lang="en-US" sz="2800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287" name="Straight Arrow Connector 286"/>
          <p:cNvCxnSpPr/>
          <p:nvPr/>
        </p:nvCxnSpPr>
        <p:spPr>
          <a:xfrm>
            <a:off x="29676092" y="16182308"/>
            <a:ext cx="1924051" cy="0"/>
          </a:xfrm>
          <a:prstGeom prst="straightConnector1">
            <a:avLst/>
          </a:prstGeom>
          <a:ln w="63500">
            <a:solidFill>
              <a:schemeClr val="accent2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Straight Arrow Connector 287"/>
          <p:cNvCxnSpPr/>
          <p:nvPr/>
        </p:nvCxnSpPr>
        <p:spPr>
          <a:xfrm rot="5400000" flipH="1" flipV="1">
            <a:off x="28761692" y="17031489"/>
            <a:ext cx="457200" cy="1588"/>
          </a:xfrm>
          <a:prstGeom prst="straightConnector1">
            <a:avLst/>
          </a:prstGeom>
          <a:ln w="63500">
            <a:solidFill>
              <a:schemeClr val="accent2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9" name="TextBox 288"/>
          <p:cNvSpPr txBox="1"/>
          <p:nvPr/>
        </p:nvSpPr>
        <p:spPr>
          <a:xfrm>
            <a:off x="31724311" y="21193780"/>
            <a:ext cx="22955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Hash Table</a:t>
            </a:r>
          </a:p>
          <a:p>
            <a:pPr algn="ctr"/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RAM ~ 200KB</a:t>
            </a:r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endParaRPr lang="en-US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291" name="Straight Arrow Connector 290"/>
          <p:cNvCxnSpPr/>
          <p:nvPr/>
        </p:nvCxnSpPr>
        <p:spPr>
          <a:xfrm flipH="1">
            <a:off x="27372855" y="23018354"/>
            <a:ext cx="7128284" cy="41218"/>
          </a:xfrm>
          <a:prstGeom prst="straightConnector1">
            <a:avLst/>
          </a:prstGeom>
          <a:ln w="63500">
            <a:solidFill>
              <a:schemeClr val="accent2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Straight Arrow Connector 291"/>
          <p:cNvCxnSpPr/>
          <p:nvPr/>
        </p:nvCxnSpPr>
        <p:spPr>
          <a:xfrm flipV="1">
            <a:off x="30046857" y="21236970"/>
            <a:ext cx="1588" cy="360634"/>
          </a:xfrm>
          <a:prstGeom prst="straightConnector1">
            <a:avLst/>
          </a:prstGeom>
          <a:ln w="635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Straight Arrow Connector 292"/>
          <p:cNvCxnSpPr/>
          <p:nvPr/>
        </p:nvCxnSpPr>
        <p:spPr>
          <a:xfrm flipH="1" flipV="1">
            <a:off x="34477036" y="17032284"/>
            <a:ext cx="24103" cy="6007650"/>
          </a:xfrm>
          <a:prstGeom prst="straightConnector1">
            <a:avLst/>
          </a:prstGeom>
          <a:ln w="635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Straight Arrow Connector 293"/>
          <p:cNvCxnSpPr/>
          <p:nvPr/>
        </p:nvCxnSpPr>
        <p:spPr>
          <a:xfrm>
            <a:off x="28109597" y="20043973"/>
            <a:ext cx="1116957" cy="0"/>
          </a:xfrm>
          <a:prstGeom prst="straightConnector1">
            <a:avLst/>
          </a:prstGeom>
          <a:ln w="635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5" name="TextBox 294"/>
          <p:cNvSpPr txBox="1"/>
          <p:nvPr/>
        </p:nvSpPr>
        <p:spPr>
          <a:xfrm>
            <a:off x="28032603" y="19364179"/>
            <a:ext cx="12946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query</a:t>
            </a:r>
            <a:endParaRPr lang="en-US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10" name="Rectangle 1285"/>
          <p:cNvSpPr>
            <a:spLocks noChangeArrowheads="1"/>
          </p:cNvSpPr>
          <p:nvPr/>
        </p:nvSpPr>
        <p:spPr bwMode="auto">
          <a:xfrm>
            <a:off x="685801" y="13986164"/>
            <a:ext cx="36936099" cy="1143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</p:spPr>
        <p:txBody>
          <a:bodyPr/>
          <a:lstStyle/>
          <a:p>
            <a:pPr algn="ctr" defTabSz="4075113">
              <a:spcBef>
                <a:spcPct val="20000"/>
              </a:spcBef>
            </a:pPr>
            <a:r>
              <a:rPr lang="en-US" sz="6000" b="1" dirty="0" smtClean="0">
                <a:solidFill>
                  <a:schemeClr val="bg1"/>
                </a:solidFill>
                <a:latin typeface="Arial" charset="0"/>
              </a:rPr>
              <a:t>SONGO (</a:t>
            </a:r>
            <a:r>
              <a:rPr lang="en-US" sz="6000" b="1" i="1" dirty="0" smtClean="0">
                <a:solidFill>
                  <a:schemeClr val="bg1"/>
                </a:solidFill>
                <a:latin typeface="Arial" charset="0"/>
              </a:rPr>
              <a:t>S</a:t>
            </a:r>
            <a:r>
              <a:rPr lang="en-US" sz="6000" b="1" dirty="0" smtClean="0">
                <a:solidFill>
                  <a:schemeClr val="bg1"/>
                </a:solidFill>
                <a:latin typeface="Arial" charset="0"/>
              </a:rPr>
              <a:t>earch </a:t>
            </a:r>
            <a:r>
              <a:rPr lang="en-US" sz="6000" b="1" i="1" dirty="0" smtClean="0">
                <a:solidFill>
                  <a:schemeClr val="bg1"/>
                </a:solidFill>
                <a:latin typeface="Arial" charset="0"/>
              </a:rPr>
              <a:t>ON</a:t>
            </a:r>
            <a:r>
              <a:rPr lang="en-US" sz="6000" b="1" dirty="0" smtClean="0">
                <a:solidFill>
                  <a:schemeClr val="bg1"/>
                </a:solidFill>
                <a:latin typeface="Arial" charset="0"/>
              </a:rPr>
              <a:t> the </a:t>
            </a:r>
            <a:r>
              <a:rPr lang="en-US" sz="6000" b="1" i="1" dirty="0" smtClean="0">
                <a:solidFill>
                  <a:schemeClr val="bg1"/>
                </a:solidFill>
                <a:latin typeface="Arial" charset="0"/>
              </a:rPr>
              <a:t>GO</a:t>
            </a:r>
            <a:r>
              <a:rPr lang="en-US" sz="6000" b="1" dirty="0" smtClean="0">
                <a:solidFill>
                  <a:schemeClr val="bg1"/>
                </a:solidFill>
                <a:latin typeface="Arial" charset="0"/>
              </a:rPr>
              <a:t>): A Data-driven Architecture</a:t>
            </a:r>
            <a:endParaRPr lang="en-US" sz="60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11" name="Rectangle 1285"/>
          <p:cNvSpPr>
            <a:spLocks noChangeArrowheads="1"/>
          </p:cNvSpPr>
          <p:nvPr/>
        </p:nvSpPr>
        <p:spPr bwMode="auto">
          <a:xfrm>
            <a:off x="793629" y="23545800"/>
            <a:ext cx="36936099" cy="1143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</p:spPr>
        <p:txBody>
          <a:bodyPr/>
          <a:lstStyle/>
          <a:p>
            <a:pPr algn="ctr" defTabSz="4075113">
              <a:spcBef>
                <a:spcPct val="20000"/>
              </a:spcBef>
            </a:pPr>
            <a:r>
              <a:rPr lang="en-US" sz="6000" b="1" dirty="0" smtClean="0">
                <a:solidFill>
                  <a:schemeClr val="bg1"/>
                </a:solidFill>
                <a:latin typeface="Arial" charset="0"/>
              </a:rPr>
              <a:t>Experimental Prototypes</a:t>
            </a:r>
            <a:endParaRPr lang="en-US" sz="60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12" name="Rectangle 1307"/>
          <p:cNvSpPr>
            <a:spLocks noChangeArrowheads="1"/>
          </p:cNvSpPr>
          <p:nvPr/>
        </p:nvSpPr>
        <p:spPr bwMode="auto">
          <a:xfrm>
            <a:off x="748144" y="22057839"/>
            <a:ext cx="785448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4075113"/>
            <a:r>
              <a:rPr lang="en-US" sz="4000" dirty="0" smtClean="0">
                <a:solidFill>
                  <a:srgbClr val="C00000"/>
                </a:solidFill>
                <a:latin typeface="Verdana" pitchFamily="34" charset="0"/>
              </a:rPr>
              <a:t>60% of mobile query volume hits 6K queries and 4K links!</a:t>
            </a:r>
          </a:p>
        </p:txBody>
      </p:sp>
      <p:sp>
        <p:nvSpPr>
          <p:cNvPr id="313" name="Rectangle 1307"/>
          <p:cNvSpPr>
            <a:spLocks noChangeArrowheads="1"/>
          </p:cNvSpPr>
          <p:nvPr/>
        </p:nvSpPr>
        <p:spPr bwMode="auto">
          <a:xfrm>
            <a:off x="8516131" y="22057839"/>
            <a:ext cx="8358705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4075113"/>
            <a:r>
              <a:rPr lang="en-US" sz="4000" dirty="0" smtClean="0">
                <a:solidFill>
                  <a:srgbClr val="C00000"/>
                </a:solidFill>
                <a:latin typeface="Verdana" pitchFamily="34" charset="0"/>
              </a:rPr>
              <a:t>50% of the users repeat a query at least 70% of the time!</a:t>
            </a:r>
          </a:p>
        </p:txBody>
      </p:sp>
      <p:pic>
        <p:nvPicPr>
          <p:cNvPr id="3" name="Picture 3" descr="C:\Users\dlymper.REDMOND\Documents\Projects\SONGO\TechFest 2010\sshot009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8703" y="25574074"/>
            <a:ext cx="3572405" cy="595400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</a:extLst>
        </p:spPr>
      </p:pic>
      <p:pic>
        <p:nvPicPr>
          <p:cNvPr id="1028" name="Picture 4" descr="C:\Users\dlymper.REDMOND\Documents\Projects\SONGO\TechFest 2010\sshot008.pn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41143" y="25567146"/>
            <a:ext cx="3572405" cy="595400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</a:extLst>
        </p:spPr>
      </p:pic>
      <p:sp>
        <p:nvSpPr>
          <p:cNvPr id="128" name="Rectangle 1307"/>
          <p:cNvSpPr>
            <a:spLocks noChangeArrowheads="1"/>
          </p:cNvSpPr>
          <p:nvPr/>
        </p:nvSpPr>
        <p:spPr bwMode="auto">
          <a:xfrm>
            <a:off x="13757564" y="24688800"/>
            <a:ext cx="11115975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defTabSz="4075113"/>
            <a:r>
              <a:rPr lang="en-US" sz="4400" b="1" dirty="0" smtClean="0">
                <a:solidFill>
                  <a:srgbClr val="006600"/>
                </a:solidFill>
                <a:latin typeface="Verdana" pitchFamily="34" charset="0"/>
              </a:rPr>
              <a:t>Beyond Web Search</a:t>
            </a:r>
          </a:p>
        </p:txBody>
      </p:sp>
      <p:sp>
        <p:nvSpPr>
          <p:cNvPr id="129" name="Rectangle 1307"/>
          <p:cNvSpPr>
            <a:spLocks noChangeArrowheads="1"/>
          </p:cNvSpPr>
          <p:nvPr/>
        </p:nvSpPr>
        <p:spPr bwMode="auto">
          <a:xfrm>
            <a:off x="26575641" y="24947701"/>
            <a:ext cx="10478341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4075113"/>
            <a:r>
              <a:rPr lang="en-US" sz="4000" b="1" dirty="0" smtClean="0">
                <a:latin typeface="Verdana" pitchFamily="34" charset="0"/>
              </a:rPr>
              <a:t>Real-time</a:t>
            </a:r>
            <a:r>
              <a:rPr lang="en-US" sz="4000" dirty="0" smtClean="0">
                <a:latin typeface="Verdana" pitchFamily="34" charset="0"/>
              </a:rPr>
              <a:t>:</a:t>
            </a:r>
          </a:p>
          <a:p>
            <a:pPr marL="571500" indent="-571500" defTabSz="4075113">
              <a:buFont typeface="Courier New" pitchFamily="49" charset="0"/>
              <a:buChar char="o"/>
            </a:pPr>
            <a:r>
              <a:rPr lang="en-US" sz="4000" dirty="0" smtClean="0">
                <a:latin typeface="Verdana" pitchFamily="34" charset="0"/>
              </a:rPr>
              <a:t>search results</a:t>
            </a:r>
          </a:p>
          <a:p>
            <a:pPr marL="571500" indent="-571500" defTabSz="4075113">
              <a:buFont typeface="Courier New" pitchFamily="49" charset="0"/>
              <a:buChar char="o"/>
            </a:pPr>
            <a:r>
              <a:rPr lang="en-US" sz="4000" dirty="0" smtClean="0">
                <a:latin typeface="Verdana" pitchFamily="34" charset="0"/>
              </a:rPr>
              <a:t>business lookups</a:t>
            </a:r>
          </a:p>
          <a:p>
            <a:pPr marL="571500" indent="-571500" defTabSz="4075113">
              <a:buFont typeface="Courier New" pitchFamily="49" charset="0"/>
              <a:buChar char="o"/>
            </a:pPr>
            <a:r>
              <a:rPr lang="en-US" sz="4000" dirty="0" smtClean="0">
                <a:latin typeface="Verdana" pitchFamily="34" charset="0"/>
              </a:rPr>
              <a:t>ad delivery</a:t>
            </a:r>
          </a:p>
        </p:txBody>
      </p:sp>
      <p:sp>
        <p:nvSpPr>
          <p:cNvPr id="131" name="Rectangle 1307"/>
          <p:cNvSpPr>
            <a:spLocks noChangeArrowheads="1"/>
          </p:cNvSpPr>
          <p:nvPr/>
        </p:nvSpPr>
        <p:spPr bwMode="auto">
          <a:xfrm>
            <a:off x="26517600" y="27660600"/>
            <a:ext cx="10536382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4075113"/>
            <a:r>
              <a:rPr lang="en-US" sz="4000" b="1" dirty="0" smtClean="0">
                <a:latin typeface="Verdana" pitchFamily="34" charset="0"/>
              </a:rPr>
              <a:t>Opportunities</a:t>
            </a:r>
            <a:r>
              <a:rPr lang="en-US" sz="4000" dirty="0" smtClean="0">
                <a:latin typeface="Verdana" pitchFamily="34" charset="0"/>
              </a:rPr>
              <a:t>:</a:t>
            </a:r>
          </a:p>
          <a:p>
            <a:pPr marL="571500" indent="-571500" defTabSz="4075113">
              <a:buFont typeface="Courier New" pitchFamily="49" charset="0"/>
              <a:buChar char="o"/>
            </a:pPr>
            <a:r>
              <a:rPr lang="en-US" sz="4000" dirty="0" smtClean="0">
                <a:latin typeface="Verdana" pitchFamily="34" charset="0"/>
              </a:rPr>
              <a:t>Faster user experience</a:t>
            </a:r>
          </a:p>
          <a:p>
            <a:pPr marL="571500" indent="-571500" defTabSz="4075113">
              <a:buFont typeface="Courier New" pitchFamily="49" charset="0"/>
              <a:buChar char="o"/>
            </a:pPr>
            <a:r>
              <a:rPr lang="en-US" sz="4000" dirty="0" smtClean="0">
                <a:latin typeface="Verdana" pitchFamily="34" charset="0"/>
              </a:rPr>
              <a:t>Monetization of autosuggest</a:t>
            </a:r>
          </a:p>
          <a:p>
            <a:pPr marL="571500" indent="-571500" defTabSz="4075113">
              <a:buFont typeface="Courier New" pitchFamily="49" charset="0"/>
              <a:buChar char="o"/>
            </a:pPr>
            <a:r>
              <a:rPr lang="en-US" sz="4000" dirty="0" smtClean="0">
                <a:latin typeface="Verdana" pitchFamily="34" charset="0"/>
              </a:rPr>
              <a:t>Fastest mobile ad delivery engine</a:t>
            </a:r>
          </a:p>
          <a:p>
            <a:pPr marL="571500" indent="-571500" defTabSz="4075113">
              <a:buFont typeface="Courier New" pitchFamily="49" charset="0"/>
              <a:buChar char="o"/>
            </a:pPr>
            <a:r>
              <a:rPr lang="en-US" sz="4000" dirty="0" smtClean="0">
                <a:latin typeface="Verdana" pitchFamily="34" charset="0"/>
              </a:rPr>
              <a:t>Personalized ranking for search/ads</a:t>
            </a:r>
          </a:p>
          <a:p>
            <a:pPr marL="571500" indent="-571500" defTabSz="4075113">
              <a:buFont typeface="Courier New" pitchFamily="49" charset="0"/>
              <a:buChar char="o"/>
            </a:pPr>
            <a:r>
              <a:rPr lang="en-US" sz="4000" dirty="0" smtClean="0">
                <a:latin typeface="Verdana" pitchFamily="34" charset="0"/>
              </a:rPr>
              <a:t>Privacy: profile on the phone</a:t>
            </a:r>
          </a:p>
        </p:txBody>
      </p:sp>
      <p:sp>
        <p:nvSpPr>
          <p:cNvPr id="134" name="Rounded Rectangle 133"/>
          <p:cNvSpPr/>
          <p:nvPr/>
        </p:nvSpPr>
        <p:spPr>
          <a:xfrm>
            <a:off x="28533436" y="21649326"/>
            <a:ext cx="3104577" cy="982074"/>
          </a:xfrm>
          <a:prstGeom prst="roundRect">
            <a:avLst/>
          </a:prstGeom>
          <a:solidFill>
            <a:srgbClr val="FFC0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Adjust Ranking Scores</a:t>
            </a:r>
            <a:endParaRPr lang="en-US" sz="2800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135" name="Straight Arrow Connector 134"/>
          <p:cNvCxnSpPr/>
          <p:nvPr/>
        </p:nvCxnSpPr>
        <p:spPr>
          <a:xfrm flipV="1">
            <a:off x="30048445" y="22657720"/>
            <a:ext cx="1588" cy="360634"/>
          </a:xfrm>
          <a:prstGeom prst="straightConnector1">
            <a:avLst/>
          </a:prstGeom>
          <a:ln w="635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TextBox 136"/>
          <p:cNvSpPr txBox="1"/>
          <p:nvPr/>
        </p:nvSpPr>
        <p:spPr>
          <a:xfrm>
            <a:off x="34500462" y="16948231"/>
            <a:ext cx="27613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Link Storage</a:t>
            </a:r>
          </a:p>
          <a:p>
            <a:pPr algn="ctr"/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Flash ~ 1-2MB</a:t>
            </a:r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endParaRPr lang="en-US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32" name="Rounded Rectangle 131"/>
          <p:cNvSpPr/>
          <p:nvPr/>
        </p:nvSpPr>
        <p:spPr>
          <a:xfrm>
            <a:off x="25149624" y="9286225"/>
            <a:ext cx="3521546" cy="1374847"/>
          </a:xfrm>
          <a:prstGeom prst="roundRect">
            <a:avLst/>
          </a:prstGeom>
          <a:noFill/>
          <a:ln w="6350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Context</a:t>
            </a:r>
          </a:p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+</a:t>
            </a:r>
          </a:p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Personalization</a:t>
            </a:r>
            <a:endParaRPr lang="en-US" sz="2800" b="1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136" name="Straight Arrow Connector 135"/>
          <p:cNvCxnSpPr/>
          <p:nvPr/>
        </p:nvCxnSpPr>
        <p:spPr>
          <a:xfrm flipV="1">
            <a:off x="26931427" y="8752222"/>
            <a:ext cx="7493" cy="464617"/>
          </a:xfrm>
          <a:prstGeom prst="straightConnector1">
            <a:avLst/>
          </a:prstGeom>
          <a:ln w="635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Elbow Connector 5"/>
          <p:cNvCxnSpPr>
            <a:stCxn id="132" idx="2"/>
            <a:endCxn id="123" idx="2"/>
          </p:cNvCxnSpPr>
          <p:nvPr/>
        </p:nvCxnSpPr>
        <p:spPr bwMode="auto">
          <a:xfrm rot="5400000" flipH="1">
            <a:off x="24594463" y="8345139"/>
            <a:ext cx="757237" cy="3874630"/>
          </a:xfrm>
          <a:prstGeom prst="bentConnector3">
            <a:avLst>
              <a:gd name="adj1" fmla="val -30189"/>
            </a:avLst>
          </a:prstGeom>
          <a:solidFill>
            <a:schemeClr val="accent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rviceModel">
  <a:themeElements>
    <a:clrScheme name="ServiceMode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erviceMod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0751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0751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erviceMode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rviceMode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rviceMode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rviceMode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rviceMode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rviceMode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rviceMode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rviceMode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rviceMode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rviceMode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rviceMode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rviceMode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99F91D2CAF0AF4E8D768CD087A7A281" ma:contentTypeVersion="0" ma:contentTypeDescription="Create a new document." ma:contentTypeScope="" ma:versionID="082228e80c0e70864007f95773d66732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510305F9-C8A8-4399-89AC-02CD67F1520B}">
  <ds:schemaRefs>
    <ds:schemaRef ds:uri="http://purl.org/dc/elements/1.1/"/>
    <ds:schemaRef ds:uri="http://purl.org/dc/dcmitype/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13CB6B83-FDE8-4DD6-B969-DE31298485C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8733001-E95B-412F-95C2-0A24E78C252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ServiceModel</Template>
  <TotalTime>14912</TotalTime>
  <Words>387</Words>
  <Application>Microsoft Office PowerPoint</Application>
  <PresentationFormat>Custom</PresentationFormat>
  <Paragraphs>129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ServiceModel</vt:lpstr>
      <vt:lpstr>Slide 1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zhao</dc:creator>
  <cp:lastModifiedBy>amywi</cp:lastModifiedBy>
  <cp:revision>387</cp:revision>
  <dcterms:created xsi:type="dcterms:W3CDTF">2004-07-31T19:20:16Z</dcterms:created>
  <dcterms:modified xsi:type="dcterms:W3CDTF">2010-04-29T22:21:56Z</dcterms:modified>
</cp:coreProperties>
</file>