
<file path=[Content_Types].xml><?xml version="1.0" encoding="utf-8"?>
<Types xmlns="http://schemas.openxmlformats.org/package/2006/content-types"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Default Extension="gif" ContentType="image/gif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43891200" cy="32918400"/>
  <p:notesSz cx="6858000" cy="9144000"/>
  <p:defaultTextStyle>
    <a:defPPr>
      <a:defRPr lang="en-US"/>
    </a:defPPr>
    <a:lvl1pPr marL="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1pPr>
    <a:lvl2pPr marL="219456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2pPr>
    <a:lvl3pPr marL="438912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3pPr>
    <a:lvl4pPr marL="658368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4pPr>
    <a:lvl5pPr marL="877824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5pPr>
    <a:lvl6pPr marL="1097280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6pPr>
    <a:lvl7pPr marL="1316736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7pPr>
    <a:lvl8pPr marL="1536192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8pPr>
    <a:lvl9pPr marL="1755648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8385" autoAdjust="0"/>
    <p:restoredTop sz="94660"/>
  </p:normalViewPr>
  <p:slideViewPr>
    <p:cSldViewPr snapToObjects="1">
      <p:cViewPr varScale="1">
        <p:scale>
          <a:sx n="15" d="100"/>
          <a:sy n="15" d="100"/>
        </p:scale>
        <p:origin x="-252" y="-666"/>
      </p:cViewPr>
      <p:guideLst>
        <p:guide orient="horz" pos="10368"/>
        <p:guide pos="1382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10226042"/>
            <a:ext cx="37307520" cy="705612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680" y="18653760"/>
            <a:ext cx="30723840" cy="841248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583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77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194560" y="30510482"/>
            <a:ext cx="10241280" cy="1752600"/>
          </a:xfrm>
          <a:prstGeom prst="rect">
            <a:avLst/>
          </a:prstGeom>
        </p:spPr>
        <p:txBody>
          <a:bodyPr/>
          <a:lstStyle/>
          <a:p>
            <a:fld id="{5F5B7F6B-925D-3F45-86E5-F227F1ECB8BC}" type="datetimeFigureOut">
              <a:rPr lang="en-US" smtClean="0"/>
              <a:pPr/>
              <a:t>4/27/2010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996160" y="30510482"/>
            <a:ext cx="1389888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1455360" y="30510482"/>
            <a:ext cx="10241280" cy="1752600"/>
          </a:xfrm>
          <a:prstGeom prst="rect">
            <a:avLst/>
          </a:prstGeom>
        </p:spPr>
        <p:txBody>
          <a:bodyPr/>
          <a:lstStyle/>
          <a:p>
            <a:fld id="{8E917508-63F1-B94C-8577-C6E910369E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194560" y="30510482"/>
            <a:ext cx="10241280" cy="1752600"/>
          </a:xfrm>
          <a:prstGeom prst="rect">
            <a:avLst/>
          </a:prstGeom>
        </p:spPr>
        <p:txBody>
          <a:bodyPr/>
          <a:lstStyle/>
          <a:p>
            <a:fld id="{5F5B7F6B-925D-3F45-86E5-F227F1ECB8BC}" type="datetimeFigureOut">
              <a:rPr lang="en-US" smtClean="0"/>
              <a:pPr/>
              <a:t>4/27/2010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996160" y="30510482"/>
            <a:ext cx="1389888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1455360" y="30510482"/>
            <a:ext cx="10241280" cy="1752600"/>
          </a:xfrm>
          <a:prstGeom prst="rect">
            <a:avLst/>
          </a:prstGeom>
        </p:spPr>
        <p:txBody>
          <a:bodyPr/>
          <a:lstStyle/>
          <a:p>
            <a:fld id="{8E917508-63F1-B94C-8577-C6E910369E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heme" Target="../theme/theme1.xml"/><Relationship Id="rId7" Type="http://schemas.openxmlformats.org/officeDocument/2006/relationships/image" Target="../media/image4.gi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gif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emoPosterHeader.bmp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533400" y="-152400"/>
            <a:ext cx="52077407" cy="3451622"/>
          </a:xfrm>
          <a:prstGeom prst="rect">
            <a:avLst/>
          </a:prstGeom>
        </p:spPr>
      </p:pic>
      <p:pic>
        <p:nvPicPr>
          <p:cNvPr id="7" name="Picture 6" descr="DemoPosterFooter.bmp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533400" y="30237948"/>
            <a:ext cx="44958000" cy="2979757"/>
          </a:xfrm>
          <a:prstGeom prst="rect">
            <a:avLst/>
          </a:prstGeom>
        </p:spPr>
      </p:pic>
      <p:pic>
        <p:nvPicPr>
          <p:cNvPr id="12" name="Picture 11" descr="Logo_White.gif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447800" y="30937200"/>
            <a:ext cx="5143500" cy="1432111"/>
          </a:xfrm>
          <a:prstGeom prst="rect">
            <a:avLst/>
          </a:prstGeom>
        </p:spPr>
      </p:pic>
      <p:pic>
        <p:nvPicPr>
          <p:cNvPr id="10" name="Picture 9" descr="MSLogo.gif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9090600" y="31280101"/>
            <a:ext cx="3160517" cy="685800"/>
          </a:xfrm>
          <a:prstGeom prst="rect">
            <a:avLst/>
          </a:prstGeom>
        </p:spPr>
      </p:pic>
      <p:pic>
        <p:nvPicPr>
          <p:cNvPr id="8" name="Picture 7" descr="TechFair.png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6195000" y="457200"/>
            <a:ext cx="6451698" cy="252291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</p:sldLayoutIdLst>
  <p:txStyles>
    <p:titleStyle>
      <a:lvl1pPr algn="ctr" defTabSz="2194560" rtl="0" eaLnBrk="1" latinLnBrk="0" hangingPunct="1">
        <a:spcBef>
          <a:spcPct val="0"/>
        </a:spcBef>
        <a:buNone/>
        <a:defRPr sz="21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45920" indent="-1645920" algn="l" defTabSz="2194560" rtl="0" eaLnBrk="1" latinLnBrk="0" hangingPunct="1">
        <a:spcBef>
          <a:spcPct val="20000"/>
        </a:spcBef>
        <a:buFont typeface="Arial"/>
        <a:buChar char="•"/>
        <a:defRPr sz="15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0" indent="-1371600" algn="l" defTabSz="2194560" rtl="0" eaLnBrk="1" latinLnBrk="0" hangingPunct="1">
        <a:spcBef>
          <a:spcPct val="20000"/>
        </a:spcBef>
        <a:buFont typeface="Arial"/>
        <a:buChar char="–"/>
        <a:defRPr sz="134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7280" algn="l" defTabSz="2194560" rtl="0" eaLnBrk="1" latinLnBrk="0" hangingPunct="1">
        <a:spcBef>
          <a:spcPct val="20000"/>
        </a:spcBef>
        <a:buFont typeface="Arial"/>
        <a:buChar char="•"/>
        <a:defRPr sz="115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indent="-1097280" algn="l" defTabSz="2194560" rtl="0" eaLnBrk="1" latinLnBrk="0" hangingPunct="1">
        <a:spcBef>
          <a:spcPct val="20000"/>
        </a:spcBef>
        <a:buFont typeface="Arial"/>
        <a:buChar char="–"/>
        <a:defRPr sz="960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indent="-1097280" algn="l" defTabSz="2194560" rtl="0" eaLnBrk="1" latinLnBrk="0" hangingPunct="1">
        <a:spcBef>
          <a:spcPct val="20000"/>
        </a:spcBef>
        <a:buFont typeface="Arial"/>
        <a:buChar char="»"/>
        <a:defRPr sz="9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3657600"/>
            <a:ext cx="43891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0" dirty="0" smtClean="0"/>
              <a:t>Contrail: Mobile-to-Mobile Networking over 3G Networks</a:t>
            </a:r>
            <a:endParaRPr lang="en-US" sz="14000" dirty="0"/>
          </a:p>
        </p:txBody>
      </p:sp>
      <p:sp>
        <p:nvSpPr>
          <p:cNvPr id="3" name="TextBox 2"/>
          <p:cNvSpPr txBox="1"/>
          <p:nvPr/>
        </p:nvSpPr>
        <p:spPr>
          <a:xfrm>
            <a:off x="990600" y="6629400"/>
            <a:ext cx="415290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Patrick Stuedi, Mahesh Balakrishnan, Iqbal Mohomed, Morley Mao, </a:t>
            </a:r>
          </a:p>
          <a:p>
            <a:pPr algn="ctr"/>
            <a:r>
              <a:rPr lang="en-US" dirty="0" err="1" smtClean="0"/>
              <a:t>Venugopalan</a:t>
            </a:r>
            <a:r>
              <a:rPr lang="en-US" dirty="0" smtClean="0"/>
              <a:t> Ramasubramanian, Ted Wobber, 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547196" y="15297150"/>
            <a:ext cx="15304859" cy="5124114"/>
            <a:chOff x="457200" y="6389191"/>
            <a:chExt cx="15304859" cy="5124114"/>
          </a:xfrm>
        </p:grpSpPr>
        <p:grpSp>
          <p:nvGrpSpPr>
            <p:cNvPr id="5" name="Group 86"/>
            <p:cNvGrpSpPr/>
            <p:nvPr/>
          </p:nvGrpSpPr>
          <p:grpSpPr>
            <a:xfrm>
              <a:off x="457200" y="6389191"/>
              <a:ext cx="2438400" cy="1162050"/>
              <a:chOff x="3480810" y="2482353"/>
              <a:chExt cx="1633702" cy="1162050"/>
            </a:xfrm>
          </p:grpSpPr>
          <p:pic>
            <p:nvPicPr>
              <p:cNvPr id="22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3480810" y="2482353"/>
                <a:ext cx="666750" cy="9429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3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938010" y="2939553"/>
                <a:ext cx="371475" cy="7048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4" name="TextBox 23"/>
              <p:cNvSpPr txBox="1"/>
              <p:nvPr/>
            </p:nvSpPr>
            <p:spPr>
              <a:xfrm>
                <a:off x="4123913" y="2482353"/>
                <a:ext cx="990599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/>
                  <a:t>Chris</a:t>
                </a:r>
                <a:endParaRPr lang="en-US" sz="4000" dirty="0"/>
              </a:p>
            </p:txBody>
          </p:sp>
        </p:grpSp>
        <p:grpSp>
          <p:nvGrpSpPr>
            <p:cNvPr id="6" name="Group 90"/>
            <p:cNvGrpSpPr/>
            <p:nvPr/>
          </p:nvGrpSpPr>
          <p:grpSpPr>
            <a:xfrm>
              <a:off x="457199" y="9220200"/>
              <a:ext cx="2388392" cy="1162050"/>
              <a:chOff x="3480810" y="2219325"/>
              <a:chExt cx="1600198" cy="1162050"/>
            </a:xfrm>
          </p:grpSpPr>
          <p:pic>
            <p:nvPicPr>
              <p:cNvPr id="19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3480810" y="2219325"/>
                <a:ext cx="666750" cy="9429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938009" y="2676525"/>
                <a:ext cx="371475" cy="7048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1" name="TextBox 20"/>
              <p:cNvSpPr txBox="1"/>
              <p:nvPr/>
            </p:nvSpPr>
            <p:spPr>
              <a:xfrm>
                <a:off x="4090409" y="2219325"/>
                <a:ext cx="990599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/>
                  <a:t>Alice</a:t>
                </a:r>
                <a:endParaRPr lang="en-US" sz="4000" dirty="0"/>
              </a:p>
            </p:txBody>
          </p:sp>
        </p:grpSp>
        <p:grpSp>
          <p:nvGrpSpPr>
            <p:cNvPr id="7" name="Group 94"/>
            <p:cNvGrpSpPr/>
            <p:nvPr/>
          </p:nvGrpSpPr>
          <p:grpSpPr>
            <a:xfrm>
              <a:off x="7092240" y="7440613"/>
              <a:ext cx="2388396" cy="1162050"/>
              <a:chOff x="3276600" y="2219325"/>
              <a:chExt cx="1600200" cy="1162050"/>
            </a:xfrm>
          </p:grpSpPr>
          <p:pic>
            <p:nvPicPr>
              <p:cNvPr id="16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3276600" y="2219325"/>
                <a:ext cx="666750" cy="9429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733800" y="2676525"/>
                <a:ext cx="371475" cy="7048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8" name="TextBox 17"/>
              <p:cNvSpPr txBox="1"/>
              <p:nvPr/>
            </p:nvSpPr>
            <p:spPr>
              <a:xfrm>
                <a:off x="3886200" y="2219325"/>
                <a:ext cx="9906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/>
                  <a:t>Bob</a:t>
                </a:r>
                <a:endParaRPr lang="en-US" sz="4000" dirty="0"/>
              </a:p>
            </p:txBody>
          </p:sp>
        </p:grpSp>
        <p:cxnSp>
          <p:nvCxnSpPr>
            <p:cNvPr id="8" name="Straight Arrow Connector 7"/>
            <p:cNvCxnSpPr/>
            <p:nvPr/>
          </p:nvCxnSpPr>
          <p:spPr>
            <a:xfrm rot="10800000">
              <a:off x="2540796" y="6985289"/>
              <a:ext cx="4156145" cy="1163212"/>
            </a:xfrm>
            <a:prstGeom prst="straightConnector1">
              <a:avLst/>
            </a:prstGeom>
            <a:ln w="76200"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rot="10800000" flipV="1">
              <a:off x="2540796" y="8837750"/>
              <a:ext cx="4156145" cy="839649"/>
            </a:xfrm>
            <a:prstGeom prst="straightConnector1">
              <a:avLst/>
            </a:prstGeom>
            <a:ln w="76200"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8610600" y="8837751"/>
              <a:ext cx="4763064" cy="1670408"/>
            </a:xfrm>
            <a:prstGeom prst="straightConnector1">
              <a:avLst/>
            </a:prstGeom>
            <a:ln w="76200"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Group 118"/>
            <p:cNvGrpSpPr/>
            <p:nvPr/>
          </p:nvGrpSpPr>
          <p:grpSpPr>
            <a:xfrm>
              <a:off x="13373666" y="10351255"/>
              <a:ext cx="2388396" cy="1162050"/>
              <a:chOff x="3276600" y="2219325"/>
              <a:chExt cx="1600200" cy="1162050"/>
            </a:xfrm>
          </p:grpSpPr>
          <p:pic>
            <p:nvPicPr>
              <p:cNvPr id="13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3276600" y="2219325"/>
                <a:ext cx="666750" cy="9429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733800" y="2676525"/>
                <a:ext cx="371475" cy="7048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5" name="TextBox 14"/>
              <p:cNvSpPr txBox="1"/>
              <p:nvPr/>
            </p:nvSpPr>
            <p:spPr>
              <a:xfrm>
                <a:off x="3886200" y="2219325"/>
                <a:ext cx="9906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/>
                  <a:t>Jane</a:t>
                </a:r>
                <a:endParaRPr lang="en-US" sz="4000" dirty="0"/>
              </a:p>
            </p:txBody>
          </p:sp>
        </p:grpSp>
      </p:grpSp>
      <p:sp>
        <p:nvSpPr>
          <p:cNvPr id="25" name="Oval Callout 24"/>
          <p:cNvSpPr/>
          <p:nvPr/>
        </p:nvSpPr>
        <p:spPr>
          <a:xfrm>
            <a:off x="4599292" y="14249400"/>
            <a:ext cx="9454104" cy="1694494"/>
          </a:xfrm>
          <a:prstGeom prst="wedgeEllipseCallout">
            <a:avLst>
              <a:gd name="adj1" fmla="val -24744"/>
              <a:gd name="adj2" fmla="val 73742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i="1" dirty="0" smtClean="0"/>
              <a:t>“Get status messages from Bob that mention me”</a:t>
            </a:r>
            <a:endParaRPr lang="en-US" sz="4400" i="1" dirty="0"/>
          </a:p>
        </p:txBody>
      </p:sp>
      <p:sp>
        <p:nvSpPr>
          <p:cNvPr id="26" name="Oval Callout 25"/>
          <p:cNvSpPr/>
          <p:nvPr/>
        </p:nvSpPr>
        <p:spPr>
          <a:xfrm>
            <a:off x="11654356" y="16348572"/>
            <a:ext cx="6557444" cy="1694494"/>
          </a:xfrm>
          <a:prstGeom prst="wedgeEllipseCallout">
            <a:avLst>
              <a:gd name="adj1" fmla="val -24744"/>
              <a:gd name="adj2" fmla="val 73742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i="1" dirty="0" smtClean="0"/>
              <a:t>“Get photos of Bob’s dog”</a:t>
            </a:r>
            <a:endParaRPr lang="en-US" sz="4400" i="1" dirty="0"/>
          </a:p>
        </p:txBody>
      </p:sp>
      <p:sp>
        <p:nvSpPr>
          <p:cNvPr id="27" name="Oval Callout 26"/>
          <p:cNvSpPr/>
          <p:nvPr/>
        </p:nvSpPr>
        <p:spPr>
          <a:xfrm>
            <a:off x="5096912" y="18803306"/>
            <a:ext cx="6557444" cy="1694494"/>
          </a:xfrm>
          <a:prstGeom prst="wedgeEllipseCallout">
            <a:avLst>
              <a:gd name="adj1" fmla="val -16610"/>
              <a:gd name="adj2" fmla="val -8589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i="1" dirty="0" smtClean="0"/>
              <a:t>“Get Bob’s location if he’s in Redmond”</a:t>
            </a:r>
            <a:endParaRPr lang="en-US" sz="4400" i="1" dirty="0"/>
          </a:p>
        </p:txBody>
      </p:sp>
      <p:sp>
        <p:nvSpPr>
          <p:cNvPr id="28" name="TextBox 27"/>
          <p:cNvSpPr txBox="1"/>
          <p:nvPr/>
        </p:nvSpPr>
        <p:spPr>
          <a:xfrm>
            <a:off x="990600" y="10668000"/>
            <a:ext cx="18852661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 smtClean="0"/>
              <a:t>Motivation: enable selective </a:t>
            </a:r>
            <a:r>
              <a:rPr lang="en-US" sz="8000" b="1" dirty="0" smtClean="0"/>
              <a:t>s</a:t>
            </a:r>
            <a:r>
              <a:rPr lang="en-US" sz="8000" b="1" dirty="0" smtClean="0"/>
              <a:t>haring of data</a:t>
            </a:r>
          </a:p>
          <a:p>
            <a:r>
              <a:rPr lang="en-US" sz="8000" b="1" dirty="0" smtClean="0"/>
              <a:t>b</a:t>
            </a:r>
            <a:r>
              <a:rPr lang="en-US" sz="8000" b="1" dirty="0" smtClean="0"/>
              <a:t>etween 3G devices</a:t>
            </a:r>
            <a:endParaRPr lang="en-US" sz="80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1143000" y="22174200"/>
            <a:ext cx="17236322" cy="7478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 smtClean="0"/>
              <a:t>Why not build cloud-based application?</a:t>
            </a:r>
          </a:p>
          <a:p>
            <a:r>
              <a:rPr lang="en-US" sz="8000" b="1" dirty="0" smtClean="0">
                <a:solidFill>
                  <a:srgbClr val="FF0000"/>
                </a:solidFill>
              </a:rPr>
              <a:t>Privacy</a:t>
            </a:r>
          </a:p>
          <a:p>
            <a:r>
              <a:rPr lang="en-US" sz="8000" b="1" dirty="0" smtClean="0"/>
              <a:t>The cloud sees (and stores) all your data</a:t>
            </a:r>
          </a:p>
          <a:p>
            <a:r>
              <a:rPr lang="en-US" sz="8000" b="1" dirty="0" smtClean="0">
                <a:solidFill>
                  <a:srgbClr val="FF0000"/>
                </a:solidFill>
              </a:rPr>
              <a:t>Efficiency</a:t>
            </a:r>
          </a:p>
          <a:p>
            <a:r>
              <a:rPr lang="en-US" sz="8000" b="1" dirty="0" smtClean="0"/>
              <a:t>All data is uploaded to the cloud</a:t>
            </a:r>
          </a:p>
          <a:p>
            <a:r>
              <a:rPr lang="en-US" sz="8000" b="1" dirty="0" smtClean="0"/>
              <a:t>…even if no other device wants it</a:t>
            </a:r>
            <a:endParaRPr lang="en-US" sz="8000" b="1" dirty="0" smtClean="0"/>
          </a:p>
        </p:txBody>
      </p:sp>
      <p:sp>
        <p:nvSpPr>
          <p:cNvPr id="31" name="TextBox 30"/>
          <p:cNvSpPr txBox="1"/>
          <p:nvPr/>
        </p:nvSpPr>
        <p:spPr>
          <a:xfrm>
            <a:off x="23383670" y="21336000"/>
            <a:ext cx="1875493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/>
              <a:t>Cloud-based relay</a:t>
            </a:r>
          </a:p>
          <a:p>
            <a:pPr lvl="1"/>
            <a:r>
              <a:rPr lang="en-US" sz="8000" i="1" dirty="0" smtClean="0"/>
              <a:t>Bob uploads matching photos to the cloud which relays them to Alice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28113180" y="16764000"/>
            <a:ext cx="7848600" cy="3337424"/>
            <a:chOff x="20805281" y="8625976"/>
            <a:chExt cx="7848600" cy="3337424"/>
          </a:xfrm>
        </p:grpSpPr>
        <p:grpSp>
          <p:nvGrpSpPr>
            <p:cNvPr id="33" name="Group 161"/>
            <p:cNvGrpSpPr/>
            <p:nvPr/>
          </p:nvGrpSpPr>
          <p:grpSpPr>
            <a:xfrm>
              <a:off x="20805281" y="9288959"/>
              <a:ext cx="7848600" cy="2133600"/>
              <a:chOff x="11125200" y="14401800"/>
              <a:chExt cx="7848600" cy="2133600"/>
            </a:xfrm>
          </p:grpSpPr>
          <p:sp>
            <p:nvSpPr>
              <p:cNvPr id="36" name="Right Arrow 35"/>
              <p:cNvSpPr/>
              <p:nvPr/>
            </p:nvSpPr>
            <p:spPr>
              <a:xfrm>
                <a:off x="12672378" y="15405939"/>
                <a:ext cx="4853622" cy="443660"/>
              </a:xfrm>
              <a:prstGeom prst="rightArrow">
                <a:avLst/>
              </a:prstGeom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ight Arrow 36"/>
              <p:cNvSpPr/>
              <p:nvPr/>
            </p:nvSpPr>
            <p:spPr>
              <a:xfrm rot="10800000">
                <a:off x="12573000" y="14747573"/>
                <a:ext cx="4853622" cy="443660"/>
              </a:xfrm>
              <a:prstGeom prst="right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8" name="Group 32"/>
              <p:cNvGrpSpPr/>
              <p:nvPr/>
            </p:nvGrpSpPr>
            <p:grpSpPr>
              <a:xfrm>
                <a:off x="11125200" y="14509448"/>
                <a:ext cx="1429468" cy="1650861"/>
                <a:chOff x="134277" y="7753350"/>
                <a:chExt cx="1559771" cy="1650861"/>
              </a:xfrm>
            </p:grpSpPr>
            <p:pic>
              <p:nvPicPr>
                <p:cNvPr id="48" name="Picture 2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457200" y="7753350"/>
                  <a:ext cx="995165" cy="9429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9" name="Picture 2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1139599" y="8210550"/>
                  <a:ext cx="554449" cy="7048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50" name="TextBox 49"/>
                <p:cNvSpPr txBox="1"/>
                <p:nvPr/>
              </p:nvSpPr>
              <p:spPr>
                <a:xfrm>
                  <a:off x="134277" y="8696325"/>
                  <a:ext cx="1478530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000" dirty="0" smtClean="0"/>
                    <a:t>Alice</a:t>
                  </a:r>
                  <a:endParaRPr lang="en-US" sz="4000" dirty="0"/>
                </a:p>
              </p:txBody>
            </p:sp>
          </p:grpSp>
          <p:grpSp>
            <p:nvGrpSpPr>
              <p:cNvPr id="39" name="Group 36"/>
              <p:cNvGrpSpPr/>
              <p:nvPr/>
            </p:nvGrpSpPr>
            <p:grpSpPr>
              <a:xfrm>
                <a:off x="17618786" y="14520505"/>
                <a:ext cx="1355014" cy="1869936"/>
                <a:chOff x="484364" y="7836991"/>
                <a:chExt cx="1478530" cy="1869936"/>
              </a:xfrm>
            </p:grpSpPr>
            <p:pic>
              <p:nvPicPr>
                <p:cNvPr id="45" name="Picture 2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40346" y="7836991"/>
                  <a:ext cx="995165" cy="9429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6" name="Picture 2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1222745" y="8294191"/>
                  <a:ext cx="554448" cy="7048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47" name="TextBox 46"/>
                <p:cNvSpPr txBox="1"/>
                <p:nvPr/>
              </p:nvSpPr>
              <p:spPr>
                <a:xfrm>
                  <a:off x="484364" y="8999041"/>
                  <a:ext cx="1478530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000" dirty="0" smtClean="0"/>
                    <a:t>Bob</a:t>
                  </a:r>
                  <a:endParaRPr lang="en-US" sz="4000" dirty="0"/>
                </a:p>
              </p:txBody>
            </p:sp>
          </p:grpSp>
          <p:pic>
            <p:nvPicPr>
              <p:cNvPr id="40" name="Picture 5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3931667" y="14401800"/>
                <a:ext cx="2291623" cy="2133600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41" name="Group 41"/>
              <p:cNvGrpSpPr/>
              <p:nvPr/>
            </p:nvGrpSpPr>
            <p:grpSpPr>
              <a:xfrm>
                <a:off x="14515567" y="14706601"/>
                <a:ext cx="1133521" cy="1600201"/>
                <a:chOff x="4841830" y="1219200"/>
                <a:chExt cx="971550" cy="1238250"/>
              </a:xfrm>
            </p:grpSpPr>
            <p:pic>
              <p:nvPicPr>
                <p:cNvPr id="42" name="Picture 3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4841830" y="1219200"/>
                  <a:ext cx="666750" cy="9334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3" name="Picture 3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4994230" y="1371600"/>
                  <a:ext cx="666750" cy="9334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4" name="Picture 3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5146630" y="1524000"/>
                  <a:ext cx="666750" cy="9334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sp>
          <p:nvSpPr>
            <p:cNvPr id="34" name="Up Arrow Callout 33"/>
            <p:cNvSpPr/>
            <p:nvPr/>
          </p:nvSpPr>
          <p:spPr>
            <a:xfrm>
              <a:off x="25527000" y="10827840"/>
              <a:ext cx="2057400" cy="1135560"/>
            </a:xfrm>
            <a:prstGeom prst="upArrowCallou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 smtClean="0"/>
                <a:t>Filter</a:t>
              </a:r>
              <a:endParaRPr lang="en-US" sz="4400" dirty="0"/>
            </a:p>
          </p:txBody>
        </p:sp>
        <p:sp>
          <p:nvSpPr>
            <p:cNvPr id="35" name="Down Arrow Callout 34"/>
            <p:cNvSpPr/>
            <p:nvPr/>
          </p:nvSpPr>
          <p:spPr>
            <a:xfrm>
              <a:off x="22318601" y="8625976"/>
              <a:ext cx="1836799" cy="1051424"/>
            </a:xfrm>
            <a:prstGeom prst="downArrowCallou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 smtClean="0"/>
                <a:t>Data</a:t>
              </a:r>
              <a:endParaRPr lang="en-US" sz="4400" dirty="0"/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23241000" y="10668000"/>
            <a:ext cx="188976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/>
              <a:t>Contrail uses two ideas:</a:t>
            </a:r>
          </a:p>
          <a:p>
            <a:r>
              <a:rPr lang="en-US" sz="8000" b="1" dirty="0" smtClean="0"/>
              <a:t>Edge Filters</a:t>
            </a:r>
          </a:p>
          <a:p>
            <a:pPr lvl="1"/>
            <a:r>
              <a:rPr lang="en-US" sz="8000" i="1" dirty="0" smtClean="0"/>
              <a:t>Alice installs a filter on Bob  requesting all new photos taken in Seattle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23459871" y="25486518"/>
            <a:ext cx="2043132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solidFill>
                  <a:srgbClr val="C00000"/>
                </a:solidFill>
              </a:rPr>
              <a:t>In Contrail, the cloud is the router</a:t>
            </a:r>
          </a:p>
          <a:p>
            <a:pPr lvl="1">
              <a:buFont typeface="Wingdings" pitchFamily="2" charset="2"/>
              <a:buChar char="Ø"/>
            </a:pPr>
            <a:r>
              <a:rPr lang="en-US" sz="8000" b="1" dirty="0" smtClean="0"/>
              <a:t>No application state or computation</a:t>
            </a:r>
          </a:p>
          <a:p>
            <a:pPr lvl="1">
              <a:buFont typeface="Wingdings" pitchFamily="2" charset="2"/>
              <a:buChar char="Ø"/>
            </a:pPr>
            <a:r>
              <a:rPr lang="en-US" sz="8000" b="1" dirty="0" smtClean="0"/>
              <a:t>Cannot view (encrypted) data or filters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157</Words>
  <Application>Microsoft Office PowerPoint</Application>
  <PresentationFormat>Custom</PresentationFormat>
  <Paragraphs>30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Company>Subert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Paulette Lee</dc:creator>
  <cp:lastModifiedBy>Patrick Stuedi</cp:lastModifiedBy>
  <cp:revision>12</cp:revision>
  <dcterms:created xsi:type="dcterms:W3CDTF">2010-03-30T02:02:41Z</dcterms:created>
  <dcterms:modified xsi:type="dcterms:W3CDTF">2010-04-27T23:09:16Z</dcterms:modified>
</cp:coreProperties>
</file>