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gif" ContentType="image/gif"/>
  <Default Extension="vml" ContentType="application/vnd.openxmlformats-officedocument.vmlDrawing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43891200" cy="32918400"/>
  <p:notesSz cx="6858000" cy="9144000"/>
  <p:defaultTextStyle>
    <a:defPPr>
      <a:defRPr lang="en-US"/>
    </a:defPPr>
    <a:lvl1pPr marL="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07" autoAdjust="0"/>
    <p:restoredTop sz="94717" autoAdjust="0"/>
  </p:normalViewPr>
  <p:slideViewPr>
    <p:cSldViewPr snapToObjects="1">
      <p:cViewPr varScale="1">
        <p:scale>
          <a:sx n="17" d="100"/>
          <a:sy n="17" d="100"/>
        </p:scale>
        <p:origin x="-936" y="-210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5F5B7F6B-925D-3F45-86E5-F227F1ECB8BC}" type="datetimeFigureOut">
              <a:rPr lang="en-US" smtClean="0"/>
              <a:pPr/>
              <a:t>4/27/2010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8E917508-63F1-B94C-8577-C6E910369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5F5B7F6B-925D-3F45-86E5-F227F1ECB8BC}" type="datetimeFigureOut">
              <a:rPr lang="en-US" smtClean="0"/>
              <a:pPr/>
              <a:t>4/27/2010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8E917508-63F1-B94C-8577-C6E910369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1.xml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emoPosterHeader.bmp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533400" y="-152400"/>
            <a:ext cx="52077407" cy="3451622"/>
          </a:xfrm>
          <a:prstGeom prst="rect">
            <a:avLst/>
          </a:prstGeom>
        </p:spPr>
      </p:pic>
      <p:pic>
        <p:nvPicPr>
          <p:cNvPr id="7" name="Picture 6" descr="DemoPosterFooter.bmp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533400" y="30237948"/>
            <a:ext cx="44958000" cy="2979757"/>
          </a:xfrm>
          <a:prstGeom prst="rect">
            <a:avLst/>
          </a:prstGeom>
        </p:spPr>
      </p:pic>
      <p:pic>
        <p:nvPicPr>
          <p:cNvPr id="12" name="Picture 11" descr="Logo_White.gif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447800" y="30937200"/>
            <a:ext cx="5143500" cy="1432111"/>
          </a:xfrm>
          <a:prstGeom prst="rect">
            <a:avLst/>
          </a:prstGeom>
        </p:spPr>
      </p:pic>
      <p:pic>
        <p:nvPicPr>
          <p:cNvPr id="10" name="Picture 9" descr="MSLogo.gif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9090600" y="31280101"/>
            <a:ext cx="3160517" cy="685800"/>
          </a:xfrm>
          <a:prstGeom prst="rect">
            <a:avLst/>
          </a:prstGeom>
        </p:spPr>
      </p:pic>
      <p:pic>
        <p:nvPicPr>
          <p:cNvPr id="8" name="Picture 7" descr="TechFair.pn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6195000" y="457200"/>
            <a:ext cx="6451698" cy="252291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</p:sldLayoutIdLst>
  <p:txStyles>
    <p:titleStyle>
      <a:lvl1pPr algn="ctr" defTabSz="219456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2194560" rtl="0" eaLnBrk="1" latinLnBrk="0" hangingPunct="1">
        <a:spcBef>
          <a:spcPct val="20000"/>
        </a:spcBef>
        <a:buFont typeface="Arial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2194560" rtl="0" eaLnBrk="1" latinLnBrk="0" hangingPunct="1">
        <a:spcBef>
          <a:spcPct val="20000"/>
        </a:spcBef>
        <a:buFont typeface="Arial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2194560" rtl="0" eaLnBrk="1" latinLnBrk="0" hangingPunct="1">
        <a:spcBef>
          <a:spcPct val="20000"/>
        </a:spcBef>
        <a:buFont typeface="Arial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2194560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2194560" rtl="0" eaLnBrk="1" latinLnBrk="0" hangingPunct="1">
        <a:spcBef>
          <a:spcPct val="20000"/>
        </a:spcBef>
        <a:buFont typeface="Arial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336800" y="3328854"/>
            <a:ext cx="383032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dirty="0" smtClean="0">
                <a:solidFill>
                  <a:srgbClr val="FF0000"/>
                </a:solidFill>
              </a:rPr>
              <a:t>Post-Modern Private Data Analysis</a:t>
            </a:r>
            <a:endParaRPr lang="en-US" sz="15000" dirty="0" smtClean="0">
              <a:solidFill>
                <a:srgbClr val="FF0000"/>
              </a:solidFill>
            </a:endParaRPr>
          </a:p>
          <a:p>
            <a:r>
              <a:rPr lang="en-US" sz="9600" dirty="0" smtClean="0"/>
              <a:t>(Cynthia Dwork, Sergey Yekhanin) </a:t>
            </a:r>
            <a:endParaRPr lang="en-US" sz="150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336800" y="9457521"/>
            <a:ext cx="35458400" cy="894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/>
              <a:t>Threats facing data curators:</a:t>
            </a:r>
          </a:p>
          <a:p>
            <a:r>
              <a:rPr lang="en-US" sz="11500" dirty="0" smtClean="0"/>
              <a:t>	— mission creep</a:t>
            </a:r>
          </a:p>
          <a:p>
            <a:r>
              <a:rPr lang="en-US" sz="11500" dirty="0" smtClean="0"/>
              <a:t>	— pressure by foreign governments</a:t>
            </a:r>
          </a:p>
          <a:p>
            <a:r>
              <a:rPr lang="en-US" sz="11500" dirty="0" smtClean="0"/>
              <a:t>	— insiders</a:t>
            </a:r>
          </a:p>
          <a:p>
            <a:r>
              <a:rPr lang="en-US" sz="11500" dirty="0" smtClean="0"/>
              <a:t>	— hacker attacks</a:t>
            </a:r>
            <a:endParaRPr lang="en-US" sz="11500" dirty="0"/>
          </a:p>
        </p:txBody>
      </p:sp>
      <p:pic>
        <p:nvPicPr>
          <p:cNvPr id="4" name="Picture 3" descr="Cens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1400" y="7828626"/>
            <a:ext cx="4305300" cy="4412933"/>
          </a:xfrm>
          <a:prstGeom prst="rect">
            <a:avLst/>
          </a:prstGeom>
        </p:spPr>
      </p:pic>
      <p:pic>
        <p:nvPicPr>
          <p:cNvPr id="5" name="Picture 4" descr="Librar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3600" y="9457521"/>
            <a:ext cx="5372978" cy="1934272"/>
          </a:xfrm>
          <a:prstGeom prst="rect">
            <a:avLst/>
          </a:prstGeom>
        </p:spPr>
      </p:pic>
      <p:pic>
        <p:nvPicPr>
          <p:cNvPr id="6" name="Picture 5" descr="bi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99057" y="8309060"/>
            <a:ext cx="5899645" cy="43379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20506521"/>
            <a:ext cx="431292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/>
              <a:t>Our</a:t>
            </a:r>
            <a:r>
              <a:rPr lang="en-US" sz="11500" dirty="0" smtClean="0"/>
              <a:t> </a:t>
            </a:r>
            <a:r>
              <a:rPr lang="en-US" sz="11500" dirty="0" smtClean="0"/>
              <a:t>technology </a:t>
            </a:r>
            <a:r>
              <a:rPr lang="en-US" sz="11500" dirty="0" smtClean="0"/>
              <a:t>ensures </a:t>
            </a:r>
            <a:r>
              <a:rPr lang="en-US" sz="11500" b="1" dirty="0" smtClean="0"/>
              <a:t>differential</a:t>
            </a:r>
            <a:r>
              <a:rPr lang="en-US" sz="11500" b="1" dirty="0" smtClean="0"/>
              <a:t> </a:t>
            </a:r>
            <a:r>
              <a:rPr lang="en-US" sz="11500" b="1" dirty="0" smtClean="0"/>
              <a:t>privacy </a:t>
            </a:r>
            <a:r>
              <a:rPr lang="en-US" sz="11500" dirty="0" smtClean="0"/>
              <a:t>to </a:t>
            </a:r>
            <a:r>
              <a:rPr lang="en-US" sz="11500" dirty="0" smtClean="0"/>
              <a:t>encourage participation. Our algorithms </a:t>
            </a:r>
            <a:r>
              <a:rPr lang="en-US" sz="11500" b="1" dirty="0" smtClean="0"/>
              <a:t>never </a:t>
            </a:r>
            <a:r>
              <a:rPr lang="en-US" sz="11500" b="1" dirty="0" smtClean="0"/>
              <a:t>store the data </a:t>
            </a:r>
            <a:r>
              <a:rPr lang="en-US" sz="11500" dirty="0" smtClean="0"/>
              <a:t>and </a:t>
            </a:r>
            <a:r>
              <a:rPr lang="en-US" sz="11500" dirty="0" smtClean="0"/>
              <a:t>remain </a:t>
            </a:r>
            <a:r>
              <a:rPr lang="en-US" sz="11500" dirty="0" smtClean="0"/>
              <a:t>private even if their </a:t>
            </a:r>
            <a:r>
              <a:rPr lang="en-US" sz="11500" b="1" dirty="0" smtClean="0"/>
              <a:t>internal states</a:t>
            </a:r>
            <a:r>
              <a:rPr lang="en-US" sz="11500" dirty="0" smtClean="0"/>
              <a:t> </a:t>
            </a:r>
            <a:r>
              <a:rPr lang="en-US" sz="11500" dirty="0" smtClean="0"/>
              <a:t>become </a:t>
            </a:r>
            <a:r>
              <a:rPr lang="en-US" sz="11500" dirty="0" smtClean="0"/>
              <a:t>visible to an </a:t>
            </a:r>
            <a:r>
              <a:rPr lang="en-US" sz="11500" dirty="0" smtClean="0"/>
              <a:t>adversary</a:t>
            </a:r>
            <a:r>
              <a:rPr lang="en-US" sz="11500" dirty="0" smtClean="0"/>
              <a:t> </a:t>
            </a:r>
            <a:r>
              <a:rPr lang="en-US" sz="11500" dirty="0" smtClean="0"/>
              <a:t>(“pan-privacy”).</a:t>
            </a:r>
            <a:endParaRPr lang="en-US" sz="11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4133283"/>
            <a:ext cx="39243000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/>
              <a:t>Data is a </a:t>
            </a:r>
            <a:r>
              <a:rPr lang="en-US" sz="11500" b="1" dirty="0" smtClean="0">
                <a:solidFill>
                  <a:srgbClr val="0000FF"/>
                </a:solidFill>
              </a:rPr>
              <a:t>stream</a:t>
            </a:r>
            <a:r>
              <a:rPr lang="en-US" sz="11500" dirty="0" smtClean="0"/>
              <a:t> of items, each item belongs to a user. Algorithm sees each item and updates </a:t>
            </a:r>
            <a:r>
              <a:rPr lang="en-US" sz="11500" dirty="0" smtClean="0">
                <a:solidFill>
                  <a:srgbClr val="FF0000"/>
                </a:solidFill>
              </a:rPr>
              <a:t>internal state</a:t>
            </a:r>
            <a:r>
              <a:rPr lang="en-US" sz="11500" dirty="0" smtClean="0"/>
              <a:t>, generates output at end of stream.</a:t>
            </a:r>
          </a:p>
          <a:p>
            <a:endParaRPr lang="en-US" sz="11500" dirty="0"/>
          </a:p>
        </p:txBody>
      </p:sp>
      <p:sp>
        <p:nvSpPr>
          <p:cNvPr id="8" name="TextBox 7"/>
          <p:cNvSpPr txBox="1"/>
          <p:nvPr/>
        </p:nvSpPr>
        <p:spPr>
          <a:xfrm>
            <a:off x="1864659" y="19065322"/>
            <a:ext cx="3810000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lnSpc>
                <a:spcPct val="90000"/>
              </a:lnSpc>
            </a:pPr>
            <a:r>
              <a:rPr lang="en-US" sz="11500" b="1" dirty="0" smtClean="0"/>
              <a:t>Pan-Privacy: </a:t>
            </a:r>
            <a:r>
              <a:rPr lang="en-US" sz="11500" dirty="0" smtClean="0"/>
              <a:t>for any two </a:t>
            </a:r>
            <a:r>
              <a:rPr lang="en-US" sz="11500" dirty="0" smtClean="0">
                <a:solidFill>
                  <a:srgbClr val="0000FF"/>
                </a:solidFill>
              </a:rPr>
              <a:t>adjacent streams</a:t>
            </a:r>
            <a:r>
              <a:rPr lang="en-US" sz="11500" dirty="0" smtClean="0"/>
              <a:t>, at any single point in time, internal state has (essentially) the same distribution.</a:t>
            </a:r>
            <a:endParaRPr lang="en-US" sz="11500" dirty="0"/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2754406" y="14611984"/>
            <a:ext cx="2057400" cy="2209800"/>
          </a:xfrm>
          <a:prstGeom prst="rect">
            <a:avLst/>
          </a:prstGeom>
          <a:solidFill>
            <a:srgbClr val="FFFF0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auto">
          <a:xfrm>
            <a:off x="4811806" y="14611984"/>
            <a:ext cx="2057400" cy="2209800"/>
          </a:xfrm>
          <a:prstGeom prst="rect">
            <a:avLst/>
          </a:prstGeom>
          <a:solidFill>
            <a:srgbClr val="92D05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24"/>
          <p:cNvSpPr>
            <a:spLocks noChangeArrowheads="1"/>
          </p:cNvSpPr>
          <p:nvPr/>
        </p:nvSpPr>
        <p:spPr bwMode="auto">
          <a:xfrm>
            <a:off x="8926606" y="14611984"/>
            <a:ext cx="2057400" cy="2209800"/>
          </a:xfrm>
          <a:prstGeom prst="rect">
            <a:avLst/>
          </a:prstGeom>
          <a:solidFill>
            <a:srgbClr val="00206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10984006" y="14611984"/>
            <a:ext cx="2057400" cy="2209800"/>
          </a:xfrm>
          <a:prstGeom prst="rect">
            <a:avLst/>
          </a:prstGeom>
          <a:solidFill>
            <a:srgbClr val="FFFF0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24"/>
          <p:cNvSpPr>
            <a:spLocks noChangeArrowheads="1"/>
          </p:cNvSpPr>
          <p:nvPr/>
        </p:nvSpPr>
        <p:spPr bwMode="auto">
          <a:xfrm>
            <a:off x="6869206" y="14611984"/>
            <a:ext cx="2057400" cy="2209800"/>
          </a:xfrm>
          <a:prstGeom prst="rect">
            <a:avLst/>
          </a:prstGeom>
          <a:solidFill>
            <a:srgbClr val="0070C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24"/>
          <p:cNvSpPr>
            <a:spLocks noChangeArrowheads="1"/>
          </p:cNvSpPr>
          <p:nvPr/>
        </p:nvSpPr>
        <p:spPr bwMode="auto">
          <a:xfrm>
            <a:off x="13041406" y="14611984"/>
            <a:ext cx="2057400" cy="2209800"/>
          </a:xfrm>
          <a:prstGeom prst="rect">
            <a:avLst/>
          </a:prstGeom>
          <a:solidFill>
            <a:srgbClr val="92D05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" name="Group 36"/>
          <p:cNvGrpSpPr>
            <a:grpSpLocks/>
          </p:cNvGrpSpPr>
          <p:nvPr/>
        </p:nvGrpSpPr>
        <p:grpSpPr bwMode="auto">
          <a:xfrm>
            <a:off x="2348753" y="11607526"/>
            <a:ext cx="3048000" cy="3004458"/>
            <a:chOff x="960" y="1056"/>
            <a:chExt cx="816" cy="672"/>
          </a:xfrm>
        </p:grpSpPr>
        <p:grpSp>
          <p:nvGrpSpPr>
            <p:cNvPr id="17" name="Group 37"/>
            <p:cNvGrpSpPr>
              <a:grpSpLocks/>
            </p:cNvGrpSpPr>
            <p:nvPr/>
          </p:nvGrpSpPr>
          <p:grpSpPr bwMode="auto">
            <a:xfrm>
              <a:off x="960" y="1056"/>
              <a:ext cx="816" cy="384"/>
              <a:chOff x="960" y="1056"/>
              <a:chExt cx="816" cy="384"/>
            </a:xfrm>
          </p:grpSpPr>
          <p:sp>
            <p:nvSpPr>
              <p:cNvPr id="19" name="Oval 38"/>
              <p:cNvSpPr>
                <a:spLocks noChangeArrowheads="1"/>
              </p:cNvSpPr>
              <p:nvPr/>
            </p:nvSpPr>
            <p:spPr bwMode="auto">
              <a:xfrm>
                <a:off x="960" y="1056"/>
                <a:ext cx="768" cy="384"/>
              </a:xfrm>
              <a:prstGeom prst="ellipse">
                <a:avLst/>
              </a:prstGeom>
              <a:solidFill>
                <a:srgbClr val="FF9900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Text Box 39"/>
              <p:cNvSpPr txBox="1">
                <a:spLocks noChangeArrowheads="1"/>
              </p:cNvSpPr>
              <p:nvPr/>
            </p:nvSpPr>
            <p:spPr bwMode="auto">
              <a:xfrm>
                <a:off x="960" y="1056"/>
                <a:ext cx="816" cy="36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342900" indent="-342900" algn="l">
                  <a:spcBef>
                    <a:spcPct val="50000"/>
                  </a:spcBef>
                  <a:buFontTx/>
                  <a:buNone/>
                </a:pPr>
                <a:r>
                  <a:rPr lang="en-US" sz="800" dirty="0" smtClean="0">
                    <a:latin typeface="+mj-lt"/>
                  </a:rPr>
                  <a:t>      </a:t>
                </a:r>
                <a:r>
                  <a:rPr lang="en-US" sz="10000" dirty="0" smtClean="0">
                    <a:latin typeface="+mj-lt"/>
                  </a:rPr>
                  <a:t>state</a:t>
                </a:r>
                <a:endParaRPr lang="en-US" sz="10000" dirty="0">
                  <a:latin typeface="+mj-lt"/>
                </a:endParaRPr>
              </a:p>
            </p:txBody>
          </p:sp>
        </p:grpSp>
        <p:sp>
          <p:nvSpPr>
            <p:cNvPr id="18" name="Line 40"/>
            <p:cNvSpPr>
              <a:spLocks noChangeShapeType="1"/>
            </p:cNvSpPr>
            <p:nvPr/>
          </p:nvSpPr>
          <p:spPr bwMode="auto">
            <a:xfrm>
              <a:off x="1344" y="1440"/>
              <a:ext cx="0" cy="28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Rectangle 24"/>
          <p:cNvSpPr>
            <a:spLocks noChangeArrowheads="1"/>
          </p:cNvSpPr>
          <p:nvPr/>
        </p:nvSpPr>
        <p:spPr bwMode="auto">
          <a:xfrm>
            <a:off x="15098806" y="14611984"/>
            <a:ext cx="2057400" cy="2209800"/>
          </a:xfrm>
          <a:prstGeom prst="rect">
            <a:avLst/>
          </a:prstGeom>
          <a:solidFill>
            <a:srgbClr val="FFFF0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24"/>
          <p:cNvSpPr>
            <a:spLocks noChangeArrowheads="1"/>
          </p:cNvSpPr>
          <p:nvPr/>
        </p:nvSpPr>
        <p:spPr bwMode="auto">
          <a:xfrm>
            <a:off x="19885959" y="14611984"/>
            <a:ext cx="2057400" cy="2209800"/>
          </a:xfrm>
          <a:prstGeom prst="rect">
            <a:avLst/>
          </a:prstGeom>
          <a:solidFill>
            <a:srgbClr val="92D05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21943359" y="14611984"/>
            <a:ext cx="2057400" cy="2209800"/>
          </a:xfrm>
          <a:prstGeom prst="rect">
            <a:avLst/>
          </a:prstGeom>
          <a:solidFill>
            <a:srgbClr val="0070C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26058159" y="14611984"/>
            <a:ext cx="2057400" cy="2209800"/>
          </a:xfrm>
          <a:prstGeom prst="rect">
            <a:avLst/>
          </a:prstGeom>
          <a:solidFill>
            <a:srgbClr val="FFFF0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8115559" y="14611984"/>
            <a:ext cx="2057400" cy="2209800"/>
          </a:xfrm>
          <a:prstGeom prst="rect">
            <a:avLst/>
          </a:prstGeom>
          <a:solidFill>
            <a:srgbClr val="92D05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24000759" y="14611984"/>
            <a:ext cx="2057400" cy="2209800"/>
          </a:xfrm>
          <a:prstGeom prst="rect">
            <a:avLst/>
          </a:prstGeom>
          <a:solidFill>
            <a:srgbClr val="00206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30172959" y="14611984"/>
            <a:ext cx="2057400" cy="2209800"/>
          </a:xfrm>
          <a:prstGeom prst="rect">
            <a:avLst/>
          </a:prstGeom>
          <a:solidFill>
            <a:srgbClr val="FFFF0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" name="Group 36"/>
          <p:cNvGrpSpPr>
            <a:grpSpLocks/>
          </p:cNvGrpSpPr>
          <p:nvPr/>
        </p:nvGrpSpPr>
        <p:grpSpPr bwMode="auto">
          <a:xfrm>
            <a:off x="19480306" y="11607526"/>
            <a:ext cx="3048000" cy="3004458"/>
            <a:chOff x="960" y="1056"/>
            <a:chExt cx="816" cy="672"/>
          </a:xfrm>
        </p:grpSpPr>
        <p:grpSp>
          <p:nvGrpSpPr>
            <p:cNvPr id="29" name="Group 37"/>
            <p:cNvGrpSpPr>
              <a:grpSpLocks/>
            </p:cNvGrpSpPr>
            <p:nvPr/>
          </p:nvGrpSpPr>
          <p:grpSpPr bwMode="auto">
            <a:xfrm>
              <a:off x="960" y="1056"/>
              <a:ext cx="816" cy="384"/>
              <a:chOff x="960" y="1056"/>
              <a:chExt cx="816" cy="384"/>
            </a:xfrm>
          </p:grpSpPr>
          <p:sp>
            <p:nvSpPr>
              <p:cNvPr id="31" name="Oval 38"/>
              <p:cNvSpPr>
                <a:spLocks noChangeArrowheads="1"/>
              </p:cNvSpPr>
              <p:nvPr/>
            </p:nvSpPr>
            <p:spPr bwMode="auto">
              <a:xfrm>
                <a:off x="960" y="1056"/>
                <a:ext cx="768" cy="384"/>
              </a:xfrm>
              <a:prstGeom prst="ellipse">
                <a:avLst/>
              </a:prstGeom>
              <a:solidFill>
                <a:srgbClr val="FF9900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Text Box 39"/>
              <p:cNvSpPr txBox="1">
                <a:spLocks noChangeArrowheads="1"/>
              </p:cNvSpPr>
              <p:nvPr/>
            </p:nvSpPr>
            <p:spPr bwMode="auto">
              <a:xfrm>
                <a:off x="960" y="1056"/>
                <a:ext cx="816" cy="36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342900" indent="-342900" algn="l">
                  <a:spcBef>
                    <a:spcPct val="50000"/>
                  </a:spcBef>
                  <a:buFontTx/>
                  <a:buNone/>
                </a:pPr>
                <a:r>
                  <a:rPr lang="en-US" sz="800" dirty="0" smtClean="0">
                    <a:latin typeface="+mj-lt"/>
                  </a:rPr>
                  <a:t>       </a:t>
                </a:r>
                <a:r>
                  <a:rPr lang="en-US" sz="10000" dirty="0" smtClean="0">
                    <a:latin typeface="+mj-lt"/>
                  </a:rPr>
                  <a:t>state</a:t>
                </a:r>
                <a:endParaRPr lang="en-US" sz="10000" dirty="0">
                  <a:latin typeface="+mj-lt"/>
                </a:endParaRPr>
              </a:p>
            </p:txBody>
          </p:sp>
        </p:grpSp>
        <p:sp>
          <p:nvSpPr>
            <p:cNvPr id="30" name="Line 40"/>
            <p:cNvSpPr>
              <a:spLocks noChangeShapeType="1"/>
            </p:cNvSpPr>
            <p:nvPr/>
          </p:nvSpPr>
          <p:spPr bwMode="auto">
            <a:xfrm>
              <a:off x="1344" y="1440"/>
              <a:ext cx="0" cy="28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" name="Group 36"/>
          <p:cNvGrpSpPr>
            <a:grpSpLocks/>
          </p:cNvGrpSpPr>
          <p:nvPr/>
        </p:nvGrpSpPr>
        <p:grpSpPr bwMode="auto">
          <a:xfrm>
            <a:off x="34886153" y="11607526"/>
            <a:ext cx="3048000" cy="3004458"/>
            <a:chOff x="960" y="1056"/>
            <a:chExt cx="816" cy="672"/>
          </a:xfrm>
        </p:grpSpPr>
        <p:grpSp>
          <p:nvGrpSpPr>
            <p:cNvPr id="34" name="Group 37"/>
            <p:cNvGrpSpPr>
              <a:grpSpLocks/>
            </p:cNvGrpSpPr>
            <p:nvPr/>
          </p:nvGrpSpPr>
          <p:grpSpPr bwMode="auto">
            <a:xfrm>
              <a:off x="960" y="1056"/>
              <a:ext cx="816" cy="384"/>
              <a:chOff x="960" y="1056"/>
              <a:chExt cx="816" cy="384"/>
            </a:xfrm>
          </p:grpSpPr>
          <p:sp>
            <p:nvSpPr>
              <p:cNvPr id="36" name="Oval 38"/>
              <p:cNvSpPr>
                <a:spLocks noChangeArrowheads="1"/>
              </p:cNvSpPr>
              <p:nvPr/>
            </p:nvSpPr>
            <p:spPr bwMode="auto">
              <a:xfrm>
                <a:off x="960" y="1056"/>
                <a:ext cx="768" cy="384"/>
              </a:xfrm>
              <a:prstGeom prst="ellipse">
                <a:avLst/>
              </a:prstGeom>
              <a:solidFill>
                <a:srgbClr val="FF9900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Text Box 39"/>
              <p:cNvSpPr txBox="1">
                <a:spLocks noChangeArrowheads="1"/>
              </p:cNvSpPr>
              <p:nvPr/>
            </p:nvSpPr>
            <p:spPr bwMode="auto">
              <a:xfrm>
                <a:off x="960" y="1056"/>
                <a:ext cx="816" cy="36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342900" indent="-342900" algn="l">
                  <a:spcBef>
                    <a:spcPct val="50000"/>
                  </a:spcBef>
                  <a:buFontTx/>
                  <a:buNone/>
                </a:pPr>
                <a:r>
                  <a:rPr lang="en-US" sz="800" dirty="0" smtClean="0">
                    <a:latin typeface="+mj-lt"/>
                  </a:rPr>
                  <a:t>       </a:t>
                </a:r>
                <a:r>
                  <a:rPr lang="en-US" sz="10000" dirty="0" smtClean="0">
                    <a:latin typeface="+mj-lt"/>
                  </a:rPr>
                  <a:t>state</a:t>
                </a:r>
                <a:endParaRPr lang="en-US" sz="10000" dirty="0">
                  <a:latin typeface="+mj-lt"/>
                </a:endParaRPr>
              </a:p>
            </p:txBody>
          </p:sp>
        </p:grpSp>
        <p:sp>
          <p:nvSpPr>
            <p:cNvPr id="35" name="Line 40"/>
            <p:cNvSpPr>
              <a:spLocks noChangeShapeType="1"/>
            </p:cNvSpPr>
            <p:nvPr/>
          </p:nvSpPr>
          <p:spPr bwMode="auto">
            <a:xfrm>
              <a:off x="1344" y="1440"/>
              <a:ext cx="0" cy="28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" name="Group 46"/>
          <p:cNvGrpSpPr>
            <a:grpSpLocks/>
          </p:cNvGrpSpPr>
          <p:nvPr/>
        </p:nvGrpSpPr>
        <p:grpSpPr bwMode="auto">
          <a:xfrm>
            <a:off x="34096032" y="14734994"/>
            <a:ext cx="4910417" cy="1813558"/>
            <a:chOff x="4187" y="499"/>
            <a:chExt cx="960" cy="384"/>
          </a:xfrm>
        </p:grpSpPr>
        <p:sp>
          <p:nvSpPr>
            <p:cNvPr id="39" name="Oval 43"/>
            <p:cNvSpPr>
              <a:spLocks noChangeArrowheads="1"/>
            </p:cNvSpPr>
            <p:nvPr/>
          </p:nvSpPr>
          <p:spPr bwMode="auto">
            <a:xfrm>
              <a:off x="4187" y="499"/>
              <a:ext cx="904" cy="384"/>
            </a:xfrm>
            <a:prstGeom prst="ellipse">
              <a:avLst/>
            </a:prstGeom>
            <a:solidFill>
              <a:schemeClr val="accent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Text Box 44"/>
            <p:cNvSpPr txBox="1">
              <a:spLocks noChangeArrowheads="1"/>
            </p:cNvSpPr>
            <p:nvPr/>
          </p:nvSpPr>
          <p:spPr bwMode="auto">
            <a:xfrm>
              <a:off x="4187" y="499"/>
              <a:ext cx="960" cy="34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 algn="l">
                <a:spcBef>
                  <a:spcPct val="50000"/>
                </a:spcBef>
                <a:buFontTx/>
                <a:buNone/>
              </a:pPr>
              <a:r>
                <a:rPr lang="en-US" sz="10000" dirty="0" smtClean="0">
                  <a:latin typeface="+mj-lt"/>
                </a:rPr>
                <a:t> output</a:t>
              </a:r>
              <a:endParaRPr lang="en-US" sz="10000" dirty="0">
                <a:latin typeface="+mj-lt"/>
              </a:endParaRPr>
            </a:p>
          </p:txBody>
        </p:sp>
      </p:grpSp>
      <p:sp>
        <p:nvSpPr>
          <p:cNvPr id="41" name="Rectangle 24"/>
          <p:cNvSpPr>
            <a:spLocks noChangeArrowheads="1"/>
          </p:cNvSpPr>
          <p:nvPr/>
        </p:nvSpPr>
        <p:spPr bwMode="auto">
          <a:xfrm>
            <a:off x="24574500" y="24041100"/>
            <a:ext cx="2057400" cy="2209800"/>
          </a:xfrm>
          <a:prstGeom prst="rect">
            <a:avLst/>
          </a:prstGeom>
          <a:solidFill>
            <a:srgbClr val="FFFF0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24"/>
          <p:cNvSpPr>
            <a:spLocks noChangeArrowheads="1"/>
          </p:cNvSpPr>
          <p:nvPr/>
        </p:nvSpPr>
        <p:spPr bwMode="auto">
          <a:xfrm>
            <a:off x="28689300" y="24041100"/>
            <a:ext cx="2057400" cy="2209800"/>
          </a:xfrm>
          <a:prstGeom prst="rect">
            <a:avLst/>
          </a:prstGeom>
          <a:solidFill>
            <a:srgbClr val="00206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24"/>
          <p:cNvSpPr>
            <a:spLocks noChangeArrowheads="1"/>
          </p:cNvSpPr>
          <p:nvPr/>
        </p:nvSpPr>
        <p:spPr bwMode="auto">
          <a:xfrm>
            <a:off x="30746700" y="24041100"/>
            <a:ext cx="2057400" cy="2209800"/>
          </a:xfrm>
          <a:prstGeom prst="rect">
            <a:avLst/>
          </a:prstGeom>
          <a:solidFill>
            <a:srgbClr val="FFFF0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Rectangle 24"/>
          <p:cNvSpPr>
            <a:spLocks noChangeArrowheads="1"/>
          </p:cNvSpPr>
          <p:nvPr/>
        </p:nvSpPr>
        <p:spPr bwMode="auto">
          <a:xfrm>
            <a:off x="26631900" y="24041100"/>
            <a:ext cx="2057400" cy="2209800"/>
          </a:xfrm>
          <a:prstGeom prst="rect">
            <a:avLst/>
          </a:prstGeom>
          <a:solidFill>
            <a:srgbClr val="0070C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Rectangle 24"/>
          <p:cNvSpPr>
            <a:spLocks noChangeArrowheads="1"/>
          </p:cNvSpPr>
          <p:nvPr/>
        </p:nvSpPr>
        <p:spPr bwMode="auto">
          <a:xfrm>
            <a:off x="32828753" y="24041100"/>
            <a:ext cx="2057400" cy="2209800"/>
          </a:xfrm>
          <a:prstGeom prst="rect">
            <a:avLst/>
          </a:prstGeom>
          <a:solidFill>
            <a:srgbClr val="FFFF0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ectangle 24"/>
          <p:cNvSpPr>
            <a:spLocks noChangeArrowheads="1"/>
          </p:cNvSpPr>
          <p:nvPr/>
        </p:nvSpPr>
        <p:spPr bwMode="auto">
          <a:xfrm>
            <a:off x="6197867" y="24041100"/>
            <a:ext cx="2057400" cy="2209800"/>
          </a:xfrm>
          <a:prstGeom prst="rect">
            <a:avLst/>
          </a:prstGeom>
          <a:solidFill>
            <a:srgbClr val="FFFF0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Rectangle 24"/>
          <p:cNvSpPr>
            <a:spLocks noChangeArrowheads="1"/>
          </p:cNvSpPr>
          <p:nvPr/>
        </p:nvSpPr>
        <p:spPr bwMode="auto">
          <a:xfrm>
            <a:off x="8255267" y="24041100"/>
            <a:ext cx="2057400" cy="2209800"/>
          </a:xfrm>
          <a:prstGeom prst="rect">
            <a:avLst/>
          </a:prstGeom>
          <a:solidFill>
            <a:srgbClr val="92D05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Rectangle 24"/>
          <p:cNvSpPr>
            <a:spLocks noChangeArrowheads="1"/>
          </p:cNvSpPr>
          <p:nvPr/>
        </p:nvSpPr>
        <p:spPr bwMode="auto">
          <a:xfrm>
            <a:off x="12370067" y="24041100"/>
            <a:ext cx="2057400" cy="2209800"/>
          </a:xfrm>
          <a:prstGeom prst="rect">
            <a:avLst/>
          </a:prstGeom>
          <a:solidFill>
            <a:srgbClr val="00206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Rectangle 24"/>
          <p:cNvSpPr>
            <a:spLocks noChangeArrowheads="1"/>
          </p:cNvSpPr>
          <p:nvPr/>
        </p:nvSpPr>
        <p:spPr bwMode="auto">
          <a:xfrm>
            <a:off x="14427467" y="24041100"/>
            <a:ext cx="2057400" cy="2209800"/>
          </a:xfrm>
          <a:prstGeom prst="rect">
            <a:avLst/>
          </a:prstGeom>
          <a:solidFill>
            <a:srgbClr val="FFFF0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Rectangle 24"/>
          <p:cNvSpPr>
            <a:spLocks noChangeArrowheads="1"/>
          </p:cNvSpPr>
          <p:nvPr/>
        </p:nvSpPr>
        <p:spPr bwMode="auto">
          <a:xfrm>
            <a:off x="10312667" y="24041100"/>
            <a:ext cx="2057400" cy="2209800"/>
          </a:xfrm>
          <a:prstGeom prst="rect">
            <a:avLst/>
          </a:prstGeom>
          <a:solidFill>
            <a:srgbClr val="0070C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Rectangle 24"/>
          <p:cNvSpPr>
            <a:spLocks noChangeArrowheads="1"/>
          </p:cNvSpPr>
          <p:nvPr/>
        </p:nvSpPr>
        <p:spPr bwMode="auto">
          <a:xfrm>
            <a:off x="16484867" y="24041100"/>
            <a:ext cx="2057400" cy="2209800"/>
          </a:xfrm>
          <a:prstGeom prst="rect">
            <a:avLst/>
          </a:prstGeom>
          <a:solidFill>
            <a:srgbClr val="92D05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Rectangle 24"/>
          <p:cNvSpPr>
            <a:spLocks noChangeArrowheads="1"/>
          </p:cNvSpPr>
          <p:nvPr/>
        </p:nvSpPr>
        <p:spPr bwMode="auto">
          <a:xfrm>
            <a:off x="18542267" y="24041100"/>
            <a:ext cx="2057400" cy="2209800"/>
          </a:xfrm>
          <a:prstGeom prst="rect">
            <a:avLst/>
          </a:prstGeom>
          <a:solidFill>
            <a:srgbClr val="FFFF0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3" name="Object 52"/>
          <p:cNvGraphicFramePr>
            <a:graphicFrameLocks noChangeAspect="1"/>
          </p:cNvGraphicFramePr>
          <p:nvPr/>
        </p:nvGraphicFramePr>
        <p:xfrm>
          <a:off x="21488400" y="23964900"/>
          <a:ext cx="3086100" cy="2286000"/>
        </p:xfrm>
        <a:graphic>
          <a:graphicData uri="http://schemas.openxmlformats.org/presentationml/2006/ole">
            <p:oleObj spid="_x0000_s1026" name="Equation" r:id="rId3" imgW="126720" imgH="1267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1066800" y="26593800"/>
            <a:ext cx="41605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0800" indent="-50800" algn="l" eaLnBrk="0" hangingPunct="0">
              <a:buFontTx/>
              <a:buNone/>
            </a:pPr>
            <a:r>
              <a:rPr lang="en-US" sz="8800" dirty="0">
                <a:latin typeface="+mj-lt"/>
              </a:rPr>
              <a:t>Pan-private streaming algorithms for</a:t>
            </a:r>
            <a:r>
              <a:rPr lang="en-US" sz="8800" dirty="0" smtClean="0">
                <a:latin typeface="+mj-lt"/>
              </a:rPr>
              <a:t>:  </a:t>
            </a:r>
            <a:r>
              <a:rPr lang="en-US" sz="8800" b="1" dirty="0" smtClean="0">
                <a:solidFill>
                  <a:srgbClr val="0000FF"/>
                </a:solidFill>
                <a:latin typeface="+mj-lt"/>
              </a:rPr>
              <a:t>t</a:t>
            </a:r>
            <a:r>
              <a:rPr lang="en-US" sz="8800" dirty="0" smtClean="0">
                <a:latin typeface="+mj-lt"/>
              </a:rPr>
              <a:t>-cropped mean, fraction </a:t>
            </a:r>
            <a:r>
              <a:rPr lang="en-US" sz="8800" dirty="0">
                <a:latin typeface="+mj-lt"/>
              </a:rPr>
              <a:t>of items </a:t>
            </a:r>
            <a:r>
              <a:rPr lang="en-US" sz="8800" dirty="0" smtClean="0">
                <a:latin typeface="+mj-lt"/>
              </a:rPr>
              <a:t>appearing exactly </a:t>
            </a:r>
            <a:r>
              <a:rPr lang="en-US" sz="8800" b="1" dirty="0">
                <a:solidFill>
                  <a:srgbClr val="0000FF"/>
                </a:solidFill>
                <a:latin typeface="+mj-lt"/>
              </a:rPr>
              <a:t>k</a:t>
            </a:r>
            <a:r>
              <a:rPr lang="en-US" sz="8800" dirty="0">
                <a:latin typeface="+mj-lt"/>
              </a:rPr>
              <a:t> </a:t>
            </a:r>
            <a:r>
              <a:rPr lang="en-US" sz="8800" dirty="0" smtClean="0">
                <a:latin typeface="+mj-lt"/>
              </a:rPr>
              <a:t>times, fraction </a:t>
            </a:r>
            <a:r>
              <a:rPr lang="en-US" sz="8800" dirty="0">
                <a:latin typeface="+mj-lt"/>
              </a:rPr>
              <a:t>of </a:t>
            </a:r>
            <a:r>
              <a:rPr lang="en-US" sz="8800" dirty="0" smtClean="0">
                <a:latin typeface="+mj-lt"/>
              </a:rPr>
              <a:t>heavy-hitters.</a:t>
            </a:r>
            <a:endParaRPr lang="en-US" sz="8800" dirty="0">
              <a:latin typeface="+mj-lt"/>
            </a:endParaRPr>
          </a:p>
        </p:txBody>
      </p:sp>
      <p:sp>
        <p:nvSpPr>
          <p:cNvPr id="55" name="Rectangle 4"/>
          <p:cNvSpPr>
            <a:spLocks noChangeArrowheads="1"/>
          </p:cNvSpPr>
          <p:nvPr/>
        </p:nvSpPr>
        <p:spPr bwMode="auto">
          <a:xfrm>
            <a:off x="1447800" y="9601200"/>
            <a:ext cx="39319200" cy="144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buNone/>
            </a:pPr>
            <a:r>
              <a:rPr lang="en-US" sz="8800" b="1" dirty="0" smtClean="0">
                <a:solidFill>
                  <a:srgbClr val="0000FF"/>
                </a:solidFill>
              </a:rPr>
              <a:t>Algorithm:</a:t>
            </a:r>
          </a:p>
          <a:p>
            <a:pPr marL="342900" indent="-342900" eaLnBrk="0" hangingPunct="0">
              <a:spcAft>
                <a:spcPts val="2400"/>
              </a:spcAft>
              <a:buNone/>
            </a:pPr>
            <a:r>
              <a:rPr lang="en-US" sz="8800" dirty="0" smtClean="0"/>
              <a:t>	For each </a:t>
            </a:r>
            <a:r>
              <a:rPr lang="en-US" sz="8800" i="1" dirty="0" smtClean="0">
                <a:solidFill>
                  <a:srgbClr val="0000FF"/>
                </a:solidFill>
              </a:rPr>
              <a:t>x</a:t>
            </a:r>
            <a:r>
              <a:rPr lang="en-US" sz="8800" dirty="0" smtClean="0">
                <a:sym typeface="Mathematica1" pitchFamily="2" charset="2"/>
              </a:rPr>
              <a:t> in </a:t>
            </a:r>
            <a:r>
              <a:rPr lang="en-US" sz="8800" i="1" dirty="0" smtClean="0">
                <a:solidFill>
                  <a:srgbClr val="0000FF"/>
                </a:solidFill>
              </a:rPr>
              <a:t>X</a:t>
            </a:r>
            <a:r>
              <a:rPr lang="en-US" sz="8800" dirty="0" smtClean="0"/>
              <a:t>: store a single bit </a:t>
            </a:r>
            <a:r>
              <a:rPr lang="en-US" sz="8800" i="1" dirty="0" err="1" smtClean="0">
                <a:solidFill>
                  <a:srgbClr val="0000FF"/>
                </a:solidFill>
              </a:rPr>
              <a:t>b</a:t>
            </a:r>
            <a:r>
              <a:rPr lang="en-US" sz="8800" i="1" baseline="-25000" dirty="0" err="1" smtClean="0">
                <a:solidFill>
                  <a:srgbClr val="0000FF"/>
                </a:solidFill>
              </a:rPr>
              <a:t>x</a:t>
            </a:r>
            <a:r>
              <a:rPr lang="en-US" sz="8800" baseline="-25000" dirty="0" smtClean="0"/>
              <a:t> </a:t>
            </a:r>
            <a:r>
              <a:rPr lang="en-US" sz="8800" dirty="0" smtClean="0"/>
              <a:t>drawn from </a:t>
            </a:r>
            <a:r>
              <a:rPr lang="en-US" sz="8800" dirty="0" smtClean="0">
                <a:solidFill>
                  <a:srgbClr val="FF0000"/>
                </a:solidFill>
              </a:rPr>
              <a:t>D</a:t>
            </a:r>
            <a:r>
              <a:rPr lang="en-US" sz="8800" baseline="-25000" dirty="0" smtClean="0">
                <a:solidFill>
                  <a:srgbClr val="FF0000"/>
                </a:solidFill>
              </a:rPr>
              <a:t>0</a:t>
            </a:r>
            <a:r>
              <a:rPr lang="en-US" sz="8800" dirty="0" smtClean="0"/>
              <a:t> or </a:t>
            </a:r>
            <a:r>
              <a:rPr lang="en-US" sz="8800" dirty="0" smtClean="0">
                <a:solidFill>
                  <a:srgbClr val="FF0000"/>
                </a:solidFill>
              </a:rPr>
              <a:t>D</a:t>
            </a:r>
            <a:r>
              <a:rPr lang="en-US" sz="8800" baseline="-25000" dirty="0" smtClean="0">
                <a:solidFill>
                  <a:srgbClr val="FF0000"/>
                </a:solidFill>
              </a:rPr>
              <a:t>1</a:t>
            </a:r>
            <a:endParaRPr lang="en-US" sz="8800" baseline="-25000" dirty="0" smtClean="0"/>
          </a:p>
          <a:p>
            <a:pPr marL="342900" indent="-342900" eaLnBrk="0" hangingPunct="0">
              <a:spcAft>
                <a:spcPts val="2400"/>
              </a:spcAft>
            </a:pPr>
            <a:r>
              <a:rPr lang="en-US" sz="8800" dirty="0" smtClean="0"/>
              <a:t>	Initially: for every </a:t>
            </a:r>
            <a:r>
              <a:rPr lang="en-US" sz="8800" i="1" dirty="0" smtClean="0">
                <a:solidFill>
                  <a:srgbClr val="0000FF"/>
                </a:solidFill>
              </a:rPr>
              <a:t>x</a:t>
            </a:r>
            <a:r>
              <a:rPr lang="en-US" sz="8800" dirty="0" smtClean="0"/>
              <a:t> in </a:t>
            </a:r>
            <a:r>
              <a:rPr lang="en-US" sz="8800" i="1" dirty="0" smtClean="0">
                <a:solidFill>
                  <a:srgbClr val="0000FF"/>
                </a:solidFill>
              </a:rPr>
              <a:t>X</a:t>
            </a:r>
            <a:r>
              <a:rPr lang="en-US" sz="8800" dirty="0" smtClean="0"/>
              <a:t>,  </a:t>
            </a:r>
            <a:r>
              <a:rPr lang="en-US" sz="8800" i="1" dirty="0" err="1" smtClean="0">
                <a:solidFill>
                  <a:srgbClr val="0000FF"/>
                </a:solidFill>
              </a:rPr>
              <a:t>b</a:t>
            </a:r>
            <a:r>
              <a:rPr lang="en-US" sz="8800" i="1" baseline="-25000" dirty="0" err="1" smtClean="0">
                <a:solidFill>
                  <a:srgbClr val="0000FF"/>
                </a:solidFill>
              </a:rPr>
              <a:t>x</a:t>
            </a:r>
            <a:r>
              <a:rPr lang="en-US" sz="8800" dirty="0" smtClean="0"/>
              <a:t> is (0,1) </a:t>
            </a:r>
            <a:r>
              <a:rPr lang="en-US" sz="8800" dirty="0" err="1" smtClean="0"/>
              <a:t>w.p</a:t>
            </a:r>
            <a:r>
              <a:rPr lang="en-US" sz="8800" dirty="0" smtClean="0"/>
              <a:t>. (½,½)  - dist. </a:t>
            </a:r>
            <a:r>
              <a:rPr lang="en-US" sz="8800" dirty="0" smtClean="0">
                <a:solidFill>
                  <a:srgbClr val="FF0000"/>
                </a:solidFill>
              </a:rPr>
              <a:t>D</a:t>
            </a:r>
            <a:r>
              <a:rPr lang="en-US" sz="8800" baseline="-25000" dirty="0" smtClean="0">
                <a:solidFill>
                  <a:srgbClr val="FF0000"/>
                </a:solidFill>
              </a:rPr>
              <a:t>0 </a:t>
            </a:r>
            <a:endParaRPr lang="en-US" sz="8800" dirty="0" smtClean="0">
              <a:solidFill>
                <a:srgbClr val="FF0000"/>
              </a:solidFill>
            </a:endParaRPr>
          </a:p>
          <a:p>
            <a:pPr marL="342900" indent="-342900" eaLnBrk="0" hangingPunct="0">
              <a:spcAft>
                <a:spcPts val="2400"/>
              </a:spcAft>
            </a:pPr>
            <a:r>
              <a:rPr lang="en-US" sz="8800" dirty="0" smtClean="0"/>
              <a:t>  When encountering x in data stream, update </a:t>
            </a:r>
            <a:r>
              <a:rPr lang="en-US" sz="8800" i="1" dirty="0" err="1" smtClean="0">
                <a:solidFill>
                  <a:srgbClr val="0000FF"/>
                </a:solidFill>
              </a:rPr>
              <a:t>b</a:t>
            </a:r>
            <a:r>
              <a:rPr lang="en-US" sz="8800" i="1" baseline="-25000" dirty="0" err="1" smtClean="0">
                <a:solidFill>
                  <a:srgbClr val="0000FF"/>
                </a:solidFill>
              </a:rPr>
              <a:t>x</a:t>
            </a:r>
            <a:r>
              <a:rPr lang="en-US" sz="8800" dirty="0" smtClean="0"/>
              <a:t> to be (0,1) </a:t>
            </a:r>
            <a:r>
              <a:rPr lang="en-US" sz="8800" dirty="0" err="1" smtClean="0"/>
              <a:t>w.p</a:t>
            </a:r>
            <a:r>
              <a:rPr lang="en-US" sz="8800" dirty="0" smtClean="0"/>
              <a:t>. (½-</a:t>
            </a:r>
            <a:r>
              <a:rPr lang="el-GR" sz="8800" dirty="0" smtClean="0"/>
              <a:t>ε</a:t>
            </a:r>
            <a:r>
              <a:rPr lang="en-US" sz="8800" dirty="0" smtClean="0"/>
              <a:t>,½+</a:t>
            </a:r>
            <a:r>
              <a:rPr lang="el-GR" sz="8800" dirty="0" smtClean="0"/>
              <a:t>ε</a:t>
            </a:r>
            <a:r>
              <a:rPr lang="en-US" sz="8800" dirty="0" smtClean="0"/>
              <a:t>) - dist. </a:t>
            </a:r>
            <a:r>
              <a:rPr lang="en-US" sz="8800" dirty="0" smtClean="0">
                <a:solidFill>
                  <a:srgbClr val="FF0000"/>
                </a:solidFill>
              </a:rPr>
              <a:t>D</a:t>
            </a:r>
            <a:r>
              <a:rPr lang="en-US" sz="8800" baseline="-25000" dirty="0" smtClean="0">
                <a:solidFill>
                  <a:srgbClr val="FF0000"/>
                </a:solidFill>
              </a:rPr>
              <a:t>1</a:t>
            </a:r>
          </a:p>
          <a:p>
            <a:pPr marL="342900" indent="-342900" eaLnBrk="0" hangingPunct="0">
              <a:spcAft>
                <a:spcPts val="2400"/>
              </a:spcAft>
            </a:pPr>
            <a:r>
              <a:rPr lang="en-US" sz="8800" dirty="0" smtClean="0"/>
              <a:t>  Estimate fraction of “real” 1’s in the table:  (</a:t>
            </a:r>
            <a:r>
              <a:rPr lang="en-US" sz="8800" i="1" dirty="0" smtClean="0">
                <a:solidFill>
                  <a:srgbClr val="0000FF"/>
                </a:solidFill>
              </a:rPr>
              <a:t>y</a:t>
            </a:r>
            <a:r>
              <a:rPr lang="en-US" sz="8800" dirty="0" smtClean="0"/>
              <a:t>-|X|/2) /</a:t>
            </a:r>
            <a:r>
              <a:rPr lang="el-GR" sz="8000" dirty="0" smtClean="0"/>
              <a:t> ε</a:t>
            </a:r>
            <a:endParaRPr lang="en-US" sz="8800" baseline="-25000" dirty="0" smtClean="0"/>
          </a:p>
          <a:p>
            <a:pPr marL="342900" indent="-342900" eaLnBrk="0" hangingPunct="0"/>
            <a:endParaRPr lang="en-US" sz="8800" baseline="-25000" dirty="0" smtClean="0">
              <a:solidFill>
                <a:srgbClr val="FF0000"/>
              </a:solidFill>
            </a:endParaRPr>
          </a:p>
          <a:p>
            <a:pPr marL="342900" indent="-342900" eaLnBrk="0" hangingPunct="0"/>
            <a:endParaRPr lang="en-US" sz="8800" baseline="-25000" dirty="0" smtClean="0">
              <a:solidFill>
                <a:srgbClr val="FF0000"/>
              </a:solidFill>
            </a:endParaRPr>
          </a:p>
          <a:p>
            <a:pPr marL="342900" indent="-342900" eaLnBrk="0" hangingPunct="0">
              <a:buNone/>
            </a:pPr>
            <a:r>
              <a:rPr lang="en-US" sz="8800" b="1" dirty="0" smtClean="0">
                <a:solidFill>
                  <a:srgbClr val="0000FF"/>
                </a:solidFill>
              </a:rPr>
              <a:t>Privacy of internal state:</a:t>
            </a:r>
          </a:p>
          <a:p>
            <a:pPr marL="342900" indent="-342900" eaLnBrk="0" hangingPunct="0">
              <a:spcAft>
                <a:spcPts val="2400"/>
              </a:spcAft>
              <a:buNone/>
            </a:pPr>
            <a:r>
              <a:rPr lang="en-US" sz="8800" dirty="0" smtClean="0"/>
              <a:t>	If user </a:t>
            </a:r>
            <a:r>
              <a:rPr lang="en-US" sz="8800" i="1" dirty="0" smtClean="0">
                <a:solidFill>
                  <a:srgbClr val="0000FF"/>
                </a:solidFill>
              </a:rPr>
              <a:t>x</a:t>
            </a:r>
            <a:r>
              <a:rPr lang="en-US" sz="8800" dirty="0" smtClean="0"/>
              <a:t> never appeared: entry drawn from </a:t>
            </a:r>
            <a:r>
              <a:rPr lang="en-US" sz="8800" dirty="0" smtClean="0">
                <a:solidFill>
                  <a:srgbClr val="FF0000"/>
                </a:solidFill>
              </a:rPr>
              <a:t>D</a:t>
            </a:r>
            <a:r>
              <a:rPr lang="en-US" sz="8800" baseline="-25000" dirty="0" smtClean="0">
                <a:solidFill>
                  <a:srgbClr val="FF0000"/>
                </a:solidFill>
              </a:rPr>
              <a:t>0</a:t>
            </a:r>
            <a:r>
              <a:rPr lang="en-US" sz="8800" dirty="0" smtClean="0"/>
              <a:t>,</a:t>
            </a:r>
          </a:p>
          <a:p>
            <a:pPr marL="342900" indent="-342900" eaLnBrk="0" hangingPunct="0">
              <a:spcAft>
                <a:spcPts val="2400"/>
              </a:spcAft>
              <a:buNone/>
            </a:pPr>
            <a:r>
              <a:rPr lang="en-US" sz="8800" dirty="0" smtClean="0"/>
              <a:t>	If user </a:t>
            </a:r>
            <a:r>
              <a:rPr lang="en-US" sz="8800" i="1" dirty="0" smtClean="0">
                <a:solidFill>
                  <a:srgbClr val="0000FF"/>
                </a:solidFill>
              </a:rPr>
              <a:t>x</a:t>
            </a:r>
            <a:r>
              <a:rPr lang="en-US" sz="8800" dirty="0" smtClean="0"/>
              <a:t> appeared (any # of times): entry drawn from </a:t>
            </a:r>
            <a:r>
              <a:rPr lang="en-US" sz="8800" dirty="0" smtClean="0">
                <a:solidFill>
                  <a:srgbClr val="FF0000"/>
                </a:solidFill>
              </a:rPr>
              <a:t>D</a:t>
            </a:r>
            <a:r>
              <a:rPr lang="en-US" sz="8800" baseline="-25000" dirty="0" smtClean="0">
                <a:solidFill>
                  <a:srgbClr val="FF0000"/>
                </a:solidFill>
              </a:rPr>
              <a:t>1</a:t>
            </a:r>
          </a:p>
          <a:p>
            <a:pPr marL="342900" indent="-342900" algn="l" eaLnBrk="0" hangingPunct="0">
              <a:buFontTx/>
              <a:buNone/>
            </a:pPr>
            <a:endParaRPr lang="en-US" sz="8800" dirty="0">
              <a:latin typeface="+mj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447800" y="5083314"/>
            <a:ext cx="2674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 smtClean="0">
                <a:solidFill>
                  <a:srgbClr val="FFC000"/>
                </a:solidFill>
              </a:rPr>
              <a:t>Pan private stream density estimator:</a:t>
            </a:r>
            <a:endParaRPr lang="en-US" sz="12000" b="1" dirty="0">
              <a:solidFill>
                <a:srgbClr val="FFC000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26593800" y="6019800"/>
            <a:ext cx="15240000" cy="6629400"/>
          </a:xfrm>
          <a:prstGeom prst="ellipse">
            <a:avLst/>
          </a:prstGeom>
          <a:solidFill>
            <a:schemeClr val="accent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35356800" y="9470886"/>
            <a:ext cx="2819400" cy="2286000"/>
          </a:xfrm>
          <a:prstGeom prst="ellipse">
            <a:avLst/>
          </a:prstGeom>
          <a:solidFill>
            <a:srgbClr val="FFC000">
              <a:alpha val="8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9870400" y="7651016"/>
            <a:ext cx="45630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/>
              <a:t>Universe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31313221" y="19888200"/>
            <a:ext cx="1037315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0" dirty="0" smtClean="0">
                <a:solidFill>
                  <a:srgbClr val="FF0000"/>
                </a:solidFill>
              </a:rPr>
              <a:t>D</a:t>
            </a:r>
            <a:r>
              <a:rPr lang="en-US" sz="17000" baseline="-25000" dirty="0" smtClean="0">
                <a:solidFill>
                  <a:srgbClr val="FF0000"/>
                </a:solidFill>
              </a:rPr>
              <a:t>0		   </a:t>
            </a:r>
            <a:r>
              <a:rPr lang="en-US" sz="17000" dirty="0" smtClean="0">
                <a:solidFill>
                  <a:srgbClr val="FF0000"/>
                </a:solidFill>
              </a:rPr>
              <a:t>D</a:t>
            </a:r>
            <a:r>
              <a:rPr lang="en-US" sz="17000" baseline="-25000" dirty="0" smtClean="0">
                <a:solidFill>
                  <a:srgbClr val="FF0000"/>
                </a:solidFill>
              </a:rPr>
              <a:t>1</a:t>
            </a:r>
            <a:endParaRPr lang="en-US" sz="17000" dirty="0"/>
          </a:p>
        </p:txBody>
      </p:sp>
      <p:graphicFrame>
        <p:nvGraphicFramePr>
          <p:cNvPr id="61" name="Object 2"/>
          <p:cNvGraphicFramePr>
            <a:graphicFrameLocks noChangeAspect="1"/>
          </p:cNvGraphicFramePr>
          <p:nvPr/>
        </p:nvGraphicFramePr>
        <p:xfrm>
          <a:off x="33813750" y="20310634"/>
          <a:ext cx="3086100" cy="2286000"/>
        </p:xfrm>
        <a:graphic>
          <a:graphicData uri="http://schemas.openxmlformats.org/presentationml/2006/ole">
            <p:oleObj spid="_x0000_s2051" name="Equation" r:id="rId3" imgW="126720" imgH="1267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141</Words>
  <Application>Microsoft Office PowerPoint</Application>
  <PresentationFormat>Custom</PresentationFormat>
  <Paragraphs>29</Paragraphs>
  <Slides>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Equation</vt:lpstr>
      <vt:lpstr>Slide 1</vt:lpstr>
      <vt:lpstr>Slide 2</vt:lpstr>
      <vt:lpstr>Slide 3</vt:lpstr>
    </vt:vector>
  </TitlesOfParts>
  <Company>Subert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Paulette Lee</dc:creator>
  <cp:lastModifiedBy>Cynthia Dwork</cp:lastModifiedBy>
  <cp:revision>43</cp:revision>
  <dcterms:created xsi:type="dcterms:W3CDTF">2010-03-30T02:02:41Z</dcterms:created>
  <dcterms:modified xsi:type="dcterms:W3CDTF">2010-04-28T04:04:27Z</dcterms:modified>
</cp:coreProperties>
</file>