
<file path=[Content_Types].xml><?xml version="1.0" encoding="utf-8"?>
<Types xmlns="http://schemas.openxmlformats.org/package/2006/content-types">
  <Default Extension="png" ContentType="image/png"/>
  <Default Extension="pdf" ContentType="application/pdf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43891200" cy="32918400"/>
  <p:notesSz cx="6858000" cy="9144000"/>
  <p:defaultTextStyle>
    <a:defPPr>
      <a:defRPr lang="en-US"/>
    </a:defPPr>
    <a:lvl1pPr marL="0" algn="l" defTabSz="219429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94297" algn="l" defTabSz="219429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88594" algn="l" defTabSz="219429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582890" algn="l" defTabSz="219429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777187" algn="l" defTabSz="219429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971484" algn="l" defTabSz="219429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3165781" algn="l" defTabSz="219429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360076" algn="l" defTabSz="219429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554373" algn="l" defTabSz="219429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354" autoAdjust="0"/>
    <p:restoredTop sz="94638" autoAdjust="0"/>
  </p:normalViewPr>
  <p:slideViewPr>
    <p:cSldViewPr snapToObjects="1">
      <p:cViewPr>
        <p:scale>
          <a:sx n="20" d="100"/>
          <a:sy n="20" d="100"/>
        </p:scale>
        <p:origin x="-1230" y="-72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2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1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0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5F5B7F6B-925D-3F45-86E5-F227F1ECB8BC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91428" tIns="45714" rIns="91428" bIns="4571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8E917508-63F1-B94C-8577-C6E910369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5F5B7F6B-925D-3F45-86E5-F227F1ECB8BC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91428" tIns="45714" rIns="91428" bIns="45714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8E917508-63F1-B94C-8577-C6E910369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moPosterHeader.bmp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33399" y="-152400"/>
            <a:ext cx="52077407" cy="3451622"/>
          </a:xfrm>
          <a:prstGeom prst="rect">
            <a:avLst/>
          </a:prstGeom>
        </p:spPr>
      </p:pic>
      <p:pic>
        <p:nvPicPr>
          <p:cNvPr id="7" name="Picture 6" descr="DemoPosterFooter.bmp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33400" y="30237949"/>
            <a:ext cx="44958000" cy="2979758"/>
          </a:xfrm>
          <a:prstGeom prst="rect">
            <a:avLst/>
          </a:prstGeom>
        </p:spPr>
      </p:pic>
      <p:pic>
        <p:nvPicPr>
          <p:cNvPr id="12" name="Picture 11" descr="Logo_White.gif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47801" y="30937201"/>
            <a:ext cx="5143500" cy="1432112"/>
          </a:xfrm>
          <a:prstGeom prst="rect">
            <a:avLst/>
          </a:prstGeom>
        </p:spPr>
      </p:pic>
      <p:pic>
        <p:nvPicPr>
          <p:cNvPr id="10" name="Picture 9" descr="MSLogo.gif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9090600" y="31280102"/>
            <a:ext cx="3160517" cy="685800"/>
          </a:xfrm>
          <a:prstGeom prst="rect">
            <a:avLst/>
          </a:prstGeom>
        </p:spPr>
      </p:pic>
      <p:pic>
        <p:nvPicPr>
          <p:cNvPr id="8" name="Picture 7" descr="TechFair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6195000" y="457200"/>
            <a:ext cx="6451699" cy="25229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ctr" defTabSz="2194297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722" indent="-1645722" algn="l" defTabSz="2194297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731" indent="-1371436" algn="l" defTabSz="2194297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5742" indent="-1097148" algn="l" defTabSz="2194297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039" indent="-1097148" algn="l" defTabSz="2194297" rtl="0" eaLnBrk="1" latinLnBrk="0" hangingPunct="1">
        <a:spcBef>
          <a:spcPct val="20000"/>
        </a:spcBef>
        <a:buFont typeface="Arial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334" indent="-1097148" algn="l" defTabSz="2194297" rtl="0" eaLnBrk="1" latinLnBrk="0" hangingPunct="1">
        <a:spcBef>
          <a:spcPct val="20000"/>
        </a:spcBef>
        <a:buFont typeface="Arial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8631" indent="-1097148" algn="l" defTabSz="2194297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2928" indent="-1097148" algn="l" defTabSz="2194297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7225" indent="-1097148" algn="l" defTabSz="2194297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1521" indent="-1097148" algn="l" defTabSz="2194297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297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594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582890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187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484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5781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0076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4373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8.pdf"/><Relationship Id="rId18" Type="http://schemas.openxmlformats.org/officeDocument/2006/relationships/image" Target="../media/image14.png"/><Relationship Id="rId3" Type="http://schemas.openxmlformats.org/officeDocument/2006/relationships/image" Target="../media/image1.pdf"/><Relationship Id="rId21" Type="http://schemas.openxmlformats.org/officeDocument/2006/relationships/image" Target="../media/image17.emf"/><Relationship Id="rId7" Type="http://schemas.openxmlformats.org/officeDocument/2006/relationships/image" Target="../media/image23.pdf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6.jpe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9.pdf"/><Relationship Id="rId5" Type="http://schemas.openxmlformats.org/officeDocument/2006/relationships/image" Target="../media/image2.pdf"/><Relationship Id="rId15" Type="http://schemas.openxmlformats.org/officeDocument/2006/relationships/image" Target="../media/image80.pdf"/><Relationship Id="rId10" Type="http://schemas.openxmlformats.org/officeDocument/2006/relationships/image" Target="../media/image25.pdf"/><Relationship Id="rId19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24.pdf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3"/>
          <p:cNvGrpSpPr/>
          <p:nvPr/>
        </p:nvGrpSpPr>
        <p:grpSpPr>
          <a:xfrm>
            <a:off x="0" y="-357290"/>
            <a:ext cx="43484800" cy="29349773"/>
            <a:chOff x="0" y="-238194"/>
            <a:chExt cx="32613600" cy="19566515"/>
          </a:xfrm>
        </p:grpSpPr>
        <p:sp>
          <p:nvSpPr>
            <p:cNvPr id="9" name="TextBox 8"/>
            <p:cNvSpPr txBox="1"/>
            <p:nvPr/>
          </p:nvSpPr>
          <p:spPr>
            <a:xfrm>
              <a:off x="1752600" y="2219236"/>
              <a:ext cx="26898600" cy="1305847"/>
            </a:xfrm>
            <a:prstGeom prst="rect">
              <a:avLst/>
            </a:prstGeom>
            <a:noFill/>
          </p:spPr>
          <p:txBody>
            <a:bodyPr wrap="square" lIns="65306" tIns="32653" rIns="65306" bIns="32653" rtlCol="0">
              <a:spAutoFit/>
            </a:bodyPr>
            <a:lstStyle/>
            <a:p>
              <a:r>
                <a:rPr lang="en-US" sz="12300" dirty="0" smtClean="0"/>
                <a:t>Sketch-Based </a:t>
              </a:r>
              <a:r>
                <a:rPr lang="en-US" sz="12300" dirty="0" smtClean="0"/>
                <a:t>Distance </a:t>
              </a:r>
              <a:r>
                <a:rPr lang="en-US" sz="12300" dirty="0" smtClean="0"/>
                <a:t>Estimates for </a:t>
              </a:r>
              <a:r>
                <a:rPr lang="en-US" sz="12300" dirty="0" smtClean="0"/>
                <a:t>Web Scale Graphs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52600" y="3429000"/>
              <a:ext cx="19288694" cy="574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i="1" dirty="0" smtClean="0"/>
                <a:t>Atish Das Sarma </a:t>
              </a:r>
              <a:r>
                <a:rPr lang="en-US" sz="5000" dirty="0" smtClean="0"/>
                <a:t>(</a:t>
              </a:r>
              <a:r>
                <a:rPr lang="en-US" sz="5000" i="1" dirty="0" smtClean="0"/>
                <a:t>Georgia Tech</a:t>
              </a:r>
              <a:r>
                <a:rPr lang="en-US" sz="5000" dirty="0" smtClean="0"/>
                <a:t>), </a:t>
              </a:r>
              <a:r>
                <a:rPr lang="en-US" sz="5000" i="1" dirty="0" smtClean="0"/>
                <a:t>Sreenivas Gollapudi, Marc Najork, and Rina Panigrahy </a:t>
              </a:r>
              <a:r>
                <a:rPr lang="en-US" sz="5000" dirty="0" smtClean="0"/>
                <a:t>(</a:t>
              </a:r>
              <a:r>
                <a:rPr lang="en-US" sz="5000" i="1" dirty="0" smtClean="0"/>
                <a:t>Microsoft</a:t>
              </a:r>
              <a:r>
                <a:rPr lang="en-US" sz="5000" dirty="0" smtClean="0"/>
                <a:t>) 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596524" y="6531240"/>
              <a:ext cx="4572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3282324" y="6988440"/>
              <a:ext cx="4572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3358524" y="5845440"/>
              <a:ext cx="4572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2139324" y="5616840"/>
              <a:ext cx="4572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3891924" y="7445640"/>
              <a:ext cx="4572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5501369" y="4953000"/>
              <a:ext cx="4572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2210902" y="8664840"/>
              <a:ext cx="4572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4196724" y="5845440"/>
              <a:ext cx="4572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2139324" y="7217040"/>
              <a:ext cx="4572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7016124" y="5845440"/>
              <a:ext cx="4572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7016124" y="7826640"/>
              <a:ext cx="4572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4730124" y="6759840"/>
              <a:ext cx="4572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4730124" y="8588640"/>
              <a:ext cx="4572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3434724" y="8283840"/>
              <a:ext cx="4572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5339724" y="7826640"/>
              <a:ext cx="4572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6177924" y="8893440"/>
              <a:ext cx="4572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4653924" y="9579240"/>
              <a:ext cx="4572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5949324" y="6531240"/>
              <a:ext cx="4572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3206124" y="9579240"/>
              <a:ext cx="457200" cy="4572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6787524" y="6988440"/>
              <a:ext cx="457200" cy="4572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Process 28"/>
            <p:cNvSpPr/>
            <p:nvPr/>
          </p:nvSpPr>
          <p:spPr>
            <a:xfrm>
              <a:off x="18364200" y="5943600"/>
              <a:ext cx="1600703" cy="1504905"/>
            </a:xfrm>
            <a:prstGeom prst="flowChartProcess">
              <a:avLst/>
            </a:prstGeom>
            <a:gradFill>
              <a:gsLst>
                <a:gs pos="0">
                  <a:srgbClr val="00B050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364200" y="6681513"/>
              <a:ext cx="1268617" cy="461665"/>
            </a:xfrm>
            <a:prstGeom prst="rect">
              <a:avLst/>
            </a:prstGeom>
            <a:solidFill>
              <a:schemeClr val="bg2">
                <a:alpha val="2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900" b="1" dirty="0" smtClean="0"/>
                <a:t>Obama</a:t>
              </a:r>
              <a:endParaRPr lang="en-US" sz="5600" b="1" dirty="0"/>
            </a:p>
          </p:txBody>
        </p:sp>
        <p:pic>
          <p:nvPicPr>
            <p:cNvPr id="31" name="Picture 30" descr="facebook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40095" y="6062739"/>
              <a:ext cx="586464" cy="532987"/>
            </a:xfrm>
            <a:prstGeom prst="rect">
              <a:avLst/>
            </a:prstGeom>
          </p:spPr>
        </p:pic>
        <p:sp>
          <p:nvSpPr>
            <p:cNvPr id="32" name="Flowchart: Process 31"/>
            <p:cNvSpPr/>
            <p:nvPr/>
          </p:nvSpPr>
          <p:spPr>
            <a:xfrm>
              <a:off x="12649200" y="11204672"/>
              <a:ext cx="1662077" cy="1511785"/>
            </a:xfrm>
            <a:prstGeom prst="flowChartProcess">
              <a:avLst/>
            </a:prstGeom>
            <a:gradFill>
              <a:gsLst>
                <a:gs pos="0">
                  <a:srgbClr val="00B050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200" dirty="0"/>
            </a:p>
          </p:txBody>
        </p:sp>
        <p:pic>
          <p:nvPicPr>
            <p:cNvPr id="34" name="Picture 33" descr="facebook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56430" y="11300022"/>
              <a:ext cx="569664" cy="506548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2863661" y="11953655"/>
              <a:ext cx="632722" cy="410369"/>
            </a:xfrm>
            <a:prstGeom prst="rect">
              <a:avLst/>
            </a:prstGeom>
            <a:solidFill>
              <a:schemeClr val="bg2">
                <a:alpha val="2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400" b="1" dirty="0" smtClean="0"/>
                <a:t>You</a:t>
              </a:r>
              <a:endParaRPr lang="en-US" sz="3400" b="1" dirty="0"/>
            </a:p>
          </p:txBody>
        </p:sp>
        <p:cxnSp>
          <p:nvCxnSpPr>
            <p:cNvPr id="39" name="Straight Connector 38"/>
            <p:cNvCxnSpPr>
              <a:stCxn id="23" idx="0"/>
              <a:endCxn id="18" idx="4"/>
            </p:cNvCxnSpPr>
            <p:nvPr/>
          </p:nvCxnSpPr>
          <p:spPr>
            <a:xfrm rot="5400000" flipH="1" flipV="1">
              <a:off x="13129924" y="9045840"/>
              <a:ext cx="838200" cy="22860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8" idx="7"/>
              <a:endCxn id="19" idx="2"/>
            </p:cNvCxnSpPr>
            <p:nvPr/>
          </p:nvCxnSpPr>
          <p:spPr>
            <a:xfrm rot="5400000" flipH="1" flipV="1">
              <a:off x="14434569" y="7445641"/>
              <a:ext cx="295555" cy="1514755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9" idx="7"/>
              <a:endCxn id="24" idx="2"/>
            </p:cNvCxnSpPr>
            <p:nvPr/>
          </p:nvCxnSpPr>
          <p:spPr>
            <a:xfrm rot="5400000" flipH="1" flipV="1">
              <a:off x="15920469" y="7026541"/>
              <a:ext cx="676555" cy="1057555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 flipH="1">
              <a:off x="880108" y="4864417"/>
              <a:ext cx="11921491" cy="1959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5000" dirty="0" smtClean="0"/>
                <a:t> Online Distance Computation on Massive Graphs</a:t>
              </a:r>
            </a:p>
            <a:p>
              <a:pPr marL="1024128" lvl="1">
                <a:buFont typeface="Arial" pitchFamily="34" charset="0"/>
                <a:buChar char="•"/>
              </a:pPr>
              <a:r>
                <a:rPr lang="en-US" sz="4500" dirty="0" smtClean="0"/>
                <a:t>Distance/path computation on Social Networks</a:t>
              </a:r>
            </a:p>
            <a:p>
              <a:pPr marL="1024128" lvl="1">
                <a:buFont typeface="Arial" pitchFamily="34" charset="0"/>
                <a:buChar char="•"/>
              </a:pPr>
              <a:r>
                <a:rPr lang="en-US" sz="4500" dirty="0" smtClean="0"/>
                <a:t>Distance between search and ad results</a:t>
              </a:r>
            </a:p>
            <a:p>
              <a:pPr marL="1024128" lvl="1">
                <a:buFont typeface="Arial" pitchFamily="34" charset="0"/>
                <a:buChar char="•"/>
              </a:pPr>
              <a:r>
                <a:rPr lang="en-US" sz="4500" dirty="0" smtClean="0"/>
                <a:t>Building block for other online algorithms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38200" y="7086600"/>
              <a:ext cx="11464292" cy="1159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6200" dirty="0" smtClean="0"/>
                <a:t> </a:t>
              </a:r>
              <a:r>
                <a:rPr lang="en-US" sz="5000" dirty="0" smtClean="0"/>
                <a:t>Road Networks</a:t>
              </a:r>
            </a:p>
            <a:p>
              <a:pPr marL="1024128" lvl="1">
                <a:buFont typeface="Arial" pitchFamily="34" charset="0"/>
                <a:buChar char="•"/>
              </a:pPr>
              <a:r>
                <a:rPr lang="en-US" sz="4500" dirty="0" smtClean="0"/>
                <a:t>Already solved very efficiently – specific to 2D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75486" y="9525000"/>
              <a:ext cx="4757168" cy="574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 smtClean="0"/>
                <a:t>Sketch Based Distances</a:t>
              </a:r>
              <a:endParaRPr lang="en-US" sz="5000" b="1" dirty="0"/>
            </a:p>
          </p:txBody>
        </p:sp>
        <p:grpSp>
          <p:nvGrpSpPr>
            <p:cNvPr id="25" name="Group 90"/>
            <p:cNvGrpSpPr/>
            <p:nvPr/>
          </p:nvGrpSpPr>
          <p:grpSpPr>
            <a:xfrm>
              <a:off x="457201" y="10515600"/>
              <a:ext cx="3563168" cy="3886200"/>
              <a:chOff x="614222" y="11049000"/>
              <a:chExt cx="2667000" cy="3124200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1223822" y="137160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600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14222" y="129540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600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985822" y="132588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600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595422" y="134874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600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995222" y="12420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600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833422" y="122682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600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300022" y="11658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600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14222" y="118872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600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052622" y="117348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600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681022" y="110490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600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366822" y="127254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600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138222" y="113538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600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900222" y="124968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600" dirty="0"/>
              </a:p>
            </p:txBody>
          </p:sp>
          <p:pic>
            <p:nvPicPr>
              <p:cNvPr id="67" name="Picture 66" descr="latex-image-1.pdf"/>
              <p:cNvPicPr>
                <a:picLocks noChangeAspect="1"/>
              </p:cNvPicPr>
              <p:nvPr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3"/>
                  <a:stretch>
                    <a:fillRect/>
                  </a:stretch>
                </p:blipFill>
              </mc:Choice>
              <mc:Fallback>
                <p:blipFill>
                  <a:blip r:embed="rId4"/>
                  <a:stretch>
                    <a:fillRect/>
                  </a:stretch>
                </p:blipFill>
              </mc:Fallback>
            </mc:AlternateContent>
            <p:spPr>
              <a:xfrm>
                <a:off x="1376222" y="13944600"/>
                <a:ext cx="241300" cy="228600"/>
              </a:xfrm>
              <a:prstGeom prst="rect">
                <a:avLst/>
              </a:prstGeom>
            </p:spPr>
          </p:pic>
          <p:pic>
            <p:nvPicPr>
              <p:cNvPr id="68" name="Picture 67" descr="latex-image-1.pdf"/>
              <p:cNvPicPr>
                <a:picLocks noChangeAspect="1"/>
              </p:cNvPicPr>
              <p:nvPr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5"/>
                  <a:stretch>
                    <a:fillRect/>
                  </a:stretch>
                </p:blipFill>
              </mc:Choice>
              <mc:Fallback>
                <p:blipFill>
                  <a:blip r:embed="rId6"/>
                  <a:stretch>
                    <a:fillRect/>
                  </a:stretch>
                </p:blipFill>
              </mc:Fallback>
            </mc:AlternateContent>
            <p:spPr>
              <a:xfrm>
                <a:off x="2443022" y="11582400"/>
                <a:ext cx="203200" cy="228600"/>
              </a:xfrm>
              <a:prstGeom prst="rect">
                <a:avLst/>
              </a:prstGeom>
            </p:spPr>
          </p:pic>
          <p:cxnSp>
            <p:nvCxnSpPr>
              <p:cNvPr id="69" name="Straight Connector 68"/>
              <p:cNvCxnSpPr>
                <a:stCxn id="56" idx="7"/>
                <a:endCxn id="64" idx="3"/>
              </p:cNvCxnSpPr>
              <p:nvPr/>
            </p:nvCxnSpPr>
            <p:spPr>
              <a:xfrm rot="5400000" flipH="1" flipV="1">
                <a:off x="2104744" y="12996722"/>
                <a:ext cx="371756" cy="2193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56" idx="5"/>
                <a:endCxn id="57" idx="1"/>
              </p:cNvCxnSpPr>
              <p:nvPr/>
            </p:nvCxnSpPr>
            <p:spPr>
              <a:xfrm rot="16200000" flipH="1">
                <a:off x="2371444" y="13263422"/>
                <a:ext cx="66956" cy="4479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64" idx="6"/>
                <a:endCxn id="66" idx="2"/>
              </p:cNvCxnSpPr>
              <p:nvPr/>
            </p:nvCxnSpPr>
            <p:spPr>
              <a:xfrm flipV="1">
                <a:off x="2595422" y="12611100"/>
                <a:ext cx="304800" cy="228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57" idx="7"/>
                <a:endCxn id="66" idx="3"/>
              </p:cNvCxnSpPr>
              <p:nvPr/>
            </p:nvCxnSpPr>
            <p:spPr>
              <a:xfrm rot="5400000" flipH="1" flipV="1">
                <a:off x="2447644" y="13034822"/>
                <a:ext cx="828956" cy="1431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endCxn id="56" idx="2"/>
              </p:cNvCxnSpPr>
              <p:nvPr/>
            </p:nvCxnSpPr>
            <p:spPr>
              <a:xfrm rot="5400000" flipH="1" flipV="1">
                <a:off x="1490522" y="13220700"/>
                <a:ext cx="342900" cy="6477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endCxn id="57" idx="3"/>
              </p:cNvCxnSpPr>
              <p:nvPr/>
            </p:nvCxnSpPr>
            <p:spPr>
              <a:xfrm rot="5400000" flipH="1" flipV="1">
                <a:off x="1909622" y="13191844"/>
                <a:ext cx="228600" cy="12099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endCxn id="59" idx="3"/>
              </p:cNvCxnSpPr>
              <p:nvPr/>
            </p:nvCxnSpPr>
            <p:spPr>
              <a:xfrm rot="5400000" flipH="1" flipV="1">
                <a:off x="976172" y="12825272"/>
                <a:ext cx="1252678" cy="5287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56" idx="1"/>
                <a:endCxn id="58" idx="5"/>
              </p:cNvCxnSpPr>
              <p:nvPr/>
            </p:nvCxnSpPr>
            <p:spPr>
              <a:xfrm rot="16200000" flipV="1">
                <a:off x="1266544" y="12539522"/>
                <a:ext cx="676556" cy="8289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58" idx="3"/>
                <a:endCxn id="55" idx="0"/>
              </p:cNvCxnSpPr>
              <p:nvPr/>
            </p:nvCxnSpPr>
            <p:spPr>
              <a:xfrm rot="5400000">
                <a:off x="709472" y="12634772"/>
                <a:ext cx="338278" cy="3001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59" idx="3"/>
                <a:endCxn id="55" idx="7"/>
              </p:cNvCxnSpPr>
              <p:nvPr/>
            </p:nvCxnSpPr>
            <p:spPr>
              <a:xfrm rot="5400000">
                <a:off x="1076044" y="12196622"/>
                <a:ext cx="524156" cy="10575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endCxn id="58" idx="7"/>
              </p:cNvCxnSpPr>
              <p:nvPr/>
            </p:nvCxnSpPr>
            <p:spPr>
              <a:xfrm rot="10800000" flipV="1">
                <a:off x="1190344" y="11468100"/>
                <a:ext cx="947878" cy="9859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66" idx="1"/>
                <a:endCxn id="59" idx="6"/>
              </p:cNvCxnSpPr>
              <p:nvPr/>
            </p:nvCxnSpPr>
            <p:spPr>
              <a:xfrm rot="16200000" flipV="1">
                <a:off x="2423972" y="12020550"/>
                <a:ext cx="147778" cy="8716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62" idx="2"/>
                <a:endCxn id="59" idx="7"/>
              </p:cNvCxnSpPr>
              <p:nvPr/>
            </p:nvCxnSpPr>
            <p:spPr>
              <a:xfrm rot="10800000" flipV="1">
                <a:off x="2028544" y="11849100"/>
                <a:ext cx="1024078" cy="4525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endCxn id="55" idx="5"/>
              </p:cNvCxnSpPr>
              <p:nvPr/>
            </p:nvCxnSpPr>
            <p:spPr>
              <a:xfrm rot="16200000" flipV="1">
                <a:off x="790294" y="13168172"/>
                <a:ext cx="566878" cy="5287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55" idx="0"/>
                <a:endCxn id="60" idx="2"/>
              </p:cNvCxnSpPr>
              <p:nvPr/>
            </p:nvCxnSpPr>
            <p:spPr>
              <a:xfrm rot="5400000" flipH="1" flipV="1">
                <a:off x="423722" y="12077700"/>
                <a:ext cx="1181100" cy="571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60" idx="7"/>
                <a:endCxn id="63" idx="3"/>
              </p:cNvCxnSpPr>
              <p:nvPr/>
            </p:nvCxnSpPr>
            <p:spPr>
              <a:xfrm rot="5400000" flipH="1" flipV="1">
                <a:off x="1380844" y="11358422"/>
                <a:ext cx="447956" cy="2193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endCxn id="63" idx="4"/>
              </p:cNvCxnSpPr>
              <p:nvPr/>
            </p:nvCxnSpPr>
            <p:spPr>
              <a:xfrm rot="16200000" flipV="1">
                <a:off x="1928672" y="11144250"/>
                <a:ext cx="109678" cy="3763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63" idx="2"/>
                <a:endCxn id="61" idx="7"/>
              </p:cNvCxnSpPr>
              <p:nvPr/>
            </p:nvCxnSpPr>
            <p:spPr>
              <a:xfrm rot="10800000" flipV="1">
                <a:off x="809344" y="11163300"/>
                <a:ext cx="871678" cy="7573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endCxn id="66" idx="0"/>
              </p:cNvCxnSpPr>
              <p:nvPr/>
            </p:nvCxnSpPr>
            <p:spPr>
              <a:xfrm rot="16200000" flipH="1">
                <a:off x="2176322" y="11658600"/>
                <a:ext cx="914400" cy="76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stCxn id="62" idx="4"/>
                <a:endCxn id="66" idx="0"/>
              </p:cNvCxnSpPr>
              <p:nvPr/>
            </p:nvCxnSpPr>
            <p:spPr>
              <a:xfrm rot="5400000">
                <a:off x="2824022" y="12153900"/>
                <a:ext cx="53340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62" idx="2"/>
                <a:endCxn id="60" idx="5"/>
              </p:cNvCxnSpPr>
              <p:nvPr/>
            </p:nvCxnSpPr>
            <p:spPr>
              <a:xfrm rot="10800000" flipV="1">
                <a:off x="1495144" y="11849100"/>
                <a:ext cx="1557478" cy="46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59" idx="1"/>
                <a:endCxn id="61" idx="6"/>
              </p:cNvCxnSpPr>
              <p:nvPr/>
            </p:nvCxnSpPr>
            <p:spPr>
              <a:xfrm rot="16200000" flipV="1">
                <a:off x="1204772" y="11639550"/>
                <a:ext cx="300178" cy="10240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Right Arrow 91"/>
            <p:cNvSpPr/>
            <p:nvPr/>
          </p:nvSpPr>
          <p:spPr>
            <a:xfrm>
              <a:off x="4795978" y="12106951"/>
              <a:ext cx="703403" cy="42516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197599" y="10645914"/>
              <a:ext cx="5075379" cy="2831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dirty="0" smtClean="0"/>
                <a:t>For all nodes </a:t>
              </a:r>
              <a:r>
                <a:rPr lang="en-US" sz="4500" i="1" dirty="0" smtClean="0">
                  <a:solidFill>
                    <a:srgbClr val="FF0000"/>
                  </a:solidFill>
                </a:rPr>
                <a:t>x</a:t>
              </a:r>
              <a:r>
                <a:rPr lang="en-US" sz="4500" dirty="0" smtClean="0"/>
                <a:t>, </a:t>
              </a:r>
              <a:r>
                <a:rPr lang="en-US" sz="4500" dirty="0" err="1" smtClean="0"/>
                <a:t>precompute</a:t>
              </a:r>
              <a:r>
                <a:rPr lang="en-US" sz="4500" dirty="0" smtClean="0"/>
                <a:t> small information </a:t>
              </a:r>
              <a:r>
                <a:rPr lang="en-US" sz="4500" i="1" dirty="0" smtClean="0">
                  <a:solidFill>
                    <a:srgbClr val="FF0000"/>
                  </a:solidFill>
                </a:rPr>
                <a:t>Sketch</a:t>
              </a:r>
              <a:r>
                <a:rPr lang="en-US" sz="4500" dirty="0" smtClean="0">
                  <a:solidFill>
                    <a:srgbClr val="FF0000"/>
                  </a:solidFill>
                </a:rPr>
                <a:t>(</a:t>
              </a:r>
              <a:r>
                <a:rPr lang="en-US" sz="4500" i="1" dirty="0" smtClean="0">
                  <a:solidFill>
                    <a:srgbClr val="FF0000"/>
                  </a:solidFill>
                </a:rPr>
                <a:t>x</a:t>
              </a:r>
              <a:r>
                <a:rPr lang="en-US" sz="4500" dirty="0" smtClean="0">
                  <a:solidFill>
                    <a:srgbClr val="FF0000"/>
                  </a:solidFill>
                </a:rPr>
                <a:t>)</a:t>
              </a:r>
            </a:p>
            <a:p>
              <a:endParaRPr lang="en-US" sz="4500" dirty="0" smtClean="0">
                <a:solidFill>
                  <a:srgbClr val="FF0000"/>
                </a:solidFill>
              </a:endParaRPr>
            </a:p>
            <a:p>
              <a:r>
                <a:rPr lang="en-US" sz="4500" dirty="0" smtClean="0"/>
                <a:t>At query time, combine </a:t>
              </a:r>
              <a:r>
                <a:rPr lang="en-US" sz="4500" i="1" dirty="0" smtClean="0">
                  <a:solidFill>
                    <a:srgbClr val="FF0000"/>
                  </a:solidFill>
                </a:rPr>
                <a:t>Sketch</a:t>
              </a:r>
              <a:r>
                <a:rPr lang="en-US" sz="4500" dirty="0" smtClean="0">
                  <a:solidFill>
                    <a:srgbClr val="FF0000"/>
                  </a:solidFill>
                </a:rPr>
                <a:t>(</a:t>
              </a:r>
              <a:r>
                <a:rPr lang="en-US" sz="4500" i="1" dirty="0" smtClean="0">
                  <a:solidFill>
                    <a:srgbClr val="FF0000"/>
                  </a:solidFill>
                </a:rPr>
                <a:t>u</a:t>
              </a:r>
              <a:r>
                <a:rPr lang="en-US" sz="4500" dirty="0" smtClean="0">
                  <a:solidFill>
                    <a:srgbClr val="FF0000"/>
                  </a:solidFill>
                </a:rPr>
                <a:t>) </a:t>
              </a:r>
              <a:r>
                <a:rPr lang="en-US" sz="4500" dirty="0" smtClean="0"/>
                <a:t>and </a:t>
              </a:r>
              <a:r>
                <a:rPr lang="en-US" sz="4500" i="1" dirty="0" smtClean="0">
                  <a:solidFill>
                    <a:srgbClr val="FF0000"/>
                  </a:solidFill>
                </a:rPr>
                <a:t>Sketch</a:t>
              </a:r>
              <a:r>
                <a:rPr lang="en-US" sz="4500" dirty="0" smtClean="0">
                  <a:solidFill>
                    <a:srgbClr val="FF0000"/>
                  </a:solidFill>
                </a:rPr>
                <a:t>(</a:t>
              </a:r>
              <a:r>
                <a:rPr lang="en-US" sz="4500" i="1" dirty="0" smtClean="0">
                  <a:solidFill>
                    <a:srgbClr val="FF0000"/>
                  </a:solidFill>
                </a:rPr>
                <a:t>v</a:t>
              </a:r>
              <a:r>
                <a:rPr lang="en-US" sz="4500" dirty="0" smtClean="0">
                  <a:solidFill>
                    <a:srgbClr val="FF0000"/>
                  </a:solidFill>
                </a:rPr>
                <a:t>) </a:t>
              </a:r>
              <a:r>
                <a:rPr lang="en-US" sz="4500" dirty="0" smtClean="0"/>
                <a:t>to estimate distance.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80108" y="15316200"/>
              <a:ext cx="4111318" cy="574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 smtClean="0"/>
                <a:t>Sketch computation</a:t>
              </a:r>
              <a:endParaRPr lang="en-US" sz="5000" b="1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91249" y="16085641"/>
              <a:ext cx="6728751" cy="2369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dirty="0" smtClean="0"/>
                <a:t>Repeatedly (</a:t>
              </a:r>
              <a:r>
                <a:rPr lang="en-US" sz="4500" i="1" dirty="0" smtClean="0">
                  <a:solidFill>
                    <a:srgbClr val="FF0000"/>
                  </a:solidFill>
                </a:rPr>
                <a:t>k </a:t>
              </a:r>
              <a:r>
                <a:rPr lang="en-US" sz="4500" dirty="0" smtClean="0"/>
                <a:t>times), sample random set of nodes (</a:t>
              </a:r>
              <a:r>
                <a:rPr lang="en-US" sz="4500" i="1" dirty="0" smtClean="0">
                  <a:solidFill>
                    <a:srgbClr val="FF0000"/>
                  </a:solidFill>
                </a:rPr>
                <a:t>S</a:t>
              </a:r>
              <a:r>
                <a:rPr lang="en-US" sz="4500" dirty="0" smtClean="0"/>
                <a:t>) of sizes 2</a:t>
              </a:r>
              <a:r>
                <a:rPr lang="en-US" sz="4500" baseline="30000" dirty="0" smtClean="0"/>
                <a:t>0</a:t>
              </a:r>
              <a:r>
                <a:rPr lang="en-US" sz="4500" dirty="0" smtClean="0"/>
                <a:t>, 2</a:t>
              </a:r>
              <a:r>
                <a:rPr lang="en-US" sz="4500" baseline="30000" dirty="0" smtClean="0"/>
                <a:t>1</a:t>
              </a:r>
              <a:r>
                <a:rPr lang="en-US" sz="4500" dirty="0" smtClean="0"/>
                <a:t>, 2</a:t>
              </a:r>
              <a:r>
                <a:rPr lang="en-US" sz="4500" baseline="30000" dirty="0" smtClean="0"/>
                <a:t>2</a:t>
              </a:r>
              <a:r>
                <a:rPr lang="en-US" sz="4500" dirty="0" smtClean="0"/>
                <a:t>, …, 2</a:t>
              </a:r>
              <a:r>
                <a:rPr lang="en-US" sz="4500" baseline="30000" dirty="0" smtClean="0"/>
                <a:t>│logC|</a:t>
              </a:r>
              <a:r>
                <a:rPr lang="en-US" sz="4500" dirty="0" smtClean="0"/>
                <a:t> from candidate set </a:t>
              </a:r>
              <a:r>
                <a:rPr lang="en-US" sz="4500" i="1" dirty="0" smtClean="0">
                  <a:solidFill>
                    <a:srgbClr val="FF0000"/>
                  </a:solidFill>
                </a:rPr>
                <a:t>C</a:t>
              </a:r>
              <a:r>
                <a:rPr lang="en-US" sz="4500" dirty="0" smtClean="0"/>
                <a:t> and store nearest node and distance to it from all nodes in the graph.</a:t>
              </a:r>
            </a:p>
          </p:txBody>
        </p:sp>
        <p:sp>
          <p:nvSpPr>
            <p:cNvPr id="105" name="Oval 104"/>
            <p:cNvSpPr/>
            <p:nvPr/>
          </p:nvSpPr>
          <p:spPr>
            <a:xfrm>
              <a:off x="8001000" y="175260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7772400" y="170688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8458200" y="172212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8458200" y="179832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8991600" y="176784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8763000" y="182880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8915400" y="165354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9372600" y="182118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9982200" y="183642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9601200" y="171450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9372600" y="166878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10058400" y="168402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10058400" y="176022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10591800" y="172974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10363200" y="179070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11125200" y="157734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10972800" y="178308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11582400" y="179832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8001000" y="160782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7772400" y="156210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8458200" y="157734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8458200" y="165354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8991600" y="16230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8763000" y="168402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8915400" y="15087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11353800" y="172974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10896600" y="153162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9601200" y="156972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9372600" y="152400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10058400" y="153924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10058400" y="161544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10591800" y="15849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10363200" y="164592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10515600" y="14706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10972800" y="163830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11582400" y="165354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12039600" y="167640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11811000" y="17373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11963400" y="156210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11734800" y="15087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11811000" y="159258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7772400" y="17068800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10058400" y="15392400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2" name="Picture 151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12153900" y="17932400"/>
              <a:ext cx="266700" cy="355600"/>
            </a:xfrm>
            <a:prstGeom prst="rect">
              <a:avLst/>
            </a:prstGeom>
          </p:spPr>
        </p:pic>
        <p:pic>
          <p:nvPicPr>
            <p:cNvPr id="153" name="Picture 152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7620000" y="16764000"/>
              <a:ext cx="241300" cy="228600"/>
            </a:xfrm>
            <a:prstGeom prst="rect">
              <a:avLst/>
            </a:prstGeom>
          </p:spPr>
        </p:pic>
        <p:pic>
          <p:nvPicPr>
            <p:cNvPr id="154" name="Picture 153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10287000" y="15163800"/>
              <a:ext cx="203200" cy="228600"/>
            </a:xfrm>
            <a:prstGeom prst="rect">
              <a:avLst/>
            </a:prstGeom>
          </p:spPr>
        </p:pic>
        <p:pic>
          <p:nvPicPr>
            <p:cNvPr id="155" name="Picture 154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11"/>
                <a:stretch>
                  <a:fillRect/>
                </a:stretch>
              </p:blipFill>
            </mc:Choice>
            <mc:Fallback>
              <p:blipFill>
                <a:blip r:embed="rId12"/>
                <a:stretch>
                  <a:fillRect/>
                </a:stretch>
              </p:blipFill>
            </mc:Fallback>
          </mc:AlternateContent>
          <p:spPr>
            <a:xfrm>
              <a:off x="9601200" y="16840200"/>
              <a:ext cx="165100" cy="228600"/>
            </a:xfrm>
            <a:prstGeom prst="rect">
              <a:avLst/>
            </a:prstGeom>
          </p:spPr>
        </p:pic>
        <p:sp>
          <p:nvSpPr>
            <p:cNvPr id="156" name="Oval 155"/>
            <p:cNvSpPr/>
            <p:nvPr/>
          </p:nvSpPr>
          <p:spPr>
            <a:xfrm>
              <a:off x="7772400" y="15621000"/>
              <a:ext cx="228600" cy="2286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8915400" y="15087600"/>
              <a:ext cx="228600" cy="2286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11963400" y="15621000"/>
              <a:ext cx="228600" cy="2286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9372600" y="16687800"/>
              <a:ext cx="228600" cy="2286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11353800" y="17297400"/>
              <a:ext cx="228600" cy="2286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10058400" y="17602200"/>
              <a:ext cx="228600" cy="2286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8458200" y="17983200"/>
              <a:ext cx="228600" cy="2286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11582400" y="16535400"/>
              <a:ext cx="228600" cy="2286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9601200" y="17145000"/>
              <a:ext cx="228600" cy="2286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6" name="Curved Connector 91"/>
            <p:cNvCxnSpPr>
              <a:endCxn id="159" idx="2"/>
            </p:cNvCxnSpPr>
            <p:nvPr/>
          </p:nvCxnSpPr>
          <p:spPr>
            <a:xfrm flipV="1">
              <a:off x="7967522" y="16802100"/>
              <a:ext cx="1405078" cy="300178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urved Connector 91"/>
            <p:cNvCxnSpPr>
              <a:endCxn id="159" idx="0"/>
            </p:cNvCxnSpPr>
            <p:nvPr/>
          </p:nvCxnSpPr>
          <p:spPr>
            <a:xfrm rot="5400000">
              <a:off x="9296400" y="15697200"/>
              <a:ext cx="1181100" cy="80010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/>
            <p:cNvSpPr txBox="1"/>
            <p:nvPr/>
          </p:nvSpPr>
          <p:spPr>
            <a:xfrm>
              <a:off x="21793200" y="4497732"/>
              <a:ext cx="6676395" cy="574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 smtClean="0"/>
                <a:t>Distance Computation Algorithm</a:t>
              </a:r>
              <a:endParaRPr lang="en-US" sz="5000" b="1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21793200" y="5267173"/>
              <a:ext cx="567439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4500" dirty="0" smtClean="0"/>
                <a:t> pre-computation : all sketches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4500" dirty="0" smtClean="0"/>
                <a:t> query time: nodes </a:t>
              </a:r>
              <a:r>
                <a:rPr lang="en-US" sz="4500" i="1" dirty="0" smtClean="0">
                  <a:solidFill>
                    <a:srgbClr val="FF0000"/>
                  </a:solidFill>
                </a:rPr>
                <a:t>u </a:t>
              </a:r>
              <a:r>
                <a:rPr lang="en-US" sz="4500" dirty="0" smtClean="0"/>
                <a:t>and </a:t>
              </a:r>
              <a:r>
                <a:rPr lang="en-US" sz="4500" i="1" dirty="0" smtClean="0">
                  <a:solidFill>
                    <a:srgbClr val="FF0000"/>
                  </a:solidFill>
                </a:rPr>
                <a:t>v</a:t>
              </a:r>
              <a:r>
                <a:rPr lang="en-US" sz="4500" dirty="0" smtClean="0"/>
                <a:t>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4500" dirty="0" smtClean="0"/>
                <a:t> at runtime, retrieve</a:t>
              </a:r>
            </a:p>
          </p:txBody>
        </p:sp>
        <p:pic>
          <p:nvPicPr>
            <p:cNvPr id="180" name="Picture 179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13"/>
                <a:stretch>
                  <a:fillRect/>
                </a:stretch>
              </p:blipFill>
            </mc:Choice>
            <mc:Fallback>
              <p:blipFill>
                <a:blip r:embed="rId14"/>
                <a:stretch>
                  <a:fillRect/>
                </a:stretch>
              </p:blipFill>
            </mc:Fallback>
          </mc:AlternateContent>
          <p:spPr>
            <a:xfrm>
              <a:off x="22313900" y="6846562"/>
              <a:ext cx="7650845" cy="426293"/>
            </a:xfrm>
            <a:prstGeom prst="rect">
              <a:avLst/>
            </a:prstGeom>
          </p:spPr>
        </p:pic>
        <p:pic>
          <p:nvPicPr>
            <p:cNvPr id="181" name="Picture 180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15"/>
                <a:stretch>
                  <a:fillRect/>
                </a:stretch>
              </p:blipFill>
            </mc:Choice>
            <mc:Fallback>
              <p:blipFill>
                <a:blip r:embed="rId16"/>
                <a:stretch>
                  <a:fillRect/>
                </a:stretch>
              </p:blipFill>
            </mc:Fallback>
          </mc:AlternateContent>
          <p:spPr>
            <a:xfrm>
              <a:off x="22313900" y="7367932"/>
              <a:ext cx="7650845" cy="436535"/>
            </a:xfrm>
            <a:prstGeom prst="rect">
              <a:avLst/>
            </a:prstGeom>
          </p:spPr>
        </p:pic>
        <p:sp>
          <p:nvSpPr>
            <p:cNvPr id="182" name="TextBox 181"/>
            <p:cNvSpPr txBox="1"/>
            <p:nvPr/>
          </p:nvSpPr>
          <p:spPr>
            <a:xfrm>
              <a:off x="21793200" y="7850532"/>
              <a:ext cx="5439823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4500" dirty="0" smtClean="0"/>
                <a:t> Set </a:t>
              </a:r>
            </a:p>
            <a:p>
              <a:endParaRPr lang="en-US" sz="4500" dirty="0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2725400" y="13030200"/>
              <a:ext cx="3285771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dirty="0" smtClean="0"/>
                <a:t>Real Data</a:t>
              </a:r>
              <a:endParaRPr lang="en-US" sz="5000" b="1" dirty="0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12725400" y="13774102"/>
              <a:ext cx="7780880" cy="3570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4500" dirty="0" smtClean="0"/>
                <a:t> 65M web pages, 420M URLs, 2.3B edges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4500" dirty="0" smtClean="0"/>
                <a:t> </a:t>
              </a:r>
              <a:r>
                <a:rPr lang="en-US" sz="4500" i="1" dirty="0" smtClean="0">
                  <a:solidFill>
                    <a:srgbClr val="FF0000"/>
                  </a:solidFill>
                </a:rPr>
                <a:t>C = </a:t>
              </a:r>
              <a:r>
                <a:rPr lang="en-US" sz="4500" dirty="0" smtClean="0">
                  <a:solidFill>
                    <a:srgbClr val="FF0000"/>
                  </a:solidFill>
                </a:rPr>
                <a:t>60M </a:t>
              </a:r>
              <a:r>
                <a:rPr lang="en-US" sz="4500" dirty="0" smtClean="0"/>
                <a:t>(directed), </a:t>
              </a:r>
              <a:r>
                <a:rPr lang="en-US" sz="4500" i="1" dirty="0" smtClean="0">
                  <a:solidFill>
                    <a:srgbClr val="FF0000"/>
                  </a:solidFill>
                </a:rPr>
                <a:t>C </a:t>
              </a:r>
              <a:r>
                <a:rPr lang="en-US" sz="4500" dirty="0" smtClean="0">
                  <a:solidFill>
                    <a:srgbClr val="FF0000"/>
                  </a:solidFill>
                </a:rPr>
                <a:t>= 128M </a:t>
              </a:r>
              <a:r>
                <a:rPr lang="en-US" sz="4500" dirty="0" smtClean="0"/>
                <a:t>(undirected)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4500" dirty="0" smtClean="0"/>
                <a:t> Undirected distance [1,15]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4500" dirty="0" smtClean="0"/>
                <a:t> Directed distance [1,100] (∞ otherwise)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4500" dirty="0" smtClean="0"/>
                <a:t> Sketch size:  </a:t>
              </a:r>
              <a:r>
                <a:rPr lang="en-US" sz="4500" dirty="0" smtClean="0">
                  <a:solidFill>
                    <a:srgbClr val="FF0000"/>
                  </a:solidFill>
                </a:rPr>
                <a:t>(s+8)</a:t>
              </a:r>
              <a:r>
                <a:rPr lang="en-US" sz="4500" i="1" dirty="0" smtClean="0">
                  <a:solidFill>
                    <a:srgbClr val="FF0000"/>
                  </a:solidFill>
                </a:rPr>
                <a:t>k </a:t>
              </a:r>
              <a:r>
                <a:rPr lang="en-US" sz="4500" dirty="0" smtClean="0">
                  <a:solidFill>
                    <a:srgbClr val="FF0000"/>
                  </a:solidFill>
                </a:rPr>
                <a:t>|log</a:t>
              </a:r>
              <a:r>
                <a:rPr lang="en-US" sz="4500" dirty="0" smtClean="0"/>
                <a:t> </a:t>
              </a:r>
              <a:r>
                <a:rPr lang="en-US" sz="4500" i="1" dirty="0" err="1" smtClean="0">
                  <a:solidFill>
                    <a:srgbClr val="FF0000"/>
                  </a:solidFill>
                </a:rPr>
                <a:t>C</a:t>
              </a:r>
              <a:r>
                <a:rPr lang="en-US" sz="4500" dirty="0" err="1" smtClean="0">
                  <a:solidFill>
                    <a:srgbClr val="FF0000"/>
                  </a:solidFill>
                </a:rPr>
                <a:t>|</a:t>
              </a:r>
              <a:r>
                <a:rPr lang="en-US" sz="4500" dirty="0" err="1" smtClean="0"/>
                <a:t>bits</a:t>
              </a:r>
              <a:endParaRPr lang="en-US" sz="4500" dirty="0" smtClean="0"/>
            </a:p>
            <a:p>
              <a:pPr marL="1024128" lvl="1">
                <a:buFont typeface="Arial" pitchFamily="34" charset="0"/>
                <a:buChar char="•"/>
              </a:pPr>
              <a:r>
                <a:rPr lang="en-US" sz="3900" dirty="0" smtClean="0"/>
                <a:t> </a:t>
              </a:r>
              <a:r>
                <a:rPr lang="en-US" sz="3900" i="1" dirty="0" smtClean="0">
                  <a:solidFill>
                    <a:srgbClr val="FF0000"/>
                  </a:solidFill>
                </a:rPr>
                <a:t>k </a:t>
              </a:r>
              <a:r>
                <a:rPr lang="en-US" sz="3900" dirty="0" smtClean="0">
                  <a:solidFill>
                    <a:srgbClr val="FF0000"/>
                  </a:solidFill>
                </a:rPr>
                <a:t>= 3 </a:t>
              </a:r>
              <a:r>
                <a:rPr lang="en-US" sz="3900" dirty="0" smtClean="0"/>
                <a:t>number of copies of seed sets</a:t>
              </a:r>
            </a:p>
            <a:p>
              <a:pPr marL="1024128" lvl="1">
                <a:buFont typeface="Arial" pitchFamily="34" charset="0"/>
                <a:buChar char="•"/>
              </a:pPr>
              <a:r>
                <a:rPr lang="en-US" sz="3900" dirty="0" smtClean="0"/>
                <a:t> </a:t>
              </a:r>
              <a:r>
                <a:rPr lang="en-US" sz="3900" i="1" dirty="0" smtClean="0">
                  <a:solidFill>
                    <a:srgbClr val="FF0000"/>
                  </a:solidFill>
                </a:rPr>
                <a:t>s </a:t>
              </a:r>
              <a:r>
                <a:rPr lang="en-US" sz="3900" dirty="0" smtClean="0">
                  <a:solidFill>
                    <a:srgbClr val="FF0000"/>
                  </a:solidFill>
                </a:rPr>
                <a:t>= 12 </a:t>
              </a:r>
              <a:r>
                <a:rPr lang="en-US" sz="3900" dirty="0" smtClean="0"/>
                <a:t>size of seed id. </a:t>
              </a:r>
              <a:r>
                <a:rPr lang="en-US" sz="3900" dirty="0" smtClean="0">
                  <a:solidFill>
                    <a:srgbClr val="FF0000"/>
                  </a:solidFill>
                </a:rPr>
                <a:t>8</a:t>
              </a:r>
              <a:r>
                <a:rPr lang="en-US" sz="3900" dirty="0" smtClean="0"/>
                <a:t> to store distance</a:t>
              </a:r>
            </a:p>
            <a:p>
              <a:pPr marL="1024128" lvl="1">
                <a:buFont typeface="Arial" pitchFamily="34" charset="0"/>
                <a:buChar char="•"/>
              </a:pPr>
              <a:r>
                <a:rPr lang="en-US" sz="3900" dirty="0" smtClean="0"/>
                <a:t> ~</a:t>
              </a:r>
              <a:r>
                <a:rPr lang="en-US" sz="3900" b="1" dirty="0" smtClean="0">
                  <a:solidFill>
                    <a:srgbClr val="FF0000"/>
                  </a:solidFill>
                </a:rPr>
                <a:t>200, 400 </a:t>
              </a:r>
              <a:r>
                <a:rPr lang="en-US" sz="3900" b="1" dirty="0" smtClean="0"/>
                <a:t>bytes</a:t>
              </a:r>
              <a:r>
                <a:rPr lang="en-US" sz="3900" dirty="0" smtClean="0"/>
                <a:t> for undirected, directed</a:t>
              </a:r>
            </a:p>
          </p:txBody>
        </p:sp>
        <p:pic>
          <p:nvPicPr>
            <p:cNvPr id="187" name="Picture 5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0644398" y="11282027"/>
              <a:ext cx="3892002" cy="3748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8" name="Picture 2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0574000" y="15496499"/>
              <a:ext cx="4076406" cy="3831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9" name="Picture 2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4721622" y="11266607"/>
              <a:ext cx="3832423" cy="3644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0" name="Picture 2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24721622" y="15496499"/>
              <a:ext cx="3929745" cy="3722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1" name="TextBox 190"/>
            <p:cNvSpPr txBox="1"/>
            <p:nvPr/>
          </p:nvSpPr>
          <p:spPr>
            <a:xfrm>
              <a:off x="23983557" y="10250269"/>
              <a:ext cx="6152838" cy="574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 smtClean="0"/>
                <a:t>Effectiveness of our Algorithm</a:t>
              </a:r>
              <a:endParaRPr lang="en-US" sz="5000" b="1" dirty="0"/>
            </a:p>
          </p:txBody>
        </p:sp>
        <p:sp>
          <p:nvSpPr>
            <p:cNvPr id="193" name="Right Arrow 192"/>
            <p:cNvSpPr/>
            <p:nvPr/>
          </p:nvSpPr>
          <p:spPr>
            <a:xfrm rot="20022543">
              <a:off x="17244724" y="6607124"/>
              <a:ext cx="890876" cy="38131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Down Arrow 194"/>
            <p:cNvSpPr/>
            <p:nvPr/>
          </p:nvSpPr>
          <p:spPr>
            <a:xfrm>
              <a:off x="13168024" y="10363200"/>
              <a:ext cx="381000" cy="755979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TextBox 167"/>
            <p:cNvSpPr txBox="1"/>
            <p:nvPr/>
          </p:nvSpPr>
          <p:spPr>
            <a:xfrm rot="16200000">
              <a:off x="19508139" y="12735889"/>
              <a:ext cx="1851747" cy="588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500" b="1" dirty="0" smtClean="0"/>
                <a:t>undirected</a:t>
              </a:r>
              <a:endParaRPr lang="en-US" sz="5000" b="1" dirty="0"/>
            </a:p>
          </p:txBody>
        </p:sp>
        <p:pic>
          <p:nvPicPr>
            <p:cNvPr id="171" name="Picture 2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8704977" y="11277600"/>
              <a:ext cx="3832423" cy="3644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2" name="Picture 2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28683855" y="15468600"/>
              <a:ext cx="3929745" cy="3722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3" name="TextBox 172"/>
            <p:cNvSpPr txBox="1"/>
            <p:nvPr/>
          </p:nvSpPr>
          <p:spPr>
            <a:xfrm rot="16200000">
              <a:off x="19714391" y="16979629"/>
              <a:ext cx="1439241" cy="588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500" b="1" dirty="0" smtClean="0"/>
                <a:t>directed</a:t>
              </a:r>
              <a:endParaRPr lang="en-US" sz="5000" b="1" dirty="0"/>
            </a:p>
          </p:txBody>
        </p:sp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0" y="-238194"/>
              <a:ext cx="138548" cy="933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0" y="-238194"/>
              <a:ext cx="138548" cy="933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0" y="545832"/>
              <a:ext cx="138548" cy="318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1280160" fontAlgn="base">
                <a:spcBef>
                  <a:spcPct val="0"/>
                </a:spcBef>
                <a:spcAft>
                  <a:spcPct val="0"/>
                </a:spcAft>
              </a:pPr>
              <a:endParaRPr lang="en-US" sz="25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0" y="-238194"/>
              <a:ext cx="138548" cy="933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0" y="545832"/>
              <a:ext cx="138548" cy="318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1280160" fontAlgn="base">
                <a:spcBef>
                  <a:spcPct val="0"/>
                </a:spcBef>
                <a:spcAft>
                  <a:spcPct val="0"/>
                </a:spcAft>
              </a:pPr>
              <a:endParaRPr lang="en-US" sz="25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22555498" y="7848600"/>
              <a:ext cx="5562302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249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Subert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Paulette Lee</dc:creator>
  <cp:lastModifiedBy>Marc Najork</cp:lastModifiedBy>
  <cp:revision>10</cp:revision>
  <dcterms:created xsi:type="dcterms:W3CDTF">2010-03-30T02:02:41Z</dcterms:created>
  <dcterms:modified xsi:type="dcterms:W3CDTF">2010-04-29T20:06:08Z</dcterms:modified>
</cp:coreProperties>
</file>