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9144000" cy="6858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31" d="100"/>
          <a:sy n="31" d="100"/>
        </p:scale>
        <p:origin x="-864" y="-102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B7FA-2B6A-2448-870E-8DD3B36C37D3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A21-D818-094B-A7EA-520636D40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B7FA-2B6A-2448-870E-8DD3B36C37D3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3A21-D818-094B-A7EA-520636D40F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emoPosterHeader.bmp"/>
          <p:cNvPicPr>
            <a:picLocks noChangeAspect="1"/>
          </p:cNvPicPr>
          <p:nvPr userDrawn="1"/>
        </p:nvPicPr>
        <p:blipFill>
          <a:blip r:embed="rId3"/>
          <a:srcRect r="46195"/>
          <a:stretch>
            <a:fillRect/>
          </a:stretch>
        </p:blipFill>
        <p:spPr>
          <a:xfrm>
            <a:off x="7315200" y="0"/>
            <a:ext cx="25652587" cy="3196141"/>
          </a:xfrm>
          <a:prstGeom prst="rect">
            <a:avLst/>
          </a:prstGeom>
        </p:spPr>
      </p:pic>
      <p:pic>
        <p:nvPicPr>
          <p:cNvPr id="8" name="Picture 7" descr="DemoPosterFoot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529866"/>
            <a:ext cx="32918401" cy="2753489"/>
          </a:xfrm>
          <a:prstGeom prst="rect">
            <a:avLst/>
          </a:prstGeom>
        </p:spPr>
      </p:pic>
      <p:pic>
        <p:nvPicPr>
          <p:cNvPr id="9" name="Picture 8" descr="DemoPosterHeader.bmp"/>
          <p:cNvPicPr>
            <a:picLocks noChangeAspect="1"/>
          </p:cNvPicPr>
          <p:nvPr userDrawn="1"/>
        </p:nvPicPr>
        <p:blipFill>
          <a:blip r:embed="rId3"/>
          <a:srcRect r="46195"/>
          <a:stretch>
            <a:fillRect/>
          </a:stretch>
        </p:blipFill>
        <p:spPr>
          <a:xfrm>
            <a:off x="-1" y="0"/>
            <a:ext cx="25652587" cy="3196141"/>
          </a:xfrm>
          <a:prstGeom prst="rect">
            <a:avLst/>
          </a:prstGeom>
        </p:spPr>
      </p:pic>
      <p:pic>
        <p:nvPicPr>
          <p:cNvPr id="10" name="Picture 9" descr="Logo_White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5743" y="20078238"/>
            <a:ext cx="4114800" cy="1166128"/>
          </a:xfrm>
          <a:prstGeom prst="rect">
            <a:avLst/>
          </a:prstGeom>
        </p:spPr>
      </p:pic>
      <p:pic>
        <p:nvPicPr>
          <p:cNvPr id="11" name="Picture 10" descr="MSLogo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898221" y="20730016"/>
            <a:ext cx="2107011" cy="514350"/>
          </a:xfrm>
          <a:prstGeom prst="rect">
            <a:avLst/>
          </a:prstGeom>
        </p:spPr>
      </p:pic>
      <p:pic>
        <p:nvPicPr>
          <p:cNvPr id="12" name="Picture 11" descr="TechFair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375089" y="643467"/>
            <a:ext cx="4630143" cy="1860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2600" y="4388984"/>
            <a:ext cx="15240000" cy="5821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859316"/>
            <a:ext cx="28727400" cy="171254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10700" dirty="0" smtClean="0"/>
              <a:t>Stereo Display with Correct Focus Cues</a:t>
            </a:r>
            <a:endParaRPr lang="en-US" sz="10700" dirty="0"/>
          </a:p>
        </p:txBody>
      </p:sp>
      <p:sp>
        <p:nvSpPr>
          <p:cNvPr id="4" name="TextBox 3"/>
          <p:cNvSpPr txBox="1"/>
          <p:nvPr/>
        </p:nvSpPr>
        <p:spPr>
          <a:xfrm>
            <a:off x="873722" y="17592229"/>
            <a:ext cx="56594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96400" y="17592229"/>
            <a:ext cx="7696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Light-field display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6028" y="6126480"/>
            <a:ext cx="15153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 new solution:</a:t>
            </a:r>
            <a:br>
              <a:rPr lang="en-US" sz="7200" dirty="0" smtClean="0"/>
            </a:br>
            <a:r>
              <a:rPr lang="en-US" sz="7200" dirty="0" smtClean="0"/>
              <a:t>Create a high-resolution 4-D light field</a:t>
            </a:r>
            <a:endParaRPr lang="en-US" sz="7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56921" y="8590696"/>
            <a:ext cx="14245079" cy="8127584"/>
            <a:chOff x="1170060" y="1600200"/>
            <a:chExt cx="7211940" cy="4114800"/>
          </a:xfrm>
        </p:grpSpPr>
        <p:grpSp>
          <p:nvGrpSpPr>
            <p:cNvPr id="8" name="Group 41"/>
            <p:cNvGrpSpPr/>
            <p:nvPr/>
          </p:nvGrpSpPr>
          <p:grpSpPr>
            <a:xfrm>
              <a:off x="1170060" y="1828800"/>
              <a:ext cx="1924423" cy="3886200"/>
              <a:chOff x="1170060" y="1828800"/>
              <a:chExt cx="1924423" cy="3886200"/>
            </a:xfrm>
          </p:grpSpPr>
          <p:grpSp>
            <p:nvGrpSpPr>
              <p:cNvPr id="27" name="Group 28"/>
              <p:cNvGrpSpPr/>
              <p:nvPr/>
            </p:nvGrpSpPr>
            <p:grpSpPr>
              <a:xfrm rot="919233">
                <a:off x="1170060" y="1905000"/>
                <a:ext cx="914400" cy="3810000"/>
                <a:chOff x="1600200" y="2286000"/>
                <a:chExt cx="914400" cy="3810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600200" y="5181600"/>
                  <a:ext cx="914400" cy="9144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1828800" y="2286000"/>
                  <a:ext cx="457200" cy="3124200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flipV="1">
                  <a:off x="1828800" y="5410200"/>
                  <a:ext cx="457200" cy="685800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828800" y="5334000"/>
                  <a:ext cx="4572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>
                  <a:stCxn id="36" idx="4"/>
                </p:cNvCxnSpPr>
                <p:nvPr/>
              </p:nvCxnSpPr>
              <p:spPr>
                <a:xfrm rot="5400000" flipH="1">
                  <a:off x="152400" y="4191000"/>
                  <a:ext cx="381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1600200" y="5181600"/>
                  <a:ext cx="914400" cy="914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30"/>
              <p:cNvGrpSpPr/>
              <p:nvPr/>
            </p:nvGrpSpPr>
            <p:grpSpPr>
              <a:xfrm rot="20705317">
                <a:off x="2180083" y="1905000"/>
                <a:ext cx="914400" cy="3810000"/>
                <a:chOff x="1600200" y="2286000"/>
                <a:chExt cx="914400" cy="38100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600200" y="5181600"/>
                  <a:ext cx="914400" cy="9144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1828800" y="2286000"/>
                  <a:ext cx="457200" cy="3124200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flipV="1">
                  <a:off x="1828800" y="5410200"/>
                  <a:ext cx="457200" cy="685800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828800" y="5334000"/>
                  <a:ext cx="4572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stCxn id="30" idx="4"/>
                </p:cNvCxnSpPr>
                <p:nvPr/>
              </p:nvCxnSpPr>
              <p:spPr>
                <a:xfrm rot="5400000" flipH="1">
                  <a:off x="152400" y="4191000"/>
                  <a:ext cx="381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1600200" y="5181600"/>
                  <a:ext cx="914400" cy="914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2057400" y="1828800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5486400" y="1600200"/>
              <a:ext cx="2895600" cy="4114800"/>
              <a:chOff x="5486400" y="1600200"/>
              <a:chExt cx="2895600" cy="4114800"/>
            </a:xfrm>
          </p:grpSpPr>
          <p:sp>
            <p:nvSpPr>
              <p:cNvPr id="10" name="Oval 9"/>
              <p:cNvSpPr/>
              <p:nvPr/>
            </p:nvSpPr>
            <p:spPr>
              <a:xfrm rot="919233">
                <a:off x="5588124" y="4749149"/>
                <a:ext cx="9144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919233">
                <a:off x="6289861" y="1917186"/>
                <a:ext cx="457200" cy="31242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919233" flipV="1">
                <a:off x="5786524" y="4973687"/>
                <a:ext cx="457200" cy="6858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919233">
                <a:off x="5877124" y="4909673"/>
                <a:ext cx="457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919233">
                <a:off x="5588124" y="4749149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20705317">
                <a:off x="7353238" y="4751845"/>
                <a:ext cx="914400" cy="9144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20705317">
                <a:off x="7121046" y="1916547"/>
                <a:ext cx="457200" cy="31242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20705317" flipV="1">
                <a:off x="7611250" y="4976596"/>
                <a:ext cx="457200" cy="68580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705317">
                <a:off x="7523013" y="4911943"/>
                <a:ext cx="457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705317">
                <a:off x="7353238" y="4751845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86400" y="1600200"/>
                <a:ext cx="28956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10800000">
                <a:off x="5638800" y="3505200"/>
                <a:ext cx="25908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6319233" flipH="1">
                <a:off x="4522860" y="3810000"/>
                <a:ext cx="381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5" idx="4"/>
              </p:cNvCxnSpPr>
              <p:nvPr/>
            </p:nvCxnSpPr>
            <p:spPr>
              <a:xfrm rot="4505317" flipH="1">
                <a:off x="5532883" y="3810000"/>
                <a:ext cx="381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858000" y="1828800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379685" y="3461132"/>
                <a:ext cx="228600" cy="762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250017" y="3472149"/>
                <a:ext cx="228600" cy="762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6992600" y="10302240"/>
          <a:ext cx="15240000" cy="901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8839200"/>
              </a:tblGrid>
              <a:tr h="8462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marL="0" marR="0" indent="0" algn="l" defTabSz="1567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Achieve adequate</a:t>
                      </a:r>
                      <a:r>
                        <a:rPr lang="en-US" sz="4000" baseline="0" dirty="0" smtClean="0"/>
                        <a:t> spatial resolution (30 </a:t>
                      </a:r>
                      <a:r>
                        <a:rPr lang="en-US" sz="4000" baseline="0" dirty="0" err="1" smtClean="0"/>
                        <a:t>cpd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Nyquist</a:t>
                      </a:r>
                      <a:r>
                        <a:rPr lang="en-US" sz="4000" baseline="0" dirty="0" smtClean="0"/>
                        <a:t>)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67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Small micro-lenses (1 mm diameter) at</a:t>
                      </a:r>
                      <a:r>
                        <a:rPr lang="en-US" sz="4000" baseline="0" dirty="0" smtClean="0"/>
                        <a:t> a large viewing distance (3.5 m)</a:t>
                      </a:r>
                      <a:endParaRPr lang="en-US" sz="4000" dirty="0" smtClean="0"/>
                    </a:p>
                  </a:txBody>
                  <a:tcPr/>
                </a:tc>
              </a:tr>
              <a:tr h="1495805">
                <a:tc>
                  <a:txBody>
                    <a:bodyPr/>
                    <a:lstStyle/>
                    <a:p>
                      <a:pPr marL="0" marR="0" indent="0" algn="l" defTabSz="1567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Achieve adequate angular resolution  (~1 mm ray spacing at pupil)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567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Wide</a:t>
                      </a:r>
                      <a:r>
                        <a:rPr lang="en-US" sz="4000" baseline="0" dirty="0" smtClean="0"/>
                        <a:t> separation between the micro-lens array and the LCD panel (350 mm)</a:t>
                      </a:r>
                      <a:endParaRPr lang="en-US" sz="4000" dirty="0" smtClean="0"/>
                    </a:p>
                    <a:p>
                      <a:endParaRPr lang="en-US" sz="4000" dirty="0"/>
                    </a:p>
                  </a:txBody>
                  <a:tcPr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Simulate the effects of diffraction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PSF evaluation using QED</a:t>
                      </a:r>
                      <a:r>
                        <a:rPr lang="en-US" sz="4000" baseline="0" dirty="0" smtClean="0"/>
                        <a:t> path integration on a 1000-CPU </a:t>
                      </a:r>
                      <a:r>
                        <a:rPr lang="en-US" sz="4000" baseline="0" dirty="0" err="1" smtClean="0"/>
                        <a:t>DryadLINQ</a:t>
                      </a:r>
                      <a:r>
                        <a:rPr lang="en-US" sz="4000" baseline="0" dirty="0" smtClean="0"/>
                        <a:t> array</a:t>
                      </a:r>
                      <a:endParaRPr lang="en-US" sz="4000" dirty="0"/>
                    </a:p>
                  </a:txBody>
                  <a:tcPr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Determine</a:t>
                      </a:r>
                      <a:r>
                        <a:rPr lang="en-US" sz="4000" baseline="0" dirty="0" smtClean="0"/>
                        <a:t> LCD-pixel to aperture mapping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Calibration software using a sensitive,</a:t>
                      </a:r>
                      <a:r>
                        <a:rPr lang="en-US" sz="4000" baseline="0" dirty="0" smtClean="0"/>
                        <a:t> low-noise camera (Hamamatsu C4742-95)</a:t>
                      </a:r>
                      <a:endParaRPr lang="en-US" sz="4000" dirty="0"/>
                    </a:p>
                  </a:txBody>
                  <a:tcPr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Render stereo image</a:t>
                      </a:r>
                      <a:r>
                        <a:rPr lang="en-US" sz="4000" baseline="0" dirty="0" smtClean="0"/>
                        <a:t> pairs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Ray tracing with primary-ray casting directed by the calibration</a:t>
                      </a:r>
                      <a:r>
                        <a:rPr lang="en-US" sz="4000" baseline="0" dirty="0" smtClean="0"/>
                        <a:t> data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" name="Content Placeholder 5" descr="figur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23414037" y="5082685"/>
            <a:ext cx="4106863" cy="3776663"/>
          </a:xfrm>
          <a:prstGeom prst="rect">
            <a:avLst/>
          </a:prstGeom>
        </p:spPr>
      </p:pic>
      <p:pic>
        <p:nvPicPr>
          <p:cNvPr id="44" name="Content Placeholder 5" descr="figure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27757437" y="5082685"/>
            <a:ext cx="4106863" cy="37766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126200" y="9365159"/>
            <a:ext cx="1089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Schematic model – not to scale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17030700" y="8283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Pupil in 10 mm aperture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6992600" y="59215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Micro-lens array</a:t>
            </a:r>
            <a:br>
              <a:rPr lang="en-US" sz="2000" dirty="0" smtClean="0"/>
            </a:br>
            <a:r>
              <a:rPr lang="en-US" sz="2000" dirty="0" smtClean="0"/>
              <a:t>(1 lens/mm)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7221200" y="5086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LCD (8 pix/mm)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6766185" y="11689080"/>
            <a:ext cx="374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Screen with</a:t>
            </a:r>
            <a:br>
              <a:rPr lang="en-US" sz="4000" dirty="0" smtClean="0"/>
            </a:br>
            <a:r>
              <a:rPr lang="en-US" sz="4000" dirty="0" smtClean="0"/>
              <a:t>directional pixels</a:t>
            </a:r>
            <a:endParaRPr lang="en-US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8556430" y="8869680"/>
            <a:ext cx="42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Simulated object</a:t>
            </a:r>
            <a:endParaRPr lang="en-US" sz="4000" dirty="0"/>
          </a:p>
        </p:txBody>
      </p:sp>
      <p:pic>
        <p:nvPicPr>
          <p:cNvPr id="51" name="Content Placeholder 5" descr="figure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19070637" y="5082685"/>
            <a:ext cx="4106863" cy="3776663"/>
          </a:xfrm>
          <a:prstGeom prst="rect">
            <a:avLst/>
          </a:prstGeom>
        </p:spPr>
      </p:pic>
      <p:grpSp>
        <p:nvGrpSpPr>
          <p:cNvPr id="52" name="Group 28"/>
          <p:cNvGrpSpPr>
            <a:grpSpLocks/>
          </p:cNvGrpSpPr>
          <p:nvPr/>
        </p:nvGrpSpPr>
        <p:grpSpPr bwMode="auto">
          <a:xfrm rot="16200000">
            <a:off x="20904616" y="8522116"/>
            <a:ext cx="431384" cy="431384"/>
            <a:chOff x="2438400" y="4191000"/>
            <a:chExt cx="457200" cy="457200"/>
          </a:xfrm>
        </p:grpSpPr>
        <p:sp>
          <p:nvSpPr>
            <p:cNvPr id="53" name="Oval 52"/>
            <p:cNvSpPr/>
            <p:nvPr/>
          </p:nvSpPr>
          <p:spPr bwMode="auto">
            <a:xfrm>
              <a:off x="2438400" y="41910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2743200" y="4295900"/>
              <a:ext cx="76200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5" name="Group 28"/>
          <p:cNvGrpSpPr>
            <a:grpSpLocks/>
          </p:cNvGrpSpPr>
          <p:nvPr/>
        </p:nvGrpSpPr>
        <p:grpSpPr bwMode="auto">
          <a:xfrm rot="16200000">
            <a:off x="25260300" y="8534400"/>
            <a:ext cx="431384" cy="431384"/>
            <a:chOff x="2438400" y="4191000"/>
            <a:chExt cx="457200" cy="457200"/>
          </a:xfrm>
        </p:grpSpPr>
        <p:sp>
          <p:nvSpPr>
            <p:cNvPr id="56" name="Oval 55"/>
            <p:cNvSpPr/>
            <p:nvPr/>
          </p:nvSpPr>
          <p:spPr bwMode="auto">
            <a:xfrm>
              <a:off x="2438400" y="41910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7" name="Oval 27"/>
            <p:cNvSpPr>
              <a:spLocks noChangeArrowheads="1"/>
            </p:cNvSpPr>
            <p:nvPr/>
          </p:nvSpPr>
          <p:spPr bwMode="auto">
            <a:xfrm>
              <a:off x="2743200" y="4295900"/>
              <a:ext cx="76200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8" name="Group 28"/>
          <p:cNvGrpSpPr>
            <a:grpSpLocks/>
          </p:cNvGrpSpPr>
          <p:nvPr/>
        </p:nvGrpSpPr>
        <p:grpSpPr bwMode="auto">
          <a:xfrm rot="16200000">
            <a:off x="29591416" y="8534400"/>
            <a:ext cx="431384" cy="431384"/>
            <a:chOff x="2438400" y="4191000"/>
            <a:chExt cx="457200" cy="457200"/>
          </a:xfrm>
          <a:solidFill>
            <a:schemeClr val="bg1">
              <a:lumMod val="95000"/>
            </a:schemeClr>
          </a:solidFill>
        </p:grpSpPr>
        <p:sp>
          <p:nvSpPr>
            <p:cNvPr id="59" name="Oval 58"/>
            <p:cNvSpPr/>
            <p:nvPr/>
          </p:nvSpPr>
          <p:spPr bwMode="auto">
            <a:xfrm>
              <a:off x="2438400" y="4191000"/>
              <a:ext cx="457200" cy="457200"/>
            </a:xfrm>
            <a:prstGeom prst="ellipse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0" name="Oval 27"/>
            <p:cNvSpPr>
              <a:spLocks noChangeArrowheads="1"/>
            </p:cNvSpPr>
            <p:nvPr/>
          </p:nvSpPr>
          <p:spPr bwMode="auto">
            <a:xfrm>
              <a:off x="2743200" y="4295900"/>
              <a:ext cx="76200" cy="228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136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amywi</cp:lastModifiedBy>
  <cp:revision>4</cp:revision>
  <dcterms:created xsi:type="dcterms:W3CDTF">2010-04-28T06:23:55Z</dcterms:created>
  <dcterms:modified xsi:type="dcterms:W3CDTF">2010-04-29T02:54:09Z</dcterms:modified>
</cp:coreProperties>
</file>