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>
        <p:scale>
          <a:sx n="30" d="100"/>
          <a:sy n="30" d="100"/>
        </p:scale>
        <p:origin x="48" y="-30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C277-B4CE-4C58-BBF6-EC39B849E502}" type="datetimeFigureOut">
              <a:rPr lang="en-US" smtClean="0"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0F7D6-BFB6-4217-87CA-D0EA284420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593120" y="40843200"/>
            <a:ext cx="45044920" cy="3671318"/>
          </a:xfrm>
          <a:prstGeom prst="rect">
            <a:avLst/>
          </a:prstGeom>
        </p:spPr>
      </p:pic>
      <p:pic>
        <p:nvPicPr>
          <p:cNvPr id="6" name="Picture 5" descr="DemoPosterHeader.bmp"/>
          <p:cNvPicPr>
            <a:picLocks noChangeAspect="1"/>
          </p:cNvPicPr>
          <p:nvPr userDrawn="1"/>
        </p:nvPicPr>
        <p:blipFill>
          <a:blip r:embed="rId5"/>
          <a:srcRect r="46195"/>
          <a:stretch>
            <a:fillRect/>
          </a:stretch>
        </p:blipFill>
        <p:spPr>
          <a:xfrm>
            <a:off x="-1143000" y="0"/>
            <a:ext cx="34594800" cy="4261521"/>
          </a:xfrm>
          <a:prstGeom prst="rect">
            <a:avLst/>
          </a:prstGeom>
        </p:spPr>
      </p:pic>
      <p:pic>
        <p:nvPicPr>
          <p:cNvPr id="13" name="Picture 12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400" y="41101086"/>
            <a:ext cx="6172200" cy="1718533"/>
          </a:xfrm>
          <a:prstGeom prst="rect">
            <a:avLst/>
          </a:prstGeom>
        </p:spPr>
      </p:pic>
      <p:pic>
        <p:nvPicPr>
          <p:cNvPr id="8" name="Picture 7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727400" y="41757600"/>
            <a:ext cx="3160517" cy="685800"/>
          </a:xfrm>
          <a:prstGeom prst="rect">
            <a:avLst/>
          </a:prstGeom>
        </p:spPr>
      </p:pic>
      <p:pic>
        <p:nvPicPr>
          <p:cNvPr id="12" name="Picture 11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54792" y="838200"/>
            <a:ext cx="6945215" cy="2715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19200" y="24612600"/>
            <a:ext cx="30861000" cy="579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19200" y="15544800"/>
            <a:ext cx="30861000" cy="853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19200" y="9046029"/>
            <a:ext cx="30861000" cy="60415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4438471"/>
            <a:ext cx="2872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Thread Ownership of Memory</a:t>
            </a:r>
            <a:endParaRPr lang="en-US" sz="1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8613" y="9296400"/>
            <a:ext cx="17984632" cy="523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6839128"/>
            <a:ext cx="2415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ym typeface="Wingdings"/>
              </a:rPr>
              <a:t> </a:t>
            </a:r>
            <a:r>
              <a:rPr lang="en-US" sz="11500" dirty="0" smtClean="0"/>
              <a:t>Finds sharing errors at runtime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5858" y="37557141"/>
            <a:ext cx="2112854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</a:t>
            </a:r>
            <a:r>
              <a:rPr lang="en-US" sz="4400" dirty="0" smtClean="0"/>
              <a:t>y Jean-Philippe Martin, Michael Hicks, Manuel Costa, Periklis Akritidis, and Miguel Castro</a:t>
            </a:r>
          </a:p>
          <a:p>
            <a:r>
              <a:rPr lang="en-US" sz="4400" dirty="0" smtClean="0"/>
              <a:t>(in collaboration between Microsoft Research and the University of Maryland, College Park)</a:t>
            </a:r>
          </a:p>
          <a:p>
            <a:r>
              <a:rPr lang="en-US" sz="4400" b="1" dirty="0" smtClean="0"/>
              <a:t>contact</a:t>
            </a:r>
            <a:r>
              <a:rPr lang="en-US" sz="4400" dirty="0" smtClean="0"/>
              <a:t>: </a:t>
            </a:r>
            <a:r>
              <a:rPr lang="en-US" sz="4400" dirty="0" smtClean="0">
                <a:solidFill>
                  <a:srgbClr val="0070C0"/>
                </a:solidFill>
              </a:rPr>
              <a:t>jpmartin@microsoft.com </a:t>
            </a:r>
          </a:p>
          <a:p>
            <a:r>
              <a:rPr lang="en-US" sz="4400" dirty="0" smtClean="0"/>
              <a:t>or more details at: </a:t>
            </a:r>
            <a:r>
              <a:rPr lang="en-US" sz="4400" dirty="0" smtClean="0">
                <a:solidFill>
                  <a:srgbClr val="0070C0"/>
                </a:solidFill>
              </a:rPr>
              <a:t>http</a:t>
            </a:r>
            <a:r>
              <a:rPr lang="en-US" sz="4400" dirty="0" smtClean="0">
                <a:solidFill>
                  <a:srgbClr val="0070C0"/>
                </a:solidFill>
              </a:rPr>
              <a:t>://</a:t>
            </a:r>
            <a:r>
              <a:rPr lang="en-US" sz="4400" dirty="0" smtClean="0">
                <a:solidFill>
                  <a:srgbClr val="0070C0"/>
                </a:solidFill>
              </a:rPr>
              <a:t>research.microsoft.com/apps/pubs/default.aspx?id=117864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29" name="Picture 5" descr="C:\Users\jpmartin.EUROPE\Documents\research\serverlang\tech fair\email_QRco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20" y="37976658"/>
            <a:ext cx="2381250" cy="238125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8613" y="15925800"/>
            <a:ext cx="18312019" cy="772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057400" y="9296400"/>
            <a:ext cx="24155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US" dirty="0" smtClean="0"/>
              <a:t>  Data races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15925800"/>
            <a:ext cx="24155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 startAt="2"/>
            </a:pPr>
            <a:r>
              <a:rPr lang="en-US" dirty="0" smtClean="0"/>
              <a:t>   Atomicity Violations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25374600"/>
            <a:ext cx="24155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eriod" startAt="3"/>
            </a:pPr>
            <a:r>
              <a:rPr lang="en-US" dirty="0" smtClean="0"/>
              <a:t>   Memory Errors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88613" y="25374600"/>
            <a:ext cx="18101977" cy="441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219200" y="33101340"/>
            <a:ext cx="22100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ym typeface="Wingdings"/>
              </a:rPr>
              <a:t> Cheap enough to keep in all debug builds</a:t>
            </a:r>
            <a:endParaRPr lang="en-US" sz="9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35204400"/>
            <a:ext cx="8039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ym typeface="Wingdings"/>
              </a:rPr>
              <a:t> </a:t>
            </a:r>
            <a:r>
              <a:rPr lang="en-US" sz="9600" dirty="0" smtClean="0"/>
              <a:t>Ask me how!</a:t>
            </a:r>
            <a:endParaRPr lang="en-US" sz="96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31120140"/>
            <a:ext cx="32048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ym typeface="Wingdings"/>
              </a:rPr>
              <a:t> Supports locks but also joins, events, condition variables, etc.</a:t>
            </a:r>
            <a:endParaRPr lang="en-US" sz="9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4744129" y="36127437"/>
            <a:ext cx="2771914" cy="1957338"/>
            <a:chOff x="22165689" y="34132834"/>
            <a:chExt cx="2771914" cy="1957338"/>
          </a:xfrm>
        </p:grpSpPr>
        <p:sp>
          <p:nvSpPr>
            <p:cNvPr id="26" name="TextBox 25"/>
            <p:cNvSpPr txBox="1"/>
            <p:nvPr/>
          </p:nvSpPr>
          <p:spPr>
            <a:xfrm>
              <a:off x="22165689" y="35259175"/>
              <a:ext cx="27719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Jean-Philippe Martin</a:t>
              </a:r>
            </a:p>
            <a:p>
              <a:pPr algn="ctr"/>
              <a:r>
                <a:rPr lang="en-US" sz="2400" dirty="0" smtClean="0"/>
                <a:t>Microsoft Research</a:t>
              </a:r>
              <a:endParaRPr lang="en-US" sz="2400" dirty="0"/>
            </a:p>
          </p:txBody>
        </p:sp>
        <p:pic>
          <p:nvPicPr>
            <p:cNvPr id="31" name="Picture 2" descr="C:\Users\jpmartin.EUROPE\Pictures\people\jpmarti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5564" y="34132834"/>
              <a:ext cx="1071562" cy="10715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8" name="Group 37"/>
          <p:cNvGrpSpPr/>
          <p:nvPr/>
        </p:nvGrpSpPr>
        <p:grpSpPr>
          <a:xfrm>
            <a:off x="27697551" y="36127437"/>
            <a:ext cx="4711611" cy="1956481"/>
            <a:chOff x="24196235" y="34133691"/>
            <a:chExt cx="4711611" cy="1956481"/>
          </a:xfrm>
        </p:grpSpPr>
        <p:sp>
          <p:nvSpPr>
            <p:cNvPr id="27" name="TextBox 26"/>
            <p:cNvSpPr txBox="1"/>
            <p:nvPr/>
          </p:nvSpPr>
          <p:spPr>
            <a:xfrm>
              <a:off x="24196235" y="35259175"/>
              <a:ext cx="47116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Michael Hicks</a:t>
              </a:r>
            </a:p>
            <a:p>
              <a:pPr algn="ctr"/>
              <a:r>
                <a:rPr lang="en-US" sz="2400" dirty="0" smtClean="0"/>
                <a:t>University of Maryland, College Park</a:t>
              </a:r>
              <a:endParaRPr lang="en-US" sz="2400" dirty="0"/>
            </a:p>
          </p:txBody>
        </p:sp>
        <p:pic>
          <p:nvPicPr>
            <p:cNvPr id="32" name="Picture 3" descr="C:\Users\jpmartin.EUROPE\Pictures\people\michael hicks.jpg"/>
            <p:cNvPicPr>
              <a:picLocks noChangeAspect="1" noChangeArrowheads="1"/>
            </p:cNvPicPr>
            <p:nvPr/>
          </p:nvPicPr>
          <p:blipFill>
            <a:blip r:embed="rId7" cstate="print">
              <a:lum bright="20000"/>
            </a:blip>
            <a:srcRect l="19190" t="6397" r="23240" b="23240"/>
            <a:stretch>
              <a:fillRect/>
            </a:stretch>
          </p:blipFill>
          <p:spPr bwMode="auto">
            <a:xfrm>
              <a:off x="25974522" y="34133691"/>
              <a:ext cx="1167107" cy="1069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23725845" y="38400566"/>
            <a:ext cx="2591992" cy="1957342"/>
            <a:chOff x="28188347" y="34132830"/>
            <a:chExt cx="2591992" cy="1957342"/>
          </a:xfrm>
        </p:grpSpPr>
        <p:sp>
          <p:nvSpPr>
            <p:cNvPr id="28" name="TextBox 27"/>
            <p:cNvSpPr txBox="1"/>
            <p:nvPr/>
          </p:nvSpPr>
          <p:spPr>
            <a:xfrm>
              <a:off x="28188347" y="35259175"/>
              <a:ext cx="25919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Manuel Costa</a:t>
              </a:r>
            </a:p>
            <a:p>
              <a:pPr algn="ctr"/>
              <a:r>
                <a:rPr lang="en-US" sz="2400" dirty="0" smtClean="0"/>
                <a:t>Microsoft Research</a:t>
              </a:r>
              <a:endParaRPr lang="en-US" sz="2400" dirty="0"/>
            </a:p>
          </p:txBody>
        </p:sp>
        <p:pic>
          <p:nvPicPr>
            <p:cNvPr id="33" name="Picture 4" descr="C:\Users\jpmartin.EUROPE\Pictures\people\manuel cost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974918" y="34132830"/>
              <a:ext cx="1071570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7" name="Group 36"/>
          <p:cNvGrpSpPr/>
          <p:nvPr/>
        </p:nvGrpSpPr>
        <p:grpSpPr>
          <a:xfrm>
            <a:off x="26499345" y="38400566"/>
            <a:ext cx="3187476" cy="1902567"/>
            <a:chOff x="23457626" y="36044993"/>
            <a:chExt cx="3187476" cy="1902567"/>
          </a:xfrm>
        </p:grpSpPr>
        <p:sp>
          <p:nvSpPr>
            <p:cNvPr id="30" name="TextBox 29"/>
            <p:cNvSpPr txBox="1"/>
            <p:nvPr/>
          </p:nvSpPr>
          <p:spPr>
            <a:xfrm>
              <a:off x="23457626" y="37116563"/>
              <a:ext cx="31874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Periklis Akritidis</a:t>
              </a:r>
            </a:p>
            <a:p>
              <a:pPr algn="ctr"/>
              <a:r>
                <a:rPr lang="en-US" sz="2400" dirty="0" smtClean="0"/>
                <a:t>University of Cambridge</a:t>
              </a:r>
              <a:endParaRPr lang="en-US" sz="2400" dirty="0"/>
            </a:p>
          </p:txBody>
        </p:sp>
        <p:pic>
          <p:nvPicPr>
            <p:cNvPr id="34" name="Picture 5" descr="C:\Users\jpmartin.EUROPE\Pictures\people\Periklis Akritidis.jpg"/>
            <p:cNvPicPr>
              <a:picLocks noChangeAspect="1" noChangeArrowheads="1"/>
            </p:cNvPicPr>
            <p:nvPr/>
          </p:nvPicPr>
          <p:blipFill>
            <a:blip r:embed="rId9" cstate="print"/>
            <a:srcRect t="14153" b="5648"/>
            <a:stretch>
              <a:fillRect/>
            </a:stretch>
          </p:blipFill>
          <p:spPr bwMode="auto">
            <a:xfrm>
              <a:off x="24474324" y="36044993"/>
              <a:ext cx="1122962" cy="1069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9" name="Group 38"/>
          <p:cNvGrpSpPr/>
          <p:nvPr/>
        </p:nvGrpSpPr>
        <p:grpSpPr>
          <a:xfrm>
            <a:off x="29868330" y="38400566"/>
            <a:ext cx="2591992" cy="1902567"/>
            <a:chOff x="26960068" y="36044993"/>
            <a:chExt cx="2591992" cy="1902567"/>
          </a:xfrm>
        </p:grpSpPr>
        <p:sp>
          <p:nvSpPr>
            <p:cNvPr id="29" name="TextBox 28"/>
            <p:cNvSpPr txBox="1"/>
            <p:nvPr/>
          </p:nvSpPr>
          <p:spPr>
            <a:xfrm>
              <a:off x="26960068" y="37116563"/>
              <a:ext cx="25919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Miguel Castro</a:t>
              </a:r>
            </a:p>
            <a:p>
              <a:pPr algn="ctr"/>
              <a:r>
                <a:rPr lang="en-US" sz="2400" dirty="0" smtClean="0"/>
                <a:t>Microsoft Research</a:t>
              </a:r>
              <a:endParaRPr lang="en-US" sz="2400" dirty="0"/>
            </a:p>
          </p:txBody>
        </p:sp>
        <p:pic>
          <p:nvPicPr>
            <p:cNvPr id="35" name="Picture 6" descr="C:\Users\jpmartin.EUROPE\Pictures\people\Miguel Castro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689034" y="36044993"/>
              <a:ext cx="1069848" cy="1069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114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jpmartin</cp:lastModifiedBy>
  <cp:revision>26</cp:revision>
  <dcterms:created xsi:type="dcterms:W3CDTF">2010-03-30T01:56:05Z</dcterms:created>
  <dcterms:modified xsi:type="dcterms:W3CDTF">2010-04-21T22:32:59Z</dcterms:modified>
</cp:coreProperties>
</file>