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sldIdLst>
    <p:sldId id="256" r:id="rId3"/>
  </p:sldIdLst>
  <p:sldSz cx="21945600" cy="32918400"/>
  <p:notesSz cx="6858000" cy="9144000"/>
  <p:defaultTextStyle>
    <a:defPPr>
      <a:defRPr lang="en-US"/>
    </a:defPPr>
    <a:lvl1pPr marL="0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355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710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064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419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6774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129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1483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8838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Objects="1">
      <p:cViewPr varScale="1">
        <p:scale>
          <a:sx n="24" d="100"/>
          <a:sy n="24" d="100"/>
        </p:scale>
        <p:origin x="-1518" y="-90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1275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5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23042563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2941638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25763538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1513" y="1317625"/>
            <a:ext cx="4937125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3" y="1317625"/>
            <a:ext cx="1466215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5F5B7F6B-925D-3F45-86E5-F227F1ECB8BC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8" y="10226675"/>
            <a:ext cx="186531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18653125"/>
            <a:ext cx="1536065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1153438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7680325"/>
            <a:ext cx="9799637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7680325"/>
            <a:ext cx="97996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369175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439400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7369175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10439400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6248400" y="24965608"/>
            <a:ext cx="4574182" cy="368559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241300" dist="127000" dir="2700000">
              <a:prstClr val="black">
                <a:alpha val="6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28747" y="30632400"/>
            <a:ext cx="30029947" cy="2753489"/>
          </a:xfrm>
          <a:prstGeom prst="rect">
            <a:avLst/>
          </a:prstGeom>
        </p:spPr>
      </p:pic>
      <p:pic>
        <p:nvPicPr>
          <p:cNvPr id="6" name="Picture 5" descr="DemoPosterHeader.bmp"/>
          <p:cNvPicPr>
            <a:picLocks noChangeAspect="1"/>
          </p:cNvPicPr>
          <p:nvPr userDrawn="1"/>
        </p:nvPicPr>
        <p:blipFill>
          <a:blip r:embed="rId5"/>
          <a:srcRect r="46195"/>
          <a:stretch>
            <a:fillRect/>
          </a:stretch>
        </p:blipFill>
        <p:spPr>
          <a:xfrm>
            <a:off x="-762000" y="0"/>
            <a:ext cx="23063200" cy="3196141"/>
          </a:xfrm>
          <a:prstGeom prst="rect">
            <a:avLst/>
          </a:prstGeom>
        </p:spPr>
      </p:pic>
      <p:pic>
        <p:nvPicPr>
          <p:cNvPr id="13" name="Picture 12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" y="30825815"/>
            <a:ext cx="4114800" cy="1288900"/>
          </a:xfrm>
          <a:prstGeom prst="rect">
            <a:avLst/>
          </a:prstGeom>
        </p:spPr>
      </p:pic>
      <p:pic>
        <p:nvPicPr>
          <p:cNvPr id="8" name="Picture 7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51601" y="31318200"/>
            <a:ext cx="2107011" cy="514350"/>
          </a:xfrm>
          <a:prstGeom prst="rect">
            <a:avLst/>
          </a:prstGeom>
        </p:spPr>
      </p:pic>
      <p:pic>
        <p:nvPicPr>
          <p:cNvPr id="12" name="Picture 11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36529" y="628650"/>
            <a:ext cx="4630143" cy="20369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66800" y="3124200"/>
            <a:ext cx="19972737" cy="1052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/>
              <a:t>Bing</a:t>
            </a:r>
            <a:r>
              <a:rPr lang="en-US" sz="7200" b="1" baseline="0" dirty="0" smtClean="0"/>
              <a:t>  </a:t>
            </a:r>
            <a:r>
              <a:rPr lang="en-US" sz="7200" b="1" dirty="0" smtClean="0"/>
              <a:t>Maps Looks Skyward</a:t>
            </a:r>
          </a:p>
          <a:p>
            <a:pPr lvl="2"/>
            <a:endParaRPr lang="en-US" sz="4800" dirty="0" smtClean="0"/>
          </a:p>
          <a:p>
            <a:pPr lvl="0" algn="l">
              <a:spcAft>
                <a:spcPts val="1800"/>
              </a:spcAft>
            </a:pPr>
            <a:r>
              <a:rPr lang="en-US" sz="4800" dirty="0" smtClean="0"/>
              <a:t>Users can now marvel at WorldWide Telescope</a:t>
            </a:r>
            <a:r>
              <a:rPr lang="en-US" sz="4800" baseline="0" dirty="0" smtClean="0"/>
              <a:t> </a:t>
            </a:r>
            <a:br>
              <a:rPr lang="en-US" sz="4800" baseline="0" dirty="0" smtClean="0"/>
            </a:br>
            <a:r>
              <a:rPr lang="en-US" sz="4800" baseline="0" dirty="0" smtClean="0"/>
              <a:t>imagery </a:t>
            </a:r>
            <a:r>
              <a:rPr lang="en-US" sz="4800" dirty="0" smtClean="0"/>
              <a:t>while</a:t>
            </a:r>
            <a:r>
              <a:rPr lang="en-US" sz="4800" baseline="0" dirty="0" smtClean="0"/>
              <a:t> using</a:t>
            </a:r>
            <a:r>
              <a:rPr lang="en-US" sz="4800" dirty="0" smtClean="0"/>
              <a:t>  Bing Maps. </a:t>
            </a:r>
            <a:r>
              <a:rPr lang="en-US" sz="4800" baseline="0" dirty="0" smtClean="0"/>
              <a:t>I</a:t>
            </a:r>
            <a:r>
              <a:rPr lang="en-US" sz="4800" dirty="0" smtClean="0"/>
              <a:t>ntegration </a:t>
            </a:r>
            <a:br>
              <a:rPr lang="en-US" sz="4800" dirty="0" smtClean="0"/>
            </a:br>
            <a:r>
              <a:rPr lang="en-US" sz="4800" dirty="0" smtClean="0"/>
              <a:t>between the Bing Maps Street view</a:t>
            </a:r>
            <a:r>
              <a:rPr lang="en-US" sz="4800" baseline="0" dirty="0" smtClean="0"/>
              <a:t> and </a:t>
            </a:r>
            <a:r>
              <a:rPr lang="en-US" sz="4800" dirty="0" smtClean="0"/>
              <a:t>the </a:t>
            </a:r>
            <a:br>
              <a:rPr lang="en-US" sz="4800" dirty="0" smtClean="0"/>
            </a:br>
            <a:r>
              <a:rPr lang="en-US" sz="4800" dirty="0" smtClean="0"/>
              <a:t>WorldWide</a:t>
            </a:r>
            <a:r>
              <a:rPr lang="en-US" sz="4800" baseline="0" dirty="0" smtClean="0"/>
              <a:t> </a:t>
            </a:r>
            <a:r>
              <a:rPr lang="en-US" sz="4800" dirty="0" smtClean="0"/>
              <a:t>Telescope Sky view enables</a:t>
            </a:r>
            <a:r>
              <a:rPr lang="en-US" sz="4800" baseline="0" dirty="0" smtClean="0"/>
              <a:t> an accurate </a:t>
            </a:r>
            <a:br>
              <a:rPr lang="en-US" sz="4800" baseline="0" dirty="0" smtClean="0"/>
            </a:br>
            <a:r>
              <a:rPr lang="en-US" sz="4800" baseline="0" dirty="0" smtClean="0"/>
              <a:t>rendering of the night sky at any point in time, </a:t>
            </a:r>
            <a:br>
              <a:rPr lang="en-US" sz="4800" baseline="0" dirty="0" smtClean="0"/>
            </a:br>
            <a:r>
              <a:rPr lang="en-US" sz="4800" baseline="0" dirty="0" smtClean="0"/>
              <a:t>or from any point on Earth</a:t>
            </a:r>
            <a:r>
              <a:rPr lang="en-US" sz="4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4800" dirty="0" smtClean="0"/>
              <a:t>WorldWide </a:t>
            </a:r>
            <a:r>
              <a:rPr lang="en-US" sz="4800" dirty="0" smtClean="0"/>
              <a:t>Telescope blends imagery from the world’s best ground- and space-based telescopes into a seamless panorama of the Universe. Users can swoop through the sky, explore</a:t>
            </a:r>
            <a:r>
              <a:rPr lang="en-US" sz="4800" baseline="0" dirty="0" smtClean="0"/>
              <a:t> </a:t>
            </a:r>
            <a:r>
              <a:rPr lang="en-US" sz="4800" dirty="0" smtClean="0"/>
              <a:t>exotic galaxies, and experience narrated guided tours from astronomers and educators. </a:t>
            </a:r>
          </a:p>
          <a:p>
            <a:endParaRPr lang="en-US" sz="4800" dirty="0" smtClean="0"/>
          </a:p>
        </p:txBody>
      </p:sp>
      <p:pic>
        <p:nvPicPr>
          <p:cNvPr id="1027" name="Picture 3" descr="C:\Users\v-kimrus.REDMOND.000\Documents\WWTLogos\JPG\Without_URL\WWTGlobeBlkBlu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887450" y="29044675"/>
            <a:ext cx="7372350" cy="14353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 userDrawn="1"/>
        </p:nvSpPr>
        <p:spPr>
          <a:xfrm>
            <a:off x="620411" y="22151876"/>
            <a:ext cx="20515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Bing</a:t>
            </a:r>
            <a:r>
              <a:rPr lang="en-US" sz="4800" baseline="0" dirty="0" smtClean="0"/>
              <a:t> u</a:t>
            </a:r>
            <a:r>
              <a:rPr lang="en-US" sz="4800" dirty="0" smtClean="0"/>
              <a:t>sers can access some impressive data sets from Worldwide Telescope, </a:t>
            </a:r>
            <a:r>
              <a:rPr lang="en-US" sz="4800" dirty="0" smtClean="0"/>
              <a:t>including </a:t>
            </a:r>
            <a:r>
              <a:rPr lang="en-US" sz="4800" dirty="0" smtClean="0"/>
              <a:t>all constellations, our Solar System,  </a:t>
            </a:r>
            <a:r>
              <a:rPr lang="en-US" sz="4800" dirty="0" smtClean="0"/>
              <a:t>Spitzer, Chandra</a:t>
            </a:r>
            <a:r>
              <a:rPr lang="en-US" sz="4800" baseline="0" dirty="0" smtClean="0"/>
              <a:t> </a:t>
            </a:r>
            <a:r>
              <a:rPr lang="en-US" sz="4800" baseline="0" dirty="0" smtClean="0"/>
              <a:t>and </a:t>
            </a:r>
            <a:r>
              <a:rPr lang="en-US" sz="4800" dirty="0" smtClean="0"/>
              <a:t>Hubble telescope images</a:t>
            </a:r>
            <a:r>
              <a:rPr lang="en-US" sz="4800" smtClean="0"/>
              <a:t>, and </a:t>
            </a:r>
            <a:r>
              <a:rPr lang="en-US" sz="4800" dirty="0" smtClean="0"/>
              <a:t>guided tours set to ethereal</a:t>
            </a:r>
            <a:r>
              <a:rPr lang="en-US" sz="4800" baseline="0" dirty="0" smtClean="0"/>
              <a:t> music.</a:t>
            </a:r>
            <a:endParaRPr lang="en-US" sz="4800" dirty="0"/>
          </a:p>
        </p:txBody>
      </p:sp>
      <p:pic>
        <p:nvPicPr>
          <p:cNvPr id="20" name="Picture 19" descr="Street to Sky View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29824" y="12675048"/>
            <a:ext cx="11326792" cy="9041952"/>
          </a:xfrm>
          <a:prstGeom prst="rect">
            <a:avLst/>
          </a:prstGeom>
          <a:effectLst>
            <a:innerShdw blurRad="63500" dist="127000" dir="2700000">
              <a:prstClr val="black">
                <a:alpha val="50000"/>
              </a:prstClr>
            </a:innerShdw>
          </a:effectLst>
        </p:spPr>
      </p:pic>
      <p:sp>
        <p:nvSpPr>
          <p:cNvPr id="21" name="Rectangle 20"/>
          <p:cNvSpPr/>
          <p:nvPr userDrawn="1"/>
        </p:nvSpPr>
        <p:spPr>
          <a:xfrm>
            <a:off x="3510757" y="13411200"/>
            <a:ext cx="5252243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000" b="0" i="1" baseline="0" dirty="0" smtClean="0"/>
              <a:t>“In Bing Maps, you can spot </a:t>
            </a:r>
            <a:r>
              <a:rPr lang="en-US" sz="4000" b="0" i="1" baseline="0" dirty="0" smtClean="0"/>
              <a:t>your viewing location from the map view,” </a:t>
            </a:r>
            <a:r>
              <a:rPr lang="en-US" sz="4000" dirty="0" smtClean="0"/>
              <a:t>says Jonathan Fay, principal </a:t>
            </a:r>
            <a:r>
              <a:rPr lang="en-US" sz="4000" b="0" i="1" baseline="0" dirty="0" smtClean="0"/>
              <a:t> </a:t>
            </a:r>
            <a:r>
              <a:rPr lang="en-US" sz="4000" dirty="0" smtClean="0"/>
              <a:t>software </a:t>
            </a:r>
            <a:r>
              <a:rPr lang="en-US" sz="4000" dirty="0" smtClean="0"/>
              <a:t>architect</a:t>
            </a:r>
            <a:r>
              <a:rPr lang="en-US" sz="4000" dirty="0" smtClean="0"/>
              <a:t>. </a:t>
            </a:r>
            <a:r>
              <a:rPr lang="en-US" sz="4000" dirty="0" smtClean="0"/>
              <a:t>“</a:t>
            </a:r>
            <a:r>
              <a:rPr lang="en-US" sz="4000" i="1" dirty="0" smtClean="0"/>
              <a:t>Then</a:t>
            </a:r>
            <a:r>
              <a:rPr lang="en-US" sz="4000" i="1" baseline="0" dirty="0" smtClean="0"/>
              <a:t> y</a:t>
            </a:r>
            <a:r>
              <a:rPr lang="en-US" sz="4000" i="1" dirty="0" smtClean="0"/>
              <a:t>ou can fly to the street side, look up</a:t>
            </a:r>
            <a:r>
              <a:rPr lang="en-US" sz="4000" i="1" baseline="0" dirty="0" smtClean="0"/>
              <a:t> </a:t>
            </a:r>
            <a:r>
              <a:rPr lang="en-US" sz="4000" i="1" dirty="0" smtClean="0"/>
              <a:t>and see the night sky blended with the buildings and landmarks around you</a:t>
            </a:r>
            <a:r>
              <a:rPr lang="en-US" sz="4000" dirty="0" smtClean="0"/>
              <a:t>.“</a:t>
            </a:r>
          </a:p>
        </p:txBody>
      </p:sp>
      <p:pic>
        <p:nvPicPr>
          <p:cNvPr id="14" name="Picture 13" descr="Bing Map APPs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306550" y="5105400"/>
            <a:ext cx="6343650" cy="3656248"/>
          </a:xfrm>
          <a:prstGeom prst="rect">
            <a:avLst/>
          </a:prstGeom>
          <a:effectLst>
            <a:innerShdw blurRad="63500" dist="127000" dir="2700000">
              <a:prstClr val="black">
                <a:alpha val="50000"/>
              </a:prstClr>
            </a:innerShdw>
          </a:effectLst>
        </p:spPr>
      </p:pic>
      <p:pic>
        <p:nvPicPr>
          <p:cNvPr id="16" name="Picture 15" descr="bing_gray_rgb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0036" y="28540060"/>
            <a:ext cx="4046328" cy="2016140"/>
          </a:xfrm>
          <a:prstGeom prst="rect">
            <a:avLst/>
          </a:prstGeom>
        </p:spPr>
      </p:pic>
      <p:pic>
        <p:nvPicPr>
          <p:cNvPr id="25" name="Picture 24" descr="Bing_satur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6800" y="24835672"/>
            <a:ext cx="4615654" cy="373932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6" name="Picture 25" descr="sombrero galaxy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68446" y="24853392"/>
            <a:ext cx="4608649" cy="372160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7" name="Picture 26" descr="Bing_Nebula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383000" y="24853392"/>
            <a:ext cx="4580441" cy="37216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Picture 23" descr="Abell Galaxy Cluster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188359" y="24854468"/>
            <a:ext cx="4574182" cy="37205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680325"/>
            <a:ext cx="19751675" cy="217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35B9-AA0F-418F-BF16-85D720D20FB7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F81B-9CF9-49BD-8C1C-DE7985B58F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v-kimrus</cp:lastModifiedBy>
  <cp:revision>20</cp:revision>
  <dcterms:created xsi:type="dcterms:W3CDTF">2010-04-28T06:23:52Z</dcterms:created>
  <dcterms:modified xsi:type="dcterms:W3CDTF">2010-04-29T20:45:13Z</dcterms:modified>
</cp:coreProperties>
</file>