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4" r:id="rId2"/>
    <p:sldId id="294" r:id="rId3"/>
    <p:sldId id="288" r:id="rId4"/>
    <p:sldId id="291" r:id="rId5"/>
    <p:sldId id="290" r:id="rId6"/>
    <p:sldId id="293" r:id="rId7"/>
    <p:sldId id="262" r:id="rId8"/>
    <p:sldId id="296" r:id="rId9"/>
    <p:sldId id="289" r:id="rId10"/>
    <p:sldId id="263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BF1A2064-6E96-49B1-9F9C-5A4F7E52E939}">
          <p14:sldIdLst>
            <p14:sldId id="264"/>
            <p14:sldId id="294"/>
            <p14:sldId id="288"/>
            <p14:sldId id="291"/>
          </p14:sldIdLst>
        </p14:section>
        <p14:section name="Principle" id="{D7371CE3-2322-437C-8C27-9D3440C78EF6}">
          <p14:sldIdLst>
            <p14:sldId id="290"/>
            <p14:sldId id="293"/>
          </p14:sldIdLst>
        </p14:section>
        <p14:section name="Design" id="{28ADE954-9FA0-49C8-8693-CCD7505623B5}">
          <p14:sldIdLst>
            <p14:sldId id="262"/>
            <p14:sldId id="296"/>
            <p14:sldId id="289"/>
            <p14:sldId id="263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3" autoAdjust="0"/>
    <p:restoredTop sz="94034" autoAdjust="0"/>
  </p:normalViewPr>
  <p:slideViewPr>
    <p:cSldViewPr snapToGrid="0">
      <p:cViewPr varScale="1">
        <p:scale>
          <a:sx n="126" d="100"/>
          <a:sy n="126" d="100"/>
        </p:scale>
        <p:origin x="11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-serleg\Documents\FabricComputeSystems\BorgCube\Papers\XFabric%20-%20Sigcomm\fig\FlowBasedSimulation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-serleg\Documents\FabricComputeSystems\BorgCube\Papers\XFabric%20-%20Sigcomm\fig\FlowBasedSimulation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-serleg\Documents\FabricComputeSystems\BorgCube\Papers\XFabric%20-%20Sigcomm\fig\XFabricEval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-serleg\Documents\FabricComputeSystems\BorgCube\Papers\XFabric%20-%20Sigcomm\fig\FlowBasedSimulation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40579378208972"/>
          <c:y val="0.24554465962507777"/>
          <c:w val="0.69840432894155802"/>
          <c:h val="0.533315030981871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'Path diversity'!$A$2</c:f>
              <c:strCache>
                <c:ptCount val="1"/>
                <c:pt idx="0">
                  <c:v>Generated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'Path diversity'!$B$1:$E$1</c:f>
              <c:strCache>
                <c:ptCount val="4"/>
                <c:pt idx="0">
                  <c:v>Production</c:v>
                </c:pt>
                <c:pt idx="1">
                  <c:v>Graph processing</c:v>
                </c:pt>
                <c:pt idx="2">
                  <c:v>Partition Aggregate</c:v>
                </c:pt>
                <c:pt idx="3">
                  <c:v>All to All</c:v>
                </c:pt>
              </c:strCache>
            </c:strRef>
          </c:cat>
          <c:val>
            <c:numRef>
              <c:f>'Path diversity'!$B$9:$E$9</c:f>
              <c:numCache>
                <c:formatCode>0.00E+00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'Path diversity'!$A$3</c:f>
              <c:strCache>
                <c:ptCount val="1"/>
                <c:pt idx="0">
                  <c:v>3DTorus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'Path diversity'!$B$1:$E$1</c:f>
              <c:strCache>
                <c:ptCount val="4"/>
                <c:pt idx="0">
                  <c:v>Production</c:v>
                </c:pt>
                <c:pt idx="1">
                  <c:v>Graph processing</c:v>
                </c:pt>
                <c:pt idx="2">
                  <c:v>Partition Aggregate</c:v>
                </c:pt>
                <c:pt idx="3">
                  <c:v>All to All</c:v>
                </c:pt>
              </c:strCache>
            </c:strRef>
          </c:cat>
          <c:val>
            <c:numRef>
              <c:f>'Path diversity'!$B$10:$E$10</c:f>
              <c:numCache>
                <c:formatCode>0.00E+00</c:formatCode>
                <c:ptCount val="4"/>
                <c:pt idx="0">
                  <c:v>2.9164654188634644</c:v>
                </c:pt>
                <c:pt idx="1">
                  <c:v>1.5397448342513447</c:v>
                </c:pt>
                <c:pt idx="2">
                  <c:v>1.7866635579389134</c:v>
                </c:pt>
                <c:pt idx="3">
                  <c:v>1.3612894350696987</c:v>
                </c:pt>
              </c:numCache>
            </c:numRef>
          </c:val>
        </c:ser>
        <c:ser>
          <c:idx val="2"/>
          <c:order val="2"/>
          <c:tx>
            <c:strRef>
              <c:f>'Path diversity'!$A$4</c:f>
              <c:strCache>
                <c:ptCount val="1"/>
                <c:pt idx="0">
                  <c:v>Random</c:v>
                </c:pt>
              </c:strCache>
            </c:strRef>
          </c:tx>
          <c:spPr>
            <a:pattFill prst="wdDnDiag">
              <a:fgClr>
                <a:schemeClr val="accent3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'Path diversity'!$B$1:$E$1</c:f>
              <c:strCache>
                <c:ptCount val="4"/>
                <c:pt idx="0">
                  <c:v>Production</c:v>
                </c:pt>
                <c:pt idx="1">
                  <c:v>Graph processing</c:v>
                </c:pt>
                <c:pt idx="2">
                  <c:v>Partition Aggregate</c:v>
                </c:pt>
                <c:pt idx="3">
                  <c:v>All to All</c:v>
                </c:pt>
              </c:strCache>
            </c:strRef>
          </c:cat>
          <c:val>
            <c:numRef>
              <c:f>'Path diversity'!$B$11:$E$11</c:f>
              <c:numCache>
                <c:formatCode>0.00E+00</c:formatCode>
                <c:ptCount val="4"/>
                <c:pt idx="0">
                  <c:v>1.719781385710478</c:v>
                </c:pt>
                <c:pt idx="1">
                  <c:v>1.1594116966521328</c:v>
                </c:pt>
                <c:pt idx="2">
                  <c:v>1.3588249009093032</c:v>
                </c:pt>
                <c:pt idx="3">
                  <c:v>1.0145818048422588</c:v>
                </c:pt>
              </c:numCache>
            </c:numRef>
          </c:val>
        </c:ser>
        <c:ser>
          <c:idx val="3"/>
          <c:order val="3"/>
          <c:tx>
            <c:strRef>
              <c:f>'Path diversity'!$A$5</c:f>
              <c:strCache>
                <c:ptCount val="1"/>
                <c:pt idx="0">
                  <c:v>SWHex</c:v>
                </c:pt>
              </c:strCache>
            </c:strRef>
          </c:tx>
          <c:spPr>
            <a:pattFill prst="dkHorz">
              <a:fgClr>
                <a:schemeClr val="accent4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'Path diversity'!$B$1:$E$1</c:f>
              <c:strCache>
                <c:ptCount val="4"/>
                <c:pt idx="0">
                  <c:v>Production</c:v>
                </c:pt>
                <c:pt idx="1">
                  <c:v>Graph processing</c:v>
                </c:pt>
                <c:pt idx="2">
                  <c:v>Partition Aggregate</c:v>
                </c:pt>
                <c:pt idx="3">
                  <c:v>All to All</c:v>
                </c:pt>
              </c:strCache>
            </c:strRef>
          </c:cat>
          <c:val>
            <c:numRef>
              <c:f>'Path diversity'!$B$12:$E$12</c:f>
              <c:numCache>
                <c:formatCode>0.00E+00</c:formatCode>
                <c:ptCount val="4"/>
                <c:pt idx="0">
                  <c:v>1.228222285085091</c:v>
                </c:pt>
                <c:pt idx="1">
                  <c:v>1.2515186738521202</c:v>
                </c:pt>
                <c:pt idx="2">
                  <c:v>1.4224761016553986</c:v>
                </c:pt>
                <c:pt idx="3">
                  <c:v>1.0449376375641959</c:v>
                </c:pt>
              </c:numCache>
            </c:numRef>
          </c:val>
        </c:ser>
        <c:ser>
          <c:idx val="4"/>
          <c:order val="4"/>
          <c:tx>
            <c:strRef>
              <c:f>'Path diversity'!$A$6</c:f>
              <c:strCache>
                <c:ptCount val="1"/>
                <c:pt idx="0">
                  <c:v>DLN</c:v>
                </c:pt>
              </c:strCache>
            </c:strRef>
          </c:tx>
          <c:spPr>
            <a:pattFill prst="openDmnd">
              <a:fgClr>
                <a:schemeClr val="accent5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'Path diversity'!$B$1:$E$1</c:f>
              <c:strCache>
                <c:ptCount val="4"/>
                <c:pt idx="0">
                  <c:v>Production</c:v>
                </c:pt>
                <c:pt idx="1">
                  <c:v>Graph processing</c:v>
                </c:pt>
                <c:pt idx="2">
                  <c:v>Partition Aggregate</c:v>
                </c:pt>
                <c:pt idx="3">
                  <c:v>All to All</c:v>
                </c:pt>
              </c:strCache>
            </c:strRef>
          </c:cat>
          <c:val>
            <c:numRef>
              <c:f>'Path diversity'!$B$13:$E$13</c:f>
              <c:numCache>
                <c:formatCode>0.00E+00</c:formatCode>
                <c:ptCount val="4"/>
                <c:pt idx="0">
                  <c:v>1.3640539719804838</c:v>
                </c:pt>
                <c:pt idx="1">
                  <c:v>1.0692771759524506</c:v>
                </c:pt>
                <c:pt idx="2">
                  <c:v>1.4305199347167172</c:v>
                </c:pt>
                <c:pt idx="3">
                  <c:v>1.0005961115187081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283168"/>
        <c:axId val="255278072"/>
      </c:barChart>
      <c:catAx>
        <c:axId val="25528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278072"/>
        <c:crosses val="autoZero"/>
        <c:auto val="1"/>
        <c:lblAlgn val="ctr"/>
        <c:lblOffset val="100"/>
        <c:noMultiLvlLbl val="0"/>
      </c:catAx>
      <c:valAx>
        <c:axId val="255278072"/>
        <c:scaling>
          <c:orientation val="minMax"/>
          <c:max val="3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28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604135084990411"/>
          <c:y val="0.1961828941788234"/>
          <c:w val="0.19168372703412073"/>
          <c:h val="0.368522411897325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53751021098115"/>
          <c:y val="5.0925925925925923E-2"/>
          <c:w val="0.64573557784785407"/>
          <c:h val="0.6289935689588476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PathLength!$A$3</c:f>
              <c:strCache>
                <c:ptCount val="1"/>
                <c:pt idx="0">
                  <c:v>3DTorus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PathLength!$B$1:$E$1</c:f>
              <c:strCache>
                <c:ptCount val="4"/>
                <c:pt idx="0">
                  <c:v>Production</c:v>
                </c:pt>
                <c:pt idx="1">
                  <c:v>Graph processing</c:v>
                </c:pt>
                <c:pt idx="2">
                  <c:v>Partition Aggregate</c:v>
                </c:pt>
                <c:pt idx="3">
                  <c:v>All to All</c:v>
                </c:pt>
              </c:strCache>
            </c:strRef>
          </c:cat>
          <c:val>
            <c:numRef>
              <c:f>PathLength!$B$3:$E$3</c:f>
              <c:numCache>
                <c:formatCode>General</c:formatCode>
                <c:ptCount val="4"/>
                <c:pt idx="0">
                  <c:v>4.1904498110296151</c:v>
                </c:pt>
                <c:pt idx="1">
                  <c:v>3.6745198190138018</c:v>
                </c:pt>
                <c:pt idx="2">
                  <c:v>3.6445333333333347</c:v>
                </c:pt>
                <c:pt idx="3">
                  <c:v>3.6290322580645138</c:v>
                </c:pt>
              </c:numCache>
            </c:numRef>
          </c:val>
        </c:ser>
        <c:ser>
          <c:idx val="2"/>
          <c:order val="1"/>
          <c:tx>
            <c:strRef>
              <c:f>PathLength!$A$4</c:f>
              <c:strCache>
                <c:ptCount val="1"/>
                <c:pt idx="0">
                  <c:v>Random</c:v>
                </c:pt>
              </c:strCache>
            </c:strRef>
          </c:tx>
          <c:spPr>
            <a:pattFill prst="wdDnDiag">
              <a:fgClr>
                <a:schemeClr val="accent3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PathLength!$B$1:$E$1</c:f>
              <c:strCache>
                <c:ptCount val="4"/>
                <c:pt idx="0">
                  <c:v>Production</c:v>
                </c:pt>
                <c:pt idx="1">
                  <c:v>Graph processing</c:v>
                </c:pt>
                <c:pt idx="2">
                  <c:v>Partition Aggregate</c:v>
                </c:pt>
                <c:pt idx="3">
                  <c:v>All to All</c:v>
                </c:pt>
              </c:strCache>
            </c:strRef>
          </c:cat>
          <c:val>
            <c:numRef>
              <c:f>PathLength!$B$4:$E$4</c:f>
              <c:numCache>
                <c:formatCode>General</c:formatCode>
                <c:ptCount val="4"/>
                <c:pt idx="0">
                  <c:v>3.3170684373841879</c:v>
                </c:pt>
                <c:pt idx="1">
                  <c:v>2.9171809500269763</c:v>
                </c:pt>
                <c:pt idx="2">
                  <c:v>2.8720000000000026</c:v>
                </c:pt>
                <c:pt idx="3">
                  <c:v>2.898064516129029</c:v>
                </c:pt>
              </c:numCache>
            </c:numRef>
          </c:val>
        </c:ser>
        <c:ser>
          <c:idx val="3"/>
          <c:order val="2"/>
          <c:tx>
            <c:strRef>
              <c:f>PathLength!$A$5</c:f>
              <c:strCache>
                <c:ptCount val="1"/>
                <c:pt idx="0">
                  <c:v>SWHex</c:v>
                </c:pt>
              </c:strCache>
            </c:strRef>
          </c:tx>
          <c:spPr>
            <a:pattFill prst="dkHorz">
              <a:fgClr>
                <a:schemeClr val="accent4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PathLength!$B$1:$E$1</c:f>
              <c:strCache>
                <c:ptCount val="4"/>
                <c:pt idx="0">
                  <c:v>Production</c:v>
                </c:pt>
                <c:pt idx="1">
                  <c:v>Graph processing</c:v>
                </c:pt>
                <c:pt idx="2">
                  <c:v>Partition Aggregate</c:v>
                </c:pt>
                <c:pt idx="3">
                  <c:v>All to All</c:v>
                </c:pt>
              </c:strCache>
            </c:strRef>
          </c:cat>
          <c:val>
            <c:numRef>
              <c:f>PathLength!$B$5:$E$5</c:f>
              <c:numCache>
                <c:formatCode>0.00E+00</c:formatCode>
                <c:ptCount val="4"/>
                <c:pt idx="0" formatCode="General">
                  <c:v>2.9939774513472233</c:v>
                </c:pt>
                <c:pt idx="1">
                  <c:v>2.9272835782248161</c:v>
                </c:pt>
                <c:pt idx="2" formatCode="General">
                  <c:v>2.9090666666666669</c:v>
                </c:pt>
                <c:pt idx="3" formatCode="General">
                  <c:v>2.8849032258064509</c:v>
                </c:pt>
              </c:numCache>
            </c:numRef>
          </c:val>
        </c:ser>
        <c:ser>
          <c:idx val="4"/>
          <c:order val="3"/>
          <c:tx>
            <c:strRef>
              <c:f>PathLength!$A$6</c:f>
              <c:strCache>
                <c:ptCount val="1"/>
                <c:pt idx="0">
                  <c:v>DLN</c:v>
                </c:pt>
              </c:strCache>
            </c:strRef>
          </c:tx>
          <c:spPr>
            <a:pattFill prst="openDmnd">
              <a:fgClr>
                <a:schemeClr val="accent5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PathLength!$B$1:$E$1</c:f>
              <c:strCache>
                <c:ptCount val="4"/>
                <c:pt idx="0">
                  <c:v>Production</c:v>
                </c:pt>
                <c:pt idx="1">
                  <c:v>Graph processing</c:v>
                </c:pt>
                <c:pt idx="2">
                  <c:v>Partition Aggregate</c:v>
                </c:pt>
                <c:pt idx="3">
                  <c:v>All to All</c:v>
                </c:pt>
              </c:strCache>
            </c:strRef>
          </c:cat>
          <c:val>
            <c:numRef>
              <c:f>PathLength!$B$6:$E$6</c:f>
              <c:numCache>
                <c:formatCode>General</c:formatCode>
                <c:ptCount val="4"/>
                <c:pt idx="0">
                  <c:v>2.8329500777606369</c:v>
                </c:pt>
                <c:pt idx="1">
                  <c:v>2.9234113295867044</c:v>
                </c:pt>
                <c:pt idx="2">
                  <c:v>3.022799999999997</c:v>
                </c:pt>
                <c:pt idx="3">
                  <c:v>2.8865806451612928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283560"/>
        <c:axId val="255203592"/>
      </c:barChart>
      <c:catAx>
        <c:axId val="255283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203592"/>
        <c:crosses val="autoZero"/>
        <c:auto val="1"/>
        <c:lblAlgn val="ctr"/>
        <c:lblOffset val="100"/>
        <c:noMultiLvlLbl val="0"/>
      </c:catAx>
      <c:valAx>
        <c:axId val="255203592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283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79178238473946"/>
          <c:y val="8.0502696751016595E-2"/>
          <c:w val="0.66188864737479181"/>
          <c:h val="0.59371695902737098"/>
        </c:manualLayout>
      </c:layout>
      <c:scatterChart>
        <c:scatterStyle val="lineMarker"/>
        <c:varyColors val="0"/>
        <c:ser>
          <c:idx val="0"/>
          <c:order val="0"/>
          <c:tx>
            <c:v>XFabric</c:v>
          </c:tx>
          <c:marker>
            <c:symbol val="none"/>
          </c:marker>
          <c:xVal>
            <c:numRef>
              <c:f>[1]Daily!$B$51:$B$197</c:f>
              <c:numCache>
                <c:formatCode>General</c:formatCode>
                <c:ptCount val="14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</c:numCache>
            </c:numRef>
          </c:xVal>
          <c:yVal>
            <c:numRef>
              <c:f>[1]Daily!$H$51:$H$197</c:f>
              <c:numCache>
                <c:formatCode>General</c:formatCode>
                <c:ptCount val="147"/>
                <c:pt idx="0">
                  <c:v>1.2820208910733377</c:v>
                </c:pt>
                <c:pt idx="1">
                  <c:v>1.2821387639600388</c:v>
                </c:pt>
                <c:pt idx="2">
                  <c:v>1.1794457029569672</c:v>
                </c:pt>
                <c:pt idx="3">
                  <c:v>1.5243689086760204</c:v>
                </c:pt>
                <c:pt idx="4">
                  <c:v>1.3391512177149147</c:v>
                </c:pt>
                <c:pt idx="5">
                  <c:v>1.2076527682344205</c:v>
                </c:pt>
                <c:pt idx="6">
                  <c:v>1.251915352533814</c:v>
                </c:pt>
                <c:pt idx="7">
                  <c:v>1.2171586413533548</c:v>
                </c:pt>
                <c:pt idx="8">
                  <c:v>1.773638648167176</c:v>
                </c:pt>
                <c:pt idx="9">
                  <c:v>1.6564267789141724</c:v>
                </c:pt>
                <c:pt idx="10">
                  <c:v>2.4163196473486153</c:v>
                </c:pt>
                <c:pt idx="11">
                  <c:v>1.0945435090740854</c:v>
                </c:pt>
                <c:pt idx="12">
                  <c:v>1.110667060061427</c:v>
                </c:pt>
                <c:pt idx="13">
                  <c:v>1.0415856505770555</c:v>
                </c:pt>
                <c:pt idx="14">
                  <c:v>1.0245608368764583</c:v>
                </c:pt>
                <c:pt idx="15">
                  <c:v>1.0670256725676546</c:v>
                </c:pt>
                <c:pt idx="16">
                  <c:v>1.0281267521554074</c:v>
                </c:pt>
                <c:pt idx="17">
                  <c:v>1.0940689433171129</c:v>
                </c:pt>
                <c:pt idx="18">
                  <c:v>1.2070490358718553</c:v>
                </c:pt>
                <c:pt idx="19">
                  <c:v>1.0693191498565184</c:v>
                </c:pt>
                <c:pt idx="20">
                  <c:v>1.1593652393567424</c:v>
                </c:pt>
                <c:pt idx="21">
                  <c:v>1.2759720973189963</c:v>
                </c:pt>
                <c:pt idx="22">
                  <c:v>1.1564594072357619</c:v>
                </c:pt>
                <c:pt idx="23">
                  <c:v>1.1837418941405826</c:v>
                </c:pt>
                <c:pt idx="24">
                  <c:v>1.2261446959573445</c:v>
                </c:pt>
                <c:pt idx="25">
                  <c:v>1.2748902918682403</c:v>
                </c:pt>
                <c:pt idx="26">
                  <c:v>1.1965479438032725</c:v>
                </c:pt>
                <c:pt idx="27">
                  <c:v>1.2194615864825151</c:v>
                </c:pt>
                <c:pt idx="28">
                  <c:v>1.3379531641457989</c:v>
                </c:pt>
                <c:pt idx="29">
                  <c:v>1.2206535571131958</c:v>
                </c:pt>
                <c:pt idx="30">
                  <c:v>1.5315159585852882</c:v>
                </c:pt>
                <c:pt idx="31">
                  <c:v>1.1591965109049569</c:v>
                </c:pt>
                <c:pt idx="32">
                  <c:v>1.0639362042477687</c:v>
                </c:pt>
                <c:pt idx="33">
                  <c:v>1.2717898384126005</c:v>
                </c:pt>
                <c:pt idx="34">
                  <c:v>1.0524007241899331</c:v>
                </c:pt>
                <c:pt idx="35">
                  <c:v>1.1355886878128225</c:v>
                </c:pt>
                <c:pt idx="36">
                  <c:v>1.2203739994341956</c:v>
                </c:pt>
                <c:pt idx="37">
                  <c:v>1.1310937151293068</c:v>
                </c:pt>
                <c:pt idx="38">
                  <c:v>1.1820833834078945</c:v>
                </c:pt>
                <c:pt idx="39">
                  <c:v>1.2029162275297356</c:v>
                </c:pt>
                <c:pt idx="40">
                  <c:v>1.1244860607837832</c:v>
                </c:pt>
                <c:pt idx="41">
                  <c:v>1.2471660100570883</c:v>
                </c:pt>
                <c:pt idx="42">
                  <c:v>1.3378963996424398</c:v>
                </c:pt>
                <c:pt idx="43">
                  <c:v>1.0341411771024012</c:v>
                </c:pt>
                <c:pt idx="44">
                  <c:v>1.1630123729296533</c:v>
                </c:pt>
                <c:pt idx="45">
                  <c:v>1.2515177855253097</c:v>
                </c:pt>
                <c:pt idx="46">
                  <c:v>1.4274993127875448</c:v>
                </c:pt>
                <c:pt idx="47">
                  <c:v>1.2283882036549016</c:v>
                </c:pt>
                <c:pt idx="48">
                  <c:v>1.26704976084807</c:v>
                </c:pt>
                <c:pt idx="49">
                  <c:v>1.3684928212961334</c:v>
                </c:pt>
                <c:pt idx="50">
                  <c:v>1.2173602454764574</c:v>
                </c:pt>
                <c:pt idx="51">
                  <c:v>1.3858032091842565</c:v>
                </c:pt>
                <c:pt idx="52">
                  <c:v>1.114566126048349</c:v>
                </c:pt>
                <c:pt idx="53">
                  <c:v>1.3226171196458978</c:v>
                </c:pt>
                <c:pt idx="54">
                  <c:v>1.2276185362109782</c:v>
                </c:pt>
                <c:pt idx="55">
                  <c:v>1.430104278322138</c:v>
                </c:pt>
                <c:pt idx="56">
                  <c:v>1.6250582838461642</c:v>
                </c:pt>
                <c:pt idx="57">
                  <c:v>1.29767797913995</c:v>
                </c:pt>
                <c:pt idx="58">
                  <c:v>1.3192856654965335</c:v>
                </c:pt>
                <c:pt idx="59">
                  <c:v>1.5781474909427686</c:v>
                </c:pt>
                <c:pt idx="60">
                  <c:v>1.2708451360335773</c:v>
                </c:pt>
                <c:pt idx="61">
                  <c:v>1.3747035469433195</c:v>
                </c:pt>
                <c:pt idx="62">
                  <c:v>1.4386809635919326</c:v>
                </c:pt>
                <c:pt idx="63">
                  <c:v>2.9560762364714823</c:v>
                </c:pt>
                <c:pt idx="64">
                  <c:v>1.5987517272169784</c:v>
                </c:pt>
                <c:pt idx="65">
                  <c:v>1.2549440319106875</c:v>
                </c:pt>
                <c:pt idx="66">
                  <c:v>1.0536786143871077</c:v>
                </c:pt>
                <c:pt idx="67">
                  <c:v>1.3343533445558444</c:v>
                </c:pt>
                <c:pt idx="68">
                  <c:v>1.1450251453119298</c:v>
                </c:pt>
                <c:pt idx="69">
                  <c:v>1.3511911607506479</c:v>
                </c:pt>
                <c:pt idx="70">
                  <c:v>1.2924463382425344</c:v>
                </c:pt>
                <c:pt idx="71">
                  <c:v>1.1809273883901472</c:v>
                </c:pt>
                <c:pt idx="72">
                  <c:v>1.431769625251891</c:v>
                </c:pt>
                <c:pt idx="73">
                  <c:v>1.2229562264553211</c:v>
                </c:pt>
                <c:pt idx="74">
                  <c:v>1.0907182291967437</c:v>
                </c:pt>
                <c:pt idx="75">
                  <c:v>1.4874282870005162</c:v>
                </c:pt>
                <c:pt idx="76">
                  <c:v>1.3270567673021973</c:v>
                </c:pt>
                <c:pt idx="77">
                  <c:v>1.3652744838738771</c:v>
                </c:pt>
                <c:pt idx="78">
                  <c:v>1.2374054199629898</c:v>
                </c:pt>
                <c:pt idx="79">
                  <c:v>1.3459876806177531</c:v>
                </c:pt>
                <c:pt idx="80">
                  <c:v>1.2592435001333833</c:v>
                </c:pt>
                <c:pt idx="81">
                  <c:v>1.4226515625596314</c:v>
                </c:pt>
                <c:pt idx="82">
                  <c:v>1.4041318943602987</c:v>
                </c:pt>
                <c:pt idx="83">
                  <c:v>1.278328374286023</c:v>
                </c:pt>
                <c:pt idx="84">
                  <c:v>1.4727400701521016</c:v>
                </c:pt>
                <c:pt idx="85">
                  <c:v>1.3089540363379402</c:v>
                </c:pt>
                <c:pt idx="86">
                  <c:v>1.1368291259342254</c:v>
                </c:pt>
                <c:pt idx="87">
                  <c:v>1.101469771028049</c:v>
                </c:pt>
                <c:pt idx="88">
                  <c:v>1.6183324595958701</c:v>
                </c:pt>
                <c:pt idx="89">
                  <c:v>1.4668432237870626</c:v>
                </c:pt>
                <c:pt idx="90">
                  <c:v>1.3219972764362862</c:v>
                </c:pt>
                <c:pt idx="91">
                  <c:v>1.2094940267817542</c:v>
                </c:pt>
                <c:pt idx="92">
                  <c:v>1.0408555061115301</c:v>
                </c:pt>
                <c:pt idx="93">
                  <c:v>1.1718483924648424</c:v>
                </c:pt>
                <c:pt idx="94">
                  <c:v>1.3214086207342115</c:v>
                </c:pt>
                <c:pt idx="95">
                  <c:v>1.2652866956012661</c:v>
                </c:pt>
                <c:pt idx="96">
                  <c:v>1.1894623748161428</c:v>
                </c:pt>
                <c:pt idx="97">
                  <c:v>1.2173858806363278</c:v>
                </c:pt>
                <c:pt idx="98">
                  <c:v>1.3865117352201721</c:v>
                </c:pt>
                <c:pt idx="99">
                  <c:v>1.5930240629352677</c:v>
                </c:pt>
                <c:pt idx="100">
                  <c:v>1.4080480503562471</c:v>
                </c:pt>
                <c:pt idx="101">
                  <c:v>1.4610220598292418</c:v>
                </c:pt>
                <c:pt idx="102">
                  <c:v>1.6848463706365211</c:v>
                </c:pt>
                <c:pt idx="103">
                  <c:v>1.311195565925793</c:v>
                </c:pt>
                <c:pt idx="104">
                  <c:v>1.1520447547420527</c:v>
                </c:pt>
                <c:pt idx="105">
                  <c:v>1.4358296620583695</c:v>
                </c:pt>
                <c:pt idx="106">
                  <c:v>1.489991340359119</c:v>
                </c:pt>
                <c:pt idx="107">
                  <c:v>1.2774527277716814</c:v>
                </c:pt>
                <c:pt idx="108">
                  <c:v>1.3103269829538791</c:v>
                </c:pt>
                <c:pt idx="109">
                  <c:v>1.3327075130953518</c:v>
                </c:pt>
                <c:pt idx="110">
                  <c:v>1.3246159866456138</c:v>
                </c:pt>
                <c:pt idx="111">
                  <c:v>1.2645194137389146</c:v>
                </c:pt>
                <c:pt idx="112">
                  <c:v>1.3568624307275226</c:v>
                </c:pt>
                <c:pt idx="113">
                  <c:v>1.2485724679061296</c:v>
                </c:pt>
                <c:pt idx="114">
                  <c:v>1.1039054250435301</c:v>
                </c:pt>
                <c:pt idx="115">
                  <c:v>1.1134427922996792</c:v>
                </c:pt>
                <c:pt idx="116">
                  <c:v>1.1198321539659233</c:v>
                </c:pt>
                <c:pt idx="117">
                  <c:v>1.5407180206026758</c:v>
                </c:pt>
                <c:pt idx="118">
                  <c:v>1.4847865859267615</c:v>
                </c:pt>
                <c:pt idx="119">
                  <c:v>1.2680750674687808</c:v>
                </c:pt>
                <c:pt idx="120">
                  <c:v>1.4741079188413213</c:v>
                </c:pt>
                <c:pt idx="121">
                  <c:v>1.3940003256229516</c:v>
                </c:pt>
                <c:pt idx="122">
                  <c:v>2.1346622943398952</c:v>
                </c:pt>
                <c:pt idx="123">
                  <c:v>1.4216539583304486</c:v>
                </c:pt>
                <c:pt idx="124">
                  <c:v>4.8571731179067434</c:v>
                </c:pt>
                <c:pt idx="125">
                  <c:v>1.0178796153921459</c:v>
                </c:pt>
                <c:pt idx="126">
                  <c:v>1.402101529815188</c:v>
                </c:pt>
                <c:pt idx="127">
                  <c:v>1.2831181490961878</c:v>
                </c:pt>
                <c:pt idx="128">
                  <c:v>1.4203515896790144</c:v>
                </c:pt>
                <c:pt idx="129">
                  <c:v>1.2918241288915842</c:v>
                </c:pt>
                <c:pt idx="130">
                  <c:v>1.4096213776142148</c:v>
                </c:pt>
                <c:pt idx="131">
                  <c:v>1.1367097906093135</c:v>
                </c:pt>
                <c:pt idx="132">
                  <c:v>1.4958358437645218</c:v>
                </c:pt>
                <c:pt idx="133">
                  <c:v>1.9545541642059383</c:v>
                </c:pt>
                <c:pt idx="134">
                  <c:v>1.4783279296337384</c:v>
                </c:pt>
                <c:pt idx="135">
                  <c:v>1.4756489656142202</c:v>
                </c:pt>
                <c:pt idx="136">
                  <c:v>2.2662427197724293</c:v>
                </c:pt>
                <c:pt idx="137">
                  <c:v>1.361970014907895</c:v>
                </c:pt>
                <c:pt idx="138">
                  <c:v>1.4392193066258121</c:v>
                </c:pt>
                <c:pt idx="139">
                  <c:v>1.299794287488085</c:v>
                </c:pt>
                <c:pt idx="140">
                  <c:v>1.2915072688037113</c:v>
                </c:pt>
                <c:pt idx="141">
                  <c:v>1.3972745045164288</c:v>
                </c:pt>
                <c:pt idx="142">
                  <c:v>1.0951230604476143</c:v>
                </c:pt>
                <c:pt idx="143">
                  <c:v>1.1999300414765204</c:v>
                </c:pt>
                <c:pt idx="144">
                  <c:v>1.0669370253546597</c:v>
                </c:pt>
                <c:pt idx="145">
                  <c:v>1.3267634044996413</c:v>
                </c:pt>
                <c:pt idx="146">
                  <c:v>1.2054363018019825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'C:\Users\sergeyl\Desktop\[Copy of XFabricEval.xlsx]Daily'!$L$50</c:f>
              <c:strCache>
                <c:ptCount val="1"/>
                <c:pt idx="0">
                  <c:v>Random</c:v>
                </c:pt>
              </c:strCache>
            </c:strRef>
          </c:tx>
          <c:marker>
            <c:symbol val="none"/>
          </c:marker>
          <c:xVal>
            <c:numRef>
              <c:f>[1]Daily!$B$51:$B$197</c:f>
              <c:numCache>
                <c:formatCode>General</c:formatCode>
                <c:ptCount val="14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</c:numCache>
            </c:numRef>
          </c:xVal>
          <c:yVal>
            <c:numRef>
              <c:f>[1]Daily!$I$51:$I$197</c:f>
              <c:numCache>
                <c:formatCode>General</c:formatCode>
                <c:ptCount val="147"/>
                <c:pt idx="0">
                  <c:v>3.7544263958598294</c:v>
                </c:pt>
                <c:pt idx="1">
                  <c:v>3.7112197978818742</c:v>
                </c:pt>
                <c:pt idx="2">
                  <c:v>3.4423896814855546</c:v>
                </c:pt>
                <c:pt idx="3">
                  <c:v>3.5479626349810607</c:v>
                </c:pt>
                <c:pt idx="4">
                  <c:v>3.5807998240871606</c:v>
                </c:pt>
                <c:pt idx="5">
                  <c:v>3.5758592038175987</c:v>
                </c:pt>
                <c:pt idx="6">
                  <c:v>3.5944720134192201</c:v>
                </c:pt>
                <c:pt idx="7">
                  <c:v>3.6540664461265155</c:v>
                </c:pt>
                <c:pt idx="8">
                  <c:v>3.3666390150463652</c:v>
                </c:pt>
                <c:pt idx="9">
                  <c:v>3.6080311742118507</c:v>
                </c:pt>
                <c:pt idx="10">
                  <c:v>3.1083384981475572</c:v>
                </c:pt>
                <c:pt idx="11">
                  <c:v>3.2490682696855386</c:v>
                </c:pt>
                <c:pt idx="12">
                  <c:v>3.1303143092506778</c:v>
                </c:pt>
                <c:pt idx="13">
                  <c:v>2.3272874170586872</c:v>
                </c:pt>
                <c:pt idx="14">
                  <c:v>3.1700217429302056</c:v>
                </c:pt>
                <c:pt idx="15">
                  <c:v>2.473686294754371</c:v>
                </c:pt>
                <c:pt idx="16">
                  <c:v>2.4589770905859809</c:v>
                </c:pt>
                <c:pt idx="17">
                  <c:v>2.849270527975547</c:v>
                </c:pt>
                <c:pt idx="18">
                  <c:v>3.6379208682627304</c:v>
                </c:pt>
                <c:pt idx="19">
                  <c:v>3.5787237900676256</c:v>
                </c:pt>
                <c:pt idx="20">
                  <c:v>3.550378246932234</c:v>
                </c:pt>
                <c:pt idx="21">
                  <c:v>3.556213570751634</c:v>
                </c:pt>
                <c:pt idx="22">
                  <c:v>3.6448039999993056</c:v>
                </c:pt>
                <c:pt idx="23">
                  <c:v>3.640132148449025</c:v>
                </c:pt>
                <c:pt idx="24">
                  <c:v>3.5672448540817854</c:v>
                </c:pt>
                <c:pt idx="25">
                  <c:v>3.5227305785846008</c:v>
                </c:pt>
                <c:pt idx="26">
                  <c:v>3.5841638778705529</c:v>
                </c:pt>
                <c:pt idx="27">
                  <c:v>3.6220074137143392</c:v>
                </c:pt>
                <c:pt idx="28">
                  <c:v>3.6471712678420798</c:v>
                </c:pt>
                <c:pt idx="29">
                  <c:v>3.6162713015582937</c:v>
                </c:pt>
                <c:pt idx="30">
                  <c:v>3.6467292804418094</c:v>
                </c:pt>
                <c:pt idx="31">
                  <c:v>3.6825991877206938</c:v>
                </c:pt>
                <c:pt idx="32">
                  <c:v>3.6055678928402721</c:v>
                </c:pt>
                <c:pt idx="33">
                  <c:v>3.8116520823340507</c:v>
                </c:pt>
                <c:pt idx="34">
                  <c:v>4.3588420162133668</c:v>
                </c:pt>
                <c:pt idx="35">
                  <c:v>3.5509042092029763</c:v>
                </c:pt>
                <c:pt idx="36">
                  <c:v>3.6550966085216938</c:v>
                </c:pt>
                <c:pt idx="37">
                  <c:v>3.2505611068262126</c:v>
                </c:pt>
                <c:pt idx="38">
                  <c:v>3.8061514430072769</c:v>
                </c:pt>
                <c:pt idx="39">
                  <c:v>3.4787172549037999</c:v>
                </c:pt>
                <c:pt idx="40">
                  <c:v>3.5910016792135577</c:v>
                </c:pt>
                <c:pt idx="41">
                  <c:v>3.6409458838987718</c:v>
                </c:pt>
                <c:pt idx="42">
                  <c:v>3.6836107355684993</c:v>
                </c:pt>
                <c:pt idx="43">
                  <c:v>3.6510381305037112</c:v>
                </c:pt>
                <c:pt idx="44">
                  <c:v>3.6591690887807351</c:v>
                </c:pt>
                <c:pt idx="45">
                  <c:v>3.4963421356593023</c:v>
                </c:pt>
                <c:pt idx="46">
                  <c:v>3.5926007079187183</c:v>
                </c:pt>
                <c:pt idx="47">
                  <c:v>3.5764340043310239</c:v>
                </c:pt>
                <c:pt idx="48">
                  <c:v>3.6526241113441444</c:v>
                </c:pt>
                <c:pt idx="49">
                  <c:v>3.6087654592990419</c:v>
                </c:pt>
                <c:pt idx="50">
                  <c:v>3.6867335980871254</c:v>
                </c:pt>
                <c:pt idx="51">
                  <c:v>3.7609073885391267</c:v>
                </c:pt>
                <c:pt idx="52">
                  <c:v>3.5438111639283187</c:v>
                </c:pt>
                <c:pt idx="53">
                  <c:v>3.6588293956130244</c:v>
                </c:pt>
                <c:pt idx="54">
                  <c:v>3.754836345728946</c:v>
                </c:pt>
                <c:pt idx="55">
                  <c:v>3.4436050218538674</c:v>
                </c:pt>
                <c:pt idx="56">
                  <c:v>3.6107923134375079</c:v>
                </c:pt>
                <c:pt idx="57">
                  <c:v>3.7006118938745565</c:v>
                </c:pt>
                <c:pt idx="58">
                  <c:v>3.4340804125150846</c:v>
                </c:pt>
                <c:pt idx="59">
                  <c:v>3.6205804161250774</c:v>
                </c:pt>
                <c:pt idx="60">
                  <c:v>3.4297389036184405</c:v>
                </c:pt>
                <c:pt idx="61">
                  <c:v>3.5892791744231705</c:v>
                </c:pt>
                <c:pt idx="62">
                  <c:v>3.5611008291244706</c:v>
                </c:pt>
                <c:pt idx="63">
                  <c:v>2.0375938164523966</c:v>
                </c:pt>
                <c:pt idx="64">
                  <c:v>3.3082876890753194</c:v>
                </c:pt>
                <c:pt idx="65">
                  <c:v>3.4399197751943089</c:v>
                </c:pt>
                <c:pt idx="66">
                  <c:v>3.6105587484304187</c:v>
                </c:pt>
                <c:pt idx="67">
                  <c:v>3.5336597148833508</c:v>
                </c:pt>
                <c:pt idx="68">
                  <c:v>3.6156821976848623</c:v>
                </c:pt>
                <c:pt idx="69">
                  <c:v>3.5427363182149656</c:v>
                </c:pt>
                <c:pt idx="70">
                  <c:v>3.5079995802980295</c:v>
                </c:pt>
                <c:pt idx="71">
                  <c:v>3.5283167459708022</c:v>
                </c:pt>
                <c:pt idx="72">
                  <c:v>3.5092766922934082</c:v>
                </c:pt>
                <c:pt idx="73">
                  <c:v>3.5051609078095693</c:v>
                </c:pt>
                <c:pt idx="74">
                  <c:v>3.5712748404342674</c:v>
                </c:pt>
                <c:pt idx="75">
                  <c:v>3.3199293869162632</c:v>
                </c:pt>
                <c:pt idx="76">
                  <c:v>3.5634524950960276</c:v>
                </c:pt>
                <c:pt idx="77">
                  <c:v>3.6230520505891608</c:v>
                </c:pt>
                <c:pt idx="78">
                  <c:v>3.575088456446637</c:v>
                </c:pt>
                <c:pt idx="79">
                  <c:v>3.752101307771146</c:v>
                </c:pt>
                <c:pt idx="80">
                  <c:v>3.8286049746667437</c:v>
                </c:pt>
                <c:pt idx="81">
                  <c:v>3.7445466607447453</c:v>
                </c:pt>
                <c:pt idx="82">
                  <c:v>3.6191242887634889</c:v>
                </c:pt>
                <c:pt idx="83">
                  <c:v>3.8848766202684106</c:v>
                </c:pt>
                <c:pt idx="84">
                  <c:v>3.7933706995788268</c:v>
                </c:pt>
                <c:pt idx="85">
                  <c:v>3.8661557340786254</c:v>
                </c:pt>
                <c:pt idx="86">
                  <c:v>3.8203908264388651</c:v>
                </c:pt>
                <c:pt idx="87">
                  <c:v>3.6813865502309056</c:v>
                </c:pt>
                <c:pt idx="88">
                  <c:v>3.8118678740426888</c:v>
                </c:pt>
                <c:pt idx="89">
                  <c:v>3.8788938466898446</c:v>
                </c:pt>
                <c:pt idx="90">
                  <c:v>3.8854552605679804</c:v>
                </c:pt>
                <c:pt idx="91">
                  <c:v>3.9107530222576306</c:v>
                </c:pt>
                <c:pt idx="92">
                  <c:v>3.9920135741607208</c:v>
                </c:pt>
                <c:pt idx="93">
                  <c:v>3.9150348992522734</c:v>
                </c:pt>
                <c:pt idx="94">
                  <c:v>3.8169760919159375</c:v>
                </c:pt>
                <c:pt idx="95">
                  <c:v>3.8459482023237497</c:v>
                </c:pt>
                <c:pt idx="96">
                  <c:v>3.721227489989329</c:v>
                </c:pt>
                <c:pt idx="97">
                  <c:v>3.545227542440323</c:v>
                </c:pt>
                <c:pt idx="98">
                  <c:v>4.0071049283025992</c:v>
                </c:pt>
                <c:pt idx="99">
                  <c:v>3.9511755515948215</c:v>
                </c:pt>
                <c:pt idx="100">
                  <c:v>3.9424720089545486</c:v>
                </c:pt>
                <c:pt idx="101">
                  <c:v>3.8315182985123615</c:v>
                </c:pt>
                <c:pt idx="102">
                  <c:v>3.8705006505118051</c:v>
                </c:pt>
                <c:pt idx="103">
                  <c:v>3.8803387426963627</c:v>
                </c:pt>
                <c:pt idx="104">
                  <c:v>4.0556737462129187</c:v>
                </c:pt>
                <c:pt idx="105">
                  <c:v>3.918730877437969</c:v>
                </c:pt>
                <c:pt idx="106">
                  <c:v>3.8558966584864751</c:v>
                </c:pt>
                <c:pt idx="107">
                  <c:v>3.8136663872594814</c:v>
                </c:pt>
                <c:pt idx="108">
                  <c:v>3.7955113026114109</c:v>
                </c:pt>
                <c:pt idx="109">
                  <c:v>3.880213855144043</c:v>
                </c:pt>
                <c:pt idx="110">
                  <c:v>3.7576882638664171</c:v>
                </c:pt>
                <c:pt idx="111">
                  <c:v>3.8088502598947156</c:v>
                </c:pt>
                <c:pt idx="112">
                  <c:v>3.823421485676632</c:v>
                </c:pt>
                <c:pt idx="113">
                  <c:v>3.8758045333672624</c:v>
                </c:pt>
                <c:pt idx="114">
                  <c:v>3.9329298003739233</c:v>
                </c:pt>
                <c:pt idx="115">
                  <c:v>3.9608946187711065</c:v>
                </c:pt>
                <c:pt idx="116">
                  <c:v>4.0220024049459004</c:v>
                </c:pt>
                <c:pt idx="117">
                  <c:v>3.8930287822434981</c:v>
                </c:pt>
                <c:pt idx="118">
                  <c:v>3.8065632984259379</c:v>
                </c:pt>
                <c:pt idx="119">
                  <c:v>3.9080447714425461</c:v>
                </c:pt>
                <c:pt idx="120">
                  <c:v>3.6491911220505138</c:v>
                </c:pt>
                <c:pt idx="121">
                  <c:v>3.7373599987073538</c:v>
                </c:pt>
                <c:pt idx="122">
                  <c:v>3.8548284288977324</c:v>
                </c:pt>
                <c:pt idx="123">
                  <c:v>3.738728731727845</c:v>
                </c:pt>
                <c:pt idx="124">
                  <c:v>2.0694772111288695</c:v>
                </c:pt>
                <c:pt idx="125">
                  <c:v>2.0940383758664609</c:v>
                </c:pt>
                <c:pt idx="126">
                  <c:v>3.7680846774631935</c:v>
                </c:pt>
                <c:pt idx="127">
                  <c:v>3.7643701885222152</c:v>
                </c:pt>
                <c:pt idx="128">
                  <c:v>3.7486214963141689</c:v>
                </c:pt>
                <c:pt idx="129">
                  <c:v>3.9211301389080058</c:v>
                </c:pt>
                <c:pt idx="130">
                  <c:v>3.8083515587322192</c:v>
                </c:pt>
                <c:pt idx="131">
                  <c:v>3.8517232993369341</c:v>
                </c:pt>
                <c:pt idx="132">
                  <c:v>3.7395936581226294</c:v>
                </c:pt>
                <c:pt idx="133">
                  <c:v>3.7728801086455039</c:v>
                </c:pt>
                <c:pt idx="134">
                  <c:v>3.8418932934874173</c:v>
                </c:pt>
                <c:pt idx="135">
                  <c:v>3.7727567703619105</c:v>
                </c:pt>
                <c:pt idx="136">
                  <c:v>3.6454469059991133</c:v>
                </c:pt>
                <c:pt idx="137">
                  <c:v>3.9378463572350411</c:v>
                </c:pt>
                <c:pt idx="138">
                  <c:v>3.6808757901457456</c:v>
                </c:pt>
                <c:pt idx="139">
                  <c:v>3.9492773584473921</c:v>
                </c:pt>
                <c:pt idx="140">
                  <c:v>4.049349764799417</c:v>
                </c:pt>
                <c:pt idx="141">
                  <c:v>3.8546756192095657</c:v>
                </c:pt>
                <c:pt idx="142">
                  <c:v>3.7886180363500785</c:v>
                </c:pt>
                <c:pt idx="143">
                  <c:v>3.8235984787131114</c:v>
                </c:pt>
                <c:pt idx="144">
                  <c:v>3.840632832134943</c:v>
                </c:pt>
                <c:pt idx="145">
                  <c:v>3.8864096641336756</c:v>
                </c:pt>
                <c:pt idx="146">
                  <c:v>3.7044401867163974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5196144"/>
        <c:axId val="255198496"/>
      </c:scatterChart>
      <c:valAx>
        <c:axId val="255196144"/>
        <c:scaling>
          <c:orientation val="minMax"/>
          <c:max val="16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b="0" dirty="0"/>
                  <a:t>Time (hours)</a:t>
                </a:r>
              </a:p>
            </c:rich>
          </c:tx>
          <c:layout>
            <c:manualLayout>
              <c:xMode val="edge"/>
              <c:yMode val="edge"/>
              <c:x val="0.4739882360873432"/>
              <c:y val="0.8314297219498937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55198496"/>
        <c:crosses val="autoZero"/>
        <c:crossBetween val="midCat"/>
      </c:valAx>
      <c:valAx>
        <c:axId val="2551984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1600" b="0" dirty="0"/>
                  <a:t>Path length (#hops)</a:t>
                </a:r>
              </a:p>
            </c:rich>
          </c:tx>
          <c:layout>
            <c:manualLayout>
              <c:xMode val="edge"/>
              <c:yMode val="edge"/>
              <c:x val="0.13226888759748415"/>
              <c:y val="8.3426708894295612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5519614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5561691511938892"/>
          <c:y val="5.0869628272094361E-2"/>
          <c:w val="0.28324820053231053"/>
          <c:h val="0.21221274424030329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44203849518809"/>
          <c:y val="5.0925925925925923E-2"/>
          <c:w val="0.71183114610673681"/>
          <c:h val="0.753711723534558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PathLength!$A$2</c:f>
              <c:strCache>
                <c:ptCount val="1"/>
                <c:pt idx="0">
                  <c:v>XFabric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PathLength!$B$1:$E$1</c:f>
              <c:strCache>
                <c:ptCount val="1"/>
                <c:pt idx="0">
                  <c:v>Production</c:v>
                </c:pt>
              </c:strCache>
              <c:extLst/>
            </c:strRef>
          </c:cat>
          <c:val>
            <c:numRef>
              <c:f>PathLength!$B$9:$E$9</c:f>
              <c:numCache>
                <c:formatCode>0.00E+00</c:formatCode>
                <c:ptCount val="1"/>
                <c:pt idx="0">
                  <c:v>1</c:v>
                </c:pt>
              </c:numCache>
              <c:extLst/>
            </c:numRef>
          </c:val>
        </c:ser>
        <c:ser>
          <c:idx val="1"/>
          <c:order val="1"/>
          <c:tx>
            <c:strRef>
              <c:f>PathLength!$A$3</c:f>
              <c:strCache>
                <c:ptCount val="1"/>
                <c:pt idx="0">
                  <c:v>3DTorus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PathLength!$B$1:$E$1</c:f>
              <c:strCache>
                <c:ptCount val="1"/>
                <c:pt idx="0">
                  <c:v>Production</c:v>
                </c:pt>
              </c:strCache>
              <c:extLst/>
            </c:strRef>
          </c:cat>
          <c:val>
            <c:numRef>
              <c:f>PathLength!$B$10:$E$10</c:f>
              <c:numCache>
                <c:formatCode>0.00E+00</c:formatCode>
                <c:ptCount val="1"/>
                <c:pt idx="0">
                  <c:v>4.1588310506592858</c:v>
                </c:pt>
              </c:numCache>
              <c:extLst/>
            </c:numRef>
          </c:val>
        </c:ser>
        <c:ser>
          <c:idx val="2"/>
          <c:order val="2"/>
          <c:tx>
            <c:strRef>
              <c:f>PathLength!$A$4</c:f>
              <c:strCache>
                <c:ptCount val="1"/>
                <c:pt idx="0">
                  <c:v>Random</c:v>
                </c:pt>
              </c:strCache>
            </c:strRef>
          </c:tx>
          <c:spPr>
            <a:pattFill prst="wdDnDiag">
              <a:fgClr>
                <a:schemeClr val="accent3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PathLength!$B$1:$E$1</c:f>
              <c:strCache>
                <c:ptCount val="1"/>
                <c:pt idx="0">
                  <c:v>Production</c:v>
                </c:pt>
              </c:strCache>
              <c:extLst/>
            </c:strRef>
          </c:cat>
          <c:val>
            <c:numRef>
              <c:f>PathLength!$B$11:$E$11</c:f>
              <c:numCache>
                <c:formatCode>0.00E+00</c:formatCode>
                <c:ptCount val="1"/>
                <c:pt idx="0">
                  <c:v>3.2920397180859453</c:v>
                </c:pt>
              </c:numCache>
              <c:extLst/>
            </c:numRef>
          </c:val>
        </c:ser>
        <c:ser>
          <c:idx val="3"/>
          <c:order val="3"/>
          <c:tx>
            <c:strRef>
              <c:f>PathLength!$A$5</c:f>
              <c:strCache>
                <c:ptCount val="1"/>
                <c:pt idx="0">
                  <c:v>SWHex</c:v>
                </c:pt>
              </c:strCache>
            </c:strRef>
          </c:tx>
          <c:spPr>
            <a:pattFill prst="dkHorz">
              <a:fgClr>
                <a:schemeClr val="accent4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PathLength!$B$1:$E$1</c:f>
              <c:strCache>
                <c:ptCount val="1"/>
                <c:pt idx="0">
                  <c:v>Production</c:v>
                </c:pt>
              </c:strCache>
              <c:extLst/>
            </c:strRef>
          </c:cat>
          <c:val>
            <c:numRef>
              <c:f>PathLength!$B$12:$E$12</c:f>
              <c:numCache>
                <c:formatCode>0.00E+00</c:formatCode>
                <c:ptCount val="1"/>
                <c:pt idx="0">
                  <c:v>2.9713865935975017</c:v>
                </c:pt>
              </c:numCache>
              <c:extLst/>
            </c:numRef>
          </c:val>
        </c:ser>
        <c:ser>
          <c:idx val="4"/>
          <c:order val="4"/>
          <c:tx>
            <c:strRef>
              <c:f>PathLength!$A$6</c:f>
              <c:strCache>
                <c:ptCount val="1"/>
                <c:pt idx="0">
                  <c:v>DLN</c:v>
                </c:pt>
              </c:strCache>
            </c:strRef>
          </c:tx>
          <c:spPr>
            <a:pattFill prst="openDmnd">
              <a:fgClr>
                <a:schemeClr val="accent5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PathLength!$B$1:$E$1</c:f>
              <c:strCache>
                <c:ptCount val="1"/>
                <c:pt idx="0">
                  <c:v>Production</c:v>
                </c:pt>
              </c:strCache>
              <c:extLst/>
            </c:strRef>
          </c:cat>
          <c:val>
            <c:numRef>
              <c:f>PathLength!$B$13:$E$13</c:f>
              <c:numCache>
                <c:formatCode>0.00E+00</c:formatCode>
                <c:ptCount val="1"/>
                <c:pt idx="0">
                  <c:v>2.8115742413494589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199672"/>
        <c:axId val="255196928"/>
      </c:barChart>
      <c:catAx>
        <c:axId val="255199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196928"/>
        <c:crosses val="autoZero"/>
        <c:auto val="1"/>
        <c:lblAlgn val="ctr"/>
        <c:lblOffset val="100"/>
        <c:noMultiLvlLbl val="0"/>
      </c:catAx>
      <c:valAx>
        <c:axId val="255196928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199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8250263741247119"/>
          <c:y val="2.4550844078648243E-2"/>
          <c:w val="0.31262249265655317"/>
          <c:h val="0.424425488480606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0.11269</cdr:x>
      <cdr:y>0</cdr:y>
    </cdr:from>
    <cdr:to>
      <cdr:x>0.22695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455860" y="-580241"/>
          <a:ext cx="2560691" cy="5547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GB" sz="1400" dirty="0" smtClean="0"/>
            <a:t>Path diversity (#disjoint paths)</a:t>
          </a:r>
          <a:endParaRPr lang="en-GB" sz="1400" dirty="0"/>
        </a:p>
      </cdr:txBody>
    </cdr:sp>
  </cdr:relSizeAnchor>
  <cdr:relSizeAnchor xmlns:cdr="http://schemas.openxmlformats.org/drawingml/2006/chartDrawing">
    <cdr:from>
      <cdr:x>0.42923</cdr:x>
      <cdr:y>0.15414</cdr:y>
    </cdr:from>
    <cdr:to>
      <cdr:x>0.5759</cdr:x>
      <cdr:y>0.53891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83981" y="358734"/>
          <a:ext cx="712103" cy="8954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en-GB" sz="1400" b="1" u="sng" dirty="0">
              <a:solidFill>
                <a:srgbClr val="FF0000"/>
              </a:solidFill>
            </a:rPr>
            <a:t>Higher</a:t>
          </a:r>
          <a:r>
            <a:rPr lang="en-GB" sz="1400" b="1" dirty="0">
              <a:solidFill>
                <a:srgbClr val="FF0000"/>
              </a:solidFill>
            </a:rPr>
            <a:t> is </a:t>
          </a:r>
        </a:p>
        <a:p xmlns:a="http://schemas.openxmlformats.org/drawingml/2006/main">
          <a:pPr algn="ctr"/>
          <a:r>
            <a:rPr lang="en-GB" sz="1400" b="1" dirty="0">
              <a:solidFill>
                <a:srgbClr val="FF0000"/>
              </a:solidFill>
            </a:rPr>
            <a:t>better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0.14855</cdr:x>
      <cdr:y>0.09352</cdr:y>
    </cdr:from>
    <cdr:to>
      <cdr:x>0.21522</cdr:x>
      <cdr:y>0.75146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103218" y="829373"/>
          <a:ext cx="1540954" cy="3202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400" dirty="0"/>
            <a:t>Path </a:t>
          </a:r>
          <a:r>
            <a:rPr lang="en-GB" sz="1400" dirty="0" smtClean="0"/>
            <a:t>length (#hops)</a:t>
          </a:r>
          <a:endParaRPr lang="en-GB" sz="1400" dirty="0"/>
        </a:p>
      </cdr:txBody>
    </cdr:sp>
  </cdr:relSizeAnchor>
  <cdr:relSizeAnchor xmlns:cdr="http://schemas.openxmlformats.org/drawingml/2006/chartDrawing">
    <cdr:from>
      <cdr:x>0.49722</cdr:x>
      <cdr:y>0.01334</cdr:y>
    </cdr:from>
    <cdr:to>
      <cdr:x>0.69722</cdr:x>
      <cdr:y>0.24962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88462" y="31233"/>
          <a:ext cx="960730" cy="553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GB" sz="1400" b="1" u="sng" dirty="0">
              <a:solidFill>
                <a:srgbClr val="FF0000"/>
              </a:solidFill>
            </a:rPr>
            <a:t>Lower</a:t>
          </a:r>
          <a:r>
            <a:rPr lang="en-GB" sz="1400" b="1" dirty="0">
              <a:solidFill>
                <a:srgbClr val="FF0000"/>
              </a:solidFill>
            </a:rPr>
            <a:t> is</a:t>
          </a:r>
        </a:p>
        <a:p xmlns:a="http://schemas.openxmlformats.org/drawingml/2006/main">
          <a:pPr algn="ctr"/>
          <a:r>
            <a:rPr lang="en-GB" sz="1400" b="1" dirty="0">
              <a:solidFill>
                <a:srgbClr val="FF0000"/>
              </a:solidFill>
            </a:rPr>
            <a:t>better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0.03625</cdr:x>
      <cdr:y>0.06475</cdr:y>
    </cdr:from>
    <cdr:to>
      <cdr:x>0.17631</cdr:x>
      <cdr:y>0.82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410078" y="692053"/>
          <a:ext cx="1646042" cy="5441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GB" sz="1400" dirty="0"/>
            <a:t>Path length</a:t>
          </a:r>
        </a:p>
        <a:p xmlns:a="http://schemas.openxmlformats.org/drawingml/2006/main">
          <a:pPr algn="ctr"/>
          <a:r>
            <a:rPr lang="en-GB" sz="1400" dirty="0"/>
            <a:t>(Normalized to </a:t>
          </a:r>
          <a:r>
            <a:rPr lang="en-GB" sz="1400" dirty="0" err="1" smtClean="0"/>
            <a:t>XFabric</a:t>
          </a:r>
          <a:r>
            <a:rPr lang="en-GB" sz="1400" dirty="0"/>
            <a:t>)</a:t>
          </a:r>
        </a:p>
      </cdr:txBody>
    </cdr:sp>
  </cdr:relSizeAnchor>
  <cdr:relSizeAnchor xmlns:cdr="http://schemas.openxmlformats.org/drawingml/2006/chartDrawing">
    <cdr:from>
      <cdr:x>0.17625</cdr:x>
      <cdr:y>0.82451</cdr:y>
    </cdr:from>
    <cdr:to>
      <cdr:x>0.37625</cdr:x>
      <cdr:y>0.96872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05830" y="2356028"/>
          <a:ext cx="914400" cy="412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400" b="1" i="1">
              <a:solidFill>
                <a:srgbClr val="FF0000"/>
              </a:solidFill>
            </a:rPr>
            <a:t>XFabric</a:t>
          </a:r>
        </a:p>
      </cdr:txBody>
    </cdr:sp>
  </cdr:relSizeAnchor>
  <cdr:relSizeAnchor xmlns:cdr="http://schemas.openxmlformats.org/drawingml/2006/chartDrawing">
    <cdr:from>
      <cdr:x>0.25903</cdr:x>
      <cdr:y>0.80444</cdr:y>
    </cdr:from>
    <cdr:to>
      <cdr:x>0.96403</cdr:x>
      <cdr:y>0.80711</cdr:y>
    </cdr:to>
    <cdr:cxnSp macro="">
      <cdr:nvCxnSpPr>
        <cdr:cNvPr id="6" name="Straight Connector 5"/>
        <cdr:cNvCxnSpPr/>
      </cdr:nvCxnSpPr>
      <cdr:spPr>
        <a:xfrm xmlns:a="http://schemas.openxmlformats.org/drawingml/2006/main" flipH="1">
          <a:off x="1184275" y="2298700"/>
          <a:ext cx="3223260" cy="762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F4998-5D59-4306-AE28-ECDD2202B98E}" type="datetimeFigureOut">
              <a:rPr lang="en-GB" smtClean="0"/>
              <a:t>28/04/2015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9816D-F523-4BA8-BBE8-EF3E415A5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16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9816D-F523-4BA8-BBE8-EF3E415A54E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579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357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Speed to reconfigure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F2445-8EA2-4F41-9986-5BE9AFC85A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86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38B1-9623-42D6-93BF-BCFDF59A7318}" type="datetimeFigureOut">
              <a:rPr lang="en-GB" smtClean="0"/>
              <a:t>28/04/2015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6DAC-2A58-4EF1-AAFE-C9B7C5CB0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273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38B1-9623-42D6-93BF-BCFDF59A7318}" type="datetimeFigureOut">
              <a:rPr lang="en-GB" smtClean="0"/>
              <a:t>28/04/2015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6DAC-2A58-4EF1-AAFE-C9B7C5CB0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46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38B1-9623-42D6-93BF-BCFDF59A7318}" type="datetimeFigureOut">
              <a:rPr lang="en-GB" smtClean="0"/>
              <a:t>28/04/2015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6DAC-2A58-4EF1-AAFE-C9B7C5CB0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535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38B1-9623-42D6-93BF-BCFDF59A7318}" type="datetimeFigureOut">
              <a:rPr lang="en-GB" smtClean="0"/>
              <a:t>28/04/2015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6DAC-2A58-4EF1-AAFE-C9B7C5CB0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26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38B1-9623-42D6-93BF-BCFDF59A7318}" type="datetimeFigureOut">
              <a:rPr lang="en-GB" smtClean="0"/>
              <a:t>28/04/2015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6DAC-2A58-4EF1-AAFE-C9B7C5CB0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295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38B1-9623-42D6-93BF-BCFDF59A7318}" type="datetimeFigureOut">
              <a:rPr lang="en-GB" smtClean="0"/>
              <a:t>28/04/2015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6DAC-2A58-4EF1-AAFE-C9B7C5CB0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11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38B1-9623-42D6-93BF-BCFDF59A7318}" type="datetimeFigureOut">
              <a:rPr lang="en-GB" smtClean="0"/>
              <a:t>28/04/2015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6DAC-2A58-4EF1-AAFE-C9B7C5CB0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20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38B1-9623-42D6-93BF-BCFDF59A7318}" type="datetimeFigureOut">
              <a:rPr lang="en-GB" smtClean="0"/>
              <a:t>28/04/2015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6DAC-2A58-4EF1-AAFE-C9B7C5CB0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69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38B1-9623-42D6-93BF-BCFDF59A7318}" type="datetimeFigureOut">
              <a:rPr lang="en-GB" smtClean="0"/>
              <a:t>28/04/2015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6DAC-2A58-4EF1-AAFE-C9B7C5CB0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81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38B1-9623-42D6-93BF-BCFDF59A7318}" type="datetimeFigureOut">
              <a:rPr lang="en-GB" smtClean="0"/>
              <a:t>28/04/2015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6DAC-2A58-4EF1-AAFE-C9B7C5CB0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12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38B1-9623-42D6-93BF-BCFDF59A7318}" type="datetimeFigureOut">
              <a:rPr lang="en-GB" smtClean="0"/>
              <a:t>28/04/2015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6DAC-2A58-4EF1-AAFE-C9B7C5CB0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8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538B1-9623-42D6-93BF-BCFDF59A7318}" type="datetimeFigureOut">
              <a:rPr lang="en-GB" smtClean="0"/>
              <a:t>28/04/2015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16DAC-2A58-4EF1-AAFE-C9B7C5CB0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34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79210"/>
            <a:ext cx="7435020" cy="1790700"/>
          </a:xfrm>
        </p:spPr>
        <p:txBody>
          <a:bodyPr>
            <a:normAutofit/>
          </a:bodyPr>
          <a:lstStyle/>
          <a:p>
            <a:r>
              <a:rPr lang="en-GB" sz="4000" dirty="0"/>
              <a:t>Reconfigurable </a:t>
            </a:r>
            <a:r>
              <a:rPr lang="en-GB" sz="4000" dirty="0" smtClean="0"/>
              <a:t>Network Topologies </a:t>
            </a:r>
            <a:r>
              <a:rPr lang="en-GB" sz="4000" dirty="0"/>
              <a:t>at </a:t>
            </a:r>
            <a:r>
              <a:rPr lang="en-GB" sz="4000" dirty="0" smtClean="0"/>
              <a:t>Rack Scale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b="1" i="1" dirty="0" smtClean="0"/>
              <a:t>Sergey Legtchenko</a:t>
            </a:r>
            <a:r>
              <a:rPr lang="en-GB" sz="2400" i="1" dirty="0" smtClean="0"/>
              <a:t>, </a:t>
            </a:r>
            <a:r>
              <a:rPr lang="en-GB" sz="2400" i="1" dirty="0" err="1" smtClean="0"/>
              <a:t>Xiaohan</a:t>
            </a:r>
            <a:r>
              <a:rPr lang="en-GB" sz="2400" i="1" dirty="0" smtClean="0"/>
              <a:t> Zhao, Daniel Cletheroe, Ant Rowstron</a:t>
            </a:r>
          </a:p>
          <a:p>
            <a:r>
              <a:rPr lang="en-GB" sz="2400" i="1" dirty="0" smtClean="0"/>
              <a:t>Microsoft </a:t>
            </a:r>
            <a:r>
              <a:rPr lang="en-GB" sz="2400" i="1" dirty="0"/>
              <a:t>Research Cambridge</a:t>
            </a:r>
          </a:p>
        </p:txBody>
      </p:sp>
    </p:spTree>
    <p:extLst>
      <p:ext uri="{BB962C8B-B14F-4D97-AF65-F5344CB8AC3E}">
        <p14:creationId xmlns:p14="http://schemas.microsoft.com/office/powerpoint/2010/main" val="79472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635" y="450056"/>
            <a:ext cx="7788729" cy="85725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Performance of </a:t>
            </a:r>
            <a:r>
              <a:rPr lang="en-GB" dirty="0" err="1" smtClean="0"/>
              <a:t>XFabric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Flow-based simulation</a:t>
            </a:r>
          </a:p>
          <a:p>
            <a:pPr lvl="1"/>
            <a:r>
              <a:rPr lang="en-GB" sz="1800" dirty="0"/>
              <a:t>125 </a:t>
            </a:r>
            <a:r>
              <a:rPr lang="en-GB" sz="1800" dirty="0" err="1"/>
              <a:t>SoCs</a:t>
            </a:r>
            <a:r>
              <a:rPr lang="en-GB" sz="1800" dirty="0"/>
              <a:t>, 6 links/</a:t>
            </a:r>
            <a:r>
              <a:rPr lang="en-GB" sz="1800" dirty="0" err="1"/>
              <a:t>SoC</a:t>
            </a:r>
            <a:endParaRPr lang="en-GB" sz="1800" dirty="0"/>
          </a:p>
          <a:p>
            <a:r>
              <a:rPr lang="en-GB" sz="2400" b="1" dirty="0"/>
              <a:t>Utility </a:t>
            </a:r>
            <a:r>
              <a:rPr lang="en-GB" sz="2400" b="1" dirty="0" smtClean="0"/>
              <a:t>function used:</a:t>
            </a:r>
            <a:r>
              <a:rPr lang="en-GB" sz="2400" dirty="0" smtClean="0"/>
              <a:t> </a:t>
            </a:r>
          </a:p>
          <a:p>
            <a:pPr lvl="1"/>
            <a:r>
              <a:rPr lang="en-GB" sz="2000" dirty="0" smtClean="0"/>
              <a:t>minimizing </a:t>
            </a:r>
            <a:r>
              <a:rPr lang="en-GB" sz="2000" dirty="0"/>
              <a:t>path length</a:t>
            </a:r>
          </a:p>
          <a:p>
            <a:r>
              <a:rPr lang="en-GB" sz="2400" b="1" dirty="0"/>
              <a:t>Production workload </a:t>
            </a:r>
            <a:r>
              <a:rPr lang="en-GB" sz="2400" b="1" dirty="0" smtClean="0"/>
              <a:t>trace</a:t>
            </a: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GB" dirty="0" smtClean="0"/>
              <a:t>9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5431834"/>
              </p:ext>
            </p:extLst>
          </p:nvPr>
        </p:nvGraphicFramePr>
        <p:xfrm>
          <a:off x="4472085" y="4000001"/>
          <a:ext cx="4671915" cy="2468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1592558"/>
              </p:ext>
            </p:extLst>
          </p:nvPr>
        </p:nvGraphicFramePr>
        <p:xfrm>
          <a:off x="4982337" y="1592422"/>
          <a:ext cx="3885437" cy="2179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"/>
          <p:cNvSpPr txBox="1"/>
          <p:nvPr/>
        </p:nvSpPr>
        <p:spPr>
          <a:xfrm>
            <a:off x="5958280" y="1722564"/>
            <a:ext cx="655943" cy="41731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b="1" dirty="0"/>
              <a:t>Lower is</a:t>
            </a:r>
          </a:p>
          <a:p>
            <a:pPr algn="ctr"/>
            <a:r>
              <a:rPr lang="en-GB" sz="1050" b="1" dirty="0"/>
              <a:t>better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58677" y="6523314"/>
            <a:ext cx="4726271" cy="301223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XFabric</a:t>
            </a:r>
            <a:r>
              <a:rPr lang="en-GB" dirty="0" smtClean="0"/>
              <a:t>: </a:t>
            </a:r>
            <a:r>
              <a:rPr lang="en-GB" dirty="0"/>
              <a:t>Reconfigurable network topologies at rack scale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650" y="4001294"/>
            <a:ext cx="44804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How stable are the workloads?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Hourly reconfiguration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2.7x path length reduction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1371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Conclusion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838" y="1469448"/>
            <a:ext cx="8453861" cy="4783842"/>
          </a:xfrm>
        </p:spPr>
        <p:txBody>
          <a:bodyPr>
            <a:normAutofit/>
          </a:bodyPr>
          <a:lstStyle/>
          <a:p>
            <a:r>
              <a:rPr lang="en-GB" dirty="0" smtClean="0"/>
              <a:t>Reconfigurable network topology</a:t>
            </a:r>
          </a:p>
          <a:p>
            <a:r>
              <a:rPr lang="en-GB" dirty="0" smtClean="0"/>
              <a:t>Packet switching over circuit switching</a:t>
            </a:r>
          </a:p>
          <a:p>
            <a:r>
              <a:rPr lang="en-GB" b="1" dirty="0" smtClean="0">
                <a:solidFill>
                  <a:srgbClr val="00B050"/>
                </a:solidFill>
              </a:rPr>
              <a:t>Benefits: </a:t>
            </a:r>
          </a:p>
          <a:p>
            <a:pPr lvl="1"/>
            <a:r>
              <a:rPr lang="en-GB" b="1" dirty="0" smtClean="0">
                <a:solidFill>
                  <a:srgbClr val="00B050"/>
                </a:solidFill>
              </a:rPr>
              <a:t>Flexibility, performance, low cost</a:t>
            </a:r>
          </a:p>
          <a:p>
            <a:pPr lvl="1"/>
            <a:r>
              <a:rPr lang="en-GB" b="1" dirty="0" smtClean="0">
                <a:solidFill>
                  <a:srgbClr val="00B050"/>
                </a:solidFill>
              </a:rPr>
              <a:t>Low cost: all components available today</a:t>
            </a:r>
          </a:p>
          <a:p>
            <a:r>
              <a:rPr lang="en-GB" b="1" dirty="0" smtClean="0"/>
              <a:t>Perspectives: </a:t>
            </a:r>
            <a:r>
              <a:rPr lang="en-GB" dirty="0" smtClean="0"/>
              <a:t>exploring rack-scale design</a:t>
            </a:r>
          </a:p>
          <a:p>
            <a:pPr lvl="1"/>
            <a:r>
              <a:rPr lang="en-GB" i="1" dirty="0" smtClean="0"/>
              <a:t>How to deliver performance without overprovisioning?</a:t>
            </a:r>
          </a:p>
          <a:p>
            <a:pPr lvl="1"/>
            <a:r>
              <a:rPr lang="en-GB" dirty="0" smtClean="0"/>
              <a:t>Building proof-of-concept rack hardware [</a:t>
            </a:r>
            <a:r>
              <a:rPr lang="en-GB" i="1" dirty="0" smtClean="0"/>
              <a:t>Pelican, OSDI 2014</a:t>
            </a:r>
            <a:r>
              <a:rPr lang="en-GB" dirty="0" smtClean="0"/>
              <a:t>]</a:t>
            </a:r>
          </a:p>
          <a:p>
            <a:pPr lvl="1"/>
            <a:r>
              <a:rPr lang="en-GB" dirty="0" smtClean="0"/>
              <a:t>Rethinking hardware </a:t>
            </a:r>
            <a:r>
              <a:rPr lang="en-GB" i="1" dirty="0" smtClean="0"/>
              <a:t>and</a:t>
            </a:r>
            <a:r>
              <a:rPr lang="en-GB" dirty="0" smtClean="0"/>
              <a:t> software at rack scale</a:t>
            </a:r>
          </a:p>
          <a:p>
            <a:pPr lvl="2"/>
            <a:r>
              <a:rPr lang="en-GB" dirty="0" smtClean="0"/>
              <a:t>Flexible network stacks</a:t>
            </a:r>
          </a:p>
          <a:p>
            <a:pPr lvl="2"/>
            <a:r>
              <a:rPr lang="en-GB" dirty="0" smtClean="0"/>
              <a:t>Tighter integration with storage, compute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58677" y="6523314"/>
            <a:ext cx="4726271" cy="301223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XFabric</a:t>
            </a:r>
            <a:r>
              <a:rPr lang="en-GB" dirty="0" smtClean="0"/>
              <a:t>: </a:t>
            </a:r>
            <a:r>
              <a:rPr lang="en-GB" dirty="0"/>
              <a:t>Reconfigurable network topologies at rack scale</a:t>
            </a:r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875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Networking for Rack-Scale Computers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338" y="1947673"/>
            <a:ext cx="8151237" cy="164146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600" dirty="0" smtClean="0"/>
              <a:t>Trend: density in the rack is increasing</a:t>
            </a:r>
            <a:endParaRPr lang="en-GB" sz="2600" i="1" dirty="0"/>
          </a:p>
          <a:p>
            <a:pPr lvl="1"/>
            <a:r>
              <a:rPr lang="en-GB" sz="1500" b="1" i="1" dirty="0"/>
              <a:t>HP </a:t>
            </a:r>
            <a:r>
              <a:rPr lang="en-GB" sz="1500" b="1" i="1" dirty="0" err="1"/>
              <a:t>Moonshot</a:t>
            </a:r>
            <a:r>
              <a:rPr lang="en-GB" sz="1500" b="1" i="1" dirty="0"/>
              <a:t>: </a:t>
            </a:r>
            <a:r>
              <a:rPr lang="en-GB" sz="1500" i="1" dirty="0"/>
              <a:t>360 cores in 4.3U</a:t>
            </a:r>
          </a:p>
          <a:p>
            <a:pPr lvl="1"/>
            <a:r>
              <a:rPr lang="en-GB" sz="1500" b="1" i="1" dirty="0" smtClean="0"/>
              <a:t>Boston </a:t>
            </a:r>
            <a:r>
              <a:rPr lang="en-GB" sz="1500" b="1" i="1" dirty="0" err="1" smtClean="0"/>
              <a:t>Viridis</a:t>
            </a:r>
            <a:r>
              <a:rPr lang="en-GB" sz="1500" b="1" i="1" dirty="0" smtClean="0"/>
              <a:t>: </a:t>
            </a:r>
            <a:r>
              <a:rPr lang="en-GB" sz="1500" i="1" dirty="0" smtClean="0"/>
              <a:t>192 cores in 2U</a:t>
            </a:r>
          </a:p>
          <a:p>
            <a:pPr lvl="1"/>
            <a:r>
              <a:rPr lang="en-GB" sz="1500" b="1" i="1" dirty="0" smtClean="0"/>
              <a:t>MSR Pelican</a:t>
            </a:r>
            <a:r>
              <a:rPr lang="en-GB" sz="1500" b="1" dirty="0" smtClean="0"/>
              <a:t>: </a:t>
            </a:r>
            <a:r>
              <a:rPr lang="en-GB" sz="1500" i="1" dirty="0" smtClean="0"/>
              <a:t>9PB of storage/rack [OSDI 2014]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2</a:t>
            </a:r>
            <a:endParaRPr lang="en-GB" dirty="0"/>
          </a:p>
        </p:txBody>
      </p:sp>
      <p:grpSp>
        <p:nvGrpSpPr>
          <p:cNvPr id="27" name="Group 26"/>
          <p:cNvGrpSpPr/>
          <p:nvPr/>
        </p:nvGrpSpPr>
        <p:grpSpPr>
          <a:xfrm>
            <a:off x="4967448" y="5000209"/>
            <a:ext cx="1874752" cy="1308574"/>
            <a:chOff x="10149980" y="2933183"/>
            <a:chExt cx="1919897" cy="1473075"/>
          </a:xfrm>
        </p:grpSpPr>
        <p:pic>
          <p:nvPicPr>
            <p:cNvPr id="28" name="Picture 2" descr="http://media2.hpcwire.com/hpcwire/Calxeda_server_node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9980" y="2933183"/>
              <a:ext cx="1919897" cy="1452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Oval 28"/>
            <p:cNvSpPr/>
            <p:nvPr/>
          </p:nvSpPr>
          <p:spPr>
            <a:xfrm>
              <a:off x="10849710" y="3844189"/>
              <a:ext cx="927463" cy="562069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061" y="4931964"/>
            <a:ext cx="2065939" cy="1447338"/>
            <a:chOff x="1510118" y="5167215"/>
            <a:chExt cx="1885819" cy="1321151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0118" y="5440129"/>
              <a:ext cx="1299911" cy="1048237"/>
            </a:xfrm>
            <a:prstGeom prst="rect">
              <a:avLst/>
            </a:prstGeom>
          </p:spPr>
        </p:pic>
        <p:cxnSp>
          <p:nvCxnSpPr>
            <p:cNvPr id="35" name="Straight Connector 34"/>
            <p:cNvCxnSpPr/>
            <p:nvPr/>
          </p:nvCxnSpPr>
          <p:spPr>
            <a:xfrm flipH="1" flipV="1">
              <a:off x="2497322" y="5220924"/>
              <a:ext cx="614" cy="2456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536213" y="5167215"/>
              <a:ext cx="8597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i="1" dirty="0">
                  <a:solidFill>
                    <a:schemeClr val="accent1"/>
                  </a:solidFill>
                </a:rPr>
                <a:t>Uplink to </a:t>
              </a:r>
            </a:p>
            <a:p>
              <a:pPr algn="ctr"/>
              <a:r>
                <a:rPr lang="en-GB" sz="1200" i="1" dirty="0" err="1">
                  <a:solidFill>
                    <a:schemeClr val="accent1"/>
                  </a:solidFill>
                </a:rPr>
                <a:t>datacenter</a:t>
              </a:r>
              <a:endParaRPr lang="en-US" sz="1200" i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58677" y="6523314"/>
            <a:ext cx="4726271" cy="301223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XFabric</a:t>
            </a:r>
            <a:r>
              <a:rPr lang="en-GB" dirty="0" smtClean="0"/>
              <a:t>: </a:t>
            </a:r>
            <a:r>
              <a:rPr lang="en-GB" dirty="0"/>
              <a:t>Reconfigurable network topologies at rack scale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6869" y="2576182"/>
            <a:ext cx="1081487" cy="716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377" y="1567199"/>
            <a:ext cx="1033658" cy="82020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217" y="1416965"/>
            <a:ext cx="1067058" cy="1894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4" name="Group 3"/>
          <p:cNvGrpSpPr/>
          <p:nvPr/>
        </p:nvGrpSpPr>
        <p:grpSpPr>
          <a:xfrm>
            <a:off x="6307755" y="3707619"/>
            <a:ext cx="1540611" cy="1119133"/>
            <a:chOff x="5118857" y="3519333"/>
            <a:chExt cx="1540611" cy="1119133"/>
          </a:xfrm>
        </p:grpSpPr>
        <p:grpSp>
          <p:nvGrpSpPr>
            <p:cNvPr id="30" name="Group 29"/>
            <p:cNvGrpSpPr/>
            <p:nvPr/>
          </p:nvGrpSpPr>
          <p:grpSpPr>
            <a:xfrm>
              <a:off x="5377216" y="3743116"/>
              <a:ext cx="978734" cy="895350"/>
              <a:chOff x="2536589" y="2805184"/>
              <a:chExt cx="2719962" cy="2488235"/>
            </a:xfrm>
          </p:grpSpPr>
          <p:pic>
            <p:nvPicPr>
              <p:cNvPr id="31" name="Picture 3" descr="C:\Users\antr\AppData\Local\Microsoft\Windows\Temporary Internet Files\Content.IE5\YA9OU8FT\00428991[1].wmf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4907" y="2805184"/>
                <a:ext cx="870968" cy="6062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8" descr="j0431637.png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536589" y="4613094"/>
                <a:ext cx="674259" cy="680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3" name="Straight Arrow Connector 32"/>
              <p:cNvCxnSpPr>
                <a:stCxn id="32" idx="0"/>
                <a:endCxn id="31" idx="2"/>
              </p:cNvCxnSpPr>
              <p:nvPr/>
            </p:nvCxnSpPr>
            <p:spPr>
              <a:xfrm flipV="1">
                <a:off x="2873719" y="3411474"/>
                <a:ext cx="1026672" cy="120162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  <a:tailEnd type="none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34" name="Straight Arrow Connector 33"/>
              <p:cNvCxnSpPr>
                <a:stCxn id="40" idx="0"/>
                <a:endCxn id="31" idx="2"/>
              </p:cNvCxnSpPr>
              <p:nvPr/>
            </p:nvCxnSpPr>
            <p:spPr>
              <a:xfrm flipH="1" flipV="1">
                <a:off x="3900391" y="3411474"/>
                <a:ext cx="337130" cy="120162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  <a:tailEnd type="none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pic>
            <p:nvPicPr>
              <p:cNvPr id="38" name="Picture 37" descr="j0431637.png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218490" y="4613094"/>
                <a:ext cx="674259" cy="680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28" descr="j0431637.png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900391" y="4613094"/>
                <a:ext cx="674259" cy="680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41" name="Straight Arrow Connector 40"/>
              <p:cNvCxnSpPr>
                <a:stCxn id="38" idx="0"/>
                <a:endCxn id="31" idx="2"/>
              </p:cNvCxnSpPr>
              <p:nvPr/>
            </p:nvCxnSpPr>
            <p:spPr>
              <a:xfrm flipV="1">
                <a:off x="3555620" y="3411474"/>
                <a:ext cx="344771" cy="120162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  <a:tailEnd type="none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pic>
            <p:nvPicPr>
              <p:cNvPr id="44" name="Picture 28" descr="j0431637.png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4582292" y="4613094"/>
                <a:ext cx="674259" cy="680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45" name="Straight Arrow Connector 44"/>
              <p:cNvCxnSpPr>
                <a:stCxn id="44" idx="0"/>
                <a:endCxn id="31" idx="2"/>
              </p:cNvCxnSpPr>
              <p:nvPr/>
            </p:nvCxnSpPr>
            <p:spPr>
              <a:xfrm flipH="1" flipV="1">
                <a:off x="3900391" y="3411474"/>
                <a:ext cx="1019031" cy="120162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  <a:tailEnd type="none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pic>
          <p:nvPicPr>
            <p:cNvPr id="46" name="ToR Switch" descr="http://www.softech.cz/Obrazky/ATC/N3/51543952_MBE03046_big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67" b="32888"/>
            <a:stretch/>
          </p:blipFill>
          <p:spPr bwMode="auto">
            <a:xfrm>
              <a:off x="5118857" y="3519333"/>
              <a:ext cx="1540611" cy="435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712" y="2141727"/>
            <a:ext cx="716721" cy="23806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23" y="2589748"/>
            <a:ext cx="266217" cy="243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7732135" y="3240640"/>
            <a:ext cx="1289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Pelican rack</a:t>
            </a:r>
            <a:endParaRPr lang="en-GB" dirty="0"/>
          </a:p>
        </p:txBody>
      </p:sp>
      <p:sp>
        <p:nvSpPr>
          <p:cNvPr id="50" name="Content Placeholder 2"/>
          <p:cNvSpPr>
            <a:spLocks noGrp="1"/>
          </p:cNvSpPr>
          <p:nvPr>
            <p:ph sz="half" idx="1"/>
          </p:nvPr>
        </p:nvSpPr>
        <p:spPr>
          <a:xfrm>
            <a:off x="434338" y="3231626"/>
            <a:ext cx="5925069" cy="17959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rgbClr val="FF0000"/>
                </a:solidFill>
              </a:rPr>
              <a:t>Challenge for in-rack networking</a:t>
            </a:r>
          </a:p>
          <a:p>
            <a:pPr lvl="1"/>
            <a:r>
              <a:rPr lang="en-GB" sz="1500" dirty="0"/>
              <a:t>Traditional </a:t>
            </a:r>
            <a:r>
              <a:rPr lang="en-GB" sz="1500" dirty="0" smtClean="0"/>
              <a:t>racks: </a:t>
            </a:r>
            <a:r>
              <a:rPr lang="en-GB" sz="1500" dirty="0"/>
              <a:t>40-80 </a:t>
            </a:r>
            <a:r>
              <a:rPr lang="en-GB" sz="1500" dirty="0" smtClean="0"/>
              <a:t>servers + Top of Rack (</a:t>
            </a:r>
            <a:r>
              <a:rPr lang="en-GB" sz="1500" dirty="0" err="1" smtClean="0"/>
              <a:t>ToR</a:t>
            </a:r>
            <a:r>
              <a:rPr lang="en-GB" sz="1500" dirty="0" smtClean="0"/>
              <a:t>) switch</a:t>
            </a:r>
            <a:endParaRPr lang="en-GB" sz="1500" i="1" dirty="0" smtClean="0">
              <a:solidFill>
                <a:srgbClr val="FF0000"/>
              </a:solidFill>
            </a:endParaRPr>
          </a:p>
          <a:p>
            <a:pPr lvl="1"/>
            <a:r>
              <a:rPr lang="en-GB" sz="1500" i="1" dirty="0" smtClean="0">
                <a:solidFill>
                  <a:srgbClr val="FF0000"/>
                </a:solidFill>
              </a:rPr>
              <a:t>Rack-scale computers: 100s/1,000s servers</a:t>
            </a:r>
            <a:endParaRPr lang="en-GB" sz="1500" i="1" dirty="0">
              <a:solidFill>
                <a:srgbClr val="FF0000"/>
              </a:solidFill>
            </a:endParaRPr>
          </a:p>
          <a:p>
            <a:pPr lvl="1"/>
            <a:r>
              <a:rPr lang="en-GB" sz="1500" dirty="0"/>
              <a:t>Hard to build 1,000-port </a:t>
            </a:r>
            <a:r>
              <a:rPr lang="en-GB" sz="1500" dirty="0" err="1"/>
              <a:t>ToRs</a:t>
            </a:r>
            <a:endParaRPr lang="en-GB" sz="1500" dirty="0"/>
          </a:p>
          <a:p>
            <a:pPr lvl="1"/>
            <a:r>
              <a:rPr lang="en-GB" sz="1500" dirty="0"/>
              <a:t>Hard to add too many </a:t>
            </a:r>
            <a:r>
              <a:rPr lang="en-GB" sz="1500" dirty="0" err="1" smtClean="0"/>
              <a:t>ToRs</a:t>
            </a:r>
            <a:endParaRPr lang="en-GB" sz="1500" dirty="0"/>
          </a:p>
        </p:txBody>
      </p:sp>
      <p:sp>
        <p:nvSpPr>
          <p:cNvPr id="51" name="Content Placeholder 2"/>
          <p:cNvSpPr>
            <a:spLocks noGrp="1"/>
          </p:cNvSpPr>
          <p:nvPr>
            <p:ph sz="half" idx="1"/>
          </p:nvPr>
        </p:nvSpPr>
        <p:spPr>
          <a:xfrm>
            <a:off x="439195" y="4761077"/>
            <a:ext cx="5925069" cy="17959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600" dirty="0"/>
              <a:t>Distributed network fabrics</a:t>
            </a:r>
          </a:p>
          <a:p>
            <a:pPr lvl="1"/>
            <a:r>
              <a:rPr lang="en-GB" sz="1600" dirty="0" err="1"/>
              <a:t>SoCs</a:t>
            </a:r>
            <a:r>
              <a:rPr lang="en-GB" sz="1600" dirty="0"/>
              <a:t> with </a:t>
            </a:r>
            <a:r>
              <a:rPr lang="en-GB" sz="1600" i="1" dirty="0"/>
              <a:t>embedded packet switching</a:t>
            </a:r>
            <a:endParaRPr lang="en-GB" sz="2000" dirty="0"/>
          </a:p>
          <a:p>
            <a:pPr lvl="1"/>
            <a:r>
              <a:rPr lang="en-GB" sz="1600" dirty="0"/>
              <a:t>no </a:t>
            </a:r>
            <a:r>
              <a:rPr lang="en-GB" sz="1600" dirty="0" err="1" smtClean="0"/>
              <a:t>ToR</a:t>
            </a:r>
            <a:r>
              <a:rPr lang="en-GB" sz="1600" dirty="0" smtClean="0"/>
              <a:t>: switching </a:t>
            </a:r>
            <a:r>
              <a:rPr lang="en-GB" sz="1600" dirty="0"/>
              <a:t>distributed across </a:t>
            </a:r>
            <a:r>
              <a:rPr lang="en-GB" sz="1600" dirty="0" err="1" smtClean="0"/>
              <a:t>SoCs</a:t>
            </a:r>
            <a:r>
              <a:rPr lang="en-GB" sz="1600" dirty="0" smtClean="0"/>
              <a:t> </a:t>
            </a:r>
            <a:endParaRPr lang="en-GB" sz="1600" dirty="0"/>
          </a:p>
          <a:p>
            <a:pPr lvl="1"/>
            <a:r>
              <a:rPr lang="en-GB" sz="1600" dirty="0" smtClean="0"/>
              <a:t>Direct </a:t>
            </a:r>
            <a:r>
              <a:rPr lang="en-GB" sz="1600" dirty="0"/>
              <a:t>uplinks to </a:t>
            </a:r>
            <a:r>
              <a:rPr lang="en-GB" sz="1600" dirty="0" err="1"/>
              <a:t>datacenter</a:t>
            </a:r>
            <a:endParaRPr lang="en-GB" sz="1600" dirty="0"/>
          </a:p>
          <a:p>
            <a:pPr lvl="1"/>
            <a:r>
              <a:rPr lang="en-GB" sz="1600" dirty="0"/>
              <a:t>Cheap, low power, small physical space</a:t>
            </a:r>
          </a:p>
        </p:txBody>
      </p:sp>
      <p:pic>
        <p:nvPicPr>
          <p:cNvPr id="53" name="Picture 2" descr="http://media2.hpcwire.com/hpcwire/Calxeda_server_node.bm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896" y="2454031"/>
            <a:ext cx="955675" cy="65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93406" y="3093141"/>
            <a:ext cx="1573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Systems-on-a-Chip </a:t>
            </a:r>
          </a:p>
          <a:p>
            <a:pPr algn="ctr"/>
            <a:r>
              <a:rPr lang="en-GB" sz="1400" i="1" dirty="0" smtClean="0"/>
              <a:t>(</a:t>
            </a:r>
            <a:r>
              <a:rPr lang="en-GB" sz="1400" i="1" dirty="0" err="1" smtClean="0"/>
              <a:t>SoC</a:t>
            </a:r>
            <a:r>
              <a:rPr lang="en-GB" sz="1400" i="1" dirty="0" smtClean="0"/>
              <a:t>)</a:t>
            </a:r>
            <a:endParaRPr lang="en-US" sz="14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28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854"/>
    </mc:Choice>
    <mc:Fallback xmlns="">
      <p:transition spd="slow" advTm="138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/>
      <p:bldP spid="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57657"/>
            <a:ext cx="8438392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/>
              <a:t>How to choose the topology?</a:t>
            </a:r>
            <a:endParaRPr lang="en-US" sz="4000" dirty="0"/>
          </a:p>
        </p:txBody>
      </p:sp>
      <p:sp>
        <p:nvSpPr>
          <p:cNvPr id="121" name="Slide Number Placeholder 1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4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58677" y="6523314"/>
            <a:ext cx="4726271" cy="301223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XFabric</a:t>
            </a:r>
            <a:r>
              <a:rPr lang="en-GB" dirty="0" smtClean="0"/>
              <a:t>: </a:t>
            </a:r>
            <a:r>
              <a:rPr lang="en-GB" dirty="0"/>
              <a:t>Reconfigurable network topologies at rack scale</a:t>
            </a:r>
          </a:p>
        </p:txBody>
      </p:sp>
      <p:sp>
        <p:nvSpPr>
          <p:cNvPr id="146" name="Content Placeholder 2"/>
          <p:cNvSpPr txBox="1">
            <a:spLocks/>
          </p:cNvSpPr>
          <p:nvPr/>
        </p:nvSpPr>
        <p:spPr>
          <a:xfrm>
            <a:off x="314606" y="1586882"/>
            <a:ext cx="8539834" cy="457769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Topology impacts performance </a:t>
            </a:r>
          </a:p>
          <a:p>
            <a:r>
              <a:rPr lang="en-GB" sz="2400" dirty="0" smtClean="0"/>
              <a:t>Topology must fit the workload</a:t>
            </a:r>
          </a:p>
          <a:p>
            <a:r>
              <a:rPr lang="en-GB" sz="2400" dirty="0" smtClean="0"/>
              <a:t>Workloads vary: </a:t>
            </a:r>
          </a:p>
          <a:p>
            <a:pPr lvl="1"/>
            <a:r>
              <a:rPr lang="en-GB" sz="2000" dirty="0"/>
              <a:t>D</a:t>
            </a:r>
            <a:r>
              <a:rPr lang="en-GB" sz="2000" dirty="0" smtClean="0"/>
              <a:t>ifferent traffic patterns</a:t>
            </a:r>
          </a:p>
          <a:p>
            <a:pPr lvl="2"/>
            <a:r>
              <a:rPr lang="en-GB" sz="1600" dirty="0" smtClean="0"/>
              <a:t>Clustered, uniform…</a:t>
            </a:r>
          </a:p>
          <a:p>
            <a:pPr lvl="1"/>
            <a:r>
              <a:rPr lang="en-GB" sz="2000" dirty="0"/>
              <a:t>D</a:t>
            </a:r>
            <a:r>
              <a:rPr lang="en-GB" sz="2000" dirty="0" smtClean="0"/>
              <a:t>ifferent requirements</a:t>
            </a:r>
          </a:p>
          <a:p>
            <a:pPr lvl="2"/>
            <a:r>
              <a:rPr lang="en-GB" sz="1600" dirty="0" smtClean="0"/>
              <a:t>Latency, bandwidth sensitive…</a:t>
            </a:r>
          </a:p>
          <a:p>
            <a:pPr lvl="1"/>
            <a:r>
              <a:rPr lang="en-GB" sz="2000" dirty="0" smtClean="0"/>
              <a:t>Variability over time</a:t>
            </a:r>
          </a:p>
          <a:p>
            <a:pPr lvl="2"/>
            <a:r>
              <a:rPr lang="en-GB" sz="1600" dirty="0" smtClean="0"/>
              <a:t>daily patterns, bursts…</a:t>
            </a:r>
          </a:p>
        </p:txBody>
      </p:sp>
      <p:graphicFrame>
        <p:nvGraphicFramePr>
          <p:cNvPr id="147" name="Chart 1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385272"/>
              </p:ext>
            </p:extLst>
          </p:nvPr>
        </p:nvGraphicFramePr>
        <p:xfrm>
          <a:off x="4288864" y="1583220"/>
          <a:ext cx="4855136" cy="2560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7" name="Content Placeholder 2"/>
          <p:cNvSpPr txBox="1">
            <a:spLocks/>
          </p:cNvSpPr>
          <p:nvPr/>
        </p:nvSpPr>
        <p:spPr>
          <a:xfrm>
            <a:off x="244273" y="5053166"/>
            <a:ext cx="4454983" cy="99520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</a:rPr>
              <a:t>Challenge: 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</a:rPr>
              <a:t>No topology fits all workloads</a:t>
            </a:r>
          </a:p>
        </p:txBody>
      </p:sp>
      <p:graphicFrame>
        <p:nvGraphicFramePr>
          <p:cNvPr id="131" name="Chart 1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207873"/>
              </p:ext>
            </p:extLst>
          </p:nvPr>
        </p:nvGraphicFramePr>
        <p:xfrm>
          <a:off x="4114800" y="4054138"/>
          <a:ext cx="4803652" cy="2342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58941" y="1566240"/>
            <a:ext cx="1959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/>
              <a:t>125 </a:t>
            </a:r>
            <a:r>
              <a:rPr lang="en-GB" sz="1600" i="1" dirty="0" err="1" smtClean="0"/>
              <a:t>SoCs</a:t>
            </a:r>
            <a:r>
              <a:rPr lang="en-GB" sz="1600" i="1" dirty="0" smtClean="0"/>
              <a:t>, 6 links/</a:t>
            </a:r>
            <a:r>
              <a:rPr lang="en-GB" sz="1600" i="1" dirty="0" err="1" smtClean="0"/>
              <a:t>SoC</a:t>
            </a:r>
            <a:endParaRPr lang="en-GB" sz="1600" i="1" dirty="0" smtClean="0"/>
          </a:p>
          <a:p>
            <a:r>
              <a:rPr lang="en-GB" sz="1600" i="1" dirty="0" smtClean="0"/>
              <a:t>Shortest path routing</a:t>
            </a:r>
          </a:p>
        </p:txBody>
      </p:sp>
    </p:spTree>
    <p:extLst>
      <p:ext uri="{BB962C8B-B14F-4D97-AF65-F5344CB8AC3E}">
        <p14:creationId xmlns:p14="http://schemas.microsoft.com/office/powerpoint/2010/main" val="68149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7" grpId="0">
        <p:bldAsOne/>
      </p:bldGraphic>
      <p:bldP spid="127" grpId="0" animBg="1"/>
      <p:bldGraphic spid="131" grpId="0">
        <p:bldAsOne/>
      </p:bldGraphic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Looking for solutions…</a:t>
            </a:r>
            <a:endParaRPr lang="en-GB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5788" y="1857652"/>
            <a:ext cx="8042708" cy="45053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Design the network for a workload?</a:t>
            </a:r>
          </a:p>
          <a:p>
            <a:pPr lvl="1"/>
            <a:r>
              <a:rPr lang="en-GB" sz="2200" b="1" dirty="0" smtClean="0">
                <a:solidFill>
                  <a:srgbClr val="FF0000"/>
                </a:solidFill>
              </a:rPr>
              <a:t>Lack of flexibility: </a:t>
            </a:r>
            <a:r>
              <a:rPr lang="en-GB" sz="2200" dirty="0" smtClean="0"/>
              <a:t>one network fabric per workload</a:t>
            </a:r>
            <a:endParaRPr lang="en-GB" sz="2800" dirty="0" smtClean="0"/>
          </a:p>
          <a:p>
            <a:r>
              <a:rPr lang="en-GB" sz="2400" dirty="0" smtClean="0"/>
              <a:t>Overprovision the network?</a:t>
            </a:r>
          </a:p>
          <a:p>
            <a:pPr lvl="1"/>
            <a:r>
              <a:rPr lang="en-GB" sz="2200" b="1" dirty="0" smtClean="0">
                <a:solidFill>
                  <a:srgbClr val="FF0000"/>
                </a:solidFill>
              </a:rPr>
              <a:t>Higher cost</a:t>
            </a:r>
          </a:p>
          <a:p>
            <a:r>
              <a:rPr lang="en-GB" sz="2400" dirty="0" smtClean="0"/>
              <a:t>One static topology for all workloads?</a:t>
            </a:r>
          </a:p>
          <a:p>
            <a:pPr lvl="1"/>
            <a:r>
              <a:rPr lang="en-GB" sz="2200" b="1" dirty="0" smtClean="0">
                <a:solidFill>
                  <a:srgbClr val="FF0000"/>
                </a:solidFill>
              </a:rPr>
              <a:t>Less performant</a:t>
            </a:r>
            <a:endParaRPr lang="en-GB" sz="3200" dirty="0">
              <a:solidFill>
                <a:srgbClr val="00B050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6113889" y="2648678"/>
            <a:ext cx="779377" cy="801433"/>
            <a:chOff x="360066" y="180001"/>
            <a:chExt cx="6305644" cy="6482928"/>
          </a:xfrm>
        </p:grpSpPr>
        <p:sp>
          <p:nvSpPr>
            <p:cNvPr id="8" name="Parallelogram 7"/>
            <p:cNvSpPr/>
            <p:nvPr/>
          </p:nvSpPr>
          <p:spPr>
            <a:xfrm>
              <a:off x="653766" y="452958"/>
              <a:ext cx="5718009" cy="1438412"/>
            </a:xfrm>
            <a:prstGeom prst="parallelogram">
              <a:avLst>
                <a:gd name="adj" fmla="val 100178"/>
              </a:avLst>
            </a:prstGeom>
            <a:noFill/>
            <a:ln w="6350" cap="rnd" cmpd="sng" algn="ctr">
              <a:solidFill>
                <a:srgbClr val="5BB5F3"/>
              </a:solidFill>
              <a:prstDash val="solid"/>
            </a:ln>
            <a:effectLst>
              <a:outerShdw blurRad="45000" dist="25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514350">
                <a:defRPr/>
              </a:pPr>
              <a:endParaRPr lang="en-GB" sz="1013" kern="0">
                <a:solidFill>
                  <a:srgbClr val="FFFFFF"/>
                </a:solidFill>
                <a:latin typeface="Tahoma"/>
                <a:cs typeface="Tahoma"/>
              </a:endParaRPr>
            </a:p>
          </p:txBody>
        </p:sp>
        <p:sp>
          <p:nvSpPr>
            <p:cNvPr id="9" name="Parallelogram 8"/>
            <p:cNvSpPr/>
            <p:nvPr/>
          </p:nvSpPr>
          <p:spPr>
            <a:xfrm>
              <a:off x="647490" y="2710272"/>
              <a:ext cx="5718009" cy="1438412"/>
            </a:xfrm>
            <a:prstGeom prst="parallelogram">
              <a:avLst>
                <a:gd name="adj" fmla="val 100178"/>
              </a:avLst>
            </a:prstGeom>
            <a:noFill/>
            <a:ln w="6350" cap="rnd" cmpd="sng" algn="ctr">
              <a:solidFill>
                <a:srgbClr val="5BB5F3"/>
              </a:solidFill>
              <a:prstDash val="solid"/>
            </a:ln>
            <a:effectLst>
              <a:outerShdw blurRad="45000" dist="25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514350">
                <a:defRPr/>
              </a:pPr>
              <a:endParaRPr lang="en-GB" sz="1013" kern="0">
                <a:solidFill>
                  <a:srgbClr val="FFFFFF"/>
                </a:solidFill>
                <a:latin typeface="Tahoma"/>
                <a:cs typeface="Tahoma"/>
              </a:endParaRPr>
            </a:p>
          </p:txBody>
        </p:sp>
        <p:sp>
          <p:nvSpPr>
            <p:cNvPr id="10" name="Parallelogram 9"/>
            <p:cNvSpPr/>
            <p:nvPr/>
          </p:nvSpPr>
          <p:spPr>
            <a:xfrm>
              <a:off x="644173" y="4951465"/>
              <a:ext cx="5718009" cy="1438412"/>
            </a:xfrm>
            <a:prstGeom prst="parallelogram">
              <a:avLst>
                <a:gd name="adj" fmla="val 100178"/>
              </a:avLst>
            </a:prstGeom>
            <a:noFill/>
            <a:ln w="6350" cap="rnd" cmpd="sng" algn="ctr">
              <a:solidFill>
                <a:srgbClr val="5BB5F3"/>
              </a:solidFill>
              <a:prstDash val="solid"/>
            </a:ln>
            <a:effectLst>
              <a:outerShdw blurRad="45000" dist="25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514350">
                <a:defRPr/>
              </a:pPr>
              <a:endParaRPr lang="en-GB" sz="1013" kern="0">
                <a:solidFill>
                  <a:srgbClr val="FFFFFF"/>
                </a:solidFill>
                <a:latin typeface="Tahoma"/>
                <a:cs typeface="Tahoma"/>
              </a:endParaRP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360066" y="6120000"/>
              <a:ext cx="543024" cy="542929"/>
            </a:xfrm>
            <a:prstGeom prst="ellipse">
              <a:avLst/>
            </a:prstGeom>
            <a:gradFill rotWithShape="1">
              <a:gsLst>
                <a:gs pos="0">
                  <a:srgbClr val="5BB5F3">
                    <a:tint val="50000"/>
                    <a:satMod val="300000"/>
                  </a:srgbClr>
                </a:gs>
                <a:gs pos="35000">
                  <a:srgbClr val="5BB5F3">
                    <a:tint val="37000"/>
                    <a:satMod val="300000"/>
                  </a:srgbClr>
                </a:gs>
                <a:gs pos="100000">
                  <a:srgbClr val="5BB5F3">
                    <a:tint val="15000"/>
                    <a:satMod val="350000"/>
                  </a:srgbClr>
                </a:gs>
              </a:gsLst>
              <a:lin ang="16200000" scaled="1"/>
            </a:gradFill>
            <a:ln w="6350" cap="rnd" cmpd="sng" algn="ctr">
              <a:solidFill>
                <a:srgbClr val="5BB5F3">
                  <a:shade val="95000"/>
                  <a:satMod val="105000"/>
                </a:srgbClr>
              </a:solidFill>
              <a:prstDash val="solid"/>
            </a:ln>
            <a:effectLst>
              <a:outerShdw blurRad="45000" dist="25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algn="ctr" defTabSz="514350">
                <a:defRPr/>
              </a:pPr>
              <a:endParaRPr lang="en-GB" sz="788" kern="0" dirty="0">
                <a:solidFill>
                  <a:srgbClr val="40458C"/>
                </a:solidFill>
                <a:latin typeface="Tahoma"/>
                <a:cs typeface="Tahoma"/>
              </a:endParaRP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1080195" y="5400001"/>
              <a:ext cx="543024" cy="542929"/>
            </a:xfrm>
            <a:prstGeom prst="ellipse">
              <a:avLst/>
            </a:prstGeom>
            <a:gradFill rotWithShape="1">
              <a:gsLst>
                <a:gs pos="0">
                  <a:srgbClr val="5BB5F3">
                    <a:tint val="50000"/>
                    <a:satMod val="300000"/>
                  </a:srgbClr>
                </a:gs>
                <a:gs pos="35000">
                  <a:srgbClr val="5BB5F3">
                    <a:tint val="37000"/>
                    <a:satMod val="300000"/>
                  </a:srgbClr>
                </a:gs>
                <a:gs pos="100000">
                  <a:srgbClr val="5BB5F3">
                    <a:tint val="15000"/>
                    <a:satMod val="350000"/>
                  </a:srgbClr>
                </a:gs>
              </a:gsLst>
              <a:lin ang="16200000" scaled="1"/>
            </a:gradFill>
            <a:ln w="6350" cap="rnd" cmpd="sng" algn="ctr">
              <a:solidFill>
                <a:srgbClr val="5BB5F3">
                  <a:shade val="95000"/>
                  <a:satMod val="105000"/>
                </a:srgbClr>
              </a:solidFill>
              <a:prstDash val="solid"/>
            </a:ln>
            <a:effectLst>
              <a:outerShdw blurRad="45000" dist="25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algn="ctr" defTabSz="514350">
                <a:defRPr/>
              </a:pPr>
              <a:endParaRPr lang="en-GB" sz="788" kern="0" dirty="0">
                <a:solidFill>
                  <a:srgbClr val="40458C"/>
                </a:solidFill>
                <a:latin typeface="Tahoma"/>
                <a:cs typeface="Tahoma"/>
              </a:endParaRP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1800324" y="4680002"/>
              <a:ext cx="543024" cy="542929"/>
            </a:xfrm>
            <a:prstGeom prst="ellipse">
              <a:avLst/>
            </a:prstGeom>
            <a:gradFill rotWithShape="1">
              <a:gsLst>
                <a:gs pos="0">
                  <a:srgbClr val="5BB5F3">
                    <a:tint val="50000"/>
                    <a:satMod val="300000"/>
                  </a:srgbClr>
                </a:gs>
                <a:gs pos="35000">
                  <a:srgbClr val="5BB5F3">
                    <a:tint val="37000"/>
                    <a:satMod val="300000"/>
                  </a:srgbClr>
                </a:gs>
                <a:gs pos="100000">
                  <a:srgbClr val="5BB5F3">
                    <a:tint val="15000"/>
                    <a:satMod val="350000"/>
                  </a:srgbClr>
                </a:gs>
              </a:gsLst>
              <a:lin ang="16200000" scaled="1"/>
            </a:gradFill>
            <a:ln w="6350" cap="rnd" cmpd="sng" algn="ctr">
              <a:solidFill>
                <a:srgbClr val="5BB5F3">
                  <a:shade val="95000"/>
                  <a:satMod val="105000"/>
                </a:srgbClr>
              </a:solidFill>
              <a:prstDash val="solid"/>
            </a:ln>
            <a:effectLst>
              <a:outerShdw blurRad="45000" dist="25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algn="ctr" defTabSz="514350">
                <a:defRPr/>
              </a:pPr>
              <a:endParaRPr lang="en-GB" sz="788" kern="0" dirty="0">
                <a:solidFill>
                  <a:srgbClr val="40458C"/>
                </a:solidFill>
                <a:latin typeface="Tahoma"/>
                <a:cs typeface="Tahoma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2520453" y="6120000"/>
              <a:ext cx="543024" cy="542929"/>
            </a:xfrm>
            <a:prstGeom prst="ellipse">
              <a:avLst/>
            </a:prstGeom>
            <a:gradFill rotWithShape="1">
              <a:gsLst>
                <a:gs pos="0">
                  <a:srgbClr val="5BB5F3">
                    <a:tint val="50000"/>
                    <a:satMod val="300000"/>
                  </a:srgbClr>
                </a:gs>
                <a:gs pos="35000">
                  <a:srgbClr val="5BB5F3">
                    <a:tint val="37000"/>
                    <a:satMod val="300000"/>
                  </a:srgbClr>
                </a:gs>
                <a:gs pos="100000">
                  <a:srgbClr val="5BB5F3">
                    <a:tint val="15000"/>
                    <a:satMod val="350000"/>
                  </a:srgbClr>
                </a:gs>
              </a:gsLst>
              <a:lin ang="16200000" scaled="1"/>
            </a:gradFill>
            <a:ln w="6350" cap="rnd" cmpd="sng" algn="ctr">
              <a:solidFill>
                <a:srgbClr val="5BB5F3">
                  <a:shade val="95000"/>
                  <a:satMod val="105000"/>
                </a:srgbClr>
              </a:solidFill>
              <a:prstDash val="solid"/>
            </a:ln>
            <a:effectLst>
              <a:outerShdw blurRad="45000" dist="25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algn="ctr" defTabSz="514350">
                <a:defRPr/>
              </a:pPr>
              <a:endParaRPr lang="en-GB" sz="788" kern="0" dirty="0">
                <a:solidFill>
                  <a:srgbClr val="40458C"/>
                </a:solidFill>
                <a:latin typeface="Tahoma"/>
                <a:cs typeface="Tahoma"/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3240581" y="5400001"/>
              <a:ext cx="543024" cy="542929"/>
            </a:xfrm>
            <a:prstGeom prst="ellipse">
              <a:avLst/>
            </a:prstGeom>
            <a:gradFill rotWithShape="1">
              <a:gsLst>
                <a:gs pos="0">
                  <a:srgbClr val="5BB5F3">
                    <a:tint val="50000"/>
                    <a:satMod val="300000"/>
                  </a:srgbClr>
                </a:gs>
                <a:gs pos="35000">
                  <a:srgbClr val="5BB5F3">
                    <a:tint val="37000"/>
                    <a:satMod val="300000"/>
                  </a:srgbClr>
                </a:gs>
                <a:gs pos="100000">
                  <a:srgbClr val="5BB5F3">
                    <a:tint val="15000"/>
                    <a:satMod val="350000"/>
                  </a:srgbClr>
                </a:gs>
              </a:gsLst>
              <a:lin ang="16200000" scaled="1"/>
            </a:gradFill>
            <a:ln w="6350" cap="rnd" cmpd="sng" algn="ctr">
              <a:solidFill>
                <a:srgbClr val="5BB5F3">
                  <a:shade val="95000"/>
                  <a:satMod val="105000"/>
                </a:srgbClr>
              </a:solidFill>
              <a:prstDash val="solid"/>
            </a:ln>
            <a:effectLst>
              <a:outerShdw blurRad="45000" dist="25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algn="ctr" defTabSz="514350">
                <a:defRPr/>
              </a:pPr>
              <a:endParaRPr lang="en-GB" sz="788" kern="0" dirty="0">
                <a:solidFill>
                  <a:srgbClr val="40458C"/>
                </a:solidFill>
                <a:latin typeface="Tahoma"/>
                <a:cs typeface="Tahoma"/>
              </a:endParaRPr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3960710" y="4680002"/>
              <a:ext cx="543024" cy="542929"/>
            </a:xfrm>
            <a:prstGeom prst="ellipse">
              <a:avLst/>
            </a:prstGeom>
            <a:gradFill rotWithShape="1">
              <a:gsLst>
                <a:gs pos="0">
                  <a:srgbClr val="5BB5F3">
                    <a:tint val="50000"/>
                    <a:satMod val="300000"/>
                  </a:srgbClr>
                </a:gs>
                <a:gs pos="35000">
                  <a:srgbClr val="5BB5F3">
                    <a:tint val="37000"/>
                    <a:satMod val="300000"/>
                  </a:srgbClr>
                </a:gs>
                <a:gs pos="100000">
                  <a:srgbClr val="5BB5F3">
                    <a:tint val="15000"/>
                    <a:satMod val="350000"/>
                  </a:srgbClr>
                </a:gs>
              </a:gsLst>
              <a:lin ang="16200000" scaled="1"/>
            </a:gradFill>
            <a:ln w="6350" cap="rnd" cmpd="sng" algn="ctr">
              <a:solidFill>
                <a:srgbClr val="5BB5F3">
                  <a:shade val="95000"/>
                  <a:satMod val="105000"/>
                </a:srgbClr>
              </a:solidFill>
              <a:prstDash val="solid"/>
            </a:ln>
            <a:effectLst>
              <a:outerShdw blurRad="45000" dist="25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algn="ctr" defTabSz="514350">
                <a:defRPr/>
              </a:pPr>
              <a:endParaRPr lang="en-GB" sz="788" kern="0" dirty="0">
                <a:solidFill>
                  <a:srgbClr val="40458C"/>
                </a:solidFill>
                <a:latin typeface="Tahoma"/>
                <a:cs typeface="Tahoma"/>
              </a:endParaRPr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4680839" y="6120000"/>
              <a:ext cx="543024" cy="542929"/>
            </a:xfrm>
            <a:prstGeom prst="ellipse">
              <a:avLst/>
            </a:prstGeom>
            <a:gradFill rotWithShape="1">
              <a:gsLst>
                <a:gs pos="0">
                  <a:srgbClr val="5BB5F3">
                    <a:tint val="50000"/>
                    <a:satMod val="300000"/>
                  </a:srgbClr>
                </a:gs>
                <a:gs pos="35000">
                  <a:srgbClr val="5BB5F3">
                    <a:tint val="37000"/>
                    <a:satMod val="300000"/>
                  </a:srgbClr>
                </a:gs>
                <a:gs pos="100000">
                  <a:srgbClr val="5BB5F3">
                    <a:tint val="15000"/>
                    <a:satMod val="350000"/>
                  </a:srgbClr>
                </a:gs>
              </a:gsLst>
              <a:lin ang="16200000" scaled="1"/>
            </a:gradFill>
            <a:ln w="6350" cap="rnd" cmpd="sng" algn="ctr">
              <a:solidFill>
                <a:srgbClr val="5BB5F3">
                  <a:shade val="95000"/>
                  <a:satMod val="105000"/>
                </a:srgbClr>
              </a:solidFill>
              <a:prstDash val="solid"/>
            </a:ln>
            <a:effectLst>
              <a:outerShdw blurRad="45000" dist="25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algn="ctr" defTabSz="514350">
                <a:defRPr/>
              </a:pPr>
              <a:endParaRPr lang="en-GB" sz="788" kern="0" dirty="0">
                <a:solidFill>
                  <a:srgbClr val="40458C"/>
                </a:solidFill>
                <a:latin typeface="Tahoma"/>
                <a:cs typeface="Tahoma"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5400968" y="5400001"/>
              <a:ext cx="543024" cy="542929"/>
            </a:xfrm>
            <a:prstGeom prst="ellipse">
              <a:avLst/>
            </a:prstGeom>
            <a:gradFill rotWithShape="1">
              <a:gsLst>
                <a:gs pos="0">
                  <a:srgbClr val="5BB5F3">
                    <a:tint val="50000"/>
                    <a:satMod val="300000"/>
                  </a:srgbClr>
                </a:gs>
                <a:gs pos="35000">
                  <a:srgbClr val="5BB5F3">
                    <a:tint val="37000"/>
                    <a:satMod val="300000"/>
                  </a:srgbClr>
                </a:gs>
                <a:gs pos="100000">
                  <a:srgbClr val="5BB5F3">
                    <a:tint val="15000"/>
                    <a:satMod val="350000"/>
                  </a:srgbClr>
                </a:gs>
              </a:gsLst>
              <a:lin ang="16200000" scaled="1"/>
            </a:gradFill>
            <a:ln w="6350" cap="rnd" cmpd="sng" algn="ctr">
              <a:solidFill>
                <a:srgbClr val="5BB5F3">
                  <a:shade val="95000"/>
                  <a:satMod val="105000"/>
                </a:srgbClr>
              </a:solidFill>
              <a:prstDash val="solid"/>
            </a:ln>
            <a:effectLst>
              <a:outerShdw blurRad="45000" dist="25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algn="ctr" defTabSz="514350">
                <a:defRPr/>
              </a:pPr>
              <a:endParaRPr lang="en-GB" sz="788" kern="0" dirty="0">
                <a:solidFill>
                  <a:srgbClr val="40458C"/>
                </a:solidFill>
                <a:latin typeface="Tahoma"/>
                <a:cs typeface="Tahoma"/>
              </a:endParaRPr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6121097" y="4680002"/>
              <a:ext cx="543024" cy="542929"/>
            </a:xfrm>
            <a:prstGeom prst="ellipse">
              <a:avLst/>
            </a:prstGeom>
            <a:gradFill rotWithShape="1">
              <a:gsLst>
                <a:gs pos="0">
                  <a:srgbClr val="5BB5F3">
                    <a:tint val="50000"/>
                    <a:satMod val="300000"/>
                  </a:srgbClr>
                </a:gs>
                <a:gs pos="35000">
                  <a:srgbClr val="5BB5F3">
                    <a:tint val="37000"/>
                    <a:satMod val="300000"/>
                  </a:srgbClr>
                </a:gs>
                <a:gs pos="100000">
                  <a:srgbClr val="5BB5F3">
                    <a:tint val="15000"/>
                    <a:satMod val="350000"/>
                  </a:srgbClr>
                </a:gs>
              </a:gsLst>
              <a:lin ang="16200000" scaled="1"/>
            </a:gradFill>
            <a:ln w="6350" cap="rnd" cmpd="sng" algn="ctr">
              <a:solidFill>
                <a:srgbClr val="5BB5F3">
                  <a:shade val="95000"/>
                  <a:satMod val="105000"/>
                </a:srgbClr>
              </a:solidFill>
              <a:prstDash val="solid"/>
            </a:ln>
            <a:effectLst>
              <a:outerShdw blurRad="45000" dist="25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algn="ctr" defTabSz="514350">
                <a:defRPr/>
              </a:pPr>
              <a:endParaRPr lang="en-GB" sz="788" kern="0" dirty="0">
                <a:solidFill>
                  <a:srgbClr val="40458C"/>
                </a:solidFill>
                <a:latin typeface="Tahoma"/>
                <a:cs typeface="Tahoma"/>
              </a:endParaRPr>
            </a:p>
          </p:txBody>
        </p:sp>
        <p:cxnSp>
          <p:nvCxnSpPr>
            <p:cNvPr id="20" name="Straight Connector 19"/>
            <p:cNvCxnSpPr>
              <a:stCxn id="13" idx="6"/>
              <a:endCxn id="16" idx="2"/>
            </p:cNvCxnSpPr>
            <p:nvPr/>
          </p:nvCxnSpPr>
          <p:spPr>
            <a:xfrm>
              <a:off x="2343348" y="4951465"/>
              <a:ext cx="1617360" cy="1589"/>
            </a:xfrm>
            <a:prstGeom prst="line">
              <a:avLst/>
            </a:prstGeom>
            <a:noFill/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21" name="Straight Connector 20"/>
            <p:cNvCxnSpPr>
              <a:stCxn id="16" idx="6"/>
              <a:endCxn id="19" idx="2"/>
            </p:cNvCxnSpPr>
            <p:nvPr/>
          </p:nvCxnSpPr>
          <p:spPr>
            <a:xfrm>
              <a:off x="4503734" y="4951465"/>
              <a:ext cx="1617360" cy="1589"/>
            </a:xfrm>
            <a:prstGeom prst="line">
              <a:avLst/>
            </a:prstGeom>
            <a:noFill/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22" name="Straight Connector 21"/>
            <p:cNvCxnSpPr>
              <a:stCxn id="17" idx="7"/>
              <a:endCxn id="18" idx="3"/>
            </p:cNvCxnSpPr>
            <p:nvPr/>
          </p:nvCxnSpPr>
          <p:spPr>
            <a:xfrm rot="5400000" flipH="1" flipV="1">
              <a:off x="5144369" y="5863389"/>
              <a:ext cx="336093" cy="336153"/>
            </a:xfrm>
            <a:prstGeom prst="line">
              <a:avLst/>
            </a:prstGeom>
            <a:noFill/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23" name="Straight Connector 22"/>
            <p:cNvCxnSpPr>
              <a:stCxn id="18" idx="7"/>
              <a:endCxn id="19" idx="3"/>
            </p:cNvCxnSpPr>
            <p:nvPr/>
          </p:nvCxnSpPr>
          <p:spPr>
            <a:xfrm rot="5400000" flipH="1" flipV="1">
              <a:off x="5864498" y="5143388"/>
              <a:ext cx="336093" cy="336153"/>
            </a:xfrm>
            <a:prstGeom prst="line">
              <a:avLst/>
            </a:prstGeom>
            <a:noFill/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24" name="Straight Connector 23"/>
            <p:cNvCxnSpPr>
              <a:stCxn id="17" idx="2"/>
              <a:endCxn id="14" idx="6"/>
            </p:cNvCxnSpPr>
            <p:nvPr/>
          </p:nvCxnSpPr>
          <p:spPr>
            <a:xfrm rot="10800000">
              <a:off x="3063477" y="6391465"/>
              <a:ext cx="1617360" cy="1589"/>
            </a:xfrm>
            <a:prstGeom prst="line">
              <a:avLst/>
            </a:prstGeom>
            <a:noFill/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25" name="Straight Connector 24"/>
            <p:cNvCxnSpPr>
              <a:stCxn id="14" idx="2"/>
              <a:endCxn id="11" idx="6"/>
            </p:cNvCxnSpPr>
            <p:nvPr/>
          </p:nvCxnSpPr>
          <p:spPr>
            <a:xfrm rot="10800000">
              <a:off x="903090" y="6391465"/>
              <a:ext cx="1617360" cy="1589"/>
            </a:xfrm>
            <a:prstGeom prst="line">
              <a:avLst/>
            </a:prstGeom>
            <a:noFill/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26" name="Straight Connector 25"/>
            <p:cNvCxnSpPr>
              <a:stCxn id="12" idx="6"/>
              <a:endCxn id="15" idx="2"/>
            </p:cNvCxnSpPr>
            <p:nvPr/>
          </p:nvCxnSpPr>
          <p:spPr>
            <a:xfrm>
              <a:off x="1623219" y="5671464"/>
              <a:ext cx="1617360" cy="1589"/>
            </a:xfrm>
            <a:prstGeom prst="line">
              <a:avLst/>
            </a:prstGeom>
            <a:noFill/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27" name="Straight Connector 26"/>
            <p:cNvCxnSpPr>
              <a:stCxn id="15" idx="6"/>
              <a:endCxn id="18" idx="2"/>
            </p:cNvCxnSpPr>
            <p:nvPr/>
          </p:nvCxnSpPr>
          <p:spPr>
            <a:xfrm>
              <a:off x="3783606" y="5671464"/>
              <a:ext cx="1617360" cy="1589"/>
            </a:xfrm>
            <a:prstGeom prst="line">
              <a:avLst/>
            </a:prstGeom>
            <a:noFill/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28" name="Straight Connector 27"/>
            <p:cNvCxnSpPr>
              <a:stCxn id="13" idx="3"/>
              <a:endCxn id="12" idx="7"/>
            </p:cNvCxnSpPr>
            <p:nvPr/>
          </p:nvCxnSpPr>
          <p:spPr>
            <a:xfrm rot="5400000">
              <a:off x="1543725" y="5143388"/>
              <a:ext cx="336093" cy="336153"/>
            </a:xfrm>
            <a:prstGeom prst="line">
              <a:avLst/>
            </a:prstGeom>
            <a:noFill/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29" name="Straight Connector 28"/>
            <p:cNvCxnSpPr>
              <a:stCxn id="12" idx="3"/>
              <a:endCxn id="11" idx="7"/>
            </p:cNvCxnSpPr>
            <p:nvPr/>
          </p:nvCxnSpPr>
          <p:spPr>
            <a:xfrm rot="5400000">
              <a:off x="823596" y="5863389"/>
              <a:ext cx="336093" cy="336153"/>
            </a:xfrm>
            <a:prstGeom prst="line">
              <a:avLst/>
            </a:prstGeom>
            <a:noFill/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30" name="Straight Connector 29"/>
            <p:cNvCxnSpPr>
              <a:stCxn id="14" idx="7"/>
              <a:endCxn id="15" idx="3"/>
            </p:cNvCxnSpPr>
            <p:nvPr/>
          </p:nvCxnSpPr>
          <p:spPr>
            <a:xfrm rot="5400000" flipH="1" flipV="1">
              <a:off x="2983983" y="5863389"/>
              <a:ext cx="336093" cy="336153"/>
            </a:xfrm>
            <a:prstGeom prst="line">
              <a:avLst/>
            </a:prstGeom>
            <a:noFill/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31" name="Straight Connector 30"/>
            <p:cNvCxnSpPr>
              <a:stCxn id="15" idx="7"/>
              <a:endCxn id="16" idx="3"/>
            </p:cNvCxnSpPr>
            <p:nvPr/>
          </p:nvCxnSpPr>
          <p:spPr>
            <a:xfrm rot="5400000" flipH="1" flipV="1">
              <a:off x="3704112" y="5143388"/>
              <a:ext cx="336093" cy="336153"/>
            </a:xfrm>
            <a:prstGeom prst="line">
              <a:avLst/>
            </a:prstGeom>
            <a:noFill/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32" name="Shape 219"/>
            <p:cNvCxnSpPr>
              <a:stCxn id="13" idx="2"/>
              <a:endCxn id="19" idx="6"/>
            </p:cNvCxnSpPr>
            <p:nvPr/>
          </p:nvCxnSpPr>
          <p:spPr>
            <a:xfrm rot="10800000" flipH="1">
              <a:off x="1800324" y="4951465"/>
              <a:ext cx="4863797" cy="1589"/>
            </a:xfrm>
            <a:prstGeom prst="curvedConnector5">
              <a:avLst>
                <a:gd name="adj1" fmla="val -4701"/>
                <a:gd name="adj2" fmla="val 26483069"/>
                <a:gd name="adj3" fmla="val 104701"/>
              </a:avLst>
            </a:prstGeom>
            <a:noFill/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33" name="Curved Connector 250"/>
            <p:cNvCxnSpPr>
              <a:stCxn id="12" idx="2"/>
              <a:endCxn id="18" idx="6"/>
            </p:cNvCxnSpPr>
            <p:nvPr/>
          </p:nvCxnSpPr>
          <p:spPr>
            <a:xfrm rot="10800000" flipH="1">
              <a:off x="1080195" y="5671464"/>
              <a:ext cx="4863797" cy="1589"/>
            </a:xfrm>
            <a:prstGeom prst="curvedConnector5">
              <a:avLst>
                <a:gd name="adj1" fmla="val -4701"/>
                <a:gd name="adj2" fmla="val 25982313"/>
                <a:gd name="adj3" fmla="val 104701"/>
              </a:avLst>
            </a:prstGeom>
            <a:noFill/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34" name="Curved Connector 261"/>
            <p:cNvCxnSpPr>
              <a:stCxn id="11" idx="2"/>
              <a:endCxn id="17" idx="6"/>
            </p:cNvCxnSpPr>
            <p:nvPr/>
          </p:nvCxnSpPr>
          <p:spPr>
            <a:xfrm rot="10800000" flipH="1">
              <a:off x="360066" y="6391465"/>
              <a:ext cx="4863797" cy="1589"/>
            </a:xfrm>
            <a:prstGeom prst="curvedConnector5">
              <a:avLst>
                <a:gd name="adj1" fmla="val -4701"/>
                <a:gd name="adj2" fmla="val 26483006"/>
                <a:gd name="adj3" fmla="val 104701"/>
              </a:avLst>
            </a:prstGeom>
            <a:noFill/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35" name="Shape 223"/>
            <p:cNvCxnSpPr>
              <a:stCxn id="14" idx="6"/>
              <a:endCxn id="16" idx="5"/>
            </p:cNvCxnSpPr>
            <p:nvPr/>
          </p:nvCxnSpPr>
          <p:spPr>
            <a:xfrm flipV="1">
              <a:off x="3063477" y="5143418"/>
              <a:ext cx="1360734" cy="1248045"/>
            </a:xfrm>
            <a:prstGeom prst="curvedConnector2">
              <a:avLst/>
            </a:prstGeom>
            <a:noFill/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36" name="Shape 224"/>
            <p:cNvCxnSpPr>
              <a:stCxn id="11" idx="6"/>
              <a:endCxn id="13" idx="5"/>
            </p:cNvCxnSpPr>
            <p:nvPr/>
          </p:nvCxnSpPr>
          <p:spPr>
            <a:xfrm flipV="1">
              <a:off x="903090" y="5143418"/>
              <a:ext cx="1360734" cy="1248045"/>
            </a:xfrm>
            <a:prstGeom prst="curvedConnector2">
              <a:avLst/>
            </a:prstGeom>
            <a:noFill/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360066" y="3870001"/>
              <a:ext cx="543024" cy="542928"/>
            </a:xfrm>
            <a:prstGeom prst="ellipse">
              <a:avLst/>
            </a:prstGeom>
            <a:gradFill rotWithShape="1">
              <a:gsLst>
                <a:gs pos="0">
                  <a:srgbClr val="5BB5F3">
                    <a:tint val="50000"/>
                    <a:satMod val="300000"/>
                  </a:srgbClr>
                </a:gs>
                <a:gs pos="35000">
                  <a:srgbClr val="5BB5F3">
                    <a:tint val="37000"/>
                    <a:satMod val="300000"/>
                  </a:srgbClr>
                </a:gs>
                <a:gs pos="100000">
                  <a:srgbClr val="5BB5F3">
                    <a:tint val="15000"/>
                    <a:satMod val="350000"/>
                  </a:srgbClr>
                </a:gs>
              </a:gsLst>
              <a:lin ang="16200000" scaled="1"/>
            </a:gradFill>
            <a:ln w="6350" cap="rnd" cmpd="sng" algn="ctr">
              <a:solidFill>
                <a:srgbClr val="5BB5F3">
                  <a:shade val="95000"/>
                  <a:satMod val="105000"/>
                </a:srgbClr>
              </a:solidFill>
              <a:prstDash val="solid"/>
            </a:ln>
            <a:effectLst>
              <a:outerShdw blurRad="45000" dist="25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algn="ctr" defTabSz="514350">
                <a:defRPr/>
              </a:pPr>
              <a:endParaRPr lang="en-GB" sz="788" kern="0" dirty="0">
                <a:solidFill>
                  <a:srgbClr val="40458C"/>
                </a:solidFill>
                <a:latin typeface="Tahoma"/>
                <a:cs typeface="Tahoma"/>
              </a:endParaRPr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1080195" y="3150001"/>
              <a:ext cx="543024" cy="542928"/>
            </a:xfrm>
            <a:prstGeom prst="ellipse">
              <a:avLst/>
            </a:prstGeom>
            <a:gradFill rotWithShape="1">
              <a:gsLst>
                <a:gs pos="0">
                  <a:srgbClr val="5BB5F3">
                    <a:tint val="50000"/>
                    <a:satMod val="300000"/>
                  </a:srgbClr>
                </a:gs>
                <a:gs pos="35000">
                  <a:srgbClr val="5BB5F3">
                    <a:tint val="37000"/>
                    <a:satMod val="300000"/>
                  </a:srgbClr>
                </a:gs>
                <a:gs pos="100000">
                  <a:srgbClr val="5BB5F3">
                    <a:tint val="15000"/>
                    <a:satMod val="350000"/>
                  </a:srgbClr>
                </a:gs>
              </a:gsLst>
              <a:lin ang="16200000" scaled="1"/>
            </a:gradFill>
            <a:ln w="6350" cap="rnd" cmpd="sng" algn="ctr">
              <a:solidFill>
                <a:srgbClr val="5BB5F3">
                  <a:shade val="95000"/>
                  <a:satMod val="105000"/>
                </a:srgbClr>
              </a:solidFill>
              <a:prstDash val="solid"/>
            </a:ln>
            <a:effectLst>
              <a:outerShdw blurRad="45000" dist="25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algn="ctr" defTabSz="514350">
                <a:defRPr/>
              </a:pPr>
              <a:endParaRPr lang="en-GB" sz="788" kern="0" dirty="0">
                <a:solidFill>
                  <a:srgbClr val="40458C"/>
                </a:solidFill>
                <a:latin typeface="Tahoma"/>
                <a:cs typeface="Tahoma"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1800324" y="2430000"/>
              <a:ext cx="543024" cy="542928"/>
            </a:xfrm>
            <a:prstGeom prst="ellipse">
              <a:avLst/>
            </a:prstGeom>
            <a:gradFill rotWithShape="1">
              <a:gsLst>
                <a:gs pos="0">
                  <a:srgbClr val="5BB5F3">
                    <a:tint val="50000"/>
                    <a:satMod val="300000"/>
                  </a:srgbClr>
                </a:gs>
                <a:gs pos="35000">
                  <a:srgbClr val="5BB5F3">
                    <a:tint val="37000"/>
                    <a:satMod val="300000"/>
                  </a:srgbClr>
                </a:gs>
                <a:gs pos="100000">
                  <a:srgbClr val="5BB5F3">
                    <a:tint val="15000"/>
                    <a:satMod val="350000"/>
                  </a:srgbClr>
                </a:gs>
              </a:gsLst>
              <a:lin ang="16200000" scaled="1"/>
            </a:gradFill>
            <a:ln w="6350" cap="rnd" cmpd="sng" algn="ctr">
              <a:solidFill>
                <a:srgbClr val="5BB5F3">
                  <a:shade val="95000"/>
                  <a:satMod val="105000"/>
                </a:srgbClr>
              </a:solidFill>
              <a:prstDash val="solid"/>
            </a:ln>
            <a:effectLst>
              <a:outerShdw blurRad="45000" dist="25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algn="ctr" defTabSz="514350">
                <a:defRPr/>
              </a:pPr>
              <a:endParaRPr lang="en-GB" sz="788" kern="0" dirty="0">
                <a:solidFill>
                  <a:srgbClr val="40458C"/>
                </a:solidFill>
                <a:latin typeface="Tahoma"/>
                <a:cs typeface="Tahoma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2520453" y="3870001"/>
              <a:ext cx="543024" cy="542928"/>
            </a:xfrm>
            <a:prstGeom prst="ellipse">
              <a:avLst/>
            </a:prstGeom>
            <a:gradFill rotWithShape="1">
              <a:gsLst>
                <a:gs pos="0">
                  <a:srgbClr val="5BB5F3">
                    <a:tint val="50000"/>
                    <a:satMod val="300000"/>
                  </a:srgbClr>
                </a:gs>
                <a:gs pos="35000">
                  <a:srgbClr val="5BB5F3">
                    <a:tint val="37000"/>
                    <a:satMod val="300000"/>
                  </a:srgbClr>
                </a:gs>
                <a:gs pos="100000">
                  <a:srgbClr val="5BB5F3">
                    <a:tint val="15000"/>
                    <a:satMod val="350000"/>
                  </a:srgbClr>
                </a:gs>
              </a:gsLst>
              <a:lin ang="16200000" scaled="1"/>
            </a:gradFill>
            <a:ln w="6350" cap="rnd" cmpd="sng" algn="ctr">
              <a:solidFill>
                <a:srgbClr val="5BB5F3">
                  <a:shade val="95000"/>
                  <a:satMod val="105000"/>
                </a:srgbClr>
              </a:solidFill>
              <a:prstDash val="solid"/>
            </a:ln>
            <a:effectLst>
              <a:outerShdw blurRad="45000" dist="25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algn="ctr" defTabSz="514350">
                <a:defRPr/>
              </a:pPr>
              <a:endParaRPr lang="en-GB" sz="788" kern="0" dirty="0">
                <a:solidFill>
                  <a:srgbClr val="40458C"/>
                </a:solidFill>
                <a:latin typeface="Tahoma"/>
                <a:cs typeface="Tahoma"/>
              </a:endParaRPr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3240581" y="3150001"/>
              <a:ext cx="543024" cy="542928"/>
            </a:xfrm>
            <a:prstGeom prst="ellipse">
              <a:avLst/>
            </a:prstGeom>
            <a:gradFill rotWithShape="1">
              <a:gsLst>
                <a:gs pos="0">
                  <a:srgbClr val="5BB5F3">
                    <a:tint val="50000"/>
                    <a:satMod val="300000"/>
                  </a:srgbClr>
                </a:gs>
                <a:gs pos="35000">
                  <a:srgbClr val="5BB5F3">
                    <a:tint val="37000"/>
                    <a:satMod val="300000"/>
                  </a:srgbClr>
                </a:gs>
                <a:gs pos="100000">
                  <a:srgbClr val="5BB5F3">
                    <a:tint val="15000"/>
                    <a:satMod val="350000"/>
                  </a:srgbClr>
                </a:gs>
              </a:gsLst>
              <a:lin ang="16200000" scaled="1"/>
            </a:gradFill>
            <a:ln w="6350" cap="rnd" cmpd="sng" algn="ctr">
              <a:solidFill>
                <a:srgbClr val="5BB5F3">
                  <a:shade val="95000"/>
                  <a:satMod val="105000"/>
                </a:srgbClr>
              </a:solidFill>
              <a:prstDash val="solid"/>
            </a:ln>
            <a:effectLst>
              <a:outerShdw blurRad="45000" dist="25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algn="ctr" defTabSz="514350">
                <a:defRPr/>
              </a:pPr>
              <a:endParaRPr lang="en-GB" sz="788" kern="0" dirty="0">
                <a:solidFill>
                  <a:srgbClr val="40458C"/>
                </a:solidFill>
                <a:latin typeface="Tahoma"/>
                <a:cs typeface="Tahoma"/>
              </a:endParaRPr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3960710" y="2430000"/>
              <a:ext cx="543024" cy="542928"/>
            </a:xfrm>
            <a:prstGeom prst="ellipse">
              <a:avLst/>
            </a:prstGeom>
            <a:gradFill rotWithShape="1">
              <a:gsLst>
                <a:gs pos="0">
                  <a:srgbClr val="5BB5F3">
                    <a:tint val="50000"/>
                    <a:satMod val="300000"/>
                  </a:srgbClr>
                </a:gs>
                <a:gs pos="35000">
                  <a:srgbClr val="5BB5F3">
                    <a:tint val="37000"/>
                    <a:satMod val="300000"/>
                  </a:srgbClr>
                </a:gs>
                <a:gs pos="100000">
                  <a:srgbClr val="5BB5F3">
                    <a:tint val="15000"/>
                    <a:satMod val="350000"/>
                  </a:srgbClr>
                </a:gs>
              </a:gsLst>
              <a:lin ang="16200000" scaled="1"/>
            </a:gradFill>
            <a:ln w="6350" cap="rnd" cmpd="sng" algn="ctr">
              <a:solidFill>
                <a:srgbClr val="5BB5F3">
                  <a:shade val="95000"/>
                  <a:satMod val="105000"/>
                </a:srgbClr>
              </a:solidFill>
              <a:prstDash val="solid"/>
            </a:ln>
            <a:effectLst>
              <a:outerShdw blurRad="45000" dist="25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algn="ctr" defTabSz="514350">
                <a:defRPr/>
              </a:pPr>
              <a:endParaRPr lang="en-GB" sz="788" kern="0" dirty="0">
                <a:solidFill>
                  <a:srgbClr val="40458C"/>
                </a:solidFill>
                <a:latin typeface="Tahoma"/>
                <a:cs typeface="Tahoma"/>
              </a:endParaRPr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4680839" y="3870001"/>
              <a:ext cx="543024" cy="542928"/>
            </a:xfrm>
            <a:prstGeom prst="ellipse">
              <a:avLst/>
            </a:prstGeom>
            <a:gradFill rotWithShape="1">
              <a:gsLst>
                <a:gs pos="0">
                  <a:srgbClr val="5BB5F3">
                    <a:tint val="50000"/>
                    <a:satMod val="300000"/>
                  </a:srgbClr>
                </a:gs>
                <a:gs pos="35000">
                  <a:srgbClr val="5BB5F3">
                    <a:tint val="37000"/>
                    <a:satMod val="300000"/>
                  </a:srgbClr>
                </a:gs>
                <a:gs pos="100000">
                  <a:srgbClr val="5BB5F3">
                    <a:tint val="15000"/>
                    <a:satMod val="350000"/>
                  </a:srgbClr>
                </a:gs>
              </a:gsLst>
              <a:lin ang="16200000" scaled="1"/>
            </a:gradFill>
            <a:ln w="6350" cap="rnd" cmpd="sng" algn="ctr">
              <a:solidFill>
                <a:srgbClr val="5BB5F3">
                  <a:shade val="95000"/>
                  <a:satMod val="105000"/>
                </a:srgbClr>
              </a:solidFill>
              <a:prstDash val="solid"/>
            </a:ln>
            <a:effectLst>
              <a:outerShdw blurRad="45000" dist="25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algn="ctr" defTabSz="514350">
                <a:defRPr/>
              </a:pPr>
              <a:endParaRPr lang="en-GB" sz="788" kern="0" dirty="0">
                <a:solidFill>
                  <a:srgbClr val="40458C"/>
                </a:solidFill>
                <a:latin typeface="Tahoma"/>
                <a:cs typeface="Tahoma"/>
              </a:endParaRPr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5400968" y="3150001"/>
              <a:ext cx="543024" cy="542928"/>
            </a:xfrm>
            <a:prstGeom prst="ellipse">
              <a:avLst/>
            </a:prstGeom>
            <a:gradFill rotWithShape="1">
              <a:gsLst>
                <a:gs pos="0">
                  <a:srgbClr val="5BB5F3">
                    <a:tint val="50000"/>
                    <a:satMod val="300000"/>
                  </a:srgbClr>
                </a:gs>
                <a:gs pos="35000">
                  <a:srgbClr val="5BB5F3">
                    <a:tint val="37000"/>
                    <a:satMod val="300000"/>
                  </a:srgbClr>
                </a:gs>
                <a:gs pos="100000">
                  <a:srgbClr val="5BB5F3">
                    <a:tint val="15000"/>
                    <a:satMod val="350000"/>
                  </a:srgbClr>
                </a:gs>
              </a:gsLst>
              <a:lin ang="16200000" scaled="1"/>
            </a:gradFill>
            <a:ln w="6350" cap="rnd" cmpd="sng" algn="ctr">
              <a:solidFill>
                <a:srgbClr val="5BB5F3">
                  <a:shade val="95000"/>
                  <a:satMod val="105000"/>
                </a:srgbClr>
              </a:solidFill>
              <a:prstDash val="solid"/>
            </a:ln>
            <a:effectLst>
              <a:outerShdw blurRad="45000" dist="25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algn="ctr" defTabSz="514350">
                <a:defRPr/>
              </a:pPr>
              <a:endParaRPr lang="en-GB" sz="788" kern="0" dirty="0">
                <a:solidFill>
                  <a:srgbClr val="40458C"/>
                </a:solidFill>
                <a:latin typeface="Tahoma"/>
                <a:cs typeface="Tahoma"/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6121097" y="2430000"/>
              <a:ext cx="543024" cy="542928"/>
            </a:xfrm>
            <a:prstGeom prst="ellipse">
              <a:avLst/>
            </a:prstGeom>
            <a:gradFill rotWithShape="1">
              <a:gsLst>
                <a:gs pos="0">
                  <a:srgbClr val="5BB5F3">
                    <a:tint val="50000"/>
                    <a:satMod val="300000"/>
                  </a:srgbClr>
                </a:gs>
                <a:gs pos="35000">
                  <a:srgbClr val="5BB5F3">
                    <a:tint val="37000"/>
                    <a:satMod val="300000"/>
                  </a:srgbClr>
                </a:gs>
                <a:gs pos="100000">
                  <a:srgbClr val="5BB5F3">
                    <a:tint val="15000"/>
                    <a:satMod val="350000"/>
                  </a:srgbClr>
                </a:gs>
              </a:gsLst>
              <a:lin ang="16200000" scaled="1"/>
            </a:gradFill>
            <a:ln w="6350" cap="rnd" cmpd="sng" algn="ctr">
              <a:solidFill>
                <a:srgbClr val="5BB5F3">
                  <a:shade val="95000"/>
                  <a:satMod val="105000"/>
                </a:srgbClr>
              </a:solidFill>
              <a:prstDash val="solid"/>
            </a:ln>
            <a:effectLst>
              <a:outerShdw blurRad="45000" dist="25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algn="ctr" defTabSz="514350">
                <a:defRPr/>
              </a:pPr>
              <a:endParaRPr lang="en-GB" sz="788" kern="0" dirty="0">
                <a:solidFill>
                  <a:srgbClr val="40458C"/>
                </a:solidFill>
                <a:latin typeface="Tahoma"/>
                <a:cs typeface="Tahoma"/>
              </a:endParaRPr>
            </a:p>
          </p:txBody>
        </p:sp>
        <p:cxnSp>
          <p:nvCxnSpPr>
            <p:cNvPr id="46" name="Straight Connector 45"/>
            <p:cNvCxnSpPr>
              <a:stCxn id="39" idx="6"/>
              <a:endCxn id="42" idx="2"/>
            </p:cNvCxnSpPr>
            <p:nvPr/>
          </p:nvCxnSpPr>
          <p:spPr>
            <a:xfrm>
              <a:off x="2343348" y="2701465"/>
              <a:ext cx="1617360" cy="1589"/>
            </a:xfrm>
            <a:prstGeom prst="line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47" name="Straight Connector 46"/>
            <p:cNvCxnSpPr>
              <a:stCxn id="42" idx="6"/>
              <a:endCxn id="45" idx="2"/>
            </p:cNvCxnSpPr>
            <p:nvPr/>
          </p:nvCxnSpPr>
          <p:spPr>
            <a:xfrm>
              <a:off x="4503734" y="2701465"/>
              <a:ext cx="1617360" cy="1589"/>
            </a:xfrm>
            <a:prstGeom prst="line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48" name="Straight Connector 47"/>
            <p:cNvCxnSpPr>
              <a:stCxn id="43" idx="7"/>
              <a:endCxn id="44" idx="3"/>
            </p:cNvCxnSpPr>
            <p:nvPr/>
          </p:nvCxnSpPr>
          <p:spPr>
            <a:xfrm rot="5400000" flipH="1" flipV="1">
              <a:off x="5144369" y="3613388"/>
              <a:ext cx="336092" cy="336153"/>
            </a:xfrm>
            <a:prstGeom prst="line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49" name="Straight Connector 48"/>
            <p:cNvCxnSpPr>
              <a:stCxn id="44" idx="7"/>
              <a:endCxn id="45" idx="3"/>
            </p:cNvCxnSpPr>
            <p:nvPr/>
          </p:nvCxnSpPr>
          <p:spPr>
            <a:xfrm rot="5400000" flipH="1" flipV="1">
              <a:off x="5864498" y="2893388"/>
              <a:ext cx="336092" cy="336153"/>
            </a:xfrm>
            <a:prstGeom prst="line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50" name="Straight Connector 49"/>
            <p:cNvCxnSpPr>
              <a:stCxn id="43" idx="2"/>
              <a:endCxn id="40" idx="6"/>
            </p:cNvCxnSpPr>
            <p:nvPr/>
          </p:nvCxnSpPr>
          <p:spPr>
            <a:xfrm rot="10800000">
              <a:off x="3063477" y="4141464"/>
              <a:ext cx="1617360" cy="1589"/>
            </a:xfrm>
            <a:prstGeom prst="line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51" name="Straight Connector 50"/>
            <p:cNvCxnSpPr>
              <a:stCxn id="40" idx="2"/>
              <a:endCxn id="37" idx="6"/>
            </p:cNvCxnSpPr>
            <p:nvPr/>
          </p:nvCxnSpPr>
          <p:spPr>
            <a:xfrm rot="10800000">
              <a:off x="903090" y="4141464"/>
              <a:ext cx="1617360" cy="1589"/>
            </a:xfrm>
            <a:prstGeom prst="line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52" name="Straight Connector 51"/>
            <p:cNvCxnSpPr>
              <a:stCxn id="38" idx="6"/>
              <a:endCxn id="41" idx="2"/>
            </p:cNvCxnSpPr>
            <p:nvPr/>
          </p:nvCxnSpPr>
          <p:spPr>
            <a:xfrm>
              <a:off x="1623219" y="3421465"/>
              <a:ext cx="1617360" cy="1589"/>
            </a:xfrm>
            <a:prstGeom prst="line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53" name="Straight Connector 52"/>
            <p:cNvCxnSpPr>
              <a:stCxn id="41" idx="6"/>
              <a:endCxn id="44" idx="2"/>
            </p:cNvCxnSpPr>
            <p:nvPr/>
          </p:nvCxnSpPr>
          <p:spPr>
            <a:xfrm>
              <a:off x="3783606" y="3421465"/>
              <a:ext cx="1617360" cy="1589"/>
            </a:xfrm>
            <a:prstGeom prst="line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54" name="Straight Connector 53"/>
            <p:cNvCxnSpPr>
              <a:stCxn id="39" idx="3"/>
              <a:endCxn id="38" idx="7"/>
            </p:cNvCxnSpPr>
            <p:nvPr/>
          </p:nvCxnSpPr>
          <p:spPr>
            <a:xfrm rot="5400000">
              <a:off x="1543725" y="2893388"/>
              <a:ext cx="336092" cy="336153"/>
            </a:xfrm>
            <a:prstGeom prst="line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55" name="Straight Connector 54"/>
            <p:cNvCxnSpPr>
              <a:stCxn id="38" idx="3"/>
              <a:endCxn id="37" idx="7"/>
            </p:cNvCxnSpPr>
            <p:nvPr/>
          </p:nvCxnSpPr>
          <p:spPr>
            <a:xfrm rot="5400000">
              <a:off x="823596" y="3613388"/>
              <a:ext cx="336092" cy="336153"/>
            </a:xfrm>
            <a:prstGeom prst="line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56" name="Straight Connector 55"/>
            <p:cNvCxnSpPr>
              <a:stCxn id="40" idx="7"/>
              <a:endCxn id="41" idx="3"/>
            </p:cNvCxnSpPr>
            <p:nvPr/>
          </p:nvCxnSpPr>
          <p:spPr>
            <a:xfrm rot="5400000" flipH="1" flipV="1">
              <a:off x="2983983" y="3613388"/>
              <a:ext cx="336092" cy="336153"/>
            </a:xfrm>
            <a:prstGeom prst="line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57" name="Straight Connector 56"/>
            <p:cNvCxnSpPr>
              <a:stCxn id="41" idx="7"/>
              <a:endCxn id="42" idx="3"/>
            </p:cNvCxnSpPr>
            <p:nvPr/>
          </p:nvCxnSpPr>
          <p:spPr>
            <a:xfrm rot="5400000" flipH="1" flipV="1">
              <a:off x="3704112" y="2893388"/>
              <a:ext cx="336092" cy="336153"/>
            </a:xfrm>
            <a:prstGeom prst="line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58" name="Shape 246"/>
            <p:cNvCxnSpPr>
              <a:stCxn id="39" idx="2"/>
              <a:endCxn id="45" idx="6"/>
            </p:cNvCxnSpPr>
            <p:nvPr/>
          </p:nvCxnSpPr>
          <p:spPr>
            <a:xfrm rot="10800000" flipH="1">
              <a:off x="1800324" y="2701465"/>
              <a:ext cx="4863797" cy="1589"/>
            </a:xfrm>
            <a:prstGeom prst="curvedConnector5">
              <a:avLst>
                <a:gd name="adj1" fmla="val -4701"/>
                <a:gd name="adj2" fmla="val 26483069"/>
                <a:gd name="adj3" fmla="val 104701"/>
              </a:avLst>
            </a:prstGeom>
            <a:solidFill>
              <a:srgbClr val="FFFFFF">
                <a:lumMod val="85000"/>
              </a:srgbClr>
            </a:solidFill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59" name="Curved Connector 250"/>
            <p:cNvCxnSpPr>
              <a:stCxn id="38" idx="2"/>
              <a:endCxn id="44" idx="6"/>
            </p:cNvCxnSpPr>
            <p:nvPr/>
          </p:nvCxnSpPr>
          <p:spPr>
            <a:xfrm rot="10800000" flipH="1">
              <a:off x="1080195" y="3421465"/>
              <a:ext cx="4863797" cy="1589"/>
            </a:xfrm>
            <a:prstGeom prst="curvedConnector5">
              <a:avLst>
                <a:gd name="adj1" fmla="val -4701"/>
                <a:gd name="adj2" fmla="val 25982313"/>
                <a:gd name="adj3" fmla="val 104701"/>
              </a:avLst>
            </a:prstGeom>
            <a:solidFill>
              <a:srgbClr val="FFFFFF">
                <a:lumMod val="85000"/>
              </a:srgbClr>
            </a:solidFill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60" name="Curved Connector 261"/>
            <p:cNvCxnSpPr>
              <a:stCxn id="37" idx="2"/>
              <a:endCxn id="43" idx="6"/>
            </p:cNvCxnSpPr>
            <p:nvPr/>
          </p:nvCxnSpPr>
          <p:spPr>
            <a:xfrm rot="10800000" flipH="1">
              <a:off x="360066" y="4141464"/>
              <a:ext cx="4863797" cy="1589"/>
            </a:xfrm>
            <a:prstGeom prst="curvedConnector5">
              <a:avLst>
                <a:gd name="adj1" fmla="val -4701"/>
                <a:gd name="adj2" fmla="val 26483006"/>
                <a:gd name="adj3" fmla="val 104701"/>
              </a:avLst>
            </a:prstGeom>
            <a:solidFill>
              <a:srgbClr val="FFFFFF">
                <a:lumMod val="85000"/>
              </a:srgbClr>
            </a:solidFill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61" name="Shape 249"/>
            <p:cNvCxnSpPr>
              <a:stCxn id="43" idx="6"/>
              <a:endCxn id="45" idx="5"/>
            </p:cNvCxnSpPr>
            <p:nvPr/>
          </p:nvCxnSpPr>
          <p:spPr>
            <a:xfrm flipV="1">
              <a:off x="5223863" y="2893419"/>
              <a:ext cx="1360734" cy="1248045"/>
            </a:xfrm>
            <a:prstGeom prst="curvedConnector2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62" name="Shape 250"/>
            <p:cNvCxnSpPr>
              <a:stCxn id="40" idx="6"/>
              <a:endCxn id="42" idx="5"/>
            </p:cNvCxnSpPr>
            <p:nvPr/>
          </p:nvCxnSpPr>
          <p:spPr>
            <a:xfrm flipV="1">
              <a:off x="3063477" y="2893419"/>
              <a:ext cx="1360734" cy="1248045"/>
            </a:xfrm>
            <a:prstGeom prst="curvedConnector2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63" name="Shape 251"/>
            <p:cNvCxnSpPr>
              <a:stCxn id="37" idx="6"/>
              <a:endCxn id="39" idx="5"/>
            </p:cNvCxnSpPr>
            <p:nvPr/>
          </p:nvCxnSpPr>
          <p:spPr>
            <a:xfrm flipV="1">
              <a:off x="903090" y="2893419"/>
              <a:ext cx="1360734" cy="1248045"/>
            </a:xfrm>
            <a:prstGeom prst="curvedConnector2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360066" y="1620002"/>
              <a:ext cx="543024" cy="542928"/>
            </a:xfrm>
            <a:prstGeom prst="ellipse">
              <a:avLst/>
            </a:prstGeom>
            <a:gradFill rotWithShape="1">
              <a:gsLst>
                <a:gs pos="0">
                  <a:srgbClr val="5BB5F3">
                    <a:tint val="50000"/>
                    <a:satMod val="300000"/>
                  </a:srgbClr>
                </a:gs>
                <a:gs pos="35000">
                  <a:srgbClr val="5BB5F3">
                    <a:tint val="37000"/>
                    <a:satMod val="300000"/>
                  </a:srgbClr>
                </a:gs>
                <a:gs pos="100000">
                  <a:srgbClr val="5BB5F3">
                    <a:tint val="15000"/>
                    <a:satMod val="350000"/>
                  </a:srgbClr>
                </a:gs>
              </a:gsLst>
              <a:lin ang="16200000" scaled="1"/>
            </a:gradFill>
            <a:ln w="6350" cap="rnd" cmpd="sng" algn="ctr">
              <a:solidFill>
                <a:srgbClr val="5BB5F3">
                  <a:shade val="95000"/>
                  <a:satMod val="105000"/>
                </a:srgbClr>
              </a:solidFill>
              <a:prstDash val="solid"/>
            </a:ln>
            <a:effectLst>
              <a:outerShdw blurRad="45000" dist="25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algn="ctr" defTabSz="514350">
                <a:defRPr/>
              </a:pPr>
              <a:endParaRPr lang="en-GB" sz="788" kern="0" dirty="0">
                <a:solidFill>
                  <a:srgbClr val="40458C"/>
                </a:solidFill>
                <a:latin typeface="Tahoma"/>
                <a:cs typeface="Tahoma"/>
              </a:endParaRPr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1080195" y="900000"/>
              <a:ext cx="543024" cy="542928"/>
            </a:xfrm>
            <a:prstGeom prst="ellipse">
              <a:avLst/>
            </a:prstGeom>
            <a:gradFill rotWithShape="1">
              <a:gsLst>
                <a:gs pos="0">
                  <a:srgbClr val="5BB5F3">
                    <a:tint val="50000"/>
                    <a:satMod val="300000"/>
                  </a:srgbClr>
                </a:gs>
                <a:gs pos="35000">
                  <a:srgbClr val="5BB5F3">
                    <a:tint val="37000"/>
                    <a:satMod val="300000"/>
                  </a:srgbClr>
                </a:gs>
                <a:gs pos="100000">
                  <a:srgbClr val="5BB5F3">
                    <a:tint val="15000"/>
                    <a:satMod val="350000"/>
                  </a:srgbClr>
                </a:gs>
              </a:gsLst>
              <a:lin ang="16200000" scaled="1"/>
            </a:gradFill>
            <a:ln w="6350" cap="rnd" cmpd="sng" algn="ctr">
              <a:solidFill>
                <a:srgbClr val="5BB5F3">
                  <a:shade val="95000"/>
                  <a:satMod val="105000"/>
                </a:srgbClr>
              </a:solidFill>
              <a:prstDash val="solid"/>
            </a:ln>
            <a:effectLst>
              <a:outerShdw blurRad="45000" dist="25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algn="ctr" defTabSz="514350">
                <a:defRPr/>
              </a:pPr>
              <a:endParaRPr lang="en-GB" sz="788" kern="0" dirty="0">
                <a:solidFill>
                  <a:srgbClr val="40458C"/>
                </a:solidFill>
                <a:latin typeface="Tahoma"/>
                <a:cs typeface="Tahoma"/>
              </a:endParaRPr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1800324" y="180001"/>
              <a:ext cx="543024" cy="542928"/>
            </a:xfrm>
            <a:prstGeom prst="ellipse">
              <a:avLst/>
            </a:prstGeom>
            <a:gradFill rotWithShape="1">
              <a:gsLst>
                <a:gs pos="0">
                  <a:srgbClr val="5BB5F3">
                    <a:tint val="50000"/>
                    <a:satMod val="300000"/>
                  </a:srgbClr>
                </a:gs>
                <a:gs pos="35000">
                  <a:srgbClr val="5BB5F3">
                    <a:tint val="37000"/>
                    <a:satMod val="300000"/>
                  </a:srgbClr>
                </a:gs>
                <a:gs pos="100000">
                  <a:srgbClr val="5BB5F3">
                    <a:tint val="15000"/>
                    <a:satMod val="350000"/>
                  </a:srgbClr>
                </a:gs>
              </a:gsLst>
              <a:lin ang="16200000" scaled="1"/>
            </a:gradFill>
            <a:ln w="6350" cap="rnd" cmpd="sng" algn="ctr">
              <a:solidFill>
                <a:srgbClr val="5BB5F3">
                  <a:shade val="95000"/>
                  <a:satMod val="105000"/>
                </a:srgbClr>
              </a:solidFill>
              <a:prstDash val="solid"/>
            </a:ln>
            <a:effectLst>
              <a:outerShdw blurRad="45000" dist="25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algn="ctr" defTabSz="514350">
                <a:defRPr/>
              </a:pPr>
              <a:endParaRPr lang="en-GB" sz="788" kern="0" dirty="0">
                <a:solidFill>
                  <a:srgbClr val="40458C"/>
                </a:solidFill>
                <a:latin typeface="Tahoma"/>
                <a:cs typeface="Tahoma"/>
              </a:endParaRPr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2520453" y="1620002"/>
              <a:ext cx="543024" cy="542928"/>
            </a:xfrm>
            <a:prstGeom prst="ellipse">
              <a:avLst/>
            </a:prstGeom>
            <a:gradFill rotWithShape="1">
              <a:gsLst>
                <a:gs pos="0">
                  <a:srgbClr val="5BB5F3">
                    <a:tint val="50000"/>
                    <a:satMod val="300000"/>
                  </a:srgbClr>
                </a:gs>
                <a:gs pos="35000">
                  <a:srgbClr val="5BB5F3">
                    <a:tint val="37000"/>
                    <a:satMod val="300000"/>
                  </a:srgbClr>
                </a:gs>
                <a:gs pos="100000">
                  <a:srgbClr val="5BB5F3">
                    <a:tint val="15000"/>
                    <a:satMod val="350000"/>
                  </a:srgbClr>
                </a:gs>
              </a:gsLst>
              <a:lin ang="16200000" scaled="1"/>
            </a:gradFill>
            <a:ln w="6350" cap="rnd" cmpd="sng" algn="ctr">
              <a:solidFill>
                <a:srgbClr val="5BB5F3">
                  <a:shade val="95000"/>
                  <a:satMod val="105000"/>
                </a:srgbClr>
              </a:solidFill>
              <a:prstDash val="solid"/>
            </a:ln>
            <a:effectLst>
              <a:outerShdw blurRad="45000" dist="25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algn="ctr" defTabSz="514350">
                <a:defRPr/>
              </a:pPr>
              <a:endParaRPr lang="en-GB" sz="788" kern="0" dirty="0">
                <a:solidFill>
                  <a:srgbClr val="40458C"/>
                </a:solidFill>
                <a:latin typeface="Tahoma"/>
                <a:cs typeface="Tahoma"/>
              </a:endParaRPr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3240581" y="900000"/>
              <a:ext cx="543024" cy="542928"/>
            </a:xfrm>
            <a:prstGeom prst="ellipse">
              <a:avLst/>
            </a:prstGeom>
            <a:gradFill rotWithShape="1">
              <a:gsLst>
                <a:gs pos="0">
                  <a:srgbClr val="5BB5F3">
                    <a:tint val="50000"/>
                    <a:satMod val="300000"/>
                  </a:srgbClr>
                </a:gs>
                <a:gs pos="35000">
                  <a:srgbClr val="5BB5F3">
                    <a:tint val="37000"/>
                    <a:satMod val="300000"/>
                  </a:srgbClr>
                </a:gs>
                <a:gs pos="100000">
                  <a:srgbClr val="5BB5F3">
                    <a:tint val="15000"/>
                    <a:satMod val="350000"/>
                  </a:srgbClr>
                </a:gs>
              </a:gsLst>
              <a:lin ang="16200000" scaled="1"/>
            </a:gradFill>
            <a:ln w="6350" cap="rnd" cmpd="sng" algn="ctr">
              <a:solidFill>
                <a:srgbClr val="5BB5F3">
                  <a:shade val="95000"/>
                  <a:satMod val="105000"/>
                </a:srgbClr>
              </a:solidFill>
              <a:prstDash val="solid"/>
            </a:ln>
            <a:effectLst>
              <a:outerShdw blurRad="45000" dist="25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algn="ctr" defTabSz="514350">
                <a:defRPr/>
              </a:pPr>
              <a:endParaRPr lang="en-GB" sz="788" kern="0" dirty="0">
                <a:solidFill>
                  <a:srgbClr val="40458C"/>
                </a:solidFill>
                <a:latin typeface="Tahoma"/>
                <a:cs typeface="Tahoma"/>
              </a:endParaRPr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3960710" y="180001"/>
              <a:ext cx="543024" cy="542928"/>
            </a:xfrm>
            <a:prstGeom prst="ellipse">
              <a:avLst/>
            </a:prstGeom>
            <a:gradFill rotWithShape="1">
              <a:gsLst>
                <a:gs pos="0">
                  <a:srgbClr val="5BB5F3">
                    <a:tint val="50000"/>
                    <a:satMod val="300000"/>
                  </a:srgbClr>
                </a:gs>
                <a:gs pos="35000">
                  <a:srgbClr val="5BB5F3">
                    <a:tint val="37000"/>
                    <a:satMod val="300000"/>
                  </a:srgbClr>
                </a:gs>
                <a:gs pos="100000">
                  <a:srgbClr val="5BB5F3">
                    <a:tint val="15000"/>
                    <a:satMod val="350000"/>
                  </a:srgbClr>
                </a:gs>
              </a:gsLst>
              <a:lin ang="16200000" scaled="1"/>
            </a:gradFill>
            <a:ln w="6350" cap="rnd" cmpd="sng" algn="ctr">
              <a:solidFill>
                <a:srgbClr val="5BB5F3">
                  <a:shade val="95000"/>
                  <a:satMod val="105000"/>
                </a:srgbClr>
              </a:solidFill>
              <a:prstDash val="solid"/>
            </a:ln>
            <a:effectLst>
              <a:outerShdw blurRad="45000" dist="25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algn="ctr" defTabSz="514350">
                <a:defRPr/>
              </a:pPr>
              <a:endParaRPr lang="en-GB" sz="788" kern="0" dirty="0">
                <a:solidFill>
                  <a:srgbClr val="40458C"/>
                </a:solidFill>
                <a:latin typeface="Tahoma"/>
                <a:cs typeface="Tahoma"/>
              </a:endParaRPr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4680839" y="1620002"/>
              <a:ext cx="543024" cy="542928"/>
            </a:xfrm>
            <a:prstGeom prst="ellipse">
              <a:avLst/>
            </a:prstGeom>
            <a:gradFill rotWithShape="1">
              <a:gsLst>
                <a:gs pos="0">
                  <a:srgbClr val="5BB5F3">
                    <a:tint val="50000"/>
                    <a:satMod val="300000"/>
                  </a:srgbClr>
                </a:gs>
                <a:gs pos="35000">
                  <a:srgbClr val="5BB5F3">
                    <a:tint val="37000"/>
                    <a:satMod val="300000"/>
                  </a:srgbClr>
                </a:gs>
                <a:gs pos="100000">
                  <a:srgbClr val="5BB5F3">
                    <a:tint val="15000"/>
                    <a:satMod val="350000"/>
                  </a:srgbClr>
                </a:gs>
              </a:gsLst>
              <a:lin ang="16200000" scaled="1"/>
            </a:gradFill>
            <a:ln w="6350" cap="rnd" cmpd="sng" algn="ctr">
              <a:solidFill>
                <a:srgbClr val="5BB5F3">
                  <a:shade val="95000"/>
                  <a:satMod val="105000"/>
                </a:srgbClr>
              </a:solidFill>
              <a:prstDash val="solid"/>
            </a:ln>
            <a:effectLst>
              <a:outerShdw blurRad="45000" dist="25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algn="ctr" defTabSz="514350">
                <a:defRPr/>
              </a:pPr>
              <a:endParaRPr lang="en-GB" sz="788" kern="0" dirty="0">
                <a:solidFill>
                  <a:srgbClr val="40458C"/>
                </a:solidFill>
                <a:latin typeface="Tahoma"/>
                <a:cs typeface="Tahoma"/>
              </a:endParaRPr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5400968" y="900000"/>
              <a:ext cx="543024" cy="542928"/>
            </a:xfrm>
            <a:prstGeom prst="ellipse">
              <a:avLst/>
            </a:prstGeom>
            <a:gradFill rotWithShape="1">
              <a:gsLst>
                <a:gs pos="0">
                  <a:srgbClr val="5BB5F3">
                    <a:tint val="50000"/>
                    <a:satMod val="300000"/>
                  </a:srgbClr>
                </a:gs>
                <a:gs pos="35000">
                  <a:srgbClr val="5BB5F3">
                    <a:tint val="37000"/>
                    <a:satMod val="300000"/>
                  </a:srgbClr>
                </a:gs>
                <a:gs pos="100000">
                  <a:srgbClr val="5BB5F3">
                    <a:tint val="15000"/>
                    <a:satMod val="350000"/>
                  </a:srgbClr>
                </a:gs>
              </a:gsLst>
              <a:lin ang="16200000" scaled="1"/>
            </a:gradFill>
            <a:ln w="6350" cap="rnd" cmpd="sng" algn="ctr">
              <a:solidFill>
                <a:srgbClr val="5BB5F3">
                  <a:shade val="95000"/>
                  <a:satMod val="105000"/>
                </a:srgbClr>
              </a:solidFill>
              <a:prstDash val="solid"/>
            </a:ln>
            <a:effectLst>
              <a:outerShdw blurRad="45000" dist="25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algn="ctr" defTabSz="514350">
                <a:defRPr/>
              </a:pPr>
              <a:endParaRPr lang="en-GB" sz="788" kern="0" dirty="0">
                <a:solidFill>
                  <a:srgbClr val="40458C"/>
                </a:solidFill>
                <a:latin typeface="Tahoma"/>
                <a:cs typeface="Tahoma"/>
              </a:endParaRPr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6121097" y="180001"/>
              <a:ext cx="543024" cy="542928"/>
            </a:xfrm>
            <a:prstGeom prst="ellipse">
              <a:avLst/>
            </a:prstGeom>
            <a:gradFill rotWithShape="1">
              <a:gsLst>
                <a:gs pos="0">
                  <a:srgbClr val="5BB5F3">
                    <a:tint val="50000"/>
                    <a:satMod val="300000"/>
                  </a:srgbClr>
                </a:gs>
                <a:gs pos="35000">
                  <a:srgbClr val="5BB5F3">
                    <a:tint val="37000"/>
                    <a:satMod val="300000"/>
                  </a:srgbClr>
                </a:gs>
                <a:gs pos="100000">
                  <a:srgbClr val="5BB5F3">
                    <a:tint val="15000"/>
                    <a:satMod val="350000"/>
                  </a:srgbClr>
                </a:gs>
              </a:gsLst>
              <a:lin ang="16200000" scaled="1"/>
            </a:gradFill>
            <a:ln w="6350" cap="rnd" cmpd="sng" algn="ctr">
              <a:solidFill>
                <a:srgbClr val="5BB5F3">
                  <a:shade val="95000"/>
                  <a:satMod val="105000"/>
                </a:srgbClr>
              </a:solidFill>
              <a:prstDash val="solid"/>
            </a:ln>
            <a:effectLst>
              <a:outerShdw blurRad="45000" dist="25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algn="ctr" defTabSz="514350">
                <a:defRPr/>
              </a:pPr>
              <a:endParaRPr lang="en-GB" sz="788" kern="0" dirty="0">
                <a:solidFill>
                  <a:srgbClr val="40458C"/>
                </a:solidFill>
                <a:latin typeface="Tahoma"/>
                <a:cs typeface="Tahoma"/>
              </a:endParaRPr>
            </a:p>
          </p:txBody>
        </p:sp>
        <p:cxnSp>
          <p:nvCxnSpPr>
            <p:cNvPr id="73" name="Straight Connector 72"/>
            <p:cNvCxnSpPr>
              <a:stCxn id="66" idx="6"/>
              <a:endCxn id="69" idx="2"/>
            </p:cNvCxnSpPr>
            <p:nvPr/>
          </p:nvCxnSpPr>
          <p:spPr>
            <a:xfrm>
              <a:off x="2343348" y="451464"/>
              <a:ext cx="1617360" cy="1589"/>
            </a:xfrm>
            <a:prstGeom prst="line">
              <a:avLst/>
            </a:prstGeom>
            <a:solidFill>
              <a:srgbClr val="FFFFFF">
                <a:lumMod val="50000"/>
              </a:srgbClr>
            </a:solidFill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74" name="Straight Connector 73"/>
            <p:cNvCxnSpPr>
              <a:stCxn id="69" idx="6"/>
              <a:endCxn id="72" idx="2"/>
            </p:cNvCxnSpPr>
            <p:nvPr/>
          </p:nvCxnSpPr>
          <p:spPr>
            <a:xfrm>
              <a:off x="4503734" y="451464"/>
              <a:ext cx="1617360" cy="1589"/>
            </a:xfrm>
            <a:prstGeom prst="line">
              <a:avLst/>
            </a:prstGeom>
            <a:solidFill>
              <a:srgbClr val="FFFFFF">
                <a:lumMod val="50000"/>
              </a:srgbClr>
            </a:solidFill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75" name="Straight Connector 74"/>
            <p:cNvCxnSpPr>
              <a:stCxn id="70" idx="7"/>
              <a:endCxn id="71" idx="3"/>
            </p:cNvCxnSpPr>
            <p:nvPr/>
          </p:nvCxnSpPr>
          <p:spPr>
            <a:xfrm rot="5400000" flipH="1" flipV="1">
              <a:off x="5144369" y="1363388"/>
              <a:ext cx="336092" cy="336153"/>
            </a:xfrm>
            <a:prstGeom prst="line">
              <a:avLst/>
            </a:prstGeom>
            <a:solidFill>
              <a:srgbClr val="FFFFFF">
                <a:lumMod val="50000"/>
              </a:srgbClr>
            </a:solidFill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76" name="Straight Connector 75"/>
            <p:cNvCxnSpPr>
              <a:stCxn id="71" idx="7"/>
              <a:endCxn id="72" idx="3"/>
            </p:cNvCxnSpPr>
            <p:nvPr/>
          </p:nvCxnSpPr>
          <p:spPr>
            <a:xfrm rot="5400000" flipH="1" flipV="1">
              <a:off x="5864498" y="643389"/>
              <a:ext cx="336092" cy="336153"/>
            </a:xfrm>
            <a:prstGeom prst="line">
              <a:avLst/>
            </a:prstGeom>
            <a:solidFill>
              <a:srgbClr val="FFFFFF">
                <a:lumMod val="50000"/>
              </a:srgbClr>
            </a:solidFill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77" name="Straight Connector 76"/>
            <p:cNvCxnSpPr>
              <a:stCxn id="70" idx="2"/>
              <a:endCxn id="67" idx="6"/>
            </p:cNvCxnSpPr>
            <p:nvPr/>
          </p:nvCxnSpPr>
          <p:spPr>
            <a:xfrm rot="10800000">
              <a:off x="3063477" y="1891465"/>
              <a:ext cx="1617360" cy="1589"/>
            </a:xfrm>
            <a:prstGeom prst="line">
              <a:avLst/>
            </a:prstGeom>
            <a:solidFill>
              <a:srgbClr val="FFFFFF">
                <a:lumMod val="50000"/>
              </a:srgbClr>
            </a:solidFill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78" name="Straight Connector 77"/>
            <p:cNvCxnSpPr>
              <a:stCxn id="67" idx="2"/>
              <a:endCxn id="64" idx="6"/>
            </p:cNvCxnSpPr>
            <p:nvPr/>
          </p:nvCxnSpPr>
          <p:spPr>
            <a:xfrm rot="10800000">
              <a:off x="903090" y="1891465"/>
              <a:ext cx="1617360" cy="1589"/>
            </a:xfrm>
            <a:prstGeom prst="line">
              <a:avLst/>
            </a:prstGeom>
            <a:solidFill>
              <a:srgbClr val="FFFFFF">
                <a:lumMod val="50000"/>
              </a:srgbClr>
            </a:solidFill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79" name="Straight Connector 78"/>
            <p:cNvCxnSpPr>
              <a:stCxn id="65" idx="6"/>
              <a:endCxn id="68" idx="2"/>
            </p:cNvCxnSpPr>
            <p:nvPr/>
          </p:nvCxnSpPr>
          <p:spPr>
            <a:xfrm>
              <a:off x="1623219" y="1171465"/>
              <a:ext cx="1617360" cy="1589"/>
            </a:xfrm>
            <a:prstGeom prst="line">
              <a:avLst/>
            </a:prstGeom>
            <a:solidFill>
              <a:srgbClr val="FFFFFF">
                <a:lumMod val="50000"/>
              </a:srgbClr>
            </a:solidFill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80" name="Straight Connector 79"/>
            <p:cNvCxnSpPr>
              <a:stCxn id="68" idx="6"/>
              <a:endCxn id="71" idx="2"/>
            </p:cNvCxnSpPr>
            <p:nvPr/>
          </p:nvCxnSpPr>
          <p:spPr>
            <a:xfrm>
              <a:off x="3783606" y="1171465"/>
              <a:ext cx="1617360" cy="1589"/>
            </a:xfrm>
            <a:prstGeom prst="line">
              <a:avLst/>
            </a:prstGeom>
            <a:solidFill>
              <a:srgbClr val="FFFFFF">
                <a:lumMod val="50000"/>
              </a:srgbClr>
            </a:solidFill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81" name="Straight Connector 80"/>
            <p:cNvCxnSpPr>
              <a:stCxn id="66" idx="3"/>
              <a:endCxn id="65" idx="7"/>
            </p:cNvCxnSpPr>
            <p:nvPr/>
          </p:nvCxnSpPr>
          <p:spPr>
            <a:xfrm rot="5400000">
              <a:off x="1543725" y="643389"/>
              <a:ext cx="336092" cy="336153"/>
            </a:xfrm>
            <a:prstGeom prst="line">
              <a:avLst/>
            </a:prstGeom>
            <a:solidFill>
              <a:srgbClr val="FFFFFF">
                <a:lumMod val="50000"/>
              </a:srgbClr>
            </a:solidFill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82" name="Straight Connector 81"/>
            <p:cNvCxnSpPr>
              <a:stCxn id="65" idx="3"/>
              <a:endCxn id="64" idx="7"/>
            </p:cNvCxnSpPr>
            <p:nvPr/>
          </p:nvCxnSpPr>
          <p:spPr>
            <a:xfrm rot="5400000">
              <a:off x="823596" y="1363388"/>
              <a:ext cx="336092" cy="336153"/>
            </a:xfrm>
            <a:prstGeom prst="line">
              <a:avLst/>
            </a:prstGeom>
            <a:solidFill>
              <a:srgbClr val="FFFFFF">
                <a:lumMod val="50000"/>
              </a:srgbClr>
            </a:solidFill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83" name="Straight Connector 82"/>
            <p:cNvCxnSpPr>
              <a:stCxn id="67" idx="7"/>
              <a:endCxn id="68" idx="3"/>
            </p:cNvCxnSpPr>
            <p:nvPr/>
          </p:nvCxnSpPr>
          <p:spPr>
            <a:xfrm rot="5400000" flipH="1" flipV="1">
              <a:off x="2983983" y="1363388"/>
              <a:ext cx="336092" cy="336153"/>
            </a:xfrm>
            <a:prstGeom prst="line">
              <a:avLst/>
            </a:prstGeom>
            <a:solidFill>
              <a:srgbClr val="FFFFFF">
                <a:lumMod val="50000"/>
              </a:srgbClr>
            </a:solidFill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84" name="Straight Connector 83"/>
            <p:cNvCxnSpPr>
              <a:stCxn id="68" idx="7"/>
              <a:endCxn id="69" idx="3"/>
            </p:cNvCxnSpPr>
            <p:nvPr/>
          </p:nvCxnSpPr>
          <p:spPr>
            <a:xfrm rot="5400000" flipH="1" flipV="1">
              <a:off x="3704112" y="643389"/>
              <a:ext cx="336092" cy="336153"/>
            </a:xfrm>
            <a:prstGeom prst="line">
              <a:avLst/>
            </a:prstGeom>
            <a:solidFill>
              <a:srgbClr val="FFFFFF">
                <a:lumMod val="50000"/>
              </a:srgbClr>
            </a:solidFill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85" name="Shape 273"/>
            <p:cNvCxnSpPr>
              <a:stCxn id="66" idx="2"/>
              <a:endCxn id="72" idx="6"/>
            </p:cNvCxnSpPr>
            <p:nvPr/>
          </p:nvCxnSpPr>
          <p:spPr>
            <a:xfrm rot="10800000" flipH="1">
              <a:off x="1800324" y="451464"/>
              <a:ext cx="4863797" cy="1589"/>
            </a:xfrm>
            <a:prstGeom prst="curvedConnector5">
              <a:avLst>
                <a:gd name="adj1" fmla="val -4701"/>
                <a:gd name="adj2" fmla="val 26483069"/>
                <a:gd name="adj3" fmla="val 104701"/>
              </a:avLst>
            </a:prstGeom>
            <a:solidFill>
              <a:srgbClr val="FFFFFF">
                <a:lumMod val="50000"/>
              </a:srgbClr>
            </a:solidFill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86" name="Curved Connector 250"/>
            <p:cNvCxnSpPr>
              <a:stCxn id="65" idx="2"/>
              <a:endCxn id="71" idx="6"/>
            </p:cNvCxnSpPr>
            <p:nvPr/>
          </p:nvCxnSpPr>
          <p:spPr>
            <a:xfrm rot="10800000" flipH="1">
              <a:off x="1080195" y="1171465"/>
              <a:ext cx="4863797" cy="1589"/>
            </a:xfrm>
            <a:prstGeom prst="curvedConnector5">
              <a:avLst>
                <a:gd name="adj1" fmla="val -4701"/>
                <a:gd name="adj2" fmla="val 25982313"/>
                <a:gd name="adj3" fmla="val 104701"/>
              </a:avLst>
            </a:prstGeom>
            <a:solidFill>
              <a:srgbClr val="FFFFFF">
                <a:lumMod val="50000"/>
              </a:srgbClr>
            </a:solidFill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87" name="Curved Connector 261"/>
            <p:cNvCxnSpPr>
              <a:stCxn id="64" idx="2"/>
              <a:endCxn id="70" idx="6"/>
            </p:cNvCxnSpPr>
            <p:nvPr/>
          </p:nvCxnSpPr>
          <p:spPr>
            <a:xfrm rot="10800000" flipH="1">
              <a:off x="360066" y="1891465"/>
              <a:ext cx="4863798" cy="1589"/>
            </a:xfrm>
            <a:prstGeom prst="curvedConnector5">
              <a:avLst>
                <a:gd name="adj1" fmla="val -4701"/>
                <a:gd name="adj2" fmla="val 26483006"/>
                <a:gd name="adj3" fmla="val 104701"/>
              </a:avLst>
            </a:prstGeom>
            <a:solidFill>
              <a:srgbClr val="FFFFFF">
                <a:lumMod val="50000"/>
              </a:srgbClr>
            </a:solidFill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88" name="Shape 276"/>
            <p:cNvCxnSpPr>
              <a:stCxn id="70" idx="6"/>
              <a:endCxn id="72" idx="5"/>
            </p:cNvCxnSpPr>
            <p:nvPr/>
          </p:nvCxnSpPr>
          <p:spPr>
            <a:xfrm flipV="1">
              <a:off x="5223863" y="643420"/>
              <a:ext cx="1360734" cy="1248045"/>
            </a:xfrm>
            <a:prstGeom prst="curvedConnector2">
              <a:avLst/>
            </a:prstGeom>
            <a:solidFill>
              <a:srgbClr val="FFFFFF">
                <a:lumMod val="50000"/>
              </a:srgbClr>
            </a:solidFill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89" name="Shape 277"/>
            <p:cNvCxnSpPr>
              <a:stCxn id="67" idx="6"/>
              <a:endCxn id="69" idx="5"/>
            </p:cNvCxnSpPr>
            <p:nvPr/>
          </p:nvCxnSpPr>
          <p:spPr>
            <a:xfrm flipV="1">
              <a:off x="3063476" y="643420"/>
              <a:ext cx="1360734" cy="1248045"/>
            </a:xfrm>
            <a:prstGeom prst="curvedConnector2">
              <a:avLst/>
            </a:prstGeom>
            <a:solidFill>
              <a:srgbClr val="FFFFFF">
                <a:lumMod val="50000"/>
              </a:srgbClr>
            </a:solidFill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90" name="Shape 278"/>
            <p:cNvCxnSpPr>
              <a:stCxn id="64" idx="6"/>
              <a:endCxn id="66" idx="5"/>
            </p:cNvCxnSpPr>
            <p:nvPr/>
          </p:nvCxnSpPr>
          <p:spPr>
            <a:xfrm flipV="1">
              <a:off x="903090" y="643420"/>
              <a:ext cx="1360734" cy="1248045"/>
            </a:xfrm>
            <a:prstGeom prst="curvedConnector2">
              <a:avLst/>
            </a:prstGeom>
            <a:solidFill>
              <a:srgbClr val="FFFFFF">
                <a:lumMod val="50000"/>
              </a:srgbClr>
            </a:solidFill>
            <a:ln w="12700" cap="flat" cmpd="sng" algn="ctr">
              <a:solidFill>
                <a:srgbClr val="5BB5F3"/>
              </a:solidFill>
              <a:prstDash val="solid"/>
            </a:ln>
            <a:effectLst/>
          </p:spPr>
        </p:cxnSp>
        <p:cxnSp>
          <p:nvCxnSpPr>
            <p:cNvPr id="91" name="Straight Connector 90"/>
            <p:cNvCxnSpPr>
              <a:stCxn id="13" idx="0"/>
              <a:endCxn id="39" idx="4"/>
            </p:cNvCxnSpPr>
            <p:nvPr/>
          </p:nvCxnSpPr>
          <p:spPr>
            <a:xfrm rot="5400000" flipH="1" flipV="1">
              <a:off x="1218299" y="3826465"/>
              <a:ext cx="1707073" cy="1589"/>
            </a:xfrm>
            <a:prstGeom prst="line">
              <a:avLst/>
            </a:prstGeom>
            <a:noFill/>
            <a:ln w="12700" cap="flat" cmpd="sng" algn="ctr">
              <a:solidFill>
                <a:srgbClr val="5BB5F3"/>
              </a:solidFill>
              <a:prstDash val="sysDot"/>
            </a:ln>
            <a:effectLst/>
          </p:spPr>
        </p:cxnSp>
        <p:cxnSp>
          <p:nvCxnSpPr>
            <p:cNvPr id="92" name="Straight Connector 91"/>
            <p:cNvCxnSpPr>
              <a:stCxn id="12" idx="0"/>
              <a:endCxn id="38" idx="4"/>
            </p:cNvCxnSpPr>
            <p:nvPr/>
          </p:nvCxnSpPr>
          <p:spPr>
            <a:xfrm rot="5400000" flipH="1" flipV="1">
              <a:off x="498170" y="4546464"/>
              <a:ext cx="1707073" cy="1589"/>
            </a:xfrm>
            <a:prstGeom prst="line">
              <a:avLst/>
            </a:prstGeom>
            <a:noFill/>
            <a:ln w="12700" cap="flat" cmpd="sng" algn="ctr">
              <a:solidFill>
                <a:srgbClr val="5BB5F3"/>
              </a:solidFill>
              <a:prstDash val="sysDot"/>
            </a:ln>
            <a:effectLst/>
          </p:spPr>
        </p:cxnSp>
        <p:cxnSp>
          <p:nvCxnSpPr>
            <p:cNvPr id="93" name="Straight Connector 92"/>
            <p:cNvCxnSpPr>
              <a:stCxn id="11" idx="0"/>
              <a:endCxn id="37" idx="4"/>
            </p:cNvCxnSpPr>
            <p:nvPr/>
          </p:nvCxnSpPr>
          <p:spPr>
            <a:xfrm rot="5400000" flipH="1" flipV="1">
              <a:off x="-221959" y="5266463"/>
              <a:ext cx="1707073" cy="1589"/>
            </a:xfrm>
            <a:prstGeom prst="line">
              <a:avLst/>
            </a:prstGeom>
            <a:noFill/>
            <a:ln w="12700" cap="flat" cmpd="sng" algn="ctr">
              <a:solidFill>
                <a:srgbClr val="5BB5F3"/>
              </a:solidFill>
              <a:prstDash val="sysDot"/>
            </a:ln>
            <a:effectLst/>
          </p:spPr>
        </p:cxnSp>
        <p:cxnSp>
          <p:nvCxnSpPr>
            <p:cNvPr id="94" name="Straight Connector 93"/>
            <p:cNvCxnSpPr>
              <a:stCxn id="14" idx="0"/>
              <a:endCxn id="40" idx="4"/>
            </p:cNvCxnSpPr>
            <p:nvPr/>
          </p:nvCxnSpPr>
          <p:spPr>
            <a:xfrm rot="5400000" flipH="1" flipV="1">
              <a:off x="1938428" y="5266463"/>
              <a:ext cx="1707073" cy="1589"/>
            </a:xfrm>
            <a:prstGeom prst="line">
              <a:avLst/>
            </a:prstGeom>
            <a:noFill/>
            <a:ln w="12700" cap="flat" cmpd="sng" algn="ctr">
              <a:solidFill>
                <a:srgbClr val="5BB5F3"/>
              </a:solidFill>
              <a:prstDash val="sysDot"/>
            </a:ln>
            <a:effectLst/>
          </p:spPr>
        </p:cxnSp>
        <p:cxnSp>
          <p:nvCxnSpPr>
            <p:cNvPr id="95" name="Straight Connector 94"/>
            <p:cNvCxnSpPr>
              <a:stCxn id="15" idx="0"/>
              <a:endCxn id="41" idx="4"/>
            </p:cNvCxnSpPr>
            <p:nvPr/>
          </p:nvCxnSpPr>
          <p:spPr>
            <a:xfrm rot="5400000" flipH="1" flipV="1">
              <a:off x="2658557" y="4546464"/>
              <a:ext cx="1707073" cy="1589"/>
            </a:xfrm>
            <a:prstGeom prst="line">
              <a:avLst/>
            </a:prstGeom>
            <a:noFill/>
            <a:ln w="12700" cap="flat" cmpd="sng" algn="ctr">
              <a:solidFill>
                <a:srgbClr val="5BB5F3"/>
              </a:solidFill>
              <a:prstDash val="sysDot"/>
            </a:ln>
            <a:effectLst/>
          </p:spPr>
        </p:cxnSp>
        <p:cxnSp>
          <p:nvCxnSpPr>
            <p:cNvPr id="96" name="Straight Connector 95"/>
            <p:cNvCxnSpPr>
              <a:stCxn id="16" idx="0"/>
              <a:endCxn id="42" idx="4"/>
            </p:cNvCxnSpPr>
            <p:nvPr/>
          </p:nvCxnSpPr>
          <p:spPr>
            <a:xfrm rot="5400000" flipH="1" flipV="1">
              <a:off x="3378686" y="3826465"/>
              <a:ext cx="1707073" cy="1589"/>
            </a:xfrm>
            <a:prstGeom prst="line">
              <a:avLst/>
            </a:prstGeom>
            <a:noFill/>
            <a:ln w="12700" cap="flat" cmpd="sng" algn="ctr">
              <a:solidFill>
                <a:srgbClr val="5BB5F3"/>
              </a:solidFill>
              <a:prstDash val="sysDot"/>
            </a:ln>
            <a:effectLst/>
          </p:spPr>
        </p:cxnSp>
        <p:cxnSp>
          <p:nvCxnSpPr>
            <p:cNvPr id="97" name="Straight Connector 96"/>
            <p:cNvCxnSpPr>
              <a:stCxn id="17" idx="0"/>
              <a:endCxn id="43" idx="4"/>
            </p:cNvCxnSpPr>
            <p:nvPr/>
          </p:nvCxnSpPr>
          <p:spPr>
            <a:xfrm rot="5400000" flipH="1" flipV="1">
              <a:off x="4098815" y="5266463"/>
              <a:ext cx="1707073" cy="1589"/>
            </a:xfrm>
            <a:prstGeom prst="line">
              <a:avLst/>
            </a:prstGeom>
            <a:noFill/>
            <a:ln w="12700" cap="flat" cmpd="sng" algn="ctr">
              <a:solidFill>
                <a:srgbClr val="5BB5F3"/>
              </a:solidFill>
              <a:prstDash val="sysDot"/>
            </a:ln>
            <a:effectLst/>
          </p:spPr>
        </p:cxnSp>
        <p:cxnSp>
          <p:nvCxnSpPr>
            <p:cNvPr id="98" name="Straight Connector 97"/>
            <p:cNvCxnSpPr>
              <a:stCxn id="18" idx="0"/>
              <a:endCxn id="44" idx="4"/>
            </p:cNvCxnSpPr>
            <p:nvPr/>
          </p:nvCxnSpPr>
          <p:spPr>
            <a:xfrm rot="5400000" flipH="1" flipV="1">
              <a:off x="4818944" y="4546464"/>
              <a:ext cx="1707073" cy="1589"/>
            </a:xfrm>
            <a:prstGeom prst="line">
              <a:avLst/>
            </a:prstGeom>
            <a:noFill/>
            <a:ln w="12700" cap="flat" cmpd="sng" algn="ctr">
              <a:solidFill>
                <a:srgbClr val="5BB5F3"/>
              </a:solidFill>
              <a:prstDash val="sysDot"/>
            </a:ln>
            <a:effectLst/>
          </p:spPr>
        </p:cxnSp>
        <p:cxnSp>
          <p:nvCxnSpPr>
            <p:cNvPr id="99" name="Straight Connector 98"/>
            <p:cNvCxnSpPr>
              <a:stCxn id="19" idx="0"/>
              <a:endCxn id="45" idx="4"/>
            </p:cNvCxnSpPr>
            <p:nvPr/>
          </p:nvCxnSpPr>
          <p:spPr>
            <a:xfrm rot="5400000" flipH="1" flipV="1">
              <a:off x="5539073" y="3826465"/>
              <a:ext cx="1707073" cy="1589"/>
            </a:xfrm>
            <a:prstGeom prst="line">
              <a:avLst/>
            </a:prstGeom>
            <a:noFill/>
            <a:ln w="12700" cap="flat" cmpd="sng" algn="ctr">
              <a:solidFill>
                <a:srgbClr val="5BB5F3"/>
              </a:solidFill>
              <a:prstDash val="sysDot"/>
            </a:ln>
            <a:effectLst/>
          </p:spPr>
        </p:cxnSp>
        <p:cxnSp>
          <p:nvCxnSpPr>
            <p:cNvPr id="100" name="Straight Connector 99"/>
            <p:cNvCxnSpPr>
              <a:stCxn id="45" idx="0"/>
              <a:endCxn id="72" idx="4"/>
            </p:cNvCxnSpPr>
            <p:nvPr/>
          </p:nvCxnSpPr>
          <p:spPr>
            <a:xfrm rot="5400000" flipH="1" flipV="1">
              <a:off x="5539073" y="1576466"/>
              <a:ext cx="1707073" cy="1589"/>
            </a:xfrm>
            <a:prstGeom prst="line">
              <a:avLst/>
            </a:prstGeom>
            <a:noFill/>
            <a:ln w="12700" cap="flat" cmpd="sng" algn="ctr">
              <a:solidFill>
                <a:srgbClr val="5BB5F3"/>
              </a:solidFill>
              <a:prstDash val="sysDot"/>
            </a:ln>
            <a:effectLst/>
          </p:spPr>
        </p:cxnSp>
        <p:cxnSp>
          <p:nvCxnSpPr>
            <p:cNvPr id="101" name="Straight Connector 100"/>
            <p:cNvCxnSpPr>
              <a:stCxn id="44" idx="0"/>
              <a:endCxn id="71" idx="4"/>
            </p:cNvCxnSpPr>
            <p:nvPr/>
          </p:nvCxnSpPr>
          <p:spPr>
            <a:xfrm rot="5400000" flipH="1" flipV="1">
              <a:off x="4818944" y="2296465"/>
              <a:ext cx="1707073" cy="1589"/>
            </a:xfrm>
            <a:prstGeom prst="line">
              <a:avLst/>
            </a:prstGeom>
            <a:noFill/>
            <a:ln w="12700" cap="flat" cmpd="sng" algn="ctr">
              <a:solidFill>
                <a:srgbClr val="5BB5F3"/>
              </a:solidFill>
              <a:prstDash val="sysDot"/>
            </a:ln>
            <a:effectLst/>
          </p:spPr>
        </p:cxnSp>
        <p:cxnSp>
          <p:nvCxnSpPr>
            <p:cNvPr id="102" name="Straight Connector 101"/>
            <p:cNvCxnSpPr>
              <a:stCxn id="43" idx="0"/>
              <a:endCxn id="70" idx="4"/>
            </p:cNvCxnSpPr>
            <p:nvPr/>
          </p:nvCxnSpPr>
          <p:spPr>
            <a:xfrm rot="5400000" flipH="1" flipV="1">
              <a:off x="4098815" y="3016464"/>
              <a:ext cx="1707073" cy="1589"/>
            </a:xfrm>
            <a:prstGeom prst="line">
              <a:avLst/>
            </a:prstGeom>
            <a:gradFill rotWithShape="1">
              <a:gsLst>
                <a:gs pos="0">
                  <a:srgbClr val="5BB5F3">
                    <a:tint val="50000"/>
                    <a:satMod val="300000"/>
                  </a:srgbClr>
                </a:gs>
                <a:gs pos="35000">
                  <a:srgbClr val="5BB5F3">
                    <a:tint val="37000"/>
                    <a:satMod val="300000"/>
                  </a:srgbClr>
                </a:gs>
                <a:gs pos="100000">
                  <a:srgbClr val="5BB5F3">
                    <a:tint val="15000"/>
                    <a:satMod val="350000"/>
                  </a:srgbClr>
                </a:gs>
              </a:gsLst>
              <a:lin ang="16200000" scaled="1"/>
            </a:gradFill>
            <a:ln w="6350" cap="rnd" cmpd="sng" algn="ctr">
              <a:solidFill>
                <a:srgbClr val="5BB5F3">
                  <a:shade val="95000"/>
                  <a:satMod val="105000"/>
                </a:srgbClr>
              </a:solidFill>
              <a:prstDash val="solid"/>
            </a:ln>
            <a:effectLst>
              <a:outerShdw blurRad="45000" dist="25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3" name="Straight Connector 102"/>
            <p:cNvCxnSpPr>
              <a:stCxn id="42" idx="0"/>
              <a:endCxn id="69" idx="4"/>
            </p:cNvCxnSpPr>
            <p:nvPr/>
          </p:nvCxnSpPr>
          <p:spPr>
            <a:xfrm rot="5400000" flipH="1" flipV="1">
              <a:off x="3378686" y="1576466"/>
              <a:ext cx="1707073" cy="1589"/>
            </a:xfrm>
            <a:prstGeom prst="line">
              <a:avLst/>
            </a:prstGeom>
            <a:noFill/>
            <a:ln w="12700" cap="flat" cmpd="sng" algn="ctr">
              <a:solidFill>
                <a:srgbClr val="5BB5F3"/>
              </a:solidFill>
              <a:prstDash val="sysDot"/>
            </a:ln>
            <a:effectLst/>
          </p:spPr>
        </p:cxnSp>
        <p:cxnSp>
          <p:nvCxnSpPr>
            <p:cNvPr id="104" name="Straight Connector 103"/>
            <p:cNvCxnSpPr>
              <a:stCxn id="41" idx="0"/>
              <a:endCxn id="68" idx="4"/>
            </p:cNvCxnSpPr>
            <p:nvPr/>
          </p:nvCxnSpPr>
          <p:spPr>
            <a:xfrm rot="5400000" flipH="1" flipV="1">
              <a:off x="2658557" y="2296465"/>
              <a:ext cx="1707073" cy="1589"/>
            </a:xfrm>
            <a:prstGeom prst="line">
              <a:avLst/>
            </a:prstGeom>
            <a:noFill/>
            <a:ln w="12700" cap="flat" cmpd="sng" algn="ctr">
              <a:solidFill>
                <a:srgbClr val="5BB5F3"/>
              </a:solidFill>
              <a:prstDash val="sysDot"/>
            </a:ln>
            <a:effectLst/>
          </p:spPr>
        </p:cxnSp>
        <p:cxnSp>
          <p:nvCxnSpPr>
            <p:cNvPr id="105" name="Straight Connector 104"/>
            <p:cNvCxnSpPr>
              <a:stCxn id="40" idx="0"/>
              <a:endCxn id="67" idx="4"/>
            </p:cNvCxnSpPr>
            <p:nvPr/>
          </p:nvCxnSpPr>
          <p:spPr>
            <a:xfrm rot="5400000" flipH="1" flipV="1">
              <a:off x="1938428" y="3016464"/>
              <a:ext cx="1707073" cy="1589"/>
            </a:xfrm>
            <a:prstGeom prst="line">
              <a:avLst/>
            </a:prstGeom>
            <a:noFill/>
            <a:ln w="12700" cap="flat" cmpd="sng" algn="ctr">
              <a:solidFill>
                <a:srgbClr val="5BB5F3"/>
              </a:solidFill>
              <a:prstDash val="sysDot"/>
            </a:ln>
            <a:effectLst/>
          </p:spPr>
        </p:cxnSp>
        <p:cxnSp>
          <p:nvCxnSpPr>
            <p:cNvPr id="106" name="Straight Connector 105"/>
            <p:cNvCxnSpPr>
              <a:stCxn id="39" idx="0"/>
              <a:endCxn id="66" idx="4"/>
            </p:cNvCxnSpPr>
            <p:nvPr/>
          </p:nvCxnSpPr>
          <p:spPr>
            <a:xfrm rot="5400000" flipH="1" flipV="1">
              <a:off x="1218299" y="1576466"/>
              <a:ext cx="1707073" cy="1589"/>
            </a:xfrm>
            <a:prstGeom prst="line">
              <a:avLst/>
            </a:prstGeom>
            <a:noFill/>
            <a:ln w="12700" cap="flat" cmpd="sng" algn="ctr">
              <a:solidFill>
                <a:srgbClr val="5BB5F3"/>
              </a:solidFill>
              <a:prstDash val="sysDot"/>
            </a:ln>
            <a:effectLst/>
          </p:spPr>
        </p:cxnSp>
        <p:cxnSp>
          <p:nvCxnSpPr>
            <p:cNvPr id="107" name="Straight Connector 106"/>
            <p:cNvCxnSpPr>
              <a:stCxn id="38" idx="0"/>
              <a:endCxn id="65" idx="4"/>
            </p:cNvCxnSpPr>
            <p:nvPr/>
          </p:nvCxnSpPr>
          <p:spPr>
            <a:xfrm rot="5400000" flipH="1" flipV="1">
              <a:off x="498170" y="2296465"/>
              <a:ext cx="1707073" cy="1589"/>
            </a:xfrm>
            <a:prstGeom prst="line">
              <a:avLst/>
            </a:prstGeom>
            <a:noFill/>
            <a:ln w="12700" cap="flat" cmpd="sng" algn="ctr">
              <a:solidFill>
                <a:srgbClr val="5BB5F3"/>
              </a:solidFill>
              <a:prstDash val="sysDot"/>
            </a:ln>
            <a:effectLst/>
          </p:spPr>
        </p:cxnSp>
        <p:cxnSp>
          <p:nvCxnSpPr>
            <p:cNvPr id="108" name="Straight Connector 107"/>
            <p:cNvCxnSpPr>
              <a:stCxn id="37" idx="0"/>
              <a:endCxn id="64" idx="4"/>
            </p:cNvCxnSpPr>
            <p:nvPr/>
          </p:nvCxnSpPr>
          <p:spPr>
            <a:xfrm rot="5400000" flipH="1" flipV="1">
              <a:off x="-221960" y="3016464"/>
              <a:ext cx="1707073" cy="1589"/>
            </a:xfrm>
            <a:prstGeom prst="line">
              <a:avLst/>
            </a:prstGeom>
            <a:noFill/>
            <a:ln w="12700" cap="flat" cmpd="sng" algn="ctr">
              <a:solidFill>
                <a:srgbClr val="5BB5F3"/>
              </a:solidFill>
              <a:prstDash val="sysDot"/>
            </a:ln>
            <a:effectLst/>
          </p:spPr>
        </p:cxnSp>
        <p:cxnSp>
          <p:nvCxnSpPr>
            <p:cNvPr id="109" name="Curved Connector 108"/>
            <p:cNvCxnSpPr>
              <a:stCxn id="72" idx="6"/>
              <a:endCxn id="19" idx="6"/>
            </p:cNvCxnSpPr>
            <p:nvPr/>
          </p:nvCxnSpPr>
          <p:spPr>
            <a:xfrm>
              <a:off x="6664121" y="451464"/>
              <a:ext cx="1589" cy="4500000"/>
            </a:xfrm>
            <a:prstGeom prst="curvedConnector3">
              <a:avLst>
                <a:gd name="adj1" fmla="val 14395466"/>
              </a:avLst>
            </a:prstGeom>
            <a:noFill/>
            <a:ln w="12700" cap="flat" cmpd="sng" algn="ctr">
              <a:solidFill>
                <a:srgbClr val="5BB5F3"/>
              </a:solidFill>
              <a:prstDash val="sysDot"/>
            </a:ln>
            <a:effectLst/>
          </p:spPr>
        </p:cxnSp>
        <p:cxnSp>
          <p:nvCxnSpPr>
            <p:cNvPr id="110" name="Curved Connector 109"/>
            <p:cNvCxnSpPr>
              <a:stCxn id="71" idx="6"/>
              <a:endCxn id="18" idx="6"/>
            </p:cNvCxnSpPr>
            <p:nvPr/>
          </p:nvCxnSpPr>
          <p:spPr>
            <a:xfrm>
              <a:off x="5943992" y="1171465"/>
              <a:ext cx="1589" cy="4500000"/>
            </a:xfrm>
            <a:prstGeom prst="curvedConnector3">
              <a:avLst>
                <a:gd name="adj1" fmla="val 8386967"/>
              </a:avLst>
            </a:prstGeom>
            <a:gradFill rotWithShape="1">
              <a:gsLst>
                <a:gs pos="0">
                  <a:srgbClr val="5BB5F3">
                    <a:tint val="50000"/>
                    <a:satMod val="300000"/>
                  </a:srgbClr>
                </a:gs>
                <a:gs pos="35000">
                  <a:srgbClr val="5BB5F3">
                    <a:tint val="37000"/>
                    <a:satMod val="300000"/>
                  </a:srgbClr>
                </a:gs>
                <a:gs pos="100000">
                  <a:srgbClr val="5BB5F3">
                    <a:tint val="15000"/>
                    <a:satMod val="350000"/>
                  </a:srgbClr>
                </a:gs>
              </a:gsLst>
              <a:lin ang="16200000" scaled="1"/>
            </a:gradFill>
            <a:ln w="6350" cap="rnd" cmpd="sng" algn="ctr">
              <a:solidFill>
                <a:srgbClr val="5BB5F3">
                  <a:shade val="95000"/>
                  <a:satMod val="105000"/>
                </a:srgbClr>
              </a:solidFill>
              <a:prstDash val="solid"/>
            </a:ln>
            <a:effectLst>
              <a:outerShdw blurRad="45000" dist="25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1" name="Curved Connector 110"/>
            <p:cNvCxnSpPr>
              <a:stCxn id="70" idx="6"/>
              <a:endCxn id="17" idx="6"/>
            </p:cNvCxnSpPr>
            <p:nvPr/>
          </p:nvCxnSpPr>
          <p:spPr>
            <a:xfrm>
              <a:off x="5223869" y="1891467"/>
              <a:ext cx="1589" cy="4500004"/>
            </a:xfrm>
            <a:prstGeom prst="curvedConnector3">
              <a:avLst>
                <a:gd name="adj1" fmla="val 7886212"/>
              </a:avLst>
            </a:prstGeom>
            <a:noFill/>
            <a:ln w="12700" cap="flat" cmpd="sng" algn="ctr">
              <a:solidFill>
                <a:srgbClr val="5BB5F3"/>
              </a:solidFill>
              <a:prstDash val="sysDot"/>
            </a:ln>
            <a:effectLst/>
          </p:spPr>
        </p:cxnSp>
        <p:cxnSp>
          <p:nvCxnSpPr>
            <p:cNvPr id="112" name="Curved Connector 111"/>
            <p:cNvCxnSpPr>
              <a:stCxn id="69" idx="6"/>
              <a:endCxn id="16" idx="6"/>
            </p:cNvCxnSpPr>
            <p:nvPr/>
          </p:nvCxnSpPr>
          <p:spPr>
            <a:xfrm>
              <a:off x="4503732" y="451463"/>
              <a:ext cx="1587" cy="4500001"/>
            </a:xfrm>
            <a:prstGeom prst="curvedConnector3">
              <a:avLst>
                <a:gd name="adj1" fmla="val 8386904"/>
              </a:avLst>
            </a:prstGeom>
            <a:noFill/>
            <a:ln w="12700" cap="flat" cmpd="sng" algn="ctr">
              <a:solidFill>
                <a:srgbClr val="5BB5F3"/>
              </a:solidFill>
              <a:prstDash val="sysDot"/>
            </a:ln>
            <a:effectLst/>
          </p:spPr>
        </p:cxnSp>
        <p:cxnSp>
          <p:nvCxnSpPr>
            <p:cNvPr id="113" name="Curved Connector 112"/>
            <p:cNvCxnSpPr>
              <a:stCxn id="68" idx="6"/>
              <a:endCxn id="15" idx="6"/>
            </p:cNvCxnSpPr>
            <p:nvPr/>
          </p:nvCxnSpPr>
          <p:spPr>
            <a:xfrm>
              <a:off x="3783605" y="1171465"/>
              <a:ext cx="1589" cy="4500000"/>
            </a:xfrm>
            <a:prstGeom prst="curvedConnector3">
              <a:avLst>
                <a:gd name="adj1" fmla="val 6884763"/>
              </a:avLst>
            </a:prstGeom>
            <a:noFill/>
            <a:ln w="12700" cap="flat" cmpd="sng" algn="ctr">
              <a:solidFill>
                <a:srgbClr val="5BB5F3"/>
              </a:solidFill>
              <a:prstDash val="sysDot"/>
            </a:ln>
            <a:effectLst/>
          </p:spPr>
        </p:cxnSp>
        <p:cxnSp>
          <p:nvCxnSpPr>
            <p:cNvPr id="114" name="Curved Connector 113"/>
            <p:cNvCxnSpPr>
              <a:stCxn id="67" idx="6"/>
              <a:endCxn id="14" idx="6"/>
            </p:cNvCxnSpPr>
            <p:nvPr/>
          </p:nvCxnSpPr>
          <p:spPr>
            <a:xfrm>
              <a:off x="3063476" y="1891465"/>
              <a:ext cx="1589" cy="4500000"/>
            </a:xfrm>
            <a:prstGeom prst="curvedConnector3">
              <a:avLst>
                <a:gd name="adj1" fmla="val 6884763"/>
              </a:avLst>
            </a:prstGeom>
            <a:gradFill rotWithShape="1">
              <a:gsLst>
                <a:gs pos="0">
                  <a:srgbClr val="5BB5F3">
                    <a:tint val="50000"/>
                    <a:satMod val="300000"/>
                  </a:srgbClr>
                </a:gs>
                <a:gs pos="35000">
                  <a:srgbClr val="5BB5F3">
                    <a:tint val="37000"/>
                    <a:satMod val="300000"/>
                  </a:srgbClr>
                </a:gs>
                <a:gs pos="100000">
                  <a:srgbClr val="5BB5F3">
                    <a:tint val="15000"/>
                    <a:satMod val="350000"/>
                  </a:srgbClr>
                </a:gs>
              </a:gsLst>
              <a:lin ang="16200000" scaled="1"/>
            </a:gradFill>
            <a:ln w="6350" cap="rnd" cmpd="sng" algn="ctr">
              <a:solidFill>
                <a:srgbClr val="5BB5F3">
                  <a:shade val="95000"/>
                  <a:satMod val="105000"/>
                </a:srgbClr>
              </a:solidFill>
              <a:prstDash val="solid"/>
            </a:ln>
            <a:effectLst>
              <a:outerShdw blurRad="45000" dist="25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5" name="Curved Connector 114"/>
            <p:cNvCxnSpPr>
              <a:stCxn id="66" idx="6"/>
              <a:endCxn id="13" idx="6"/>
            </p:cNvCxnSpPr>
            <p:nvPr/>
          </p:nvCxnSpPr>
          <p:spPr>
            <a:xfrm>
              <a:off x="2343347" y="451464"/>
              <a:ext cx="1589" cy="4500001"/>
            </a:xfrm>
            <a:prstGeom prst="curvedConnector3">
              <a:avLst>
                <a:gd name="adj1" fmla="val 8386904"/>
              </a:avLst>
            </a:prstGeom>
            <a:noFill/>
            <a:ln w="12700" cap="flat" cmpd="sng" algn="ctr">
              <a:solidFill>
                <a:srgbClr val="5BB5F3"/>
              </a:solidFill>
              <a:prstDash val="sysDot"/>
            </a:ln>
            <a:effectLst/>
          </p:spPr>
        </p:cxnSp>
        <p:cxnSp>
          <p:nvCxnSpPr>
            <p:cNvPr id="116" name="Curved Connector 115"/>
            <p:cNvCxnSpPr>
              <a:stCxn id="65" idx="6"/>
              <a:endCxn id="12" idx="6"/>
            </p:cNvCxnSpPr>
            <p:nvPr/>
          </p:nvCxnSpPr>
          <p:spPr>
            <a:xfrm>
              <a:off x="1623218" y="1171465"/>
              <a:ext cx="1589" cy="4500001"/>
            </a:xfrm>
            <a:prstGeom prst="curvedConnector3">
              <a:avLst>
                <a:gd name="adj1" fmla="val 5883377"/>
              </a:avLst>
            </a:prstGeom>
            <a:noFill/>
            <a:ln w="12700" cap="flat" cmpd="sng" algn="ctr">
              <a:solidFill>
                <a:srgbClr val="5BB5F3"/>
              </a:solidFill>
              <a:prstDash val="sysDot"/>
            </a:ln>
            <a:effectLst/>
          </p:spPr>
        </p:cxnSp>
        <p:cxnSp>
          <p:nvCxnSpPr>
            <p:cNvPr id="117" name="Curved Connector 116"/>
            <p:cNvCxnSpPr>
              <a:stCxn id="64" idx="6"/>
              <a:endCxn id="11" idx="6"/>
            </p:cNvCxnSpPr>
            <p:nvPr/>
          </p:nvCxnSpPr>
          <p:spPr>
            <a:xfrm>
              <a:off x="902927" y="1891464"/>
              <a:ext cx="1589" cy="4500001"/>
            </a:xfrm>
            <a:prstGeom prst="curvedConnector3">
              <a:avLst>
                <a:gd name="adj1" fmla="val 6384070"/>
              </a:avLst>
            </a:prstGeom>
            <a:gradFill rotWithShape="1">
              <a:gsLst>
                <a:gs pos="0">
                  <a:srgbClr val="5BB5F3">
                    <a:tint val="50000"/>
                    <a:satMod val="300000"/>
                  </a:srgbClr>
                </a:gs>
                <a:gs pos="35000">
                  <a:srgbClr val="5BB5F3">
                    <a:tint val="37000"/>
                    <a:satMod val="300000"/>
                  </a:srgbClr>
                </a:gs>
                <a:gs pos="100000">
                  <a:srgbClr val="5BB5F3">
                    <a:tint val="15000"/>
                    <a:satMod val="350000"/>
                  </a:srgbClr>
                </a:gs>
              </a:gsLst>
              <a:lin ang="16200000" scaled="1"/>
            </a:gradFill>
            <a:ln w="6350" cap="rnd" cmpd="sng" algn="ctr">
              <a:solidFill>
                <a:srgbClr val="5BB5F3">
                  <a:shade val="95000"/>
                  <a:satMod val="105000"/>
                </a:srgbClr>
              </a:solidFill>
              <a:prstDash val="solid"/>
            </a:ln>
            <a:effectLst>
              <a:outerShdw blurRad="45000" dist="25000" dir="5400000" rotWithShape="0">
                <a:srgbClr val="000000">
                  <a:alpha val="38000"/>
                </a:srgbClr>
              </a:outerShdw>
            </a:effectLst>
          </p:spPr>
        </p:cxnSp>
      </p:grpSp>
      <p:pic>
        <p:nvPicPr>
          <p:cNvPr id="126" name="Picture 1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899" y="2774592"/>
            <a:ext cx="337939" cy="194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" name="Group 2"/>
          <p:cNvGrpSpPr/>
          <p:nvPr/>
        </p:nvGrpSpPr>
        <p:grpSpPr>
          <a:xfrm>
            <a:off x="7172949" y="2725545"/>
            <a:ext cx="1535547" cy="624131"/>
            <a:chOff x="7518045" y="2879241"/>
            <a:chExt cx="1535547" cy="624131"/>
          </a:xfrm>
        </p:grpSpPr>
        <p:pic>
          <p:nvPicPr>
            <p:cNvPr id="122" name="Picture 2" descr="C:\Users\sergeyl\Desktop\viridis_topology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8045" y="2879241"/>
              <a:ext cx="1535547" cy="602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3285" y="3287941"/>
              <a:ext cx="648567" cy="215431"/>
            </a:xfrm>
            <a:prstGeom prst="rect">
              <a:avLst/>
            </a:prstGeom>
          </p:spPr>
        </p:pic>
      </p:grpSp>
      <p:grpSp>
        <p:nvGrpSpPr>
          <p:cNvPr id="118" name="Group 117"/>
          <p:cNvGrpSpPr/>
          <p:nvPr/>
        </p:nvGrpSpPr>
        <p:grpSpPr>
          <a:xfrm>
            <a:off x="6173225" y="3601867"/>
            <a:ext cx="1670307" cy="707886"/>
            <a:chOff x="10066764" y="-260803"/>
            <a:chExt cx="2942774" cy="1247165"/>
          </a:xfrm>
        </p:grpSpPr>
        <p:sp>
          <p:nvSpPr>
            <p:cNvPr id="119" name="TextBox 118"/>
            <p:cNvSpPr txBox="1"/>
            <p:nvPr/>
          </p:nvSpPr>
          <p:spPr>
            <a:xfrm>
              <a:off x="10066764" y="-260803"/>
              <a:ext cx="2942774" cy="12471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800" b="1" dirty="0"/>
                <a:t>HP </a:t>
              </a:r>
              <a:r>
                <a:rPr lang="en-GB" sz="800" b="1" dirty="0" err="1"/>
                <a:t>Moonshot</a:t>
              </a:r>
              <a:r>
                <a:rPr lang="en-GB" sz="800" b="1" dirty="0"/>
                <a:t>: 4 separate fabrics!</a:t>
              </a:r>
            </a:p>
            <a:p>
              <a:pPr marL="160735" indent="-160735">
                <a:buFont typeface="Arial" panose="020B0604020202020204" pitchFamily="34" charset="0"/>
                <a:buChar char="•"/>
              </a:pPr>
              <a:r>
                <a:rPr lang="en-GB" sz="800" dirty="0"/>
                <a:t>Servers to </a:t>
              </a:r>
              <a:r>
                <a:rPr lang="en-GB" sz="800" dirty="0" err="1"/>
                <a:t>ToR</a:t>
              </a:r>
              <a:r>
                <a:rPr lang="en-GB" sz="800" dirty="0"/>
                <a:t> switches (Radial)</a:t>
              </a:r>
            </a:p>
            <a:p>
              <a:pPr marL="160735" indent="-160735">
                <a:buFont typeface="Arial" panose="020B0604020202020204" pitchFamily="34" charset="0"/>
                <a:buChar char="•"/>
              </a:pPr>
              <a:r>
                <a:rPr lang="en-GB" sz="800" dirty="0"/>
                <a:t>Between servers (2D-Torus)</a:t>
              </a:r>
            </a:p>
            <a:p>
              <a:pPr marL="160735" indent="-160735">
                <a:buFont typeface="Arial" panose="020B0604020202020204" pitchFamily="34" charset="0"/>
                <a:buChar char="•"/>
              </a:pPr>
              <a:r>
                <a:rPr lang="en-GB" sz="800" dirty="0"/>
                <a:t>Servers to Storage (Custom)</a:t>
              </a:r>
            </a:p>
            <a:p>
              <a:pPr marL="160735" indent="-160735">
                <a:buFont typeface="Arial" panose="020B0604020202020204" pitchFamily="34" charset="0"/>
                <a:buChar char="•"/>
              </a:pPr>
              <a:r>
                <a:rPr lang="en-GB" sz="800" dirty="0"/>
                <a:t>Management (Radial)</a:t>
              </a:r>
              <a:endParaRPr lang="en-US" sz="800" dirty="0"/>
            </a:p>
          </p:txBody>
        </p:sp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8727" y="-190529"/>
              <a:ext cx="239452" cy="21926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5" name="Rectangle 4"/>
          <p:cNvSpPr/>
          <p:nvPr/>
        </p:nvSpPr>
        <p:spPr>
          <a:xfrm>
            <a:off x="657506" y="5831860"/>
            <a:ext cx="5045099" cy="52322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B050"/>
                </a:solidFill>
              </a:rPr>
              <a:t>Solution: reconfigurable topology</a:t>
            </a:r>
          </a:p>
        </p:txBody>
      </p:sp>
      <p:sp>
        <p:nvSpPr>
          <p:cNvPr id="123" name="Slide Number Placeholder 120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algn="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12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58677" y="6523314"/>
            <a:ext cx="4726271" cy="301223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XFabric</a:t>
            </a:r>
            <a:r>
              <a:rPr lang="en-GB" dirty="0" smtClean="0"/>
              <a:t>: </a:t>
            </a:r>
            <a:r>
              <a:rPr lang="en-GB" dirty="0"/>
              <a:t>Reconfigurable network topologies at rack scale</a:t>
            </a:r>
          </a:p>
        </p:txBody>
      </p:sp>
      <p:sp>
        <p:nvSpPr>
          <p:cNvPr id="125" name="Content Placeholder 2"/>
          <p:cNvSpPr txBox="1">
            <a:spLocks/>
          </p:cNvSpPr>
          <p:nvPr/>
        </p:nvSpPr>
        <p:spPr>
          <a:xfrm>
            <a:off x="665788" y="4254610"/>
            <a:ext cx="8042708" cy="172444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Requirements:</a:t>
            </a:r>
          </a:p>
          <a:p>
            <a:pPr lvl="1"/>
            <a:r>
              <a:rPr lang="en-GB" sz="2000" dirty="0" smtClean="0">
                <a:solidFill>
                  <a:srgbClr val="00B050"/>
                </a:solidFill>
              </a:rPr>
              <a:t>Flexibility: </a:t>
            </a:r>
            <a:r>
              <a:rPr lang="en-GB" sz="2000" dirty="0" smtClean="0"/>
              <a:t>One network fabric for all workloads</a:t>
            </a:r>
          </a:p>
          <a:p>
            <a:pPr lvl="1"/>
            <a:r>
              <a:rPr lang="en-GB" sz="2000" dirty="0" smtClean="0">
                <a:solidFill>
                  <a:srgbClr val="00B050"/>
                </a:solidFill>
              </a:rPr>
              <a:t>Performance: </a:t>
            </a:r>
            <a:r>
              <a:rPr lang="en-GB" sz="2000" dirty="0" smtClean="0"/>
              <a:t>Topology must be adapted to the workload</a:t>
            </a:r>
          </a:p>
          <a:p>
            <a:pPr lvl="1"/>
            <a:r>
              <a:rPr lang="en-GB" sz="2000" dirty="0" smtClean="0">
                <a:solidFill>
                  <a:srgbClr val="00B050"/>
                </a:solidFill>
              </a:rPr>
              <a:t>Low cost: </a:t>
            </a:r>
            <a:r>
              <a:rPr lang="en-GB" sz="2000" dirty="0" smtClean="0"/>
              <a:t>No overprovisioning, hardware available today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415661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522" y="4134239"/>
            <a:ext cx="8039100" cy="2390996"/>
          </a:xfrm>
        </p:spPr>
        <p:txBody>
          <a:bodyPr>
            <a:normAutofit/>
          </a:bodyPr>
          <a:lstStyle/>
          <a:p>
            <a:r>
              <a:rPr lang="en-GB" dirty="0" smtClean="0"/>
              <a:t>Building blocks: </a:t>
            </a:r>
          </a:p>
          <a:p>
            <a:pPr lvl="1"/>
            <a:r>
              <a:rPr lang="en-GB" b="1" dirty="0" err="1" smtClean="0"/>
              <a:t>SoCs</a:t>
            </a:r>
            <a:r>
              <a:rPr lang="en-GB" b="1" dirty="0" smtClean="0"/>
              <a:t> </a:t>
            </a:r>
            <a:r>
              <a:rPr lang="en-GB" dirty="0" smtClean="0"/>
              <a:t>with packet switches</a:t>
            </a:r>
          </a:p>
          <a:p>
            <a:pPr lvl="1"/>
            <a:r>
              <a:rPr lang="en-GB" b="1" dirty="0" smtClean="0"/>
              <a:t>Crossbar switch </a:t>
            </a:r>
          </a:p>
          <a:p>
            <a:pPr lvl="2"/>
            <a:r>
              <a:rPr lang="en-GB" dirty="0"/>
              <a:t>N</a:t>
            </a:r>
            <a:r>
              <a:rPr lang="en-GB" dirty="0" smtClean="0"/>
              <a:t> ports, each connected to a </a:t>
            </a:r>
            <a:r>
              <a:rPr lang="en-GB" dirty="0" err="1" smtClean="0"/>
              <a:t>SoC</a:t>
            </a:r>
            <a:endParaRPr lang="en-GB" dirty="0" smtClean="0"/>
          </a:p>
          <a:p>
            <a:pPr lvl="2"/>
            <a:r>
              <a:rPr lang="en-GB" i="1" dirty="0" smtClean="0"/>
              <a:t>physical</a:t>
            </a:r>
            <a:r>
              <a:rPr lang="en-GB" dirty="0" smtClean="0"/>
              <a:t> circuits between </a:t>
            </a:r>
            <a:r>
              <a:rPr lang="en-GB" dirty="0" err="1" smtClean="0"/>
              <a:t>SoCs</a:t>
            </a:r>
            <a:endParaRPr lang="en-GB" dirty="0" smtClean="0"/>
          </a:p>
          <a:p>
            <a:pPr lvl="2"/>
            <a:r>
              <a:rPr lang="en-GB" dirty="0" smtClean="0"/>
              <a:t>Can be reconfigured at runtime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540" y="517526"/>
            <a:ext cx="83900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 smtClean="0"/>
              <a:t>A Reconfigurable Topology</a:t>
            </a:r>
            <a:endParaRPr lang="en-GB" sz="4000" dirty="0"/>
          </a:p>
        </p:txBody>
      </p:sp>
      <p:grpSp>
        <p:nvGrpSpPr>
          <p:cNvPr id="215" name="Group 214"/>
          <p:cNvGrpSpPr/>
          <p:nvPr/>
        </p:nvGrpSpPr>
        <p:grpSpPr>
          <a:xfrm>
            <a:off x="5983901" y="4226879"/>
            <a:ext cx="2847546" cy="1851876"/>
            <a:chOff x="5858553" y="2529054"/>
            <a:chExt cx="2847546" cy="1851876"/>
          </a:xfrm>
        </p:grpSpPr>
        <p:grpSp>
          <p:nvGrpSpPr>
            <p:cNvPr id="64" name="Group 63"/>
            <p:cNvGrpSpPr/>
            <p:nvPr/>
          </p:nvGrpSpPr>
          <p:grpSpPr>
            <a:xfrm rot="5400000">
              <a:off x="5918408" y="2877336"/>
              <a:ext cx="1393574" cy="1513283"/>
              <a:chOff x="8722815" y="4469154"/>
              <a:chExt cx="773546" cy="796113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8722815" y="4536419"/>
                <a:ext cx="773546" cy="72884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9428352" y="4469154"/>
                <a:ext cx="0" cy="605383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9159264" y="4469154"/>
                <a:ext cx="0" cy="470854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>
                <a:off x="9026109" y="4469154"/>
                <a:ext cx="2806" cy="35314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8889546" y="4469154"/>
                <a:ext cx="0" cy="235427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9159264" y="4940008"/>
                <a:ext cx="302033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9026109" y="4822294"/>
                <a:ext cx="435188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8889546" y="4704581"/>
                <a:ext cx="571751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9159264" y="4645724"/>
                <a:ext cx="269088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 rot="16200000">
                <a:off x="9219653" y="4519835"/>
                <a:ext cx="141846" cy="13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13" b="1" dirty="0"/>
                  <a:t>N</a:t>
                </a:r>
                <a:endParaRPr lang="en-US" sz="1013" b="1" dirty="0"/>
              </a:p>
            </p:txBody>
          </p:sp>
        </p:grp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6774" y="3065315"/>
              <a:ext cx="301604" cy="310136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883" y="3315876"/>
              <a:ext cx="301604" cy="310136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2446" y="3563152"/>
              <a:ext cx="301604" cy="310136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1291" y="4060989"/>
              <a:ext cx="301604" cy="310136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8823" y="3067351"/>
              <a:ext cx="301604" cy="310136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1932" y="3317912"/>
              <a:ext cx="301604" cy="310136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4495" y="3565188"/>
              <a:ext cx="301604" cy="310136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3340" y="4063025"/>
              <a:ext cx="301604" cy="310136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7943025" y="2532571"/>
              <a:ext cx="66576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50" dirty="0" smtClean="0"/>
                <a:t>Logical</a:t>
              </a:r>
              <a:endParaRPr lang="en-US" sz="135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094235" y="2529054"/>
              <a:ext cx="742704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50" dirty="0" smtClean="0"/>
                <a:t>Physical</a:t>
              </a:r>
              <a:endParaRPr lang="en-US" sz="135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914062" y="2904466"/>
              <a:ext cx="12907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Crossbar </a:t>
              </a:r>
              <a:r>
                <a:rPr lang="en-GB" sz="1200" dirty="0" smtClean="0"/>
                <a:t>switch</a:t>
              </a:r>
              <a:endParaRPr lang="en-US" sz="1200" dirty="0"/>
            </a:p>
          </p:txBody>
        </p:sp>
        <p:sp>
          <p:nvSpPr>
            <p:cNvPr id="93" name="Oval 92"/>
            <p:cNvSpPr/>
            <p:nvPr/>
          </p:nvSpPr>
          <p:spPr>
            <a:xfrm>
              <a:off x="6880036" y="3686535"/>
              <a:ext cx="93256" cy="835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/>
            <p:cNvSpPr/>
            <p:nvPr/>
          </p:nvSpPr>
          <p:spPr>
            <a:xfrm>
              <a:off x="6656889" y="3688866"/>
              <a:ext cx="93256" cy="835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/>
            <p:cNvSpPr/>
            <p:nvPr/>
          </p:nvSpPr>
          <p:spPr>
            <a:xfrm>
              <a:off x="6087994" y="3496126"/>
              <a:ext cx="93256" cy="835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/>
            <p:cNvSpPr/>
            <p:nvPr/>
          </p:nvSpPr>
          <p:spPr>
            <a:xfrm>
              <a:off x="6878178" y="3443013"/>
              <a:ext cx="93256" cy="835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/>
            <p:cNvSpPr/>
            <p:nvPr/>
          </p:nvSpPr>
          <p:spPr>
            <a:xfrm>
              <a:off x="6221101" y="3400842"/>
              <a:ext cx="93256" cy="835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/>
            <p:cNvSpPr/>
            <p:nvPr/>
          </p:nvSpPr>
          <p:spPr>
            <a:xfrm>
              <a:off x="6877655" y="4166470"/>
              <a:ext cx="93256" cy="835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/>
            <p:cNvSpPr/>
            <p:nvPr/>
          </p:nvSpPr>
          <p:spPr>
            <a:xfrm>
              <a:off x="6658208" y="4168444"/>
              <a:ext cx="93256" cy="835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/>
            <p:cNvSpPr/>
            <p:nvPr/>
          </p:nvSpPr>
          <p:spPr>
            <a:xfrm>
              <a:off x="6431924" y="4168241"/>
              <a:ext cx="93256" cy="835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7" name="Straight Connector 196"/>
            <p:cNvCxnSpPr>
              <a:stCxn id="96" idx="0"/>
              <a:endCxn id="98" idx="4"/>
            </p:cNvCxnSpPr>
            <p:nvPr/>
          </p:nvCxnSpPr>
          <p:spPr>
            <a:xfrm flipH="1">
              <a:off x="6924283" y="3443013"/>
              <a:ext cx="523" cy="8070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stCxn id="94" idx="0"/>
              <a:endCxn id="99" idx="4"/>
            </p:cNvCxnSpPr>
            <p:nvPr/>
          </p:nvCxnSpPr>
          <p:spPr>
            <a:xfrm>
              <a:off x="6703517" y="3688866"/>
              <a:ext cx="1319" cy="5631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>
              <a:off x="7979844" y="2952967"/>
              <a:ext cx="1963" cy="1427963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4" name="Slide Number Placeholder 120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algn="r"/>
            <a:r>
              <a:rPr lang="en-GB" dirty="0" smtClean="0"/>
              <a:t>5</a:t>
            </a:r>
            <a:endParaRPr lang="en-GB" dirty="0"/>
          </a:p>
        </p:txBody>
      </p:sp>
      <p:grpSp>
        <p:nvGrpSpPr>
          <p:cNvPr id="257" name="Group 256"/>
          <p:cNvGrpSpPr/>
          <p:nvPr/>
        </p:nvGrpSpPr>
        <p:grpSpPr>
          <a:xfrm>
            <a:off x="5981273" y="4225872"/>
            <a:ext cx="2847546" cy="1851876"/>
            <a:chOff x="5858553" y="2529054"/>
            <a:chExt cx="2847546" cy="1851876"/>
          </a:xfrm>
        </p:grpSpPr>
        <p:grpSp>
          <p:nvGrpSpPr>
            <p:cNvPr id="258" name="Group 257"/>
            <p:cNvGrpSpPr/>
            <p:nvPr/>
          </p:nvGrpSpPr>
          <p:grpSpPr>
            <a:xfrm rot="5400000">
              <a:off x="5918408" y="2877336"/>
              <a:ext cx="1393574" cy="1513283"/>
              <a:chOff x="8722815" y="4469154"/>
              <a:chExt cx="773546" cy="796113"/>
            </a:xfrm>
          </p:grpSpPr>
          <p:sp>
            <p:nvSpPr>
              <p:cNvPr id="288" name="Rectangle 287"/>
              <p:cNvSpPr/>
              <p:nvPr/>
            </p:nvSpPr>
            <p:spPr>
              <a:xfrm>
                <a:off x="8722815" y="4536419"/>
                <a:ext cx="773546" cy="72884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cxnSp>
            <p:nvCxnSpPr>
              <p:cNvPr id="289" name="Straight Connector 288"/>
              <p:cNvCxnSpPr/>
              <p:nvPr/>
            </p:nvCxnSpPr>
            <p:spPr>
              <a:xfrm>
                <a:off x="9428352" y="4469154"/>
                <a:ext cx="0" cy="605383"/>
              </a:xfrm>
              <a:prstGeom prst="lin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>
                <a:off x="9159264" y="4469154"/>
                <a:ext cx="0" cy="470854"/>
              </a:xfrm>
              <a:prstGeom prst="lin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 flipH="1">
                <a:off x="9026109" y="4469154"/>
                <a:ext cx="2806" cy="353140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>
                <a:off x="8889546" y="4469154"/>
                <a:ext cx="0" cy="235427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>
                <a:off x="9159264" y="4940008"/>
                <a:ext cx="302033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>
                <a:off x="9026109" y="4822294"/>
                <a:ext cx="435188" cy="0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>
                <a:off x="8889546" y="4704581"/>
                <a:ext cx="571751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>
                <a:off x="9159264" y="4645724"/>
                <a:ext cx="269088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" name="TextBox 296"/>
              <p:cNvSpPr txBox="1"/>
              <p:nvPr/>
            </p:nvSpPr>
            <p:spPr>
              <a:xfrm rot="16200000">
                <a:off x="9219653" y="4519835"/>
                <a:ext cx="141846" cy="13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13" b="1" dirty="0"/>
                  <a:t>N</a:t>
                </a:r>
                <a:endParaRPr lang="en-US" sz="1013" b="1" dirty="0"/>
              </a:p>
            </p:txBody>
          </p:sp>
        </p:grpSp>
        <p:pic>
          <p:nvPicPr>
            <p:cNvPr id="259" name="Picture 2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6774" y="3065315"/>
              <a:ext cx="301604" cy="310136"/>
            </a:xfrm>
            <a:prstGeom prst="rect">
              <a:avLst/>
            </a:prstGeom>
          </p:spPr>
        </p:pic>
        <p:pic>
          <p:nvPicPr>
            <p:cNvPr id="260" name="Picture 2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883" y="3315876"/>
              <a:ext cx="301604" cy="310136"/>
            </a:xfrm>
            <a:prstGeom prst="rect">
              <a:avLst/>
            </a:prstGeom>
          </p:spPr>
        </p:pic>
        <p:pic>
          <p:nvPicPr>
            <p:cNvPr id="261" name="Picture 2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2446" y="3563152"/>
              <a:ext cx="301604" cy="310136"/>
            </a:xfrm>
            <a:prstGeom prst="rect">
              <a:avLst/>
            </a:prstGeom>
          </p:spPr>
        </p:pic>
        <p:pic>
          <p:nvPicPr>
            <p:cNvPr id="262" name="Picture 2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1291" y="4060989"/>
              <a:ext cx="301604" cy="310136"/>
            </a:xfrm>
            <a:prstGeom prst="rect">
              <a:avLst/>
            </a:prstGeom>
          </p:spPr>
        </p:pic>
        <p:pic>
          <p:nvPicPr>
            <p:cNvPr id="263" name="Picture 2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8823" y="3067351"/>
              <a:ext cx="301604" cy="310136"/>
            </a:xfrm>
            <a:prstGeom prst="rect">
              <a:avLst/>
            </a:prstGeom>
          </p:spPr>
        </p:pic>
        <p:pic>
          <p:nvPicPr>
            <p:cNvPr id="264" name="Picture 2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1932" y="3317912"/>
              <a:ext cx="301604" cy="310136"/>
            </a:xfrm>
            <a:prstGeom prst="rect">
              <a:avLst/>
            </a:prstGeom>
          </p:spPr>
        </p:pic>
        <p:pic>
          <p:nvPicPr>
            <p:cNvPr id="265" name="Picture 2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4495" y="3565188"/>
              <a:ext cx="301604" cy="310136"/>
            </a:xfrm>
            <a:prstGeom prst="rect">
              <a:avLst/>
            </a:prstGeom>
          </p:spPr>
        </p:pic>
        <p:pic>
          <p:nvPicPr>
            <p:cNvPr id="266" name="Picture 26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3340" y="4063025"/>
              <a:ext cx="301604" cy="310136"/>
            </a:xfrm>
            <a:prstGeom prst="rect">
              <a:avLst/>
            </a:prstGeom>
          </p:spPr>
        </p:pic>
        <p:sp>
          <p:nvSpPr>
            <p:cNvPr id="267" name="TextBox 266"/>
            <p:cNvSpPr txBox="1"/>
            <p:nvPr/>
          </p:nvSpPr>
          <p:spPr>
            <a:xfrm>
              <a:off x="7943025" y="2532571"/>
              <a:ext cx="66576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50" dirty="0" smtClean="0"/>
                <a:t>Logical</a:t>
              </a:r>
              <a:endParaRPr lang="en-US" sz="1350" dirty="0"/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6094235" y="2529054"/>
              <a:ext cx="742704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50" dirty="0" smtClean="0"/>
                <a:t>Physical</a:t>
              </a:r>
              <a:endParaRPr lang="en-US" sz="1350" dirty="0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8195888" y="3493176"/>
              <a:ext cx="244010" cy="739140"/>
            </a:xfrm>
            <a:custGeom>
              <a:avLst/>
              <a:gdLst>
                <a:gd name="connsiteX0" fmla="*/ 213530 w 244010"/>
                <a:gd name="connsiteY0" fmla="*/ 739140 h 739140"/>
                <a:gd name="connsiteX1" fmla="*/ 170 w 244010"/>
                <a:gd name="connsiteY1" fmla="*/ 320040 h 739140"/>
                <a:gd name="connsiteX2" fmla="*/ 244010 w 244010"/>
                <a:gd name="connsiteY2" fmla="*/ 0 h 739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010" h="739140">
                  <a:moveTo>
                    <a:pt x="213530" y="739140"/>
                  </a:moveTo>
                  <a:cubicBezTo>
                    <a:pt x="104310" y="591185"/>
                    <a:pt x="-4910" y="443230"/>
                    <a:pt x="170" y="320040"/>
                  </a:cubicBezTo>
                  <a:cubicBezTo>
                    <a:pt x="5250" y="196850"/>
                    <a:pt x="124630" y="98425"/>
                    <a:pt x="24401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8180134" y="3242615"/>
              <a:ext cx="259763" cy="482891"/>
            </a:xfrm>
            <a:custGeom>
              <a:avLst/>
              <a:gdLst>
                <a:gd name="connsiteX0" fmla="*/ 213530 w 244010"/>
                <a:gd name="connsiteY0" fmla="*/ 739140 h 739140"/>
                <a:gd name="connsiteX1" fmla="*/ 170 w 244010"/>
                <a:gd name="connsiteY1" fmla="*/ 320040 h 739140"/>
                <a:gd name="connsiteX2" fmla="*/ 244010 w 244010"/>
                <a:gd name="connsiteY2" fmla="*/ 0 h 739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010" h="739140">
                  <a:moveTo>
                    <a:pt x="213530" y="739140"/>
                  </a:moveTo>
                  <a:cubicBezTo>
                    <a:pt x="104310" y="591185"/>
                    <a:pt x="-4910" y="443230"/>
                    <a:pt x="170" y="320040"/>
                  </a:cubicBezTo>
                  <a:cubicBezTo>
                    <a:pt x="5250" y="196850"/>
                    <a:pt x="124630" y="98425"/>
                    <a:pt x="24401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5914062" y="2904466"/>
              <a:ext cx="12907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Crossbar </a:t>
              </a:r>
              <a:r>
                <a:rPr lang="en-GB" sz="1200" dirty="0" smtClean="0"/>
                <a:t>switch</a:t>
              </a:r>
              <a:endParaRPr lang="en-US" sz="1200" dirty="0"/>
            </a:p>
          </p:txBody>
        </p:sp>
        <p:sp>
          <p:nvSpPr>
            <p:cNvPr id="272" name="Oval 271"/>
            <p:cNvSpPr/>
            <p:nvPr/>
          </p:nvSpPr>
          <p:spPr>
            <a:xfrm>
              <a:off x="6880036" y="3686535"/>
              <a:ext cx="93256" cy="835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3" name="Oval 272"/>
            <p:cNvSpPr/>
            <p:nvPr/>
          </p:nvSpPr>
          <p:spPr>
            <a:xfrm>
              <a:off x="6656889" y="3688866"/>
              <a:ext cx="93256" cy="835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4" name="Oval 273"/>
            <p:cNvSpPr/>
            <p:nvPr/>
          </p:nvSpPr>
          <p:spPr>
            <a:xfrm>
              <a:off x="6087994" y="3496126"/>
              <a:ext cx="93256" cy="835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5" name="Oval 274"/>
            <p:cNvSpPr/>
            <p:nvPr/>
          </p:nvSpPr>
          <p:spPr>
            <a:xfrm>
              <a:off x="6878178" y="3443013"/>
              <a:ext cx="93256" cy="835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" name="Oval 275"/>
            <p:cNvSpPr/>
            <p:nvPr/>
          </p:nvSpPr>
          <p:spPr>
            <a:xfrm>
              <a:off x="6221101" y="3400842"/>
              <a:ext cx="93256" cy="835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7" name="Oval 276"/>
            <p:cNvSpPr/>
            <p:nvPr/>
          </p:nvSpPr>
          <p:spPr>
            <a:xfrm>
              <a:off x="6658208" y="4168444"/>
              <a:ext cx="93256" cy="835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" name="Oval 277"/>
            <p:cNvSpPr/>
            <p:nvPr/>
          </p:nvSpPr>
          <p:spPr>
            <a:xfrm>
              <a:off x="6431924" y="4168241"/>
              <a:ext cx="93256" cy="835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9" name="Straight Connector 278"/>
            <p:cNvCxnSpPr>
              <a:stCxn id="275" idx="0"/>
              <a:endCxn id="283" idx="4"/>
            </p:cNvCxnSpPr>
            <p:nvPr/>
          </p:nvCxnSpPr>
          <p:spPr>
            <a:xfrm flipH="1">
              <a:off x="6924283" y="3443013"/>
              <a:ext cx="523" cy="3265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>
              <a:stCxn id="273" idx="0"/>
              <a:endCxn id="277" idx="4"/>
            </p:cNvCxnSpPr>
            <p:nvPr/>
          </p:nvCxnSpPr>
          <p:spPr>
            <a:xfrm>
              <a:off x="6703517" y="3688866"/>
              <a:ext cx="1319" cy="56312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Oval 280"/>
            <p:cNvSpPr/>
            <p:nvPr/>
          </p:nvSpPr>
          <p:spPr>
            <a:xfrm>
              <a:off x="6658208" y="4168241"/>
              <a:ext cx="93256" cy="835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82" name="Straight Connector 281"/>
            <p:cNvCxnSpPr/>
            <p:nvPr/>
          </p:nvCxnSpPr>
          <p:spPr>
            <a:xfrm>
              <a:off x="7979844" y="2952967"/>
              <a:ext cx="1963" cy="1427963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Oval 282"/>
            <p:cNvSpPr/>
            <p:nvPr/>
          </p:nvSpPr>
          <p:spPr>
            <a:xfrm>
              <a:off x="6877655" y="3686002"/>
              <a:ext cx="93256" cy="8354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84" name="Straight Connector 283"/>
            <p:cNvCxnSpPr>
              <a:endCxn id="283" idx="0"/>
            </p:cNvCxnSpPr>
            <p:nvPr/>
          </p:nvCxnSpPr>
          <p:spPr>
            <a:xfrm>
              <a:off x="6924283" y="3239616"/>
              <a:ext cx="0" cy="446386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 flipH="1" flipV="1">
              <a:off x="6962775" y="3721894"/>
              <a:ext cx="408713" cy="3613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>
              <a:endCxn id="281" idx="2"/>
            </p:cNvCxnSpPr>
            <p:nvPr/>
          </p:nvCxnSpPr>
          <p:spPr>
            <a:xfrm flipH="1">
              <a:off x="6658208" y="4207258"/>
              <a:ext cx="715730" cy="2756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" name="Oval 286"/>
            <p:cNvSpPr/>
            <p:nvPr/>
          </p:nvSpPr>
          <p:spPr>
            <a:xfrm>
              <a:off x="6877655" y="4166470"/>
              <a:ext cx="93256" cy="835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5959882" y="4179872"/>
            <a:ext cx="3132836" cy="1919121"/>
            <a:chOff x="4467039" y="3906867"/>
            <a:chExt cx="3132836" cy="1919121"/>
          </a:xfrm>
        </p:grpSpPr>
        <p:sp>
          <p:nvSpPr>
            <p:cNvPr id="298" name="Rectangle 297"/>
            <p:cNvSpPr/>
            <p:nvPr/>
          </p:nvSpPr>
          <p:spPr>
            <a:xfrm>
              <a:off x="4467039" y="3906867"/>
              <a:ext cx="3132836" cy="19191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99" name="Group 298"/>
            <p:cNvGrpSpPr/>
            <p:nvPr/>
          </p:nvGrpSpPr>
          <p:grpSpPr>
            <a:xfrm>
              <a:off x="4491111" y="3952191"/>
              <a:ext cx="2847546" cy="1854177"/>
              <a:chOff x="5858553" y="2526753"/>
              <a:chExt cx="2847546" cy="1854177"/>
            </a:xfrm>
          </p:grpSpPr>
          <p:grpSp>
            <p:nvGrpSpPr>
              <p:cNvPr id="300" name="Group 299"/>
              <p:cNvGrpSpPr/>
              <p:nvPr/>
            </p:nvGrpSpPr>
            <p:grpSpPr>
              <a:xfrm rot="5400000">
                <a:off x="5918408" y="2877336"/>
                <a:ext cx="1393574" cy="1513283"/>
                <a:chOff x="8722815" y="4469154"/>
                <a:chExt cx="773546" cy="796113"/>
              </a:xfrm>
            </p:grpSpPr>
            <p:sp>
              <p:nvSpPr>
                <p:cNvPr id="329" name="Rectangle 328"/>
                <p:cNvSpPr/>
                <p:nvPr/>
              </p:nvSpPr>
              <p:spPr>
                <a:xfrm>
                  <a:off x="8722815" y="4536419"/>
                  <a:ext cx="773546" cy="72884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cxnSp>
              <p:nvCxnSpPr>
                <p:cNvPr id="330" name="Straight Connector 329"/>
                <p:cNvCxnSpPr/>
                <p:nvPr/>
              </p:nvCxnSpPr>
              <p:spPr>
                <a:xfrm>
                  <a:off x="9428352" y="4469154"/>
                  <a:ext cx="0" cy="605383"/>
                </a:xfrm>
                <a:prstGeom prst="line">
                  <a:avLst/>
                </a:prstGeom>
                <a:ln w="3492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Straight Connector 330"/>
                <p:cNvCxnSpPr/>
                <p:nvPr/>
              </p:nvCxnSpPr>
              <p:spPr>
                <a:xfrm>
                  <a:off x="9159264" y="4469154"/>
                  <a:ext cx="0" cy="470854"/>
                </a:xfrm>
                <a:prstGeom prst="line">
                  <a:avLst/>
                </a:prstGeom>
                <a:ln w="3492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>
                <a:xfrm flipH="1">
                  <a:off x="9026109" y="4469154"/>
                  <a:ext cx="2806" cy="353140"/>
                </a:xfrm>
                <a:prstGeom prst="lin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Straight Connector 332"/>
                <p:cNvCxnSpPr/>
                <p:nvPr/>
              </p:nvCxnSpPr>
              <p:spPr>
                <a:xfrm>
                  <a:off x="8889546" y="4469154"/>
                  <a:ext cx="0" cy="235427"/>
                </a:xfrm>
                <a:prstGeom prst="line">
                  <a:avLst/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333"/>
                <p:cNvCxnSpPr/>
                <p:nvPr/>
              </p:nvCxnSpPr>
              <p:spPr>
                <a:xfrm>
                  <a:off x="9159264" y="4940008"/>
                  <a:ext cx="302033" cy="0"/>
                </a:xfrm>
                <a:prstGeom prst="line">
                  <a:avLst/>
                </a:prstGeom>
                <a:ln w="349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/>
                <p:cNvCxnSpPr/>
                <p:nvPr/>
              </p:nvCxnSpPr>
              <p:spPr>
                <a:xfrm>
                  <a:off x="9026109" y="4822294"/>
                  <a:ext cx="435188" cy="0"/>
                </a:xfrm>
                <a:prstGeom prst="line">
                  <a:avLst/>
                </a:prstGeom>
                <a:ln w="3492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Straight Connector 335"/>
                <p:cNvCxnSpPr/>
                <p:nvPr/>
              </p:nvCxnSpPr>
              <p:spPr>
                <a:xfrm>
                  <a:off x="8889546" y="4704581"/>
                  <a:ext cx="571751" cy="0"/>
                </a:xfrm>
                <a:prstGeom prst="line">
                  <a:avLst/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336"/>
                <p:cNvCxnSpPr/>
                <p:nvPr/>
              </p:nvCxnSpPr>
              <p:spPr>
                <a:xfrm>
                  <a:off x="9159264" y="4645724"/>
                  <a:ext cx="269088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8" name="TextBox 337"/>
                <p:cNvSpPr txBox="1"/>
                <p:nvPr/>
              </p:nvSpPr>
              <p:spPr>
                <a:xfrm rot="16200000">
                  <a:off x="9219653" y="4519835"/>
                  <a:ext cx="141846" cy="13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013" b="1" dirty="0"/>
                    <a:t>N</a:t>
                  </a:r>
                  <a:endParaRPr lang="en-US" sz="1013" b="1" dirty="0"/>
                </a:p>
              </p:txBody>
            </p:sp>
          </p:grpSp>
          <p:pic>
            <p:nvPicPr>
              <p:cNvPr id="301" name="Picture 30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86774" y="3065315"/>
                <a:ext cx="301604" cy="310136"/>
              </a:xfrm>
              <a:prstGeom prst="rect">
                <a:avLst/>
              </a:prstGeom>
            </p:spPr>
          </p:pic>
          <p:pic>
            <p:nvPicPr>
              <p:cNvPr id="302" name="Picture 30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89883" y="3315876"/>
                <a:ext cx="301604" cy="310136"/>
              </a:xfrm>
              <a:prstGeom prst="rect">
                <a:avLst/>
              </a:prstGeom>
            </p:spPr>
          </p:pic>
          <p:pic>
            <p:nvPicPr>
              <p:cNvPr id="303" name="Picture 30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92446" y="3563152"/>
                <a:ext cx="301604" cy="310136"/>
              </a:xfrm>
              <a:prstGeom prst="rect">
                <a:avLst/>
              </a:prstGeom>
            </p:spPr>
          </p:pic>
          <p:pic>
            <p:nvPicPr>
              <p:cNvPr id="304" name="Picture 30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91291" y="4060989"/>
                <a:ext cx="301604" cy="310136"/>
              </a:xfrm>
              <a:prstGeom prst="rect">
                <a:avLst/>
              </a:prstGeom>
            </p:spPr>
          </p:pic>
          <p:pic>
            <p:nvPicPr>
              <p:cNvPr id="305" name="Picture 30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8823" y="3067351"/>
                <a:ext cx="301604" cy="310136"/>
              </a:xfrm>
              <a:prstGeom prst="rect">
                <a:avLst/>
              </a:prstGeom>
            </p:spPr>
          </p:pic>
          <p:pic>
            <p:nvPicPr>
              <p:cNvPr id="306" name="Picture 30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01932" y="3317912"/>
                <a:ext cx="301604" cy="310136"/>
              </a:xfrm>
              <a:prstGeom prst="rect">
                <a:avLst/>
              </a:prstGeom>
            </p:spPr>
          </p:pic>
          <p:pic>
            <p:nvPicPr>
              <p:cNvPr id="307" name="Picture 30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04495" y="3565188"/>
                <a:ext cx="301604" cy="310136"/>
              </a:xfrm>
              <a:prstGeom prst="rect">
                <a:avLst/>
              </a:prstGeom>
            </p:spPr>
          </p:pic>
          <p:pic>
            <p:nvPicPr>
              <p:cNvPr id="308" name="Picture 30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03340" y="4063025"/>
                <a:ext cx="301604" cy="310136"/>
              </a:xfrm>
              <a:prstGeom prst="rect">
                <a:avLst/>
              </a:prstGeom>
            </p:spPr>
          </p:pic>
          <p:sp>
            <p:nvSpPr>
              <p:cNvPr id="309" name="TextBox 308"/>
              <p:cNvSpPr txBox="1"/>
              <p:nvPr/>
            </p:nvSpPr>
            <p:spPr>
              <a:xfrm>
                <a:off x="7946671" y="2534327"/>
                <a:ext cx="66576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350" dirty="0" smtClean="0"/>
                  <a:t>Logical</a:t>
                </a:r>
                <a:endParaRPr lang="en-US" sz="1350" dirty="0"/>
              </a:p>
            </p:txBody>
          </p:sp>
          <p:sp>
            <p:nvSpPr>
              <p:cNvPr id="310" name="TextBox 309"/>
              <p:cNvSpPr txBox="1"/>
              <p:nvPr/>
            </p:nvSpPr>
            <p:spPr>
              <a:xfrm>
                <a:off x="6095005" y="2526753"/>
                <a:ext cx="742704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350" dirty="0" smtClean="0"/>
                  <a:t>Physical</a:t>
                </a:r>
                <a:endParaRPr lang="en-US" sz="1350" dirty="0"/>
              </a:p>
            </p:txBody>
          </p:sp>
          <p:sp>
            <p:nvSpPr>
              <p:cNvPr id="311" name="Freeform 310"/>
              <p:cNvSpPr/>
              <p:nvPr/>
            </p:nvSpPr>
            <p:spPr>
              <a:xfrm>
                <a:off x="8309706" y="3493176"/>
                <a:ext cx="130191" cy="279236"/>
              </a:xfrm>
              <a:custGeom>
                <a:avLst/>
                <a:gdLst>
                  <a:gd name="connsiteX0" fmla="*/ 213530 w 244010"/>
                  <a:gd name="connsiteY0" fmla="*/ 739140 h 739140"/>
                  <a:gd name="connsiteX1" fmla="*/ 170 w 244010"/>
                  <a:gd name="connsiteY1" fmla="*/ 320040 h 739140"/>
                  <a:gd name="connsiteX2" fmla="*/ 244010 w 244010"/>
                  <a:gd name="connsiteY2" fmla="*/ 0 h 739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010" h="739140">
                    <a:moveTo>
                      <a:pt x="213530" y="739140"/>
                    </a:moveTo>
                    <a:cubicBezTo>
                      <a:pt x="104310" y="591185"/>
                      <a:pt x="-4910" y="443230"/>
                      <a:pt x="170" y="320040"/>
                    </a:cubicBezTo>
                    <a:cubicBezTo>
                      <a:pt x="5250" y="196850"/>
                      <a:pt x="124630" y="98425"/>
                      <a:pt x="244010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2" name="Freeform 311"/>
              <p:cNvSpPr/>
              <p:nvPr/>
            </p:nvSpPr>
            <p:spPr>
              <a:xfrm>
                <a:off x="8180134" y="3242615"/>
                <a:ext cx="257433" cy="965629"/>
              </a:xfrm>
              <a:custGeom>
                <a:avLst/>
                <a:gdLst>
                  <a:gd name="connsiteX0" fmla="*/ 213530 w 244010"/>
                  <a:gd name="connsiteY0" fmla="*/ 739140 h 739140"/>
                  <a:gd name="connsiteX1" fmla="*/ 170 w 244010"/>
                  <a:gd name="connsiteY1" fmla="*/ 320040 h 739140"/>
                  <a:gd name="connsiteX2" fmla="*/ 244010 w 244010"/>
                  <a:gd name="connsiteY2" fmla="*/ 0 h 739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010" h="739140">
                    <a:moveTo>
                      <a:pt x="213530" y="739140"/>
                    </a:moveTo>
                    <a:cubicBezTo>
                      <a:pt x="104310" y="591185"/>
                      <a:pt x="-4910" y="443230"/>
                      <a:pt x="170" y="320040"/>
                    </a:cubicBezTo>
                    <a:cubicBezTo>
                      <a:pt x="5250" y="196850"/>
                      <a:pt x="124630" y="98425"/>
                      <a:pt x="244010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3" name="TextBox 312"/>
              <p:cNvSpPr txBox="1"/>
              <p:nvPr/>
            </p:nvSpPr>
            <p:spPr>
              <a:xfrm>
                <a:off x="5914062" y="2904466"/>
                <a:ext cx="12907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/>
                  <a:t>Crossbar </a:t>
                </a:r>
                <a:r>
                  <a:rPr lang="en-GB" sz="1200" dirty="0" smtClean="0"/>
                  <a:t>switch</a:t>
                </a:r>
                <a:endParaRPr lang="en-US" sz="1200" dirty="0"/>
              </a:p>
            </p:txBody>
          </p:sp>
          <p:sp>
            <p:nvSpPr>
              <p:cNvPr id="314" name="Oval 313"/>
              <p:cNvSpPr/>
              <p:nvPr/>
            </p:nvSpPr>
            <p:spPr>
              <a:xfrm>
                <a:off x="6656889" y="3688866"/>
                <a:ext cx="93256" cy="835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5" name="Oval 314"/>
              <p:cNvSpPr/>
              <p:nvPr/>
            </p:nvSpPr>
            <p:spPr>
              <a:xfrm>
                <a:off x="6878178" y="3443013"/>
                <a:ext cx="93256" cy="835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6" name="Oval 315"/>
              <p:cNvSpPr/>
              <p:nvPr/>
            </p:nvSpPr>
            <p:spPr>
              <a:xfrm>
                <a:off x="6221101" y="3400842"/>
                <a:ext cx="93256" cy="835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7" name="Oval 316"/>
              <p:cNvSpPr/>
              <p:nvPr/>
            </p:nvSpPr>
            <p:spPr>
              <a:xfrm>
                <a:off x="6877655" y="4166470"/>
                <a:ext cx="93256" cy="835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8" name="Oval 317"/>
              <p:cNvSpPr/>
              <p:nvPr/>
            </p:nvSpPr>
            <p:spPr>
              <a:xfrm>
                <a:off x="6658208" y="4168444"/>
                <a:ext cx="93256" cy="835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9" name="Oval 318"/>
              <p:cNvSpPr/>
              <p:nvPr/>
            </p:nvSpPr>
            <p:spPr>
              <a:xfrm>
                <a:off x="6431924" y="4168241"/>
                <a:ext cx="93256" cy="835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20" name="Straight Connector 319"/>
              <p:cNvCxnSpPr>
                <a:stCxn id="315" idx="0"/>
              </p:cNvCxnSpPr>
              <p:nvPr/>
            </p:nvCxnSpPr>
            <p:spPr>
              <a:xfrm>
                <a:off x="6924806" y="3443013"/>
                <a:ext cx="1858" cy="3270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/>
              <p:cNvCxnSpPr>
                <a:stCxn id="314" idx="0"/>
                <a:endCxn id="318" idx="4"/>
              </p:cNvCxnSpPr>
              <p:nvPr/>
            </p:nvCxnSpPr>
            <p:spPr>
              <a:xfrm>
                <a:off x="6703517" y="3688866"/>
                <a:ext cx="1319" cy="563124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2" name="Oval 321"/>
              <p:cNvSpPr/>
              <p:nvPr/>
            </p:nvSpPr>
            <p:spPr>
              <a:xfrm>
                <a:off x="6875325" y="4168241"/>
                <a:ext cx="93256" cy="835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23" name="Straight Connector 322"/>
              <p:cNvCxnSpPr/>
              <p:nvPr/>
            </p:nvCxnSpPr>
            <p:spPr>
              <a:xfrm>
                <a:off x="7979844" y="2952967"/>
                <a:ext cx="1963" cy="1427963"/>
              </a:xfrm>
              <a:prstGeom prst="line">
                <a:avLst/>
              </a:prstGeom>
              <a:ln w="254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4" name="Oval 323"/>
              <p:cNvSpPr/>
              <p:nvPr/>
            </p:nvSpPr>
            <p:spPr>
              <a:xfrm>
                <a:off x="6656198" y="3688383"/>
                <a:ext cx="93256" cy="8354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25" name="Straight Connector 324"/>
              <p:cNvCxnSpPr/>
              <p:nvPr/>
            </p:nvCxnSpPr>
            <p:spPr>
              <a:xfrm>
                <a:off x="6700574" y="3483586"/>
                <a:ext cx="264" cy="257358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6" name="Oval 325"/>
              <p:cNvSpPr/>
              <p:nvPr/>
            </p:nvSpPr>
            <p:spPr>
              <a:xfrm>
                <a:off x="6880036" y="3686535"/>
                <a:ext cx="93256" cy="835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27" name="Straight Connector 326"/>
              <p:cNvCxnSpPr/>
              <p:nvPr/>
            </p:nvCxnSpPr>
            <p:spPr>
              <a:xfrm flipH="1">
                <a:off x="6738938" y="3723471"/>
                <a:ext cx="632899" cy="804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>
                <a:endCxn id="322" idx="2"/>
              </p:cNvCxnSpPr>
              <p:nvPr/>
            </p:nvCxnSpPr>
            <p:spPr>
              <a:xfrm flipH="1">
                <a:off x="6875325" y="4208818"/>
                <a:ext cx="496512" cy="1196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4" name="Content Placeholder 2"/>
          <p:cNvSpPr txBox="1">
            <a:spLocks/>
          </p:cNvSpPr>
          <p:nvPr/>
        </p:nvSpPr>
        <p:spPr>
          <a:xfrm>
            <a:off x="657228" y="1629695"/>
            <a:ext cx="8039100" cy="1893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Principle: packet switching over circuit switching</a:t>
            </a:r>
          </a:p>
        </p:txBody>
      </p:sp>
      <p:pic>
        <p:nvPicPr>
          <p:cNvPr id="247" name="Picture 2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409" y="2415938"/>
            <a:ext cx="314910" cy="314909"/>
          </a:xfrm>
          <a:prstGeom prst="rect">
            <a:avLst/>
          </a:prstGeom>
        </p:spPr>
      </p:pic>
      <p:pic>
        <p:nvPicPr>
          <p:cNvPr id="248" name="Picture 2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138" y="2415938"/>
            <a:ext cx="314910" cy="314909"/>
          </a:xfrm>
          <a:prstGeom prst="rect">
            <a:avLst/>
          </a:prstGeom>
        </p:spPr>
      </p:pic>
      <p:pic>
        <p:nvPicPr>
          <p:cNvPr id="249" name="Picture 2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138" y="3584958"/>
            <a:ext cx="314910" cy="314909"/>
          </a:xfrm>
          <a:prstGeom prst="rect">
            <a:avLst/>
          </a:prstGeom>
        </p:spPr>
      </p:pic>
      <p:pic>
        <p:nvPicPr>
          <p:cNvPr id="250" name="Picture 2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409" y="3584958"/>
            <a:ext cx="314910" cy="314909"/>
          </a:xfrm>
          <a:prstGeom prst="rect">
            <a:avLst/>
          </a:prstGeom>
        </p:spPr>
      </p:pic>
      <p:cxnSp>
        <p:nvCxnSpPr>
          <p:cNvPr id="251" name="Straight Connector 250"/>
          <p:cNvCxnSpPr>
            <a:stCxn id="247" idx="3"/>
          </p:cNvCxnSpPr>
          <p:nvPr/>
        </p:nvCxnSpPr>
        <p:spPr>
          <a:xfrm>
            <a:off x="1782319" y="2573393"/>
            <a:ext cx="396694" cy="31357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>
            <a:stCxn id="250" idx="3"/>
          </p:cNvCxnSpPr>
          <p:nvPr/>
        </p:nvCxnSpPr>
        <p:spPr>
          <a:xfrm flipV="1">
            <a:off x="1782319" y="3425827"/>
            <a:ext cx="396694" cy="31658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3" name="Group 252"/>
          <p:cNvGrpSpPr/>
          <p:nvPr/>
        </p:nvGrpSpPr>
        <p:grpSpPr>
          <a:xfrm>
            <a:off x="2029330" y="2886966"/>
            <a:ext cx="568798" cy="538862"/>
            <a:chOff x="5580393" y="3719114"/>
            <a:chExt cx="1447800" cy="1371600"/>
          </a:xfrm>
        </p:grpSpPr>
        <p:sp>
          <p:nvSpPr>
            <p:cNvPr id="254" name="Rectangle 253"/>
            <p:cNvSpPr/>
            <p:nvPr/>
          </p:nvSpPr>
          <p:spPr>
            <a:xfrm>
              <a:off x="5580393" y="3719114"/>
              <a:ext cx="1447800" cy="137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255" name="Group 254"/>
            <p:cNvGrpSpPr/>
            <p:nvPr/>
          </p:nvGrpSpPr>
          <p:grpSpPr>
            <a:xfrm>
              <a:off x="5961393" y="4100114"/>
              <a:ext cx="685800" cy="685800"/>
              <a:chOff x="8153400" y="3429000"/>
              <a:chExt cx="685800" cy="685800"/>
            </a:xfrm>
          </p:grpSpPr>
          <p:cxnSp>
            <p:nvCxnSpPr>
              <p:cNvPr id="256" name="Straight Connector 255"/>
              <p:cNvCxnSpPr/>
              <p:nvPr/>
            </p:nvCxnSpPr>
            <p:spPr>
              <a:xfrm>
                <a:off x="8382000" y="3429000"/>
                <a:ext cx="228600" cy="685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Straight Connector 397"/>
              <p:cNvCxnSpPr/>
              <p:nvPr/>
            </p:nvCxnSpPr>
            <p:spPr>
              <a:xfrm flipH="1">
                <a:off x="8382000" y="3429000"/>
                <a:ext cx="228600" cy="685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Connector 398"/>
              <p:cNvCxnSpPr/>
              <p:nvPr/>
            </p:nvCxnSpPr>
            <p:spPr>
              <a:xfrm flipH="1">
                <a:off x="8153400" y="3429000"/>
                <a:ext cx="228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/>
              <p:nvPr/>
            </p:nvCxnSpPr>
            <p:spPr>
              <a:xfrm>
                <a:off x="8610600" y="3429000"/>
                <a:ext cx="228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/>
              <p:cNvCxnSpPr/>
              <p:nvPr/>
            </p:nvCxnSpPr>
            <p:spPr>
              <a:xfrm flipH="1">
                <a:off x="8153400" y="4114800"/>
                <a:ext cx="228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Connector 401"/>
              <p:cNvCxnSpPr/>
              <p:nvPr/>
            </p:nvCxnSpPr>
            <p:spPr>
              <a:xfrm>
                <a:off x="8610600" y="4114800"/>
                <a:ext cx="228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03" name="Straight Connector 402"/>
          <p:cNvCxnSpPr>
            <a:stCxn id="247" idx="2"/>
          </p:cNvCxnSpPr>
          <p:nvPr/>
        </p:nvCxnSpPr>
        <p:spPr>
          <a:xfrm>
            <a:off x="1624864" y="2730847"/>
            <a:ext cx="404466" cy="30580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/>
          <p:cNvCxnSpPr>
            <a:stCxn id="248" idx="2"/>
          </p:cNvCxnSpPr>
          <p:nvPr/>
        </p:nvCxnSpPr>
        <p:spPr>
          <a:xfrm flipH="1">
            <a:off x="2598127" y="2730847"/>
            <a:ext cx="404466" cy="305802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/>
          <p:cNvCxnSpPr/>
          <p:nvPr/>
        </p:nvCxnSpPr>
        <p:spPr>
          <a:xfrm flipV="1">
            <a:off x="1624864" y="3276142"/>
            <a:ext cx="404465" cy="308815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/>
          <p:cNvCxnSpPr>
            <a:stCxn id="248" idx="1"/>
          </p:cNvCxnSpPr>
          <p:nvPr/>
        </p:nvCxnSpPr>
        <p:spPr>
          <a:xfrm flipH="1">
            <a:off x="2454560" y="2573393"/>
            <a:ext cx="390579" cy="31357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/>
          <p:cNvCxnSpPr/>
          <p:nvPr/>
        </p:nvCxnSpPr>
        <p:spPr>
          <a:xfrm flipH="1" flipV="1">
            <a:off x="2454560" y="3425827"/>
            <a:ext cx="390579" cy="31658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/>
          <p:cNvCxnSpPr/>
          <p:nvPr/>
        </p:nvCxnSpPr>
        <p:spPr>
          <a:xfrm flipH="1" flipV="1">
            <a:off x="2605071" y="3276143"/>
            <a:ext cx="397522" cy="305802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9" name="Group 408"/>
          <p:cNvGrpSpPr/>
          <p:nvPr/>
        </p:nvGrpSpPr>
        <p:grpSpPr>
          <a:xfrm>
            <a:off x="2029329" y="2880701"/>
            <a:ext cx="568800" cy="546802"/>
            <a:chOff x="8631562" y="3420185"/>
            <a:chExt cx="1101078" cy="1058496"/>
          </a:xfrm>
        </p:grpSpPr>
        <p:cxnSp>
          <p:nvCxnSpPr>
            <p:cNvPr id="410" name="Straight Connector 409"/>
            <p:cNvCxnSpPr/>
            <p:nvPr/>
          </p:nvCxnSpPr>
          <p:spPr>
            <a:xfrm>
              <a:off x="8631562" y="3716170"/>
              <a:ext cx="131438" cy="0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8631562" y="4179780"/>
              <a:ext cx="131438" cy="0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8763000" y="3716170"/>
              <a:ext cx="0" cy="463610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>
              <a:off x="8921319" y="3420185"/>
              <a:ext cx="0" cy="144096"/>
            </a:xfrm>
            <a:prstGeom prst="line">
              <a:avLst/>
            </a:prstGeom>
            <a:ln w="539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 flipH="1">
              <a:off x="9454717" y="3420185"/>
              <a:ext cx="2" cy="144096"/>
            </a:xfrm>
            <a:prstGeom prst="line">
              <a:avLst/>
            </a:prstGeom>
            <a:ln w="539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>
              <a:off x="8921319" y="3564281"/>
              <a:ext cx="533400" cy="0"/>
            </a:xfrm>
            <a:prstGeom prst="line">
              <a:avLst/>
            </a:prstGeom>
            <a:ln w="539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 flipH="1">
              <a:off x="9601200" y="3716170"/>
              <a:ext cx="131438" cy="0"/>
            </a:xfrm>
            <a:prstGeom prst="line">
              <a:avLst/>
            </a:prstGeom>
            <a:ln w="539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 flipH="1">
              <a:off x="9601200" y="4179780"/>
              <a:ext cx="131440" cy="0"/>
            </a:xfrm>
            <a:prstGeom prst="line">
              <a:avLst/>
            </a:prstGeom>
            <a:ln w="539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>
              <a:off x="9601200" y="3716170"/>
              <a:ext cx="0" cy="463610"/>
            </a:xfrm>
            <a:prstGeom prst="line">
              <a:avLst/>
            </a:prstGeom>
            <a:ln w="539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 flipH="1" flipV="1">
              <a:off x="9454717" y="4326281"/>
              <a:ext cx="1" cy="143256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 flipV="1">
              <a:off x="8921319" y="4326281"/>
              <a:ext cx="0" cy="152400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>
            <a:xfrm>
              <a:off x="8921319" y="4326281"/>
              <a:ext cx="533398" cy="0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2" name="Picture 4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322" y="2415938"/>
            <a:ext cx="314910" cy="314909"/>
          </a:xfrm>
          <a:prstGeom prst="rect">
            <a:avLst/>
          </a:prstGeom>
        </p:spPr>
      </p:pic>
      <p:pic>
        <p:nvPicPr>
          <p:cNvPr id="423" name="Picture 4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051" y="2415938"/>
            <a:ext cx="314910" cy="314909"/>
          </a:xfrm>
          <a:prstGeom prst="rect">
            <a:avLst/>
          </a:prstGeom>
        </p:spPr>
      </p:pic>
      <p:pic>
        <p:nvPicPr>
          <p:cNvPr id="424" name="Picture 4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051" y="3584958"/>
            <a:ext cx="314910" cy="314909"/>
          </a:xfrm>
          <a:prstGeom prst="rect">
            <a:avLst/>
          </a:prstGeom>
        </p:spPr>
      </p:pic>
      <p:pic>
        <p:nvPicPr>
          <p:cNvPr id="425" name="Picture 4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322" y="3584958"/>
            <a:ext cx="314910" cy="314909"/>
          </a:xfrm>
          <a:prstGeom prst="rect">
            <a:avLst/>
          </a:prstGeom>
        </p:spPr>
      </p:pic>
      <p:cxnSp>
        <p:nvCxnSpPr>
          <p:cNvPr id="426" name="Straight Connector 425"/>
          <p:cNvCxnSpPr>
            <a:stCxn id="422" idx="3"/>
            <a:endCxn id="423" idx="1"/>
          </p:cNvCxnSpPr>
          <p:nvPr/>
        </p:nvCxnSpPr>
        <p:spPr>
          <a:xfrm>
            <a:off x="3971232" y="2573393"/>
            <a:ext cx="106282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/>
          <p:cNvCxnSpPr>
            <a:stCxn id="425" idx="3"/>
            <a:endCxn id="424" idx="1"/>
          </p:cNvCxnSpPr>
          <p:nvPr/>
        </p:nvCxnSpPr>
        <p:spPr>
          <a:xfrm>
            <a:off x="3971232" y="3742412"/>
            <a:ext cx="106282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427"/>
          <p:cNvCxnSpPr>
            <a:stCxn id="422" idx="2"/>
            <a:endCxn id="425" idx="0"/>
          </p:cNvCxnSpPr>
          <p:nvPr/>
        </p:nvCxnSpPr>
        <p:spPr>
          <a:xfrm>
            <a:off x="3813777" y="2730847"/>
            <a:ext cx="0" cy="854111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Connector 428"/>
          <p:cNvCxnSpPr>
            <a:stCxn id="423" idx="2"/>
          </p:cNvCxnSpPr>
          <p:nvPr/>
        </p:nvCxnSpPr>
        <p:spPr>
          <a:xfrm>
            <a:off x="5191506" y="2730847"/>
            <a:ext cx="0" cy="854111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9" name="TextBox 438"/>
          <p:cNvSpPr txBox="1"/>
          <p:nvPr/>
        </p:nvSpPr>
        <p:spPr>
          <a:xfrm>
            <a:off x="4169762" y="2067025"/>
            <a:ext cx="6657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 smtClean="0"/>
              <a:t>Logical</a:t>
            </a:r>
            <a:endParaRPr lang="en-US" sz="1350" dirty="0"/>
          </a:p>
        </p:txBody>
      </p:sp>
      <p:sp>
        <p:nvSpPr>
          <p:cNvPr id="440" name="TextBox 439"/>
          <p:cNvSpPr txBox="1"/>
          <p:nvPr/>
        </p:nvSpPr>
        <p:spPr>
          <a:xfrm>
            <a:off x="1968363" y="2112672"/>
            <a:ext cx="7427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 smtClean="0"/>
              <a:t>Physical</a:t>
            </a:r>
            <a:endParaRPr lang="en-US" sz="1350" dirty="0"/>
          </a:p>
        </p:txBody>
      </p:sp>
      <p:cxnSp>
        <p:nvCxnSpPr>
          <p:cNvPr id="6" name="Straight Arrow Connector 5"/>
          <p:cNvCxnSpPr>
            <a:stCxn id="7" idx="3"/>
          </p:cNvCxnSpPr>
          <p:nvPr/>
        </p:nvCxnSpPr>
        <p:spPr>
          <a:xfrm>
            <a:off x="1344924" y="2876260"/>
            <a:ext cx="752304" cy="272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6305" y="2614650"/>
            <a:ext cx="808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i="1" dirty="0" smtClean="0"/>
              <a:t>Physical </a:t>
            </a:r>
          </a:p>
          <a:p>
            <a:pPr algn="ctr"/>
            <a:r>
              <a:rPr lang="en-GB" sz="1400" i="1" dirty="0" smtClean="0"/>
              <a:t>circuit</a:t>
            </a:r>
            <a:endParaRPr lang="en-GB" sz="1400" i="1" dirty="0"/>
          </a:p>
        </p:txBody>
      </p:sp>
      <p:sp>
        <p:nvSpPr>
          <p:cNvPr id="441" name="TextBox 440"/>
          <p:cNvSpPr txBox="1"/>
          <p:nvPr/>
        </p:nvSpPr>
        <p:spPr>
          <a:xfrm>
            <a:off x="487337" y="3266683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i="1" dirty="0" smtClean="0"/>
              <a:t>PCB track</a:t>
            </a:r>
            <a:endParaRPr lang="en-GB" sz="1400" i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406080" y="3422470"/>
            <a:ext cx="306961" cy="33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2" name="Group 441"/>
          <p:cNvGrpSpPr/>
          <p:nvPr/>
        </p:nvGrpSpPr>
        <p:grpSpPr>
          <a:xfrm>
            <a:off x="5634101" y="2344189"/>
            <a:ext cx="3406870" cy="3683394"/>
            <a:chOff x="13061567" y="5701859"/>
            <a:chExt cx="3379939" cy="3683394"/>
          </a:xfrm>
        </p:grpSpPr>
        <p:pic>
          <p:nvPicPr>
            <p:cNvPr id="443" name="Picture 4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409889" y="7991678"/>
              <a:ext cx="1385424" cy="1393575"/>
            </a:xfrm>
            <a:prstGeom prst="rect">
              <a:avLst/>
            </a:prstGeom>
          </p:spPr>
        </p:pic>
        <p:sp>
          <p:nvSpPr>
            <p:cNvPr id="444" name="TextBox 443"/>
            <p:cNvSpPr txBox="1"/>
            <p:nvPr/>
          </p:nvSpPr>
          <p:spPr>
            <a:xfrm>
              <a:off x="13061567" y="5701859"/>
              <a:ext cx="3379939" cy="147732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cs typeface="Segoe UI Light" panose="020B0502040204020203" pitchFamily="34" charset="0"/>
                </a:rPr>
                <a:t>Commodity crossbar switch </a:t>
              </a:r>
              <a:r>
                <a:rPr lang="en-GB" b="1" dirty="0" smtClean="0">
                  <a:cs typeface="Segoe UI Light" panose="020B0502040204020203" pitchFamily="34" charset="0"/>
                </a:rPr>
                <a:t>ASICs</a:t>
              </a:r>
              <a:endParaRPr lang="en-GB" b="1" dirty="0">
                <a:cs typeface="Segoe UI Light" panose="020B0502040204020203" pitchFamily="34" charset="0"/>
              </a:endParaRPr>
            </a:p>
            <a:p>
              <a:pPr marL="257175" indent="-257175">
                <a:buFont typeface="Arial" panose="020B0604020202020204" pitchFamily="34" charset="0"/>
                <a:buChar char="•"/>
              </a:pPr>
              <a:r>
                <a:rPr lang="en-GB" dirty="0" smtClean="0">
                  <a:cs typeface="Segoe UI Light" panose="020B0502040204020203" pitchFamily="34" charset="0"/>
                </a:rPr>
                <a:t>144x144 @ 10 </a:t>
              </a:r>
              <a:r>
                <a:rPr lang="en-GB" dirty="0" err="1" smtClean="0">
                  <a:cs typeface="Segoe UI Light" panose="020B0502040204020203" pitchFamily="34" charset="0"/>
                </a:rPr>
                <a:t>Gbps</a:t>
              </a:r>
              <a:endParaRPr lang="en-GB" dirty="0">
                <a:cs typeface="Segoe UI Light" panose="020B0502040204020203" pitchFamily="34" charset="0"/>
              </a:endParaRPr>
            </a:p>
            <a:p>
              <a:pPr marL="257175" indent="-257175">
                <a:buFont typeface="Arial" panose="020B0604020202020204" pitchFamily="34" charset="0"/>
                <a:buChar char="•"/>
              </a:pPr>
              <a:r>
                <a:rPr lang="en-GB" dirty="0">
                  <a:cs typeface="Segoe UI Light" panose="020B0502040204020203" pitchFamily="34" charset="0"/>
                </a:rPr>
                <a:t>No </a:t>
              </a:r>
              <a:r>
                <a:rPr lang="en-GB" dirty="0" smtClean="0">
                  <a:cs typeface="Segoe UI Light" panose="020B0502040204020203" pitchFamily="34" charset="0"/>
                </a:rPr>
                <a:t>queuing</a:t>
              </a:r>
              <a:endParaRPr lang="en-GB" dirty="0">
                <a:cs typeface="Segoe UI Light" panose="020B0502040204020203" pitchFamily="34" charset="0"/>
              </a:endParaRPr>
            </a:p>
            <a:p>
              <a:pPr marL="257175" indent="-257175">
                <a:buFont typeface="Arial" panose="020B0604020202020204" pitchFamily="34" charset="0"/>
                <a:buChar char="•"/>
              </a:pPr>
              <a:r>
                <a:rPr lang="en-GB" dirty="0" smtClean="0">
                  <a:cs typeface="Segoe UI Light" panose="020B0502040204020203" pitchFamily="34" charset="0"/>
                </a:rPr>
                <a:t>Electrical signal forwarding</a:t>
              </a:r>
            </a:p>
            <a:p>
              <a:r>
                <a:rPr lang="en-US" b="1" u="sng" dirty="0" smtClean="0">
                  <a:cs typeface="Segoe UI Light" panose="020B0502040204020203" pitchFamily="34" charset="0"/>
                </a:rPr>
                <a:t>Cost : $3/port</a:t>
              </a:r>
              <a:endParaRPr lang="en-US" b="1" u="sng" dirty="0">
                <a:cs typeface="Segoe UI Light" panose="020B0502040204020203" pitchFamily="34" charset="0"/>
              </a:endParaRPr>
            </a:p>
          </p:txBody>
        </p:sp>
        <p:cxnSp>
          <p:nvCxnSpPr>
            <p:cNvPr id="447" name="Straight Arrow Connector 446"/>
            <p:cNvCxnSpPr>
              <a:stCxn id="313" idx="0"/>
            </p:cNvCxnSpPr>
            <p:nvPr/>
          </p:nvCxnSpPr>
          <p:spPr>
            <a:xfrm flipV="1">
              <a:off x="14109209" y="7187115"/>
              <a:ext cx="949225" cy="7813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" name="Group 217"/>
          <p:cNvGrpSpPr/>
          <p:nvPr/>
        </p:nvGrpSpPr>
        <p:grpSpPr>
          <a:xfrm>
            <a:off x="4694590" y="4360207"/>
            <a:ext cx="927319" cy="647267"/>
            <a:chOff x="10149980" y="2933183"/>
            <a:chExt cx="1919897" cy="1473075"/>
          </a:xfrm>
        </p:grpSpPr>
        <p:pic>
          <p:nvPicPr>
            <p:cNvPr id="219" name="Picture 2" descr="http://media2.hpcwire.com/hpcwire/Calxeda_server_node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9980" y="2933183"/>
              <a:ext cx="1919897" cy="1452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0" name="Oval 219"/>
            <p:cNvSpPr/>
            <p:nvPr/>
          </p:nvSpPr>
          <p:spPr>
            <a:xfrm>
              <a:off x="10849710" y="3844189"/>
              <a:ext cx="927463" cy="562069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453005" y="2410129"/>
            <a:ext cx="5166703" cy="1716007"/>
            <a:chOff x="321856" y="-470412"/>
            <a:chExt cx="5166703" cy="1716007"/>
          </a:xfrm>
        </p:grpSpPr>
        <p:grpSp>
          <p:nvGrpSpPr>
            <p:cNvPr id="222" name="Group 221"/>
            <p:cNvGrpSpPr/>
            <p:nvPr/>
          </p:nvGrpSpPr>
          <p:grpSpPr>
            <a:xfrm>
              <a:off x="321856" y="-470412"/>
              <a:ext cx="5166703" cy="1716007"/>
              <a:chOff x="153821" y="4902589"/>
              <a:chExt cx="5166703" cy="1716007"/>
            </a:xfrm>
          </p:grpSpPr>
          <p:sp>
            <p:nvSpPr>
              <p:cNvPr id="224" name="Rectangle 223"/>
              <p:cNvSpPr/>
              <p:nvPr/>
            </p:nvSpPr>
            <p:spPr>
              <a:xfrm>
                <a:off x="153821" y="4940689"/>
                <a:ext cx="5166703" cy="16779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25" name="Group 224"/>
              <p:cNvGrpSpPr/>
              <p:nvPr/>
            </p:nvGrpSpPr>
            <p:grpSpPr>
              <a:xfrm>
                <a:off x="3335762" y="4902589"/>
                <a:ext cx="1720563" cy="1487113"/>
                <a:chOff x="4212062" y="4902589"/>
                <a:chExt cx="1720563" cy="1487113"/>
              </a:xfrm>
            </p:grpSpPr>
            <p:pic>
              <p:nvPicPr>
                <p:cNvPr id="351" name="Picture 350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12062" y="4902589"/>
                  <a:ext cx="320105" cy="315585"/>
                </a:xfrm>
                <a:prstGeom prst="rect">
                  <a:avLst/>
                </a:prstGeom>
              </p:spPr>
            </p:pic>
            <p:pic>
              <p:nvPicPr>
                <p:cNvPr id="352" name="Picture 351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12520" y="4902589"/>
                  <a:ext cx="320105" cy="315585"/>
                </a:xfrm>
                <a:prstGeom prst="rect">
                  <a:avLst/>
                </a:prstGeom>
              </p:spPr>
            </p:pic>
            <p:pic>
              <p:nvPicPr>
                <p:cNvPr id="353" name="Picture 352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12520" y="6074117"/>
                  <a:ext cx="320105" cy="315585"/>
                </a:xfrm>
                <a:prstGeom prst="rect">
                  <a:avLst/>
                </a:prstGeom>
              </p:spPr>
            </p:pic>
            <p:pic>
              <p:nvPicPr>
                <p:cNvPr id="355" name="Picture 354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12062" y="6074117"/>
                  <a:ext cx="320105" cy="315585"/>
                </a:xfrm>
                <a:prstGeom prst="rect">
                  <a:avLst/>
                </a:prstGeom>
              </p:spPr>
            </p:pic>
            <p:cxnSp>
              <p:nvCxnSpPr>
                <p:cNvPr id="356" name="Straight Connector 355"/>
                <p:cNvCxnSpPr>
                  <a:stCxn id="351" idx="3"/>
                </p:cNvCxnSpPr>
                <p:nvPr/>
              </p:nvCxnSpPr>
              <p:spPr>
                <a:xfrm>
                  <a:off x="4532167" y="5060381"/>
                  <a:ext cx="1080353" cy="1171529"/>
                </a:xfrm>
                <a:prstGeom prst="line">
                  <a:avLst/>
                </a:prstGeom>
                <a:ln w="635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Straight Connector 356"/>
                <p:cNvCxnSpPr>
                  <a:stCxn id="355" idx="3"/>
                  <a:endCxn id="352" idx="1"/>
                </p:cNvCxnSpPr>
                <p:nvPr/>
              </p:nvCxnSpPr>
              <p:spPr>
                <a:xfrm flipV="1">
                  <a:off x="4532167" y="5060381"/>
                  <a:ext cx="1080353" cy="1171529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Straight Connector 357"/>
                <p:cNvCxnSpPr/>
                <p:nvPr/>
              </p:nvCxnSpPr>
              <p:spPr>
                <a:xfrm>
                  <a:off x="4391165" y="5218173"/>
                  <a:ext cx="0" cy="855943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6" name="Group 225"/>
              <p:cNvGrpSpPr/>
              <p:nvPr/>
            </p:nvGrpSpPr>
            <p:grpSpPr>
              <a:xfrm>
                <a:off x="1162609" y="4902589"/>
                <a:ext cx="1692638" cy="1487111"/>
                <a:chOff x="2011591" y="2408702"/>
                <a:chExt cx="1720563" cy="1487113"/>
              </a:xfrm>
            </p:grpSpPr>
            <p:grpSp>
              <p:nvGrpSpPr>
                <p:cNvPr id="228" name="Group 227"/>
                <p:cNvGrpSpPr/>
                <p:nvPr/>
              </p:nvGrpSpPr>
              <p:grpSpPr>
                <a:xfrm>
                  <a:off x="2582782" y="2880741"/>
                  <a:ext cx="578182" cy="540018"/>
                  <a:chOff x="5580393" y="3719114"/>
                  <a:chExt cx="1447800" cy="1371600"/>
                </a:xfrm>
              </p:grpSpPr>
              <p:sp>
                <p:nvSpPr>
                  <p:cNvPr id="343" name="Rectangle 342"/>
                  <p:cNvSpPr/>
                  <p:nvPr/>
                </p:nvSpPr>
                <p:spPr>
                  <a:xfrm>
                    <a:off x="5580393" y="3719114"/>
                    <a:ext cx="1447800" cy="13716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grpSp>
                <p:nvGrpSpPr>
                  <p:cNvPr id="344" name="Group 343"/>
                  <p:cNvGrpSpPr/>
                  <p:nvPr/>
                </p:nvGrpSpPr>
                <p:grpSpPr>
                  <a:xfrm>
                    <a:off x="5961393" y="4100114"/>
                    <a:ext cx="685800" cy="685800"/>
                    <a:chOff x="8153400" y="3429000"/>
                    <a:chExt cx="685800" cy="685800"/>
                  </a:xfrm>
                </p:grpSpPr>
                <p:cxnSp>
                  <p:nvCxnSpPr>
                    <p:cNvPr id="345" name="Straight Connector 344"/>
                    <p:cNvCxnSpPr/>
                    <p:nvPr/>
                  </p:nvCxnSpPr>
                  <p:spPr>
                    <a:xfrm>
                      <a:off x="8382000" y="3429000"/>
                      <a:ext cx="228600" cy="68580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6" name="Straight Connector 345"/>
                    <p:cNvCxnSpPr/>
                    <p:nvPr/>
                  </p:nvCxnSpPr>
                  <p:spPr>
                    <a:xfrm flipH="1">
                      <a:off x="8382000" y="3429000"/>
                      <a:ext cx="228600" cy="68580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7" name="Straight Connector 346"/>
                    <p:cNvCxnSpPr/>
                    <p:nvPr/>
                  </p:nvCxnSpPr>
                  <p:spPr>
                    <a:xfrm flipH="1">
                      <a:off x="8153400" y="3429000"/>
                      <a:ext cx="22860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8" name="Straight Connector 347"/>
                    <p:cNvCxnSpPr/>
                    <p:nvPr/>
                  </p:nvCxnSpPr>
                  <p:spPr>
                    <a:xfrm>
                      <a:off x="8610600" y="3429000"/>
                      <a:ext cx="22860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9" name="Straight Connector 348"/>
                    <p:cNvCxnSpPr/>
                    <p:nvPr/>
                  </p:nvCxnSpPr>
                  <p:spPr>
                    <a:xfrm flipH="1">
                      <a:off x="8153400" y="4114800"/>
                      <a:ext cx="22860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0" name="Straight Connector 349"/>
                    <p:cNvCxnSpPr/>
                    <p:nvPr/>
                  </p:nvCxnSpPr>
                  <p:spPr>
                    <a:xfrm>
                      <a:off x="8610600" y="4114800"/>
                      <a:ext cx="22860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pic>
              <p:nvPicPr>
                <p:cNvPr id="229" name="Picture 22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11591" y="2408702"/>
                  <a:ext cx="320105" cy="315585"/>
                </a:xfrm>
                <a:prstGeom prst="rect">
                  <a:avLst/>
                </a:prstGeom>
              </p:spPr>
            </p:pic>
            <p:pic>
              <p:nvPicPr>
                <p:cNvPr id="230" name="Picture 22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12049" y="2408702"/>
                  <a:ext cx="320105" cy="315585"/>
                </a:xfrm>
                <a:prstGeom prst="rect">
                  <a:avLst/>
                </a:prstGeom>
              </p:spPr>
            </p:pic>
            <p:pic>
              <p:nvPicPr>
                <p:cNvPr id="231" name="Picture 23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12049" y="3580230"/>
                  <a:ext cx="320105" cy="315585"/>
                </a:xfrm>
                <a:prstGeom prst="rect">
                  <a:avLst/>
                </a:prstGeom>
              </p:spPr>
            </p:pic>
            <p:pic>
              <p:nvPicPr>
                <p:cNvPr id="232" name="Picture 23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11591" y="3580230"/>
                  <a:ext cx="320105" cy="315585"/>
                </a:xfrm>
                <a:prstGeom prst="rect">
                  <a:avLst/>
                </a:prstGeom>
              </p:spPr>
            </p:pic>
            <p:cxnSp>
              <p:nvCxnSpPr>
                <p:cNvPr id="233" name="Straight Connector 232"/>
                <p:cNvCxnSpPr/>
                <p:nvPr/>
              </p:nvCxnSpPr>
              <p:spPr>
                <a:xfrm>
                  <a:off x="2319726" y="2549279"/>
                  <a:ext cx="403239" cy="314246"/>
                </a:xfrm>
                <a:prstGeom prst="line">
                  <a:avLst/>
                </a:prstGeom>
                <a:ln w="635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>
                  <a:stCxn id="232" idx="3"/>
                </p:cNvCxnSpPr>
                <p:nvPr/>
              </p:nvCxnSpPr>
              <p:spPr>
                <a:xfrm flipV="1">
                  <a:off x="2350905" y="3420759"/>
                  <a:ext cx="384183" cy="317264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/>
                <p:cNvCxnSpPr>
                  <a:stCxn id="229" idx="2"/>
                </p:cNvCxnSpPr>
                <p:nvPr/>
              </p:nvCxnSpPr>
              <p:spPr>
                <a:xfrm>
                  <a:off x="2191265" y="2724287"/>
                  <a:ext cx="392450" cy="306458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Connector 235"/>
                <p:cNvCxnSpPr>
                  <a:stCxn id="230" idx="2"/>
                </p:cNvCxnSpPr>
                <p:nvPr/>
              </p:nvCxnSpPr>
              <p:spPr>
                <a:xfrm flipH="1">
                  <a:off x="3160028" y="2724287"/>
                  <a:ext cx="392450" cy="306458"/>
                </a:xfrm>
                <a:prstGeom prst="line">
                  <a:avLst/>
                </a:prstGeom>
                <a:ln w="635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/>
                <p:nvPr/>
              </p:nvCxnSpPr>
              <p:spPr>
                <a:xfrm flipV="1">
                  <a:off x="2171644" y="3270752"/>
                  <a:ext cx="411138" cy="309478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Straight Connector 237"/>
                <p:cNvCxnSpPr/>
                <p:nvPr/>
              </p:nvCxnSpPr>
              <p:spPr>
                <a:xfrm flipH="1">
                  <a:off x="3015333" y="2566494"/>
                  <a:ext cx="397023" cy="314246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/>
                <p:cNvCxnSpPr/>
                <p:nvPr/>
              </p:nvCxnSpPr>
              <p:spPr>
                <a:xfrm flipH="1" flipV="1">
                  <a:off x="3015027" y="3420758"/>
                  <a:ext cx="397023" cy="317265"/>
                </a:xfrm>
                <a:prstGeom prst="line">
                  <a:avLst/>
                </a:prstGeom>
                <a:ln w="635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/>
                <p:cNvCxnSpPr/>
                <p:nvPr/>
              </p:nvCxnSpPr>
              <p:spPr>
                <a:xfrm flipH="1" flipV="1">
                  <a:off x="3168021" y="3270753"/>
                  <a:ext cx="404080" cy="306459"/>
                </a:xfrm>
                <a:prstGeom prst="line">
                  <a:avLst/>
                </a:prstGeom>
                <a:ln w="635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41" name="Group 240"/>
                <p:cNvGrpSpPr/>
                <p:nvPr/>
              </p:nvGrpSpPr>
              <p:grpSpPr>
                <a:xfrm>
                  <a:off x="2582781" y="2874462"/>
                  <a:ext cx="578183" cy="547975"/>
                  <a:chOff x="8631562" y="3420185"/>
                  <a:chExt cx="1101078" cy="1058496"/>
                </a:xfrm>
              </p:grpSpPr>
              <p:cxnSp>
                <p:nvCxnSpPr>
                  <p:cNvPr id="242" name="Straight Connector 241"/>
                  <p:cNvCxnSpPr/>
                  <p:nvPr/>
                </p:nvCxnSpPr>
                <p:spPr>
                  <a:xfrm>
                    <a:off x="8631562" y="3716170"/>
                    <a:ext cx="131438" cy="0"/>
                  </a:xfrm>
                  <a:prstGeom prst="line">
                    <a:avLst/>
                  </a:prstGeom>
                  <a:ln w="53975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" name="Straight Connector 242"/>
                  <p:cNvCxnSpPr/>
                  <p:nvPr/>
                </p:nvCxnSpPr>
                <p:spPr>
                  <a:xfrm>
                    <a:off x="8631562" y="4179780"/>
                    <a:ext cx="131438" cy="0"/>
                  </a:xfrm>
                  <a:prstGeom prst="line">
                    <a:avLst/>
                  </a:prstGeom>
                  <a:ln w="53975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Straight Connector 243"/>
                  <p:cNvCxnSpPr/>
                  <p:nvPr/>
                </p:nvCxnSpPr>
                <p:spPr>
                  <a:xfrm>
                    <a:off x="8763000" y="3716170"/>
                    <a:ext cx="0" cy="463610"/>
                  </a:xfrm>
                  <a:prstGeom prst="line">
                    <a:avLst/>
                  </a:prstGeom>
                  <a:ln w="53975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Straight Connector 244"/>
                  <p:cNvCxnSpPr/>
                  <p:nvPr/>
                </p:nvCxnSpPr>
                <p:spPr>
                  <a:xfrm>
                    <a:off x="8921319" y="3420185"/>
                    <a:ext cx="533400" cy="1055252"/>
                  </a:xfrm>
                  <a:prstGeom prst="line">
                    <a:avLst/>
                  </a:prstGeom>
                  <a:ln w="539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Straight Connector 245"/>
                  <p:cNvCxnSpPr/>
                  <p:nvPr/>
                </p:nvCxnSpPr>
                <p:spPr>
                  <a:xfrm flipH="1">
                    <a:off x="9601200" y="3716170"/>
                    <a:ext cx="131438" cy="0"/>
                  </a:xfrm>
                  <a:prstGeom prst="line">
                    <a:avLst/>
                  </a:prstGeom>
                  <a:ln w="539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0" name="Straight Connector 339"/>
                  <p:cNvCxnSpPr/>
                  <p:nvPr/>
                </p:nvCxnSpPr>
                <p:spPr>
                  <a:xfrm flipH="1">
                    <a:off x="9601200" y="4179780"/>
                    <a:ext cx="131440" cy="0"/>
                  </a:xfrm>
                  <a:prstGeom prst="line">
                    <a:avLst/>
                  </a:prstGeom>
                  <a:ln w="539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1" name="Straight Connector 340"/>
                  <p:cNvCxnSpPr/>
                  <p:nvPr/>
                </p:nvCxnSpPr>
                <p:spPr>
                  <a:xfrm>
                    <a:off x="9601200" y="3716170"/>
                    <a:ext cx="0" cy="463610"/>
                  </a:xfrm>
                  <a:prstGeom prst="line">
                    <a:avLst/>
                  </a:prstGeom>
                  <a:ln w="539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2" name="Straight Connector 341"/>
                  <p:cNvCxnSpPr/>
                  <p:nvPr/>
                </p:nvCxnSpPr>
                <p:spPr>
                  <a:xfrm flipV="1">
                    <a:off x="8921319" y="3420185"/>
                    <a:ext cx="533400" cy="1058496"/>
                  </a:xfrm>
                  <a:prstGeom prst="line">
                    <a:avLst/>
                  </a:prstGeom>
                  <a:ln w="539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223" name="Straight Connector 222"/>
            <p:cNvCxnSpPr/>
            <p:nvPr/>
          </p:nvCxnSpPr>
          <p:spPr>
            <a:xfrm>
              <a:off x="5064308" y="-154828"/>
              <a:ext cx="0" cy="855943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848993" y="3536010"/>
            <a:ext cx="955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Crossbar </a:t>
            </a:r>
          </a:p>
          <a:p>
            <a:pPr algn="ctr"/>
            <a:r>
              <a:rPr lang="en-GB" sz="1600" dirty="0" smtClean="0"/>
              <a:t>switch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0347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Circuit Switching </a:t>
            </a:r>
            <a:r>
              <a:rPr lang="en-GB" dirty="0"/>
              <a:t>C</a:t>
            </a:r>
            <a:r>
              <a:rPr lang="en-GB" dirty="0" smtClean="0"/>
              <a:t>ost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5" y="1825625"/>
            <a:ext cx="8631936" cy="2097315"/>
          </a:xfrm>
        </p:spPr>
        <p:txBody>
          <a:bodyPr>
            <a:normAutofit/>
          </a:bodyPr>
          <a:lstStyle/>
          <a:p>
            <a:r>
              <a:rPr lang="en-GB" dirty="0" smtClean="0"/>
              <a:t>Rack-scale fabric with </a:t>
            </a:r>
            <a:r>
              <a:rPr lang="en-GB" b="1" dirty="0" smtClean="0"/>
              <a:t>N</a:t>
            </a:r>
            <a:r>
              <a:rPr lang="en-GB" dirty="0" smtClean="0"/>
              <a:t> </a:t>
            </a:r>
            <a:r>
              <a:rPr lang="en-GB" dirty="0" err="1" smtClean="0"/>
              <a:t>SoCs</a:t>
            </a:r>
            <a:r>
              <a:rPr lang="en-GB" dirty="0" smtClean="0"/>
              <a:t> and </a:t>
            </a:r>
            <a:r>
              <a:rPr lang="en-GB" b="1" dirty="0" smtClean="0"/>
              <a:t>d</a:t>
            </a:r>
            <a:r>
              <a:rPr lang="en-GB" dirty="0" smtClean="0"/>
              <a:t> links/</a:t>
            </a:r>
            <a:r>
              <a:rPr lang="en-GB" dirty="0" err="1" smtClean="0"/>
              <a:t>SoC</a:t>
            </a:r>
            <a:endParaRPr lang="en-GB" dirty="0" smtClean="0"/>
          </a:p>
          <a:p>
            <a:r>
              <a:rPr lang="en-GB" dirty="0" smtClean="0"/>
              <a:t>Do we need one crossbar with </a:t>
            </a:r>
            <a:r>
              <a:rPr lang="en-GB" b="1" dirty="0" smtClean="0"/>
              <a:t>N x d </a:t>
            </a:r>
            <a:r>
              <a:rPr lang="en-GB" dirty="0" smtClean="0"/>
              <a:t>ports?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18" y="4442378"/>
            <a:ext cx="314910" cy="314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047" y="4442378"/>
            <a:ext cx="314910" cy="314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047" y="5611398"/>
            <a:ext cx="314910" cy="314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18" y="5611398"/>
            <a:ext cx="314910" cy="314909"/>
          </a:xfrm>
          <a:prstGeom prst="rect">
            <a:avLst/>
          </a:prstGeom>
        </p:spPr>
      </p:pic>
      <p:cxnSp>
        <p:nvCxnSpPr>
          <p:cNvPr id="8" name="Straight Connector 7"/>
          <p:cNvCxnSpPr>
            <a:stCxn id="4" idx="3"/>
          </p:cNvCxnSpPr>
          <p:nvPr/>
        </p:nvCxnSpPr>
        <p:spPr>
          <a:xfrm>
            <a:off x="2196228" y="4599833"/>
            <a:ext cx="396694" cy="31357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7" idx="3"/>
          </p:cNvCxnSpPr>
          <p:nvPr/>
        </p:nvCxnSpPr>
        <p:spPr>
          <a:xfrm flipV="1">
            <a:off x="2196228" y="5452267"/>
            <a:ext cx="396694" cy="31658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443239" y="4913406"/>
            <a:ext cx="568798" cy="538862"/>
            <a:chOff x="5580393" y="3719114"/>
            <a:chExt cx="1447800" cy="1371600"/>
          </a:xfrm>
        </p:grpSpPr>
        <p:sp>
          <p:nvSpPr>
            <p:cNvPr id="11" name="Rectangle 10"/>
            <p:cNvSpPr/>
            <p:nvPr/>
          </p:nvSpPr>
          <p:spPr>
            <a:xfrm>
              <a:off x="5580393" y="3719114"/>
              <a:ext cx="1447800" cy="137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961393" y="4100114"/>
              <a:ext cx="685800" cy="685800"/>
              <a:chOff x="8153400" y="3429000"/>
              <a:chExt cx="685800" cy="68580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8382000" y="3429000"/>
                <a:ext cx="228600" cy="685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8382000" y="3429000"/>
                <a:ext cx="228600" cy="685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8153400" y="3429000"/>
                <a:ext cx="228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8610600" y="3429000"/>
                <a:ext cx="228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8153400" y="4114800"/>
                <a:ext cx="228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8610600" y="4114800"/>
                <a:ext cx="228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9" name="Straight Connector 18"/>
          <p:cNvCxnSpPr>
            <a:stCxn id="4" idx="2"/>
          </p:cNvCxnSpPr>
          <p:nvPr/>
        </p:nvCxnSpPr>
        <p:spPr>
          <a:xfrm>
            <a:off x="2038773" y="4757287"/>
            <a:ext cx="404466" cy="30580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5" idx="2"/>
          </p:cNvCxnSpPr>
          <p:nvPr/>
        </p:nvCxnSpPr>
        <p:spPr>
          <a:xfrm flipH="1">
            <a:off x="3012036" y="4757287"/>
            <a:ext cx="404466" cy="305802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038773" y="5302582"/>
            <a:ext cx="404465" cy="308815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5" idx="1"/>
          </p:cNvCxnSpPr>
          <p:nvPr/>
        </p:nvCxnSpPr>
        <p:spPr>
          <a:xfrm flipH="1">
            <a:off x="2868469" y="4599833"/>
            <a:ext cx="390579" cy="31357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868469" y="5452267"/>
            <a:ext cx="390579" cy="31658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3018980" y="5302583"/>
            <a:ext cx="397522" cy="305802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2443238" y="4907141"/>
            <a:ext cx="568800" cy="546802"/>
            <a:chOff x="8631562" y="3420185"/>
            <a:chExt cx="1101078" cy="1058496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8631562" y="3716170"/>
              <a:ext cx="131438" cy="0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631562" y="4179780"/>
              <a:ext cx="131438" cy="0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763000" y="3716170"/>
              <a:ext cx="0" cy="463610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921319" y="3420185"/>
              <a:ext cx="0" cy="144096"/>
            </a:xfrm>
            <a:prstGeom prst="line">
              <a:avLst/>
            </a:prstGeom>
            <a:ln w="539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9454717" y="3420185"/>
              <a:ext cx="2" cy="144096"/>
            </a:xfrm>
            <a:prstGeom prst="line">
              <a:avLst/>
            </a:prstGeom>
            <a:ln w="539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921319" y="3564281"/>
              <a:ext cx="533400" cy="0"/>
            </a:xfrm>
            <a:prstGeom prst="line">
              <a:avLst/>
            </a:prstGeom>
            <a:ln w="539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9601200" y="3716170"/>
              <a:ext cx="131438" cy="0"/>
            </a:xfrm>
            <a:prstGeom prst="line">
              <a:avLst/>
            </a:prstGeom>
            <a:ln w="539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9601200" y="4179780"/>
              <a:ext cx="131440" cy="0"/>
            </a:xfrm>
            <a:prstGeom prst="line">
              <a:avLst/>
            </a:prstGeom>
            <a:ln w="539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9601200" y="3716170"/>
              <a:ext cx="0" cy="463610"/>
            </a:xfrm>
            <a:prstGeom prst="line">
              <a:avLst/>
            </a:prstGeom>
            <a:ln w="539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9454717" y="4326281"/>
              <a:ext cx="1" cy="143256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8921319" y="4326281"/>
              <a:ext cx="0" cy="152400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921319" y="4326281"/>
              <a:ext cx="533398" cy="0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Content Placeholder 2"/>
          <p:cNvSpPr txBox="1">
            <a:spLocks/>
          </p:cNvSpPr>
          <p:nvPr/>
        </p:nvSpPr>
        <p:spPr>
          <a:xfrm>
            <a:off x="512065" y="2809826"/>
            <a:ext cx="8375903" cy="1529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/>
              <a:t>We can do better: d</a:t>
            </a:r>
            <a:r>
              <a:rPr lang="en-GB" dirty="0" smtClean="0"/>
              <a:t> crossbars of size </a:t>
            </a:r>
            <a:r>
              <a:rPr lang="en-GB" b="1" dirty="0" smtClean="0"/>
              <a:t>N </a:t>
            </a:r>
            <a:r>
              <a:rPr lang="en-GB" dirty="0" smtClean="0"/>
              <a:t>(typically d &lt; 6)</a:t>
            </a:r>
          </a:p>
          <a:p>
            <a:pPr lvl="1"/>
            <a:r>
              <a:rPr lang="en-GB" dirty="0" smtClean="0"/>
              <a:t>Possibility to connect each </a:t>
            </a:r>
            <a:r>
              <a:rPr lang="en-GB" i="1" dirty="0" smtClean="0"/>
              <a:t>link</a:t>
            </a:r>
            <a:r>
              <a:rPr lang="en-GB" dirty="0" smtClean="0"/>
              <a:t> of a </a:t>
            </a:r>
            <a:r>
              <a:rPr lang="en-GB" dirty="0" err="1" smtClean="0"/>
              <a:t>SoC</a:t>
            </a:r>
            <a:r>
              <a:rPr lang="en-GB" dirty="0" smtClean="0"/>
              <a:t> to any other </a:t>
            </a:r>
            <a:r>
              <a:rPr lang="en-GB" dirty="0" err="1" smtClean="0"/>
              <a:t>SoC</a:t>
            </a:r>
            <a:endParaRPr lang="en-GB" dirty="0" smtClean="0"/>
          </a:p>
          <a:p>
            <a:pPr lvl="1"/>
            <a:r>
              <a:rPr lang="en-GB" dirty="0" smtClean="0"/>
              <a:t>Any d-regular topology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5568569" y="4466200"/>
            <a:ext cx="1603623" cy="1427138"/>
            <a:chOff x="3368975" y="4926757"/>
            <a:chExt cx="1603623" cy="1405888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8975" y="4926757"/>
              <a:ext cx="298348" cy="298348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4250" y="4926757"/>
              <a:ext cx="298348" cy="29834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4250" y="6034297"/>
              <a:ext cx="298348" cy="298348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8975" y="6034297"/>
              <a:ext cx="298348" cy="298348"/>
            </a:xfrm>
            <a:prstGeom prst="rect">
              <a:avLst/>
            </a:prstGeom>
          </p:spPr>
        </p:pic>
        <p:grpSp>
          <p:nvGrpSpPr>
            <p:cNvPr id="48" name="Group 47"/>
            <p:cNvGrpSpPr/>
            <p:nvPr/>
          </p:nvGrpSpPr>
          <p:grpSpPr>
            <a:xfrm>
              <a:off x="3669720" y="5472796"/>
              <a:ext cx="449720" cy="426050"/>
              <a:chOff x="5580393" y="3719114"/>
              <a:chExt cx="1447800" cy="1371600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5580393" y="3719114"/>
                <a:ext cx="1447800" cy="1371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13"/>
              </a:p>
            </p:txBody>
          </p:sp>
          <p:grpSp>
            <p:nvGrpSpPr>
              <p:cNvPr id="77" name="Group 76"/>
              <p:cNvGrpSpPr/>
              <p:nvPr/>
            </p:nvGrpSpPr>
            <p:grpSpPr>
              <a:xfrm>
                <a:off x="5961393" y="4100114"/>
                <a:ext cx="685800" cy="685800"/>
                <a:chOff x="8153400" y="3429000"/>
                <a:chExt cx="685800" cy="685800"/>
              </a:xfrm>
            </p:grpSpPr>
            <p:cxnSp>
              <p:nvCxnSpPr>
                <p:cNvPr id="78" name="Straight Connector 77"/>
                <p:cNvCxnSpPr/>
                <p:nvPr/>
              </p:nvCxnSpPr>
              <p:spPr>
                <a:xfrm>
                  <a:off x="8382000" y="3429000"/>
                  <a:ext cx="228600" cy="6858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flipH="1">
                  <a:off x="8382000" y="3429000"/>
                  <a:ext cx="228600" cy="6858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flipH="1">
                  <a:off x="8153400" y="3429000"/>
                  <a:ext cx="228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8610600" y="3429000"/>
                  <a:ext cx="228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flipH="1">
                  <a:off x="8153400" y="4114800"/>
                  <a:ext cx="228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8610600" y="4114800"/>
                  <a:ext cx="228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3" name="Group 52"/>
            <p:cNvGrpSpPr/>
            <p:nvPr/>
          </p:nvGrpSpPr>
          <p:grpSpPr>
            <a:xfrm>
              <a:off x="4188393" y="5469400"/>
              <a:ext cx="449720" cy="426050"/>
              <a:chOff x="5580393" y="3719114"/>
              <a:chExt cx="1447800" cy="1371600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5580393" y="3719114"/>
                <a:ext cx="1447800" cy="1371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13"/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>
                <a:off x="5961393" y="4100114"/>
                <a:ext cx="685800" cy="685800"/>
                <a:chOff x="8153400" y="3429000"/>
                <a:chExt cx="685800" cy="685800"/>
              </a:xfrm>
            </p:grpSpPr>
            <p:cxnSp>
              <p:nvCxnSpPr>
                <p:cNvPr id="70" name="Straight Connector 69"/>
                <p:cNvCxnSpPr/>
                <p:nvPr/>
              </p:nvCxnSpPr>
              <p:spPr>
                <a:xfrm>
                  <a:off x="8382000" y="3429000"/>
                  <a:ext cx="228600" cy="6858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flipH="1">
                  <a:off x="8382000" y="3429000"/>
                  <a:ext cx="228600" cy="6858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flipH="1">
                  <a:off x="8153400" y="3429000"/>
                  <a:ext cx="228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8610600" y="3429000"/>
                  <a:ext cx="228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flipH="1">
                  <a:off x="8153400" y="4114800"/>
                  <a:ext cx="228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8610600" y="4114800"/>
                  <a:ext cx="228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4" name="Straight Connector 53"/>
            <p:cNvCxnSpPr>
              <a:stCxn id="44" idx="3"/>
            </p:cNvCxnSpPr>
            <p:nvPr/>
          </p:nvCxnSpPr>
          <p:spPr>
            <a:xfrm>
              <a:off x="3667323" y="5075931"/>
              <a:ext cx="631093" cy="447219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5" idx="2"/>
            </p:cNvCxnSpPr>
            <p:nvPr/>
          </p:nvCxnSpPr>
          <p:spPr>
            <a:xfrm flipH="1">
              <a:off x="4547700" y="5225105"/>
              <a:ext cx="275724" cy="303758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4282724" y="5521734"/>
              <a:ext cx="261055" cy="0"/>
            </a:xfrm>
            <a:prstGeom prst="line">
              <a:avLst/>
            </a:prstGeom>
            <a:ln w="539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282725" y="5848624"/>
              <a:ext cx="261054" cy="0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7" idx="3"/>
            </p:cNvCxnSpPr>
            <p:nvPr/>
          </p:nvCxnSpPr>
          <p:spPr>
            <a:xfrm flipV="1">
              <a:off x="3667323" y="5848624"/>
              <a:ext cx="619323" cy="334847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6" idx="0"/>
            </p:cNvCxnSpPr>
            <p:nvPr/>
          </p:nvCxnSpPr>
          <p:spPr>
            <a:xfrm flipH="1" flipV="1">
              <a:off x="4547702" y="5861349"/>
              <a:ext cx="275722" cy="17294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671948" y="5573874"/>
              <a:ext cx="64328" cy="0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3671948" y="5800772"/>
              <a:ext cx="64328" cy="0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3721040" y="5567498"/>
              <a:ext cx="0" cy="226898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381915" y="5082905"/>
              <a:ext cx="285408" cy="480659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3381375" y="5816105"/>
              <a:ext cx="295233" cy="384670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4080193" y="5100645"/>
              <a:ext cx="578895" cy="45995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4080258" y="5796484"/>
              <a:ext cx="573537" cy="407171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4080193" y="5521734"/>
              <a:ext cx="0" cy="272662"/>
            </a:xfrm>
            <a:prstGeom prst="line">
              <a:avLst/>
            </a:prstGeom>
            <a:ln w="539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ight Arrow 83"/>
          <p:cNvSpPr/>
          <p:nvPr/>
        </p:nvSpPr>
        <p:spPr>
          <a:xfrm>
            <a:off x="4265031" y="5028399"/>
            <a:ext cx="594360" cy="361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8203406" y="3081338"/>
            <a:ext cx="145257" cy="690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Slide Number Placeholder 120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algn="r"/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8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58677" y="6523314"/>
            <a:ext cx="4726271" cy="301223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XFabric</a:t>
            </a:r>
            <a:r>
              <a:rPr lang="en-GB" dirty="0" smtClean="0"/>
              <a:t>: </a:t>
            </a:r>
            <a:r>
              <a:rPr lang="en-GB" dirty="0"/>
              <a:t>Reconfigurable network topologies at rack scale</a:t>
            </a:r>
          </a:p>
        </p:txBody>
      </p:sp>
    </p:spTree>
    <p:extLst>
      <p:ext uri="{BB962C8B-B14F-4D97-AF65-F5344CB8AC3E}">
        <p14:creationId xmlns:p14="http://schemas.microsoft.com/office/powerpoint/2010/main" val="300291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err="1" smtClean="0"/>
              <a:t>XFabric</a:t>
            </a:r>
            <a:r>
              <a:rPr lang="en-GB" sz="4000" dirty="0" smtClean="0"/>
              <a:t> Architecture Overview</a:t>
            </a:r>
            <a:endParaRPr lang="en-US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515" name="Rectangle 514"/>
          <p:cNvSpPr/>
          <p:nvPr/>
        </p:nvSpPr>
        <p:spPr>
          <a:xfrm>
            <a:off x="1531176" y="2487356"/>
            <a:ext cx="1353438" cy="294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Controller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16" name="Picture 5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992" y="2144354"/>
            <a:ext cx="393313" cy="393313"/>
          </a:xfrm>
          <a:prstGeom prst="rect">
            <a:avLst/>
          </a:prstGeom>
        </p:spPr>
      </p:pic>
      <p:pic>
        <p:nvPicPr>
          <p:cNvPr id="517" name="Picture 5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61" y="2144354"/>
            <a:ext cx="393313" cy="393313"/>
          </a:xfrm>
          <a:prstGeom prst="rect">
            <a:avLst/>
          </a:prstGeom>
        </p:spPr>
      </p:pic>
      <p:pic>
        <p:nvPicPr>
          <p:cNvPr id="518" name="Picture 5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376" y="2144354"/>
            <a:ext cx="393313" cy="393313"/>
          </a:xfrm>
          <a:prstGeom prst="rect">
            <a:avLst/>
          </a:prstGeom>
        </p:spPr>
      </p:pic>
      <p:pic>
        <p:nvPicPr>
          <p:cNvPr id="519" name="Picture 5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931" y="2144354"/>
            <a:ext cx="393313" cy="393313"/>
          </a:xfrm>
          <a:prstGeom prst="rect">
            <a:avLst/>
          </a:prstGeom>
        </p:spPr>
      </p:pic>
      <p:sp>
        <p:nvSpPr>
          <p:cNvPr id="520" name="TextBox 519"/>
          <p:cNvSpPr txBox="1"/>
          <p:nvPr/>
        </p:nvSpPr>
        <p:spPr>
          <a:xfrm>
            <a:off x="4021292" y="2208213"/>
            <a:ext cx="25039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3" dirty="0"/>
              <a:t>1</a:t>
            </a:r>
            <a:endParaRPr lang="en-US" sz="1013" dirty="0"/>
          </a:p>
        </p:txBody>
      </p:sp>
      <p:sp>
        <p:nvSpPr>
          <p:cNvPr id="521" name="TextBox 520"/>
          <p:cNvSpPr txBox="1"/>
          <p:nvPr/>
        </p:nvSpPr>
        <p:spPr>
          <a:xfrm>
            <a:off x="4609293" y="2208213"/>
            <a:ext cx="25039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3" dirty="0"/>
              <a:t>2</a:t>
            </a:r>
            <a:endParaRPr lang="en-US" sz="1013" dirty="0"/>
          </a:p>
        </p:txBody>
      </p:sp>
      <p:sp>
        <p:nvSpPr>
          <p:cNvPr id="522" name="TextBox 521"/>
          <p:cNvSpPr txBox="1"/>
          <p:nvPr/>
        </p:nvSpPr>
        <p:spPr>
          <a:xfrm>
            <a:off x="5203666" y="2208213"/>
            <a:ext cx="25039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3" dirty="0"/>
              <a:t>3</a:t>
            </a:r>
            <a:endParaRPr lang="en-US" sz="1013" dirty="0"/>
          </a:p>
        </p:txBody>
      </p:sp>
      <p:sp>
        <p:nvSpPr>
          <p:cNvPr id="523" name="TextBox 522"/>
          <p:cNvSpPr txBox="1"/>
          <p:nvPr/>
        </p:nvSpPr>
        <p:spPr>
          <a:xfrm>
            <a:off x="6231708" y="2208213"/>
            <a:ext cx="2535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3" dirty="0"/>
              <a:t>n</a:t>
            </a:r>
            <a:endParaRPr lang="en-US" sz="1013" dirty="0"/>
          </a:p>
        </p:txBody>
      </p:sp>
      <p:grpSp>
        <p:nvGrpSpPr>
          <p:cNvPr id="524" name="Group 523"/>
          <p:cNvGrpSpPr/>
          <p:nvPr/>
        </p:nvGrpSpPr>
        <p:grpSpPr>
          <a:xfrm>
            <a:off x="1373110" y="2970673"/>
            <a:ext cx="1693737" cy="1521849"/>
            <a:chOff x="686839" y="2757981"/>
            <a:chExt cx="2625141" cy="2358732"/>
          </a:xfrm>
        </p:grpSpPr>
        <p:sp>
          <p:nvSpPr>
            <p:cNvPr id="729" name="Oval 728"/>
            <p:cNvSpPr/>
            <p:nvPr/>
          </p:nvSpPr>
          <p:spPr>
            <a:xfrm>
              <a:off x="1193949" y="3334732"/>
              <a:ext cx="1578794" cy="1553144"/>
            </a:xfrm>
            <a:prstGeom prst="ellipse">
              <a:avLst/>
            </a:prstGeom>
            <a:noFill/>
            <a:ln w="161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730" name="Isosceles Triangle 729"/>
            <p:cNvSpPr/>
            <p:nvPr/>
          </p:nvSpPr>
          <p:spPr>
            <a:xfrm rot="1152665">
              <a:off x="1067727" y="3600489"/>
              <a:ext cx="440887" cy="27561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731" name="Group 730"/>
            <p:cNvGrpSpPr/>
            <p:nvPr/>
          </p:nvGrpSpPr>
          <p:grpSpPr>
            <a:xfrm>
              <a:off x="1425358" y="2757981"/>
              <a:ext cx="1105537" cy="1050261"/>
              <a:chOff x="1471332" y="2875953"/>
              <a:chExt cx="1105537" cy="1050261"/>
            </a:xfrm>
          </p:grpSpPr>
          <p:sp>
            <p:nvSpPr>
              <p:cNvPr id="740" name="Oval 739"/>
              <p:cNvSpPr/>
              <p:nvPr/>
            </p:nvSpPr>
            <p:spPr>
              <a:xfrm>
                <a:off x="1471332" y="2875953"/>
                <a:ext cx="1105537" cy="105026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38" dirty="0"/>
              </a:p>
            </p:txBody>
          </p:sp>
          <p:sp>
            <p:nvSpPr>
              <p:cNvPr id="741" name="TextBox 740"/>
              <p:cNvSpPr txBox="1"/>
              <p:nvPr/>
            </p:nvSpPr>
            <p:spPr>
              <a:xfrm>
                <a:off x="1507158" y="3049439"/>
                <a:ext cx="1051447" cy="626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013" dirty="0">
                    <a:solidFill>
                      <a:schemeClr val="bg1"/>
                    </a:solidFill>
                  </a:rPr>
                  <a:t>Generate</a:t>
                </a:r>
              </a:p>
              <a:p>
                <a:pPr algn="ctr"/>
                <a:r>
                  <a:rPr lang="en-GB" sz="1013" dirty="0">
                    <a:solidFill>
                      <a:schemeClr val="bg1"/>
                    </a:solidFill>
                  </a:rPr>
                  <a:t>topology</a:t>
                </a:r>
                <a:endParaRPr lang="en-US" sz="1013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32" name="Group 731"/>
            <p:cNvGrpSpPr/>
            <p:nvPr/>
          </p:nvGrpSpPr>
          <p:grpSpPr>
            <a:xfrm>
              <a:off x="686839" y="4067105"/>
              <a:ext cx="1104851" cy="1049608"/>
              <a:chOff x="824264" y="3979953"/>
              <a:chExt cx="1104851" cy="1049608"/>
            </a:xfrm>
          </p:grpSpPr>
          <p:sp>
            <p:nvSpPr>
              <p:cNvPr id="738" name="Oval 737"/>
              <p:cNvSpPr/>
              <p:nvPr/>
            </p:nvSpPr>
            <p:spPr>
              <a:xfrm>
                <a:off x="824264" y="3979953"/>
                <a:ext cx="1104851" cy="10496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38" dirty="0"/>
              </a:p>
            </p:txBody>
          </p:sp>
          <p:sp>
            <p:nvSpPr>
              <p:cNvPr id="739" name="TextBox 738"/>
              <p:cNvSpPr txBox="1"/>
              <p:nvPr/>
            </p:nvSpPr>
            <p:spPr>
              <a:xfrm>
                <a:off x="902308" y="4146871"/>
                <a:ext cx="924736" cy="626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013" dirty="0">
                    <a:solidFill>
                      <a:schemeClr val="bg1"/>
                    </a:solidFill>
                  </a:rPr>
                  <a:t>Analyse</a:t>
                </a:r>
              </a:p>
              <a:p>
                <a:pPr algn="ctr"/>
                <a:r>
                  <a:rPr lang="en-GB" sz="1013" dirty="0">
                    <a:solidFill>
                      <a:schemeClr val="bg1"/>
                    </a:solidFill>
                  </a:rPr>
                  <a:t>traffic</a:t>
                </a:r>
              </a:p>
            </p:txBody>
          </p:sp>
        </p:grpSp>
        <p:grpSp>
          <p:nvGrpSpPr>
            <p:cNvPr id="733" name="Group 732"/>
            <p:cNvGrpSpPr/>
            <p:nvPr/>
          </p:nvGrpSpPr>
          <p:grpSpPr>
            <a:xfrm>
              <a:off x="2200906" y="4067105"/>
              <a:ext cx="1111074" cy="1016295"/>
              <a:chOff x="2072375" y="3930910"/>
              <a:chExt cx="1111074" cy="1016295"/>
            </a:xfrm>
          </p:grpSpPr>
          <p:sp>
            <p:nvSpPr>
              <p:cNvPr id="736" name="Oval 735"/>
              <p:cNvSpPr/>
              <p:nvPr/>
            </p:nvSpPr>
            <p:spPr>
              <a:xfrm>
                <a:off x="2083113" y="3930910"/>
                <a:ext cx="1069784" cy="10162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38" dirty="0"/>
              </a:p>
            </p:txBody>
          </p:sp>
          <p:sp>
            <p:nvSpPr>
              <p:cNvPr id="737" name="TextBox 736"/>
              <p:cNvSpPr txBox="1"/>
              <p:nvPr/>
            </p:nvSpPr>
            <p:spPr>
              <a:xfrm>
                <a:off x="2072375" y="4079699"/>
                <a:ext cx="1111074" cy="626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013" dirty="0">
                    <a:solidFill>
                      <a:schemeClr val="bg1"/>
                    </a:solidFill>
                  </a:rPr>
                  <a:t>Configure</a:t>
                </a:r>
              </a:p>
              <a:p>
                <a:pPr algn="ctr"/>
                <a:r>
                  <a:rPr lang="en-GB" sz="1013" dirty="0" err="1">
                    <a:solidFill>
                      <a:schemeClr val="bg1"/>
                    </a:solidFill>
                  </a:rPr>
                  <a:t>XSwitches</a:t>
                </a:r>
                <a:endParaRPr lang="en-GB" sz="1013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34" name="Isosceles Triangle 733"/>
            <p:cNvSpPr/>
            <p:nvPr/>
          </p:nvSpPr>
          <p:spPr>
            <a:xfrm rot="9197385">
              <a:off x="2513420" y="3732515"/>
              <a:ext cx="440887" cy="27561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5" name="Isosceles Triangle 734"/>
            <p:cNvSpPr/>
            <p:nvPr/>
          </p:nvSpPr>
          <p:spPr>
            <a:xfrm rot="16200000">
              <a:off x="1736300" y="4758461"/>
              <a:ext cx="440887" cy="27561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525" name="Rounded Rectangle 524"/>
          <p:cNvSpPr/>
          <p:nvPr/>
        </p:nvSpPr>
        <p:spPr>
          <a:xfrm>
            <a:off x="1184747" y="2468638"/>
            <a:ext cx="2011649" cy="2144634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26" name="TextBox 525"/>
          <p:cNvSpPr txBox="1"/>
          <p:nvPr/>
        </p:nvSpPr>
        <p:spPr>
          <a:xfrm>
            <a:off x="5653123" y="1996233"/>
            <a:ext cx="404278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75" dirty="0"/>
              <a:t>…</a:t>
            </a:r>
            <a:endParaRPr lang="en-US" sz="2475" dirty="0"/>
          </a:p>
        </p:txBody>
      </p:sp>
      <p:sp>
        <p:nvSpPr>
          <p:cNvPr id="529" name="TextBox 528"/>
          <p:cNvSpPr txBox="1"/>
          <p:nvPr/>
        </p:nvSpPr>
        <p:spPr>
          <a:xfrm>
            <a:off x="5617957" y="1996897"/>
            <a:ext cx="5196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b="1" dirty="0" err="1"/>
              <a:t>SoCs</a:t>
            </a:r>
            <a:endParaRPr lang="en-US" sz="1350" b="1" dirty="0"/>
          </a:p>
        </p:txBody>
      </p:sp>
      <p:grpSp>
        <p:nvGrpSpPr>
          <p:cNvPr id="531" name="Group 530"/>
          <p:cNvGrpSpPr/>
          <p:nvPr/>
        </p:nvGrpSpPr>
        <p:grpSpPr>
          <a:xfrm>
            <a:off x="4483328" y="3663432"/>
            <a:ext cx="710412" cy="673022"/>
            <a:chOff x="5580393" y="3719114"/>
            <a:chExt cx="1447800" cy="1371600"/>
          </a:xfrm>
        </p:grpSpPr>
        <p:sp>
          <p:nvSpPr>
            <p:cNvPr id="718" name="Rectangle 717"/>
            <p:cNvSpPr/>
            <p:nvPr/>
          </p:nvSpPr>
          <p:spPr>
            <a:xfrm>
              <a:off x="5580393" y="3719114"/>
              <a:ext cx="1447800" cy="137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grpSp>
          <p:nvGrpSpPr>
            <p:cNvPr id="719" name="Group 718"/>
            <p:cNvGrpSpPr/>
            <p:nvPr/>
          </p:nvGrpSpPr>
          <p:grpSpPr>
            <a:xfrm>
              <a:off x="5961393" y="4100114"/>
              <a:ext cx="685800" cy="685800"/>
              <a:chOff x="8153400" y="3429000"/>
              <a:chExt cx="685800" cy="685800"/>
            </a:xfrm>
          </p:grpSpPr>
          <p:cxnSp>
            <p:nvCxnSpPr>
              <p:cNvPr id="720" name="Straight Connector 719"/>
              <p:cNvCxnSpPr/>
              <p:nvPr/>
            </p:nvCxnSpPr>
            <p:spPr>
              <a:xfrm>
                <a:off x="8382000" y="3429000"/>
                <a:ext cx="228600" cy="685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" name="Straight Connector 720"/>
              <p:cNvCxnSpPr/>
              <p:nvPr/>
            </p:nvCxnSpPr>
            <p:spPr>
              <a:xfrm flipH="1">
                <a:off x="8382000" y="3429000"/>
                <a:ext cx="228600" cy="685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2" name="Straight Connector 721"/>
              <p:cNvCxnSpPr/>
              <p:nvPr/>
            </p:nvCxnSpPr>
            <p:spPr>
              <a:xfrm flipH="1">
                <a:off x="8153400" y="3429000"/>
                <a:ext cx="228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3" name="Straight Connector 722"/>
              <p:cNvCxnSpPr/>
              <p:nvPr/>
            </p:nvCxnSpPr>
            <p:spPr>
              <a:xfrm>
                <a:off x="8610600" y="3429000"/>
                <a:ext cx="228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4" name="Straight Connector 723"/>
              <p:cNvCxnSpPr/>
              <p:nvPr/>
            </p:nvCxnSpPr>
            <p:spPr>
              <a:xfrm flipH="1">
                <a:off x="8153400" y="4114800"/>
                <a:ext cx="228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5" name="Straight Connector 724"/>
              <p:cNvCxnSpPr/>
              <p:nvPr/>
            </p:nvCxnSpPr>
            <p:spPr>
              <a:xfrm>
                <a:off x="8610600" y="4114800"/>
                <a:ext cx="228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2" name="Group 531"/>
          <p:cNvGrpSpPr/>
          <p:nvPr/>
        </p:nvGrpSpPr>
        <p:grpSpPr>
          <a:xfrm>
            <a:off x="3647886" y="3664205"/>
            <a:ext cx="710412" cy="673022"/>
            <a:chOff x="5580393" y="3719114"/>
            <a:chExt cx="1447800" cy="1371600"/>
          </a:xfrm>
        </p:grpSpPr>
        <p:sp>
          <p:nvSpPr>
            <p:cNvPr id="710" name="Rectangle 709"/>
            <p:cNvSpPr/>
            <p:nvPr/>
          </p:nvSpPr>
          <p:spPr>
            <a:xfrm>
              <a:off x="5580393" y="3719114"/>
              <a:ext cx="1447800" cy="137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grpSp>
          <p:nvGrpSpPr>
            <p:cNvPr id="711" name="Group 710"/>
            <p:cNvGrpSpPr/>
            <p:nvPr/>
          </p:nvGrpSpPr>
          <p:grpSpPr>
            <a:xfrm>
              <a:off x="5961393" y="4100114"/>
              <a:ext cx="685800" cy="685800"/>
              <a:chOff x="8153400" y="3429000"/>
              <a:chExt cx="685800" cy="685800"/>
            </a:xfrm>
          </p:grpSpPr>
          <p:cxnSp>
            <p:nvCxnSpPr>
              <p:cNvPr id="712" name="Straight Connector 711"/>
              <p:cNvCxnSpPr/>
              <p:nvPr/>
            </p:nvCxnSpPr>
            <p:spPr>
              <a:xfrm>
                <a:off x="8382000" y="3429000"/>
                <a:ext cx="228600" cy="685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" name="Straight Connector 712"/>
              <p:cNvCxnSpPr/>
              <p:nvPr/>
            </p:nvCxnSpPr>
            <p:spPr>
              <a:xfrm flipH="1">
                <a:off x="8382000" y="3429000"/>
                <a:ext cx="228600" cy="685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Straight Connector 713"/>
              <p:cNvCxnSpPr/>
              <p:nvPr/>
            </p:nvCxnSpPr>
            <p:spPr>
              <a:xfrm flipH="1">
                <a:off x="8153400" y="3429000"/>
                <a:ext cx="228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5" name="Straight Connector 714"/>
              <p:cNvCxnSpPr/>
              <p:nvPr/>
            </p:nvCxnSpPr>
            <p:spPr>
              <a:xfrm>
                <a:off x="8610600" y="3429000"/>
                <a:ext cx="228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6" name="Straight Connector 715"/>
              <p:cNvCxnSpPr/>
              <p:nvPr/>
            </p:nvCxnSpPr>
            <p:spPr>
              <a:xfrm flipH="1">
                <a:off x="8153400" y="4114800"/>
                <a:ext cx="228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7" name="Straight Connector 716"/>
              <p:cNvCxnSpPr/>
              <p:nvPr/>
            </p:nvCxnSpPr>
            <p:spPr>
              <a:xfrm>
                <a:off x="8610600" y="4114800"/>
                <a:ext cx="228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3" name="Group 532"/>
          <p:cNvGrpSpPr/>
          <p:nvPr/>
        </p:nvGrpSpPr>
        <p:grpSpPr>
          <a:xfrm>
            <a:off x="5515774" y="3663432"/>
            <a:ext cx="710412" cy="673022"/>
            <a:chOff x="5580393" y="3719114"/>
            <a:chExt cx="1447800" cy="1371600"/>
          </a:xfrm>
        </p:grpSpPr>
        <p:sp>
          <p:nvSpPr>
            <p:cNvPr id="702" name="Rectangle 701"/>
            <p:cNvSpPr/>
            <p:nvPr/>
          </p:nvSpPr>
          <p:spPr>
            <a:xfrm>
              <a:off x="5580393" y="3719114"/>
              <a:ext cx="1447800" cy="137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grpSp>
          <p:nvGrpSpPr>
            <p:cNvPr id="703" name="Group 702"/>
            <p:cNvGrpSpPr/>
            <p:nvPr/>
          </p:nvGrpSpPr>
          <p:grpSpPr>
            <a:xfrm>
              <a:off x="5961393" y="4100114"/>
              <a:ext cx="685800" cy="685800"/>
              <a:chOff x="8153400" y="3429000"/>
              <a:chExt cx="685800" cy="685800"/>
            </a:xfrm>
          </p:grpSpPr>
          <p:cxnSp>
            <p:nvCxnSpPr>
              <p:cNvPr id="704" name="Straight Connector 703"/>
              <p:cNvCxnSpPr/>
              <p:nvPr/>
            </p:nvCxnSpPr>
            <p:spPr>
              <a:xfrm>
                <a:off x="8382000" y="3429000"/>
                <a:ext cx="228600" cy="685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Straight Connector 704"/>
              <p:cNvCxnSpPr/>
              <p:nvPr/>
            </p:nvCxnSpPr>
            <p:spPr>
              <a:xfrm flipH="1">
                <a:off x="8382000" y="3429000"/>
                <a:ext cx="228600" cy="685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705"/>
              <p:cNvCxnSpPr/>
              <p:nvPr/>
            </p:nvCxnSpPr>
            <p:spPr>
              <a:xfrm flipH="1">
                <a:off x="8153400" y="3429000"/>
                <a:ext cx="228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706"/>
              <p:cNvCxnSpPr/>
              <p:nvPr/>
            </p:nvCxnSpPr>
            <p:spPr>
              <a:xfrm>
                <a:off x="8610600" y="3429000"/>
                <a:ext cx="228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Straight Connector 707"/>
              <p:cNvCxnSpPr/>
              <p:nvPr/>
            </p:nvCxnSpPr>
            <p:spPr>
              <a:xfrm flipH="1">
                <a:off x="8153400" y="4114800"/>
                <a:ext cx="228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708"/>
              <p:cNvCxnSpPr/>
              <p:nvPr/>
            </p:nvCxnSpPr>
            <p:spPr>
              <a:xfrm>
                <a:off x="8610600" y="4114800"/>
                <a:ext cx="228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4" name="TextBox 533"/>
          <p:cNvSpPr txBox="1"/>
          <p:nvPr/>
        </p:nvSpPr>
        <p:spPr>
          <a:xfrm>
            <a:off x="5167418" y="3702862"/>
            <a:ext cx="404278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75" dirty="0"/>
              <a:t>…</a:t>
            </a:r>
            <a:endParaRPr lang="en-US" sz="2475" dirty="0"/>
          </a:p>
        </p:txBody>
      </p:sp>
      <p:sp>
        <p:nvSpPr>
          <p:cNvPr id="536" name="TextBox 535"/>
          <p:cNvSpPr txBox="1"/>
          <p:nvPr/>
        </p:nvSpPr>
        <p:spPr>
          <a:xfrm>
            <a:off x="4897191" y="4296761"/>
            <a:ext cx="17800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b="1" dirty="0" smtClean="0"/>
              <a:t>Crossbar         Switches</a:t>
            </a:r>
            <a:endParaRPr lang="en-US" sz="1350" b="1" dirty="0"/>
          </a:p>
        </p:txBody>
      </p:sp>
      <p:sp>
        <p:nvSpPr>
          <p:cNvPr id="537" name="TextBox 536"/>
          <p:cNvSpPr txBox="1"/>
          <p:nvPr/>
        </p:nvSpPr>
        <p:spPr>
          <a:xfrm>
            <a:off x="3620489" y="3607164"/>
            <a:ext cx="197661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75" dirty="0"/>
              <a:t>1</a:t>
            </a:r>
            <a:endParaRPr lang="en-US" sz="1575" dirty="0"/>
          </a:p>
        </p:txBody>
      </p:sp>
      <p:sp>
        <p:nvSpPr>
          <p:cNvPr id="538" name="TextBox 537"/>
          <p:cNvSpPr txBox="1"/>
          <p:nvPr/>
        </p:nvSpPr>
        <p:spPr>
          <a:xfrm>
            <a:off x="4437799" y="3615389"/>
            <a:ext cx="197661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75" dirty="0"/>
              <a:t>2</a:t>
            </a:r>
            <a:endParaRPr lang="en-US" sz="1575" dirty="0"/>
          </a:p>
        </p:txBody>
      </p:sp>
      <p:sp>
        <p:nvSpPr>
          <p:cNvPr id="539" name="TextBox 538"/>
          <p:cNvSpPr txBox="1"/>
          <p:nvPr/>
        </p:nvSpPr>
        <p:spPr>
          <a:xfrm>
            <a:off x="5487721" y="3628376"/>
            <a:ext cx="197661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75" dirty="0"/>
              <a:t>d</a:t>
            </a:r>
            <a:endParaRPr lang="en-US" sz="1575" dirty="0"/>
          </a:p>
        </p:txBody>
      </p:sp>
      <p:cxnSp>
        <p:nvCxnSpPr>
          <p:cNvPr id="541" name="Straight Connector 540"/>
          <p:cNvCxnSpPr/>
          <p:nvPr/>
        </p:nvCxnSpPr>
        <p:spPr>
          <a:xfrm>
            <a:off x="6914483" y="1859891"/>
            <a:ext cx="0" cy="348322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/>
          <p:cNvCxnSpPr/>
          <p:nvPr/>
        </p:nvCxnSpPr>
        <p:spPr>
          <a:xfrm>
            <a:off x="7125077" y="1859891"/>
            <a:ext cx="0" cy="348322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/>
          <p:cNvCxnSpPr/>
          <p:nvPr/>
        </p:nvCxnSpPr>
        <p:spPr>
          <a:xfrm>
            <a:off x="7651945" y="1854729"/>
            <a:ext cx="0" cy="348322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4" name="TextBox 543"/>
          <p:cNvSpPr txBox="1"/>
          <p:nvPr/>
        </p:nvSpPr>
        <p:spPr>
          <a:xfrm>
            <a:off x="6795384" y="2264765"/>
            <a:ext cx="87876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/>
              <a:t>L uplinks</a:t>
            </a:r>
          </a:p>
        </p:txBody>
      </p:sp>
      <p:grpSp>
        <p:nvGrpSpPr>
          <p:cNvPr id="545" name="Group 544"/>
          <p:cNvGrpSpPr/>
          <p:nvPr/>
        </p:nvGrpSpPr>
        <p:grpSpPr>
          <a:xfrm>
            <a:off x="6302399" y="3666592"/>
            <a:ext cx="710412" cy="673022"/>
            <a:chOff x="5580393" y="3719114"/>
            <a:chExt cx="1447800" cy="1371600"/>
          </a:xfrm>
        </p:grpSpPr>
        <p:sp>
          <p:nvSpPr>
            <p:cNvPr id="694" name="Rectangle 693"/>
            <p:cNvSpPr/>
            <p:nvPr/>
          </p:nvSpPr>
          <p:spPr>
            <a:xfrm>
              <a:off x="5580393" y="3719114"/>
              <a:ext cx="1447800" cy="137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grpSp>
          <p:nvGrpSpPr>
            <p:cNvPr id="695" name="Group 694"/>
            <p:cNvGrpSpPr/>
            <p:nvPr/>
          </p:nvGrpSpPr>
          <p:grpSpPr>
            <a:xfrm>
              <a:off x="5961393" y="4100114"/>
              <a:ext cx="685800" cy="685800"/>
              <a:chOff x="8153400" y="3429000"/>
              <a:chExt cx="685800" cy="685800"/>
            </a:xfrm>
          </p:grpSpPr>
          <p:cxnSp>
            <p:nvCxnSpPr>
              <p:cNvPr id="696" name="Straight Connector 695"/>
              <p:cNvCxnSpPr/>
              <p:nvPr/>
            </p:nvCxnSpPr>
            <p:spPr>
              <a:xfrm>
                <a:off x="8382000" y="3429000"/>
                <a:ext cx="228600" cy="685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7" name="Straight Connector 696"/>
              <p:cNvCxnSpPr/>
              <p:nvPr/>
            </p:nvCxnSpPr>
            <p:spPr>
              <a:xfrm flipH="1">
                <a:off x="8382000" y="3429000"/>
                <a:ext cx="228600" cy="685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8" name="Straight Connector 697"/>
              <p:cNvCxnSpPr/>
              <p:nvPr/>
            </p:nvCxnSpPr>
            <p:spPr>
              <a:xfrm flipH="1">
                <a:off x="8153400" y="3429000"/>
                <a:ext cx="228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9" name="Straight Connector 698"/>
              <p:cNvCxnSpPr/>
              <p:nvPr/>
            </p:nvCxnSpPr>
            <p:spPr>
              <a:xfrm>
                <a:off x="8610600" y="3429000"/>
                <a:ext cx="228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0" name="Straight Connector 699"/>
              <p:cNvCxnSpPr/>
              <p:nvPr/>
            </p:nvCxnSpPr>
            <p:spPr>
              <a:xfrm flipH="1">
                <a:off x="8153400" y="4114800"/>
                <a:ext cx="228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1" name="Straight Connector 700"/>
              <p:cNvCxnSpPr/>
              <p:nvPr/>
            </p:nvCxnSpPr>
            <p:spPr>
              <a:xfrm>
                <a:off x="8610600" y="4114800"/>
                <a:ext cx="228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6" name="TextBox 545"/>
          <p:cNvSpPr txBox="1"/>
          <p:nvPr/>
        </p:nvSpPr>
        <p:spPr>
          <a:xfrm>
            <a:off x="6259404" y="3595240"/>
            <a:ext cx="72112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75" dirty="0"/>
              <a:t>d + 1</a:t>
            </a:r>
            <a:endParaRPr lang="en-US" sz="1575" dirty="0"/>
          </a:p>
        </p:txBody>
      </p:sp>
      <p:grpSp>
        <p:nvGrpSpPr>
          <p:cNvPr id="547" name="Group 546"/>
          <p:cNvGrpSpPr/>
          <p:nvPr/>
        </p:nvGrpSpPr>
        <p:grpSpPr>
          <a:xfrm>
            <a:off x="7263231" y="3663432"/>
            <a:ext cx="710412" cy="673022"/>
            <a:chOff x="5580393" y="3719114"/>
            <a:chExt cx="1447800" cy="1371600"/>
          </a:xfrm>
        </p:grpSpPr>
        <p:sp>
          <p:nvSpPr>
            <p:cNvPr id="686" name="Rectangle 685"/>
            <p:cNvSpPr/>
            <p:nvPr/>
          </p:nvSpPr>
          <p:spPr>
            <a:xfrm>
              <a:off x="5580393" y="3719114"/>
              <a:ext cx="1447800" cy="137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grpSp>
          <p:nvGrpSpPr>
            <p:cNvPr id="687" name="Group 686"/>
            <p:cNvGrpSpPr/>
            <p:nvPr/>
          </p:nvGrpSpPr>
          <p:grpSpPr>
            <a:xfrm>
              <a:off x="5961393" y="4100114"/>
              <a:ext cx="685800" cy="685800"/>
              <a:chOff x="8153400" y="3429000"/>
              <a:chExt cx="685800" cy="685800"/>
            </a:xfrm>
          </p:grpSpPr>
          <p:cxnSp>
            <p:nvCxnSpPr>
              <p:cNvPr id="688" name="Straight Connector 687"/>
              <p:cNvCxnSpPr/>
              <p:nvPr/>
            </p:nvCxnSpPr>
            <p:spPr>
              <a:xfrm>
                <a:off x="8382000" y="3429000"/>
                <a:ext cx="228600" cy="685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9" name="Straight Connector 688"/>
              <p:cNvCxnSpPr/>
              <p:nvPr/>
            </p:nvCxnSpPr>
            <p:spPr>
              <a:xfrm flipH="1">
                <a:off x="8382000" y="3429000"/>
                <a:ext cx="228600" cy="685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0" name="Straight Connector 689"/>
              <p:cNvCxnSpPr/>
              <p:nvPr/>
            </p:nvCxnSpPr>
            <p:spPr>
              <a:xfrm flipH="1">
                <a:off x="8153400" y="3429000"/>
                <a:ext cx="228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1" name="Straight Connector 690"/>
              <p:cNvCxnSpPr/>
              <p:nvPr/>
            </p:nvCxnSpPr>
            <p:spPr>
              <a:xfrm>
                <a:off x="8610600" y="3429000"/>
                <a:ext cx="228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2" name="Straight Connector 691"/>
              <p:cNvCxnSpPr/>
              <p:nvPr/>
            </p:nvCxnSpPr>
            <p:spPr>
              <a:xfrm flipH="1">
                <a:off x="8153400" y="4114800"/>
                <a:ext cx="228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3" name="Straight Connector 692"/>
              <p:cNvCxnSpPr/>
              <p:nvPr/>
            </p:nvCxnSpPr>
            <p:spPr>
              <a:xfrm>
                <a:off x="8610600" y="4114800"/>
                <a:ext cx="228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8" name="TextBox 547"/>
          <p:cNvSpPr txBox="1"/>
          <p:nvPr/>
        </p:nvSpPr>
        <p:spPr>
          <a:xfrm>
            <a:off x="7242525" y="3595240"/>
            <a:ext cx="72112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75" dirty="0" err="1"/>
              <a:t>d+L</a:t>
            </a:r>
            <a:endParaRPr lang="en-US" sz="1575" dirty="0"/>
          </a:p>
        </p:txBody>
      </p:sp>
      <p:sp>
        <p:nvSpPr>
          <p:cNvPr id="549" name="TextBox 548"/>
          <p:cNvSpPr txBox="1"/>
          <p:nvPr/>
        </p:nvSpPr>
        <p:spPr>
          <a:xfrm>
            <a:off x="6963063" y="3713846"/>
            <a:ext cx="404278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75" dirty="0"/>
              <a:t>…</a:t>
            </a:r>
            <a:endParaRPr lang="en-US" sz="2475" dirty="0"/>
          </a:p>
        </p:txBody>
      </p:sp>
      <p:grpSp>
        <p:nvGrpSpPr>
          <p:cNvPr id="4" name="Group 3"/>
          <p:cNvGrpSpPr/>
          <p:nvPr/>
        </p:nvGrpSpPr>
        <p:grpSpPr>
          <a:xfrm>
            <a:off x="1250755" y="4336452"/>
            <a:ext cx="6367682" cy="747304"/>
            <a:chOff x="1667673" y="4638932"/>
            <a:chExt cx="8490243" cy="996405"/>
          </a:xfrm>
        </p:grpSpPr>
        <p:grpSp>
          <p:nvGrpSpPr>
            <p:cNvPr id="527" name="Group 526"/>
            <p:cNvGrpSpPr/>
            <p:nvPr/>
          </p:nvGrpSpPr>
          <p:grpSpPr>
            <a:xfrm>
              <a:off x="2920760" y="4638932"/>
              <a:ext cx="4907212" cy="369098"/>
              <a:chOff x="3041551" y="4779117"/>
              <a:chExt cx="5704307" cy="429057"/>
            </a:xfrm>
          </p:grpSpPr>
          <p:cxnSp>
            <p:nvCxnSpPr>
              <p:cNvPr id="726" name="Elbow Connector 725"/>
              <p:cNvCxnSpPr>
                <a:stCxn id="710" idx="2"/>
                <a:endCxn id="525" idx="2"/>
              </p:cNvCxnSpPr>
              <p:nvPr/>
            </p:nvCxnSpPr>
            <p:spPr>
              <a:xfrm rot="5400000">
                <a:off x="4232252" y="3589618"/>
                <a:ext cx="427849" cy="2809246"/>
              </a:xfrm>
              <a:prstGeom prst="bentConnector3">
                <a:avLst>
                  <a:gd name="adj1" fmla="val 171241"/>
                </a:avLst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7" name="Elbow Connector 726"/>
              <p:cNvCxnSpPr>
                <a:stCxn id="525" idx="2"/>
                <a:endCxn id="718" idx="2"/>
              </p:cNvCxnSpPr>
              <p:nvPr/>
            </p:nvCxnSpPr>
            <p:spPr>
              <a:xfrm rot="5400000" flipH="1" flipV="1">
                <a:off x="4879082" y="2941587"/>
                <a:ext cx="429048" cy="4104107"/>
              </a:xfrm>
              <a:prstGeom prst="bentConnector3">
                <a:avLst>
                  <a:gd name="adj1" fmla="val -71042"/>
                </a:avLst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8" name="Elbow Connector 727"/>
              <p:cNvCxnSpPr>
                <a:stCxn id="525" idx="2"/>
                <a:endCxn id="702" idx="2"/>
              </p:cNvCxnSpPr>
              <p:nvPr/>
            </p:nvCxnSpPr>
            <p:spPr>
              <a:xfrm rot="5400000" flipH="1" flipV="1">
                <a:off x="5679181" y="2141488"/>
                <a:ext cx="429048" cy="5704307"/>
              </a:xfrm>
              <a:prstGeom prst="bentConnector3">
                <a:avLst>
                  <a:gd name="adj1" fmla="val -73107"/>
                </a:avLst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0" name="TextBox 529"/>
            <p:cNvSpPr txBox="1"/>
            <p:nvPr/>
          </p:nvSpPr>
          <p:spPr>
            <a:xfrm>
              <a:off x="1667673" y="5235228"/>
              <a:ext cx="153862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50" b="1" dirty="0"/>
                <a:t>Control plane</a:t>
              </a:r>
              <a:endParaRPr lang="en-US" sz="1350" b="1" dirty="0"/>
            </a:p>
          </p:txBody>
        </p:sp>
        <p:cxnSp>
          <p:nvCxnSpPr>
            <p:cNvPr id="550" name="Elbow Connector 549"/>
            <p:cNvCxnSpPr>
              <a:stCxn id="694" idx="2"/>
              <a:endCxn id="525" idx="2"/>
            </p:cNvCxnSpPr>
            <p:nvPr/>
          </p:nvCxnSpPr>
          <p:spPr>
            <a:xfrm rot="5400000">
              <a:off x="5716347" y="1847567"/>
              <a:ext cx="364877" cy="5956046"/>
            </a:xfrm>
            <a:prstGeom prst="bentConnector3">
              <a:avLst>
                <a:gd name="adj1" fmla="val 173495"/>
              </a:avLst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Elbow Connector 550"/>
            <p:cNvCxnSpPr>
              <a:stCxn id="686" idx="2"/>
              <a:endCxn id="525" idx="2"/>
            </p:cNvCxnSpPr>
            <p:nvPr/>
          </p:nvCxnSpPr>
          <p:spPr>
            <a:xfrm rot="5400000">
              <a:off x="6354793" y="1204906"/>
              <a:ext cx="369091" cy="7237155"/>
            </a:xfrm>
            <a:prstGeom prst="bentConnector3">
              <a:avLst>
                <a:gd name="adj1" fmla="val 172783"/>
              </a:avLst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4" name="Group 553"/>
          <p:cNvGrpSpPr/>
          <p:nvPr/>
        </p:nvGrpSpPr>
        <p:grpSpPr>
          <a:xfrm>
            <a:off x="2140407" y="4821434"/>
            <a:ext cx="5462680" cy="833119"/>
            <a:chOff x="1872892" y="4890135"/>
            <a:chExt cx="6350003" cy="968445"/>
          </a:xfrm>
        </p:grpSpPr>
        <p:grpSp>
          <p:nvGrpSpPr>
            <p:cNvPr id="558" name="Group 557"/>
            <p:cNvGrpSpPr/>
            <p:nvPr/>
          </p:nvGrpSpPr>
          <p:grpSpPr>
            <a:xfrm>
              <a:off x="1872892" y="5147099"/>
              <a:ext cx="1610950" cy="685800"/>
              <a:chOff x="5167781" y="5750156"/>
              <a:chExt cx="2147933" cy="914400"/>
            </a:xfrm>
          </p:grpSpPr>
          <p:sp>
            <p:nvSpPr>
              <p:cNvPr id="572" name="TextBox 571"/>
              <p:cNvSpPr txBox="1"/>
              <p:nvPr/>
            </p:nvSpPr>
            <p:spPr>
              <a:xfrm>
                <a:off x="5167781" y="5973060"/>
                <a:ext cx="1270082" cy="411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25" i="1" dirty="0"/>
                  <a:t>Instantiate</a:t>
                </a:r>
                <a:endParaRPr lang="en-US" sz="1125" i="1" dirty="0"/>
              </a:p>
            </p:txBody>
          </p:sp>
          <p:grpSp>
            <p:nvGrpSpPr>
              <p:cNvPr id="573" name="Group 572"/>
              <p:cNvGrpSpPr>
                <a:grpSpLocks noChangeAspect="1"/>
              </p:cNvGrpSpPr>
              <p:nvPr/>
            </p:nvGrpSpPr>
            <p:grpSpPr>
              <a:xfrm>
                <a:off x="6513867" y="5871487"/>
                <a:ext cx="679793" cy="699031"/>
                <a:chOff x="360066" y="180001"/>
                <a:chExt cx="6305644" cy="6482928"/>
              </a:xfrm>
            </p:grpSpPr>
            <p:sp>
              <p:nvSpPr>
                <p:cNvPr id="575" name="Parallelogram 574"/>
                <p:cNvSpPr/>
                <p:nvPr/>
              </p:nvSpPr>
              <p:spPr>
                <a:xfrm>
                  <a:off x="653766" y="452958"/>
                  <a:ext cx="5718009" cy="1438412"/>
                </a:xfrm>
                <a:prstGeom prst="parallelogram">
                  <a:avLst>
                    <a:gd name="adj" fmla="val 100178"/>
                  </a:avLst>
                </a:prstGeom>
                <a:noFill/>
                <a:ln w="6350" cap="rnd" cmpd="sng" algn="ctr">
                  <a:solidFill>
                    <a:srgbClr val="5BB5F3"/>
                  </a:solidFill>
                  <a:prstDash val="solid"/>
                </a:ln>
                <a:effectLst>
                  <a:outerShdw blurRad="45000" dist="25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514350">
                    <a:defRPr/>
                  </a:pPr>
                  <a:endParaRPr lang="en-GB" sz="1013" kern="0">
                    <a:solidFill>
                      <a:srgbClr val="FFFFFF"/>
                    </a:solidFill>
                    <a:latin typeface="Tahoma"/>
                    <a:cs typeface="Tahoma"/>
                  </a:endParaRPr>
                </a:p>
              </p:txBody>
            </p:sp>
            <p:sp>
              <p:nvSpPr>
                <p:cNvPr id="576" name="Parallelogram 575"/>
                <p:cNvSpPr/>
                <p:nvPr/>
              </p:nvSpPr>
              <p:spPr>
                <a:xfrm>
                  <a:off x="647490" y="2710272"/>
                  <a:ext cx="5718009" cy="1438412"/>
                </a:xfrm>
                <a:prstGeom prst="parallelogram">
                  <a:avLst>
                    <a:gd name="adj" fmla="val 100178"/>
                  </a:avLst>
                </a:prstGeom>
                <a:noFill/>
                <a:ln w="6350" cap="rnd" cmpd="sng" algn="ctr">
                  <a:solidFill>
                    <a:srgbClr val="5BB5F3"/>
                  </a:solidFill>
                  <a:prstDash val="solid"/>
                </a:ln>
                <a:effectLst>
                  <a:outerShdw blurRad="45000" dist="25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514350">
                    <a:defRPr/>
                  </a:pPr>
                  <a:endParaRPr lang="en-GB" sz="1013" kern="0">
                    <a:solidFill>
                      <a:srgbClr val="FFFFFF"/>
                    </a:solidFill>
                    <a:latin typeface="Tahoma"/>
                    <a:cs typeface="Tahoma"/>
                  </a:endParaRPr>
                </a:p>
              </p:txBody>
            </p:sp>
            <p:sp>
              <p:nvSpPr>
                <p:cNvPr id="577" name="Parallelogram 576"/>
                <p:cNvSpPr/>
                <p:nvPr/>
              </p:nvSpPr>
              <p:spPr>
                <a:xfrm>
                  <a:off x="644173" y="4951465"/>
                  <a:ext cx="5718009" cy="1438412"/>
                </a:xfrm>
                <a:prstGeom prst="parallelogram">
                  <a:avLst>
                    <a:gd name="adj" fmla="val 100178"/>
                  </a:avLst>
                </a:prstGeom>
                <a:noFill/>
                <a:ln w="6350" cap="rnd" cmpd="sng" algn="ctr">
                  <a:solidFill>
                    <a:srgbClr val="5BB5F3"/>
                  </a:solidFill>
                  <a:prstDash val="solid"/>
                </a:ln>
                <a:effectLst>
                  <a:outerShdw blurRad="45000" dist="25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514350">
                    <a:defRPr/>
                  </a:pPr>
                  <a:endParaRPr lang="en-GB" sz="1013" kern="0">
                    <a:solidFill>
                      <a:srgbClr val="FFFFFF"/>
                    </a:solidFill>
                    <a:latin typeface="Tahoma"/>
                    <a:cs typeface="Tahoma"/>
                  </a:endParaRPr>
                </a:p>
              </p:txBody>
            </p:sp>
            <p:sp>
              <p:nvSpPr>
                <p:cNvPr id="578" name="Oval 577"/>
                <p:cNvSpPr>
                  <a:spLocks noChangeAspect="1"/>
                </p:cNvSpPr>
                <p:nvPr/>
              </p:nvSpPr>
              <p:spPr>
                <a:xfrm>
                  <a:off x="360066" y="6120000"/>
                  <a:ext cx="543024" cy="54292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BB5F3">
                        <a:tint val="50000"/>
                        <a:satMod val="300000"/>
                      </a:srgbClr>
                    </a:gs>
                    <a:gs pos="35000">
                      <a:srgbClr val="5BB5F3">
                        <a:tint val="37000"/>
                        <a:satMod val="300000"/>
                      </a:srgbClr>
                    </a:gs>
                    <a:gs pos="100000">
                      <a:srgbClr val="5BB5F3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rnd" cmpd="sng" algn="ctr">
                  <a:solidFill>
                    <a:srgbClr val="5BB5F3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5000" dist="25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 rtlCol="0" anchor="ctr"/>
                <a:lstStyle/>
                <a:p>
                  <a:pPr algn="ctr" defTabSz="514350">
                    <a:defRPr/>
                  </a:pPr>
                  <a:endParaRPr lang="en-GB" sz="788" kern="0" dirty="0">
                    <a:solidFill>
                      <a:srgbClr val="40458C"/>
                    </a:solidFill>
                    <a:latin typeface="Tahoma"/>
                    <a:cs typeface="Tahoma"/>
                  </a:endParaRPr>
                </a:p>
              </p:txBody>
            </p:sp>
            <p:sp>
              <p:nvSpPr>
                <p:cNvPr id="579" name="Oval 578"/>
                <p:cNvSpPr>
                  <a:spLocks noChangeAspect="1"/>
                </p:cNvSpPr>
                <p:nvPr/>
              </p:nvSpPr>
              <p:spPr>
                <a:xfrm>
                  <a:off x="1080195" y="5400001"/>
                  <a:ext cx="543024" cy="54292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BB5F3">
                        <a:tint val="50000"/>
                        <a:satMod val="300000"/>
                      </a:srgbClr>
                    </a:gs>
                    <a:gs pos="35000">
                      <a:srgbClr val="5BB5F3">
                        <a:tint val="37000"/>
                        <a:satMod val="300000"/>
                      </a:srgbClr>
                    </a:gs>
                    <a:gs pos="100000">
                      <a:srgbClr val="5BB5F3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rnd" cmpd="sng" algn="ctr">
                  <a:solidFill>
                    <a:srgbClr val="5BB5F3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5000" dist="25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 rtlCol="0" anchor="ctr"/>
                <a:lstStyle/>
                <a:p>
                  <a:pPr algn="ctr" defTabSz="514350">
                    <a:defRPr/>
                  </a:pPr>
                  <a:endParaRPr lang="en-GB" sz="788" kern="0" dirty="0">
                    <a:solidFill>
                      <a:srgbClr val="40458C"/>
                    </a:solidFill>
                    <a:latin typeface="Tahoma"/>
                    <a:cs typeface="Tahoma"/>
                  </a:endParaRPr>
                </a:p>
              </p:txBody>
            </p:sp>
            <p:sp>
              <p:nvSpPr>
                <p:cNvPr id="580" name="Oval 579"/>
                <p:cNvSpPr>
                  <a:spLocks noChangeAspect="1"/>
                </p:cNvSpPr>
                <p:nvPr/>
              </p:nvSpPr>
              <p:spPr>
                <a:xfrm>
                  <a:off x="1800324" y="4680002"/>
                  <a:ext cx="543024" cy="54292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BB5F3">
                        <a:tint val="50000"/>
                        <a:satMod val="300000"/>
                      </a:srgbClr>
                    </a:gs>
                    <a:gs pos="35000">
                      <a:srgbClr val="5BB5F3">
                        <a:tint val="37000"/>
                        <a:satMod val="300000"/>
                      </a:srgbClr>
                    </a:gs>
                    <a:gs pos="100000">
                      <a:srgbClr val="5BB5F3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rnd" cmpd="sng" algn="ctr">
                  <a:solidFill>
                    <a:srgbClr val="5BB5F3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5000" dist="25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 rtlCol="0" anchor="ctr"/>
                <a:lstStyle/>
                <a:p>
                  <a:pPr algn="ctr" defTabSz="514350">
                    <a:defRPr/>
                  </a:pPr>
                  <a:endParaRPr lang="en-GB" sz="788" kern="0" dirty="0">
                    <a:solidFill>
                      <a:srgbClr val="40458C"/>
                    </a:solidFill>
                    <a:latin typeface="Tahoma"/>
                    <a:cs typeface="Tahoma"/>
                  </a:endParaRPr>
                </a:p>
              </p:txBody>
            </p:sp>
            <p:sp>
              <p:nvSpPr>
                <p:cNvPr id="581" name="Oval 580"/>
                <p:cNvSpPr>
                  <a:spLocks noChangeAspect="1"/>
                </p:cNvSpPr>
                <p:nvPr/>
              </p:nvSpPr>
              <p:spPr>
                <a:xfrm>
                  <a:off x="2520453" y="6120000"/>
                  <a:ext cx="543024" cy="54292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BB5F3">
                        <a:tint val="50000"/>
                        <a:satMod val="300000"/>
                      </a:srgbClr>
                    </a:gs>
                    <a:gs pos="35000">
                      <a:srgbClr val="5BB5F3">
                        <a:tint val="37000"/>
                        <a:satMod val="300000"/>
                      </a:srgbClr>
                    </a:gs>
                    <a:gs pos="100000">
                      <a:srgbClr val="5BB5F3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rnd" cmpd="sng" algn="ctr">
                  <a:solidFill>
                    <a:srgbClr val="5BB5F3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5000" dist="25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 rtlCol="0" anchor="ctr"/>
                <a:lstStyle/>
                <a:p>
                  <a:pPr algn="ctr" defTabSz="514350">
                    <a:defRPr/>
                  </a:pPr>
                  <a:endParaRPr lang="en-GB" sz="788" kern="0" dirty="0">
                    <a:solidFill>
                      <a:srgbClr val="40458C"/>
                    </a:solidFill>
                    <a:latin typeface="Tahoma"/>
                    <a:cs typeface="Tahoma"/>
                  </a:endParaRPr>
                </a:p>
              </p:txBody>
            </p:sp>
            <p:sp>
              <p:nvSpPr>
                <p:cNvPr id="582" name="Oval 581"/>
                <p:cNvSpPr>
                  <a:spLocks noChangeAspect="1"/>
                </p:cNvSpPr>
                <p:nvPr/>
              </p:nvSpPr>
              <p:spPr>
                <a:xfrm>
                  <a:off x="3240581" y="5400001"/>
                  <a:ext cx="543024" cy="54292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BB5F3">
                        <a:tint val="50000"/>
                        <a:satMod val="300000"/>
                      </a:srgbClr>
                    </a:gs>
                    <a:gs pos="35000">
                      <a:srgbClr val="5BB5F3">
                        <a:tint val="37000"/>
                        <a:satMod val="300000"/>
                      </a:srgbClr>
                    </a:gs>
                    <a:gs pos="100000">
                      <a:srgbClr val="5BB5F3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rnd" cmpd="sng" algn="ctr">
                  <a:solidFill>
                    <a:srgbClr val="5BB5F3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5000" dist="25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 rtlCol="0" anchor="ctr"/>
                <a:lstStyle/>
                <a:p>
                  <a:pPr algn="ctr" defTabSz="514350">
                    <a:defRPr/>
                  </a:pPr>
                  <a:endParaRPr lang="en-GB" sz="788" kern="0" dirty="0">
                    <a:solidFill>
                      <a:srgbClr val="40458C"/>
                    </a:solidFill>
                    <a:latin typeface="Tahoma"/>
                    <a:cs typeface="Tahoma"/>
                  </a:endParaRPr>
                </a:p>
              </p:txBody>
            </p:sp>
            <p:sp>
              <p:nvSpPr>
                <p:cNvPr id="583" name="Oval 582"/>
                <p:cNvSpPr>
                  <a:spLocks noChangeAspect="1"/>
                </p:cNvSpPr>
                <p:nvPr/>
              </p:nvSpPr>
              <p:spPr>
                <a:xfrm>
                  <a:off x="3960710" y="4680002"/>
                  <a:ext cx="543024" cy="54292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BB5F3">
                        <a:tint val="50000"/>
                        <a:satMod val="300000"/>
                      </a:srgbClr>
                    </a:gs>
                    <a:gs pos="35000">
                      <a:srgbClr val="5BB5F3">
                        <a:tint val="37000"/>
                        <a:satMod val="300000"/>
                      </a:srgbClr>
                    </a:gs>
                    <a:gs pos="100000">
                      <a:srgbClr val="5BB5F3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rnd" cmpd="sng" algn="ctr">
                  <a:solidFill>
                    <a:srgbClr val="5BB5F3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5000" dist="25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 rtlCol="0" anchor="ctr"/>
                <a:lstStyle/>
                <a:p>
                  <a:pPr algn="ctr" defTabSz="514350">
                    <a:defRPr/>
                  </a:pPr>
                  <a:endParaRPr lang="en-GB" sz="788" kern="0" dirty="0">
                    <a:solidFill>
                      <a:srgbClr val="40458C"/>
                    </a:solidFill>
                    <a:latin typeface="Tahoma"/>
                    <a:cs typeface="Tahoma"/>
                  </a:endParaRPr>
                </a:p>
              </p:txBody>
            </p:sp>
            <p:sp>
              <p:nvSpPr>
                <p:cNvPr id="584" name="Oval 583"/>
                <p:cNvSpPr>
                  <a:spLocks noChangeAspect="1"/>
                </p:cNvSpPr>
                <p:nvPr/>
              </p:nvSpPr>
              <p:spPr>
                <a:xfrm>
                  <a:off x="4680839" y="6120000"/>
                  <a:ext cx="543024" cy="54292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BB5F3">
                        <a:tint val="50000"/>
                        <a:satMod val="300000"/>
                      </a:srgbClr>
                    </a:gs>
                    <a:gs pos="35000">
                      <a:srgbClr val="5BB5F3">
                        <a:tint val="37000"/>
                        <a:satMod val="300000"/>
                      </a:srgbClr>
                    </a:gs>
                    <a:gs pos="100000">
                      <a:srgbClr val="5BB5F3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rnd" cmpd="sng" algn="ctr">
                  <a:solidFill>
                    <a:srgbClr val="5BB5F3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5000" dist="25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 rtlCol="0" anchor="ctr"/>
                <a:lstStyle/>
                <a:p>
                  <a:pPr algn="ctr" defTabSz="514350">
                    <a:defRPr/>
                  </a:pPr>
                  <a:endParaRPr lang="en-GB" sz="788" kern="0" dirty="0">
                    <a:solidFill>
                      <a:srgbClr val="40458C"/>
                    </a:solidFill>
                    <a:latin typeface="Tahoma"/>
                    <a:cs typeface="Tahoma"/>
                  </a:endParaRPr>
                </a:p>
              </p:txBody>
            </p:sp>
            <p:sp>
              <p:nvSpPr>
                <p:cNvPr id="585" name="Oval 584"/>
                <p:cNvSpPr>
                  <a:spLocks noChangeAspect="1"/>
                </p:cNvSpPr>
                <p:nvPr/>
              </p:nvSpPr>
              <p:spPr>
                <a:xfrm>
                  <a:off x="5400968" y="5400001"/>
                  <a:ext cx="543024" cy="54292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BB5F3">
                        <a:tint val="50000"/>
                        <a:satMod val="300000"/>
                      </a:srgbClr>
                    </a:gs>
                    <a:gs pos="35000">
                      <a:srgbClr val="5BB5F3">
                        <a:tint val="37000"/>
                        <a:satMod val="300000"/>
                      </a:srgbClr>
                    </a:gs>
                    <a:gs pos="100000">
                      <a:srgbClr val="5BB5F3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rnd" cmpd="sng" algn="ctr">
                  <a:solidFill>
                    <a:srgbClr val="5BB5F3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5000" dist="25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 rtlCol="0" anchor="ctr"/>
                <a:lstStyle/>
                <a:p>
                  <a:pPr algn="ctr" defTabSz="514350">
                    <a:defRPr/>
                  </a:pPr>
                  <a:endParaRPr lang="en-GB" sz="788" kern="0" dirty="0">
                    <a:solidFill>
                      <a:srgbClr val="40458C"/>
                    </a:solidFill>
                    <a:latin typeface="Tahoma"/>
                    <a:cs typeface="Tahoma"/>
                  </a:endParaRPr>
                </a:p>
              </p:txBody>
            </p:sp>
            <p:sp>
              <p:nvSpPr>
                <p:cNvPr id="586" name="Oval 585"/>
                <p:cNvSpPr>
                  <a:spLocks noChangeAspect="1"/>
                </p:cNvSpPr>
                <p:nvPr/>
              </p:nvSpPr>
              <p:spPr>
                <a:xfrm>
                  <a:off x="6121097" y="4680002"/>
                  <a:ext cx="543024" cy="54292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BB5F3">
                        <a:tint val="50000"/>
                        <a:satMod val="300000"/>
                      </a:srgbClr>
                    </a:gs>
                    <a:gs pos="35000">
                      <a:srgbClr val="5BB5F3">
                        <a:tint val="37000"/>
                        <a:satMod val="300000"/>
                      </a:srgbClr>
                    </a:gs>
                    <a:gs pos="100000">
                      <a:srgbClr val="5BB5F3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rnd" cmpd="sng" algn="ctr">
                  <a:solidFill>
                    <a:srgbClr val="5BB5F3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5000" dist="25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 rtlCol="0" anchor="ctr"/>
                <a:lstStyle/>
                <a:p>
                  <a:pPr algn="ctr" defTabSz="514350">
                    <a:defRPr/>
                  </a:pPr>
                  <a:endParaRPr lang="en-GB" sz="788" kern="0" dirty="0">
                    <a:solidFill>
                      <a:srgbClr val="40458C"/>
                    </a:solidFill>
                    <a:latin typeface="Tahoma"/>
                    <a:cs typeface="Tahoma"/>
                  </a:endParaRPr>
                </a:p>
              </p:txBody>
            </p:sp>
            <p:cxnSp>
              <p:nvCxnSpPr>
                <p:cNvPr id="587" name="Straight Connector 586"/>
                <p:cNvCxnSpPr>
                  <a:stCxn id="580" idx="6"/>
                  <a:endCxn id="583" idx="2"/>
                </p:cNvCxnSpPr>
                <p:nvPr/>
              </p:nvCxnSpPr>
              <p:spPr>
                <a:xfrm>
                  <a:off x="2343348" y="4951465"/>
                  <a:ext cx="1617360" cy="158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588" name="Straight Connector 587"/>
                <p:cNvCxnSpPr>
                  <a:stCxn id="583" idx="6"/>
                  <a:endCxn id="586" idx="2"/>
                </p:cNvCxnSpPr>
                <p:nvPr/>
              </p:nvCxnSpPr>
              <p:spPr>
                <a:xfrm>
                  <a:off x="4503734" y="4951465"/>
                  <a:ext cx="1617360" cy="158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589" name="Straight Connector 588"/>
                <p:cNvCxnSpPr>
                  <a:stCxn id="584" idx="7"/>
                  <a:endCxn id="585" idx="3"/>
                </p:cNvCxnSpPr>
                <p:nvPr/>
              </p:nvCxnSpPr>
              <p:spPr>
                <a:xfrm rot="5400000" flipH="1" flipV="1">
                  <a:off x="5144369" y="5863389"/>
                  <a:ext cx="336093" cy="336153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590" name="Straight Connector 589"/>
                <p:cNvCxnSpPr>
                  <a:stCxn id="585" idx="7"/>
                  <a:endCxn id="586" idx="3"/>
                </p:cNvCxnSpPr>
                <p:nvPr/>
              </p:nvCxnSpPr>
              <p:spPr>
                <a:xfrm rot="5400000" flipH="1" flipV="1">
                  <a:off x="5864498" y="5143388"/>
                  <a:ext cx="336093" cy="336153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591" name="Straight Connector 590"/>
                <p:cNvCxnSpPr>
                  <a:stCxn id="584" idx="2"/>
                  <a:endCxn id="581" idx="6"/>
                </p:cNvCxnSpPr>
                <p:nvPr/>
              </p:nvCxnSpPr>
              <p:spPr>
                <a:xfrm rot="10800000">
                  <a:off x="3063477" y="6391465"/>
                  <a:ext cx="1617360" cy="158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592" name="Straight Connector 591"/>
                <p:cNvCxnSpPr>
                  <a:stCxn id="581" idx="2"/>
                  <a:endCxn id="578" idx="6"/>
                </p:cNvCxnSpPr>
                <p:nvPr/>
              </p:nvCxnSpPr>
              <p:spPr>
                <a:xfrm rot="10800000">
                  <a:off x="903090" y="6391465"/>
                  <a:ext cx="1617360" cy="158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593" name="Straight Connector 592"/>
                <p:cNvCxnSpPr>
                  <a:stCxn id="579" idx="6"/>
                  <a:endCxn id="582" idx="2"/>
                </p:cNvCxnSpPr>
                <p:nvPr/>
              </p:nvCxnSpPr>
              <p:spPr>
                <a:xfrm>
                  <a:off x="1623219" y="5671464"/>
                  <a:ext cx="1617360" cy="158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594" name="Straight Connector 593"/>
                <p:cNvCxnSpPr>
                  <a:stCxn id="582" idx="6"/>
                  <a:endCxn id="585" idx="2"/>
                </p:cNvCxnSpPr>
                <p:nvPr/>
              </p:nvCxnSpPr>
              <p:spPr>
                <a:xfrm>
                  <a:off x="3783606" y="5671464"/>
                  <a:ext cx="1617360" cy="158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595" name="Straight Connector 594"/>
                <p:cNvCxnSpPr>
                  <a:stCxn id="580" idx="3"/>
                  <a:endCxn id="579" idx="7"/>
                </p:cNvCxnSpPr>
                <p:nvPr/>
              </p:nvCxnSpPr>
              <p:spPr>
                <a:xfrm rot="5400000">
                  <a:off x="1543725" y="5143388"/>
                  <a:ext cx="336093" cy="336153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596" name="Straight Connector 595"/>
                <p:cNvCxnSpPr>
                  <a:stCxn id="579" idx="3"/>
                  <a:endCxn id="578" idx="7"/>
                </p:cNvCxnSpPr>
                <p:nvPr/>
              </p:nvCxnSpPr>
              <p:spPr>
                <a:xfrm rot="5400000">
                  <a:off x="823596" y="5863389"/>
                  <a:ext cx="336093" cy="336153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597" name="Straight Connector 596"/>
                <p:cNvCxnSpPr>
                  <a:stCxn id="581" idx="7"/>
                  <a:endCxn id="582" idx="3"/>
                </p:cNvCxnSpPr>
                <p:nvPr/>
              </p:nvCxnSpPr>
              <p:spPr>
                <a:xfrm rot="5400000" flipH="1" flipV="1">
                  <a:off x="2983983" y="5863389"/>
                  <a:ext cx="336093" cy="336153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598" name="Straight Connector 597"/>
                <p:cNvCxnSpPr>
                  <a:stCxn id="582" idx="7"/>
                  <a:endCxn id="583" idx="3"/>
                </p:cNvCxnSpPr>
                <p:nvPr/>
              </p:nvCxnSpPr>
              <p:spPr>
                <a:xfrm rot="5400000" flipH="1" flipV="1">
                  <a:off x="3704112" y="5143388"/>
                  <a:ext cx="336093" cy="336153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599" name="Shape 219"/>
                <p:cNvCxnSpPr>
                  <a:stCxn id="580" idx="2"/>
                  <a:endCxn id="586" idx="6"/>
                </p:cNvCxnSpPr>
                <p:nvPr/>
              </p:nvCxnSpPr>
              <p:spPr>
                <a:xfrm rot="10800000" flipH="1">
                  <a:off x="1800324" y="4951465"/>
                  <a:ext cx="4863797" cy="1589"/>
                </a:xfrm>
                <a:prstGeom prst="curvedConnector5">
                  <a:avLst>
                    <a:gd name="adj1" fmla="val -4701"/>
                    <a:gd name="adj2" fmla="val 26483069"/>
                    <a:gd name="adj3" fmla="val 104701"/>
                  </a:avLst>
                </a:prstGeom>
                <a:noFill/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600" name="Curved Connector 250"/>
                <p:cNvCxnSpPr>
                  <a:stCxn id="579" idx="2"/>
                  <a:endCxn id="585" idx="6"/>
                </p:cNvCxnSpPr>
                <p:nvPr/>
              </p:nvCxnSpPr>
              <p:spPr>
                <a:xfrm rot="10800000" flipH="1">
                  <a:off x="1080195" y="5671464"/>
                  <a:ext cx="4863797" cy="1589"/>
                </a:xfrm>
                <a:prstGeom prst="curvedConnector5">
                  <a:avLst>
                    <a:gd name="adj1" fmla="val -4701"/>
                    <a:gd name="adj2" fmla="val 25982313"/>
                    <a:gd name="adj3" fmla="val 104701"/>
                  </a:avLst>
                </a:prstGeom>
                <a:noFill/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601" name="Curved Connector 261"/>
                <p:cNvCxnSpPr>
                  <a:stCxn id="578" idx="2"/>
                  <a:endCxn id="584" idx="6"/>
                </p:cNvCxnSpPr>
                <p:nvPr/>
              </p:nvCxnSpPr>
              <p:spPr>
                <a:xfrm rot="10800000" flipH="1">
                  <a:off x="360066" y="6391465"/>
                  <a:ext cx="4863797" cy="1589"/>
                </a:xfrm>
                <a:prstGeom prst="curvedConnector5">
                  <a:avLst>
                    <a:gd name="adj1" fmla="val -4701"/>
                    <a:gd name="adj2" fmla="val 26483006"/>
                    <a:gd name="adj3" fmla="val 104701"/>
                  </a:avLst>
                </a:prstGeom>
                <a:noFill/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602" name="Shape 222"/>
                <p:cNvCxnSpPr>
                  <a:stCxn id="584" idx="6"/>
                  <a:endCxn id="586" idx="5"/>
                </p:cNvCxnSpPr>
                <p:nvPr/>
              </p:nvCxnSpPr>
              <p:spPr>
                <a:xfrm flipV="1">
                  <a:off x="5223863" y="5143418"/>
                  <a:ext cx="1360734" cy="1248045"/>
                </a:xfrm>
                <a:prstGeom prst="curvedConnector2">
                  <a:avLst/>
                </a:prstGeom>
                <a:noFill/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603" name="Shape 223"/>
                <p:cNvCxnSpPr>
                  <a:stCxn id="581" idx="6"/>
                  <a:endCxn id="583" idx="5"/>
                </p:cNvCxnSpPr>
                <p:nvPr/>
              </p:nvCxnSpPr>
              <p:spPr>
                <a:xfrm flipV="1">
                  <a:off x="3063477" y="5143418"/>
                  <a:ext cx="1360734" cy="1248045"/>
                </a:xfrm>
                <a:prstGeom prst="curvedConnector2">
                  <a:avLst/>
                </a:prstGeom>
                <a:noFill/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604" name="Shape 224"/>
                <p:cNvCxnSpPr>
                  <a:stCxn id="578" idx="6"/>
                  <a:endCxn id="580" idx="5"/>
                </p:cNvCxnSpPr>
                <p:nvPr/>
              </p:nvCxnSpPr>
              <p:spPr>
                <a:xfrm flipV="1">
                  <a:off x="903090" y="5143418"/>
                  <a:ext cx="1360734" cy="1248045"/>
                </a:xfrm>
                <a:prstGeom prst="curvedConnector2">
                  <a:avLst/>
                </a:prstGeom>
                <a:noFill/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sp>
              <p:nvSpPr>
                <p:cNvPr id="605" name="Oval 604"/>
                <p:cNvSpPr>
                  <a:spLocks noChangeAspect="1"/>
                </p:cNvSpPr>
                <p:nvPr/>
              </p:nvSpPr>
              <p:spPr>
                <a:xfrm>
                  <a:off x="360066" y="3870001"/>
                  <a:ext cx="543024" cy="5429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BB5F3">
                        <a:tint val="50000"/>
                        <a:satMod val="300000"/>
                      </a:srgbClr>
                    </a:gs>
                    <a:gs pos="35000">
                      <a:srgbClr val="5BB5F3">
                        <a:tint val="37000"/>
                        <a:satMod val="300000"/>
                      </a:srgbClr>
                    </a:gs>
                    <a:gs pos="100000">
                      <a:srgbClr val="5BB5F3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rnd" cmpd="sng" algn="ctr">
                  <a:solidFill>
                    <a:srgbClr val="5BB5F3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5000" dist="25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 rtlCol="0" anchor="ctr"/>
                <a:lstStyle/>
                <a:p>
                  <a:pPr algn="ctr" defTabSz="514350">
                    <a:defRPr/>
                  </a:pPr>
                  <a:endParaRPr lang="en-GB" sz="788" kern="0" dirty="0">
                    <a:solidFill>
                      <a:srgbClr val="40458C"/>
                    </a:solidFill>
                    <a:latin typeface="Tahoma"/>
                    <a:cs typeface="Tahoma"/>
                  </a:endParaRPr>
                </a:p>
              </p:txBody>
            </p:sp>
            <p:sp>
              <p:nvSpPr>
                <p:cNvPr id="606" name="Oval 605"/>
                <p:cNvSpPr>
                  <a:spLocks noChangeAspect="1"/>
                </p:cNvSpPr>
                <p:nvPr/>
              </p:nvSpPr>
              <p:spPr>
                <a:xfrm>
                  <a:off x="1080195" y="3150001"/>
                  <a:ext cx="543024" cy="5429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BB5F3">
                        <a:tint val="50000"/>
                        <a:satMod val="300000"/>
                      </a:srgbClr>
                    </a:gs>
                    <a:gs pos="35000">
                      <a:srgbClr val="5BB5F3">
                        <a:tint val="37000"/>
                        <a:satMod val="300000"/>
                      </a:srgbClr>
                    </a:gs>
                    <a:gs pos="100000">
                      <a:srgbClr val="5BB5F3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rnd" cmpd="sng" algn="ctr">
                  <a:solidFill>
                    <a:srgbClr val="5BB5F3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5000" dist="25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 rtlCol="0" anchor="ctr"/>
                <a:lstStyle/>
                <a:p>
                  <a:pPr algn="ctr" defTabSz="514350">
                    <a:defRPr/>
                  </a:pPr>
                  <a:endParaRPr lang="en-GB" sz="788" kern="0" dirty="0">
                    <a:solidFill>
                      <a:srgbClr val="40458C"/>
                    </a:solidFill>
                    <a:latin typeface="Tahoma"/>
                    <a:cs typeface="Tahoma"/>
                  </a:endParaRPr>
                </a:p>
              </p:txBody>
            </p:sp>
            <p:sp>
              <p:nvSpPr>
                <p:cNvPr id="607" name="Oval 606"/>
                <p:cNvSpPr>
                  <a:spLocks noChangeAspect="1"/>
                </p:cNvSpPr>
                <p:nvPr/>
              </p:nvSpPr>
              <p:spPr>
                <a:xfrm>
                  <a:off x="1800324" y="2430000"/>
                  <a:ext cx="543024" cy="5429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BB5F3">
                        <a:tint val="50000"/>
                        <a:satMod val="300000"/>
                      </a:srgbClr>
                    </a:gs>
                    <a:gs pos="35000">
                      <a:srgbClr val="5BB5F3">
                        <a:tint val="37000"/>
                        <a:satMod val="300000"/>
                      </a:srgbClr>
                    </a:gs>
                    <a:gs pos="100000">
                      <a:srgbClr val="5BB5F3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rnd" cmpd="sng" algn="ctr">
                  <a:solidFill>
                    <a:srgbClr val="5BB5F3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5000" dist="25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 rtlCol="0" anchor="ctr"/>
                <a:lstStyle/>
                <a:p>
                  <a:pPr algn="ctr" defTabSz="514350">
                    <a:defRPr/>
                  </a:pPr>
                  <a:endParaRPr lang="en-GB" sz="788" kern="0" dirty="0">
                    <a:solidFill>
                      <a:srgbClr val="40458C"/>
                    </a:solidFill>
                    <a:latin typeface="Tahoma"/>
                    <a:cs typeface="Tahoma"/>
                  </a:endParaRPr>
                </a:p>
              </p:txBody>
            </p:sp>
            <p:sp>
              <p:nvSpPr>
                <p:cNvPr id="608" name="Oval 607"/>
                <p:cNvSpPr>
                  <a:spLocks noChangeAspect="1"/>
                </p:cNvSpPr>
                <p:nvPr/>
              </p:nvSpPr>
              <p:spPr>
                <a:xfrm>
                  <a:off x="2520453" y="3870001"/>
                  <a:ext cx="543024" cy="5429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BB5F3">
                        <a:tint val="50000"/>
                        <a:satMod val="300000"/>
                      </a:srgbClr>
                    </a:gs>
                    <a:gs pos="35000">
                      <a:srgbClr val="5BB5F3">
                        <a:tint val="37000"/>
                        <a:satMod val="300000"/>
                      </a:srgbClr>
                    </a:gs>
                    <a:gs pos="100000">
                      <a:srgbClr val="5BB5F3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rnd" cmpd="sng" algn="ctr">
                  <a:solidFill>
                    <a:srgbClr val="5BB5F3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5000" dist="25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 rtlCol="0" anchor="ctr"/>
                <a:lstStyle/>
                <a:p>
                  <a:pPr algn="ctr" defTabSz="514350">
                    <a:defRPr/>
                  </a:pPr>
                  <a:endParaRPr lang="en-GB" sz="788" kern="0" dirty="0">
                    <a:solidFill>
                      <a:srgbClr val="40458C"/>
                    </a:solidFill>
                    <a:latin typeface="Tahoma"/>
                    <a:cs typeface="Tahoma"/>
                  </a:endParaRPr>
                </a:p>
              </p:txBody>
            </p:sp>
            <p:sp>
              <p:nvSpPr>
                <p:cNvPr id="609" name="Oval 608"/>
                <p:cNvSpPr>
                  <a:spLocks noChangeAspect="1"/>
                </p:cNvSpPr>
                <p:nvPr/>
              </p:nvSpPr>
              <p:spPr>
                <a:xfrm>
                  <a:off x="3240581" y="3150001"/>
                  <a:ext cx="543024" cy="5429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BB5F3">
                        <a:tint val="50000"/>
                        <a:satMod val="300000"/>
                      </a:srgbClr>
                    </a:gs>
                    <a:gs pos="35000">
                      <a:srgbClr val="5BB5F3">
                        <a:tint val="37000"/>
                        <a:satMod val="300000"/>
                      </a:srgbClr>
                    </a:gs>
                    <a:gs pos="100000">
                      <a:srgbClr val="5BB5F3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rnd" cmpd="sng" algn="ctr">
                  <a:solidFill>
                    <a:srgbClr val="5BB5F3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5000" dist="25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 rtlCol="0" anchor="ctr"/>
                <a:lstStyle/>
                <a:p>
                  <a:pPr algn="ctr" defTabSz="514350">
                    <a:defRPr/>
                  </a:pPr>
                  <a:endParaRPr lang="en-GB" sz="788" kern="0" dirty="0">
                    <a:solidFill>
                      <a:srgbClr val="40458C"/>
                    </a:solidFill>
                    <a:latin typeface="Tahoma"/>
                    <a:cs typeface="Tahoma"/>
                  </a:endParaRPr>
                </a:p>
              </p:txBody>
            </p:sp>
            <p:sp>
              <p:nvSpPr>
                <p:cNvPr id="610" name="Oval 609"/>
                <p:cNvSpPr>
                  <a:spLocks noChangeAspect="1"/>
                </p:cNvSpPr>
                <p:nvPr/>
              </p:nvSpPr>
              <p:spPr>
                <a:xfrm>
                  <a:off x="3960710" y="2430000"/>
                  <a:ext cx="543024" cy="5429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BB5F3">
                        <a:tint val="50000"/>
                        <a:satMod val="300000"/>
                      </a:srgbClr>
                    </a:gs>
                    <a:gs pos="35000">
                      <a:srgbClr val="5BB5F3">
                        <a:tint val="37000"/>
                        <a:satMod val="300000"/>
                      </a:srgbClr>
                    </a:gs>
                    <a:gs pos="100000">
                      <a:srgbClr val="5BB5F3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rnd" cmpd="sng" algn="ctr">
                  <a:solidFill>
                    <a:srgbClr val="5BB5F3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5000" dist="25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 rtlCol="0" anchor="ctr"/>
                <a:lstStyle/>
                <a:p>
                  <a:pPr algn="ctr" defTabSz="514350">
                    <a:defRPr/>
                  </a:pPr>
                  <a:endParaRPr lang="en-GB" sz="788" kern="0" dirty="0">
                    <a:solidFill>
                      <a:srgbClr val="40458C"/>
                    </a:solidFill>
                    <a:latin typeface="Tahoma"/>
                    <a:cs typeface="Tahoma"/>
                  </a:endParaRPr>
                </a:p>
              </p:txBody>
            </p:sp>
            <p:sp>
              <p:nvSpPr>
                <p:cNvPr id="611" name="Oval 610"/>
                <p:cNvSpPr>
                  <a:spLocks noChangeAspect="1"/>
                </p:cNvSpPr>
                <p:nvPr/>
              </p:nvSpPr>
              <p:spPr>
                <a:xfrm>
                  <a:off x="4680839" y="3870001"/>
                  <a:ext cx="543024" cy="5429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BB5F3">
                        <a:tint val="50000"/>
                        <a:satMod val="300000"/>
                      </a:srgbClr>
                    </a:gs>
                    <a:gs pos="35000">
                      <a:srgbClr val="5BB5F3">
                        <a:tint val="37000"/>
                        <a:satMod val="300000"/>
                      </a:srgbClr>
                    </a:gs>
                    <a:gs pos="100000">
                      <a:srgbClr val="5BB5F3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rnd" cmpd="sng" algn="ctr">
                  <a:solidFill>
                    <a:srgbClr val="5BB5F3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5000" dist="25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 rtlCol="0" anchor="ctr"/>
                <a:lstStyle/>
                <a:p>
                  <a:pPr algn="ctr" defTabSz="514350">
                    <a:defRPr/>
                  </a:pPr>
                  <a:endParaRPr lang="en-GB" sz="788" kern="0" dirty="0">
                    <a:solidFill>
                      <a:srgbClr val="40458C"/>
                    </a:solidFill>
                    <a:latin typeface="Tahoma"/>
                    <a:cs typeface="Tahoma"/>
                  </a:endParaRPr>
                </a:p>
              </p:txBody>
            </p:sp>
            <p:sp>
              <p:nvSpPr>
                <p:cNvPr id="612" name="Oval 611"/>
                <p:cNvSpPr>
                  <a:spLocks noChangeAspect="1"/>
                </p:cNvSpPr>
                <p:nvPr/>
              </p:nvSpPr>
              <p:spPr>
                <a:xfrm>
                  <a:off x="5400968" y="3150001"/>
                  <a:ext cx="543024" cy="5429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BB5F3">
                        <a:tint val="50000"/>
                        <a:satMod val="300000"/>
                      </a:srgbClr>
                    </a:gs>
                    <a:gs pos="35000">
                      <a:srgbClr val="5BB5F3">
                        <a:tint val="37000"/>
                        <a:satMod val="300000"/>
                      </a:srgbClr>
                    </a:gs>
                    <a:gs pos="100000">
                      <a:srgbClr val="5BB5F3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rnd" cmpd="sng" algn="ctr">
                  <a:solidFill>
                    <a:srgbClr val="5BB5F3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5000" dist="25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 rtlCol="0" anchor="ctr"/>
                <a:lstStyle/>
                <a:p>
                  <a:pPr algn="ctr" defTabSz="514350">
                    <a:defRPr/>
                  </a:pPr>
                  <a:endParaRPr lang="en-GB" sz="788" kern="0" dirty="0">
                    <a:solidFill>
                      <a:srgbClr val="40458C"/>
                    </a:solidFill>
                    <a:latin typeface="Tahoma"/>
                    <a:cs typeface="Tahoma"/>
                  </a:endParaRPr>
                </a:p>
              </p:txBody>
            </p:sp>
            <p:sp>
              <p:nvSpPr>
                <p:cNvPr id="613" name="Oval 612"/>
                <p:cNvSpPr>
                  <a:spLocks noChangeAspect="1"/>
                </p:cNvSpPr>
                <p:nvPr/>
              </p:nvSpPr>
              <p:spPr>
                <a:xfrm>
                  <a:off x="6121097" y="2430000"/>
                  <a:ext cx="543024" cy="5429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BB5F3">
                        <a:tint val="50000"/>
                        <a:satMod val="300000"/>
                      </a:srgbClr>
                    </a:gs>
                    <a:gs pos="35000">
                      <a:srgbClr val="5BB5F3">
                        <a:tint val="37000"/>
                        <a:satMod val="300000"/>
                      </a:srgbClr>
                    </a:gs>
                    <a:gs pos="100000">
                      <a:srgbClr val="5BB5F3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rnd" cmpd="sng" algn="ctr">
                  <a:solidFill>
                    <a:srgbClr val="5BB5F3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5000" dist="25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 rtlCol="0" anchor="ctr"/>
                <a:lstStyle/>
                <a:p>
                  <a:pPr algn="ctr" defTabSz="514350">
                    <a:defRPr/>
                  </a:pPr>
                  <a:endParaRPr lang="en-GB" sz="788" kern="0" dirty="0">
                    <a:solidFill>
                      <a:srgbClr val="40458C"/>
                    </a:solidFill>
                    <a:latin typeface="Tahoma"/>
                    <a:cs typeface="Tahoma"/>
                  </a:endParaRPr>
                </a:p>
              </p:txBody>
            </p:sp>
            <p:cxnSp>
              <p:nvCxnSpPr>
                <p:cNvPr id="614" name="Straight Connector 613"/>
                <p:cNvCxnSpPr>
                  <a:stCxn id="607" idx="6"/>
                  <a:endCxn id="610" idx="2"/>
                </p:cNvCxnSpPr>
                <p:nvPr/>
              </p:nvCxnSpPr>
              <p:spPr>
                <a:xfrm>
                  <a:off x="2343348" y="2701465"/>
                  <a:ext cx="1617360" cy="1589"/>
                </a:xfrm>
                <a:prstGeom prst="line">
                  <a:avLst/>
                </a:prstGeom>
                <a:solidFill>
                  <a:srgbClr val="FFFFFF">
                    <a:lumMod val="85000"/>
                  </a:srgbClr>
                </a:solidFill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615" name="Straight Connector 614"/>
                <p:cNvCxnSpPr>
                  <a:stCxn id="610" idx="6"/>
                  <a:endCxn id="613" idx="2"/>
                </p:cNvCxnSpPr>
                <p:nvPr/>
              </p:nvCxnSpPr>
              <p:spPr>
                <a:xfrm>
                  <a:off x="4503734" y="2701465"/>
                  <a:ext cx="1617360" cy="1589"/>
                </a:xfrm>
                <a:prstGeom prst="line">
                  <a:avLst/>
                </a:prstGeom>
                <a:solidFill>
                  <a:srgbClr val="FFFFFF">
                    <a:lumMod val="85000"/>
                  </a:srgbClr>
                </a:solidFill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616" name="Straight Connector 615"/>
                <p:cNvCxnSpPr>
                  <a:stCxn id="611" idx="7"/>
                  <a:endCxn id="612" idx="3"/>
                </p:cNvCxnSpPr>
                <p:nvPr/>
              </p:nvCxnSpPr>
              <p:spPr>
                <a:xfrm rot="5400000" flipH="1" flipV="1">
                  <a:off x="5144369" y="3613388"/>
                  <a:ext cx="336092" cy="336153"/>
                </a:xfrm>
                <a:prstGeom prst="line">
                  <a:avLst/>
                </a:prstGeom>
                <a:solidFill>
                  <a:srgbClr val="FFFFFF">
                    <a:lumMod val="85000"/>
                  </a:srgbClr>
                </a:solidFill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617" name="Straight Connector 616"/>
                <p:cNvCxnSpPr>
                  <a:stCxn id="612" idx="7"/>
                  <a:endCxn id="613" idx="3"/>
                </p:cNvCxnSpPr>
                <p:nvPr/>
              </p:nvCxnSpPr>
              <p:spPr>
                <a:xfrm rot="5400000" flipH="1" flipV="1">
                  <a:off x="5864498" y="2893388"/>
                  <a:ext cx="336092" cy="336153"/>
                </a:xfrm>
                <a:prstGeom prst="line">
                  <a:avLst/>
                </a:prstGeom>
                <a:solidFill>
                  <a:srgbClr val="FFFFFF">
                    <a:lumMod val="85000"/>
                  </a:srgbClr>
                </a:solidFill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618" name="Straight Connector 617"/>
                <p:cNvCxnSpPr>
                  <a:stCxn id="611" idx="2"/>
                  <a:endCxn id="608" idx="6"/>
                </p:cNvCxnSpPr>
                <p:nvPr/>
              </p:nvCxnSpPr>
              <p:spPr>
                <a:xfrm rot="10800000">
                  <a:off x="3063477" y="4141464"/>
                  <a:ext cx="1617360" cy="1589"/>
                </a:xfrm>
                <a:prstGeom prst="line">
                  <a:avLst/>
                </a:prstGeom>
                <a:solidFill>
                  <a:srgbClr val="FFFFFF">
                    <a:lumMod val="85000"/>
                  </a:srgbClr>
                </a:solidFill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619" name="Straight Connector 618"/>
                <p:cNvCxnSpPr>
                  <a:stCxn id="608" idx="2"/>
                  <a:endCxn id="605" idx="6"/>
                </p:cNvCxnSpPr>
                <p:nvPr/>
              </p:nvCxnSpPr>
              <p:spPr>
                <a:xfrm rot="10800000">
                  <a:off x="903090" y="4141464"/>
                  <a:ext cx="1617360" cy="1589"/>
                </a:xfrm>
                <a:prstGeom prst="line">
                  <a:avLst/>
                </a:prstGeom>
                <a:solidFill>
                  <a:srgbClr val="FFFFFF">
                    <a:lumMod val="85000"/>
                  </a:srgbClr>
                </a:solidFill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620" name="Straight Connector 619"/>
                <p:cNvCxnSpPr>
                  <a:stCxn id="606" idx="6"/>
                  <a:endCxn id="609" idx="2"/>
                </p:cNvCxnSpPr>
                <p:nvPr/>
              </p:nvCxnSpPr>
              <p:spPr>
                <a:xfrm>
                  <a:off x="1623219" y="3421465"/>
                  <a:ext cx="1617360" cy="1589"/>
                </a:xfrm>
                <a:prstGeom prst="line">
                  <a:avLst/>
                </a:prstGeom>
                <a:solidFill>
                  <a:srgbClr val="FFFFFF">
                    <a:lumMod val="85000"/>
                  </a:srgbClr>
                </a:solidFill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621" name="Straight Connector 620"/>
                <p:cNvCxnSpPr>
                  <a:stCxn id="609" idx="6"/>
                  <a:endCxn id="612" idx="2"/>
                </p:cNvCxnSpPr>
                <p:nvPr/>
              </p:nvCxnSpPr>
              <p:spPr>
                <a:xfrm>
                  <a:off x="3783606" y="3421465"/>
                  <a:ext cx="1617360" cy="1589"/>
                </a:xfrm>
                <a:prstGeom prst="line">
                  <a:avLst/>
                </a:prstGeom>
                <a:solidFill>
                  <a:srgbClr val="FFFFFF">
                    <a:lumMod val="85000"/>
                  </a:srgbClr>
                </a:solidFill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622" name="Straight Connector 621"/>
                <p:cNvCxnSpPr>
                  <a:stCxn id="607" idx="3"/>
                  <a:endCxn id="606" idx="7"/>
                </p:cNvCxnSpPr>
                <p:nvPr/>
              </p:nvCxnSpPr>
              <p:spPr>
                <a:xfrm rot="5400000">
                  <a:off x="1543725" y="2893388"/>
                  <a:ext cx="336092" cy="336153"/>
                </a:xfrm>
                <a:prstGeom prst="line">
                  <a:avLst/>
                </a:prstGeom>
                <a:solidFill>
                  <a:srgbClr val="FFFFFF">
                    <a:lumMod val="85000"/>
                  </a:srgbClr>
                </a:solidFill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623" name="Straight Connector 622"/>
                <p:cNvCxnSpPr>
                  <a:stCxn id="606" idx="3"/>
                  <a:endCxn id="605" idx="7"/>
                </p:cNvCxnSpPr>
                <p:nvPr/>
              </p:nvCxnSpPr>
              <p:spPr>
                <a:xfrm rot="5400000">
                  <a:off x="823596" y="3613388"/>
                  <a:ext cx="336092" cy="336153"/>
                </a:xfrm>
                <a:prstGeom prst="line">
                  <a:avLst/>
                </a:prstGeom>
                <a:solidFill>
                  <a:srgbClr val="FFFFFF">
                    <a:lumMod val="85000"/>
                  </a:srgbClr>
                </a:solidFill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624" name="Straight Connector 623"/>
                <p:cNvCxnSpPr>
                  <a:stCxn id="608" idx="7"/>
                  <a:endCxn id="609" idx="3"/>
                </p:cNvCxnSpPr>
                <p:nvPr/>
              </p:nvCxnSpPr>
              <p:spPr>
                <a:xfrm rot="5400000" flipH="1" flipV="1">
                  <a:off x="2983983" y="3613388"/>
                  <a:ext cx="336092" cy="336153"/>
                </a:xfrm>
                <a:prstGeom prst="line">
                  <a:avLst/>
                </a:prstGeom>
                <a:solidFill>
                  <a:srgbClr val="FFFFFF">
                    <a:lumMod val="85000"/>
                  </a:srgbClr>
                </a:solidFill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625" name="Straight Connector 624"/>
                <p:cNvCxnSpPr>
                  <a:stCxn id="609" idx="7"/>
                  <a:endCxn id="610" idx="3"/>
                </p:cNvCxnSpPr>
                <p:nvPr/>
              </p:nvCxnSpPr>
              <p:spPr>
                <a:xfrm rot="5400000" flipH="1" flipV="1">
                  <a:off x="3704112" y="2893388"/>
                  <a:ext cx="336092" cy="336153"/>
                </a:xfrm>
                <a:prstGeom prst="line">
                  <a:avLst/>
                </a:prstGeom>
                <a:solidFill>
                  <a:srgbClr val="FFFFFF">
                    <a:lumMod val="85000"/>
                  </a:srgbClr>
                </a:solidFill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626" name="Shape 246"/>
                <p:cNvCxnSpPr>
                  <a:stCxn id="607" idx="2"/>
                  <a:endCxn id="613" idx="6"/>
                </p:cNvCxnSpPr>
                <p:nvPr/>
              </p:nvCxnSpPr>
              <p:spPr>
                <a:xfrm rot="10800000" flipH="1">
                  <a:off x="1800324" y="2701465"/>
                  <a:ext cx="4863797" cy="1589"/>
                </a:xfrm>
                <a:prstGeom prst="curvedConnector5">
                  <a:avLst>
                    <a:gd name="adj1" fmla="val -4701"/>
                    <a:gd name="adj2" fmla="val 26483069"/>
                    <a:gd name="adj3" fmla="val 104701"/>
                  </a:avLst>
                </a:prstGeom>
                <a:solidFill>
                  <a:srgbClr val="FFFFFF">
                    <a:lumMod val="85000"/>
                  </a:srgbClr>
                </a:solidFill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627" name="Curved Connector 250"/>
                <p:cNvCxnSpPr>
                  <a:stCxn id="606" idx="2"/>
                  <a:endCxn id="612" idx="6"/>
                </p:cNvCxnSpPr>
                <p:nvPr/>
              </p:nvCxnSpPr>
              <p:spPr>
                <a:xfrm rot="10800000" flipH="1">
                  <a:off x="1080195" y="3421465"/>
                  <a:ext cx="4863797" cy="1589"/>
                </a:xfrm>
                <a:prstGeom prst="curvedConnector5">
                  <a:avLst>
                    <a:gd name="adj1" fmla="val -4701"/>
                    <a:gd name="adj2" fmla="val 25982313"/>
                    <a:gd name="adj3" fmla="val 104701"/>
                  </a:avLst>
                </a:prstGeom>
                <a:solidFill>
                  <a:srgbClr val="FFFFFF">
                    <a:lumMod val="85000"/>
                  </a:srgbClr>
                </a:solidFill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628" name="Curved Connector 261"/>
                <p:cNvCxnSpPr>
                  <a:stCxn id="605" idx="2"/>
                  <a:endCxn id="611" idx="6"/>
                </p:cNvCxnSpPr>
                <p:nvPr/>
              </p:nvCxnSpPr>
              <p:spPr>
                <a:xfrm rot="10800000" flipH="1">
                  <a:off x="360066" y="4141464"/>
                  <a:ext cx="4863797" cy="1589"/>
                </a:xfrm>
                <a:prstGeom prst="curvedConnector5">
                  <a:avLst>
                    <a:gd name="adj1" fmla="val -4701"/>
                    <a:gd name="adj2" fmla="val 26483006"/>
                    <a:gd name="adj3" fmla="val 104701"/>
                  </a:avLst>
                </a:prstGeom>
                <a:solidFill>
                  <a:srgbClr val="FFFFFF">
                    <a:lumMod val="85000"/>
                  </a:srgbClr>
                </a:solidFill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629" name="Shape 249"/>
                <p:cNvCxnSpPr>
                  <a:stCxn id="611" idx="6"/>
                  <a:endCxn id="613" idx="5"/>
                </p:cNvCxnSpPr>
                <p:nvPr/>
              </p:nvCxnSpPr>
              <p:spPr>
                <a:xfrm flipV="1">
                  <a:off x="5223863" y="2893419"/>
                  <a:ext cx="1360734" cy="1248045"/>
                </a:xfrm>
                <a:prstGeom prst="curvedConnector2">
                  <a:avLst/>
                </a:prstGeom>
                <a:solidFill>
                  <a:srgbClr val="FFFFFF">
                    <a:lumMod val="85000"/>
                  </a:srgbClr>
                </a:solidFill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630" name="Shape 250"/>
                <p:cNvCxnSpPr>
                  <a:stCxn id="608" idx="6"/>
                  <a:endCxn id="610" idx="5"/>
                </p:cNvCxnSpPr>
                <p:nvPr/>
              </p:nvCxnSpPr>
              <p:spPr>
                <a:xfrm flipV="1">
                  <a:off x="3063477" y="2893419"/>
                  <a:ext cx="1360734" cy="1248045"/>
                </a:xfrm>
                <a:prstGeom prst="curvedConnector2">
                  <a:avLst/>
                </a:prstGeom>
                <a:solidFill>
                  <a:srgbClr val="FFFFFF">
                    <a:lumMod val="85000"/>
                  </a:srgbClr>
                </a:solidFill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631" name="Shape 251"/>
                <p:cNvCxnSpPr>
                  <a:stCxn id="605" idx="6"/>
                  <a:endCxn id="607" idx="5"/>
                </p:cNvCxnSpPr>
                <p:nvPr/>
              </p:nvCxnSpPr>
              <p:spPr>
                <a:xfrm flipV="1">
                  <a:off x="903090" y="2893419"/>
                  <a:ext cx="1360734" cy="1248045"/>
                </a:xfrm>
                <a:prstGeom prst="curvedConnector2">
                  <a:avLst/>
                </a:prstGeom>
                <a:solidFill>
                  <a:srgbClr val="FFFFFF">
                    <a:lumMod val="85000"/>
                  </a:srgbClr>
                </a:solidFill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sp>
              <p:nvSpPr>
                <p:cNvPr id="632" name="Oval 631"/>
                <p:cNvSpPr>
                  <a:spLocks noChangeAspect="1"/>
                </p:cNvSpPr>
                <p:nvPr/>
              </p:nvSpPr>
              <p:spPr>
                <a:xfrm>
                  <a:off x="360066" y="1620002"/>
                  <a:ext cx="543024" cy="5429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BB5F3">
                        <a:tint val="50000"/>
                        <a:satMod val="300000"/>
                      </a:srgbClr>
                    </a:gs>
                    <a:gs pos="35000">
                      <a:srgbClr val="5BB5F3">
                        <a:tint val="37000"/>
                        <a:satMod val="300000"/>
                      </a:srgbClr>
                    </a:gs>
                    <a:gs pos="100000">
                      <a:srgbClr val="5BB5F3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rnd" cmpd="sng" algn="ctr">
                  <a:solidFill>
                    <a:srgbClr val="5BB5F3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5000" dist="25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 rtlCol="0" anchor="ctr"/>
                <a:lstStyle/>
                <a:p>
                  <a:pPr algn="ctr" defTabSz="514350">
                    <a:defRPr/>
                  </a:pPr>
                  <a:endParaRPr lang="en-GB" sz="788" kern="0" dirty="0">
                    <a:solidFill>
                      <a:srgbClr val="40458C"/>
                    </a:solidFill>
                    <a:latin typeface="Tahoma"/>
                    <a:cs typeface="Tahoma"/>
                  </a:endParaRPr>
                </a:p>
              </p:txBody>
            </p:sp>
            <p:sp>
              <p:nvSpPr>
                <p:cNvPr id="633" name="Oval 632"/>
                <p:cNvSpPr>
                  <a:spLocks noChangeAspect="1"/>
                </p:cNvSpPr>
                <p:nvPr/>
              </p:nvSpPr>
              <p:spPr>
                <a:xfrm>
                  <a:off x="1080195" y="900000"/>
                  <a:ext cx="543024" cy="5429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BB5F3">
                        <a:tint val="50000"/>
                        <a:satMod val="300000"/>
                      </a:srgbClr>
                    </a:gs>
                    <a:gs pos="35000">
                      <a:srgbClr val="5BB5F3">
                        <a:tint val="37000"/>
                        <a:satMod val="300000"/>
                      </a:srgbClr>
                    </a:gs>
                    <a:gs pos="100000">
                      <a:srgbClr val="5BB5F3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rnd" cmpd="sng" algn="ctr">
                  <a:solidFill>
                    <a:srgbClr val="5BB5F3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5000" dist="25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 rtlCol="0" anchor="ctr"/>
                <a:lstStyle/>
                <a:p>
                  <a:pPr algn="ctr" defTabSz="514350">
                    <a:defRPr/>
                  </a:pPr>
                  <a:endParaRPr lang="en-GB" sz="788" kern="0" dirty="0">
                    <a:solidFill>
                      <a:srgbClr val="40458C"/>
                    </a:solidFill>
                    <a:latin typeface="Tahoma"/>
                    <a:cs typeface="Tahoma"/>
                  </a:endParaRPr>
                </a:p>
              </p:txBody>
            </p:sp>
            <p:sp>
              <p:nvSpPr>
                <p:cNvPr id="634" name="Oval 633"/>
                <p:cNvSpPr>
                  <a:spLocks noChangeAspect="1"/>
                </p:cNvSpPr>
                <p:nvPr/>
              </p:nvSpPr>
              <p:spPr>
                <a:xfrm>
                  <a:off x="1800324" y="180001"/>
                  <a:ext cx="543024" cy="5429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BB5F3">
                        <a:tint val="50000"/>
                        <a:satMod val="300000"/>
                      </a:srgbClr>
                    </a:gs>
                    <a:gs pos="35000">
                      <a:srgbClr val="5BB5F3">
                        <a:tint val="37000"/>
                        <a:satMod val="300000"/>
                      </a:srgbClr>
                    </a:gs>
                    <a:gs pos="100000">
                      <a:srgbClr val="5BB5F3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rnd" cmpd="sng" algn="ctr">
                  <a:solidFill>
                    <a:srgbClr val="5BB5F3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5000" dist="25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 rtlCol="0" anchor="ctr"/>
                <a:lstStyle/>
                <a:p>
                  <a:pPr algn="ctr" defTabSz="514350">
                    <a:defRPr/>
                  </a:pPr>
                  <a:endParaRPr lang="en-GB" sz="788" kern="0" dirty="0">
                    <a:solidFill>
                      <a:srgbClr val="40458C"/>
                    </a:solidFill>
                    <a:latin typeface="Tahoma"/>
                    <a:cs typeface="Tahoma"/>
                  </a:endParaRPr>
                </a:p>
              </p:txBody>
            </p:sp>
            <p:sp>
              <p:nvSpPr>
                <p:cNvPr id="635" name="Oval 634"/>
                <p:cNvSpPr>
                  <a:spLocks noChangeAspect="1"/>
                </p:cNvSpPr>
                <p:nvPr/>
              </p:nvSpPr>
              <p:spPr>
                <a:xfrm>
                  <a:off x="2520453" y="1620002"/>
                  <a:ext cx="543024" cy="5429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BB5F3">
                        <a:tint val="50000"/>
                        <a:satMod val="300000"/>
                      </a:srgbClr>
                    </a:gs>
                    <a:gs pos="35000">
                      <a:srgbClr val="5BB5F3">
                        <a:tint val="37000"/>
                        <a:satMod val="300000"/>
                      </a:srgbClr>
                    </a:gs>
                    <a:gs pos="100000">
                      <a:srgbClr val="5BB5F3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rnd" cmpd="sng" algn="ctr">
                  <a:solidFill>
                    <a:srgbClr val="5BB5F3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5000" dist="25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 rtlCol="0" anchor="ctr"/>
                <a:lstStyle/>
                <a:p>
                  <a:pPr algn="ctr" defTabSz="514350">
                    <a:defRPr/>
                  </a:pPr>
                  <a:endParaRPr lang="en-GB" sz="788" kern="0" dirty="0">
                    <a:solidFill>
                      <a:srgbClr val="40458C"/>
                    </a:solidFill>
                    <a:latin typeface="Tahoma"/>
                    <a:cs typeface="Tahoma"/>
                  </a:endParaRPr>
                </a:p>
              </p:txBody>
            </p:sp>
            <p:sp>
              <p:nvSpPr>
                <p:cNvPr id="636" name="Oval 635"/>
                <p:cNvSpPr>
                  <a:spLocks noChangeAspect="1"/>
                </p:cNvSpPr>
                <p:nvPr/>
              </p:nvSpPr>
              <p:spPr>
                <a:xfrm>
                  <a:off x="3240581" y="900000"/>
                  <a:ext cx="543024" cy="5429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BB5F3">
                        <a:tint val="50000"/>
                        <a:satMod val="300000"/>
                      </a:srgbClr>
                    </a:gs>
                    <a:gs pos="35000">
                      <a:srgbClr val="5BB5F3">
                        <a:tint val="37000"/>
                        <a:satMod val="300000"/>
                      </a:srgbClr>
                    </a:gs>
                    <a:gs pos="100000">
                      <a:srgbClr val="5BB5F3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rnd" cmpd="sng" algn="ctr">
                  <a:solidFill>
                    <a:srgbClr val="5BB5F3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5000" dist="25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 rtlCol="0" anchor="ctr"/>
                <a:lstStyle/>
                <a:p>
                  <a:pPr algn="ctr" defTabSz="514350">
                    <a:defRPr/>
                  </a:pPr>
                  <a:endParaRPr lang="en-GB" sz="788" kern="0" dirty="0">
                    <a:solidFill>
                      <a:srgbClr val="40458C"/>
                    </a:solidFill>
                    <a:latin typeface="Tahoma"/>
                    <a:cs typeface="Tahoma"/>
                  </a:endParaRPr>
                </a:p>
              </p:txBody>
            </p:sp>
            <p:sp>
              <p:nvSpPr>
                <p:cNvPr id="637" name="Oval 636"/>
                <p:cNvSpPr>
                  <a:spLocks noChangeAspect="1"/>
                </p:cNvSpPr>
                <p:nvPr/>
              </p:nvSpPr>
              <p:spPr>
                <a:xfrm>
                  <a:off x="3960710" y="180001"/>
                  <a:ext cx="543024" cy="5429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BB5F3">
                        <a:tint val="50000"/>
                        <a:satMod val="300000"/>
                      </a:srgbClr>
                    </a:gs>
                    <a:gs pos="35000">
                      <a:srgbClr val="5BB5F3">
                        <a:tint val="37000"/>
                        <a:satMod val="300000"/>
                      </a:srgbClr>
                    </a:gs>
                    <a:gs pos="100000">
                      <a:srgbClr val="5BB5F3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rnd" cmpd="sng" algn="ctr">
                  <a:solidFill>
                    <a:srgbClr val="5BB5F3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5000" dist="25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 rtlCol="0" anchor="ctr"/>
                <a:lstStyle/>
                <a:p>
                  <a:pPr algn="ctr" defTabSz="514350">
                    <a:defRPr/>
                  </a:pPr>
                  <a:endParaRPr lang="en-GB" sz="788" kern="0" dirty="0">
                    <a:solidFill>
                      <a:srgbClr val="40458C"/>
                    </a:solidFill>
                    <a:latin typeface="Tahoma"/>
                    <a:cs typeface="Tahoma"/>
                  </a:endParaRPr>
                </a:p>
              </p:txBody>
            </p:sp>
            <p:sp>
              <p:nvSpPr>
                <p:cNvPr id="638" name="Oval 637"/>
                <p:cNvSpPr>
                  <a:spLocks noChangeAspect="1"/>
                </p:cNvSpPr>
                <p:nvPr/>
              </p:nvSpPr>
              <p:spPr>
                <a:xfrm>
                  <a:off x="4680839" y="1620002"/>
                  <a:ext cx="543024" cy="5429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BB5F3">
                        <a:tint val="50000"/>
                        <a:satMod val="300000"/>
                      </a:srgbClr>
                    </a:gs>
                    <a:gs pos="35000">
                      <a:srgbClr val="5BB5F3">
                        <a:tint val="37000"/>
                        <a:satMod val="300000"/>
                      </a:srgbClr>
                    </a:gs>
                    <a:gs pos="100000">
                      <a:srgbClr val="5BB5F3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rnd" cmpd="sng" algn="ctr">
                  <a:solidFill>
                    <a:srgbClr val="5BB5F3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5000" dist="25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 rtlCol="0" anchor="ctr"/>
                <a:lstStyle/>
                <a:p>
                  <a:pPr algn="ctr" defTabSz="514350">
                    <a:defRPr/>
                  </a:pPr>
                  <a:endParaRPr lang="en-GB" sz="788" kern="0" dirty="0">
                    <a:solidFill>
                      <a:srgbClr val="40458C"/>
                    </a:solidFill>
                    <a:latin typeface="Tahoma"/>
                    <a:cs typeface="Tahoma"/>
                  </a:endParaRPr>
                </a:p>
              </p:txBody>
            </p:sp>
            <p:sp>
              <p:nvSpPr>
                <p:cNvPr id="639" name="Oval 638"/>
                <p:cNvSpPr>
                  <a:spLocks noChangeAspect="1"/>
                </p:cNvSpPr>
                <p:nvPr/>
              </p:nvSpPr>
              <p:spPr>
                <a:xfrm>
                  <a:off x="5400968" y="900000"/>
                  <a:ext cx="543024" cy="5429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BB5F3">
                        <a:tint val="50000"/>
                        <a:satMod val="300000"/>
                      </a:srgbClr>
                    </a:gs>
                    <a:gs pos="35000">
                      <a:srgbClr val="5BB5F3">
                        <a:tint val="37000"/>
                        <a:satMod val="300000"/>
                      </a:srgbClr>
                    </a:gs>
                    <a:gs pos="100000">
                      <a:srgbClr val="5BB5F3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rnd" cmpd="sng" algn="ctr">
                  <a:solidFill>
                    <a:srgbClr val="5BB5F3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5000" dist="25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 rtlCol="0" anchor="ctr"/>
                <a:lstStyle/>
                <a:p>
                  <a:pPr algn="ctr" defTabSz="514350">
                    <a:defRPr/>
                  </a:pPr>
                  <a:endParaRPr lang="en-GB" sz="788" kern="0" dirty="0">
                    <a:solidFill>
                      <a:srgbClr val="40458C"/>
                    </a:solidFill>
                    <a:latin typeface="Tahoma"/>
                    <a:cs typeface="Tahoma"/>
                  </a:endParaRPr>
                </a:p>
              </p:txBody>
            </p:sp>
            <p:sp>
              <p:nvSpPr>
                <p:cNvPr id="640" name="Oval 639"/>
                <p:cNvSpPr>
                  <a:spLocks noChangeAspect="1"/>
                </p:cNvSpPr>
                <p:nvPr/>
              </p:nvSpPr>
              <p:spPr>
                <a:xfrm>
                  <a:off x="6121097" y="180001"/>
                  <a:ext cx="543024" cy="5429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BB5F3">
                        <a:tint val="50000"/>
                        <a:satMod val="300000"/>
                      </a:srgbClr>
                    </a:gs>
                    <a:gs pos="35000">
                      <a:srgbClr val="5BB5F3">
                        <a:tint val="37000"/>
                        <a:satMod val="300000"/>
                      </a:srgbClr>
                    </a:gs>
                    <a:gs pos="100000">
                      <a:srgbClr val="5BB5F3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rnd" cmpd="sng" algn="ctr">
                  <a:solidFill>
                    <a:srgbClr val="5BB5F3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5000" dist="25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 rtlCol="0" anchor="ctr"/>
                <a:lstStyle/>
                <a:p>
                  <a:pPr algn="ctr" defTabSz="514350">
                    <a:defRPr/>
                  </a:pPr>
                  <a:endParaRPr lang="en-GB" sz="788" kern="0" dirty="0">
                    <a:solidFill>
                      <a:srgbClr val="40458C"/>
                    </a:solidFill>
                    <a:latin typeface="Tahoma"/>
                    <a:cs typeface="Tahoma"/>
                  </a:endParaRPr>
                </a:p>
              </p:txBody>
            </p:sp>
            <p:cxnSp>
              <p:nvCxnSpPr>
                <p:cNvPr id="641" name="Straight Connector 640"/>
                <p:cNvCxnSpPr>
                  <a:stCxn id="634" idx="6"/>
                  <a:endCxn id="637" idx="2"/>
                </p:cNvCxnSpPr>
                <p:nvPr/>
              </p:nvCxnSpPr>
              <p:spPr>
                <a:xfrm>
                  <a:off x="2343348" y="451464"/>
                  <a:ext cx="1617360" cy="1589"/>
                </a:xfrm>
                <a:prstGeom prst="line">
                  <a:avLst/>
                </a:prstGeom>
                <a:solidFill>
                  <a:srgbClr val="FFFFFF">
                    <a:lumMod val="50000"/>
                  </a:srgbClr>
                </a:solidFill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642" name="Straight Connector 641"/>
                <p:cNvCxnSpPr>
                  <a:stCxn id="637" idx="6"/>
                  <a:endCxn id="640" idx="2"/>
                </p:cNvCxnSpPr>
                <p:nvPr/>
              </p:nvCxnSpPr>
              <p:spPr>
                <a:xfrm>
                  <a:off x="4503734" y="451464"/>
                  <a:ext cx="1617360" cy="1589"/>
                </a:xfrm>
                <a:prstGeom prst="line">
                  <a:avLst/>
                </a:prstGeom>
                <a:solidFill>
                  <a:srgbClr val="FFFFFF">
                    <a:lumMod val="50000"/>
                  </a:srgbClr>
                </a:solidFill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643" name="Straight Connector 642"/>
                <p:cNvCxnSpPr>
                  <a:stCxn id="638" idx="7"/>
                  <a:endCxn id="639" idx="3"/>
                </p:cNvCxnSpPr>
                <p:nvPr/>
              </p:nvCxnSpPr>
              <p:spPr>
                <a:xfrm rot="5400000" flipH="1" flipV="1">
                  <a:off x="5144369" y="1363388"/>
                  <a:ext cx="336092" cy="336153"/>
                </a:xfrm>
                <a:prstGeom prst="line">
                  <a:avLst/>
                </a:prstGeom>
                <a:solidFill>
                  <a:srgbClr val="FFFFFF">
                    <a:lumMod val="50000"/>
                  </a:srgbClr>
                </a:solidFill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644" name="Straight Connector 643"/>
                <p:cNvCxnSpPr>
                  <a:stCxn id="639" idx="7"/>
                  <a:endCxn id="640" idx="3"/>
                </p:cNvCxnSpPr>
                <p:nvPr/>
              </p:nvCxnSpPr>
              <p:spPr>
                <a:xfrm rot="5400000" flipH="1" flipV="1">
                  <a:off x="5864498" y="643389"/>
                  <a:ext cx="336092" cy="336153"/>
                </a:xfrm>
                <a:prstGeom prst="line">
                  <a:avLst/>
                </a:prstGeom>
                <a:solidFill>
                  <a:srgbClr val="FFFFFF">
                    <a:lumMod val="50000"/>
                  </a:srgbClr>
                </a:solidFill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645" name="Straight Connector 644"/>
                <p:cNvCxnSpPr>
                  <a:stCxn id="638" idx="2"/>
                  <a:endCxn id="635" idx="6"/>
                </p:cNvCxnSpPr>
                <p:nvPr/>
              </p:nvCxnSpPr>
              <p:spPr>
                <a:xfrm rot="10800000">
                  <a:off x="3063477" y="1891465"/>
                  <a:ext cx="1617360" cy="1589"/>
                </a:xfrm>
                <a:prstGeom prst="line">
                  <a:avLst/>
                </a:prstGeom>
                <a:solidFill>
                  <a:srgbClr val="FFFFFF">
                    <a:lumMod val="50000"/>
                  </a:srgbClr>
                </a:solidFill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646" name="Straight Connector 645"/>
                <p:cNvCxnSpPr>
                  <a:stCxn id="635" idx="2"/>
                  <a:endCxn id="632" idx="6"/>
                </p:cNvCxnSpPr>
                <p:nvPr/>
              </p:nvCxnSpPr>
              <p:spPr>
                <a:xfrm rot="10800000">
                  <a:off x="903090" y="1891465"/>
                  <a:ext cx="1617360" cy="1589"/>
                </a:xfrm>
                <a:prstGeom prst="line">
                  <a:avLst/>
                </a:prstGeom>
                <a:solidFill>
                  <a:srgbClr val="FFFFFF">
                    <a:lumMod val="50000"/>
                  </a:srgbClr>
                </a:solidFill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647" name="Straight Connector 646"/>
                <p:cNvCxnSpPr>
                  <a:stCxn id="633" idx="6"/>
                  <a:endCxn id="636" idx="2"/>
                </p:cNvCxnSpPr>
                <p:nvPr/>
              </p:nvCxnSpPr>
              <p:spPr>
                <a:xfrm>
                  <a:off x="1623219" y="1171465"/>
                  <a:ext cx="1617360" cy="1589"/>
                </a:xfrm>
                <a:prstGeom prst="line">
                  <a:avLst/>
                </a:prstGeom>
                <a:solidFill>
                  <a:srgbClr val="FFFFFF">
                    <a:lumMod val="50000"/>
                  </a:srgbClr>
                </a:solidFill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648" name="Straight Connector 647"/>
                <p:cNvCxnSpPr>
                  <a:stCxn id="636" idx="6"/>
                  <a:endCxn id="639" idx="2"/>
                </p:cNvCxnSpPr>
                <p:nvPr/>
              </p:nvCxnSpPr>
              <p:spPr>
                <a:xfrm>
                  <a:off x="3783606" y="1171465"/>
                  <a:ext cx="1617360" cy="1589"/>
                </a:xfrm>
                <a:prstGeom prst="line">
                  <a:avLst/>
                </a:prstGeom>
                <a:solidFill>
                  <a:srgbClr val="FFFFFF">
                    <a:lumMod val="50000"/>
                  </a:srgbClr>
                </a:solidFill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649" name="Straight Connector 648"/>
                <p:cNvCxnSpPr>
                  <a:stCxn id="634" idx="3"/>
                  <a:endCxn id="633" idx="7"/>
                </p:cNvCxnSpPr>
                <p:nvPr/>
              </p:nvCxnSpPr>
              <p:spPr>
                <a:xfrm rot="5400000">
                  <a:off x="1543725" y="643389"/>
                  <a:ext cx="336092" cy="336153"/>
                </a:xfrm>
                <a:prstGeom prst="line">
                  <a:avLst/>
                </a:prstGeom>
                <a:solidFill>
                  <a:srgbClr val="FFFFFF">
                    <a:lumMod val="50000"/>
                  </a:srgbClr>
                </a:solidFill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650" name="Straight Connector 649"/>
                <p:cNvCxnSpPr>
                  <a:stCxn id="633" idx="3"/>
                  <a:endCxn id="632" idx="7"/>
                </p:cNvCxnSpPr>
                <p:nvPr/>
              </p:nvCxnSpPr>
              <p:spPr>
                <a:xfrm rot="5400000">
                  <a:off x="823596" y="1363388"/>
                  <a:ext cx="336092" cy="336153"/>
                </a:xfrm>
                <a:prstGeom prst="line">
                  <a:avLst/>
                </a:prstGeom>
                <a:solidFill>
                  <a:srgbClr val="FFFFFF">
                    <a:lumMod val="50000"/>
                  </a:srgbClr>
                </a:solidFill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651" name="Straight Connector 650"/>
                <p:cNvCxnSpPr>
                  <a:stCxn id="635" idx="7"/>
                  <a:endCxn id="636" idx="3"/>
                </p:cNvCxnSpPr>
                <p:nvPr/>
              </p:nvCxnSpPr>
              <p:spPr>
                <a:xfrm rot="5400000" flipH="1" flipV="1">
                  <a:off x="2983983" y="1363388"/>
                  <a:ext cx="336092" cy="336153"/>
                </a:xfrm>
                <a:prstGeom prst="line">
                  <a:avLst/>
                </a:prstGeom>
                <a:solidFill>
                  <a:srgbClr val="FFFFFF">
                    <a:lumMod val="50000"/>
                  </a:srgbClr>
                </a:solidFill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652" name="Straight Connector 651"/>
                <p:cNvCxnSpPr>
                  <a:stCxn id="636" idx="7"/>
                  <a:endCxn id="637" idx="3"/>
                </p:cNvCxnSpPr>
                <p:nvPr/>
              </p:nvCxnSpPr>
              <p:spPr>
                <a:xfrm rot="5400000" flipH="1" flipV="1">
                  <a:off x="3704112" y="643389"/>
                  <a:ext cx="336092" cy="336153"/>
                </a:xfrm>
                <a:prstGeom prst="line">
                  <a:avLst/>
                </a:prstGeom>
                <a:solidFill>
                  <a:srgbClr val="FFFFFF">
                    <a:lumMod val="50000"/>
                  </a:srgbClr>
                </a:solidFill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653" name="Shape 273"/>
                <p:cNvCxnSpPr>
                  <a:stCxn id="634" idx="2"/>
                  <a:endCxn id="640" idx="6"/>
                </p:cNvCxnSpPr>
                <p:nvPr/>
              </p:nvCxnSpPr>
              <p:spPr>
                <a:xfrm rot="10800000" flipH="1">
                  <a:off x="1800324" y="451464"/>
                  <a:ext cx="4863797" cy="1589"/>
                </a:xfrm>
                <a:prstGeom prst="curvedConnector5">
                  <a:avLst>
                    <a:gd name="adj1" fmla="val -4701"/>
                    <a:gd name="adj2" fmla="val 26483069"/>
                    <a:gd name="adj3" fmla="val 104701"/>
                  </a:avLst>
                </a:prstGeom>
                <a:solidFill>
                  <a:srgbClr val="FFFFFF">
                    <a:lumMod val="50000"/>
                  </a:srgbClr>
                </a:solidFill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654" name="Curved Connector 250"/>
                <p:cNvCxnSpPr>
                  <a:stCxn id="633" idx="2"/>
                  <a:endCxn id="639" idx="6"/>
                </p:cNvCxnSpPr>
                <p:nvPr/>
              </p:nvCxnSpPr>
              <p:spPr>
                <a:xfrm rot="10800000" flipH="1">
                  <a:off x="1080195" y="1171465"/>
                  <a:ext cx="4863797" cy="1589"/>
                </a:xfrm>
                <a:prstGeom prst="curvedConnector5">
                  <a:avLst>
                    <a:gd name="adj1" fmla="val -4701"/>
                    <a:gd name="adj2" fmla="val 25982313"/>
                    <a:gd name="adj3" fmla="val 104701"/>
                  </a:avLst>
                </a:prstGeom>
                <a:solidFill>
                  <a:srgbClr val="FFFFFF">
                    <a:lumMod val="50000"/>
                  </a:srgbClr>
                </a:solidFill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655" name="Curved Connector 261"/>
                <p:cNvCxnSpPr>
                  <a:stCxn id="632" idx="2"/>
                  <a:endCxn id="638" idx="6"/>
                </p:cNvCxnSpPr>
                <p:nvPr/>
              </p:nvCxnSpPr>
              <p:spPr>
                <a:xfrm rot="10800000" flipH="1">
                  <a:off x="360066" y="1891465"/>
                  <a:ext cx="4863798" cy="1589"/>
                </a:xfrm>
                <a:prstGeom prst="curvedConnector5">
                  <a:avLst>
                    <a:gd name="adj1" fmla="val -4701"/>
                    <a:gd name="adj2" fmla="val 26483006"/>
                    <a:gd name="adj3" fmla="val 104701"/>
                  </a:avLst>
                </a:prstGeom>
                <a:solidFill>
                  <a:srgbClr val="FFFFFF">
                    <a:lumMod val="50000"/>
                  </a:srgbClr>
                </a:solidFill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656" name="Shape 276"/>
                <p:cNvCxnSpPr>
                  <a:stCxn id="638" idx="6"/>
                  <a:endCxn id="640" idx="5"/>
                </p:cNvCxnSpPr>
                <p:nvPr/>
              </p:nvCxnSpPr>
              <p:spPr>
                <a:xfrm flipV="1">
                  <a:off x="5223863" y="643420"/>
                  <a:ext cx="1360734" cy="1248045"/>
                </a:xfrm>
                <a:prstGeom prst="curvedConnector2">
                  <a:avLst/>
                </a:prstGeom>
                <a:solidFill>
                  <a:srgbClr val="FFFFFF">
                    <a:lumMod val="50000"/>
                  </a:srgbClr>
                </a:solidFill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657" name="Shape 277"/>
                <p:cNvCxnSpPr>
                  <a:stCxn id="635" idx="6"/>
                  <a:endCxn id="637" idx="5"/>
                </p:cNvCxnSpPr>
                <p:nvPr/>
              </p:nvCxnSpPr>
              <p:spPr>
                <a:xfrm flipV="1">
                  <a:off x="3063476" y="643420"/>
                  <a:ext cx="1360734" cy="1248045"/>
                </a:xfrm>
                <a:prstGeom prst="curvedConnector2">
                  <a:avLst/>
                </a:prstGeom>
                <a:solidFill>
                  <a:srgbClr val="FFFFFF">
                    <a:lumMod val="50000"/>
                  </a:srgbClr>
                </a:solidFill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658" name="Shape 278"/>
                <p:cNvCxnSpPr>
                  <a:stCxn id="632" idx="6"/>
                  <a:endCxn id="634" idx="5"/>
                </p:cNvCxnSpPr>
                <p:nvPr/>
              </p:nvCxnSpPr>
              <p:spPr>
                <a:xfrm flipV="1">
                  <a:off x="903090" y="643420"/>
                  <a:ext cx="1360734" cy="1248045"/>
                </a:xfrm>
                <a:prstGeom prst="curvedConnector2">
                  <a:avLst/>
                </a:prstGeom>
                <a:solidFill>
                  <a:srgbClr val="FFFFFF">
                    <a:lumMod val="50000"/>
                  </a:srgbClr>
                </a:solidFill>
                <a:ln w="12700" cap="flat" cmpd="sng" algn="ctr">
                  <a:solidFill>
                    <a:srgbClr val="5BB5F3"/>
                  </a:solidFill>
                  <a:prstDash val="solid"/>
                </a:ln>
                <a:effectLst/>
              </p:spPr>
            </p:cxnSp>
            <p:cxnSp>
              <p:nvCxnSpPr>
                <p:cNvPr id="659" name="Straight Connector 658"/>
                <p:cNvCxnSpPr>
                  <a:stCxn id="580" idx="0"/>
                  <a:endCxn id="607" idx="4"/>
                </p:cNvCxnSpPr>
                <p:nvPr/>
              </p:nvCxnSpPr>
              <p:spPr>
                <a:xfrm rot="5400000" flipH="1" flipV="1">
                  <a:off x="1218299" y="3826465"/>
                  <a:ext cx="1707073" cy="158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BB5F3"/>
                  </a:solidFill>
                  <a:prstDash val="sysDot"/>
                </a:ln>
                <a:effectLst/>
              </p:spPr>
            </p:cxnSp>
            <p:cxnSp>
              <p:nvCxnSpPr>
                <p:cNvPr id="660" name="Straight Connector 659"/>
                <p:cNvCxnSpPr>
                  <a:stCxn id="579" idx="0"/>
                  <a:endCxn id="606" idx="4"/>
                </p:cNvCxnSpPr>
                <p:nvPr/>
              </p:nvCxnSpPr>
              <p:spPr>
                <a:xfrm rot="5400000" flipH="1" flipV="1">
                  <a:off x="498170" y="4546464"/>
                  <a:ext cx="1707073" cy="158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BB5F3"/>
                  </a:solidFill>
                  <a:prstDash val="sysDot"/>
                </a:ln>
                <a:effectLst/>
              </p:spPr>
            </p:cxnSp>
            <p:cxnSp>
              <p:nvCxnSpPr>
                <p:cNvPr id="661" name="Straight Connector 660"/>
                <p:cNvCxnSpPr>
                  <a:stCxn id="578" idx="0"/>
                  <a:endCxn id="605" idx="4"/>
                </p:cNvCxnSpPr>
                <p:nvPr/>
              </p:nvCxnSpPr>
              <p:spPr>
                <a:xfrm rot="5400000" flipH="1" flipV="1">
                  <a:off x="-221959" y="5266463"/>
                  <a:ext cx="1707073" cy="158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BB5F3"/>
                  </a:solidFill>
                  <a:prstDash val="sysDot"/>
                </a:ln>
                <a:effectLst/>
              </p:spPr>
            </p:cxnSp>
            <p:cxnSp>
              <p:nvCxnSpPr>
                <p:cNvPr id="662" name="Straight Connector 661"/>
                <p:cNvCxnSpPr>
                  <a:stCxn id="581" idx="0"/>
                  <a:endCxn id="608" idx="4"/>
                </p:cNvCxnSpPr>
                <p:nvPr/>
              </p:nvCxnSpPr>
              <p:spPr>
                <a:xfrm rot="5400000" flipH="1" flipV="1">
                  <a:off x="1938428" y="5266463"/>
                  <a:ext cx="1707073" cy="158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BB5F3"/>
                  </a:solidFill>
                  <a:prstDash val="sysDot"/>
                </a:ln>
                <a:effectLst/>
              </p:spPr>
            </p:cxnSp>
            <p:cxnSp>
              <p:nvCxnSpPr>
                <p:cNvPr id="663" name="Straight Connector 662"/>
                <p:cNvCxnSpPr>
                  <a:stCxn id="582" idx="0"/>
                  <a:endCxn id="609" idx="4"/>
                </p:cNvCxnSpPr>
                <p:nvPr/>
              </p:nvCxnSpPr>
              <p:spPr>
                <a:xfrm rot="5400000" flipH="1" flipV="1">
                  <a:off x="2658557" y="4546464"/>
                  <a:ext cx="1707073" cy="158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BB5F3"/>
                  </a:solidFill>
                  <a:prstDash val="sysDot"/>
                </a:ln>
                <a:effectLst/>
              </p:spPr>
            </p:cxnSp>
            <p:cxnSp>
              <p:nvCxnSpPr>
                <p:cNvPr id="664" name="Straight Connector 663"/>
                <p:cNvCxnSpPr>
                  <a:stCxn id="583" idx="0"/>
                  <a:endCxn id="610" idx="4"/>
                </p:cNvCxnSpPr>
                <p:nvPr/>
              </p:nvCxnSpPr>
              <p:spPr>
                <a:xfrm rot="5400000" flipH="1" flipV="1">
                  <a:off x="3378686" y="3826465"/>
                  <a:ext cx="1707073" cy="158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BB5F3"/>
                  </a:solidFill>
                  <a:prstDash val="sysDot"/>
                </a:ln>
                <a:effectLst/>
              </p:spPr>
            </p:cxnSp>
            <p:cxnSp>
              <p:nvCxnSpPr>
                <p:cNvPr id="665" name="Straight Connector 664"/>
                <p:cNvCxnSpPr>
                  <a:stCxn id="584" idx="0"/>
                  <a:endCxn id="611" idx="4"/>
                </p:cNvCxnSpPr>
                <p:nvPr/>
              </p:nvCxnSpPr>
              <p:spPr>
                <a:xfrm rot="5400000" flipH="1" flipV="1">
                  <a:off x="4098815" y="5266463"/>
                  <a:ext cx="1707073" cy="158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BB5F3"/>
                  </a:solidFill>
                  <a:prstDash val="sysDot"/>
                </a:ln>
                <a:effectLst/>
              </p:spPr>
            </p:cxnSp>
            <p:cxnSp>
              <p:nvCxnSpPr>
                <p:cNvPr id="666" name="Straight Connector 665"/>
                <p:cNvCxnSpPr>
                  <a:stCxn id="585" idx="0"/>
                  <a:endCxn id="612" idx="4"/>
                </p:cNvCxnSpPr>
                <p:nvPr/>
              </p:nvCxnSpPr>
              <p:spPr>
                <a:xfrm rot="5400000" flipH="1" flipV="1">
                  <a:off x="4818944" y="4546464"/>
                  <a:ext cx="1707073" cy="158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BB5F3"/>
                  </a:solidFill>
                  <a:prstDash val="sysDot"/>
                </a:ln>
                <a:effectLst/>
              </p:spPr>
            </p:cxnSp>
            <p:cxnSp>
              <p:nvCxnSpPr>
                <p:cNvPr id="667" name="Straight Connector 666"/>
                <p:cNvCxnSpPr>
                  <a:stCxn id="586" idx="0"/>
                  <a:endCxn id="613" idx="4"/>
                </p:cNvCxnSpPr>
                <p:nvPr/>
              </p:nvCxnSpPr>
              <p:spPr>
                <a:xfrm rot="5400000" flipH="1" flipV="1">
                  <a:off x="5539073" y="3826465"/>
                  <a:ext cx="1707073" cy="158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BB5F3"/>
                  </a:solidFill>
                  <a:prstDash val="sysDot"/>
                </a:ln>
                <a:effectLst/>
              </p:spPr>
            </p:cxnSp>
            <p:cxnSp>
              <p:nvCxnSpPr>
                <p:cNvPr id="668" name="Straight Connector 667"/>
                <p:cNvCxnSpPr>
                  <a:stCxn id="613" idx="0"/>
                  <a:endCxn id="640" idx="4"/>
                </p:cNvCxnSpPr>
                <p:nvPr/>
              </p:nvCxnSpPr>
              <p:spPr>
                <a:xfrm rot="5400000" flipH="1" flipV="1">
                  <a:off x="5539073" y="1576466"/>
                  <a:ext cx="1707073" cy="158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BB5F3"/>
                  </a:solidFill>
                  <a:prstDash val="sysDot"/>
                </a:ln>
                <a:effectLst/>
              </p:spPr>
            </p:cxnSp>
            <p:cxnSp>
              <p:nvCxnSpPr>
                <p:cNvPr id="669" name="Straight Connector 668"/>
                <p:cNvCxnSpPr>
                  <a:stCxn id="612" idx="0"/>
                  <a:endCxn id="639" idx="4"/>
                </p:cNvCxnSpPr>
                <p:nvPr/>
              </p:nvCxnSpPr>
              <p:spPr>
                <a:xfrm rot="5400000" flipH="1" flipV="1">
                  <a:off x="4818944" y="2296465"/>
                  <a:ext cx="1707073" cy="158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BB5F3"/>
                  </a:solidFill>
                  <a:prstDash val="sysDot"/>
                </a:ln>
                <a:effectLst/>
              </p:spPr>
            </p:cxnSp>
            <p:cxnSp>
              <p:nvCxnSpPr>
                <p:cNvPr id="670" name="Straight Connector 669"/>
                <p:cNvCxnSpPr>
                  <a:stCxn id="611" idx="0"/>
                  <a:endCxn id="638" idx="4"/>
                </p:cNvCxnSpPr>
                <p:nvPr/>
              </p:nvCxnSpPr>
              <p:spPr>
                <a:xfrm rot="5400000" flipH="1" flipV="1">
                  <a:off x="4098815" y="3016464"/>
                  <a:ext cx="1707073" cy="1589"/>
                </a:xfrm>
                <a:prstGeom prst="line">
                  <a:avLst/>
                </a:prstGeom>
                <a:gradFill rotWithShape="1">
                  <a:gsLst>
                    <a:gs pos="0">
                      <a:srgbClr val="5BB5F3">
                        <a:tint val="50000"/>
                        <a:satMod val="300000"/>
                      </a:srgbClr>
                    </a:gs>
                    <a:gs pos="35000">
                      <a:srgbClr val="5BB5F3">
                        <a:tint val="37000"/>
                        <a:satMod val="300000"/>
                      </a:srgbClr>
                    </a:gs>
                    <a:gs pos="100000">
                      <a:srgbClr val="5BB5F3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rnd" cmpd="sng" algn="ctr">
                  <a:solidFill>
                    <a:srgbClr val="5BB5F3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5000" dist="25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671" name="Straight Connector 670"/>
                <p:cNvCxnSpPr>
                  <a:stCxn id="610" idx="0"/>
                  <a:endCxn id="637" idx="4"/>
                </p:cNvCxnSpPr>
                <p:nvPr/>
              </p:nvCxnSpPr>
              <p:spPr>
                <a:xfrm rot="5400000" flipH="1" flipV="1">
                  <a:off x="3378686" y="1576466"/>
                  <a:ext cx="1707073" cy="158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BB5F3"/>
                  </a:solidFill>
                  <a:prstDash val="sysDot"/>
                </a:ln>
                <a:effectLst/>
              </p:spPr>
            </p:cxnSp>
            <p:cxnSp>
              <p:nvCxnSpPr>
                <p:cNvPr id="672" name="Straight Connector 671"/>
                <p:cNvCxnSpPr>
                  <a:stCxn id="609" idx="0"/>
                  <a:endCxn id="636" idx="4"/>
                </p:cNvCxnSpPr>
                <p:nvPr/>
              </p:nvCxnSpPr>
              <p:spPr>
                <a:xfrm rot="5400000" flipH="1" flipV="1">
                  <a:off x="2658557" y="2296465"/>
                  <a:ext cx="1707073" cy="158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BB5F3"/>
                  </a:solidFill>
                  <a:prstDash val="sysDot"/>
                </a:ln>
                <a:effectLst/>
              </p:spPr>
            </p:cxnSp>
            <p:cxnSp>
              <p:nvCxnSpPr>
                <p:cNvPr id="673" name="Straight Connector 672"/>
                <p:cNvCxnSpPr>
                  <a:stCxn id="608" idx="0"/>
                  <a:endCxn id="635" idx="4"/>
                </p:cNvCxnSpPr>
                <p:nvPr/>
              </p:nvCxnSpPr>
              <p:spPr>
                <a:xfrm rot="5400000" flipH="1" flipV="1">
                  <a:off x="1938428" y="3016464"/>
                  <a:ext cx="1707073" cy="158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BB5F3"/>
                  </a:solidFill>
                  <a:prstDash val="sysDot"/>
                </a:ln>
                <a:effectLst/>
              </p:spPr>
            </p:cxnSp>
            <p:cxnSp>
              <p:nvCxnSpPr>
                <p:cNvPr id="674" name="Straight Connector 673"/>
                <p:cNvCxnSpPr>
                  <a:stCxn id="607" idx="0"/>
                  <a:endCxn id="634" idx="4"/>
                </p:cNvCxnSpPr>
                <p:nvPr/>
              </p:nvCxnSpPr>
              <p:spPr>
                <a:xfrm rot="5400000" flipH="1" flipV="1">
                  <a:off x="1218299" y="1576466"/>
                  <a:ext cx="1707073" cy="158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BB5F3"/>
                  </a:solidFill>
                  <a:prstDash val="sysDot"/>
                </a:ln>
                <a:effectLst/>
              </p:spPr>
            </p:cxnSp>
            <p:cxnSp>
              <p:nvCxnSpPr>
                <p:cNvPr id="675" name="Straight Connector 674"/>
                <p:cNvCxnSpPr>
                  <a:stCxn id="606" idx="0"/>
                  <a:endCxn id="633" idx="4"/>
                </p:cNvCxnSpPr>
                <p:nvPr/>
              </p:nvCxnSpPr>
              <p:spPr>
                <a:xfrm rot="5400000" flipH="1" flipV="1">
                  <a:off x="498170" y="2296465"/>
                  <a:ext cx="1707073" cy="158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BB5F3"/>
                  </a:solidFill>
                  <a:prstDash val="sysDot"/>
                </a:ln>
                <a:effectLst/>
              </p:spPr>
            </p:cxnSp>
            <p:cxnSp>
              <p:nvCxnSpPr>
                <p:cNvPr id="676" name="Straight Connector 675"/>
                <p:cNvCxnSpPr>
                  <a:stCxn id="605" idx="0"/>
                  <a:endCxn id="632" idx="4"/>
                </p:cNvCxnSpPr>
                <p:nvPr/>
              </p:nvCxnSpPr>
              <p:spPr>
                <a:xfrm rot="5400000" flipH="1" flipV="1">
                  <a:off x="-221960" y="3016464"/>
                  <a:ext cx="1707073" cy="158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BB5F3"/>
                  </a:solidFill>
                  <a:prstDash val="sysDot"/>
                </a:ln>
                <a:effectLst/>
              </p:spPr>
            </p:cxnSp>
            <p:cxnSp>
              <p:nvCxnSpPr>
                <p:cNvPr id="677" name="Curved Connector 676"/>
                <p:cNvCxnSpPr>
                  <a:stCxn id="640" idx="6"/>
                  <a:endCxn id="586" idx="6"/>
                </p:cNvCxnSpPr>
                <p:nvPr/>
              </p:nvCxnSpPr>
              <p:spPr>
                <a:xfrm>
                  <a:off x="6664121" y="451464"/>
                  <a:ext cx="1589" cy="4500000"/>
                </a:xfrm>
                <a:prstGeom prst="curvedConnector3">
                  <a:avLst>
                    <a:gd name="adj1" fmla="val 14395466"/>
                  </a:avLst>
                </a:prstGeom>
                <a:noFill/>
                <a:ln w="12700" cap="flat" cmpd="sng" algn="ctr">
                  <a:solidFill>
                    <a:srgbClr val="5BB5F3"/>
                  </a:solidFill>
                  <a:prstDash val="sysDot"/>
                </a:ln>
                <a:effectLst/>
              </p:spPr>
            </p:cxnSp>
            <p:cxnSp>
              <p:nvCxnSpPr>
                <p:cNvPr id="678" name="Curved Connector 677"/>
                <p:cNvCxnSpPr>
                  <a:stCxn id="639" idx="6"/>
                  <a:endCxn id="585" idx="6"/>
                </p:cNvCxnSpPr>
                <p:nvPr/>
              </p:nvCxnSpPr>
              <p:spPr>
                <a:xfrm>
                  <a:off x="5943992" y="1171465"/>
                  <a:ext cx="1589" cy="4500000"/>
                </a:xfrm>
                <a:prstGeom prst="curvedConnector3">
                  <a:avLst>
                    <a:gd name="adj1" fmla="val 8386967"/>
                  </a:avLst>
                </a:prstGeom>
                <a:gradFill rotWithShape="1">
                  <a:gsLst>
                    <a:gs pos="0">
                      <a:srgbClr val="5BB5F3">
                        <a:tint val="50000"/>
                        <a:satMod val="300000"/>
                      </a:srgbClr>
                    </a:gs>
                    <a:gs pos="35000">
                      <a:srgbClr val="5BB5F3">
                        <a:tint val="37000"/>
                        <a:satMod val="300000"/>
                      </a:srgbClr>
                    </a:gs>
                    <a:gs pos="100000">
                      <a:srgbClr val="5BB5F3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rnd" cmpd="sng" algn="ctr">
                  <a:solidFill>
                    <a:srgbClr val="5BB5F3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5000" dist="25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679" name="Curved Connector 678"/>
                <p:cNvCxnSpPr>
                  <a:stCxn id="638" idx="6"/>
                  <a:endCxn id="584" idx="6"/>
                </p:cNvCxnSpPr>
                <p:nvPr/>
              </p:nvCxnSpPr>
              <p:spPr>
                <a:xfrm>
                  <a:off x="5223863" y="1891465"/>
                  <a:ext cx="1589" cy="4500000"/>
                </a:xfrm>
                <a:prstGeom prst="curvedConnector3">
                  <a:avLst>
                    <a:gd name="adj1" fmla="val 7886212"/>
                  </a:avLst>
                </a:prstGeom>
                <a:noFill/>
                <a:ln w="12700" cap="flat" cmpd="sng" algn="ctr">
                  <a:solidFill>
                    <a:srgbClr val="5BB5F3"/>
                  </a:solidFill>
                  <a:prstDash val="sysDot"/>
                </a:ln>
                <a:effectLst/>
              </p:spPr>
            </p:cxnSp>
            <p:cxnSp>
              <p:nvCxnSpPr>
                <p:cNvPr id="680" name="Curved Connector 679"/>
                <p:cNvCxnSpPr>
                  <a:stCxn id="637" idx="6"/>
                  <a:endCxn id="583" idx="6"/>
                </p:cNvCxnSpPr>
                <p:nvPr/>
              </p:nvCxnSpPr>
              <p:spPr>
                <a:xfrm>
                  <a:off x="4503734" y="451464"/>
                  <a:ext cx="1589" cy="4500000"/>
                </a:xfrm>
                <a:prstGeom prst="curvedConnector3">
                  <a:avLst>
                    <a:gd name="adj1" fmla="val 8386904"/>
                  </a:avLst>
                </a:prstGeom>
                <a:noFill/>
                <a:ln w="12700" cap="flat" cmpd="sng" algn="ctr">
                  <a:solidFill>
                    <a:srgbClr val="5BB5F3"/>
                  </a:solidFill>
                  <a:prstDash val="sysDot"/>
                </a:ln>
                <a:effectLst/>
              </p:spPr>
            </p:cxnSp>
            <p:cxnSp>
              <p:nvCxnSpPr>
                <p:cNvPr id="681" name="Curved Connector 680"/>
                <p:cNvCxnSpPr>
                  <a:stCxn id="636" idx="6"/>
                  <a:endCxn id="582" idx="6"/>
                </p:cNvCxnSpPr>
                <p:nvPr/>
              </p:nvCxnSpPr>
              <p:spPr>
                <a:xfrm>
                  <a:off x="3783605" y="1171465"/>
                  <a:ext cx="1589" cy="4500000"/>
                </a:xfrm>
                <a:prstGeom prst="curvedConnector3">
                  <a:avLst>
                    <a:gd name="adj1" fmla="val 6884763"/>
                  </a:avLst>
                </a:prstGeom>
                <a:noFill/>
                <a:ln w="12700" cap="flat" cmpd="sng" algn="ctr">
                  <a:solidFill>
                    <a:srgbClr val="5BB5F3"/>
                  </a:solidFill>
                  <a:prstDash val="sysDot"/>
                </a:ln>
                <a:effectLst/>
              </p:spPr>
            </p:cxnSp>
            <p:cxnSp>
              <p:nvCxnSpPr>
                <p:cNvPr id="682" name="Curved Connector 681"/>
                <p:cNvCxnSpPr>
                  <a:stCxn id="635" idx="6"/>
                  <a:endCxn id="581" idx="6"/>
                </p:cNvCxnSpPr>
                <p:nvPr/>
              </p:nvCxnSpPr>
              <p:spPr>
                <a:xfrm>
                  <a:off x="3063476" y="1891465"/>
                  <a:ext cx="1589" cy="4500000"/>
                </a:xfrm>
                <a:prstGeom prst="curvedConnector3">
                  <a:avLst>
                    <a:gd name="adj1" fmla="val 6884763"/>
                  </a:avLst>
                </a:prstGeom>
                <a:gradFill rotWithShape="1">
                  <a:gsLst>
                    <a:gs pos="0">
                      <a:srgbClr val="5BB5F3">
                        <a:tint val="50000"/>
                        <a:satMod val="300000"/>
                      </a:srgbClr>
                    </a:gs>
                    <a:gs pos="35000">
                      <a:srgbClr val="5BB5F3">
                        <a:tint val="37000"/>
                        <a:satMod val="300000"/>
                      </a:srgbClr>
                    </a:gs>
                    <a:gs pos="100000">
                      <a:srgbClr val="5BB5F3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rnd" cmpd="sng" algn="ctr">
                  <a:solidFill>
                    <a:srgbClr val="5BB5F3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5000" dist="25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683" name="Curved Connector 682"/>
                <p:cNvCxnSpPr>
                  <a:stCxn id="634" idx="6"/>
                  <a:endCxn id="580" idx="6"/>
                </p:cNvCxnSpPr>
                <p:nvPr/>
              </p:nvCxnSpPr>
              <p:spPr>
                <a:xfrm>
                  <a:off x="2343347" y="451464"/>
                  <a:ext cx="1589" cy="4500001"/>
                </a:xfrm>
                <a:prstGeom prst="curvedConnector3">
                  <a:avLst>
                    <a:gd name="adj1" fmla="val 8386904"/>
                  </a:avLst>
                </a:prstGeom>
                <a:noFill/>
                <a:ln w="12700" cap="flat" cmpd="sng" algn="ctr">
                  <a:solidFill>
                    <a:srgbClr val="5BB5F3"/>
                  </a:solidFill>
                  <a:prstDash val="sysDot"/>
                </a:ln>
                <a:effectLst/>
              </p:spPr>
            </p:cxnSp>
            <p:cxnSp>
              <p:nvCxnSpPr>
                <p:cNvPr id="684" name="Curved Connector 683"/>
                <p:cNvCxnSpPr>
                  <a:stCxn id="633" idx="6"/>
                  <a:endCxn id="579" idx="6"/>
                </p:cNvCxnSpPr>
                <p:nvPr/>
              </p:nvCxnSpPr>
              <p:spPr>
                <a:xfrm>
                  <a:off x="1623218" y="1171465"/>
                  <a:ext cx="1589" cy="4500001"/>
                </a:xfrm>
                <a:prstGeom prst="curvedConnector3">
                  <a:avLst>
                    <a:gd name="adj1" fmla="val 5883377"/>
                  </a:avLst>
                </a:prstGeom>
                <a:noFill/>
                <a:ln w="12700" cap="flat" cmpd="sng" algn="ctr">
                  <a:solidFill>
                    <a:srgbClr val="5BB5F3"/>
                  </a:solidFill>
                  <a:prstDash val="sysDot"/>
                </a:ln>
                <a:effectLst/>
              </p:spPr>
            </p:cxnSp>
            <p:cxnSp>
              <p:nvCxnSpPr>
                <p:cNvPr id="685" name="Curved Connector 684"/>
                <p:cNvCxnSpPr>
                  <a:stCxn id="632" idx="6"/>
                  <a:endCxn id="578" idx="6"/>
                </p:cNvCxnSpPr>
                <p:nvPr/>
              </p:nvCxnSpPr>
              <p:spPr>
                <a:xfrm>
                  <a:off x="902927" y="1891464"/>
                  <a:ext cx="1589" cy="4500001"/>
                </a:xfrm>
                <a:prstGeom prst="curvedConnector3">
                  <a:avLst>
                    <a:gd name="adj1" fmla="val 6384070"/>
                  </a:avLst>
                </a:prstGeom>
                <a:gradFill rotWithShape="1">
                  <a:gsLst>
                    <a:gs pos="0">
                      <a:srgbClr val="5BB5F3">
                        <a:tint val="50000"/>
                        <a:satMod val="300000"/>
                      </a:srgbClr>
                    </a:gs>
                    <a:gs pos="35000">
                      <a:srgbClr val="5BB5F3">
                        <a:tint val="37000"/>
                        <a:satMod val="300000"/>
                      </a:srgbClr>
                    </a:gs>
                    <a:gs pos="100000">
                      <a:srgbClr val="5BB5F3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6350" cap="rnd" cmpd="sng" algn="ctr">
                  <a:solidFill>
                    <a:srgbClr val="5BB5F3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5000" dist="25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sp>
            <p:nvSpPr>
              <p:cNvPr id="574" name="Double Bracket 573"/>
              <p:cNvSpPr/>
              <p:nvPr/>
            </p:nvSpPr>
            <p:spPr>
              <a:xfrm>
                <a:off x="6401314" y="5750156"/>
                <a:ext cx="914400" cy="914400"/>
              </a:xfrm>
              <a:prstGeom prst="bracketPair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  <p:grpSp>
          <p:nvGrpSpPr>
            <p:cNvPr id="559" name="Group 558"/>
            <p:cNvGrpSpPr/>
            <p:nvPr/>
          </p:nvGrpSpPr>
          <p:grpSpPr>
            <a:xfrm>
              <a:off x="3536239" y="4890135"/>
              <a:ext cx="2693499" cy="586148"/>
              <a:chOff x="6064433" y="5426174"/>
              <a:chExt cx="3591332" cy="781531"/>
            </a:xfrm>
          </p:grpSpPr>
          <p:cxnSp>
            <p:nvCxnSpPr>
              <p:cNvPr id="568" name="Straight Connector 567"/>
              <p:cNvCxnSpPr/>
              <p:nvPr/>
            </p:nvCxnSpPr>
            <p:spPr>
              <a:xfrm flipV="1">
                <a:off x="6064433" y="6173089"/>
                <a:ext cx="3151510" cy="21508"/>
              </a:xfrm>
              <a:prstGeom prst="line">
                <a:avLst/>
              </a:prstGeom>
              <a:ln w="1905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Arrow Connector 568"/>
              <p:cNvCxnSpPr/>
              <p:nvPr/>
            </p:nvCxnSpPr>
            <p:spPr>
              <a:xfrm flipV="1">
                <a:off x="6311379" y="5452552"/>
                <a:ext cx="439822" cy="745041"/>
              </a:xfrm>
              <a:prstGeom prst="straightConnector1">
                <a:avLst/>
              </a:prstGeom>
              <a:ln w="19050"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0" name="Straight Arrow Connector 569"/>
              <p:cNvCxnSpPr/>
              <p:nvPr/>
            </p:nvCxnSpPr>
            <p:spPr>
              <a:xfrm flipV="1">
                <a:off x="7590539" y="5462664"/>
                <a:ext cx="439822" cy="745041"/>
              </a:xfrm>
              <a:prstGeom prst="straightConnector1">
                <a:avLst/>
              </a:prstGeom>
              <a:ln w="19050"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1" name="Straight Arrow Connector 570"/>
              <p:cNvCxnSpPr/>
              <p:nvPr/>
            </p:nvCxnSpPr>
            <p:spPr>
              <a:xfrm flipV="1">
                <a:off x="9215943" y="5426174"/>
                <a:ext cx="439822" cy="745041"/>
              </a:xfrm>
              <a:prstGeom prst="straightConnector1">
                <a:avLst/>
              </a:prstGeom>
              <a:ln w="19050"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0" name="TextBox 559"/>
            <p:cNvSpPr txBox="1"/>
            <p:nvPr/>
          </p:nvSpPr>
          <p:spPr>
            <a:xfrm>
              <a:off x="6361454" y="5339958"/>
              <a:ext cx="952562" cy="308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25" i="1" dirty="0"/>
                <a:t>Instantiate</a:t>
              </a:r>
              <a:endParaRPr lang="en-US" sz="1125" i="1" dirty="0"/>
            </a:p>
          </p:txBody>
        </p:sp>
        <p:sp>
          <p:nvSpPr>
            <p:cNvPr id="561" name="Double Bracket 560"/>
            <p:cNvSpPr/>
            <p:nvPr/>
          </p:nvSpPr>
          <p:spPr>
            <a:xfrm>
              <a:off x="7286604" y="5172780"/>
              <a:ext cx="685800" cy="685800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562" name="TextBox 561"/>
            <p:cNvSpPr txBox="1"/>
            <p:nvPr/>
          </p:nvSpPr>
          <p:spPr>
            <a:xfrm>
              <a:off x="7301979" y="5249498"/>
              <a:ext cx="648831" cy="509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25" i="1" dirty="0"/>
                <a:t>Uplink</a:t>
              </a:r>
            </a:p>
            <a:p>
              <a:pPr algn="ctr"/>
              <a:r>
                <a:rPr lang="en-GB" sz="1125" i="1" dirty="0"/>
                <a:t> map</a:t>
              </a:r>
              <a:endParaRPr lang="en-US" sz="1125" i="1" dirty="0"/>
            </a:p>
          </p:txBody>
        </p:sp>
        <p:grpSp>
          <p:nvGrpSpPr>
            <p:cNvPr id="563" name="Group 562"/>
            <p:cNvGrpSpPr/>
            <p:nvPr/>
          </p:nvGrpSpPr>
          <p:grpSpPr>
            <a:xfrm>
              <a:off x="5899872" y="4909918"/>
              <a:ext cx="2323023" cy="531825"/>
              <a:chOff x="8333110" y="5453791"/>
              <a:chExt cx="3097364" cy="709100"/>
            </a:xfrm>
          </p:grpSpPr>
          <p:cxnSp>
            <p:nvCxnSpPr>
              <p:cNvPr id="564" name="Straight Connector 563"/>
              <p:cNvCxnSpPr/>
              <p:nvPr/>
            </p:nvCxnSpPr>
            <p:spPr>
              <a:xfrm flipV="1">
                <a:off x="8333110" y="5721315"/>
                <a:ext cx="1081414" cy="441576"/>
              </a:xfrm>
              <a:prstGeom prst="line">
                <a:avLst/>
              </a:prstGeom>
              <a:ln w="1905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Straight Connector 564"/>
              <p:cNvCxnSpPr/>
              <p:nvPr/>
            </p:nvCxnSpPr>
            <p:spPr>
              <a:xfrm>
                <a:off x="9414511" y="5721315"/>
                <a:ext cx="1865901" cy="0"/>
              </a:xfrm>
              <a:prstGeom prst="line">
                <a:avLst/>
              </a:prstGeom>
              <a:ln w="1905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Straight Connector 565"/>
              <p:cNvCxnSpPr/>
              <p:nvPr/>
            </p:nvCxnSpPr>
            <p:spPr>
              <a:xfrm flipV="1">
                <a:off x="9791208" y="5453791"/>
                <a:ext cx="146121" cy="267524"/>
              </a:xfrm>
              <a:prstGeom prst="line">
                <a:avLst/>
              </a:prstGeom>
              <a:ln w="1905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/>
              <p:cNvCxnSpPr/>
              <p:nvPr/>
            </p:nvCxnSpPr>
            <p:spPr>
              <a:xfrm flipV="1">
                <a:off x="11284353" y="5453791"/>
                <a:ext cx="146121" cy="267524"/>
              </a:xfrm>
              <a:prstGeom prst="line">
                <a:avLst/>
              </a:prstGeom>
              <a:ln w="1905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56" name="Elbow Connector 555"/>
          <p:cNvCxnSpPr>
            <a:stCxn id="402" idx="0"/>
            <a:endCxn id="525" idx="0"/>
          </p:cNvCxnSpPr>
          <p:nvPr/>
        </p:nvCxnSpPr>
        <p:spPr>
          <a:xfrm rot="16200000" flipH="1" flipV="1">
            <a:off x="3407919" y="778885"/>
            <a:ext cx="472405" cy="2907099"/>
          </a:xfrm>
          <a:prstGeom prst="bentConnector3">
            <a:avLst>
              <a:gd name="adj1" fmla="val -48391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7" name="TextBox 556"/>
          <p:cNvSpPr txBox="1"/>
          <p:nvPr/>
        </p:nvSpPr>
        <p:spPr>
          <a:xfrm>
            <a:off x="2140407" y="1746539"/>
            <a:ext cx="14372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Traffic monitoring</a:t>
            </a:r>
            <a:endParaRPr lang="en-US" sz="1350" dirty="0"/>
          </a:p>
        </p:txBody>
      </p:sp>
      <p:sp>
        <p:nvSpPr>
          <p:cNvPr id="11" name="Right Arrow 10"/>
          <p:cNvSpPr/>
          <p:nvPr/>
        </p:nvSpPr>
        <p:spPr>
          <a:xfrm>
            <a:off x="1407922" y="3224618"/>
            <a:ext cx="441680" cy="11817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TextBox 11"/>
          <p:cNvSpPr txBox="1"/>
          <p:nvPr/>
        </p:nvSpPr>
        <p:spPr>
          <a:xfrm>
            <a:off x="1129979" y="2791604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Utility </a:t>
            </a:r>
          </a:p>
          <a:p>
            <a:pPr algn="ctr"/>
            <a:r>
              <a:rPr lang="en-GB" sz="1200" dirty="0"/>
              <a:t>function</a:t>
            </a:r>
          </a:p>
        </p:txBody>
      </p:sp>
      <p:sp>
        <p:nvSpPr>
          <p:cNvPr id="23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58677" y="6523314"/>
            <a:ext cx="4726271" cy="301223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XFabric</a:t>
            </a:r>
            <a:r>
              <a:rPr lang="en-GB" dirty="0" smtClean="0"/>
              <a:t>: </a:t>
            </a:r>
            <a:r>
              <a:rPr lang="en-GB" dirty="0"/>
              <a:t>Reconfigurable network topologies at rack scale</a:t>
            </a:r>
          </a:p>
        </p:txBody>
      </p:sp>
      <p:grpSp>
        <p:nvGrpSpPr>
          <p:cNvPr id="291" name="Group 290"/>
          <p:cNvGrpSpPr/>
          <p:nvPr/>
        </p:nvGrpSpPr>
        <p:grpSpPr>
          <a:xfrm>
            <a:off x="3980189" y="2659204"/>
            <a:ext cx="157975" cy="413673"/>
            <a:chOff x="4036275" y="3152417"/>
            <a:chExt cx="157975" cy="413673"/>
          </a:xfrm>
        </p:grpSpPr>
        <p:grpSp>
          <p:nvGrpSpPr>
            <p:cNvPr id="284" name="Group 283"/>
            <p:cNvGrpSpPr/>
            <p:nvPr/>
          </p:nvGrpSpPr>
          <p:grpSpPr>
            <a:xfrm>
              <a:off x="4036275" y="3219657"/>
              <a:ext cx="157975" cy="346433"/>
              <a:chOff x="3852677" y="3220892"/>
              <a:chExt cx="157975" cy="346433"/>
            </a:xfrm>
          </p:grpSpPr>
          <p:cxnSp>
            <p:nvCxnSpPr>
              <p:cNvPr id="280" name="Straight Connector 279"/>
              <p:cNvCxnSpPr/>
              <p:nvPr/>
            </p:nvCxnSpPr>
            <p:spPr>
              <a:xfrm flipV="1">
                <a:off x="3970007" y="3226741"/>
                <a:ext cx="0" cy="339482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/>
              <p:nvPr/>
            </p:nvCxnSpPr>
            <p:spPr>
              <a:xfrm flipH="1" flipV="1">
                <a:off x="4008515" y="3220892"/>
                <a:ext cx="2137" cy="34223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 flipH="1" flipV="1">
                <a:off x="3929079" y="3223990"/>
                <a:ext cx="2137" cy="34223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 flipH="1" flipV="1">
                <a:off x="3891526" y="3224138"/>
                <a:ext cx="2137" cy="34223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Connector 361"/>
              <p:cNvCxnSpPr/>
              <p:nvPr/>
            </p:nvCxnSpPr>
            <p:spPr>
              <a:xfrm flipH="1" flipV="1">
                <a:off x="3852677" y="3225092"/>
                <a:ext cx="2137" cy="34223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0" name="Right Brace 289"/>
            <p:cNvSpPr/>
            <p:nvPr/>
          </p:nvSpPr>
          <p:spPr>
            <a:xfrm rot="16200000">
              <a:off x="4089286" y="3099406"/>
              <a:ext cx="49816" cy="155838"/>
            </a:xfrm>
            <a:prstGeom prst="rightBrace">
              <a:avLst>
                <a:gd name="adj1" fmla="val 15625"/>
                <a:gd name="adj2" fmla="val 50000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9" name="Group 368"/>
          <p:cNvGrpSpPr/>
          <p:nvPr/>
        </p:nvGrpSpPr>
        <p:grpSpPr>
          <a:xfrm>
            <a:off x="4609293" y="2659680"/>
            <a:ext cx="157975" cy="413673"/>
            <a:chOff x="4036275" y="3152417"/>
            <a:chExt cx="157975" cy="413673"/>
          </a:xfrm>
        </p:grpSpPr>
        <p:grpSp>
          <p:nvGrpSpPr>
            <p:cNvPr id="370" name="Group 369"/>
            <p:cNvGrpSpPr/>
            <p:nvPr/>
          </p:nvGrpSpPr>
          <p:grpSpPr>
            <a:xfrm>
              <a:off x="4036275" y="3219657"/>
              <a:ext cx="157975" cy="346433"/>
              <a:chOff x="3852677" y="3220892"/>
              <a:chExt cx="157975" cy="346433"/>
            </a:xfrm>
          </p:grpSpPr>
          <p:cxnSp>
            <p:nvCxnSpPr>
              <p:cNvPr id="372" name="Straight Connector 371"/>
              <p:cNvCxnSpPr/>
              <p:nvPr/>
            </p:nvCxnSpPr>
            <p:spPr>
              <a:xfrm flipV="1">
                <a:off x="3970007" y="3226741"/>
                <a:ext cx="0" cy="339482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/>
              <p:cNvCxnSpPr/>
              <p:nvPr/>
            </p:nvCxnSpPr>
            <p:spPr>
              <a:xfrm flipH="1" flipV="1">
                <a:off x="4008515" y="3220892"/>
                <a:ext cx="2137" cy="34223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>
              <a:xfrm flipH="1" flipV="1">
                <a:off x="3929079" y="3223990"/>
                <a:ext cx="2137" cy="34223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/>
              <p:cNvCxnSpPr/>
              <p:nvPr/>
            </p:nvCxnSpPr>
            <p:spPr>
              <a:xfrm flipH="1" flipV="1">
                <a:off x="3891526" y="3224138"/>
                <a:ext cx="2137" cy="34223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375"/>
              <p:cNvCxnSpPr/>
              <p:nvPr/>
            </p:nvCxnSpPr>
            <p:spPr>
              <a:xfrm flipH="1" flipV="1">
                <a:off x="3852677" y="3225092"/>
                <a:ext cx="2137" cy="34223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1" name="Right Brace 370"/>
            <p:cNvSpPr/>
            <p:nvPr/>
          </p:nvSpPr>
          <p:spPr>
            <a:xfrm rot="16200000">
              <a:off x="4089286" y="3099406"/>
              <a:ext cx="49816" cy="155838"/>
            </a:xfrm>
            <a:prstGeom prst="rightBrace">
              <a:avLst>
                <a:gd name="adj1" fmla="val 15625"/>
                <a:gd name="adj2" fmla="val 50000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7" name="Group 376"/>
          <p:cNvGrpSpPr/>
          <p:nvPr/>
        </p:nvGrpSpPr>
        <p:grpSpPr>
          <a:xfrm>
            <a:off x="5211582" y="2661470"/>
            <a:ext cx="157975" cy="413673"/>
            <a:chOff x="4036275" y="3152417"/>
            <a:chExt cx="157975" cy="413673"/>
          </a:xfrm>
        </p:grpSpPr>
        <p:grpSp>
          <p:nvGrpSpPr>
            <p:cNvPr id="378" name="Group 377"/>
            <p:cNvGrpSpPr/>
            <p:nvPr/>
          </p:nvGrpSpPr>
          <p:grpSpPr>
            <a:xfrm>
              <a:off x="4036275" y="3219657"/>
              <a:ext cx="157975" cy="346433"/>
              <a:chOff x="3852677" y="3220892"/>
              <a:chExt cx="157975" cy="346433"/>
            </a:xfrm>
          </p:grpSpPr>
          <p:cxnSp>
            <p:nvCxnSpPr>
              <p:cNvPr id="380" name="Straight Connector 379"/>
              <p:cNvCxnSpPr/>
              <p:nvPr/>
            </p:nvCxnSpPr>
            <p:spPr>
              <a:xfrm flipV="1">
                <a:off x="3970007" y="3226741"/>
                <a:ext cx="0" cy="339482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 flipH="1" flipV="1">
                <a:off x="4008515" y="3220892"/>
                <a:ext cx="2137" cy="34223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/>
              <p:nvPr/>
            </p:nvCxnSpPr>
            <p:spPr>
              <a:xfrm flipH="1" flipV="1">
                <a:off x="3929079" y="3223990"/>
                <a:ext cx="2137" cy="34223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/>
              <p:cNvCxnSpPr/>
              <p:nvPr/>
            </p:nvCxnSpPr>
            <p:spPr>
              <a:xfrm flipH="1" flipV="1">
                <a:off x="3891526" y="3224138"/>
                <a:ext cx="2137" cy="34223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/>
              <p:cNvCxnSpPr/>
              <p:nvPr/>
            </p:nvCxnSpPr>
            <p:spPr>
              <a:xfrm flipH="1" flipV="1">
                <a:off x="3852677" y="3225092"/>
                <a:ext cx="2137" cy="34223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9" name="Right Brace 378"/>
            <p:cNvSpPr/>
            <p:nvPr/>
          </p:nvSpPr>
          <p:spPr>
            <a:xfrm rot="16200000">
              <a:off x="4089286" y="3099406"/>
              <a:ext cx="49816" cy="155838"/>
            </a:xfrm>
            <a:prstGeom prst="rightBrace">
              <a:avLst>
                <a:gd name="adj1" fmla="val 15625"/>
                <a:gd name="adj2" fmla="val 50000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5" name="Group 384"/>
          <p:cNvGrpSpPr/>
          <p:nvPr/>
        </p:nvGrpSpPr>
        <p:grpSpPr>
          <a:xfrm>
            <a:off x="6373151" y="2655004"/>
            <a:ext cx="157975" cy="413673"/>
            <a:chOff x="4036275" y="3152417"/>
            <a:chExt cx="157975" cy="413673"/>
          </a:xfrm>
        </p:grpSpPr>
        <p:grpSp>
          <p:nvGrpSpPr>
            <p:cNvPr id="386" name="Group 385"/>
            <p:cNvGrpSpPr/>
            <p:nvPr/>
          </p:nvGrpSpPr>
          <p:grpSpPr>
            <a:xfrm>
              <a:off x="4036275" y="3219657"/>
              <a:ext cx="157975" cy="346433"/>
              <a:chOff x="3852677" y="3220892"/>
              <a:chExt cx="157975" cy="346433"/>
            </a:xfrm>
          </p:grpSpPr>
          <p:cxnSp>
            <p:nvCxnSpPr>
              <p:cNvPr id="388" name="Straight Connector 387"/>
              <p:cNvCxnSpPr/>
              <p:nvPr/>
            </p:nvCxnSpPr>
            <p:spPr>
              <a:xfrm flipV="1">
                <a:off x="3970007" y="3226741"/>
                <a:ext cx="0" cy="339482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/>
              <p:cNvCxnSpPr/>
              <p:nvPr/>
            </p:nvCxnSpPr>
            <p:spPr>
              <a:xfrm flipH="1" flipV="1">
                <a:off x="4008515" y="3220892"/>
                <a:ext cx="2137" cy="34223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Connector 389"/>
              <p:cNvCxnSpPr/>
              <p:nvPr/>
            </p:nvCxnSpPr>
            <p:spPr>
              <a:xfrm flipH="1" flipV="1">
                <a:off x="3929079" y="3223990"/>
                <a:ext cx="2137" cy="34223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/>
              <p:cNvCxnSpPr/>
              <p:nvPr/>
            </p:nvCxnSpPr>
            <p:spPr>
              <a:xfrm flipH="1" flipV="1">
                <a:off x="3891526" y="3224138"/>
                <a:ext cx="2137" cy="34223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/>
              <p:cNvCxnSpPr/>
              <p:nvPr/>
            </p:nvCxnSpPr>
            <p:spPr>
              <a:xfrm flipH="1" flipV="1">
                <a:off x="3852677" y="3225092"/>
                <a:ext cx="2137" cy="34223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7" name="Right Brace 386"/>
            <p:cNvSpPr/>
            <p:nvPr/>
          </p:nvSpPr>
          <p:spPr>
            <a:xfrm rot="16200000">
              <a:off x="4089286" y="3099406"/>
              <a:ext cx="49816" cy="155838"/>
            </a:xfrm>
            <a:prstGeom prst="rightBrace">
              <a:avLst>
                <a:gd name="adj1" fmla="val 15625"/>
                <a:gd name="adj2" fmla="val 50000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4" name="Group 393"/>
          <p:cNvGrpSpPr/>
          <p:nvPr/>
        </p:nvGrpSpPr>
        <p:grpSpPr>
          <a:xfrm>
            <a:off x="7211535" y="2654472"/>
            <a:ext cx="157975" cy="346433"/>
            <a:chOff x="3852677" y="3220892"/>
            <a:chExt cx="157975" cy="346433"/>
          </a:xfrm>
        </p:grpSpPr>
        <p:cxnSp>
          <p:nvCxnSpPr>
            <p:cNvPr id="396" name="Straight Connector 395"/>
            <p:cNvCxnSpPr/>
            <p:nvPr/>
          </p:nvCxnSpPr>
          <p:spPr>
            <a:xfrm flipV="1">
              <a:off x="3970007" y="3226741"/>
              <a:ext cx="0" cy="33948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>
            <a:xfrm flipH="1" flipV="1">
              <a:off x="4008515" y="3220892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/>
            <p:nvPr/>
          </p:nvCxnSpPr>
          <p:spPr>
            <a:xfrm flipH="1" flipV="1">
              <a:off x="3929079" y="3223990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 flipH="1" flipV="1">
              <a:off x="3891526" y="3224138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 flipH="1" flipV="1">
              <a:off x="3852677" y="3225092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1" name="Rectangle 400"/>
          <p:cNvSpPr/>
          <p:nvPr/>
        </p:nvSpPr>
        <p:spPr>
          <a:xfrm>
            <a:off x="6727026" y="1996233"/>
            <a:ext cx="1072412" cy="644185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402" name="Rectangle 401"/>
          <p:cNvSpPr/>
          <p:nvPr/>
        </p:nvSpPr>
        <p:spPr>
          <a:xfrm>
            <a:off x="3571325" y="1996233"/>
            <a:ext cx="3052692" cy="644185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03" name="Rectangle 402"/>
          <p:cNvSpPr/>
          <p:nvPr/>
        </p:nvSpPr>
        <p:spPr>
          <a:xfrm>
            <a:off x="3556777" y="3565994"/>
            <a:ext cx="4439317" cy="1030168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309" name="Right Brace 308"/>
          <p:cNvSpPr/>
          <p:nvPr/>
        </p:nvSpPr>
        <p:spPr>
          <a:xfrm rot="5400000">
            <a:off x="3948290" y="3153484"/>
            <a:ext cx="129470" cy="737809"/>
          </a:xfrm>
          <a:prstGeom prst="rightBrace">
            <a:avLst>
              <a:gd name="adj1" fmla="val 24378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14" name="Group 413"/>
          <p:cNvGrpSpPr/>
          <p:nvPr/>
        </p:nvGrpSpPr>
        <p:grpSpPr>
          <a:xfrm>
            <a:off x="3642524" y="3249787"/>
            <a:ext cx="157975" cy="191277"/>
            <a:chOff x="3852677" y="3220892"/>
            <a:chExt cx="157975" cy="346433"/>
          </a:xfrm>
        </p:grpSpPr>
        <p:cxnSp>
          <p:nvCxnSpPr>
            <p:cNvPr id="416" name="Straight Connector 415"/>
            <p:cNvCxnSpPr/>
            <p:nvPr/>
          </p:nvCxnSpPr>
          <p:spPr>
            <a:xfrm flipV="1">
              <a:off x="3970007" y="3226741"/>
              <a:ext cx="0" cy="33948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 flipH="1" flipV="1">
              <a:off x="4008515" y="3220892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 flipH="1" flipV="1">
              <a:off x="3929079" y="3223990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 flipH="1" flipV="1">
              <a:off x="3891526" y="3224138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 flipH="1" flipV="1">
              <a:off x="3852677" y="3225092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1" name="Group 420"/>
          <p:cNvGrpSpPr/>
          <p:nvPr/>
        </p:nvGrpSpPr>
        <p:grpSpPr>
          <a:xfrm>
            <a:off x="3838604" y="3249331"/>
            <a:ext cx="157975" cy="191277"/>
            <a:chOff x="3852677" y="3220892"/>
            <a:chExt cx="157975" cy="346433"/>
          </a:xfrm>
        </p:grpSpPr>
        <p:cxnSp>
          <p:nvCxnSpPr>
            <p:cNvPr id="422" name="Straight Connector 421"/>
            <p:cNvCxnSpPr/>
            <p:nvPr/>
          </p:nvCxnSpPr>
          <p:spPr>
            <a:xfrm flipV="1">
              <a:off x="3970007" y="3226741"/>
              <a:ext cx="0" cy="33948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/>
          </p:nvCxnSpPr>
          <p:spPr>
            <a:xfrm flipH="1" flipV="1">
              <a:off x="4008515" y="3220892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/>
            <p:nvPr/>
          </p:nvCxnSpPr>
          <p:spPr>
            <a:xfrm flipH="1" flipV="1">
              <a:off x="3929079" y="3223990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/>
            <p:nvPr/>
          </p:nvCxnSpPr>
          <p:spPr>
            <a:xfrm flipH="1" flipV="1">
              <a:off x="3891526" y="3224138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/>
            <p:nvPr/>
          </p:nvCxnSpPr>
          <p:spPr>
            <a:xfrm flipH="1" flipV="1">
              <a:off x="3852677" y="3225092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7" name="Group 426"/>
          <p:cNvGrpSpPr/>
          <p:nvPr/>
        </p:nvGrpSpPr>
        <p:grpSpPr>
          <a:xfrm>
            <a:off x="4032547" y="3248997"/>
            <a:ext cx="157975" cy="191277"/>
            <a:chOff x="3852677" y="3220892"/>
            <a:chExt cx="157975" cy="346433"/>
          </a:xfrm>
        </p:grpSpPr>
        <p:cxnSp>
          <p:nvCxnSpPr>
            <p:cNvPr id="428" name="Straight Connector 427"/>
            <p:cNvCxnSpPr/>
            <p:nvPr/>
          </p:nvCxnSpPr>
          <p:spPr>
            <a:xfrm flipV="1">
              <a:off x="3970007" y="3226741"/>
              <a:ext cx="0" cy="33948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/>
            <p:cNvCxnSpPr/>
            <p:nvPr/>
          </p:nvCxnSpPr>
          <p:spPr>
            <a:xfrm flipH="1" flipV="1">
              <a:off x="4008515" y="3220892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>
            <a:xfrm flipH="1" flipV="1">
              <a:off x="3929079" y="3223990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/>
            <p:cNvCxnSpPr/>
            <p:nvPr/>
          </p:nvCxnSpPr>
          <p:spPr>
            <a:xfrm flipH="1" flipV="1">
              <a:off x="3891526" y="3224138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/>
            <p:cNvCxnSpPr/>
            <p:nvPr/>
          </p:nvCxnSpPr>
          <p:spPr>
            <a:xfrm flipH="1" flipV="1">
              <a:off x="3852677" y="3225092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3" name="Group 432"/>
          <p:cNvGrpSpPr/>
          <p:nvPr/>
        </p:nvGrpSpPr>
        <p:grpSpPr>
          <a:xfrm>
            <a:off x="4223955" y="3250304"/>
            <a:ext cx="157975" cy="191277"/>
            <a:chOff x="3852677" y="3220892"/>
            <a:chExt cx="157975" cy="346433"/>
          </a:xfrm>
        </p:grpSpPr>
        <p:cxnSp>
          <p:nvCxnSpPr>
            <p:cNvPr id="434" name="Straight Connector 433"/>
            <p:cNvCxnSpPr/>
            <p:nvPr/>
          </p:nvCxnSpPr>
          <p:spPr>
            <a:xfrm flipV="1">
              <a:off x="3970007" y="3226741"/>
              <a:ext cx="0" cy="33948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/>
            <p:cNvCxnSpPr/>
            <p:nvPr/>
          </p:nvCxnSpPr>
          <p:spPr>
            <a:xfrm flipH="1" flipV="1">
              <a:off x="4008515" y="3220892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/>
            <p:cNvCxnSpPr/>
            <p:nvPr/>
          </p:nvCxnSpPr>
          <p:spPr>
            <a:xfrm flipH="1" flipV="1">
              <a:off x="3929079" y="3223990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/>
            <p:cNvCxnSpPr/>
            <p:nvPr/>
          </p:nvCxnSpPr>
          <p:spPr>
            <a:xfrm flipH="1" flipV="1">
              <a:off x="3891526" y="3224138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/>
            <p:cNvCxnSpPr/>
            <p:nvPr/>
          </p:nvCxnSpPr>
          <p:spPr>
            <a:xfrm flipH="1" flipV="1">
              <a:off x="3852677" y="3225092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1" name="Straight Connector 310"/>
          <p:cNvCxnSpPr/>
          <p:nvPr/>
        </p:nvCxnSpPr>
        <p:spPr>
          <a:xfrm flipH="1">
            <a:off x="3665740" y="3134588"/>
            <a:ext cx="323566" cy="109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7" name="Right Brace 446"/>
          <p:cNvSpPr/>
          <p:nvPr/>
        </p:nvSpPr>
        <p:spPr>
          <a:xfrm rot="5400000">
            <a:off x="4794252" y="3146426"/>
            <a:ext cx="129470" cy="737809"/>
          </a:xfrm>
          <a:prstGeom prst="rightBrace">
            <a:avLst>
              <a:gd name="adj1" fmla="val 24378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8" name="Group 447"/>
          <p:cNvGrpSpPr/>
          <p:nvPr/>
        </p:nvGrpSpPr>
        <p:grpSpPr>
          <a:xfrm>
            <a:off x="4488486" y="3242729"/>
            <a:ext cx="157975" cy="191277"/>
            <a:chOff x="3852677" y="3220892"/>
            <a:chExt cx="157975" cy="346433"/>
          </a:xfrm>
        </p:grpSpPr>
        <p:cxnSp>
          <p:nvCxnSpPr>
            <p:cNvPr id="449" name="Straight Connector 448"/>
            <p:cNvCxnSpPr/>
            <p:nvPr/>
          </p:nvCxnSpPr>
          <p:spPr>
            <a:xfrm flipV="1">
              <a:off x="3970007" y="3226741"/>
              <a:ext cx="0" cy="33948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/>
            <p:cNvCxnSpPr/>
            <p:nvPr/>
          </p:nvCxnSpPr>
          <p:spPr>
            <a:xfrm flipH="1" flipV="1">
              <a:off x="4008515" y="3220892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/>
            <p:cNvCxnSpPr/>
            <p:nvPr/>
          </p:nvCxnSpPr>
          <p:spPr>
            <a:xfrm flipH="1" flipV="1">
              <a:off x="3929079" y="3223990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/>
            <p:cNvCxnSpPr/>
            <p:nvPr/>
          </p:nvCxnSpPr>
          <p:spPr>
            <a:xfrm flipH="1" flipV="1">
              <a:off x="3891526" y="3224138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/>
            <p:cNvCxnSpPr/>
            <p:nvPr/>
          </p:nvCxnSpPr>
          <p:spPr>
            <a:xfrm flipH="1" flipV="1">
              <a:off x="3852677" y="3225092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4" name="Group 453"/>
          <p:cNvGrpSpPr/>
          <p:nvPr/>
        </p:nvGrpSpPr>
        <p:grpSpPr>
          <a:xfrm>
            <a:off x="4684566" y="3242273"/>
            <a:ext cx="157975" cy="191277"/>
            <a:chOff x="3852677" y="3220892"/>
            <a:chExt cx="157975" cy="346433"/>
          </a:xfrm>
        </p:grpSpPr>
        <p:cxnSp>
          <p:nvCxnSpPr>
            <p:cNvPr id="455" name="Straight Connector 454"/>
            <p:cNvCxnSpPr/>
            <p:nvPr/>
          </p:nvCxnSpPr>
          <p:spPr>
            <a:xfrm flipV="1">
              <a:off x="3970007" y="3226741"/>
              <a:ext cx="0" cy="33948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/>
            <p:cNvCxnSpPr/>
            <p:nvPr/>
          </p:nvCxnSpPr>
          <p:spPr>
            <a:xfrm flipH="1" flipV="1">
              <a:off x="4008515" y="3220892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/>
            <p:cNvCxnSpPr/>
            <p:nvPr/>
          </p:nvCxnSpPr>
          <p:spPr>
            <a:xfrm flipH="1" flipV="1">
              <a:off x="3929079" y="3223990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/>
            <p:cNvCxnSpPr/>
            <p:nvPr/>
          </p:nvCxnSpPr>
          <p:spPr>
            <a:xfrm flipH="1" flipV="1">
              <a:off x="3891526" y="3224138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/>
            <p:cNvCxnSpPr/>
            <p:nvPr/>
          </p:nvCxnSpPr>
          <p:spPr>
            <a:xfrm flipH="1" flipV="1">
              <a:off x="3852677" y="3225092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0" name="Group 459"/>
          <p:cNvGrpSpPr/>
          <p:nvPr/>
        </p:nvGrpSpPr>
        <p:grpSpPr>
          <a:xfrm>
            <a:off x="4878509" y="3241939"/>
            <a:ext cx="157975" cy="191277"/>
            <a:chOff x="3852677" y="3220892"/>
            <a:chExt cx="157975" cy="346433"/>
          </a:xfrm>
        </p:grpSpPr>
        <p:cxnSp>
          <p:nvCxnSpPr>
            <p:cNvPr id="461" name="Straight Connector 460"/>
            <p:cNvCxnSpPr/>
            <p:nvPr/>
          </p:nvCxnSpPr>
          <p:spPr>
            <a:xfrm flipV="1">
              <a:off x="3970007" y="3226741"/>
              <a:ext cx="0" cy="33948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/>
            <p:cNvCxnSpPr/>
            <p:nvPr/>
          </p:nvCxnSpPr>
          <p:spPr>
            <a:xfrm flipH="1" flipV="1">
              <a:off x="4008515" y="3220892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/>
            <p:cNvCxnSpPr/>
            <p:nvPr/>
          </p:nvCxnSpPr>
          <p:spPr>
            <a:xfrm flipH="1" flipV="1">
              <a:off x="3929079" y="3223990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/>
            <p:cNvCxnSpPr/>
            <p:nvPr/>
          </p:nvCxnSpPr>
          <p:spPr>
            <a:xfrm flipH="1" flipV="1">
              <a:off x="3891526" y="3224138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/>
            <p:cNvCxnSpPr/>
            <p:nvPr/>
          </p:nvCxnSpPr>
          <p:spPr>
            <a:xfrm flipH="1" flipV="1">
              <a:off x="3852677" y="3225092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6" name="Group 465"/>
          <p:cNvGrpSpPr/>
          <p:nvPr/>
        </p:nvGrpSpPr>
        <p:grpSpPr>
          <a:xfrm>
            <a:off x="5069917" y="3243246"/>
            <a:ext cx="157975" cy="191277"/>
            <a:chOff x="3852677" y="3220892"/>
            <a:chExt cx="157975" cy="346433"/>
          </a:xfrm>
        </p:grpSpPr>
        <p:cxnSp>
          <p:nvCxnSpPr>
            <p:cNvPr id="467" name="Straight Connector 466"/>
            <p:cNvCxnSpPr/>
            <p:nvPr/>
          </p:nvCxnSpPr>
          <p:spPr>
            <a:xfrm flipV="1">
              <a:off x="3970007" y="3226741"/>
              <a:ext cx="0" cy="33948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/>
            <p:cNvCxnSpPr/>
            <p:nvPr/>
          </p:nvCxnSpPr>
          <p:spPr>
            <a:xfrm flipH="1" flipV="1">
              <a:off x="4008515" y="3220892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/>
            <p:cNvCxnSpPr/>
            <p:nvPr/>
          </p:nvCxnSpPr>
          <p:spPr>
            <a:xfrm flipH="1" flipV="1">
              <a:off x="3929079" y="3223990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/>
            <p:cNvCxnSpPr/>
            <p:nvPr/>
          </p:nvCxnSpPr>
          <p:spPr>
            <a:xfrm flipH="1" flipV="1">
              <a:off x="3891526" y="3224138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 flipH="1" flipV="1">
              <a:off x="3852677" y="3225092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2" name="Right Brace 471"/>
          <p:cNvSpPr/>
          <p:nvPr/>
        </p:nvSpPr>
        <p:spPr>
          <a:xfrm rot="5400000">
            <a:off x="5807868" y="3146427"/>
            <a:ext cx="129470" cy="737809"/>
          </a:xfrm>
          <a:prstGeom prst="rightBrace">
            <a:avLst>
              <a:gd name="adj1" fmla="val 24378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3" name="Group 472"/>
          <p:cNvGrpSpPr/>
          <p:nvPr/>
        </p:nvGrpSpPr>
        <p:grpSpPr>
          <a:xfrm>
            <a:off x="5502102" y="3242730"/>
            <a:ext cx="157975" cy="191277"/>
            <a:chOff x="3852677" y="3220892"/>
            <a:chExt cx="157975" cy="346433"/>
          </a:xfrm>
        </p:grpSpPr>
        <p:cxnSp>
          <p:nvCxnSpPr>
            <p:cNvPr id="474" name="Straight Connector 473"/>
            <p:cNvCxnSpPr/>
            <p:nvPr/>
          </p:nvCxnSpPr>
          <p:spPr>
            <a:xfrm flipV="1">
              <a:off x="3970007" y="3226741"/>
              <a:ext cx="0" cy="33948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 flipH="1" flipV="1">
              <a:off x="4008515" y="3220892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Connector 475"/>
            <p:cNvCxnSpPr/>
            <p:nvPr/>
          </p:nvCxnSpPr>
          <p:spPr>
            <a:xfrm flipH="1" flipV="1">
              <a:off x="3929079" y="3223990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/>
            <p:cNvCxnSpPr/>
            <p:nvPr/>
          </p:nvCxnSpPr>
          <p:spPr>
            <a:xfrm flipH="1" flipV="1">
              <a:off x="3891526" y="3224138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Connector 477"/>
            <p:cNvCxnSpPr/>
            <p:nvPr/>
          </p:nvCxnSpPr>
          <p:spPr>
            <a:xfrm flipH="1" flipV="1">
              <a:off x="3852677" y="3225092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9" name="Group 478"/>
          <p:cNvGrpSpPr/>
          <p:nvPr/>
        </p:nvGrpSpPr>
        <p:grpSpPr>
          <a:xfrm>
            <a:off x="5698182" y="3242274"/>
            <a:ext cx="157975" cy="191277"/>
            <a:chOff x="3852677" y="3220892"/>
            <a:chExt cx="157975" cy="346433"/>
          </a:xfrm>
        </p:grpSpPr>
        <p:cxnSp>
          <p:nvCxnSpPr>
            <p:cNvPr id="480" name="Straight Connector 479"/>
            <p:cNvCxnSpPr/>
            <p:nvPr/>
          </p:nvCxnSpPr>
          <p:spPr>
            <a:xfrm flipV="1">
              <a:off x="3970007" y="3226741"/>
              <a:ext cx="0" cy="33948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Connector 480"/>
            <p:cNvCxnSpPr/>
            <p:nvPr/>
          </p:nvCxnSpPr>
          <p:spPr>
            <a:xfrm flipH="1" flipV="1">
              <a:off x="4008515" y="3220892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Connector 481"/>
            <p:cNvCxnSpPr/>
            <p:nvPr/>
          </p:nvCxnSpPr>
          <p:spPr>
            <a:xfrm flipH="1" flipV="1">
              <a:off x="3929079" y="3223990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Connector 482"/>
            <p:cNvCxnSpPr/>
            <p:nvPr/>
          </p:nvCxnSpPr>
          <p:spPr>
            <a:xfrm flipH="1" flipV="1">
              <a:off x="3891526" y="3224138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Connector 483"/>
            <p:cNvCxnSpPr/>
            <p:nvPr/>
          </p:nvCxnSpPr>
          <p:spPr>
            <a:xfrm flipH="1" flipV="1">
              <a:off x="3852677" y="3225092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5" name="Group 484"/>
          <p:cNvGrpSpPr/>
          <p:nvPr/>
        </p:nvGrpSpPr>
        <p:grpSpPr>
          <a:xfrm>
            <a:off x="5892125" y="3241940"/>
            <a:ext cx="157975" cy="191277"/>
            <a:chOff x="3852677" y="3220892"/>
            <a:chExt cx="157975" cy="346433"/>
          </a:xfrm>
        </p:grpSpPr>
        <p:cxnSp>
          <p:nvCxnSpPr>
            <p:cNvPr id="486" name="Straight Connector 485"/>
            <p:cNvCxnSpPr/>
            <p:nvPr/>
          </p:nvCxnSpPr>
          <p:spPr>
            <a:xfrm flipV="1">
              <a:off x="3970007" y="3226741"/>
              <a:ext cx="0" cy="33948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Connector 486"/>
            <p:cNvCxnSpPr/>
            <p:nvPr/>
          </p:nvCxnSpPr>
          <p:spPr>
            <a:xfrm flipH="1" flipV="1">
              <a:off x="4008515" y="3220892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/>
            <p:cNvCxnSpPr/>
            <p:nvPr/>
          </p:nvCxnSpPr>
          <p:spPr>
            <a:xfrm flipH="1" flipV="1">
              <a:off x="3929079" y="3223990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/>
            <p:cNvCxnSpPr/>
            <p:nvPr/>
          </p:nvCxnSpPr>
          <p:spPr>
            <a:xfrm flipH="1" flipV="1">
              <a:off x="3891526" y="3224138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/>
            <p:cNvCxnSpPr/>
            <p:nvPr/>
          </p:nvCxnSpPr>
          <p:spPr>
            <a:xfrm flipH="1" flipV="1">
              <a:off x="3852677" y="3225092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1" name="Group 490"/>
          <p:cNvGrpSpPr/>
          <p:nvPr/>
        </p:nvGrpSpPr>
        <p:grpSpPr>
          <a:xfrm>
            <a:off x="6083533" y="3243247"/>
            <a:ext cx="157975" cy="191277"/>
            <a:chOff x="3852677" y="3220892"/>
            <a:chExt cx="157975" cy="346433"/>
          </a:xfrm>
        </p:grpSpPr>
        <p:cxnSp>
          <p:nvCxnSpPr>
            <p:cNvPr id="492" name="Straight Connector 491"/>
            <p:cNvCxnSpPr/>
            <p:nvPr/>
          </p:nvCxnSpPr>
          <p:spPr>
            <a:xfrm flipV="1">
              <a:off x="3970007" y="3226741"/>
              <a:ext cx="0" cy="33948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/>
            <p:cNvCxnSpPr/>
            <p:nvPr/>
          </p:nvCxnSpPr>
          <p:spPr>
            <a:xfrm flipH="1" flipV="1">
              <a:off x="4008515" y="3220892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/>
            <p:cNvCxnSpPr/>
            <p:nvPr/>
          </p:nvCxnSpPr>
          <p:spPr>
            <a:xfrm flipH="1" flipV="1">
              <a:off x="3929079" y="3223990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/>
            <p:cNvCxnSpPr/>
            <p:nvPr/>
          </p:nvCxnSpPr>
          <p:spPr>
            <a:xfrm flipH="1" flipV="1">
              <a:off x="3891526" y="3224138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/>
            <p:cNvCxnSpPr/>
            <p:nvPr/>
          </p:nvCxnSpPr>
          <p:spPr>
            <a:xfrm flipH="1" flipV="1">
              <a:off x="3852677" y="3225092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7" name="Right Brace 496"/>
          <p:cNvSpPr/>
          <p:nvPr/>
        </p:nvSpPr>
        <p:spPr>
          <a:xfrm rot="5400000">
            <a:off x="6608394" y="3146589"/>
            <a:ext cx="129470" cy="737809"/>
          </a:xfrm>
          <a:prstGeom prst="rightBrace">
            <a:avLst>
              <a:gd name="adj1" fmla="val 24378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98" name="Group 497"/>
          <p:cNvGrpSpPr/>
          <p:nvPr/>
        </p:nvGrpSpPr>
        <p:grpSpPr>
          <a:xfrm>
            <a:off x="6302628" y="3242892"/>
            <a:ext cx="157975" cy="191277"/>
            <a:chOff x="3852677" y="3220892"/>
            <a:chExt cx="157975" cy="346433"/>
          </a:xfrm>
        </p:grpSpPr>
        <p:cxnSp>
          <p:nvCxnSpPr>
            <p:cNvPr id="499" name="Straight Connector 498"/>
            <p:cNvCxnSpPr/>
            <p:nvPr/>
          </p:nvCxnSpPr>
          <p:spPr>
            <a:xfrm flipV="1">
              <a:off x="3970007" y="3226741"/>
              <a:ext cx="0" cy="33948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Straight Connector 499"/>
            <p:cNvCxnSpPr/>
            <p:nvPr/>
          </p:nvCxnSpPr>
          <p:spPr>
            <a:xfrm flipH="1" flipV="1">
              <a:off x="4008515" y="3220892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/>
            <p:cNvCxnSpPr/>
            <p:nvPr/>
          </p:nvCxnSpPr>
          <p:spPr>
            <a:xfrm flipH="1" flipV="1">
              <a:off x="3929079" y="3223990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/>
            <p:cNvCxnSpPr/>
            <p:nvPr/>
          </p:nvCxnSpPr>
          <p:spPr>
            <a:xfrm flipH="1" flipV="1">
              <a:off x="3891526" y="3224138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/>
            <p:cNvCxnSpPr/>
            <p:nvPr/>
          </p:nvCxnSpPr>
          <p:spPr>
            <a:xfrm flipH="1" flipV="1">
              <a:off x="3852677" y="3225092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4" name="Group 503"/>
          <p:cNvGrpSpPr/>
          <p:nvPr/>
        </p:nvGrpSpPr>
        <p:grpSpPr>
          <a:xfrm>
            <a:off x="6498708" y="3242436"/>
            <a:ext cx="157975" cy="191277"/>
            <a:chOff x="3852677" y="3220892"/>
            <a:chExt cx="157975" cy="346433"/>
          </a:xfrm>
        </p:grpSpPr>
        <p:cxnSp>
          <p:nvCxnSpPr>
            <p:cNvPr id="505" name="Straight Connector 504"/>
            <p:cNvCxnSpPr/>
            <p:nvPr/>
          </p:nvCxnSpPr>
          <p:spPr>
            <a:xfrm flipV="1">
              <a:off x="3970007" y="3226741"/>
              <a:ext cx="0" cy="33948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/>
            <p:cNvCxnSpPr/>
            <p:nvPr/>
          </p:nvCxnSpPr>
          <p:spPr>
            <a:xfrm flipH="1" flipV="1">
              <a:off x="4008515" y="3220892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/>
            <p:cNvCxnSpPr/>
            <p:nvPr/>
          </p:nvCxnSpPr>
          <p:spPr>
            <a:xfrm flipH="1" flipV="1">
              <a:off x="3929079" y="3223990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/>
            <p:cNvCxnSpPr/>
            <p:nvPr/>
          </p:nvCxnSpPr>
          <p:spPr>
            <a:xfrm flipH="1" flipV="1">
              <a:off x="3891526" y="3224138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/>
            <p:cNvCxnSpPr/>
            <p:nvPr/>
          </p:nvCxnSpPr>
          <p:spPr>
            <a:xfrm flipH="1" flipV="1">
              <a:off x="3852677" y="3225092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0" name="Group 509"/>
          <p:cNvGrpSpPr/>
          <p:nvPr/>
        </p:nvGrpSpPr>
        <p:grpSpPr>
          <a:xfrm>
            <a:off x="6692651" y="3242102"/>
            <a:ext cx="157975" cy="191277"/>
            <a:chOff x="3852677" y="3220892"/>
            <a:chExt cx="157975" cy="346433"/>
          </a:xfrm>
        </p:grpSpPr>
        <p:cxnSp>
          <p:nvCxnSpPr>
            <p:cNvPr id="511" name="Straight Connector 510"/>
            <p:cNvCxnSpPr/>
            <p:nvPr/>
          </p:nvCxnSpPr>
          <p:spPr>
            <a:xfrm flipV="1">
              <a:off x="3970007" y="3226741"/>
              <a:ext cx="0" cy="33948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Connector 511"/>
            <p:cNvCxnSpPr/>
            <p:nvPr/>
          </p:nvCxnSpPr>
          <p:spPr>
            <a:xfrm flipH="1" flipV="1">
              <a:off x="4008515" y="3220892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/>
            <p:cNvCxnSpPr/>
            <p:nvPr/>
          </p:nvCxnSpPr>
          <p:spPr>
            <a:xfrm flipH="1" flipV="1">
              <a:off x="3929079" y="3223990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Straight Connector 513"/>
            <p:cNvCxnSpPr/>
            <p:nvPr/>
          </p:nvCxnSpPr>
          <p:spPr>
            <a:xfrm flipH="1" flipV="1">
              <a:off x="3891526" y="3224138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2" name="Straight Connector 741"/>
            <p:cNvCxnSpPr/>
            <p:nvPr/>
          </p:nvCxnSpPr>
          <p:spPr>
            <a:xfrm flipH="1" flipV="1">
              <a:off x="3852677" y="3225092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3" name="Group 742"/>
          <p:cNvGrpSpPr/>
          <p:nvPr/>
        </p:nvGrpSpPr>
        <p:grpSpPr>
          <a:xfrm>
            <a:off x="6884059" y="3243409"/>
            <a:ext cx="157975" cy="191277"/>
            <a:chOff x="3852677" y="3220892"/>
            <a:chExt cx="157975" cy="346433"/>
          </a:xfrm>
        </p:grpSpPr>
        <p:cxnSp>
          <p:nvCxnSpPr>
            <p:cNvPr id="744" name="Straight Connector 743"/>
            <p:cNvCxnSpPr/>
            <p:nvPr/>
          </p:nvCxnSpPr>
          <p:spPr>
            <a:xfrm flipV="1">
              <a:off x="3970007" y="3226741"/>
              <a:ext cx="0" cy="33948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5" name="Straight Connector 744"/>
            <p:cNvCxnSpPr/>
            <p:nvPr/>
          </p:nvCxnSpPr>
          <p:spPr>
            <a:xfrm flipH="1" flipV="1">
              <a:off x="4008515" y="3220892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" name="Straight Connector 745"/>
            <p:cNvCxnSpPr/>
            <p:nvPr/>
          </p:nvCxnSpPr>
          <p:spPr>
            <a:xfrm flipH="1" flipV="1">
              <a:off x="3929079" y="3223990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" name="Straight Connector 746"/>
            <p:cNvCxnSpPr/>
            <p:nvPr/>
          </p:nvCxnSpPr>
          <p:spPr>
            <a:xfrm flipH="1" flipV="1">
              <a:off x="3891526" y="3224138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" name="Straight Connector 747"/>
            <p:cNvCxnSpPr/>
            <p:nvPr/>
          </p:nvCxnSpPr>
          <p:spPr>
            <a:xfrm flipH="1" flipV="1">
              <a:off x="3852677" y="3225092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/>
        </p:nvCxnSpPr>
        <p:spPr>
          <a:xfrm>
            <a:off x="4023535" y="3124942"/>
            <a:ext cx="466425" cy="111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68895" y="3112370"/>
            <a:ext cx="1433207" cy="136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01726" y="3129823"/>
            <a:ext cx="2240665" cy="107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718926" y="3109762"/>
            <a:ext cx="895023" cy="140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543974" y="3125304"/>
            <a:ext cx="102142" cy="116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693572" y="3114368"/>
            <a:ext cx="883230" cy="135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58464" y="3123038"/>
            <a:ext cx="1639923" cy="124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858051" y="3119013"/>
            <a:ext cx="1378519" cy="135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597481" y="3128550"/>
            <a:ext cx="696355" cy="127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355808" y="3124252"/>
            <a:ext cx="250552" cy="115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398141" y="3109748"/>
            <a:ext cx="1023613" cy="128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flipH="1">
            <a:off x="3681373" y="3109748"/>
            <a:ext cx="2696434" cy="140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flipH="1">
            <a:off x="4579575" y="3135082"/>
            <a:ext cx="1847192" cy="115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 flipH="1">
            <a:off x="5660734" y="3126559"/>
            <a:ext cx="797732" cy="121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 flipH="1">
            <a:off x="6399566" y="3123473"/>
            <a:ext cx="104045" cy="141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6" name="Right Brace 405"/>
          <p:cNvSpPr/>
          <p:nvPr/>
        </p:nvSpPr>
        <p:spPr>
          <a:xfrm rot="5400000">
            <a:off x="7499621" y="3146427"/>
            <a:ext cx="129470" cy="737809"/>
          </a:xfrm>
          <a:prstGeom prst="rightBrace">
            <a:avLst>
              <a:gd name="adj1" fmla="val 24378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7" name="Group 406"/>
          <p:cNvGrpSpPr/>
          <p:nvPr/>
        </p:nvGrpSpPr>
        <p:grpSpPr>
          <a:xfrm>
            <a:off x="7193855" y="3242730"/>
            <a:ext cx="157975" cy="191277"/>
            <a:chOff x="3852677" y="3220892"/>
            <a:chExt cx="157975" cy="346433"/>
          </a:xfrm>
        </p:grpSpPr>
        <p:cxnSp>
          <p:nvCxnSpPr>
            <p:cNvPr id="408" name="Straight Connector 407"/>
            <p:cNvCxnSpPr/>
            <p:nvPr/>
          </p:nvCxnSpPr>
          <p:spPr>
            <a:xfrm flipV="1">
              <a:off x="3970007" y="3226741"/>
              <a:ext cx="0" cy="33948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 flipH="1" flipV="1">
              <a:off x="4008515" y="3220892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 flipH="1" flipV="1">
              <a:off x="3929079" y="3223990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 flipH="1" flipV="1">
              <a:off x="3891526" y="3224138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 flipH="1" flipV="1">
              <a:off x="3852677" y="3225092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5" name="Group 414"/>
          <p:cNvGrpSpPr/>
          <p:nvPr/>
        </p:nvGrpSpPr>
        <p:grpSpPr>
          <a:xfrm>
            <a:off x="7389935" y="3242274"/>
            <a:ext cx="157975" cy="191277"/>
            <a:chOff x="3852677" y="3220892"/>
            <a:chExt cx="157975" cy="346433"/>
          </a:xfrm>
        </p:grpSpPr>
        <p:cxnSp>
          <p:nvCxnSpPr>
            <p:cNvPr id="439" name="Straight Connector 438"/>
            <p:cNvCxnSpPr/>
            <p:nvPr/>
          </p:nvCxnSpPr>
          <p:spPr>
            <a:xfrm flipV="1">
              <a:off x="3970007" y="3226741"/>
              <a:ext cx="0" cy="33948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>
            <a:xfrm flipH="1" flipV="1">
              <a:off x="4008515" y="3220892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/>
            <p:cNvCxnSpPr/>
            <p:nvPr/>
          </p:nvCxnSpPr>
          <p:spPr>
            <a:xfrm flipH="1" flipV="1">
              <a:off x="3929079" y="3223990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/>
            <p:cNvCxnSpPr/>
            <p:nvPr/>
          </p:nvCxnSpPr>
          <p:spPr>
            <a:xfrm flipH="1" flipV="1">
              <a:off x="3891526" y="3224138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/>
            <p:cNvCxnSpPr/>
            <p:nvPr/>
          </p:nvCxnSpPr>
          <p:spPr>
            <a:xfrm flipH="1" flipV="1">
              <a:off x="3852677" y="3225092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4" name="Group 443"/>
          <p:cNvGrpSpPr/>
          <p:nvPr/>
        </p:nvGrpSpPr>
        <p:grpSpPr>
          <a:xfrm>
            <a:off x="7583878" y="3241940"/>
            <a:ext cx="157975" cy="191277"/>
            <a:chOff x="3852677" y="3220892"/>
            <a:chExt cx="157975" cy="346433"/>
          </a:xfrm>
        </p:grpSpPr>
        <p:cxnSp>
          <p:nvCxnSpPr>
            <p:cNvPr id="445" name="Straight Connector 444"/>
            <p:cNvCxnSpPr/>
            <p:nvPr/>
          </p:nvCxnSpPr>
          <p:spPr>
            <a:xfrm flipV="1">
              <a:off x="3970007" y="3226741"/>
              <a:ext cx="0" cy="33948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/>
            <p:cNvCxnSpPr/>
            <p:nvPr/>
          </p:nvCxnSpPr>
          <p:spPr>
            <a:xfrm flipH="1" flipV="1">
              <a:off x="4008515" y="3220892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 flipH="1" flipV="1">
              <a:off x="3929079" y="3223990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 flipH="1" flipV="1">
              <a:off x="3891526" y="3224138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Straight Connector 539"/>
            <p:cNvCxnSpPr/>
            <p:nvPr/>
          </p:nvCxnSpPr>
          <p:spPr>
            <a:xfrm flipH="1" flipV="1">
              <a:off x="3852677" y="3225092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2" name="Group 551"/>
          <p:cNvGrpSpPr/>
          <p:nvPr/>
        </p:nvGrpSpPr>
        <p:grpSpPr>
          <a:xfrm>
            <a:off x="7775286" y="3243247"/>
            <a:ext cx="157975" cy="191277"/>
            <a:chOff x="3852677" y="3220892"/>
            <a:chExt cx="157975" cy="346433"/>
          </a:xfrm>
        </p:grpSpPr>
        <p:cxnSp>
          <p:nvCxnSpPr>
            <p:cNvPr id="553" name="Straight Connector 552"/>
            <p:cNvCxnSpPr/>
            <p:nvPr/>
          </p:nvCxnSpPr>
          <p:spPr>
            <a:xfrm flipV="1">
              <a:off x="3970007" y="3226741"/>
              <a:ext cx="0" cy="33948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Straight Connector 554"/>
            <p:cNvCxnSpPr/>
            <p:nvPr/>
          </p:nvCxnSpPr>
          <p:spPr>
            <a:xfrm flipH="1" flipV="1">
              <a:off x="4008515" y="3220892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" name="Straight Connector 748"/>
            <p:cNvCxnSpPr/>
            <p:nvPr/>
          </p:nvCxnSpPr>
          <p:spPr>
            <a:xfrm flipH="1" flipV="1">
              <a:off x="3929079" y="3223990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0" name="Straight Connector 749"/>
            <p:cNvCxnSpPr/>
            <p:nvPr/>
          </p:nvCxnSpPr>
          <p:spPr>
            <a:xfrm flipH="1" flipV="1">
              <a:off x="3891526" y="3224138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1" name="Straight Connector 750"/>
            <p:cNvCxnSpPr/>
            <p:nvPr/>
          </p:nvCxnSpPr>
          <p:spPr>
            <a:xfrm flipH="1" flipV="1">
              <a:off x="3852677" y="3225092"/>
              <a:ext cx="2137" cy="3422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4" name="Straight Connector 233"/>
          <p:cNvCxnSpPr/>
          <p:nvPr/>
        </p:nvCxnSpPr>
        <p:spPr>
          <a:xfrm>
            <a:off x="4140683" y="3109748"/>
            <a:ext cx="3092021" cy="127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4674935" y="3116438"/>
            <a:ext cx="2658586" cy="121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5390271" y="3117161"/>
            <a:ext cx="2064567" cy="114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6460603" y="3120111"/>
            <a:ext cx="1147029" cy="1147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7188083" y="3033545"/>
            <a:ext cx="0" cy="198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>
            <a:off x="7255040" y="3028525"/>
            <a:ext cx="0" cy="2165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>
            <a:off x="7311185" y="3028525"/>
            <a:ext cx="0" cy="236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>
            <a:off x="7371228" y="3047252"/>
            <a:ext cx="16570" cy="2017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7324397" y="3032713"/>
            <a:ext cx="38400" cy="241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7288040" y="3038581"/>
            <a:ext cx="0" cy="195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1" name="Group 260"/>
          <p:cNvGrpSpPr/>
          <p:nvPr/>
        </p:nvGrpSpPr>
        <p:grpSpPr>
          <a:xfrm>
            <a:off x="3561500" y="2692711"/>
            <a:ext cx="4521416" cy="723780"/>
            <a:chOff x="4357875" y="1561918"/>
            <a:chExt cx="4521416" cy="723780"/>
          </a:xfrm>
        </p:grpSpPr>
        <p:grpSp>
          <p:nvGrpSpPr>
            <p:cNvPr id="260" name="Group 259"/>
            <p:cNvGrpSpPr/>
            <p:nvPr/>
          </p:nvGrpSpPr>
          <p:grpSpPr>
            <a:xfrm>
              <a:off x="4357875" y="1561918"/>
              <a:ext cx="4487290" cy="711229"/>
              <a:chOff x="3571324" y="2689460"/>
              <a:chExt cx="4487290" cy="711229"/>
            </a:xfrm>
          </p:grpSpPr>
          <p:sp>
            <p:nvSpPr>
              <p:cNvPr id="755" name="Rectangle 754"/>
              <p:cNvSpPr/>
              <p:nvPr/>
            </p:nvSpPr>
            <p:spPr>
              <a:xfrm>
                <a:off x="3571324" y="2756738"/>
                <a:ext cx="4424769" cy="643951"/>
              </a:xfrm>
              <a:prstGeom prst="rect">
                <a:avLst/>
              </a:prstGeom>
              <a:solidFill>
                <a:schemeClr val="bg1"/>
              </a:solidFill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pic>
            <p:nvPicPr>
              <p:cNvPr id="259" name="Picture 25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87750" y="2771929"/>
                <a:ext cx="4394200" cy="612621"/>
              </a:xfrm>
              <a:prstGeom prst="rect">
                <a:avLst/>
              </a:prstGeom>
            </p:spPr>
          </p:pic>
          <p:sp>
            <p:nvSpPr>
              <p:cNvPr id="759" name="TextBox 758"/>
              <p:cNvSpPr txBox="1"/>
              <p:nvPr/>
            </p:nvSpPr>
            <p:spPr>
              <a:xfrm>
                <a:off x="5834735" y="2689460"/>
                <a:ext cx="22238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solidFill>
                      <a:schemeClr val="bg1"/>
                    </a:solidFill>
                  </a:rPr>
                  <a:t> </a:t>
                </a:r>
                <a:r>
                  <a:rPr lang="en-GB" b="1" dirty="0" smtClean="0">
                    <a:solidFill>
                      <a:schemeClr val="bg1"/>
                    </a:solidFill>
                  </a:rPr>
                  <a:t>Printed Circuit Board</a:t>
                </a:r>
                <a:endParaRPr lang="en-GB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60" name="TextBox 759"/>
            <p:cNvSpPr txBox="1"/>
            <p:nvPr/>
          </p:nvSpPr>
          <p:spPr>
            <a:xfrm>
              <a:off x="7300810" y="1977921"/>
              <a:ext cx="15784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i="1" dirty="0" err="1" smtClean="0">
                  <a:solidFill>
                    <a:schemeClr val="bg1"/>
                  </a:solidFill>
                </a:rPr>
                <a:t>Nx</a:t>
              </a:r>
              <a:r>
                <a:rPr lang="en-GB" sz="1400" b="1" i="1" dirty="0" smtClean="0">
                  <a:solidFill>
                    <a:schemeClr val="bg1"/>
                  </a:solidFill>
                </a:rPr>
                <a:t>(</a:t>
              </a:r>
              <a:r>
                <a:rPr lang="en-GB" sz="1400" b="1" i="1" dirty="0" err="1" smtClean="0">
                  <a:solidFill>
                    <a:schemeClr val="bg1"/>
                  </a:solidFill>
                </a:rPr>
                <a:t>d+L</a:t>
              </a:r>
              <a:r>
                <a:rPr lang="en-GB" sz="1400" b="1" i="1" dirty="0" smtClean="0">
                  <a:solidFill>
                    <a:schemeClr val="bg1"/>
                  </a:solidFill>
                </a:rPr>
                <a:t>)+L tracks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885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" grpId="0"/>
      <p:bldP spid="525" grpId="0" animBg="1"/>
      <p:bldP spid="557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Controller: Challenges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38200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Optimal topology for a given traffic?</a:t>
            </a:r>
          </a:p>
          <a:p>
            <a:pPr lvl="1"/>
            <a:r>
              <a:rPr lang="en-GB" dirty="0" smtClean="0"/>
              <a:t>NP-Hard problem</a:t>
            </a:r>
          </a:p>
          <a:p>
            <a:pPr lvl="1"/>
            <a:r>
              <a:rPr lang="en-GB" dirty="0" smtClean="0"/>
              <a:t>Time constraints (needs to run online)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Current approach: </a:t>
            </a:r>
            <a:r>
              <a:rPr lang="en-GB" dirty="0" smtClean="0"/>
              <a:t>lightweight</a:t>
            </a:r>
            <a:r>
              <a:rPr lang="en-GB" b="1" dirty="0" smtClean="0"/>
              <a:t> </a:t>
            </a:r>
            <a:r>
              <a:rPr lang="en-GB" dirty="0" smtClean="0"/>
              <a:t>greedy algorithm</a:t>
            </a:r>
          </a:p>
          <a:p>
            <a:pPr lvl="1"/>
            <a:r>
              <a:rPr lang="en-GB" dirty="0" smtClean="0"/>
              <a:t>Start with simple topology</a:t>
            </a:r>
          </a:p>
          <a:p>
            <a:pPr lvl="1"/>
            <a:r>
              <a:rPr lang="en-GB" dirty="0" smtClean="0"/>
              <a:t>Add links that maximize utility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How to reconfigure at runtime without stopping traffic?</a:t>
            </a:r>
          </a:p>
          <a:p>
            <a:pPr lvl="1"/>
            <a:r>
              <a:rPr lang="en-GB" dirty="0" smtClean="0"/>
              <a:t>Inconsistent forwarding state in the network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Current approach: </a:t>
            </a:r>
            <a:r>
              <a:rPr lang="en-GB" dirty="0" smtClean="0"/>
              <a:t>controller-driven switch reconfiguration</a:t>
            </a:r>
          </a:p>
          <a:p>
            <a:pPr lvl="1"/>
            <a:r>
              <a:rPr lang="en-GB" dirty="0" smtClean="0"/>
              <a:t>Manageable at rack-scale</a:t>
            </a:r>
          </a:p>
          <a:p>
            <a:pPr lvl="1"/>
            <a:r>
              <a:rPr lang="en-GB" dirty="0" smtClean="0"/>
              <a:t>Lower inconsistency period: </a:t>
            </a:r>
            <a:r>
              <a:rPr lang="en-GB" dirty="0"/>
              <a:t>a</a:t>
            </a:r>
            <a:r>
              <a:rPr lang="en-GB" dirty="0" smtClean="0"/>
              <a:t>voids distributed link state discovery</a:t>
            </a:r>
          </a:p>
        </p:txBody>
      </p:sp>
      <p:sp>
        <p:nvSpPr>
          <p:cNvPr id="6" name="Slide Number Placeholder 120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algn="r"/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58677" y="6523314"/>
            <a:ext cx="4726271" cy="301223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XFabric</a:t>
            </a:r>
            <a:r>
              <a:rPr lang="en-GB" dirty="0" smtClean="0"/>
              <a:t>: </a:t>
            </a:r>
            <a:r>
              <a:rPr lang="en-GB" dirty="0"/>
              <a:t>Reconfigurable network topologies at rack scale</a:t>
            </a:r>
          </a:p>
        </p:txBody>
      </p:sp>
    </p:spTree>
    <p:extLst>
      <p:ext uri="{BB962C8B-B14F-4D97-AF65-F5344CB8AC3E}">
        <p14:creationId xmlns:p14="http://schemas.microsoft.com/office/powerpoint/2010/main" val="153407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04810" cy="1325563"/>
          </a:xfrm>
        </p:spPr>
        <p:txBody>
          <a:bodyPr/>
          <a:lstStyle/>
          <a:p>
            <a:pPr algn="ctr"/>
            <a:r>
              <a:rPr lang="en-GB" dirty="0" err="1" smtClean="0"/>
              <a:t>XFabric</a:t>
            </a:r>
            <a:r>
              <a:rPr lang="en-GB" dirty="0" smtClean="0"/>
              <a:t>: Does It Work?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Building a rack-scale </a:t>
            </a:r>
            <a:r>
              <a:rPr lang="en-GB" dirty="0" err="1" smtClean="0"/>
              <a:t>SoC</a:t>
            </a:r>
            <a:r>
              <a:rPr lang="en-GB" dirty="0" smtClean="0"/>
              <a:t> emulator</a:t>
            </a:r>
          </a:p>
          <a:p>
            <a:pPr lvl="1"/>
            <a:r>
              <a:rPr lang="en-GB" dirty="0" smtClean="0"/>
              <a:t>27 servers</a:t>
            </a:r>
          </a:p>
          <a:p>
            <a:pPr lvl="1"/>
            <a:r>
              <a:rPr lang="en-GB" dirty="0" smtClean="0"/>
              <a:t>7 NICs/server, emulating </a:t>
            </a:r>
            <a:r>
              <a:rPr lang="en-GB" dirty="0" err="1" smtClean="0"/>
              <a:t>SoC</a:t>
            </a:r>
            <a:r>
              <a:rPr lang="en-GB" dirty="0" smtClean="0"/>
              <a:t> functionality</a:t>
            </a:r>
          </a:p>
          <a:p>
            <a:pPr lvl="1"/>
            <a:r>
              <a:rPr lang="en-GB" dirty="0" smtClean="0"/>
              <a:t>Supports unmodified applications</a:t>
            </a:r>
          </a:p>
          <a:p>
            <a:r>
              <a:rPr lang="en-GB" dirty="0" smtClean="0"/>
              <a:t>Goals:</a:t>
            </a:r>
          </a:p>
          <a:p>
            <a:pPr lvl="1"/>
            <a:r>
              <a:rPr lang="en-GB" dirty="0" smtClean="0"/>
              <a:t>Understand how to build </a:t>
            </a:r>
            <a:r>
              <a:rPr lang="en-GB" dirty="0" err="1" smtClean="0"/>
              <a:t>SoCs</a:t>
            </a:r>
            <a:endParaRPr lang="en-GB" dirty="0" smtClean="0"/>
          </a:p>
          <a:p>
            <a:pPr lvl="1"/>
            <a:r>
              <a:rPr lang="en-GB" dirty="0" smtClean="0"/>
              <a:t>How to build rack-scale systems</a:t>
            </a:r>
          </a:p>
          <a:p>
            <a:r>
              <a:rPr lang="en-GB" dirty="0" err="1" smtClean="0"/>
              <a:t>XSwitch</a:t>
            </a:r>
            <a:r>
              <a:rPr lang="en-GB" dirty="0" smtClean="0"/>
              <a:t> hardware:</a:t>
            </a:r>
          </a:p>
          <a:p>
            <a:pPr lvl="1"/>
            <a:r>
              <a:rPr lang="en-GB" dirty="0" smtClean="0"/>
              <a:t>Gen 1: 32x 1 </a:t>
            </a:r>
            <a:r>
              <a:rPr lang="en-GB" dirty="0" err="1" smtClean="0"/>
              <a:t>Gbps</a:t>
            </a:r>
            <a:endParaRPr lang="en-GB" dirty="0" smtClean="0"/>
          </a:p>
          <a:p>
            <a:pPr lvl="1"/>
            <a:r>
              <a:rPr lang="en-GB" dirty="0" smtClean="0"/>
              <a:t>Gen 2: 36x 40 </a:t>
            </a:r>
            <a:r>
              <a:rPr lang="en-GB" dirty="0" err="1" smtClean="0"/>
              <a:t>Gbps</a:t>
            </a:r>
            <a:r>
              <a:rPr lang="en-GB" dirty="0" smtClean="0"/>
              <a:t> (in progress)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Content Placeholder 18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9" t="4413" r="17320" b="17736"/>
          <a:stretch/>
        </p:blipFill>
        <p:spPr>
          <a:xfrm>
            <a:off x="5604491" y="3918245"/>
            <a:ext cx="2571788" cy="19105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32442" y="6073595"/>
            <a:ext cx="374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 smtClean="0">
                <a:cs typeface="Segoe UI Light" panose="020B0502040204020203" pitchFamily="34" charset="0"/>
              </a:rPr>
              <a:t>Non </a:t>
            </a:r>
            <a:r>
              <a:rPr lang="en-GB" dirty="0">
                <a:cs typeface="Segoe UI Light" panose="020B0502040204020203" pitchFamily="34" charset="0"/>
              </a:rPr>
              <a:t>blocking 40x40 @ 1 </a:t>
            </a:r>
            <a:r>
              <a:rPr lang="en-GB" dirty="0" err="1" smtClean="0">
                <a:cs typeface="Segoe UI Light" panose="020B0502040204020203" pitchFamily="34" charset="0"/>
              </a:rPr>
              <a:t>Gbps</a:t>
            </a:r>
            <a:r>
              <a:rPr lang="en-GB" dirty="0" smtClean="0">
                <a:cs typeface="Segoe UI Light" panose="020B0502040204020203" pitchFamily="34" charset="0"/>
              </a:rPr>
              <a:t>/port</a:t>
            </a:r>
            <a:endParaRPr lang="en-GB" dirty="0">
              <a:cs typeface="Segoe UI Light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38019" y="4581952"/>
            <a:ext cx="464342" cy="452948"/>
          </a:xfrm>
          <a:prstGeom prst="rect">
            <a:avLst/>
          </a:prstGeom>
          <a:ln w="38100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600"/>
          </a:p>
        </p:txBody>
      </p:sp>
      <p:cxnSp>
        <p:nvCxnSpPr>
          <p:cNvPr id="8" name="Elbow Connector 7"/>
          <p:cNvCxnSpPr>
            <a:endCxn id="7" idx="1"/>
          </p:cNvCxnSpPr>
          <p:nvPr/>
        </p:nvCxnSpPr>
        <p:spPr>
          <a:xfrm rot="5400000" flipH="1" flipV="1">
            <a:off x="5414170" y="4886573"/>
            <a:ext cx="1301996" cy="1145702"/>
          </a:xfrm>
          <a:prstGeom prst="bentConnector2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7704122" y="3640383"/>
            <a:ext cx="1361209" cy="696883"/>
            <a:chOff x="10093388" y="2264148"/>
            <a:chExt cx="1866640" cy="929178"/>
          </a:xfrm>
        </p:grpSpPr>
        <p:sp>
          <p:nvSpPr>
            <p:cNvPr id="10" name="Rectangle 9"/>
            <p:cNvSpPr/>
            <p:nvPr/>
          </p:nvSpPr>
          <p:spPr>
            <a:xfrm>
              <a:off x="10093388" y="2778987"/>
              <a:ext cx="428625" cy="414339"/>
            </a:xfrm>
            <a:prstGeom prst="rect">
              <a:avLst/>
            </a:prstGeom>
            <a:ln w="41275"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212887" y="2264148"/>
              <a:ext cx="174714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350" dirty="0" smtClean="0">
                  <a:cs typeface="Segoe UI Light" panose="020B0502040204020203" pitchFamily="34" charset="0"/>
                </a:rPr>
                <a:t>microcontroller</a:t>
              </a:r>
              <a:endParaRPr lang="en-GB" sz="1350" dirty="0">
                <a:cs typeface="Segoe UI Light" panose="020B0502040204020203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634555" y="5112112"/>
            <a:ext cx="2451010" cy="742254"/>
            <a:chOff x="6614906" y="3875081"/>
            <a:chExt cx="3268014" cy="989672"/>
          </a:xfrm>
        </p:grpSpPr>
        <p:sp>
          <p:nvSpPr>
            <p:cNvPr id="13" name="Rectangle 12"/>
            <p:cNvSpPr/>
            <p:nvPr/>
          </p:nvSpPr>
          <p:spPr>
            <a:xfrm>
              <a:off x="6614906" y="3875081"/>
              <a:ext cx="3268014" cy="989672"/>
            </a:xfrm>
            <a:prstGeom prst="rect">
              <a:avLst/>
            </a:prstGeom>
            <a:ln w="38100"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79273" y="4188577"/>
              <a:ext cx="2930477" cy="4001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dirty="0">
                  <a:cs typeface="Segoe UI Light" panose="020B0502040204020203" pitchFamily="34" charset="0"/>
                </a:rPr>
                <a:t>32 Gigabit </a:t>
              </a:r>
              <a:r>
                <a:rPr lang="en-GB" sz="1350" dirty="0" smtClean="0">
                  <a:cs typeface="Segoe UI Light" panose="020B0502040204020203" pitchFamily="34" charset="0"/>
                </a:rPr>
                <a:t>Ethernet ports</a:t>
              </a:r>
              <a:endParaRPr lang="en-GB" sz="1350" dirty="0">
                <a:cs typeface="Segoe UI Light" panose="020B0502040204020203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128285" y="3498783"/>
            <a:ext cx="1524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Gen 1 </a:t>
            </a:r>
            <a:r>
              <a:rPr lang="en-GB" dirty="0" err="1" smtClean="0"/>
              <a:t>XSwitch</a:t>
            </a:r>
            <a:endParaRPr lang="en-GB" dirty="0"/>
          </a:p>
        </p:txBody>
      </p:sp>
      <p:sp>
        <p:nvSpPr>
          <p:cNvPr id="23" name="Slide Number Placeholder 120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algn="r"/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58677" y="6523314"/>
            <a:ext cx="4726271" cy="301223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XFabric</a:t>
            </a:r>
            <a:r>
              <a:rPr lang="en-GB" dirty="0" smtClean="0"/>
              <a:t>: </a:t>
            </a:r>
            <a:r>
              <a:rPr lang="en-GB" dirty="0"/>
              <a:t>Reconfigurable network topologies at rack scale</a:t>
            </a:r>
          </a:p>
        </p:txBody>
      </p:sp>
    </p:spTree>
    <p:extLst>
      <p:ext uri="{BB962C8B-B14F-4D97-AF65-F5344CB8AC3E}">
        <p14:creationId xmlns:p14="http://schemas.microsoft.com/office/powerpoint/2010/main" val="180561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7|41.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5224</TotalTime>
  <Words>805</Words>
  <Application>Microsoft Office PowerPoint</Application>
  <PresentationFormat>On-screen Show (4:3)</PresentationFormat>
  <Paragraphs>211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Segoe UI Light</vt:lpstr>
      <vt:lpstr>Tahoma</vt:lpstr>
      <vt:lpstr>Office Theme</vt:lpstr>
      <vt:lpstr>Reconfigurable Network Topologies at Rack Scale</vt:lpstr>
      <vt:lpstr>Networking for Rack-Scale Computers</vt:lpstr>
      <vt:lpstr>How to choose the topology?</vt:lpstr>
      <vt:lpstr>Looking for solutions…</vt:lpstr>
      <vt:lpstr>PowerPoint Presentation</vt:lpstr>
      <vt:lpstr>Circuit Switching Cost</vt:lpstr>
      <vt:lpstr>XFabric Architecture Overview</vt:lpstr>
      <vt:lpstr>Controller: Challenges</vt:lpstr>
      <vt:lpstr>XFabric: Does It Work?</vt:lpstr>
      <vt:lpstr>Performance of XFabric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Sergey Legtchenko (Brook Street)</dc:creator>
  <cp:lastModifiedBy>Paolo Costa</cp:lastModifiedBy>
  <cp:revision>142</cp:revision>
  <dcterms:created xsi:type="dcterms:W3CDTF">2015-04-15T09:24:59Z</dcterms:created>
  <dcterms:modified xsi:type="dcterms:W3CDTF">2015-04-28T11:27:12Z</dcterms:modified>
</cp:coreProperties>
</file>