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3" r:id="rId6"/>
    <p:sldId id="280" r:id="rId7"/>
    <p:sldId id="281" r:id="rId8"/>
    <p:sldId id="260" r:id="rId9"/>
    <p:sldId id="261" r:id="rId10"/>
    <p:sldId id="290" r:id="rId11"/>
    <p:sldId id="287" r:id="rId12"/>
    <p:sldId id="283" r:id="rId13"/>
    <p:sldId id="284" r:id="rId14"/>
    <p:sldId id="272" r:id="rId15"/>
    <p:sldId id="273" r:id="rId16"/>
    <p:sldId id="288" r:id="rId17"/>
    <p:sldId id="265" r:id="rId18"/>
    <p:sldId id="266" r:id="rId19"/>
    <p:sldId id="267" r:id="rId20"/>
    <p:sldId id="293" r:id="rId21"/>
    <p:sldId id="276" r:id="rId22"/>
    <p:sldId id="289" r:id="rId23"/>
    <p:sldId id="277" r:id="rId24"/>
    <p:sldId id="286" r:id="rId25"/>
    <p:sldId id="278" r:id="rId26"/>
    <p:sldId id="294" r:id="rId27"/>
    <p:sldId id="291" r:id="rId28"/>
    <p:sldId id="292" r:id="rId29"/>
    <p:sldId id="268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1D7"/>
    <a:srgbClr val="F5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50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6E957-F0A1-4E0F-B80C-8E18AF01B12A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EAD1F-152E-4609-8AA2-4E703349B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4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1"/>
          </a:solidFill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953000"/>
          </a:xfrm>
        </p:spPr>
        <p:txBody>
          <a:bodyPr/>
          <a:lstStyle>
            <a:lvl1pPr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185D-7AE6-4CED-BF30-EE9CC4CBC63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851B-C7CD-42DF-B7B6-3F7FD96D0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hyperlink" Target="http://www.wunderground.com/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Secure Outsourced Aggregation</a:t>
            </a:r>
            <a:br>
              <a:rPr lang="en-US" dirty="0" smtClean="0"/>
            </a:br>
            <a:r>
              <a:rPr lang="en-US" dirty="0" smtClean="0"/>
              <a:t>via One-way Chains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62400"/>
            <a:ext cx="6781800" cy="17526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Suman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Nath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Microsoft Research</a:t>
            </a:r>
          </a:p>
          <a:p>
            <a:r>
              <a:rPr lang="en-US" dirty="0" smtClean="0"/>
              <a:t>Haifeng Yu, National Univ. of Singapore</a:t>
            </a:r>
          </a:p>
          <a:p>
            <a:r>
              <a:rPr lang="en-US" dirty="0" smtClean="0"/>
              <a:t>Haowen Chan, Carnegie Mellon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Cryptographic Primitive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Message Authentication Code (MAC)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561082" y="1676400"/>
            <a:ext cx="8049518" cy="923330"/>
            <a:chOff x="561082" y="1676400"/>
            <a:chExt cx="8049518" cy="923330"/>
          </a:xfrm>
        </p:grpSpPr>
        <p:grpSp>
          <p:nvGrpSpPr>
            <p:cNvPr id="7" name="Group 6"/>
            <p:cNvGrpSpPr/>
            <p:nvPr/>
          </p:nvGrpSpPr>
          <p:grpSpPr>
            <a:xfrm>
              <a:off x="561082" y="1752600"/>
              <a:ext cx="3629918" cy="674132"/>
              <a:chOff x="381000" y="5802868"/>
              <a:chExt cx="3629918" cy="6741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81000" y="6096000"/>
                <a:ext cx="1259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Message </a:t>
                </a:r>
                <a:r>
                  <a:rPr lang="en-US" i="1" dirty="0" smtClean="0"/>
                  <a:t>m</a:t>
                </a:r>
                <a:endParaRPr lang="en-US" i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28800" y="5867400"/>
                <a:ext cx="10668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MAC Function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08216" y="5802868"/>
                <a:ext cx="691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Key </a:t>
                </a:r>
                <a:r>
                  <a:rPr lang="en-US" i="1" dirty="0" smtClean="0"/>
                  <a:t>k</a:t>
                </a:r>
                <a:endParaRPr lang="en-US" i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24200" y="5987542"/>
                <a:ext cx="886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MAC </a:t>
                </a:r>
                <a:r>
                  <a:rPr lang="en-US" i="1" dirty="0" smtClean="0"/>
                  <a:t>M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524000" y="6018212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524000" y="6290738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2895600" y="6170612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572000" y="1676400"/>
              <a:ext cx="4038600" cy="923330"/>
              <a:chOff x="4876800" y="5706070"/>
              <a:chExt cx="4038600" cy="92333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876800" y="6096000"/>
                <a:ext cx="886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MAC </a:t>
                </a:r>
                <a:r>
                  <a:rPr lang="en-US" i="1" dirty="0" smtClean="0"/>
                  <a:t>M</a:t>
                </a:r>
                <a:endParaRPr lang="en-US" i="1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971705" y="5867400"/>
                <a:ext cx="1066800" cy="6096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MAC verifier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23016" y="5791200"/>
                <a:ext cx="691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Key </a:t>
                </a:r>
                <a:r>
                  <a:rPr lang="en-US" i="1" dirty="0" smtClean="0"/>
                  <a:t>k</a:t>
                </a:r>
                <a:endParaRPr lang="en-US" i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282132" y="5706070"/>
                <a:ext cx="163326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Integrity and</a:t>
                </a:r>
              </a:p>
              <a:p>
                <a:r>
                  <a:rPr lang="en-US" dirty="0" smtClean="0"/>
                  <a:t>Authenticity of </a:t>
                </a:r>
              </a:p>
              <a:p>
                <a:r>
                  <a:rPr lang="en-US" dirty="0" smtClean="0"/>
                  <a:t>message </a:t>
                </a:r>
                <a:r>
                  <a:rPr lang="en-US" i="1" dirty="0" smtClean="0"/>
                  <a:t>m</a:t>
                </a:r>
                <a:endParaRPr lang="en-US" i="1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5666905" y="6018212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666905" y="6290738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7038505" y="6170612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52400" y="25146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One-way Chain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2800" y="2590800"/>
            <a:ext cx="277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Uses </a:t>
            </a:r>
            <a:r>
              <a:rPr lang="en-US" sz="2000" dirty="0" smtClean="0">
                <a:solidFill>
                  <a:srgbClr val="C00000"/>
                </a:solidFill>
              </a:rPr>
              <a:t>one way function</a:t>
            </a:r>
            <a:r>
              <a:rPr lang="en-US" sz="2000" dirty="0" smtClean="0"/>
              <a:t> F, </a:t>
            </a:r>
          </a:p>
          <a:p>
            <a:r>
              <a:rPr lang="en-US" sz="2000" dirty="0" smtClean="0"/>
              <a:t>e.g., MD5, SHA-1, RSA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" y="3962400"/>
            <a:ext cx="5949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F and </a:t>
            </a:r>
            <a:r>
              <a:rPr lang="en-US" sz="2000" dirty="0" err="1" smtClean="0"/>
              <a:t>F</a:t>
            </a:r>
            <a:r>
              <a:rPr lang="en-US" sz="2000" baseline="30000" dirty="0" err="1" smtClean="0"/>
              <a:t>k</a:t>
            </a:r>
            <a:r>
              <a:rPr lang="en-US" sz="2000" dirty="0" smtClean="0"/>
              <a:t>, one can compute </a:t>
            </a:r>
            <a:r>
              <a:rPr lang="en-US" sz="2000" dirty="0" err="1" smtClean="0"/>
              <a:t>F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 (</a:t>
            </a:r>
            <a:r>
              <a:rPr lang="en-US" sz="2000" dirty="0" err="1" smtClean="0"/>
              <a:t>i</a:t>
            </a:r>
            <a:r>
              <a:rPr lang="en-US" sz="2000" dirty="0" smtClean="0"/>
              <a:t>&gt;k), but not </a:t>
            </a:r>
            <a:r>
              <a:rPr lang="en-US" sz="2000" dirty="0" err="1" smtClean="0"/>
              <a:t>F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 (</a:t>
            </a:r>
            <a:r>
              <a:rPr lang="en-US" sz="2000" dirty="0" err="1" smtClean="0"/>
              <a:t>i</a:t>
            </a:r>
            <a:r>
              <a:rPr lang="en-US" sz="2000" dirty="0" smtClean="0"/>
              <a:t>&lt;k)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685800" y="4419600"/>
            <a:ext cx="521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SEAL</a:t>
            </a:r>
            <a:r>
              <a:rPr lang="en-US" sz="2000" dirty="0" smtClean="0">
                <a:solidFill>
                  <a:prstClr val="black"/>
                </a:solidFill>
              </a:rPr>
              <a:t> (Self Authenticating Value) at position </a:t>
            </a:r>
            <a:r>
              <a:rPr lang="en-US" sz="2000" i="1" dirty="0" smtClean="0">
                <a:solidFill>
                  <a:prstClr val="black"/>
                </a:solidFill>
              </a:rPr>
              <a:t>k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r>
              <a:rPr lang="en-US" sz="2000" i="1" dirty="0" err="1" smtClean="0">
                <a:solidFill>
                  <a:prstClr val="black"/>
                </a:solidFill>
              </a:rPr>
              <a:t>F</a:t>
            </a:r>
            <a:r>
              <a:rPr lang="en-US" sz="2000" i="1" baseline="30000" dirty="0" err="1" smtClean="0">
                <a:solidFill>
                  <a:prstClr val="black"/>
                </a:solidFill>
              </a:rPr>
              <a:t>k</a:t>
            </a:r>
            <a:endParaRPr lang="en-US" i="1" baseline="30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685800" y="3276600"/>
            <a:ext cx="679994" cy="609600"/>
            <a:chOff x="685800" y="3276600"/>
            <a:chExt cx="679994" cy="609600"/>
          </a:xfrm>
        </p:grpSpPr>
        <p:sp>
          <p:nvSpPr>
            <p:cNvPr id="45" name="Oval 44"/>
            <p:cNvSpPr/>
            <p:nvPr/>
          </p:nvSpPr>
          <p:spPr>
            <a:xfrm>
              <a:off x="957199" y="3276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800" y="351686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30000" dirty="0" smtClean="0"/>
                <a:t>0</a:t>
              </a:r>
              <a:r>
                <a:rPr lang="en-US" dirty="0" smtClean="0"/>
                <a:t> = </a:t>
              </a:r>
              <a:r>
                <a:rPr lang="en-US" i="1" dirty="0" smtClean="0"/>
                <a:t>s</a:t>
              </a:r>
              <a:endParaRPr lang="en-US" i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261999" y="3276600"/>
            <a:ext cx="1280491" cy="597932"/>
            <a:chOff x="1261999" y="3276600"/>
            <a:chExt cx="1280491" cy="597932"/>
          </a:xfrm>
        </p:grpSpPr>
        <p:sp>
          <p:nvSpPr>
            <p:cNvPr id="46" name="Oval 45"/>
            <p:cNvSpPr/>
            <p:nvPr/>
          </p:nvSpPr>
          <p:spPr>
            <a:xfrm>
              <a:off x="2023999" y="3276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49" name="Straight Arrow Connector 48"/>
            <p:cNvCxnSpPr>
              <a:stCxn id="45" idx="6"/>
            </p:cNvCxnSpPr>
            <p:nvPr/>
          </p:nvCxnSpPr>
          <p:spPr>
            <a:xfrm>
              <a:off x="1261999" y="3429000"/>
              <a:ext cx="762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490599" y="3505200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30000" dirty="0" smtClean="0"/>
                <a:t>1</a:t>
              </a:r>
              <a:r>
                <a:rPr lang="en-US" dirty="0" smtClean="0"/>
                <a:t>(</a:t>
              </a:r>
              <a:r>
                <a:rPr lang="en-US" i="1" dirty="0" smtClean="0"/>
                <a:t>s</a:t>
              </a:r>
              <a:r>
                <a:rPr lang="en-US" dirty="0" smtClean="0"/>
                <a:t>)=F(</a:t>
              </a:r>
              <a:r>
                <a:rPr lang="en-US" i="1" dirty="0" smtClean="0"/>
                <a:t>s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328799" y="3276600"/>
            <a:ext cx="1773472" cy="597932"/>
            <a:chOff x="2328799" y="3276600"/>
            <a:chExt cx="1773472" cy="597932"/>
          </a:xfrm>
        </p:grpSpPr>
        <p:sp>
          <p:nvSpPr>
            <p:cNvPr id="47" name="Oval 46"/>
            <p:cNvSpPr/>
            <p:nvPr/>
          </p:nvSpPr>
          <p:spPr>
            <a:xfrm>
              <a:off x="3090799" y="3276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6" idx="6"/>
              <a:endCxn id="47" idx="2"/>
            </p:cNvCxnSpPr>
            <p:nvPr/>
          </p:nvCxnSpPr>
          <p:spPr>
            <a:xfrm>
              <a:off x="2328799" y="3429000"/>
              <a:ext cx="762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633599" y="3505200"/>
              <a:ext cx="146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30000" dirty="0" smtClean="0"/>
                <a:t>2</a:t>
              </a:r>
              <a:r>
                <a:rPr lang="en-US" dirty="0" smtClean="0"/>
                <a:t>(</a:t>
              </a:r>
              <a:r>
                <a:rPr lang="en-US" i="1" dirty="0" smtClean="0"/>
                <a:t>s</a:t>
              </a:r>
              <a:r>
                <a:rPr lang="en-US" dirty="0" smtClean="0"/>
                <a:t>)= F(F</a:t>
              </a:r>
              <a:r>
                <a:rPr lang="en-US" baseline="30000" dirty="0" smtClean="0"/>
                <a:t>1</a:t>
              </a:r>
              <a:r>
                <a:rPr lang="en-US" dirty="0" smtClean="0"/>
                <a:t>(</a:t>
              </a:r>
              <a:r>
                <a:rPr lang="en-US" i="1" dirty="0" smtClean="0"/>
                <a:t>s</a:t>
              </a:r>
              <a:r>
                <a:rPr lang="en-US" dirty="0" smtClean="0"/>
                <a:t>))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95599" y="3276600"/>
            <a:ext cx="2286000" cy="597932"/>
            <a:chOff x="3395599" y="3276600"/>
            <a:chExt cx="2286000" cy="597932"/>
          </a:xfrm>
        </p:grpSpPr>
        <p:sp>
          <p:nvSpPr>
            <p:cNvPr id="48" name="Oval 47"/>
            <p:cNvSpPr/>
            <p:nvPr/>
          </p:nvSpPr>
          <p:spPr>
            <a:xfrm>
              <a:off x="4157599" y="3276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51" name="Straight Arrow Connector 50"/>
            <p:cNvCxnSpPr>
              <a:stCxn id="47" idx="6"/>
              <a:endCxn id="48" idx="2"/>
            </p:cNvCxnSpPr>
            <p:nvPr/>
          </p:nvCxnSpPr>
          <p:spPr>
            <a:xfrm>
              <a:off x="3395599" y="3429000"/>
              <a:ext cx="762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198501" y="3505200"/>
              <a:ext cx="148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30000" dirty="0" smtClean="0"/>
                <a:t>3</a:t>
              </a:r>
              <a:r>
                <a:rPr lang="en-US" dirty="0" smtClean="0"/>
                <a:t>(</a:t>
              </a:r>
              <a:r>
                <a:rPr lang="en-US" i="1" dirty="0" smtClean="0"/>
                <a:t>s</a:t>
              </a:r>
              <a:r>
                <a:rPr lang="en-US" dirty="0" smtClean="0"/>
                <a:t>)= F(F</a:t>
              </a:r>
              <a:r>
                <a:rPr lang="en-US" baseline="30000" dirty="0" smtClean="0"/>
                <a:t>2</a:t>
              </a:r>
              <a:r>
                <a:rPr lang="en-US" dirty="0" smtClean="0"/>
                <a:t>(</a:t>
              </a:r>
              <a:r>
                <a:rPr lang="en-US" i="1" dirty="0" smtClean="0"/>
                <a:t>s</a:t>
              </a:r>
              <a:r>
                <a:rPr lang="en-US" dirty="0" smtClean="0"/>
                <a:t>))</a:t>
              </a:r>
              <a:endParaRPr lang="en-US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4495800" y="34290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152400" y="4953000"/>
            <a:ext cx="86868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SzPct val="75000"/>
              <a:buFont typeface="Wingdings" pitchFamily="2" charset="2"/>
              <a:buChar char="q"/>
            </a:pPr>
            <a:r>
              <a:rPr lang="en-US" sz="3200" dirty="0" smtClean="0">
                <a:solidFill>
                  <a:prstClr val="black"/>
                </a:solidFill>
              </a:rPr>
              <a:t>SEAL folding: Combine multiple SEALs into one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Folded SEALs can be verified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E.g., XOR of MD5 SEALs, Multiplication of RSA SEALs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1"/>
      <p:bldP spid="43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System Model</a:t>
            </a:r>
          </a:p>
          <a:p>
            <a:r>
              <a:rPr lang="en-US" u="sng" dirty="0" smtClean="0">
                <a:solidFill>
                  <a:srgbClr val="C00000"/>
                </a:solidFill>
              </a:rPr>
              <a:t>Secure Algorithms of SECOA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Max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Beyond Max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Max (Sensor/Aggregator)</a:t>
            </a:r>
            <a:endParaRPr lang="en-US" dirty="0"/>
          </a:p>
        </p:txBody>
      </p:sp>
      <p:grpSp>
        <p:nvGrpSpPr>
          <p:cNvPr id="3" name="Group 79"/>
          <p:cNvGrpSpPr/>
          <p:nvPr/>
        </p:nvGrpSpPr>
        <p:grpSpPr>
          <a:xfrm>
            <a:off x="1194673" y="4648200"/>
            <a:ext cx="4367927" cy="685800"/>
            <a:chOff x="1194673" y="4648200"/>
            <a:chExt cx="4367927" cy="685800"/>
          </a:xfr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8" name="Right Arrow 27"/>
            <p:cNvSpPr/>
            <p:nvPr/>
          </p:nvSpPr>
          <p:spPr>
            <a:xfrm>
              <a:off x="1651873" y="4724400"/>
              <a:ext cx="457200" cy="228600"/>
            </a:xfrm>
            <a:prstGeom prst="rightArrow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347073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2413873" y="4724400"/>
              <a:ext cx="457200" cy="228600"/>
            </a:xfrm>
            <a:prstGeom prst="rightArrow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109073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94673" y="4964668"/>
              <a:ext cx="1557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One way chain</a:t>
              </a:r>
              <a:endParaRPr lang="en-US" dirty="0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180944" y="4724400"/>
              <a:ext cx="457200" cy="228600"/>
            </a:xfrm>
            <a:prstGeom prst="rightArrow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876144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3942944" y="4724400"/>
              <a:ext cx="457200" cy="228600"/>
            </a:xfrm>
            <a:prstGeom prst="rightArrow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638144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4687112" y="4724400"/>
              <a:ext cx="457200" cy="228600"/>
            </a:xfrm>
            <a:prstGeom prst="rightArrow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382312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181600" y="4648200"/>
              <a:ext cx="381000" cy="381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</p:grpSp>
      <p:cxnSp>
        <p:nvCxnSpPr>
          <p:cNvPr id="71" name="Straight Connector 70"/>
          <p:cNvCxnSpPr/>
          <p:nvPr/>
        </p:nvCxnSpPr>
        <p:spPr>
          <a:xfrm rot="16200000" flipH="1">
            <a:off x="4381500" y="3390900"/>
            <a:ext cx="3657600" cy="7620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324600" y="1611868"/>
            <a:ext cx="191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Aggregator output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553200" y="191666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= 5</a:t>
            </a:r>
            <a:endParaRPr lang="en-US" dirty="0"/>
          </a:p>
        </p:txBody>
      </p:sp>
      <p:grpSp>
        <p:nvGrpSpPr>
          <p:cNvPr id="5" name="Group 76"/>
          <p:cNvGrpSpPr/>
          <p:nvPr/>
        </p:nvGrpSpPr>
        <p:grpSpPr>
          <a:xfrm>
            <a:off x="1194673" y="1676400"/>
            <a:ext cx="7036386" cy="2960132"/>
            <a:chOff x="1194673" y="1676400"/>
            <a:chExt cx="7036386" cy="2960132"/>
          </a:xfrm>
        </p:grpSpPr>
        <p:sp>
          <p:nvSpPr>
            <p:cNvPr id="7" name="Folded Corner 6"/>
            <p:cNvSpPr/>
            <p:nvPr/>
          </p:nvSpPr>
          <p:spPr>
            <a:xfrm>
              <a:off x="1905000" y="1676400"/>
              <a:ext cx="304800" cy="304800"/>
            </a:xfrm>
            <a:prstGeom prst="foldedCorner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0" y="1676400"/>
              <a:ext cx="636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MAC</a:t>
              </a:r>
              <a:endParaRPr lang="en-US" dirty="0"/>
            </a:p>
          </p:txBody>
        </p:sp>
        <p:sp>
          <p:nvSpPr>
            <p:cNvPr id="18" name="Folded Corner 17"/>
            <p:cNvSpPr/>
            <p:nvPr/>
          </p:nvSpPr>
          <p:spPr>
            <a:xfrm>
              <a:off x="1905000" y="2971800"/>
              <a:ext cx="304800" cy="304800"/>
            </a:xfrm>
            <a:prstGeom prst="foldedCorner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94673" y="2971800"/>
              <a:ext cx="636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MAC</a:t>
              </a:r>
              <a:endParaRPr lang="en-US" dirty="0"/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1905000" y="4276928"/>
              <a:ext cx="304800" cy="304800"/>
            </a:xfrm>
            <a:prstGeom prst="foldedCorner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0" y="4267200"/>
              <a:ext cx="636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MAC</a:t>
              </a:r>
              <a:endParaRPr lang="en-US" dirty="0"/>
            </a:p>
          </p:txBody>
        </p:sp>
        <p:sp>
          <p:nvSpPr>
            <p:cNvPr id="74" name="Folded Corner 73"/>
            <p:cNvSpPr/>
            <p:nvPr/>
          </p:nvSpPr>
          <p:spPr>
            <a:xfrm>
              <a:off x="6858000" y="2438400"/>
              <a:ext cx="304800" cy="304800"/>
            </a:xfrm>
            <a:prstGeom prst="foldedCorner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48400" y="2678668"/>
              <a:ext cx="1982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Inflation-free proof</a:t>
              </a:r>
              <a:endParaRPr lang="en-US" dirty="0"/>
            </a:p>
          </p:txBody>
        </p:sp>
      </p:grpSp>
      <p:grpSp>
        <p:nvGrpSpPr>
          <p:cNvPr id="6" name="Group 80"/>
          <p:cNvGrpSpPr/>
          <p:nvPr/>
        </p:nvGrpSpPr>
        <p:grpSpPr>
          <a:xfrm>
            <a:off x="3200400" y="2086584"/>
            <a:ext cx="5108500" cy="2752116"/>
            <a:chOff x="3200400" y="2086584"/>
            <a:chExt cx="5108500" cy="2752116"/>
          </a:xfrm>
        </p:grpSpPr>
        <p:sp>
          <p:nvSpPr>
            <p:cNvPr id="45" name="Right Arrow 44"/>
            <p:cNvSpPr/>
            <p:nvPr/>
          </p:nvSpPr>
          <p:spPr>
            <a:xfrm>
              <a:off x="4724400" y="3448456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191328" y="3372256"/>
              <a:ext cx="381000" cy="381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3200400" y="2162784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3962400" y="2162784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657600" y="2086584"/>
              <a:ext cx="381000" cy="381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4724400" y="2162784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419600" y="2086584"/>
              <a:ext cx="381000" cy="381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191328" y="2086584"/>
              <a:ext cx="381000" cy="381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Flowchart: Or 62"/>
            <p:cNvSpPr/>
            <p:nvPr/>
          </p:nvSpPr>
          <p:spPr>
            <a:xfrm>
              <a:off x="6858000" y="3352800"/>
              <a:ext cx="381000" cy="381000"/>
            </a:xfrm>
            <a:prstGeom prst="flowChar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>
              <a:stCxn id="57" idx="6"/>
              <a:endCxn id="63" idx="1"/>
            </p:cNvCxnSpPr>
            <p:nvPr/>
          </p:nvCxnSpPr>
          <p:spPr>
            <a:xfrm>
              <a:off x="5572328" y="2277084"/>
              <a:ext cx="1341468" cy="1131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0" idx="6"/>
              <a:endCxn id="63" idx="2"/>
            </p:cNvCxnSpPr>
            <p:nvPr/>
          </p:nvCxnSpPr>
          <p:spPr>
            <a:xfrm flipV="1">
              <a:off x="5572328" y="3543300"/>
              <a:ext cx="1285672" cy="194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48" idx="6"/>
              <a:endCxn id="63" idx="3"/>
            </p:cNvCxnSpPr>
            <p:nvPr/>
          </p:nvCxnSpPr>
          <p:spPr>
            <a:xfrm flipV="1">
              <a:off x="5562600" y="3678004"/>
              <a:ext cx="1351196" cy="11606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48400" y="3669268"/>
              <a:ext cx="20605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Deflation-free proof</a:t>
              </a:r>
              <a:br>
                <a:rPr lang="en-US" dirty="0" smtClean="0"/>
              </a:br>
              <a:r>
                <a:rPr lang="en-US" dirty="0" smtClean="0"/>
                <a:t>(Folded SEAL)</a:t>
              </a:r>
              <a:endParaRPr lang="en-US" dirty="0"/>
            </a:p>
          </p:txBody>
        </p:sp>
      </p:grpSp>
      <p:grpSp>
        <p:nvGrpSpPr>
          <p:cNvPr id="10" name="Group 77"/>
          <p:cNvGrpSpPr/>
          <p:nvPr/>
        </p:nvGrpSpPr>
        <p:grpSpPr>
          <a:xfrm>
            <a:off x="1219200" y="2086584"/>
            <a:ext cx="2057400" cy="685800"/>
            <a:chOff x="1219200" y="2086584"/>
            <a:chExt cx="2057400" cy="685800"/>
          </a:xfrm>
        </p:grpSpPr>
        <p:sp>
          <p:nvSpPr>
            <p:cNvPr id="9" name="Right Arrow 8"/>
            <p:cNvSpPr/>
            <p:nvPr/>
          </p:nvSpPr>
          <p:spPr>
            <a:xfrm>
              <a:off x="1676400" y="2162784"/>
              <a:ext cx="457200" cy="228600"/>
            </a:xfrm>
            <a:prstGeom prst="rightArrow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2086584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438400" y="2162784"/>
              <a:ext cx="457200" cy="228600"/>
            </a:xfrm>
            <a:prstGeom prst="rightArrow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33600" y="2086584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0" y="2403052"/>
              <a:ext cx="1557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One way chain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895600" y="2086584"/>
              <a:ext cx="381000" cy="381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3" name="Group 78"/>
          <p:cNvGrpSpPr/>
          <p:nvPr/>
        </p:nvGrpSpPr>
        <p:grpSpPr>
          <a:xfrm>
            <a:off x="1194673" y="3372256"/>
            <a:ext cx="3605927" cy="695528"/>
            <a:chOff x="1194673" y="3372256"/>
            <a:chExt cx="3605927" cy="695528"/>
          </a:xfrm>
        </p:grpSpPr>
        <p:sp>
          <p:nvSpPr>
            <p:cNvPr id="19" name="Right Arrow 18"/>
            <p:cNvSpPr/>
            <p:nvPr/>
          </p:nvSpPr>
          <p:spPr>
            <a:xfrm>
              <a:off x="1651873" y="3458184"/>
              <a:ext cx="457200" cy="228600"/>
            </a:xfrm>
            <a:prstGeom prst="rightArrow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47073" y="3381984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2413873" y="3458184"/>
              <a:ext cx="457200" cy="228600"/>
            </a:xfrm>
            <a:prstGeom prst="rightArrow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09073" y="3381984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4673" y="3698452"/>
              <a:ext cx="1557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One way chain</a:t>
              </a:r>
              <a:endParaRPr lang="en-US" dirty="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3200400" y="3448456"/>
              <a:ext cx="457200" cy="228600"/>
            </a:xfrm>
            <a:prstGeom prst="rightArrow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895600" y="3372256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3962400" y="3448456"/>
              <a:ext cx="457200" cy="228600"/>
            </a:xfrm>
            <a:prstGeom prst="rightArrow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657600" y="3372256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419600" y="3372256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04800" y="129540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levels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324600" y="1295400"/>
            <a:ext cx="24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Flood warning if max &gt; 4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133600" y="5410200"/>
            <a:ext cx="515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Malicious aggregator can </a:t>
            </a:r>
            <a:r>
              <a:rPr lang="en-US" u="sng" dirty="0" smtClean="0"/>
              <a:t>inflate</a:t>
            </a:r>
            <a:r>
              <a:rPr lang="en-US" dirty="0" smtClean="0"/>
              <a:t> result and report 10 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2133600" y="5791200"/>
            <a:ext cx="521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Malicious aggregator can </a:t>
            </a:r>
            <a:r>
              <a:rPr lang="en-US" u="sng" dirty="0" smtClean="0"/>
              <a:t>deflate</a:t>
            </a:r>
            <a:r>
              <a:rPr lang="en-US" dirty="0" smtClean="0"/>
              <a:t> result and report 2 </a:t>
            </a:r>
            <a:endParaRPr lang="en-US" dirty="0"/>
          </a:p>
        </p:txBody>
      </p:sp>
      <p:cxnSp>
        <p:nvCxnSpPr>
          <p:cNvPr id="80" name="Straight Connector 79"/>
          <p:cNvCxnSpPr>
            <a:stCxn id="70" idx="1"/>
            <a:endCxn id="70" idx="3"/>
          </p:cNvCxnSpPr>
          <p:nvPr/>
        </p:nvCxnSpPr>
        <p:spPr>
          <a:xfrm rot="10800000" flipH="1">
            <a:off x="2133599" y="5594866"/>
            <a:ext cx="5157759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H="1">
            <a:off x="2133601" y="6006543"/>
            <a:ext cx="5157759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 descr="danger 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0"/>
            <a:ext cx="914400" cy="914400"/>
          </a:xfrm>
          <a:prstGeom prst="rect">
            <a:avLst/>
          </a:prstGeom>
          <a:noFill/>
        </p:spPr>
      </p:pic>
      <p:pic>
        <p:nvPicPr>
          <p:cNvPr id="78" name="Picture 2" descr="thegemini_wireless_sens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669971"/>
            <a:ext cx="280988" cy="359229"/>
          </a:xfrm>
          <a:prstGeom prst="rect">
            <a:avLst/>
          </a:prstGeom>
          <a:noFill/>
        </p:spPr>
      </p:pic>
      <p:pic>
        <p:nvPicPr>
          <p:cNvPr id="79" name="Picture 2" descr="thegemini_wireless_sens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280988" cy="359229"/>
          </a:xfrm>
          <a:prstGeom prst="rect">
            <a:avLst/>
          </a:prstGeom>
          <a:noFill/>
        </p:spPr>
      </p:pic>
      <p:pic>
        <p:nvPicPr>
          <p:cNvPr id="82" name="Picture 2" descr="thegemini_wireless_sens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" y="2133600"/>
            <a:ext cx="280988" cy="35922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28600" y="44196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=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31533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=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3127" y="1857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=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Max (Portal)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Aggregator reports (5, MAC, folded SEAL)</a:t>
            </a:r>
          </a:p>
          <a:p>
            <a:r>
              <a:rPr lang="en-US" dirty="0" smtClean="0"/>
              <a:t>Portal first checks if the MAC is valid</a:t>
            </a:r>
          </a:p>
          <a:p>
            <a:r>
              <a:rPr lang="en-US" dirty="0" smtClean="0"/>
              <a:t>Portal then computes a reference SEAL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Checks if the reference SEAL = folded SEAL  </a:t>
            </a:r>
          </a:p>
          <a:p>
            <a:endParaRPr lang="en-US" dirty="0"/>
          </a:p>
        </p:txBody>
      </p:sp>
      <p:grpSp>
        <p:nvGrpSpPr>
          <p:cNvPr id="8" name="Group 79"/>
          <p:cNvGrpSpPr/>
          <p:nvPr/>
        </p:nvGrpSpPr>
        <p:grpSpPr>
          <a:xfrm>
            <a:off x="1347073" y="4495800"/>
            <a:ext cx="4215527" cy="381000"/>
            <a:chOff x="1347073" y="4648200"/>
            <a:chExt cx="4215527" cy="381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Right Arrow 8"/>
            <p:cNvSpPr/>
            <p:nvPr/>
          </p:nvSpPr>
          <p:spPr>
            <a:xfrm>
              <a:off x="1651873" y="4724400"/>
              <a:ext cx="457200" cy="228600"/>
            </a:xfrm>
            <a:prstGeom prst="rightArrow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347073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413873" y="4724400"/>
              <a:ext cx="457200" cy="228600"/>
            </a:xfrm>
            <a:prstGeom prst="rightArrow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09073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180944" y="4724400"/>
              <a:ext cx="457200" cy="228600"/>
            </a:xfrm>
            <a:prstGeom prst="rightArrow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76144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942944" y="4724400"/>
              <a:ext cx="457200" cy="228600"/>
            </a:xfrm>
            <a:prstGeom prst="rightArrow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638144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687112" y="4724400"/>
              <a:ext cx="457200" cy="228600"/>
            </a:xfrm>
            <a:prstGeom prst="rightArrow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382312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181600" y="4648200"/>
              <a:ext cx="381000" cy="381000"/>
            </a:xfrm>
            <a:prstGeom prst="ellipse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4724400" y="3948001"/>
            <a:ext cx="457200" cy="2286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91328" y="3871801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lowchart: Or 29"/>
          <p:cNvSpPr/>
          <p:nvPr/>
        </p:nvSpPr>
        <p:spPr>
          <a:xfrm>
            <a:off x="6858000" y="3852345"/>
            <a:ext cx="381000" cy="381000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30" idx="1"/>
          </p:cNvCxnSpPr>
          <p:nvPr/>
        </p:nvCxnSpPr>
        <p:spPr>
          <a:xfrm>
            <a:off x="5572328" y="3390900"/>
            <a:ext cx="1341468" cy="5172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6"/>
            <a:endCxn id="30" idx="2"/>
          </p:cNvCxnSpPr>
          <p:nvPr/>
        </p:nvCxnSpPr>
        <p:spPr>
          <a:xfrm flipV="1">
            <a:off x="5572328" y="4042845"/>
            <a:ext cx="1285672" cy="194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0" idx="3"/>
          </p:cNvCxnSpPr>
          <p:nvPr/>
        </p:nvCxnSpPr>
        <p:spPr>
          <a:xfrm flipV="1">
            <a:off x="5562600" y="4177549"/>
            <a:ext cx="1351196" cy="508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65235" y="4230469"/>
            <a:ext cx="1648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Reference </a:t>
            </a:r>
            <a:br>
              <a:rPr lang="en-US" sz="2400" dirty="0" smtClean="0"/>
            </a:br>
            <a:r>
              <a:rPr lang="en-US" sz="2400" dirty="0" smtClean="0"/>
              <a:t>folded SEAL</a:t>
            </a:r>
            <a:endParaRPr lang="en-US" sz="24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1371600" y="3200400"/>
            <a:ext cx="4200728" cy="381000"/>
            <a:chOff x="1371600" y="2662329"/>
            <a:chExt cx="4200728" cy="381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4" name="Right Arrow 23"/>
            <p:cNvSpPr/>
            <p:nvPr/>
          </p:nvSpPr>
          <p:spPr>
            <a:xfrm>
              <a:off x="3200400" y="2738529"/>
              <a:ext cx="457200" cy="2286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962400" y="2738529"/>
              <a:ext cx="457200" cy="2286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57600" y="2662329"/>
              <a:ext cx="381000" cy="381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724400" y="2738529"/>
              <a:ext cx="457200" cy="2286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419600" y="2662329"/>
              <a:ext cx="381000" cy="381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191328" y="2662329"/>
              <a:ext cx="381000" cy="381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77"/>
            <p:cNvGrpSpPr/>
            <p:nvPr/>
          </p:nvGrpSpPr>
          <p:grpSpPr>
            <a:xfrm>
              <a:off x="1371600" y="2662329"/>
              <a:ext cx="1905000" cy="381000"/>
              <a:chOff x="1371600" y="2086584"/>
              <a:chExt cx="1905000" cy="381000"/>
            </a:xfrm>
            <a:grpFill/>
          </p:grpSpPr>
          <p:sp>
            <p:nvSpPr>
              <p:cNvPr id="36" name="Right Arrow 35"/>
              <p:cNvSpPr/>
              <p:nvPr/>
            </p:nvSpPr>
            <p:spPr>
              <a:xfrm>
                <a:off x="1676400" y="2162784"/>
                <a:ext cx="457200" cy="228600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71600" y="2086584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2438400" y="2162784"/>
                <a:ext cx="457200" cy="228600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133600" y="2086584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895600" y="2086584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2" name="Group 78"/>
          <p:cNvGrpSpPr/>
          <p:nvPr/>
        </p:nvGrpSpPr>
        <p:grpSpPr>
          <a:xfrm>
            <a:off x="1347073" y="3871801"/>
            <a:ext cx="3453527" cy="390728"/>
            <a:chOff x="1347073" y="3372256"/>
            <a:chExt cx="3453527" cy="390728"/>
          </a:xfrm>
          <a:solidFill>
            <a:srgbClr val="FFC000"/>
          </a:solidFill>
        </p:grpSpPr>
        <p:sp>
          <p:nvSpPr>
            <p:cNvPr id="43" name="Right Arrow 42"/>
            <p:cNvSpPr/>
            <p:nvPr/>
          </p:nvSpPr>
          <p:spPr>
            <a:xfrm>
              <a:off x="1651873" y="3458184"/>
              <a:ext cx="457200" cy="2286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347073" y="3381984"/>
              <a:ext cx="381000" cy="381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2413873" y="3458184"/>
              <a:ext cx="457200" cy="2286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109073" y="3381984"/>
              <a:ext cx="381000" cy="381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3200400" y="3448456"/>
              <a:ext cx="457200" cy="2286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895600" y="3372256"/>
              <a:ext cx="381000" cy="381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3962400" y="3448456"/>
              <a:ext cx="457200" cy="228600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657600" y="3372256"/>
              <a:ext cx="381000" cy="381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419600" y="3372256"/>
              <a:ext cx="381000" cy="381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62000" y="6096000"/>
            <a:ext cx="7357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Theorem: the algorithm is optimally secure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Aggregator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 Roll folded SEALs forward 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91304" y="2438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495124" y="5486400"/>
            <a:ext cx="14478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777104" y="3124200"/>
            <a:ext cx="609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61974" y="5410200"/>
            <a:ext cx="14478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466924" y="5410200"/>
            <a:ext cx="14478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76124" y="4648200"/>
            <a:ext cx="12954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90724" y="4648200"/>
            <a:ext cx="12954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76324" y="3810000"/>
            <a:ext cx="12954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Aggregator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9" idx="2"/>
          </p:cNvCxnSpPr>
          <p:nvPr/>
        </p:nvCxnSpPr>
        <p:spPr>
          <a:xfrm rot="5400000" flipH="1" flipV="1">
            <a:off x="2125397" y="5122827"/>
            <a:ext cx="49205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11" idx="2"/>
          </p:cNvCxnSpPr>
          <p:nvPr/>
        </p:nvCxnSpPr>
        <p:spPr>
          <a:xfrm rot="5400000" flipH="1" flipV="1">
            <a:off x="3277922" y="4598952"/>
            <a:ext cx="1254054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2"/>
          </p:cNvCxnSpPr>
          <p:nvPr/>
        </p:nvCxnSpPr>
        <p:spPr>
          <a:xfrm rot="16200000" flipV="1">
            <a:off x="4906697" y="5160927"/>
            <a:ext cx="415854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  <a:endCxn id="11" idx="2"/>
          </p:cNvCxnSpPr>
          <p:nvPr/>
        </p:nvCxnSpPr>
        <p:spPr>
          <a:xfrm rot="5400000" flipH="1" flipV="1">
            <a:off x="3095324" y="3619500"/>
            <a:ext cx="457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  <a:endCxn id="11" idx="2"/>
          </p:cNvCxnSpPr>
          <p:nvPr/>
        </p:nvCxnSpPr>
        <p:spPr>
          <a:xfrm rot="16200000" flipV="1">
            <a:off x="4352624" y="3962400"/>
            <a:ext cx="457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7200" y="4267200"/>
            <a:ext cx="1441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max: 5</a:t>
            </a:r>
          </a:p>
          <a:p>
            <a:pPr algn="ctr"/>
            <a:r>
              <a:rPr lang="en-US" dirty="0" smtClean="0"/>
              <a:t>(Folded SEAL</a:t>
            </a:r>
          </a:p>
          <a:p>
            <a:pPr algn="ctr"/>
            <a:r>
              <a:rPr lang="en-US" dirty="0" smtClean="0"/>
              <a:t>at position 5)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91200" y="4343400"/>
            <a:ext cx="1443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max: 3</a:t>
            </a:r>
          </a:p>
          <a:p>
            <a:pPr algn="ctr"/>
            <a:r>
              <a:rPr lang="en-US" dirty="0" smtClean="0"/>
              <a:t>(Folded SEAL </a:t>
            </a:r>
          </a:p>
          <a:p>
            <a:pPr algn="ctr"/>
            <a:r>
              <a:rPr lang="en-US" dirty="0" smtClean="0"/>
              <a:t>at position 3)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953000" y="3124200"/>
            <a:ext cx="1468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Global max: 5</a:t>
            </a:r>
          </a:p>
          <a:p>
            <a:pPr algn="ctr"/>
            <a:r>
              <a:rPr lang="en-US" dirty="0" smtClean="0"/>
              <a:t>(Folded SEAL </a:t>
            </a:r>
          </a:p>
          <a:p>
            <a:pPr algn="ctr"/>
            <a:r>
              <a:rPr lang="en-US" dirty="0" smtClean="0"/>
              <a:t>At position 5)</a:t>
            </a:r>
            <a:endParaRPr lang="en-US" dirty="0"/>
          </a:p>
        </p:txBody>
      </p:sp>
      <p:sp>
        <p:nvSpPr>
          <p:cNvPr id="110" name="Rounded Rectangular Callout 109"/>
          <p:cNvSpPr/>
          <p:nvPr/>
        </p:nvSpPr>
        <p:spPr>
          <a:xfrm>
            <a:off x="6629400" y="3505200"/>
            <a:ext cx="2286000" cy="457200"/>
          </a:xfrm>
          <a:prstGeom prst="wedgeRoundRectCallout">
            <a:avLst>
              <a:gd name="adj1" fmla="val -51452"/>
              <a:gd name="adj2" fmla="val 156911"/>
              <a:gd name="adj3" fmla="val 16667"/>
            </a:avLst>
          </a:prstGeom>
          <a:solidFill>
            <a:srgbClr val="F5F8E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Folded at position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2" name="Rounded Rectangular Callout 111"/>
          <p:cNvSpPr/>
          <p:nvPr/>
        </p:nvSpPr>
        <p:spPr>
          <a:xfrm>
            <a:off x="5715000" y="2438400"/>
            <a:ext cx="2286000" cy="457200"/>
          </a:xfrm>
          <a:prstGeom prst="wedgeRoundRectCallout">
            <a:avLst>
              <a:gd name="adj1" fmla="val -40877"/>
              <a:gd name="adj2" fmla="val 127600"/>
              <a:gd name="adj3" fmla="val 16667"/>
            </a:avLst>
          </a:prstGeom>
          <a:solidFill>
            <a:srgbClr val="F5F8E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Fold at position 5??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 rot="19973090">
            <a:off x="3151171" y="2682429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731331">
            <a:off x="3200400" y="2266068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Necessary and sufficient condition:</a:t>
            </a:r>
          </a:p>
          <a:p>
            <a:pPr lvl="1"/>
            <a:r>
              <a:rPr lang="en-US" dirty="0" smtClean="0"/>
              <a:t>F(x . y) = F(x) . F(y) and F(x . y) = F(y . x)</a:t>
            </a:r>
          </a:p>
          <a:p>
            <a:pPr lvl="2"/>
            <a:r>
              <a:rPr lang="en-US" dirty="0" err="1" smtClean="0"/>
              <a:t>Homomorphic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Example:  F = RSA encryption,     = multiplication</a:t>
            </a:r>
          </a:p>
          <a:p>
            <a:pPr lvl="1"/>
            <a:r>
              <a:rPr lang="en-US" dirty="0" smtClean="0"/>
              <a:t>(More expensive than MD5, but can be made cheaper with clever optimizations)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14400" y="2143328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" y="2067128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2143328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1600" y="2067128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62927" y="2133600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58127" y="2057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20127" y="2057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914400" y="2743200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9600" y="2667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676400" y="2743200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71600" y="2667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462927" y="2733472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58127" y="2657272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20127" y="2657272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lowchart: Summing Junction 22"/>
          <p:cNvSpPr/>
          <p:nvPr/>
        </p:nvSpPr>
        <p:spPr>
          <a:xfrm>
            <a:off x="3581400" y="2438400"/>
            <a:ext cx="381000" cy="381000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9973090">
            <a:off x="5589571" y="2682429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731331">
            <a:off x="5638800" y="2266068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876800" y="2143328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2067128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7089369" y="2497032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84569" y="2420832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324600" y="2514600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71096" y="2411104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358527" y="2057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876800" y="2743200"/>
            <a:ext cx="457200" cy="228600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72000" y="2667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358527" y="2657272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Flowchart: Summing Junction 41"/>
          <p:cNvSpPr/>
          <p:nvPr/>
        </p:nvSpPr>
        <p:spPr>
          <a:xfrm>
            <a:off x="6019800" y="2438400"/>
            <a:ext cx="381000" cy="381000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qual 42"/>
          <p:cNvSpPr/>
          <p:nvPr/>
        </p:nvSpPr>
        <p:spPr>
          <a:xfrm>
            <a:off x="5638800" y="1600200"/>
            <a:ext cx="762000" cy="457200"/>
          </a:xfrm>
          <a:prstGeom prst="mathEqua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Left-Up Arrow 44"/>
          <p:cNvSpPr/>
          <p:nvPr/>
        </p:nvSpPr>
        <p:spPr>
          <a:xfrm rot="10800000">
            <a:off x="3581400" y="1600200"/>
            <a:ext cx="1981200" cy="762000"/>
          </a:xfrm>
          <a:prstGeom prst="left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Up Arrow 45"/>
          <p:cNvSpPr/>
          <p:nvPr/>
        </p:nvSpPr>
        <p:spPr>
          <a:xfrm rot="16200000">
            <a:off x="6858000" y="1219200"/>
            <a:ext cx="685800" cy="1447800"/>
          </a:xfrm>
          <a:prstGeom prst="left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62000" y="3048000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Rolling → folding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53550" y="3048000"/>
            <a:ext cx="335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Rolling → folding → rolling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9" name="Flowchart: Summing Junction 48"/>
          <p:cNvSpPr/>
          <p:nvPr/>
        </p:nvSpPr>
        <p:spPr>
          <a:xfrm>
            <a:off x="4724400" y="4185312"/>
            <a:ext cx="228600" cy="228600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Summing Junction 49"/>
          <p:cNvSpPr/>
          <p:nvPr/>
        </p:nvSpPr>
        <p:spPr>
          <a:xfrm>
            <a:off x="6019800" y="4177352"/>
            <a:ext cx="228600" cy="228600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Summing Junction 50"/>
          <p:cNvSpPr/>
          <p:nvPr/>
        </p:nvSpPr>
        <p:spPr>
          <a:xfrm>
            <a:off x="1398896" y="4191000"/>
            <a:ext cx="228600" cy="228600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Summing Junction 51"/>
          <p:cNvSpPr/>
          <p:nvPr/>
        </p:nvSpPr>
        <p:spPr>
          <a:xfrm>
            <a:off x="2792104" y="4171664"/>
            <a:ext cx="228600" cy="228600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Summing Junction 52"/>
          <p:cNvSpPr/>
          <p:nvPr/>
        </p:nvSpPr>
        <p:spPr>
          <a:xfrm>
            <a:off x="5334000" y="5105400"/>
            <a:ext cx="228600" cy="228600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System Model</a:t>
            </a:r>
          </a:p>
          <a:p>
            <a:r>
              <a:rPr lang="en-US" dirty="0" smtClean="0"/>
              <a:t>Secure Algorithms</a:t>
            </a:r>
          </a:p>
          <a:p>
            <a:pPr lvl="1"/>
            <a:r>
              <a:rPr lang="en-US" dirty="0" smtClean="0"/>
              <a:t>Max</a:t>
            </a:r>
          </a:p>
          <a:p>
            <a:pPr lvl="1"/>
            <a:r>
              <a:rPr lang="en-US" u="sng" dirty="0" smtClean="0">
                <a:solidFill>
                  <a:srgbClr val="C00000"/>
                </a:solidFill>
              </a:rPr>
              <a:t>Beyond Max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Adapt </a:t>
            </a:r>
            <a:r>
              <a:rPr lang="en-US" dirty="0" err="1" smtClean="0"/>
              <a:t>Alon-Matias-Szegedy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Each sensor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picks a random value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(aka sketch),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chosen with probability 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-x</a:t>
            </a:r>
          </a:p>
          <a:p>
            <a:pPr lvl="1"/>
            <a:r>
              <a:rPr lang="en-US" dirty="0" smtClean="0"/>
              <a:t>Max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/>
              <a:t>Est. Count =  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(increase accuracy with more sketches)</a:t>
            </a:r>
          </a:p>
          <a:p>
            <a:r>
              <a:rPr lang="en-US" dirty="0" smtClean="0"/>
              <a:t>Other aggregates: Count Distinct, Sum, Mean</a:t>
            </a:r>
          </a:p>
          <a:p>
            <a:r>
              <a:rPr lang="en-US" dirty="0" smtClean="0"/>
              <a:t>Problem: high overhead</a:t>
            </a:r>
          </a:p>
          <a:p>
            <a:pPr lvl="1"/>
            <a:r>
              <a:rPr lang="en-US" dirty="0" smtClean="0"/>
              <a:t>Example: 100K sensors, 300 sketches</a:t>
            </a:r>
          </a:p>
          <a:p>
            <a:pPr lvl="2"/>
            <a:r>
              <a:rPr lang="en-US" dirty="0" smtClean="0"/>
              <a:t>510 million rolling operations, 30 million folding operations</a:t>
            </a:r>
          </a:p>
          <a:p>
            <a:pPr lvl="2"/>
            <a:r>
              <a:rPr lang="en-US" dirty="0" smtClean="0"/>
              <a:t>A single query: 7 hours for RSA, 9 minutes for MD5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Rolling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1219200"/>
          </a:xfrm>
        </p:spPr>
        <p:txBody>
          <a:bodyPr/>
          <a:lstStyle/>
          <a:p>
            <a:r>
              <a:rPr lang="en-US" dirty="0" smtClean="0"/>
              <a:t>Folded Rolling: exploit homomorphism of RSA</a:t>
            </a:r>
          </a:p>
          <a:p>
            <a:pPr lvl="1"/>
            <a:r>
              <a:rPr lang="en-US" dirty="0" smtClean="0"/>
              <a:t>Aggressively fold</a:t>
            </a:r>
          </a:p>
          <a:p>
            <a:pPr lvl="1"/>
            <a:endParaRPr lang="en-US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304800" y="4495800"/>
            <a:ext cx="8305800" cy="1447800"/>
            <a:chOff x="381000" y="2667000"/>
            <a:chExt cx="8305800" cy="1447800"/>
          </a:xfrm>
        </p:grpSpPr>
        <p:sp>
          <p:nvSpPr>
            <p:cNvPr id="48" name="Rounded Rectangle 47"/>
            <p:cNvSpPr/>
            <p:nvPr/>
          </p:nvSpPr>
          <p:spPr>
            <a:xfrm>
              <a:off x="3260183" y="2667000"/>
              <a:ext cx="685800" cy="1447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685800" y="3733800"/>
              <a:ext cx="457200" cy="2286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81000" y="36576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447800" y="3733800"/>
              <a:ext cx="457200" cy="2286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43000" y="36576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214871" y="3733800"/>
              <a:ext cx="457200" cy="2286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10071" y="36576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976871" y="3733800"/>
              <a:ext cx="457200" cy="2286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72071" y="36576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416239" y="3657600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4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2234327" y="2819400"/>
              <a:ext cx="457200" cy="2286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2996327" y="2819400"/>
              <a:ext cx="457200" cy="2286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691527" y="2743200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53527" y="2743200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710327" y="2819400"/>
              <a:ext cx="457200" cy="2286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05527" y="27432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472327" y="2819400"/>
              <a:ext cx="457200" cy="2286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167527" y="27432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929527" y="2743200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2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685800" y="3286328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81000" y="3210128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1447800" y="3286328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143000" y="3210128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1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2234327" y="3276600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929527" y="3200400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2996327" y="3276600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691527" y="3200400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453527" y="3200400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>
              <a:off x="4343400" y="3048000"/>
              <a:ext cx="5334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6477000" y="2694296"/>
              <a:ext cx="685800" cy="9144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Arrow 133"/>
            <p:cNvSpPr/>
            <p:nvPr/>
          </p:nvSpPr>
          <p:spPr>
            <a:xfrm>
              <a:off x="5426617" y="3733800"/>
              <a:ext cx="457200" cy="2286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5121817" y="36576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6" name="Right Arrow 135"/>
            <p:cNvSpPr/>
            <p:nvPr/>
          </p:nvSpPr>
          <p:spPr>
            <a:xfrm>
              <a:off x="6188617" y="3733800"/>
              <a:ext cx="457200" cy="2286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883817" y="36576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8" name="Right Arrow 137"/>
            <p:cNvSpPr/>
            <p:nvPr/>
          </p:nvSpPr>
          <p:spPr>
            <a:xfrm>
              <a:off x="6955688" y="3733800"/>
              <a:ext cx="457200" cy="2286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650888" y="36576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Right Arrow 139"/>
            <p:cNvSpPr/>
            <p:nvPr/>
          </p:nvSpPr>
          <p:spPr>
            <a:xfrm>
              <a:off x="7717688" y="3733800"/>
              <a:ext cx="457200" cy="2286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7412888" y="36576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8157056" y="3657600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4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47" name="Right Arrow 146"/>
            <p:cNvSpPr/>
            <p:nvPr/>
          </p:nvSpPr>
          <p:spPr>
            <a:xfrm>
              <a:off x="5451144" y="2819400"/>
              <a:ext cx="457200" cy="2286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5146344" y="27432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Right Arrow 148"/>
            <p:cNvSpPr/>
            <p:nvPr/>
          </p:nvSpPr>
          <p:spPr>
            <a:xfrm>
              <a:off x="6213144" y="2819400"/>
              <a:ext cx="457200" cy="2286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5908344" y="2743200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670344" y="2743200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2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52" name="Right Arrow 151"/>
            <p:cNvSpPr/>
            <p:nvPr/>
          </p:nvSpPr>
          <p:spPr>
            <a:xfrm>
              <a:off x="5426617" y="3286328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5121817" y="3210128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4" name="Right Arrow 153"/>
            <p:cNvSpPr/>
            <p:nvPr/>
          </p:nvSpPr>
          <p:spPr>
            <a:xfrm>
              <a:off x="6188617" y="3286328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5883817" y="3210128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1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56" name="Right Arrow 155"/>
            <p:cNvSpPr/>
            <p:nvPr/>
          </p:nvSpPr>
          <p:spPr>
            <a:xfrm>
              <a:off x="6975144" y="3048000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670344" y="3200400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8" name="Right Arrow 157"/>
            <p:cNvSpPr/>
            <p:nvPr/>
          </p:nvSpPr>
          <p:spPr>
            <a:xfrm>
              <a:off x="7737144" y="3048000"/>
              <a:ext cx="457200" cy="2286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432344" y="2971800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8194344" y="2971800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8077200" y="2887640"/>
              <a:ext cx="609600" cy="122716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609600" y="2057400"/>
            <a:ext cx="8254127" cy="1842448"/>
            <a:chOff x="609600" y="2272352"/>
            <a:chExt cx="8254127" cy="1842448"/>
          </a:xfrm>
        </p:grpSpPr>
        <p:grpSp>
          <p:nvGrpSpPr>
            <p:cNvPr id="245" name="Group 244"/>
            <p:cNvGrpSpPr/>
            <p:nvPr/>
          </p:nvGrpSpPr>
          <p:grpSpPr>
            <a:xfrm>
              <a:off x="609600" y="2667000"/>
              <a:ext cx="8254127" cy="1447800"/>
              <a:chOff x="381000" y="4648200"/>
              <a:chExt cx="8254127" cy="1447800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3260183" y="4648200"/>
                <a:ext cx="685800" cy="144780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ight Arrow 162"/>
              <p:cNvSpPr/>
              <p:nvPr/>
            </p:nvSpPr>
            <p:spPr>
              <a:xfrm>
                <a:off x="685800" y="57150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81000" y="56388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ight Arrow 164"/>
              <p:cNvSpPr/>
              <p:nvPr/>
            </p:nvSpPr>
            <p:spPr>
              <a:xfrm>
                <a:off x="1447800" y="57150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143000" y="56388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ight Arrow 166"/>
              <p:cNvSpPr/>
              <p:nvPr/>
            </p:nvSpPr>
            <p:spPr>
              <a:xfrm>
                <a:off x="2214871" y="57150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910071" y="56388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ight Arrow 168"/>
              <p:cNvSpPr/>
              <p:nvPr/>
            </p:nvSpPr>
            <p:spPr>
              <a:xfrm>
                <a:off x="2976871" y="57150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672071" y="56388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416239" y="56388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ight Arrow 171"/>
              <p:cNvSpPr/>
              <p:nvPr/>
            </p:nvSpPr>
            <p:spPr>
              <a:xfrm>
                <a:off x="2234327" y="48006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ight Arrow 172"/>
              <p:cNvSpPr/>
              <p:nvPr/>
            </p:nvSpPr>
            <p:spPr>
              <a:xfrm>
                <a:off x="2996327" y="48006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691527" y="47244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453527" y="47244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ight Arrow 175"/>
              <p:cNvSpPr/>
              <p:nvPr/>
            </p:nvSpPr>
            <p:spPr>
              <a:xfrm>
                <a:off x="710327" y="48006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405527" y="47244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ight Arrow 177"/>
              <p:cNvSpPr/>
              <p:nvPr/>
            </p:nvSpPr>
            <p:spPr>
              <a:xfrm>
                <a:off x="1472327" y="48006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167527" y="47244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929527" y="47244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ight Arrow 180"/>
              <p:cNvSpPr/>
              <p:nvPr/>
            </p:nvSpPr>
            <p:spPr>
              <a:xfrm>
                <a:off x="685800" y="5267528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1000" y="5191328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ight Arrow 182"/>
              <p:cNvSpPr/>
              <p:nvPr/>
            </p:nvSpPr>
            <p:spPr>
              <a:xfrm>
                <a:off x="1447800" y="5267528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143000" y="5191328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ight Arrow 184"/>
              <p:cNvSpPr/>
              <p:nvPr/>
            </p:nvSpPr>
            <p:spPr>
              <a:xfrm>
                <a:off x="2234327" y="52578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929527" y="51816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ight Arrow 186"/>
              <p:cNvSpPr/>
              <p:nvPr/>
            </p:nvSpPr>
            <p:spPr>
              <a:xfrm>
                <a:off x="2996327" y="52578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691527" y="51816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453527" y="51816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ight Arrow 189"/>
              <p:cNvSpPr/>
              <p:nvPr/>
            </p:nvSpPr>
            <p:spPr>
              <a:xfrm>
                <a:off x="4343400" y="5029200"/>
                <a:ext cx="533400" cy="533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ounded Rectangle 215"/>
              <p:cNvSpPr/>
              <p:nvPr/>
            </p:nvSpPr>
            <p:spPr>
              <a:xfrm>
                <a:off x="5029200" y="4648200"/>
                <a:ext cx="685800" cy="144780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5181600" y="56388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5206127" y="47244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ight Arrow 234"/>
              <p:cNvSpPr/>
              <p:nvPr/>
            </p:nvSpPr>
            <p:spPr>
              <a:xfrm>
                <a:off x="5486400" y="5267528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181600" y="5191328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Right Arrow 236"/>
              <p:cNvSpPr/>
              <p:nvPr/>
            </p:nvSpPr>
            <p:spPr>
              <a:xfrm>
                <a:off x="6248400" y="5267528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5943600" y="5191328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ight Arrow 238"/>
              <p:cNvSpPr/>
              <p:nvPr/>
            </p:nvSpPr>
            <p:spPr>
              <a:xfrm>
                <a:off x="7034927" y="52578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6730127" y="51816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ight Arrow 240"/>
              <p:cNvSpPr/>
              <p:nvPr/>
            </p:nvSpPr>
            <p:spPr>
              <a:xfrm>
                <a:off x="7796927" y="5257800"/>
                <a:ext cx="457200" cy="228600"/>
              </a:xfrm>
              <a:prstGeom prst="rightArrow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7492127" y="51816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8254127" y="5181600"/>
                <a:ext cx="381000" cy="381000"/>
              </a:xfrm>
              <a:prstGeom prst="ellipse">
                <a:avLst/>
              </a:prstGeom>
              <a:solidFill>
                <a:srgbClr val="EAF1D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6" name="TextBox 245"/>
            <p:cNvSpPr txBox="1"/>
            <p:nvPr/>
          </p:nvSpPr>
          <p:spPr>
            <a:xfrm>
              <a:off x="3503626" y="2272352"/>
              <a:ext cx="71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Fold</a:t>
              </a:r>
              <a:endParaRPr lang="en-US" sz="2400" dirty="0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3352800" y="3810000"/>
            <a:ext cx="2027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the portal</a:t>
            </a:r>
            <a:endParaRPr lang="en-US" sz="2800" dirty="0"/>
          </a:p>
        </p:txBody>
      </p:sp>
      <p:sp>
        <p:nvSpPr>
          <p:cNvPr id="249" name="TextBox 248"/>
          <p:cNvSpPr txBox="1"/>
          <p:nvPr/>
        </p:nvSpPr>
        <p:spPr>
          <a:xfrm>
            <a:off x="3352800" y="5867400"/>
            <a:ext cx="229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aggregators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Folding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953000"/>
          </a:xfrm>
        </p:spPr>
        <p:txBody>
          <a:bodyPr/>
          <a:lstStyle/>
          <a:p>
            <a:r>
              <a:rPr lang="en-US" dirty="0" smtClean="0"/>
              <a:t>Portal still needs to fold many sensors per query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Tree (at portal): Index sensors as a tree </a:t>
            </a:r>
            <a:br>
              <a:rPr lang="en-US" dirty="0" smtClean="0"/>
            </a:br>
            <a:r>
              <a:rPr lang="en-US" dirty="0" smtClean="0"/>
              <a:t>(e.g., B-Tree)  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566273" y="1752600"/>
            <a:ext cx="3605927" cy="1447800"/>
            <a:chOff x="5257800" y="2452048"/>
            <a:chExt cx="3605927" cy="1447800"/>
          </a:xfrm>
        </p:grpSpPr>
        <p:sp>
          <p:nvSpPr>
            <p:cNvPr id="36" name="Rounded Rectangle 35"/>
            <p:cNvSpPr/>
            <p:nvPr/>
          </p:nvSpPr>
          <p:spPr>
            <a:xfrm>
              <a:off x="5257800" y="2452048"/>
              <a:ext cx="685800" cy="1447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10200" y="3442648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34727" y="2528248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5715000" y="3071376"/>
              <a:ext cx="457200" cy="228600"/>
            </a:xfrm>
            <a:prstGeom prst="rightArrow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410200" y="2995176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6477000" y="3071376"/>
              <a:ext cx="457200" cy="228600"/>
            </a:xfrm>
            <a:prstGeom prst="rightArrow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172200" y="2995176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7263527" y="3061648"/>
              <a:ext cx="457200" cy="228600"/>
            </a:xfrm>
            <a:prstGeom prst="rightArrow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958727" y="2985448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8025527" y="3061648"/>
              <a:ext cx="457200" cy="228600"/>
            </a:xfrm>
            <a:prstGeom prst="rightArrow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720727" y="2985448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8482727" y="2985448"/>
              <a:ext cx="381000" cy="381000"/>
            </a:xfrm>
            <a:prstGeom prst="ellipse">
              <a:avLst/>
            </a:prstGeom>
            <a:solidFill>
              <a:srgbClr val="EAF1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00200" y="18288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00200" y="22214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00200" y="26786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Sensor3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600200" y="54980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09800" y="5498068"/>
            <a:ext cx="381000" cy="381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905000" y="49646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>
            <a:stCxn id="52" idx="0"/>
            <a:endCxn id="61" idx="3"/>
          </p:cNvCxnSpPr>
          <p:nvPr/>
        </p:nvCxnSpPr>
        <p:spPr>
          <a:xfrm rot="5400000" flipH="1" flipV="1">
            <a:off x="1771650" y="5308922"/>
            <a:ext cx="208196" cy="17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3" idx="0"/>
            <a:endCxn id="61" idx="5"/>
          </p:cNvCxnSpPr>
          <p:nvPr/>
        </p:nvCxnSpPr>
        <p:spPr>
          <a:xfrm rot="16200000" flipV="1">
            <a:off x="2211154" y="5308922"/>
            <a:ext cx="208196" cy="17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2819400" y="54980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429000" y="54980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124200" y="4964668"/>
            <a:ext cx="381000" cy="381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>
            <a:stCxn id="66" idx="0"/>
            <a:endCxn id="68" idx="3"/>
          </p:cNvCxnSpPr>
          <p:nvPr/>
        </p:nvCxnSpPr>
        <p:spPr>
          <a:xfrm rot="5400000" flipH="1" flipV="1">
            <a:off x="2990850" y="5308922"/>
            <a:ext cx="208196" cy="17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0"/>
            <a:endCxn id="68" idx="5"/>
          </p:cNvCxnSpPr>
          <p:nvPr/>
        </p:nvCxnSpPr>
        <p:spPr>
          <a:xfrm rot="16200000" flipV="1">
            <a:off x="3430354" y="5308922"/>
            <a:ext cx="208196" cy="17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2514600" y="45074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Straight Connector 82"/>
          <p:cNvCxnSpPr>
            <a:stCxn id="61" idx="7"/>
            <a:endCxn id="81" idx="3"/>
          </p:cNvCxnSpPr>
          <p:nvPr/>
        </p:nvCxnSpPr>
        <p:spPr>
          <a:xfrm rot="5400000" flipH="1" flipV="1">
            <a:off x="2306404" y="4756472"/>
            <a:ext cx="187792" cy="340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8" idx="1"/>
            <a:endCxn id="81" idx="5"/>
          </p:cNvCxnSpPr>
          <p:nvPr/>
        </p:nvCxnSpPr>
        <p:spPr>
          <a:xfrm rot="16200000" flipV="1">
            <a:off x="2916004" y="4756472"/>
            <a:ext cx="187792" cy="340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4038600" y="54980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4648200" y="54980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343400" y="49646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9" name="Straight Connector 88"/>
          <p:cNvCxnSpPr>
            <a:stCxn id="86" idx="0"/>
            <a:endCxn id="88" idx="3"/>
          </p:cNvCxnSpPr>
          <p:nvPr/>
        </p:nvCxnSpPr>
        <p:spPr>
          <a:xfrm rot="5400000" flipH="1" flipV="1">
            <a:off x="4210050" y="5308922"/>
            <a:ext cx="208196" cy="17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7" idx="0"/>
            <a:endCxn id="88" idx="5"/>
          </p:cNvCxnSpPr>
          <p:nvPr/>
        </p:nvCxnSpPr>
        <p:spPr>
          <a:xfrm rot="16200000" flipV="1">
            <a:off x="4649554" y="5308922"/>
            <a:ext cx="208196" cy="17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257800" y="54980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867400" y="54980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562600" y="49646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4" name="Straight Connector 93"/>
          <p:cNvCxnSpPr>
            <a:stCxn id="91" idx="0"/>
            <a:endCxn id="93" idx="3"/>
          </p:cNvCxnSpPr>
          <p:nvPr/>
        </p:nvCxnSpPr>
        <p:spPr>
          <a:xfrm rot="5400000" flipH="1" flipV="1">
            <a:off x="5429250" y="5308922"/>
            <a:ext cx="208196" cy="17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2" idx="0"/>
            <a:endCxn id="93" idx="5"/>
          </p:cNvCxnSpPr>
          <p:nvPr/>
        </p:nvCxnSpPr>
        <p:spPr>
          <a:xfrm rot="16200000" flipV="1">
            <a:off x="5868754" y="5308922"/>
            <a:ext cx="208196" cy="17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4953000" y="4507468"/>
            <a:ext cx="381000" cy="381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>
            <a:stCxn id="88" idx="7"/>
            <a:endCxn id="96" idx="3"/>
          </p:cNvCxnSpPr>
          <p:nvPr/>
        </p:nvCxnSpPr>
        <p:spPr>
          <a:xfrm rot="5400000" flipH="1" flipV="1">
            <a:off x="4744804" y="4756472"/>
            <a:ext cx="187792" cy="340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3" idx="1"/>
            <a:endCxn id="96" idx="5"/>
          </p:cNvCxnSpPr>
          <p:nvPr/>
        </p:nvCxnSpPr>
        <p:spPr>
          <a:xfrm rot="16200000" flipV="1">
            <a:off x="5354404" y="4756472"/>
            <a:ext cx="187792" cy="340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733800" y="4050268"/>
            <a:ext cx="381000" cy="381000"/>
          </a:xfrm>
          <a:prstGeom prst="ellipse">
            <a:avLst/>
          </a:prstGeom>
          <a:solidFill>
            <a:srgbClr val="EAF1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1" name="Straight Connector 100"/>
          <p:cNvCxnSpPr>
            <a:stCxn id="81" idx="7"/>
            <a:endCxn id="99" idx="3"/>
          </p:cNvCxnSpPr>
          <p:nvPr/>
        </p:nvCxnSpPr>
        <p:spPr>
          <a:xfrm rot="5400000" flipH="1" flipV="1">
            <a:off x="3220804" y="3994472"/>
            <a:ext cx="187792" cy="949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6" idx="1"/>
            <a:endCxn id="99" idx="5"/>
          </p:cNvCxnSpPr>
          <p:nvPr/>
        </p:nvCxnSpPr>
        <p:spPr>
          <a:xfrm rot="16200000" flipV="1">
            <a:off x="4440004" y="3994472"/>
            <a:ext cx="187792" cy="949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Left Brace 103"/>
          <p:cNvSpPr/>
          <p:nvPr/>
        </p:nvSpPr>
        <p:spPr>
          <a:xfrm rot="16200000">
            <a:off x="4042906" y="3969763"/>
            <a:ext cx="372388" cy="4191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266299" y="6031468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486400" y="4267200"/>
            <a:ext cx="236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Logarithmic folding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52400" y="3124200"/>
            <a:ext cx="8686800" cy="3429000"/>
          </a:xfrm>
          <a:prstGeom prst="roundRect">
            <a:avLst/>
          </a:prstGeom>
          <a:solidFill>
            <a:srgbClr val="F5F8EC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" y="1295400"/>
            <a:ext cx="5257800" cy="914400"/>
            <a:chOff x="228600" y="2590800"/>
            <a:chExt cx="5257800" cy="914400"/>
          </a:xfrm>
        </p:grpSpPr>
        <p:pic>
          <p:nvPicPr>
            <p:cNvPr id="23554" name="Picture 2" descr="MSR SensorMa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743200"/>
              <a:ext cx="5181600" cy="63906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228600" y="2590800"/>
              <a:ext cx="2286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Shared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762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Lets users query sensors through the Web</a:t>
            </a:r>
            <a:endParaRPr lang="en-US" dirty="0"/>
          </a:p>
        </p:txBody>
      </p:sp>
      <p:pic>
        <p:nvPicPr>
          <p:cNvPr id="23555" name="Picture 3" descr="Scisc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47800"/>
            <a:ext cx="1771650" cy="780578"/>
          </a:xfrm>
          <a:prstGeom prst="rect">
            <a:avLst/>
          </a:prstGeom>
          <a:noFill/>
        </p:spPr>
      </p:pic>
      <p:pic>
        <p:nvPicPr>
          <p:cNvPr id="23557" name="Picture 5" descr="Weather Undergroun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143000"/>
            <a:ext cx="1676400" cy="117348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239000" y="1447800"/>
            <a:ext cx="1676400" cy="6858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 Narrow" pitchFamily="34" charset="0"/>
              </a:rPr>
              <a:t>Sensor</a:t>
            </a:r>
            <a:r>
              <a:rPr lang="en-US" sz="2400" b="1" dirty="0" err="1" smtClean="0">
                <a:solidFill>
                  <a:srgbClr val="FFC000"/>
                </a:solidFill>
                <a:latin typeface="Arial Narrow" pitchFamily="34" charset="0"/>
              </a:rPr>
              <a:t>Base</a:t>
            </a:r>
            <a:endParaRPr lang="en-US" sz="24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pic>
        <p:nvPicPr>
          <p:cNvPr id="10" name="Picture 9" descr="sensorma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3248708"/>
            <a:ext cx="1961893" cy="10184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7" descr="weatherstati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530" y="3686829"/>
            <a:ext cx="937930" cy="885171"/>
          </a:xfrm>
          <a:prstGeom prst="rect">
            <a:avLst/>
          </a:prstGeom>
          <a:noFill/>
        </p:spPr>
      </p:pic>
      <p:pic>
        <p:nvPicPr>
          <p:cNvPr id="23561" name="Picture 9" descr="webcam_trus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800600"/>
            <a:ext cx="445770" cy="609600"/>
          </a:xfrm>
          <a:prstGeom prst="rect">
            <a:avLst/>
          </a:prstGeom>
          <a:noFill/>
        </p:spPr>
      </p:pic>
      <p:pic>
        <p:nvPicPr>
          <p:cNvPr id="23565" name="Picture 13" descr="mote 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824" y="4834703"/>
            <a:ext cx="723413" cy="619423"/>
          </a:xfrm>
          <a:prstGeom prst="rect">
            <a:avLst/>
          </a:prstGeom>
          <a:noFill/>
        </p:spPr>
      </p:pic>
      <p:sp>
        <p:nvSpPr>
          <p:cNvPr id="23568" name="tower"/>
          <p:cNvSpPr>
            <a:spLocks noEditPoints="1" noChangeArrowheads="1"/>
          </p:cNvSpPr>
          <p:nvPr/>
        </p:nvSpPr>
        <p:spPr bwMode="auto">
          <a:xfrm>
            <a:off x="1905000" y="3800830"/>
            <a:ext cx="425450" cy="608012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71" name="Picture 19" descr="C:\Users\sumann\AppData\Local\Microsoft\Windows\Temporary Internet Files\Content.IE5\0MW07YT4\MCj04352420000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657600"/>
            <a:ext cx="1001328" cy="1981200"/>
          </a:xfrm>
          <a:prstGeom prst="rect">
            <a:avLst/>
          </a:prstGeom>
          <a:noFill/>
        </p:spPr>
      </p:pic>
      <p:pic>
        <p:nvPicPr>
          <p:cNvPr id="23572" name="Picture 20" descr="C:\Users\sumann\AppData\Local\Microsoft\Windows\Temporary Internet Files\Content.IE5\0MW07YT4\MCj04414520000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52772" y="4680474"/>
            <a:ext cx="914228" cy="914228"/>
          </a:xfrm>
          <a:prstGeom prst="rect">
            <a:avLst/>
          </a:prstGeom>
          <a:noFill/>
        </p:spPr>
      </p:pic>
      <p:pic>
        <p:nvPicPr>
          <p:cNvPr id="23573" name="Picture 21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91400" y="4724400"/>
            <a:ext cx="842547" cy="86042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04800" y="5638800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Sensors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5552" y="5638800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Gateway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5634335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Portal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3352800" y="4191000"/>
            <a:ext cx="16002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3568" idx="4"/>
          </p:cNvCxnSpPr>
          <p:nvPr/>
        </p:nvCxnSpPr>
        <p:spPr>
          <a:xfrm>
            <a:off x="2330450" y="4128734"/>
            <a:ext cx="1174750" cy="281696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572" idx="3"/>
          </p:cNvCxnSpPr>
          <p:nvPr/>
        </p:nvCxnSpPr>
        <p:spPr>
          <a:xfrm flipV="1">
            <a:off x="2667000" y="4909074"/>
            <a:ext cx="762172" cy="22851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559" idx="3"/>
            <a:endCxn id="23568" idx="9"/>
          </p:cNvCxnSpPr>
          <p:nvPr/>
        </p:nvCxnSpPr>
        <p:spPr>
          <a:xfrm flipV="1">
            <a:off x="1519460" y="4125328"/>
            <a:ext cx="385540" cy="4087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565" idx="3"/>
            <a:endCxn id="23572" idx="1"/>
          </p:cNvCxnSpPr>
          <p:nvPr/>
        </p:nvCxnSpPr>
        <p:spPr>
          <a:xfrm flipV="1">
            <a:off x="1536237" y="5137588"/>
            <a:ext cx="216535" cy="6827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0"/>
            <a:endCxn id="23571" idx="1"/>
          </p:cNvCxnSpPr>
          <p:nvPr/>
        </p:nvCxnSpPr>
        <p:spPr>
          <a:xfrm>
            <a:off x="4951667" y="4648200"/>
            <a:ext cx="458533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573" idx="0"/>
            <a:endCxn id="10" idx="2"/>
          </p:cNvCxnSpPr>
          <p:nvPr/>
        </p:nvCxnSpPr>
        <p:spPr>
          <a:xfrm rot="16200000" flipV="1">
            <a:off x="7330511" y="4242236"/>
            <a:ext cx="457200" cy="507127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29000" y="5634335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Aggregator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Top-K Readings</a:t>
            </a:r>
          </a:p>
          <a:p>
            <a:pPr lvl="1"/>
            <a:r>
              <a:rPr lang="en-US" dirty="0" smtClean="0"/>
              <a:t>Finds K sensors with maximum values</a:t>
            </a:r>
          </a:p>
          <a:p>
            <a:pPr lvl="1"/>
            <a:r>
              <a:rPr lang="en-US" dirty="0" smtClean="0"/>
              <a:t>One pass solution challenging</a:t>
            </a:r>
          </a:p>
          <a:p>
            <a:pPr lvl="2"/>
            <a:r>
              <a:rPr lang="en-US" dirty="0" smtClean="0"/>
              <a:t>An aggregator may not know the global top-K</a:t>
            </a:r>
          </a:p>
          <a:p>
            <a:pPr lvl="2"/>
            <a:r>
              <a:rPr lang="en-US" dirty="0" smtClean="0"/>
              <a:t>Locally produced proofs must be combined globally </a:t>
            </a:r>
          </a:p>
          <a:p>
            <a:r>
              <a:rPr lang="en-US" dirty="0" smtClean="0"/>
              <a:t>Top-K Groups</a:t>
            </a:r>
          </a:p>
          <a:p>
            <a:pPr lvl="1"/>
            <a:r>
              <a:rPr lang="en-US" dirty="0" smtClean="0"/>
              <a:t>Group sensors (based on dynamic properties) and find k groups with maximum values</a:t>
            </a:r>
          </a:p>
          <a:p>
            <a:pPr lvl="1"/>
            <a:r>
              <a:rPr lang="en-US" dirty="0" smtClean="0"/>
              <a:t>Significantly more complicated than top-k readings</a:t>
            </a:r>
          </a:p>
          <a:p>
            <a:pPr lvl="2"/>
            <a:r>
              <a:rPr lang="en-US" dirty="0" smtClean="0"/>
              <a:t>Portal does not know grouping, so verification is hard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Details in paper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Uniformly random sample: Top-K</a:t>
            </a:r>
          </a:p>
          <a:p>
            <a:pPr lvl="1"/>
            <a:r>
              <a:rPr lang="en-US" dirty="0" smtClean="0"/>
              <a:t>Many other statistical aggregates from random sample</a:t>
            </a:r>
          </a:p>
          <a:p>
            <a:r>
              <a:rPr lang="en-US" dirty="0" smtClean="0"/>
              <a:t>Most popular items: Top-K Groups</a:t>
            </a:r>
          </a:p>
          <a:p>
            <a:pPr lvl="1"/>
            <a:r>
              <a:rPr lang="en-US" dirty="0" smtClean="0"/>
              <a:t>Use item name as the group ID, AMS sketch as the group value</a:t>
            </a:r>
          </a:p>
          <a:p>
            <a:r>
              <a:rPr lang="en-US" dirty="0" smtClean="0"/>
              <a:t>Items occurring above a threshold: Top-K Groups</a:t>
            </a:r>
          </a:p>
          <a:p>
            <a:pPr lvl="1"/>
            <a:r>
              <a:rPr lang="en-US" dirty="0" smtClean="0"/>
              <a:t>Use item name as the group ID, AMS sketch as group value, report groups above threshold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System Model</a:t>
            </a:r>
          </a:p>
          <a:p>
            <a:r>
              <a:rPr lang="en-US" dirty="0" smtClean="0"/>
              <a:t>Secure Algorithms</a:t>
            </a:r>
          </a:p>
          <a:p>
            <a:pPr lvl="1"/>
            <a:r>
              <a:rPr lang="en-US" dirty="0" smtClean="0"/>
              <a:t>Max</a:t>
            </a:r>
          </a:p>
          <a:p>
            <a:pPr lvl="1"/>
            <a:r>
              <a:rPr lang="en-US" dirty="0" smtClean="0"/>
              <a:t>Beyond Max</a:t>
            </a:r>
          </a:p>
          <a:p>
            <a:r>
              <a:rPr lang="en-US" u="sng" dirty="0" smtClean="0">
                <a:solidFill>
                  <a:srgbClr val="C00000"/>
                </a:solidFill>
              </a:rPr>
              <a:t>Evaluation</a:t>
            </a:r>
            <a:endParaRPr lang="en-US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Prototyped in </a:t>
            </a:r>
            <a:r>
              <a:rPr lang="en-US" dirty="0" err="1" smtClean="0"/>
              <a:t>SensorMap</a:t>
            </a:r>
            <a:r>
              <a:rPr lang="en-US" dirty="0" smtClean="0"/>
              <a:t>, using Crypto++ library</a:t>
            </a:r>
          </a:p>
          <a:p>
            <a:r>
              <a:rPr lang="en-US" dirty="0" smtClean="0"/>
              <a:t>Dataset: 16,106 stream gauge sensors from USGS</a:t>
            </a:r>
          </a:p>
          <a:p>
            <a:r>
              <a:rPr lang="en-US" dirty="0" smtClean="0"/>
              <a:t>2.5GHz Pentium desktops</a:t>
            </a:r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3261360"/>
          <a:ext cx="8229600" cy="225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220"/>
                <a:gridCol w="1867220"/>
                <a:gridCol w="1313970"/>
                <a:gridCol w="1590595"/>
                <a:gridCol w="1590595"/>
              </a:tblGrid>
              <a:tr h="3835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Query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KB/query</a:t>
                      </a:r>
                      <a:endParaRPr lang="en-US" b="1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Computation</a:t>
                      </a:r>
                      <a:r>
                        <a:rPr lang="en-US" sz="2000" b="1" baseline="0" dirty="0" smtClean="0"/>
                        <a:t> time (ms/query)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Portal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Aggregator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Portal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Top-10 Readings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Top-10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2286000" y="5562600"/>
            <a:ext cx="2514600" cy="990600"/>
          </a:xfrm>
          <a:prstGeom prst="wedgeRectCallout">
            <a:avLst>
              <a:gd name="adj1" fmla="val 3715"/>
              <a:gd name="adj2" fmla="val -263705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320KB without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in-network aggregation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Optimizations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costs (for Count)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57174"/>
            <a:ext cx="4191000" cy="245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241" y="2437202"/>
            <a:ext cx="4179159" cy="237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905000" y="4886980"/>
            <a:ext cx="1448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Portal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4886980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Aggregator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2000" y="5715000"/>
            <a:ext cx="807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Additional results in the paper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SECOA: a framework for outsourced aggregation</a:t>
            </a:r>
          </a:p>
          <a:p>
            <a:pPr lvl="1"/>
            <a:r>
              <a:rPr lang="en-US" dirty="0" smtClean="0"/>
              <a:t>Supports a large number of diverse queries</a:t>
            </a:r>
          </a:p>
          <a:p>
            <a:pPr lvl="1"/>
            <a:r>
              <a:rPr lang="en-US" dirty="0" smtClean="0"/>
              <a:t>Supports push-based model</a:t>
            </a:r>
          </a:p>
          <a:p>
            <a:pPr lvl="1"/>
            <a:r>
              <a:rPr lang="en-US" dirty="0" smtClean="0"/>
              <a:t>Optimally secure</a:t>
            </a:r>
          </a:p>
          <a:p>
            <a:pPr lvl="1"/>
            <a:r>
              <a:rPr lang="en-US" dirty="0" smtClean="0"/>
              <a:t>Supports hierarchical aggregators</a:t>
            </a:r>
          </a:p>
          <a:p>
            <a:pPr lvl="1"/>
            <a:r>
              <a:rPr lang="en-US" dirty="0" smtClean="0"/>
              <a:t>Has small computation/communication overhead</a:t>
            </a:r>
          </a:p>
          <a:p>
            <a:r>
              <a:rPr lang="en-US" dirty="0" smtClean="0"/>
              <a:t>Future work: design a system without a centralized portal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830669"/>
            <a:ext cx="222176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01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 rot="5400000">
            <a:off x="5908344" y="4669808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5400000">
            <a:off x="5083792" y="3733800"/>
            <a:ext cx="4572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Aggregator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 Roll folded SEALs forward 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91304" y="2438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495124" y="5486400"/>
            <a:ext cx="14478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777104" y="3124200"/>
            <a:ext cx="609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61974" y="5410200"/>
            <a:ext cx="14478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466924" y="5410200"/>
            <a:ext cx="14478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76124" y="4648200"/>
            <a:ext cx="12954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90724" y="4648200"/>
            <a:ext cx="12954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76324" y="3810000"/>
            <a:ext cx="12954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Aggregator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9" idx="2"/>
          </p:cNvCxnSpPr>
          <p:nvPr/>
        </p:nvCxnSpPr>
        <p:spPr>
          <a:xfrm rot="5400000" flipH="1" flipV="1">
            <a:off x="2125397" y="5122827"/>
            <a:ext cx="49205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11" idx="2"/>
          </p:cNvCxnSpPr>
          <p:nvPr/>
        </p:nvCxnSpPr>
        <p:spPr>
          <a:xfrm rot="5400000" flipH="1" flipV="1">
            <a:off x="3277922" y="4598952"/>
            <a:ext cx="1254054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2"/>
          </p:cNvCxnSpPr>
          <p:nvPr/>
        </p:nvCxnSpPr>
        <p:spPr>
          <a:xfrm rot="16200000" flipV="1">
            <a:off x="4906697" y="5160927"/>
            <a:ext cx="415854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  <a:endCxn id="11" idx="2"/>
          </p:cNvCxnSpPr>
          <p:nvPr/>
        </p:nvCxnSpPr>
        <p:spPr>
          <a:xfrm rot="5400000" flipH="1" flipV="1">
            <a:off x="3095324" y="3619500"/>
            <a:ext cx="457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  <a:endCxn id="11" idx="2"/>
          </p:cNvCxnSpPr>
          <p:nvPr/>
        </p:nvCxnSpPr>
        <p:spPr>
          <a:xfrm rot="16200000" flipV="1">
            <a:off x="4352624" y="3962400"/>
            <a:ext cx="457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6"/>
          <p:cNvGrpSpPr/>
          <p:nvPr/>
        </p:nvGrpSpPr>
        <p:grpSpPr>
          <a:xfrm rot="5400000">
            <a:off x="5981700" y="4686300"/>
            <a:ext cx="381000" cy="457200"/>
            <a:chOff x="4419600" y="4267200"/>
            <a:chExt cx="381000" cy="457200"/>
          </a:xfrm>
        </p:grpSpPr>
        <p:cxnSp>
          <p:nvCxnSpPr>
            <p:cNvPr id="41" name="Straight Connector 40"/>
            <p:cNvCxnSpPr>
              <a:stCxn id="46" idx="0"/>
              <a:endCxn id="45" idx="4"/>
            </p:cNvCxnSpPr>
            <p:nvPr/>
          </p:nvCxnSpPr>
          <p:spPr>
            <a:xfrm rot="5400000" flipH="1" flipV="1">
              <a:off x="4343400" y="45339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9" idx="0"/>
              <a:endCxn id="48" idx="4"/>
            </p:cNvCxnSpPr>
            <p:nvPr/>
          </p:nvCxnSpPr>
          <p:spPr>
            <a:xfrm rot="5400000" flipH="1" flipV="1">
              <a:off x="4495800" y="45339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2" idx="0"/>
              <a:endCxn id="51" idx="4"/>
            </p:cNvCxnSpPr>
            <p:nvPr/>
          </p:nvCxnSpPr>
          <p:spPr>
            <a:xfrm rot="5400000" flipH="1" flipV="1">
              <a:off x="4648200" y="45339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419600" y="4495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4196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4196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572000" y="4495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0" y="43434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5720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724400" y="44958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724400" y="43434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7244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4419600" y="4267200"/>
              <a:ext cx="3810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57"/>
          <p:cNvGrpSpPr/>
          <p:nvPr/>
        </p:nvGrpSpPr>
        <p:grpSpPr>
          <a:xfrm rot="5400000">
            <a:off x="952500" y="4457700"/>
            <a:ext cx="381000" cy="762000"/>
            <a:chOff x="2971800" y="5943600"/>
            <a:chExt cx="381000" cy="762000"/>
          </a:xfrm>
        </p:grpSpPr>
        <p:cxnSp>
          <p:nvCxnSpPr>
            <p:cNvPr id="29" name="Straight Connector 28"/>
            <p:cNvCxnSpPr>
              <a:stCxn id="25" idx="0"/>
              <a:endCxn id="24" idx="4"/>
            </p:cNvCxnSpPr>
            <p:nvPr/>
          </p:nvCxnSpPr>
          <p:spPr>
            <a:xfrm rot="5400000" flipH="1" flipV="1">
              <a:off x="2743200" y="63627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3" idx="0"/>
              <a:endCxn id="32" idx="4"/>
            </p:cNvCxnSpPr>
            <p:nvPr/>
          </p:nvCxnSpPr>
          <p:spPr>
            <a:xfrm rot="5400000" flipH="1" flipV="1">
              <a:off x="2895600" y="63627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7" idx="0"/>
              <a:endCxn id="36" idx="4"/>
            </p:cNvCxnSpPr>
            <p:nvPr/>
          </p:nvCxnSpPr>
          <p:spPr>
            <a:xfrm rot="5400000" flipH="1" flipV="1">
              <a:off x="3048000" y="63627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971800" y="632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24200" y="6324600"/>
              <a:ext cx="76200" cy="762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76600" y="632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617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71800" y="601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971800" y="6629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124200" y="6172200"/>
              <a:ext cx="76200" cy="762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124200" y="60198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124200" y="6629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276600" y="61722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276600" y="60198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276600" y="6629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971800" y="5943600"/>
              <a:ext cx="3810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971800" y="647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124200" y="647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276600" y="647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62000" y="4267200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max: 5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91200" y="4343400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max: 3</a:t>
            </a:r>
            <a:endParaRPr lang="en-US" dirty="0"/>
          </a:p>
        </p:txBody>
      </p:sp>
      <p:grpSp>
        <p:nvGrpSpPr>
          <p:cNvPr id="22" name="Group 106"/>
          <p:cNvGrpSpPr/>
          <p:nvPr/>
        </p:nvGrpSpPr>
        <p:grpSpPr>
          <a:xfrm rot="5400000">
            <a:off x="4924124" y="3505200"/>
            <a:ext cx="838200" cy="762000"/>
            <a:chOff x="4495800" y="5791200"/>
            <a:chExt cx="838200" cy="762000"/>
          </a:xfrm>
        </p:grpSpPr>
        <p:cxnSp>
          <p:nvCxnSpPr>
            <p:cNvPr id="103" name="Straight Connector 102"/>
            <p:cNvCxnSpPr/>
            <p:nvPr/>
          </p:nvCxnSpPr>
          <p:spPr>
            <a:xfrm rot="5400000" flipH="1" flipV="1">
              <a:off x="4723606" y="6209506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876006" y="6209506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5028406" y="6209506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1" idx="0"/>
              <a:endCxn id="70" idx="4"/>
            </p:cNvCxnSpPr>
            <p:nvPr/>
          </p:nvCxnSpPr>
          <p:spPr>
            <a:xfrm rot="5400000" flipH="1" flipV="1">
              <a:off x="4267200" y="62103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74" idx="0"/>
              <a:endCxn id="73" idx="4"/>
            </p:cNvCxnSpPr>
            <p:nvPr/>
          </p:nvCxnSpPr>
          <p:spPr>
            <a:xfrm rot="5400000" flipH="1" flipV="1">
              <a:off x="4419600" y="62103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7" idx="0"/>
              <a:endCxn id="76" idx="4"/>
            </p:cNvCxnSpPr>
            <p:nvPr/>
          </p:nvCxnSpPr>
          <p:spPr>
            <a:xfrm rot="5400000" flipH="1" flipV="1">
              <a:off x="4572000" y="62103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495800" y="617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648200" y="6172200"/>
              <a:ext cx="76200" cy="762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800600" y="617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95800" y="601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495800" y="586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495800" y="647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648200" y="6019800"/>
              <a:ext cx="76200" cy="762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648200" y="58674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648200" y="647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800600" y="60198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800600" y="58674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800600" y="647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495800" y="5791200"/>
              <a:ext cx="8382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4495800" y="632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648200" y="632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800600" y="632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>
              <a:stCxn id="88" idx="0"/>
              <a:endCxn id="87" idx="4"/>
            </p:cNvCxnSpPr>
            <p:nvPr/>
          </p:nvCxnSpPr>
          <p:spPr>
            <a:xfrm rot="5400000" flipH="1" flipV="1">
              <a:off x="4876800" y="63627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1" idx="0"/>
              <a:endCxn id="90" idx="4"/>
            </p:cNvCxnSpPr>
            <p:nvPr/>
          </p:nvCxnSpPr>
          <p:spPr>
            <a:xfrm rot="5400000" flipH="1" flipV="1">
              <a:off x="5029200" y="63627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4" idx="0"/>
              <a:endCxn id="93" idx="4"/>
            </p:cNvCxnSpPr>
            <p:nvPr/>
          </p:nvCxnSpPr>
          <p:spPr>
            <a:xfrm rot="5400000" flipH="1" flipV="1">
              <a:off x="5181600" y="63627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4953000" y="632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953000" y="617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953000" y="647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105400" y="632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105400" y="61722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05400" y="647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257800" y="63246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257800" y="61722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257800" y="647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57800" y="60198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257800" y="58674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257800" y="647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105400" y="60198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105400" y="58674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4953000" y="60198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953000" y="5867400"/>
              <a:ext cx="76200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953000" y="3124200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max: 5</a:t>
            </a:r>
            <a:endParaRPr lang="en-US" dirty="0"/>
          </a:p>
        </p:txBody>
      </p:sp>
      <p:sp>
        <p:nvSpPr>
          <p:cNvPr id="110" name="Rounded Rectangular Callout 109"/>
          <p:cNvSpPr/>
          <p:nvPr/>
        </p:nvSpPr>
        <p:spPr>
          <a:xfrm>
            <a:off x="6629400" y="3505200"/>
            <a:ext cx="2286000" cy="457200"/>
          </a:xfrm>
          <a:prstGeom prst="wedgeRoundRectCallout">
            <a:avLst>
              <a:gd name="adj1" fmla="val -51877"/>
              <a:gd name="adj2" fmla="val 235635"/>
              <a:gd name="adj3" fmla="val 16667"/>
            </a:avLst>
          </a:prstGeom>
          <a:solidFill>
            <a:srgbClr val="F5F8E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Folded at position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2" name="Rounded Rectangular Callout 111"/>
          <p:cNvSpPr/>
          <p:nvPr/>
        </p:nvSpPr>
        <p:spPr>
          <a:xfrm>
            <a:off x="5715000" y="2438400"/>
            <a:ext cx="2286000" cy="457200"/>
          </a:xfrm>
          <a:prstGeom prst="wedgeRoundRectCallout">
            <a:avLst>
              <a:gd name="adj1" fmla="val -41728"/>
              <a:gd name="adj2" fmla="val 259515"/>
              <a:gd name="adj3" fmla="val 16667"/>
            </a:avLst>
          </a:prstGeom>
          <a:solidFill>
            <a:srgbClr val="F5F8E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Fold at position 5??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6" name="Flowchart: Summing Junction 115"/>
          <p:cNvSpPr/>
          <p:nvPr/>
        </p:nvSpPr>
        <p:spPr>
          <a:xfrm>
            <a:off x="5715000" y="3810000"/>
            <a:ext cx="228600" cy="228600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Summing Junction 116"/>
          <p:cNvSpPr/>
          <p:nvPr/>
        </p:nvSpPr>
        <p:spPr>
          <a:xfrm>
            <a:off x="6400800" y="4800600"/>
            <a:ext cx="228600" cy="228600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Summing Junction 117"/>
          <p:cNvSpPr/>
          <p:nvPr/>
        </p:nvSpPr>
        <p:spPr>
          <a:xfrm>
            <a:off x="1524000" y="4724400"/>
            <a:ext cx="228600" cy="228600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533400" y="45495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533400" y="47019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33400" y="48446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dirty="0"/>
          </a:p>
        </p:txBody>
      </p:sp>
      <p:sp>
        <p:nvSpPr>
          <p:cNvPr id="111" name="Left Brace 110"/>
          <p:cNvSpPr/>
          <p:nvPr/>
        </p:nvSpPr>
        <p:spPr>
          <a:xfrm rot="16200000">
            <a:off x="800100" y="4914900"/>
            <a:ext cx="3048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Left Brace 112"/>
          <p:cNvSpPr/>
          <p:nvPr/>
        </p:nvSpPr>
        <p:spPr>
          <a:xfrm rot="16200000">
            <a:off x="1162456" y="4972456"/>
            <a:ext cx="304800" cy="2658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 rot="18682361">
            <a:off x="-25336" y="5377311"/>
            <a:ext cx="12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Computed </a:t>
            </a:r>
          </a:p>
          <a:p>
            <a:r>
              <a:rPr lang="en-US" dirty="0" smtClean="0"/>
              <a:t>by sensors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One-pass Top-K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Solution: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/>
              <a:t>’th</a:t>
            </a:r>
            <a:r>
              <a:rPr lang="en-US" dirty="0" smtClean="0"/>
              <a:t> top value has SEAL over all sensors excluding top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-1 values </a:t>
            </a:r>
            <a:endParaRPr lang="en-US" dirty="0"/>
          </a:p>
        </p:txBody>
      </p:sp>
      <p:grpSp>
        <p:nvGrpSpPr>
          <p:cNvPr id="12" name="Group 96"/>
          <p:cNvGrpSpPr/>
          <p:nvPr/>
        </p:nvGrpSpPr>
        <p:grpSpPr>
          <a:xfrm>
            <a:off x="1066800" y="2133600"/>
            <a:ext cx="7162800" cy="3733800"/>
            <a:chOff x="1066800" y="2362200"/>
            <a:chExt cx="7162800" cy="3733800"/>
          </a:xfrm>
        </p:grpSpPr>
        <p:sp>
          <p:nvSpPr>
            <p:cNvPr id="95" name="Rounded Rectangle 94"/>
            <p:cNvSpPr/>
            <p:nvPr/>
          </p:nvSpPr>
          <p:spPr>
            <a:xfrm>
              <a:off x="5410200" y="2590800"/>
              <a:ext cx="2819400" cy="3048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066800" y="2362200"/>
              <a:ext cx="1905000" cy="17526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066800" y="4343400"/>
              <a:ext cx="1905000" cy="17526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19200" y="2514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2895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3276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3581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1496" y="4419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75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81496" y="4800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1496" y="5181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1496" y="556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05000" y="4800600"/>
              <a:ext cx="59824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baseline="30000" dirty="0" smtClean="0">
                  <a:solidFill>
                    <a:srgbClr val="C00000"/>
                  </a:solidFill>
                </a:rPr>
                <a:t>75</a:t>
              </a:r>
              <a:endParaRPr lang="en-US" sz="24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57400" y="5105400"/>
              <a:ext cx="5982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baseline="30000" dirty="0" smtClean="0">
                  <a:solidFill>
                    <a:srgbClr val="0070C0"/>
                  </a:solidFill>
                </a:rPr>
                <a:t>26</a:t>
              </a:r>
              <a:endParaRPr lang="en-US" sz="2400" b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62200" y="5334000"/>
              <a:ext cx="5982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baseline="30000" dirty="0" smtClean="0"/>
                <a:t>20</a:t>
              </a:r>
              <a:endParaRPr lang="en-US" sz="2400" b="1" baseline="30000" dirty="0"/>
            </a:p>
          </p:txBody>
        </p:sp>
        <p:sp>
          <p:nvSpPr>
            <p:cNvPr id="54" name="Right Brace 53"/>
            <p:cNvSpPr/>
            <p:nvPr/>
          </p:nvSpPr>
          <p:spPr>
            <a:xfrm>
              <a:off x="1524000" y="4495800"/>
              <a:ext cx="381000" cy="1371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5" name="Right Brace 54"/>
            <p:cNvSpPr/>
            <p:nvPr/>
          </p:nvSpPr>
          <p:spPr>
            <a:xfrm>
              <a:off x="1524000" y="4800600"/>
              <a:ext cx="609600" cy="1066800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1524000" y="5257800"/>
              <a:ext cx="838200" cy="6096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05000" y="2881952"/>
              <a:ext cx="59824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baseline="30000" dirty="0" smtClean="0">
                  <a:solidFill>
                    <a:srgbClr val="C00000"/>
                  </a:solidFill>
                </a:rPr>
                <a:t>80</a:t>
              </a:r>
              <a:endParaRPr lang="en-US" sz="24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57400" y="3186752"/>
              <a:ext cx="5982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baseline="30000" dirty="0" smtClean="0">
                  <a:solidFill>
                    <a:srgbClr val="0070C0"/>
                  </a:solidFill>
                </a:rPr>
                <a:t>61</a:t>
              </a:r>
              <a:endParaRPr lang="en-US" sz="2400" b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62200" y="3415352"/>
              <a:ext cx="5982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baseline="30000" dirty="0" smtClean="0"/>
                <a:t>12</a:t>
              </a:r>
              <a:endParaRPr lang="en-US" sz="2400" b="1" baseline="30000" dirty="0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1524000" y="2577152"/>
              <a:ext cx="381000" cy="1371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1" name="Right Brace 60"/>
            <p:cNvSpPr/>
            <p:nvPr/>
          </p:nvSpPr>
          <p:spPr>
            <a:xfrm>
              <a:off x="1524000" y="2881952"/>
              <a:ext cx="609600" cy="1066800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62" name="Right Brace 61"/>
            <p:cNvSpPr/>
            <p:nvPr/>
          </p:nvSpPr>
          <p:spPr>
            <a:xfrm>
              <a:off x="1524000" y="3339152"/>
              <a:ext cx="838200" cy="6096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53696" y="26670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353696" y="30480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75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53696" y="34290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53696" y="37338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353696" y="4050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53696" y="4431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353696" y="4812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353696" y="5193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79" name="Left Brace 78"/>
            <p:cNvSpPr/>
            <p:nvPr/>
          </p:nvSpPr>
          <p:spPr>
            <a:xfrm>
              <a:off x="6781800" y="2743200"/>
              <a:ext cx="457200" cy="26670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Left Brace 79"/>
            <p:cNvSpPr/>
            <p:nvPr/>
          </p:nvSpPr>
          <p:spPr>
            <a:xfrm>
              <a:off x="6400800" y="3124200"/>
              <a:ext cx="914400" cy="23622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Left Brace 80"/>
            <p:cNvSpPr/>
            <p:nvPr/>
          </p:nvSpPr>
          <p:spPr>
            <a:xfrm>
              <a:off x="6019800" y="3505200"/>
              <a:ext cx="1371600" cy="2057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12159" y="3733800"/>
              <a:ext cx="59824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baseline="30000" dirty="0" smtClean="0">
                  <a:solidFill>
                    <a:srgbClr val="C00000"/>
                  </a:solidFill>
                </a:rPr>
                <a:t>80</a:t>
              </a:r>
              <a:endParaRPr lang="en-US" sz="24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954959" y="4110335"/>
              <a:ext cx="59824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baseline="30000" dirty="0" smtClean="0">
                  <a:solidFill>
                    <a:srgbClr val="C00000"/>
                  </a:solidFill>
                </a:rPr>
                <a:t>75</a:t>
              </a:r>
              <a:endParaRPr lang="en-US" sz="24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21559" y="4343400"/>
              <a:ext cx="598241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baseline="30000" dirty="0" smtClean="0">
                  <a:solidFill>
                    <a:srgbClr val="C00000"/>
                  </a:solidFill>
                </a:rPr>
                <a:t>61</a:t>
              </a:r>
              <a:endParaRPr lang="en-US" sz="24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452048" y="2918347"/>
              <a:ext cx="3998794" cy="984913"/>
            </a:xfrm>
            <a:custGeom>
              <a:avLst/>
              <a:gdLst>
                <a:gd name="connsiteX0" fmla="*/ 0 w 3998794"/>
                <a:gd name="connsiteY0" fmla="*/ 152399 h 984913"/>
                <a:gd name="connsiteX1" fmla="*/ 1637731 w 3998794"/>
                <a:gd name="connsiteY1" fmla="*/ 138752 h 984913"/>
                <a:gd name="connsiteX2" fmla="*/ 3998794 w 3998794"/>
                <a:gd name="connsiteY2" fmla="*/ 984913 h 9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8794" h="984913">
                  <a:moveTo>
                    <a:pt x="0" y="152399"/>
                  </a:moveTo>
                  <a:cubicBezTo>
                    <a:pt x="485632" y="76199"/>
                    <a:pt x="971265" y="0"/>
                    <a:pt x="1637731" y="138752"/>
                  </a:cubicBezTo>
                  <a:cubicBezTo>
                    <a:pt x="2304197" y="277504"/>
                    <a:pt x="3151495" y="631208"/>
                    <a:pt x="3998794" y="984913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452048" y="3598460"/>
              <a:ext cx="3985146" cy="1382973"/>
            </a:xfrm>
            <a:custGeom>
              <a:avLst/>
              <a:gdLst>
                <a:gd name="connsiteX0" fmla="*/ 0 w 3985146"/>
                <a:gd name="connsiteY0" fmla="*/ 1382973 h 1382973"/>
                <a:gd name="connsiteX1" fmla="*/ 1610436 w 3985146"/>
                <a:gd name="connsiteY1" fmla="*/ 168322 h 1382973"/>
                <a:gd name="connsiteX2" fmla="*/ 3985146 w 3985146"/>
                <a:gd name="connsiteY2" fmla="*/ 373039 h 138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5146" h="1382973">
                  <a:moveTo>
                    <a:pt x="0" y="1382973"/>
                  </a:moveTo>
                  <a:cubicBezTo>
                    <a:pt x="473122" y="859808"/>
                    <a:pt x="946245" y="336644"/>
                    <a:pt x="1610436" y="168322"/>
                  </a:cubicBezTo>
                  <a:cubicBezTo>
                    <a:pt x="2274627" y="0"/>
                    <a:pt x="3129886" y="186519"/>
                    <a:pt x="3985146" y="373039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465696" y="4353636"/>
              <a:ext cx="3521122" cy="655092"/>
            </a:xfrm>
            <a:custGeom>
              <a:avLst/>
              <a:gdLst>
                <a:gd name="connsiteX0" fmla="*/ 0 w 3521122"/>
                <a:gd name="connsiteY0" fmla="*/ 655092 h 655092"/>
                <a:gd name="connsiteX1" fmla="*/ 1433014 w 3521122"/>
                <a:gd name="connsiteY1" fmla="*/ 232012 h 655092"/>
                <a:gd name="connsiteX2" fmla="*/ 3521122 w 3521122"/>
                <a:gd name="connsiteY2" fmla="*/ 0 h 6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1122" h="655092">
                  <a:moveTo>
                    <a:pt x="0" y="655092"/>
                  </a:moveTo>
                  <a:cubicBezTo>
                    <a:pt x="423080" y="498143"/>
                    <a:pt x="846160" y="341194"/>
                    <a:pt x="1433014" y="232012"/>
                  </a:cubicBezTo>
                  <a:cubicBezTo>
                    <a:pt x="2019868" y="122830"/>
                    <a:pt x="2770495" y="61415"/>
                    <a:pt x="3521122" y="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574878" y="3357349"/>
              <a:ext cx="3370997" cy="928048"/>
            </a:xfrm>
            <a:custGeom>
              <a:avLst/>
              <a:gdLst>
                <a:gd name="connsiteX0" fmla="*/ 0 w 3370997"/>
                <a:gd name="connsiteY0" fmla="*/ 0 h 928048"/>
                <a:gd name="connsiteX1" fmla="*/ 1828800 w 3370997"/>
                <a:gd name="connsiteY1" fmla="*/ 204717 h 928048"/>
                <a:gd name="connsiteX2" fmla="*/ 3370997 w 3370997"/>
                <a:gd name="connsiteY2" fmla="*/ 928048 h 92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0997" h="928048">
                  <a:moveTo>
                    <a:pt x="0" y="0"/>
                  </a:moveTo>
                  <a:cubicBezTo>
                    <a:pt x="633483" y="25021"/>
                    <a:pt x="1266967" y="50042"/>
                    <a:pt x="1828800" y="204717"/>
                  </a:cubicBezTo>
                  <a:cubicBezTo>
                    <a:pt x="2390633" y="359392"/>
                    <a:pt x="2880815" y="643720"/>
                    <a:pt x="3370997" y="928048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533934" y="3411940"/>
              <a:ext cx="2947917" cy="1132764"/>
            </a:xfrm>
            <a:custGeom>
              <a:avLst/>
              <a:gdLst>
                <a:gd name="connsiteX0" fmla="*/ 0 w 2947917"/>
                <a:gd name="connsiteY0" fmla="*/ 0 h 1132764"/>
                <a:gd name="connsiteX1" fmla="*/ 1760562 w 2947917"/>
                <a:gd name="connsiteY1" fmla="*/ 532263 h 1132764"/>
                <a:gd name="connsiteX2" fmla="*/ 2947917 w 2947917"/>
                <a:gd name="connsiteY2" fmla="*/ 1132764 h 113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7917" h="1132764">
                  <a:moveTo>
                    <a:pt x="0" y="0"/>
                  </a:moveTo>
                  <a:cubicBezTo>
                    <a:pt x="634621" y="171734"/>
                    <a:pt x="1269243" y="343469"/>
                    <a:pt x="1760562" y="532263"/>
                  </a:cubicBezTo>
                  <a:cubicBezTo>
                    <a:pt x="2251881" y="721057"/>
                    <a:pt x="2599899" y="926910"/>
                    <a:pt x="2947917" y="1132764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588525" y="4640239"/>
              <a:ext cx="2825087" cy="627797"/>
            </a:xfrm>
            <a:custGeom>
              <a:avLst/>
              <a:gdLst>
                <a:gd name="connsiteX0" fmla="*/ 0 w 2825087"/>
                <a:gd name="connsiteY0" fmla="*/ 627797 h 627797"/>
                <a:gd name="connsiteX1" fmla="*/ 1883391 w 2825087"/>
                <a:gd name="connsiteY1" fmla="*/ 341194 h 627797"/>
                <a:gd name="connsiteX2" fmla="*/ 2825087 w 2825087"/>
                <a:gd name="connsiteY2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5087" h="627797">
                  <a:moveTo>
                    <a:pt x="0" y="627797"/>
                  </a:moveTo>
                  <a:cubicBezTo>
                    <a:pt x="706271" y="536812"/>
                    <a:pt x="1412543" y="445827"/>
                    <a:pt x="1883391" y="341194"/>
                  </a:cubicBezTo>
                  <a:cubicBezTo>
                    <a:pt x="2354239" y="236561"/>
                    <a:pt x="2589663" y="118280"/>
                    <a:pt x="2825087" y="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57200" y="5791200"/>
            <a:ext cx="8294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Optimally secure</a:t>
            </a:r>
          </a:p>
          <a:p>
            <a:r>
              <a:rPr lang="en-US" sz="2800" dirty="0" smtClean="0"/>
              <a:t>Cost proportional to the top value and independent of 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797776"/>
            <a:ext cx="4572000" cy="276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Top-K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 for a one-pass algorithm</a:t>
            </a:r>
          </a:p>
          <a:p>
            <a:pPr lvl="1"/>
            <a:r>
              <a:rPr lang="en-US" dirty="0" smtClean="0"/>
              <a:t>An aggregator may not know the globally top-k items</a:t>
            </a:r>
          </a:p>
          <a:p>
            <a:pPr lvl="1"/>
            <a:r>
              <a:rPr lang="en-US" dirty="0" smtClean="0"/>
              <a:t>Locally produced SEALs must be combined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Solutions in the paper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295400"/>
            <a:ext cx="8839200" cy="2895600"/>
          </a:xfrm>
          <a:prstGeom prst="roundRect">
            <a:avLst/>
          </a:prstGeom>
          <a:solidFill>
            <a:srgbClr val="EAF1D7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Diverse queries</a:t>
            </a:r>
          </a:p>
          <a:p>
            <a:pPr lvl="1"/>
            <a:r>
              <a:rPr lang="en-US" dirty="0" smtClean="0"/>
              <a:t>Min/max, Count/sum/mean, Random Sample, Top-K, </a:t>
            </a:r>
            <a:r>
              <a:rPr lang="en-US" dirty="0" err="1" smtClean="0"/>
              <a:t>Quantiles</a:t>
            </a:r>
            <a:r>
              <a:rPr lang="en-US" dirty="0" smtClean="0"/>
              <a:t>, Frequent Readings, etc.</a:t>
            </a:r>
          </a:p>
          <a:p>
            <a:r>
              <a:rPr lang="en-US" dirty="0" smtClean="0"/>
              <a:t>Push-based data collection</a:t>
            </a:r>
          </a:p>
          <a:p>
            <a:pPr lvl="1"/>
            <a:r>
              <a:rPr lang="en-US" dirty="0" smtClean="0"/>
              <a:t>Large number of sensors (e.g., &gt;100K in </a:t>
            </a:r>
            <a:r>
              <a:rPr lang="en-US" dirty="0" err="1" smtClean="0"/>
              <a:t>SciScope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Query rate higher than data rate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Outsourced aggregation (e.g., </a:t>
            </a:r>
            <a:r>
              <a:rPr lang="en-US" dirty="0" err="1" smtClean="0"/>
              <a:t>SensorMap</a:t>
            </a:r>
            <a:r>
              <a:rPr lang="en-US" dirty="0" smtClean="0"/>
              <a:t>, </a:t>
            </a:r>
            <a:r>
              <a:rPr lang="en-US" dirty="0" err="1" smtClean="0"/>
              <a:t>SciScope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Scalability (network load at portal)</a:t>
            </a:r>
          </a:p>
          <a:p>
            <a:pPr lvl="1"/>
            <a:r>
              <a:rPr lang="en-US" dirty="0" smtClean="0"/>
              <a:t>Network proximity</a:t>
            </a:r>
          </a:p>
          <a:p>
            <a:pPr lvl="1"/>
            <a:r>
              <a:rPr lang="en-US" dirty="0" smtClean="0"/>
              <a:t>Privacy, economy</a:t>
            </a:r>
            <a:endParaRPr lang="en-US" dirty="0"/>
          </a:p>
        </p:txBody>
      </p:sp>
      <p:sp>
        <p:nvSpPr>
          <p:cNvPr id="6" name="24-Point Star 5"/>
          <p:cNvSpPr/>
          <p:nvPr/>
        </p:nvSpPr>
        <p:spPr>
          <a:xfrm>
            <a:off x="6324600" y="2057400"/>
            <a:ext cx="2819400" cy="10668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Unlike wireless sensor-nets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62400"/>
            <a:ext cx="8763000" cy="2667000"/>
          </a:xfrm>
        </p:spPr>
        <p:txBody>
          <a:bodyPr/>
          <a:lstStyle/>
          <a:p>
            <a:r>
              <a:rPr lang="en-US" dirty="0" smtClean="0"/>
              <a:t>Significantly more difficult that Top-K Readings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Top value should exclude all items in the top group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portal may not know the group membership!</a:t>
            </a:r>
          </a:p>
          <a:p>
            <a:r>
              <a:rPr lang="en-US" dirty="0" smtClean="0"/>
              <a:t>Solution in the paper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2000" y="990600"/>
            <a:ext cx="7239000" cy="2841244"/>
            <a:chOff x="762000" y="1600200"/>
            <a:chExt cx="7239000" cy="2841244"/>
          </a:xfrm>
        </p:grpSpPr>
        <p:pic>
          <p:nvPicPr>
            <p:cNvPr id="5121" name="Picture 1" descr="C:\Users\sumann\AppData\Local\Microsoft\Windows\Temporary Internet Files\Content.IE5\DVEXFCUI\MPj04341590000[1]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1600200"/>
              <a:ext cx="7239000" cy="2841244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2590800" y="2743200"/>
              <a:ext cx="990600" cy="9144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57600" y="2743200"/>
              <a:ext cx="1219200" cy="914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91200" y="2667000"/>
              <a:ext cx="1219200" cy="914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38200" y="2743200"/>
              <a:ext cx="1600200" cy="9144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19200" y="31242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600200" y="29718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828800" y="32766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066800" y="28194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590800" y="30480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895600" y="32004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895600" y="28194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733800" y="30480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114800" y="31242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343400" y="28956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867400" y="29718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248400" y="30480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629400" y="29718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81000" y="5486400"/>
            <a:ext cx="8229600" cy="1066800"/>
          </a:xfrm>
          <a:prstGeom prst="roundRect">
            <a:avLst/>
          </a:prstGeom>
          <a:solidFill>
            <a:srgbClr val="F5F8EC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buClr>
                <a:prstClr val="black"/>
              </a:buClr>
              <a:buSzPct val="75000"/>
            </a:pPr>
            <a:r>
              <a:rPr lang="en-US" sz="3200" dirty="0" smtClean="0">
                <a:solidFill>
                  <a:srgbClr val="C00000"/>
                </a:solidFill>
              </a:rPr>
              <a:t>Our goal: enable portal to verify whether and aggregate reported by aggregator is correct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Aggregator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 malicious/compromised/lazy aggregator can report incorrect aggregation result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1836276" y="2362200"/>
            <a:ext cx="5782199" cy="2590800"/>
            <a:chOff x="2209800" y="3576782"/>
            <a:chExt cx="5782199" cy="2747818"/>
          </a:xfrm>
        </p:grpSpPr>
        <p:pic>
          <p:nvPicPr>
            <p:cNvPr id="4" name="Picture 3" descr="sensorma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3657600"/>
              <a:ext cx="971293" cy="50423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Cross 5"/>
            <p:cNvSpPr/>
            <p:nvPr/>
          </p:nvSpPr>
          <p:spPr>
            <a:xfrm>
              <a:off x="3810000" y="4572000"/>
              <a:ext cx="381000" cy="381000"/>
            </a:xfrm>
            <a:prstGeom prst="plus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506" name="Picture 2" descr="thegemini_wireless_sens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5943600"/>
              <a:ext cx="280988" cy="381000"/>
            </a:xfrm>
            <a:prstGeom prst="rect">
              <a:avLst/>
            </a:prstGeom>
            <a:noFill/>
          </p:spPr>
        </p:pic>
        <p:sp>
          <p:nvSpPr>
            <p:cNvPr id="9" name="Cross 8"/>
            <p:cNvSpPr/>
            <p:nvPr/>
          </p:nvSpPr>
          <p:spPr>
            <a:xfrm>
              <a:off x="2743200" y="5257800"/>
              <a:ext cx="381000" cy="381000"/>
            </a:xfrm>
            <a:prstGeom prst="plus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ross 9"/>
            <p:cNvSpPr/>
            <p:nvPr/>
          </p:nvSpPr>
          <p:spPr>
            <a:xfrm>
              <a:off x="4724400" y="5257800"/>
              <a:ext cx="381000" cy="381000"/>
            </a:xfrm>
            <a:prstGeom prst="plus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thegemini_wireless_sens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0812" y="5943600"/>
              <a:ext cx="280988" cy="381000"/>
            </a:xfrm>
            <a:prstGeom prst="rect">
              <a:avLst/>
            </a:prstGeom>
            <a:noFill/>
          </p:spPr>
        </p:pic>
        <p:pic>
          <p:nvPicPr>
            <p:cNvPr id="12" name="Picture 2" descr="thegemini_wireless_sens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5943600"/>
              <a:ext cx="280988" cy="381000"/>
            </a:xfrm>
            <a:prstGeom prst="rect">
              <a:avLst/>
            </a:prstGeom>
            <a:noFill/>
          </p:spPr>
        </p:pic>
        <p:pic>
          <p:nvPicPr>
            <p:cNvPr id="13" name="Picture 2" descr="thegemini_wireless_sens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6212" y="5943600"/>
              <a:ext cx="280988" cy="381000"/>
            </a:xfrm>
            <a:prstGeom prst="rect">
              <a:avLst/>
            </a:prstGeom>
            <a:noFill/>
          </p:spPr>
        </p:pic>
        <p:pic>
          <p:nvPicPr>
            <p:cNvPr id="14" name="Picture 2" descr="thegemini_wireless_sens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5943600"/>
              <a:ext cx="280988" cy="381000"/>
            </a:xfrm>
            <a:prstGeom prst="rect">
              <a:avLst/>
            </a:prstGeom>
            <a:noFill/>
          </p:spPr>
        </p:pic>
        <p:pic>
          <p:nvPicPr>
            <p:cNvPr id="15" name="Picture 2" descr="thegemini_wireless_senso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1612" y="5943600"/>
              <a:ext cx="280988" cy="381000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0"/>
            </p:cNvCxnSpPr>
            <p:nvPr/>
          </p:nvCxnSpPr>
          <p:spPr>
            <a:xfrm rot="5400000" flipH="1" flipV="1">
              <a:off x="3143250" y="4591050"/>
              <a:ext cx="457200" cy="876300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0"/>
              <a:endCxn id="6" idx="3"/>
            </p:cNvCxnSpPr>
            <p:nvPr/>
          </p:nvCxnSpPr>
          <p:spPr>
            <a:xfrm rot="16200000" flipV="1">
              <a:off x="4305300" y="4648200"/>
              <a:ext cx="495300" cy="723900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0"/>
              <a:endCxn id="4" idx="2"/>
            </p:cNvCxnSpPr>
            <p:nvPr/>
          </p:nvCxnSpPr>
          <p:spPr>
            <a:xfrm rot="5400000" flipH="1" flipV="1">
              <a:off x="3904891" y="4257445"/>
              <a:ext cx="410165" cy="218947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506" idx="0"/>
              <a:endCxn id="9" idx="1"/>
            </p:cNvCxnSpPr>
            <p:nvPr/>
          </p:nvCxnSpPr>
          <p:spPr>
            <a:xfrm rot="5400000" flipH="1" flipV="1">
              <a:off x="2299097" y="5499497"/>
              <a:ext cx="495300" cy="392906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1" idx="0"/>
              <a:endCxn id="9" idx="2"/>
            </p:cNvCxnSpPr>
            <p:nvPr/>
          </p:nvCxnSpPr>
          <p:spPr>
            <a:xfrm rot="5400000" flipH="1" flipV="1">
              <a:off x="2730103" y="5740003"/>
              <a:ext cx="304800" cy="102394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0"/>
              <a:endCxn id="9" idx="3"/>
            </p:cNvCxnSpPr>
            <p:nvPr/>
          </p:nvCxnSpPr>
          <p:spPr>
            <a:xfrm rot="16200000" flipV="1">
              <a:off x="3022997" y="5549503"/>
              <a:ext cx="495300" cy="292894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0"/>
              <a:endCxn id="10" idx="1"/>
            </p:cNvCxnSpPr>
            <p:nvPr/>
          </p:nvCxnSpPr>
          <p:spPr>
            <a:xfrm rot="5400000" flipH="1" flipV="1">
              <a:off x="4177903" y="5397103"/>
              <a:ext cx="495300" cy="597694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0"/>
              <a:endCxn id="10" idx="2"/>
            </p:cNvCxnSpPr>
            <p:nvPr/>
          </p:nvCxnSpPr>
          <p:spPr>
            <a:xfrm rot="5400000" flipH="1" flipV="1">
              <a:off x="4699397" y="5728097"/>
              <a:ext cx="304800" cy="126206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0"/>
              <a:endCxn id="10" idx="3"/>
            </p:cNvCxnSpPr>
            <p:nvPr/>
          </p:nvCxnSpPr>
          <p:spPr>
            <a:xfrm rot="16200000" flipV="1">
              <a:off x="5016103" y="5537597"/>
              <a:ext cx="495300" cy="316706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048000" y="4724400"/>
              <a:ext cx="566181" cy="391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10ft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20727" y="4724400"/>
              <a:ext cx="566181" cy="391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12ft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14800" y="4191000"/>
              <a:ext cx="449162" cy="391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3ft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stCxn id="4" idx="3"/>
            </p:cNvCxnSpPr>
            <p:nvPr/>
          </p:nvCxnSpPr>
          <p:spPr>
            <a:xfrm flipV="1">
              <a:off x="4705093" y="3886200"/>
              <a:ext cx="476507" cy="23518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945524" y="3576782"/>
              <a:ext cx="3046475" cy="6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Maximum water level: 3ft</a:t>
              </a:r>
            </a:p>
            <a:p>
              <a:pPr algn="ctr"/>
              <a:r>
                <a:rPr lang="en-US" dirty="0" smtClean="0"/>
                <a:t>(Flood warning if level &gt;= 10ft)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724400" y="3733800"/>
            <a:ext cx="28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Aggregation service provider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0" y="2438400"/>
            <a:ext cx="177446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FloodWatch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5191" y="3200400"/>
            <a:ext cx="218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Malicious aggregator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480060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level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0" y="4876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898714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508314" y="4876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67200" y="4876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879914" y="4876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743200"/>
            <a:ext cx="8534400" cy="342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953000"/>
          </a:xfrm>
        </p:spPr>
        <p:txBody>
          <a:bodyPr/>
          <a:lstStyle/>
          <a:p>
            <a:r>
              <a:rPr lang="en-US" dirty="0" smtClean="0"/>
              <a:t>Outsourced database </a:t>
            </a:r>
            <a:r>
              <a:rPr lang="en-US" sz="2800" dirty="0" smtClean="0"/>
              <a:t>[Li’06, Narasimha’05, Pang’05]</a:t>
            </a:r>
            <a:endParaRPr lang="en-US" dirty="0" smtClean="0"/>
          </a:p>
          <a:p>
            <a:pPr lvl="1"/>
            <a:r>
              <a:rPr lang="en-US" dirty="0" smtClean="0"/>
              <a:t>Does not consider aggregation queries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SIA [Chan’07]</a:t>
            </a:r>
          </a:p>
          <a:p>
            <a:pPr lvl="1"/>
            <a:r>
              <a:rPr lang="en-US" dirty="0" smtClean="0"/>
              <a:t>Only one central aggregator; multiple rounds</a:t>
            </a:r>
          </a:p>
          <a:p>
            <a:r>
              <a:rPr lang="en-US" dirty="0" smtClean="0"/>
              <a:t>SHIA [Chan’06]</a:t>
            </a:r>
          </a:p>
          <a:p>
            <a:pPr lvl="1"/>
            <a:r>
              <a:rPr lang="en-US" dirty="0" smtClean="0"/>
              <a:t>Only Count; pull-based model</a:t>
            </a:r>
          </a:p>
          <a:p>
            <a:r>
              <a:rPr lang="en-US" dirty="0" smtClean="0"/>
              <a:t>Proof-sketch [Garofalakis’07]</a:t>
            </a:r>
          </a:p>
          <a:p>
            <a:pPr lvl="1"/>
            <a:r>
              <a:rPr lang="en-US" dirty="0" smtClean="0"/>
              <a:t>Only Count; aggregators can safely cheat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24-Point Star 6"/>
          <p:cNvSpPr/>
          <p:nvPr/>
        </p:nvSpPr>
        <p:spPr>
          <a:xfrm>
            <a:off x="5791200" y="4048328"/>
            <a:ext cx="2819400" cy="1371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Not suitable for wide-area sensing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SECOA: a family of optimally secure aggregation protocols</a:t>
            </a:r>
          </a:p>
          <a:p>
            <a:pPr lvl="1"/>
            <a:r>
              <a:rPr lang="en-US" dirty="0" smtClean="0"/>
              <a:t>Supports a strict superset of aggregates supported by previous work (e.g., SIA, SHIA, Proof-sketch)</a:t>
            </a:r>
          </a:p>
          <a:p>
            <a:pPr lvl="2"/>
            <a:r>
              <a:rPr lang="en-US" dirty="0" smtClean="0"/>
              <a:t>Min/max, Count/Sum/Mean, Top-K Readings, Random Sample, Top-K Groups,  Frequent Items, Popular Items, etc.</a:t>
            </a:r>
          </a:p>
          <a:p>
            <a:pPr lvl="1"/>
            <a:r>
              <a:rPr lang="en-US" dirty="0" smtClean="0"/>
              <a:t>Supports a push-based model</a:t>
            </a:r>
          </a:p>
          <a:p>
            <a:r>
              <a:rPr lang="en-US" dirty="0" smtClean="0"/>
              <a:t>We use conceptually simple one-way chains</a:t>
            </a:r>
          </a:p>
          <a:p>
            <a:pPr lvl="1"/>
            <a:r>
              <a:rPr lang="en-US" dirty="0" smtClean="0"/>
              <a:t>We provide optimizations for up to 10</a:t>
            </a:r>
            <a:r>
              <a:rPr lang="en-US" baseline="30000" dirty="0" smtClean="0"/>
              <a:t>5</a:t>
            </a:r>
            <a:r>
              <a:rPr lang="en-US" dirty="0" smtClean="0"/>
              <a:t>x speedup</a:t>
            </a:r>
          </a:p>
          <a:p>
            <a:r>
              <a:rPr lang="en-US" dirty="0" smtClean="0"/>
              <a:t>Evaluation with prototype and real dataset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</a:p>
          <a:p>
            <a:r>
              <a:rPr lang="en-US" u="sng" dirty="0" smtClean="0">
                <a:solidFill>
                  <a:srgbClr val="C00000"/>
                </a:solidFill>
              </a:rPr>
              <a:t>System Model</a:t>
            </a:r>
          </a:p>
          <a:p>
            <a:r>
              <a:rPr lang="en-US" dirty="0" smtClean="0"/>
              <a:t>Secure Algorithms</a:t>
            </a:r>
          </a:p>
          <a:p>
            <a:pPr lvl="1"/>
            <a:r>
              <a:rPr lang="en-US" dirty="0" smtClean="0"/>
              <a:t>Max</a:t>
            </a:r>
          </a:p>
          <a:p>
            <a:pPr lvl="1"/>
            <a:r>
              <a:rPr lang="en-US" dirty="0" smtClean="0"/>
              <a:t>Beyond Max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33800"/>
            <a:ext cx="80772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Portal knows the list of sensors</a:t>
            </a:r>
          </a:p>
          <a:p>
            <a:pPr lvl="1"/>
            <a:r>
              <a:rPr lang="en-US" dirty="0" smtClean="0"/>
              <a:t>Each sensor shares a symmetric key with portal</a:t>
            </a:r>
          </a:p>
          <a:p>
            <a:r>
              <a:rPr lang="en-US" dirty="0" smtClean="0"/>
              <a:t>Sensors/portal loosely time synchronized</a:t>
            </a:r>
          </a:p>
          <a:p>
            <a:r>
              <a:rPr lang="en-US" dirty="0" smtClean="0"/>
              <a:t>Sensors/Aggregators/Portal can do RSA</a:t>
            </a:r>
          </a:p>
          <a:p>
            <a:r>
              <a:rPr lang="en-US" dirty="0" smtClean="0"/>
              <a:t>Sensor readings are integers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90600" y="1219200"/>
            <a:ext cx="7086600" cy="2362200"/>
            <a:chOff x="152400" y="3124200"/>
            <a:chExt cx="8686800" cy="34290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124200"/>
              <a:ext cx="8686800" cy="3429000"/>
            </a:xfrm>
            <a:prstGeom prst="roundRect">
              <a:avLst/>
            </a:prstGeom>
            <a:solidFill>
              <a:srgbClr val="F5F8EC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5" name="Picture 4" descr="sensorma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3248708"/>
              <a:ext cx="1961893" cy="101849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7" descr="weathersta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1530" y="3686829"/>
              <a:ext cx="937930" cy="885171"/>
            </a:xfrm>
            <a:prstGeom prst="rect">
              <a:avLst/>
            </a:prstGeom>
            <a:noFill/>
          </p:spPr>
        </p:pic>
        <p:pic>
          <p:nvPicPr>
            <p:cNvPr id="7" name="Picture 9" descr="webcam_trus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4800600"/>
              <a:ext cx="445770" cy="609600"/>
            </a:xfrm>
            <a:prstGeom prst="rect">
              <a:avLst/>
            </a:prstGeom>
            <a:noFill/>
          </p:spPr>
        </p:pic>
        <p:pic>
          <p:nvPicPr>
            <p:cNvPr id="8" name="Picture 13" descr="mote 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2824" y="4834703"/>
              <a:ext cx="723413" cy="619423"/>
            </a:xfrm>
            <a:prstGeom prst="rect">
              <a:avLst/>
            </a:prstGeom>
            <a:noFill/>
          </p:spPr>
        </p:pic>
        <p:sp>
          <p:nvSpPr>
            <p:cNvPr id="9" name="tower"/>
            <p:cNvSpPr>
              <a:spLocks noEditPoints="1" noChangeArrowheads="1"/>
            </p:cNvSpPr>
            <p:nvPr/>
          </p:nvSpPr>
          <p:spPr bwMode="auto">
            <a:xfrm>
              <a:off x="1905000" y="3800830"/>
              <a:ext cx="425450" cy="608012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pic>
          <p:nvPicPr>
            <p:cNvPr id="10" name="Picture 19" descr="C:\Users\sumann\AppData\Local\Microsoft\Windows\Temporary Internet Files\Content.IE5\0MW07YT4\MCj0435242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10200" y="3657600"/>
              <a:ext cx="1001328" cy="1981200"/>
            </a:xfrm>
            <a:prstGeom prst="rect">
              <a:avLst/>
            </a:prstGeom>
            <a:noFill/>
          </p:spPr>
        </p:pic>
        <p:pic>
          <p:nvPicPr>
            <p:cNvPr id="11" name="Picture 20" descr="C:\Users\sumann\AppData\Local\Microsoft\Windows\Temporary Internet Files\Content.IE5\0MW07YT4\MCj0441452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52772" y="4680474"/>
              <a:ext cx="914228" cy="914228"/>
            </a:xfrm>
            <a:prstGeom prst="rect">
              <a:avLst/>
            </a:prstGeom>
            <a:noFill/>
          </p:spPr>
        </p:pic>
        <p:pic>
          <p:nvPicPr>
            <p:cNvPr id="12" name="Picture 21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91400" y="4724400"/>
              <a:ext cx="842547" cy="86042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04800" y="5638800"/>
              <a:ext cx="1285485" cy="53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Sensors</a:t>
              </a:r>
              <a:endParaRPr lang="en-US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5552" y="5638800"/>
              <a:ext cx="1340504" cy="53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Gateway</a:t>
              </a:r>
              <a:endParaRPr lang="en-US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5634335"/>
              <a:ext cx="1014319" cy="53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Portal</a:t>
              </a:r>
              <a:endParaRPr lang="en-US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6" name="Cloud 15"/>
            <p:cNvSpPr/>
            <p:nvPr/>
          </p:nvSpPr>
          <p:spPr>
            <a:xfrm>
              <a:off x="3352800" y="4191000"/>
              <a:ext cx="1600200" cy="9144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Internet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>
              <a:stCxn id="9" idx="4"/>
            </p:cNvCxnSpPr>
            <p:nvPr/>
          </p:nvCxnSpPr>
          <p:spPr>
            <a:xfrm>
              <a:off x="2330450" y="4128734"/>
              <a:ext cx="1174750" cy="28169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3"/>
            </p:cNvCxnSpPr>
            <p:nvPr/>
          </p:nvCxnSpPr>
          <p:spPr>
            <a:xfrm flipV="1">
              <a:off x="2667000" y="4909074"/>
              <a:ext cx="762172" cy="22851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9" idx="9"/>
            </p:cNvCxnSpPr>
            <p:nvPr/>
          </p:nvCxnSpPr>
          <p:spPr>
            <a:xfrm flipV="1">
              <a:off x="1519460" y="4125328"/>
              <a:ext cx="385540" cy="408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3"/>
              <a:endCxn id="11" idx="1"/>
            </p:cNvCxnSpPr>
            <p:nvPr/>
          </p:nvCxnSpPr>
          <p:spPr>
            <a:xfrm flipV="1">
              <a:off x="1536237" y="5137588"/>
              <a:ext cx="216535" cy="682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6" idx="0"/>
              <a:endCxn id="10" idx="1"/>
            </p:cNvCxnSpPr>
            <p:nvPr/>
          </p:nvCxnSpPr>
          <p:spPr>
            <a:xfrm>
              <a:off x="4951667" y="4648200"/>
              <a:ext cx="458533" cy="158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0"/>
              <a:endCxn id="5" idx="2"/>
            </p:cNvCxnSpPr>
            <p:nvPr/>
          </p:nvCxnSpPr>
          <p:spPr>
            <a:xfrm rot="16200000" flipV="1">
              <a:off x="7330511" y="4242236"/>
              <a:ext cx="457200" cy="507127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429000" y="5634335"/>
              <a:ext cx="1735462" cy="53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Aggregator</a:t>
              </a:r>
              <a:endParaRPr lang="en-US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02269" y="2362200"/>
            <a:ext cx="1548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Aggregates + </a:t>
            </a:r>
          </a:p>
          <a:p>
            <a:r>
              <a:rPr lang="en-US" sz="1400" b="1" dirty="0" smtClean="0"/>
              <a:t>Verification object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Byzantine aggregator</a:t>
            </a:r>
          </a:p>
          <a:p>
            <a:pPr lvl="1"/>
            <a:r>
              <a:rPr lang="en-US" dirty="0" smtClean="0"/>
              <a:t>Can fabricate, replay, duplicate, ignore readings</a:t>
            </a:r>
          </a:p>
          <a:p>
            <a:r>
              <a:rPr lang="en-US" dirty="0" smtClean="0"/>
              <a:t>Malicious aggregators can collude</a:t>
            </a:r>
          </a:p>
          <a:p>
            <a:r>
              <a:rPr lang="en-US" dirty="0" smtClean="0"/>
              <a:t>Sensors are trusted</a:t>
            </a:r>
          </a:p>
          <a:p>
            <a:pPr lvl="1"/>
            <a:r>
              <a:rPr lang="en-US" dirty="0" smtClean="0"/>
              <a:t>Fundamentally impossible to prevent</a:t>
            </a:r>
          </a:p>
          <a:p>
            <a:pPr lvl="1"/>
            <a:r>
              <a:rPr lang="en-US" dirty="0" smtClean="0"/>
              <a:t>Most aggregates we consider are robust against a small number of malicious sensors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11692</TotalTime>
  <Words>1388</Words>
  <Application>Microsoft Office PowerPoint</Application>
  <PresentationFormat>On-screen Show (4:3)</PresentationFormat>
  <Paragraphs>480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Secure Outsourced Aggregation via One-way Chains</vt:lpstr>
      <vt:lpstr>Wide-area Shared Sensing</vt:lpstr>
      <vt:lpstr>Unique Characteristics</vt:lpstr>
      <vt:lpstr>Malicious Aggregator</vt:lpstr>
      <vt:lpstr>Related Work</vt:lpstr>
      <vt:lpstr>Our Contribution</vt:lpstr>
      <vt:lpstr>Outline</vt:lpstr>
      <vt:lpstr>System Model</vt:lpstr>
      <vt:lpstr>Attack Model</vt:lpstr>
      <vt:lpstr>PowerPoint Presentation</vt:lpstr>
      <vt:lpstr>Outline</vt:lpstr>
      <vt:lpstr>Secure Max (Sensor/Aggregator)</vt:lpstr>
      <vt:lpstr>Secure Max (Portal)</vt:lpstr>
      <vt:lpstr>Distributed Aggregator</vt:lpstr>
      <vt:lpstr>Homomorphic Function</vt:lpstr>
      <vt:lpstr>Outline</vt:lpstr>
      <vt:lpstr>Secure Count</vt:lpstr>
      <vt:lpstr>Reducing Rolling Cost</vt:lpstr>
      <vt:lpstr>Reducing Folding Cost</vt:lpstr>
      <vt:lpstr>Other Aggregates</vt:lpstr>
      <vt:lpstr>Other Aggregates</vt:lpstr>
      <vt:lpstr>Outline</vt:lpstr>
      <vt:lpstr>End-to-end Performance</vt:lpstr>
      <vt:lpstr>Effect of Optimizations</vt:lpstr>
      <vt:lpstr>Conclusion</vt:lpstr>
      <vt:lpstr>Backup slides</vt:lpstr>
      <vt:lpstr>Distributed Aggregator</vt:lpstr>
      <vt:lpstr>One-pass Top-K</vt:lpstr>
      <vt:lpstr>Top-K Readings</vt:lpstr>
      <vt:lpstr>Top-K Groups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Outsourced Aggregation via One-way Chains</dc:title>
  <dc:creator>sumann</dc:creator>
  <cp:lastModifiedBy>sumann</cp:lastModifiedBy>
  <cp:revision>130</cp:revision>
  <dcterms:created xsi:type="dcterms:W3CDTF">2009-06-21T16:12:29Z</dcterms:created>
  <dcterms:modified xsi:type="dcterms:W3CDTF">2010-11-16T18:20:20Z</dcterms:modified>
</cp:coreProperties>
</file>