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tags/tag7.xml" ContentType="application/vnd.openxmlformats-officedocument.presentationml.tags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76" r:id="rId9"/>
    <p:sldId id="262" r:id="rId10"/>
    <p:sldId id="277" r:id="rId11"/>
    <p:sldId id="278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63" r:id="rId23"/>
    <p:sldId id="264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75DBFF"/>
    <a:srgbClr val="00B050"/>
    <a:srgbClr val="1E09B7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02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image" Target="../media/image3.emf"/><Relationship Id="rId4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image" Target="../media/image3.emf"/><Relationship Id="rId4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image" Target="../media/image3.emf"/><Relationship Id="rId4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4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5" Type="http://schemas.openxmlformats.org/officeDocument/2006/relationships/image" Target="../media/image11.emf"/><Relationship Id="rId4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BE9C9-B4FB-429C-97F8-E262C78BAA55}" type="datetimeFigureOut">
              <a:rPr lang="en-US" smtClean="0"/>
              <a:t>2/25/2008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BE1CC-DBD8-47F4-8E77-FA7797F4AE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E09B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83BC-227C-45DE-A196-26DC4CC79F7E}" type="datetime1">
              <a:rPr lang="en-US" smtClean="0"/>
              <a:t>2/25/2008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BFFC-D94C-4C5B-B0C5-2BC6DE06E8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95AE-F0A1-407C-B83E-E1E134202ED8}" type="datetime1">
              <a:rPr lang="en-US" smtClean="0"/>
              <a:t>2/25/2008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BFFC-D94C-4C5B-B0C5-2BC6DE06E8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83E7-19D5-4647-A02A-B21D46016E35}" type="datetime1">
              <a:rPr lang="en-US" smtClean="0"/>
              <a:t>2/25/2008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BFFC-D94C-4C5B-B0C5-2BC6DE06E8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E09B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B291-9702-4DFA-A919-E57FD2E2DC3D}" type="datetime1">
              <a:rPr lang="en-US" smtClean="0"/>
              <a:t>2/25/2008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BFFC-D94C-4C5B-B0C5-2BC6DE06E8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82F3-DC26-4948-8B05-37176B7736A0}" type="datetime1">
              <a:rPr lang="en-US" smtClean="0"/>
              <a:t>2/25/2008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BFFC-D94C-4C5B-B0C5-2BC6DE06E8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B7FA-4554-4150-BDD7-FA7AA407D933}" type="datetime1">
              <a:rPr lang="en-US" smtClean="0"/>
              <a:t>2/25/2008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BFFC-D94C-4C5B-B0C5-2BC6DE06E8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3F47-359E-4206-97CA-129ECBCA0D84}" type="datetime1">
              <a:rPr lang="en-US" smtClean="0"/>
              <a:t>2/25/2008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BFFC-D94C-4C5B-B0C5-2BC6DE06E8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73B1-D8C5-48A0-8B0E-0AB5A82F3D47}" type="datetime1">
              <a:rPr lang="en-US" smtClean="0"/>
              <a:t>2/25/2008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BFFC-D94C-4C5B-B0C5-2BC6DE06E8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FA22-A9FD-4D60-AF95-077669703F1F}" type="datetime1">
              <a:rPr lang="en-US" smtClean="0"/>
              <a:t>2/25/2008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BFFC-D94C-4C5B-B0C5-2BC6DE06E8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FF47-447C-4A81-ABF5-1D5A8400D7BC}" type="datetime1">
              <a:rPr lang="en-US" smtClean="0"/>
              <a:t>2/25/2008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BFFC-D94C-4C5B-B0C5-2BC6DE06E8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1B835-7EF0-43A5-8A2C-F70985F65245}" type="datetime1">
              <a:rPr lang="en-US" smtClean="0"/>
              <a:t>2/25/2008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BFFC-D94C-4C5B-B0C5-2BC6DE06E8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C7BCE-AB3E-4D88-ADF6-F3A4158B9A34}" type="datetime1">
              <a:rPr lang="en-US" smtClean="0"/>
              <a:t>2/25/2008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4BFFC-D94C-4C5B-B0C5-2BC6DE06E8F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8.bin"/><Relationship Id="rId2" Type="http://schemas.openxmlformats.org/officeDocument/2006/relationships/tags" Target="../tags/tag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42.bin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47.bin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Relationship Id="rId9" Type="http://schemas.openxmlformats.org/officeDocument/2006/relationships/oleObject" Target="../embeddings/oleObject4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4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8.bin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32.bin"/><Relationship Id="rId2" Type="http://schemas.openxmlformats.org/officeDocument/2006/relationships/tags" Target="../tags/tag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730375"/>
            <a:ext cx="89916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Wi-Fi Neighborcast: </a:t>
            </a:r>
            <a:br>
              <a:rPr lang="en-US" dirty="0" smtClean="0"/>
            </a:br>
            <a:r>
              <a:rPr lang="en-US" sz="3400" dirty="0" smtClean="0"/>
              <a:t>Enabling communication among nearby clients</a:t>
            </a: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038600"/>
            <a:ext cx="8458200" cy="160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Ranveer Chandra, Jitu Padhye, Lenin Ravindranath</a:t>
            </a:r>
          </a:p>
          <a:p>
            <a:endParaRPr lang="en-US" sz="800" dirty="0" smtClean="0"/>
          </a:p>
          <a:p>
            <a:r>
              <a:rPr lang="en-US" sz="2800" dirty="0" smtClean="0"/>
              <a:t>Microsoft Research</a:t>
            </a:r>
            <a:endParaRPr lang="en-US" sz="2800" dirty="0"/>
          </a:p>
        </p:txBody>
      </p:sp>
    </p:spTree>
  </p:cSld>
  <p:clrMapOvr>
    <a:masterClrMapping/>
  </p:clrMapOvr>
  <p:transition advTm="4173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Neighborcast Properties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Implicit neighbor discovery:</a:t>
            </a:r>
          </a:p>
          <a:p>
            <a:pPr lvl="1"/>
            <a:r>
              <a:rPr lang="en-US" sz="2400" dirty="0"/>
              <a:t>N</a:t>
            </a:r>
            <a:r>
              <a:rPr lang="en-US" sz="2400" dirty="0" smtClean="0"/>
              <a:t>earby clients subscribed to at least one common group</a:t>
            </a:r>
          </a:p>
          <a:p>
            <a:r>
              <a:rPr lang="en-US" sz="2800" dirty="0" smtClean="0"/>
              <a:t>Group membership can be asymmetric </a:t>
            </a:r>
          </a:p>
          <a:p>
            <a:pPr lvl="1"/>
            <a:endParaRPr lang="en-US" sz="2400" dirty="0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3657600" y="4648200"/>
          <a:ext cx="1210299" cy="1066800"/>
        </p:xfrm>
        <a:graphic>
          <a:graphicData uri="http://schemas.openxmlformats.org/presentationml/2006/ole">
            <p:oleObj spid="_x0000_s11266" name="Visio" r:id="rId4" imgW="576072" imgH="486918" progId="Visio.Drawing.11">
              <p:embed/>
            </p:oleObj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1752600" y="4800600"/>
          <a:ext cx="1209675" cy="1066800"/>
        </p:xfrm>
        <a:graphic>
          <a:graphicData uri="http://schemas.openxmlformats.org/presentationml/2006/ole">
            <p:oleObj spid="_x0000_s11267" name="Visio" r:id="rId5" imgW="576072" imgH="486918" progId="Visio.Drawing.11">
              <p:embed/>
            </p:oleObj>
          </a:graphicData>
        </a:graphic>
      </p:graphicFrame>
      <p:sp>
        <p:nvSpPr>
          <p:cNvPr id="7" name="Freeform 10"/>
          <p:cNvSpPr>
            <a:spLocks noChangeAspect="1"/>
          </p:cNvSpPr>
          <p:nvPr/>
        </p:nvSpPr>
        <p:spPr bwMode="auto">
          <a:xfrm rot="16594106">
            <a:off x="1809491" y="4485907"/>
            <a:ext cx="542249" cy="88899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536" y="40"/>
              </a:cxn>
              <a:cxn ang="0">
                <a:pos x="568" y="240"/>
              </a:cxn>
              <a:cxn ang="0">
                <a:pos x="976" y="0"/>
              </a:cxn>
              <a:cxn ang="0">
                <a:pos x="496" y="432"/>
              </a:cxn>
              <a:cxn ang="0">
                <a:pos x="448" y="216"/>
              </a:cxn>
              <a:cxn ang="0">
                <a:pos x="0" y="496"/>
              </a:cxn>
            </a:cxnLst>
            <a:rect l="0" t="0" r="r" b="b"/>
            <a:pathLst>
              <a:path w="976" h="496">
                <a:moveTo>
                  <a:pt x="0" y="496"/>
                </a:moveTo>
                <a:cubicBezTo>
                  <a:pt x="12" y="455"/>
                  <a:pt x="441" y="83"/>
                  <a:pt x="536" y="40"/>
                </a:cubicBezTo>
                <a:lnTo>
                  <a:pt x="568" y="240"/>
                </a:lnTo>
                <a:lnTo>
                  <a:pt x="976" y="0"/>
                </a:lnTo>
                <a:lnTo>
                  <a:pt x="496" y="432"/>
                </a:lnTo>
                <a:lnTo>
                  <a:pt x="448" y="216"/>
                </a:lnTo>
                <a:lnTo>
                  <a:pt x="0" y="496"/>
                </a:lnTo>
                <a:close/>
              </a:path>
            </a:pathLst>
          </a:custGeom>
          <a:solidFill>
            <a:srgbClr val="00B0F0"/>
          </a:solidFill>
          <a:ln w="254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Freeform 10"/>
          <p:cNvSpPr>
            <a:spLocks noChangeAspect="1"/>
          </p:cNvSpPr>
          <p:nvPr/>
        </p:nvSpPr>
        <p:spPr bwMode="auto">
          <a:xfrm rot="19606965" flipV="1">
            <a:off x="4741697" y="4471205"/>
            <a:ext cx="1036044" cy="169853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536" y="40"/>
              </a:cxn>
              <a:cxn ang="0">
                <a:pos x="568" y="240"/>
              </a:cxn>
              <a:cxn ang="0">
                <a:pos x="976" y="0"/>
              </a:cxn>
              <a:cxn ang="0">
                <a:pos x="496" y="432"/>
              </a:cxn>
              <a:cxn ang="0">
                <a:pos x="448" y="216"/>
              </a:cxn>
              <a:cxn ang="0">
                <a:pos x="0" y="496"/>
              </a:cxn>
            </a:cxnLst>
            <a:rect l="0" t="0" r="r" b="b"/>
            <a:pathLst>
              <a:path w="976" h="496">
                <a:moveTo>
                  <a:pt x="0" y="496"/>
                </a:moveTo>
                <a:cubicBezTo>
                  <a:pt x="12" y="455"/>
                  <a:pt x="441" y="83"/>
                  <a:pt x="536" y="40"/>
                </a:cubicBezTo>
                <a:lnTo>
                  <a:pt x="568" y="240"/>
                </a:lnTo>
                <a:lnTo>
                  <a:pt x="976" y="0"/>
                </a:lnTo>
                <a:lnTo>
                  <a:pt x="496" y="432"/>
                </a:lnTo>
                <a:lnTo>
                  <a:pt x="448" y="216"/>
                </a:lnTo>
                <a:lnTo>
                  <a:pt x="0" y="496"/>
                </a:lnTo>
                <a:close/>
              </a:path>
            </a:pathLst>
          </a:cu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1600200" y="3276600"/>
          <a:ext cx="995217" cy="660809"/>
        </p:xfrm>
        <a:graphic>
          <a:graphicData uri="http://schemas.openxmlformats.org/presentationml/2006/ole">
            <p:oleObj spid="_x0000_s11268" name="Visio" r:id="rId6" imgW="808434" imgH="545624" progId="Visio.Drawing.11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867400" y="3581400"/>
          <a:ext cx="995363" cy="660400"/>
        </p:xfrm>
        <a:graphic>
          <a:graphicData uri="http://schemas.openxmlformats.org/presentationml/2006/ole">
            <p:oleObj spid="_x0000_s11269" name="Visio" r:id="rId7" imgW="808434" imgH="545624" progId="Visio.Drawing.11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32643" y="3962400"/>
            <a:ext cx="553357" cy="369332"/>
          </a:xfrm>
          <a:prstGeom prst="rect">
            <a:avLst/>
          </a:prstGeom>
          <a:solidFill>
            <a:srgbClr val="75DB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AP1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19800" y="4278868"/>
            <a:ext cx="55335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AP2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5943600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Can Hear: </a:t>
            </a:r>
            <a:endParaRPr lang="en-US" b="1" i="1" u="sng" dirty="0"/>
          </a:p>
        </p:txBody>
      </p:sp>
      <p:sp>
        <p:nvSpPr>
          <p:cNvPr id="18" name="Double Brace 17"/>
          <p:cNvSpPr/>
          <p:nvPr/>
        </p:nvSpPr>
        <p:spPr>
          <a:xfrm>
            <a:off x="3886200" y="5638800"/>
            <a:ext cx="838200" cy="83820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38600" y="5685816"/>
            <a:ext cx="553357" cy="369332"/>
          </a:xfrm>
          <a:prstGeom prst="rect">
            <a:avLst/>
          </a:prstGeom>
          <a:solidFill>
            <a:srgbClr val="75DB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AP1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38600" y="6041196"/>
            <a:ext cx="55335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AP2</a:t>
            </a:r>
            <a:endParaRPr lang="en-US" dirty="0"/>
          </a:p>
        </p:txBody>
      </p:sp>
      <p:sp>
        <p:nvSpPr>
          <p:cNvPr id="21" name="Double Brace 20"/>
          <p:cNvSpPr/>
          <p:nvPr/>
        </p:nvSpPr>
        <p:spPr>
          <a:xfrm>
            <a:off x="1905000" y="5820384"/>
            <a:ext cx="838200" cy="504216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057400" y="5867400"/>
            <a:ext cx="553357" cy="369332"/>
          </a:xfrm>
          <a:prstGeom prst="rect">
            <a:avLst/>
          </a:prstGeom>
          <a:solidFill>
            <a:srgbClr val="75DB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AP1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BFFC-D94C-4C5B-B0C5-2BC6DE06E8FB}" type="slidenum">
              <a:rPr lang="en-US" smtClean="0"/>
              <a:t>10</a:t>
            </a:fld>
            <a:endParaRPr lang="en-US"/>
          </a:p>
        </p:txBody>
      </p:sp>
    </p:spTree>
    <p:custDataLst>
      <p:tags r:id="rId2"/>
    </p:custDataLst>
  </p:cSld>
  <p:clrMapOvr>
    <a:masterClrMapping/>
  </p:clrMapOvr>
  <p:transition advTm="382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3" grpId="0" animBg="1"/>
      <p:bldP spid="15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Neighborcast Properties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Implicit neighbor discovery:</a:t>
            </a:r>
          </a:p>
          <a:p>
            <a:pPr lvl="1"/>
            <a:r>
              <a:rPr lang="en-US" sz="2400" dirty="0" smtClean="0"/>
              <a:t>Nearby clients subscribed to at least one common group</a:t>
            </a:r>
          </a:p>
          <a:p>
            <a:r>
              <a:rPr lang="en-US" sz="2800" dirty="0" smtClean="0"/>
              <a:t>Group membership can be asymmetric </a:t>
            </a:r>
          </a:p>
          <a:p>
            <a:pPr lvl="1"/>
            <a:r>
              <a:rPr lang="en-US" sz="2400" dirty="0" smtClean="0"/>
              <a:t>Client gets frequent updates from some groups, and infrequent from others</a:t>
            </a:r>
          </a:p>
          <a:p>
            <a:r>
              <a:rPr lang="en-US" sz="2800" dirty="0" smtClean="0"/>
              <a:t>All message exchanges are “local”</a:t>
            </a:r>
          </a:p>
          <a:p>
            <a:pPr lvl="1"/>
            <a:r>
              <a:rPr lang="en-US" sz="2400" dirty="0" smtClean="0"/>
              <a:t>Only to nearby clients depending on implementation of multicast functionality</a:t>
            </a:r>
          </a:p>
          <a:p>
            <a:pPr lvl="1"/>
            <a:endParaRPr lang="en-US" sz="24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BFFC-D94C-4C5B-B0C5-2BC6DE06E8FB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ransition advTm="2300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E09B7"/>
                </a:solidFill>
              </a:rPr>
              <a:t>Implementing Neighborcast</a:t>
            </a:r>
            <a:endParaRPr lang="en-US" dirty="0">
              <a:solidFill>
                <a:srgbClr val="1E09B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3 approaches: </a:t>
            </a:r>
          </a:p>
          <a:p>
            <a:pPr lvl="1"/>
            <a:r>
              <a:rPr lang="en-US" sz="2400" dirty="0" smtClean="0"/>
              <a:t>IP Multicast</a:t>
            </a:r>
          </a:p>
          <a:p>
            <a:pPr lvl="1"/>
            <a:r>
              <a:rPr lang="en-US" sz="2400" dirty="0" smtClean="0"/>
              <a:t>Application Level Multicast (ALM)</a:t>
            </a:r>
          </a:p>
          <a:p>
            <a:pPr lvl="1"/>
            <a:r>
              <a:rPr lang="en-US" sz="2400" dirty="0" smtClean="0"/>
              <a:t>Pub-sub using RSS feeds</a:t>
            </a:r>
          </a:p>
          <a:p>
            <a:endParaRPr lang="en-US" dirty="0"/>
          </a:p>
          <a:p>
            <a:r>
              <a:rPr lang="en-US" sz="2800" dirty="0" smtClean="0"/>
              <a:t>Tradeoffs: overhead, scalability, ease of deployment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BFFC-D94C-4C5B-B0C5-2BC6DE06E8FB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ransition advTm="2952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E09B7"/>
                </a:solidFill>
              </a:rPr>
              <a:t>Implementation 1: Using IP Multicast</a:t>
            </a:r>
            <a:endParaRPr lang="en-US" dirty="0">
              <a:solidFill>
                <a:srgbClr val="1E09B7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Map AP’s BSSID to IP multicast group address</a:t>
            </a:r>
          </a:p>
          <a:p>
            <a:pPr lvl="1"/>
            <a:r>
              <a:rPr lang="en-US" sz="2400" dirty="0" smtClean="0"/>
              <a:t>BSSID (6 bytes): &lt;Manufacturer’s prefix&gt;:XX:XX:XX:XX</a:t>
            </a:r>
          </a:p>
          <a:p>
            <a:pPr lvl="1"/>
            <a:r>
              <a:rPr lang="en-US" sz="2400" dirty="0" smtClean="0"/>
              <a:t>IP multicast address (4 bytes): &lt;224 – 239&gt;:XX:XX:XX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Our mapping approach: </a:t>
            </a:r>
          </a:p>
          <a:p>
            <a:pPr lvl="1"/>
            <a:r>
              <a:rPr lang="en-US" sz="2400" dirty="0" smtClean="0"/>
              <a:t>228.XX.XX.XX, where XX:XX:XX is last 3 bytes of BSSID</a:t>
            </a:r>
          </a:p>
          <a:p>
            <a:pPr lvl="1"/>
            <a:r>
              <a:rPr lang="en-US" sz="2400" dirty="0" smtClean="0"/>
              <a:t>Example: 00:17:95:81:CA:30 will be 228.129.202.48</a:t>
            </a:r>
          </a:p>
          <a:p>
            <a:pPr lvl="2"/>
            <a:r>
              <a:rPr lang="pt-BR" sz="2000" dirty="0" smtClean="0"/>
              <a:t>Since 0x81 </a:t>
            </a:r>
            <a:r>
              <a:rPr lang="pt-BR" sz="2000" dirty="0"/>
              <a:t>= 129, 0xCA = 202, 0x30 = </a:t>
            </a:r>
            <a:r>
              <a:rPr lang="pt-BR" sz="2000" dirty="0" smtClean="0"/>
              <a:t>48</a:t>
            </a:r>
          </a:p>
          <a:p>
            <a:pPr lvl="1"/>
            <a:r>
              <a:rPr lang="en-US" sz="2400" dirty="0" smtClean="0"/>
              <a:t>Might have collisions! Probably not in same subnet… 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BFFC-D94C-4C5B-B0C5-2BC6DE06E8FB}" type="slidenum">
              <a:rPr lang="en-US" smtClean="0"/>
              <a:t>13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1024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Implementation 1: Using IP Multicast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Neighborcast using IP multicast:</a:t>
            </a:r>
          </a:p>
          <a:p>
            <a:pPr lvl="1"/>
            <a:r>
              <a:rPr lang="en-US" sz="2400" dirty="0" smtClean="0"/>
              <a:t>Every client maps AP’s BSSID to IP multicast address</a:t>
            </a:r>
          </a:p>
          <a:p>
            <a:pPr lvl="1"/>
            <a:r>
              <a:rPr lang="en-US" sz="2400" dirty="0" smtClean="0"/>
              <a:t>Joins multicast group of all BSSIDs it hears</a:t>
            </a:r>
          </a:p>
          <a:p>
            <a:pPr lvl="1"/>
            <a:r>
              <a:rPr lang="en-US" sz="2400" dirty="0" smtClean="0"/>
              <a:t>Publishes info of multicast group of AP it is associated with</a:t>
            </a:r>
            <a:endParaRPr lang="en-US" sz="2400" dirty="0"/>
          </a:p>
          <a:p>
            <a:r>
              <a:rPr lang="en-US" sz="2800" dirty="0" smtClean="0"/>
              <a:t>Pros:</a:t>
            </a:r>
          </a:p>
          <a:p>
            <a:pPr lvl="1"/>
            <a:r>
              <a:rPr lang="en-US" sz="2400" dirty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o need for special infrastructure/server</a:t>
            </a:r>
            <a:endParaRPr lang="en-US" sz="2400" dirty="0" smtClean="0"/>
          </a:p>
          <a:p>
            <a:pPr lvl="1"/>
            <a:r>
              <a:rPr lang="en-US" sz="2400" dirty="0" smtClean="0"/>
              <a:t>A</a:t>
            </a:r>
            <a:r>
              <a:rPr lang="en-US" sz="2400" dirty="0" smtClean="0">
                <a:sym typeface="Symbol"/>
              </a:rPr>
              <a:t>pproach is scalable since all traffic is local</a:t>
            </a:r>
            <a:endParaRPr lang="en-US" sz="2400" dirty="0" smtClean="0"/>
          </a:p>
          <a:p>
            <a:r>
              <a:rPr lang="en-US" sz="2800" dirty="0" smtClean="0"/>
              <a:t>Cons:</a:t>
            </a:r>
          </a:p>
          <a:p>
            <a:pPr lvl="1"/>
            <a:r>
              <a:rPr lang="en-US" sz="2400" dirty="0" smtClean="0"/>
              <a:t>Limited deployment of IP multicast, only in edge networks.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BFFC-D94C-4C5B-B0C5-2BC6DE06E8FB}" type="slidenum">
              <a:rPr lang="en-US" smtClean="0"/>
              <a:t>14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698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Implementation 2: Using ALM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21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Unique mapping from AP’s BSSID to multicast </a:t>
            </a:r>
            <a:r>
              <a:rPr lang="en-US" sz="2800" dirty="0" err="1" smtClean="0"/>
              <a:t>addr</a:t>
            </a:r>
            <a:endParaRPr lang="en-US" sz="2800" dirty="0" smtClean="0"/>
          </a:p>
          <a:p>
            <a:r>
              <a:rPr lang="en-US" sz="2800" dirty="0" smtClean="0"/>
              <a:t>Neighborcast using ALMI: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071297" y="3810000"/>
          <a:ext cx="995217" cy="660809"/>
        </p:xfrm>
        <a:graphic>
          <a:graphicData uri="http://schemas.openxmlformats.org/presentationml/2006/ole">
            <p:oleObj spid="_x0000_s5122" name="Visio" r:id="rId4" imgW="788670" imgH="523875" progId="Visio.Drawing.11">
              <p:embed/>
            </p:oleObj>
          </a:graphicData>
        </a:graphic>
      </p:graphicFrame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1909496" y="2362200"/>
            <a:ext cx="3810001" cy="111921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412440" y="2615625"/>
            <a:ext cx="2697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LAN/Internet</a:t>
            </a: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3895101" y="5334000"/>
          <a:ext cx="1210299" cy="1066800"/>
        </p:xfrm>
        <a:graphic>
          <a:graphicData uri="http://schemas.openxmlformats.org/presentationml/2006/ole">
            <p:oleObj spid="_x0000_s5123" name="Visio" r:id="rId5" imgW="576072" imgH="486918" progId="Visio.Drawing.11">
              <p:embed/>
            </p:oleObj>
          </a:graphicData>
        </a:graphic>
      </p:graphicFrame>
      <p:cxnSp>
        <p:nvCxnSpPr>
          <p:cNvPr id="8" name="Elbow Connector 7"/>
          <p:cNvCxnSpPr/>
          <p:nvPr/>
        </p:nvCxnSpPr>
        <p:spPr>
          <a:xfrm rot="5400000" flipH="1" flipV="1">
            <a:off x="1528498" y="3352801"/>
            <a:ext cx="838199" cy="68580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5400000" flipH="1" flipV="1">
            <a:off x="3958697" y="3962401"/>
            <a:ext cx="913606" cy="794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0800000">
            <a:off x="5490898" y="3200402"/>
            <a:ext cx="1138502" cy="53339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3953140" y="3810000"/>
          <a:ext cx="995363" cy="660400"/>
        </p:xfrm>
        <a:graphic>
          <a:graphicData uri="http://schemas.openxmlformats.org/presentationml/2006/ole">
            <p:oleObj spid="_x0000_s5124" name="Visio" r:id="rId6" imgW="808434" imgH="545624" progId="Visio.Drawing.11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500703" y="4458828"/>
            <a:ext cx="190949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00:0B:80:12:34:56</a:t>
            </a:r>
            <a:endParaRPr lang="en-US" dirty="0"/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6629400" y="3200400"/>
          <a:ext cx="766762" cy="1181100"/>
        </p:xfrm>
        <a:graphic>
          <a:graphicData uri="http://schemas.openxmlformats.org/presentationml/2006/ole">
            <p:oleObj spid="_x0000_s5126" name="Visio" r:id="rId7" imgW="677799" imgH="1181481" progId="Visio.Drawing.11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943600" y="4038600"/>
            <a:ext cx="2686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ALM Rendezvous Server</a:t>
            </a:r>
            <a:endParaRPr lang="en-US" sz="2000" dirty="0"/>
          </a:p>
        </p:txBody>
      </p:sp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762000" y="5334000"/>
          <a:ext cx="1209675" cy="1066800"/>
        </p:xfrm>
        <a:graphic>
          <a:graphicData uri="http://schemas.openxmlformats.org/presentationml/2006/ole">
            <p:oleObj spid="_x0000_s5127" name="Visio" r:id="rId8" imgW="576072" imgH="486918" progId="Visio.Drawing.11">
              <p:embed/>
            </p:oleObj>
          </a:graphicData>
        </a:graphic>
      </p:graphicFrame>
      <p:sp>
        <p:nvSpPr>
          <p:cNvPr id="21" name="Freeform 10"/>
          <p:cNvSpPr>
            <a:spLocks noChangeAspect="1"/>
          </p:cNvSpPr>
          <p:nvPr/>
        </p:nvSpPr>
        <p:spPr bwMode="auto">
          <a:xfrm rot="16594106" flipV="1">
            <a:off x="993093" y="4904263"/>
            <a:ext cx="625691" cy="102578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536" y="40"/>
              </a:cxn>
              <a:cxn ang="0">
                <a:pos x="568" y="240"/>
              </a:cxn>
              <a:cxn ang="0">
                <a:pos x="976" y="0"/>
              </a:cxn>
              <a:cxn ang="0">
                <a:pos x="496" y="432"/>
              </a:cxn>
              <a:cxn ang="0">
                <a:pos x="448" y="216"/>
              </a:cxn>
              <a:cxn ang="0">
                <a:pos x="0" y="496"/>
              </a:cxn>
            </a:cxnLst>
            <a:rect l="0" t="0" r="r" b="b"/>
            <a:pathLst>
              <a:path w="976" h="496">
                <a:moveTo>
                  <a:pt x="0" y="496"/>
                </a:moveTo>
                <a:cubicBezTo>
                  <a:pt x="12" y="455"/>
                  <a:pt x="441" y="83"/>
                  <a:pt x="536" y="40"/>
                </a:cubicBezTo>
                <a:lnTo>
                  <a:pt x="568" y="240"/>
                </a:lnTo>
                <a:lnTo>
                  <a:pt x="976" y="0"/>
                </a:lnTo>
                <a:lnTo>
                  <a:pt x="496" y="432"/>
                </a:lnTo>
                <a:lnTo>
                  <a:pt x="448" y="216"/>
                </a:lnTo>
                <a:lnTo>
                  <a:pt x="0" y="496"/>
                </a:lnTo>
                <a:close/>
              </a:path>
            </a:pathLst>
          </a:custGeom>
          <a:solidFill>
            <a:srgbClr val="00B0F0"/>
          </a:solidFill>
          <a:ln w="254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Freeform 10"/>
          <p:cNvSpPr>
            <a:spLocks noChangeAspect="1"/>
          </p:cNvSpPr>
          <p:nvPr/>
        </p:nvSpPr>
        <p:spPr bwMode="auto">
          <a:xfrm rot="16594106" flipV="1">
            <a:off x="3971569" y="5073133"/>
            <a:ext cx="462915" cy="75892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536" y="40"/>
              </a:cxn>
              <a:cxn ang="0">
                <a:pos x="568" y="240"/>
              </a:cxn>
              <a:cxn ang="0">
                <a:pos x="976" y="0"/>
              </a:cxn>
              <a:cxn ang="0">
                <a:pos x="496" y="432"/>
              </a:cxn>
              <a:cxn ang="0">
                <a:pos x="448" y="216"/>
              </a:cxn>
              <a:cxn ang="0">
                <a:pos x="0" y="496"/>
              </a:cxn>
            </a:cxnLst>
            <a:rect l="0" t="0" r="r" b="b"/>
            <a:pathLst>
              <a:path w="976" h="496">
                <a:moveTo>
                  <a:pt x="0" y="496"/>
                </a:moveTo>
                <a:cubicBezTo>
                  <a:pt x="12" y="455"/>
                  <a:pt x="441" y="83"/>
                  <a:pt x="536" y="40"/>
                </a:cubicBezTo>
                <a:lnTo>
                  <a:pt x="568" y="240"/>
                </a:lnTo>
                <a:lnTo>
                  <a:pt x="976" y="0"/>
                </a:lnTo>
                <a:lnTo>
                  <a:pt x="496" y="432"/>
                </a:lnTo>
                <a:lnTo>
                  <a:pt x="448" y="216"/>
                </a:lnTo>
                <a:lnTo>
                  <a:pt x="0" y="496"/>
                </a:lnTo>
                <a:close/>
              </a:path>
            </a:pathLst>
          </a:cu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38200" y="6324600"/>
            <a:ext cx="927946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Client A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038600" y="6324600"/>
            <a:ext cx="91832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Client B</a:t>
            </a:r>
            <a:endParaRPr lang="en-US" b="1" dirty="0"/>
          </a:p>
        </p:txBody>
      </p:sp>
      <p:sp>
        <p:nvSpPr>
          <p:cNvPr id="25" name="Bent Arrow 24"/>
          <p:cNvSpPr/>
          <p:nvPr/>
        </p:nvSpPr>
        <p:spPr>
          <a:xfrm>
            <a:off x="4876800" y="3581400"/>
            <a:ext cx="1219200" cy="2057400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99488" y="4930914"/>
            <a:ext cx="3463512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smtClean="0"/>
              <a:t>Step 1: </a:t>
            </a:r>
          </a:p>
          <a:p>
            <a:pPr algn="ctr"/>
            <a:r>
              <a:rPr lang="en-US" sz="2000" dirty="0" smtClean="0"/>
              <a:t>Join ALM Group </a:t>
            </a:r>
            <a:r>
              <a:rPr lang="en-US" sz="2000" i="1" dirty="0" smtClean="0"/>
              <a:t>000B80123456</a:t>
            </a:r>
            <a:endParaRPr lang="en-US" sz="2000" i="1" dirty="0"/>
          </a:p>
        </p:txBody>
      </p:sp>
      <p:sp>
        <p:nvSpPr>
          <p:cNvPr id="27" name="Bent Arrow 26"/>
          <p:cNvSpPr/>
          <p:nvPr/>
        </p:nvSpPr>
        <p:spPr>
          <a:xfrm rot="10800000">
            <a:off x="5105400" y="4114797"/>
            <a:ext cx="1219200" cy="1905002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00800" y="5410200"/>
            <a:ext cx="2384627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smtClean="0"/>
              <a:t>Step 2:</a:t>
            </a:r>
          </a:p>
          <a:p>
            <a:pPr algn="ctr"/>
            <a:r>
              <a:rPr lang="en-US" sz="2000" dirty="0" smtClean="0"/>
              <a:t>IP Address of client A</a:t>
            </a:r>
            <a:endParaRPr lang="en-US" sz="2000" dirty="0"/>
          </a:p>
        </p:txBody>
      </p:sp>
      <p:sp>
        <p:nvSpPr>
          <p:cNvPr id="30" name="Bent Arrow 29"/>
          <p:cNvSpPr/>
          <p:nvPr/>
        </p:nvSpPr>
        <p:spPr>
          <a:xfrm rot="5400000" flipV="1">
            <a:off x="2705100" y="1866900"/>
            <a:ext cx="1752600" cy="5181600"/>
          </a:xfrm>
          <a:prstGeom prst="bentArrow">
            <a:avLst>
              <a:gd name="adj1" fmla="val 17784"/>
              <a:gd name="adj2" fmla="val 25000"/>
              <a:gd name="adj3" fmla="val 25000"/>
              <a:gd name="adj4" fmla="val 4433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15990" y="4038600"/>
            <a:ext cx="2375010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smtClean="0"/>
              <a:t>Step 2:</a:t>
            </a:r>
          </a:p>
          <a:p>
            <a:pPr algn="ctr"/>
            <a:r>
              <a:rPr lang="en-US" sz="2000" dirty="0" smtClean="0"/>
              <a:t>IP Address of client B</a:t>
            </a:r>
            <a:endParaRPr lang="en-US" sz="2000" dirty="0"/>
          </a:p>
        </p:txBody>
      </p:sp>
      <p:sp>
        <p:nvSpPr>
          <p:cNvPr id="32" name="Up Arrow 31"/>
          <p:cNvSpPr/>
          <p:nvPr/>
        </p:nvSpPr>
        <p:spPr>
          <a:xfrm>
            <a:off x="4800600" y="4876800"/>
            <a:ext cx="2286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>
            <a:off x="4724400" y="3429000"/>
            <a:ext cx="3048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/>
          <p:cNvSpPr/>
          <p:nvPr/>
        </p:nvSpPr>
        <p:spPr>
          <a:xfrm rot="16200000">
            <a:off x="3524250" y="2381251"/>
            <a:ext cx="304800" cy="16383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 rot="10800000">
            <a:off x="1981201" y="3276600"/>
            <a:ext cx="304800" cy="7429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 rot="10800000">
            <a:off x="1981200" y="4648200"/>
            <a:ext cx="304800" cy="7429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Alternate Process 36"/>
          <p:cNvSpPr/>
          <p:nvPr/>
        </p:nvSpPr>
        <p:spPr>
          <a:xfrm>
            <a:off x="4800600" y="5486400"/>
            <a:ext cx="533400" cy="304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Alternate Process 37"/>
          <p:cNvSpPr/>
          <p:nvPr/>
        </p:nvSpPr>
        <p:spPr>
          <a:xfrm>
            <a:off x="1828800" y="5486400"/>
            <a:ext cx="533400" cy="304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105400" y="4778514"/>
            <a:ext cx="3483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/>
              <a:t>Unicast to every group member</a:t>
            </a:r>
          </a:p>
          <a:p>
            <a:pPr algn="ctr"/>
            <a:r>
              <a:rPr lang="en-US" sz="2000" i="1" dirty="0"/>
              <a:t>w</a:t>
            </a:r>
            <a:r>
              <a:rPr lang="en-US" sz="2000" i="1" dirty="0" smtClean="0"/>
              <a:t>ithout going through server</a:t>
            </a:r>
            <a:endParaRPr lang="en-US" sz="2000" i="1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BFFC-D94C-4C5B-B0C5-2BC6DE06E8FB}" type="slidenum">
              <a:rPr lang="en-US" smtClean="0"/>
              <a:t>15</a:t>
            </a:fld>
            <a:endParaRPr lang="en-US"/>
          </a:p>
        </p:txBody>
      </p:sp>
    </p:spTree>
    <p:custDataLst>
      <p:tags r:id="rId2"/>
    </p:custDataLst>
  </p:cSld>
  <p:clrMapOvr>
    <a:masterClrMapping/>
  </p:clrMapOvr>
  <p:transition advTm="1127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1" grpId="2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7" grpId="1" animBg="1"/>
      <p:bldP spid="38" grpId="0" animBg="1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2: Using ALM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Pros:</a:t>
            </a:r>
          </a:p>
          <a:p>
            <a:pPr lvl="1"/>
            <a:r>
              <a:rPr lang="en-US" sz="2400" dirty="0" smtClean="0"/>
              <a:t>Works across subnets</a:t>
            </a:r>
          </a:p>
          <a:p>
            <a:pPr lvl="1"/>
            <a:r>
              <a:rPr lang="en-US" sz="2400" dirty="0" smtClean="0"/>
              <a:t>Traffic is </a:t>
            </a:r>
            <a:r>
              <a:rPr lang="en-US" sz="2400" i="1" dirty="0" smtClean="0"/>
              <a:t>mostly</a:t>
            </a:r>
            <a:r>
              <a:rPr lang="en-US" sz="2400" dirty="0" smtClean="0"/>
              <a:t> local: unicast along short Internet routes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Cons:</a:t>
            </a:r>
          </a:p>
          <a:p>
            <a:pPr lvl="1"/>
            <a:r>
              <a:rPr lang="en-US" sz="2400" dirty="0" smtClean="0"/>
              <a:t>Need for rendezvous server</a:t>
            </a:r>
          </a:p>
          <a:p>
            <a:pPr lvl="1"/>
            <a:r>
              <a:rPr lang="en-US" sz="2400" dirty="0" smtClean="0"/>
              <a:t>Message overhead: multicast as multiple unicasts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BFFC-D94C-4C5B-B0C5-2BC6DE06E8FB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ransition advTm="52756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3: Using RSS Feeds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Neighborcast using RSS feeds:</a:t>
            </a:r>
          </a:p>
          <a:p>
            <a:pPr lvl="1"/>
            <a:r>
              <a:rPr lang="en-US" sz="2400" dirty="0" smtClean="0"/>
              <a:t>RSS server maintains feeds for every BSSID</a:t>
            </a:r>
          </a:p>
          <a:p>
            <a:pPr lvl="2"/>
            <a:r>
              <a:rPr lang="en-US" sz="2000" dirty="0" smtClean="0"/>
              <a:t>http</a:t>
            </a:r>
            <a:r>
              <a:rPr lang="en-US" sz="2000" dirty="0"/>
              <a:t>://</a:t>
            </a:r>
            <a:r>
              <a:rPr lang="en-US" sz="2000" dirty="0" smtClean="0"/>
              <a:t>webserver/00179581CA30.xml for BSSID </a:t>
            </a:r>
            <a:r>
              <a:rPr lang="en-US" sz="2000" dirty="0" smtClean="0"/>
              <a:t>00:17:95:81:CA:30</a:t>
            </a:r>
            <a:endParaRPr lang="en-US" sz="2000" dirty="0"/>
          </a:p>
          <a:p>
            <a:pPr lvl="1"/>
            <a:r>
              <a:rPr lang="en-US" sz="2400" dirty="0" smtClean="0"/>
              <a:t>Client subscribes to feeds for every BSSID it hears</a:t>
            </a:r>
          </a:p>
          <a:p>
            <a:pPr lvl="1"/>
            <a:r>
              <a:rPr lang="en-US" sz="2400" dirty="0" smtClean="0"/>
              <a:t>Client publishes feeds for BSSID of associated AP</a:t>
            </a:r>
            <a:endParaRPr lang="en-US" sz="2400" dirty="0"/>
          </a:p>
          <a:p>
            <a:r>
              <a:rPr lang="en-US" sz="2800" dirty="0" smtClean="0"/>
              <a:t>Pros: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asily deployable, without any modifications to APs </a:t>
            </a:r>
            <a:endParaRPr lang="en-US" sz="2400" dirty="0"/>
          </a:p>
          <a:p>
            <a:r>
              <a:rPr lang="en-US" sz="2800" dirty="0" smtClean="0"/>
              <a:t>Cons:</a:t>
            </a:r>
          </a:p>
          <a:p>
            <a:pPr lvl="1"/>
            <a:r>
              <a:rPr lang="en-US" sz="2400" dirty="0" smtClean="0"/>
              <a:t>Less scalable as all traffic goes through web server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BFFC-D94C-4C5B-B0C5-2BC6DE06E8FB}" type="slidenum">
              <a:rPr lang="en-US" smtClean="0"/>
              <a:t>17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629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Neighborcast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Useful primitive for apps that depend on local information:</a:t>
            </a:r>
          </a:p>
          <a:p>
            <a:pPr lvl="1"/>
            <a:r>
              <a:rPr lang="en-US" sz="2400" dirty="0" smtClean="0"/>
              <a:t>Improving AP selection</a:t>
            </a:r>
          </a:p>
          <a:p>
            <a:pPr lvl="1"/>
            <a:r>
              <a:rPr lang="en-US" sz="2400" dirty="0" smtClean="0"/>
              <a:t>Buddies near me</a:t>
            </a:r>
          </a:p>
          <a:p>
            <a:pPr lvl="1"/>
            <a:r>
              <a:rPr lang="en-US" sz="2400" dirty="0" smtClean="0"/>
              <a:t>Location-based ads/announcements</a:t>
            </a:r>
          </a:p>
          <a:p>
            <a:pPr lvl="1"/>
            <a:r>
              <a:rPr lang="en-US" sz="2400" dirty="0" smtClean="0"/>
              <a:t>Cooperative fault diagnosis</a:t>
            </a:r>
          </a:p>
          <a:p>
            <a:pPr lvl="1"/>
            <a:r>
              <a:rPr lang="en-US" sz="2400" dirty="0" smtClean="0"/>
              <a:t>Geo-casting based apps</a:t>
            </a:r>
          </a:p>
          <a:p>
            <a:pPr lvl="1"/>
            <a:r>
              <a:rPr lang="en-US" sz="2400" dirty="0" smtClean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BFFC-D94C-4C5B-B0C5-2BC6DE06E8FB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ransition advTm="43022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E09B7"/>
                </a:solidFill>
              </a:rPr>
              <a:t>Application 1: AP Selection</a:t>
            </a:r>
            <a:endParaRPr lang="en-US" dirty="0">
              <a:solidFill>
                <a:srgbClr val="1E09B7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00200" y="2438400"/>
          <a:ext cx="2065338" cy="2506663"/>
        </p:xfrm>
        <a:graphic>
          <a:graphicData uri="http://schemas.openxmlformats.org/presentationml/2006/ole">
            <p:oleObj spid="_x0000_s6146" name="Visio" r:id="rId4" imgW="1708547" imgH="2103041" progId="Visio.Drawing.11">
              <p:embed/>
            </p:oleObj>
          </a:graphicData>
        </a:graphic>
      </p:graphicFrame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2438399" y="990600"/>
            <a:ext cx="3810001" cy="111921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941343" y="1244025"/>
            <a:ext cx="2697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LAN/Internet</a:t>
            </a:r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3886200" y="3715449"/>
          <a:ext cx="1210299" cy="1066800"/>
        </p:xfrm>
        <a:graphic>
          <a:graphicData uri="http://schemas.openxmlformats.org/presentationml/2006/ole">
            <p:oleObj spid="_x0000_s6147" name="Visio" r:id="rId5" imgW="575628" imgH="486728" progId="Visio.Drawing.11">
              <p:embed/>
            </p:oleObj>
          </a:graphicData>
        </a:graphic>
      </p:graphicFrame>
      <p:cxnSp>
        <p:nvCxnSpPr>
          <p:cNvPr id="15" name="Elbow Connector 14"/>
          <p:cNvCxnSpPr/>
          <p:nvPr/>
        </p:nvCxnSpPr>
        <p:spPr>
          <a:xfrm rot="5400000" flipH="1" flipV="1">
            <a:off x="2057401" y="1981201"/>
            <a:ext cx="838199" cy="68580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5400000" flipH="1" flipV="1">
            <a:off x="3886994" y="2590801"/>
            <a:ext cx="913606" cy="794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6200000" flipV="1">
            <a:off x="5905501" y="1943101"/>
            <a:ext cx="990599" cy="76200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10"/>
          <p:cNvSpPr>
            <a:spLocks noChangeAspect="1"/>
          </p:cNvSpPr>
          <p:nvPr/>
        </p:nvSpPr>
        <p:spPr bwMode="auto">
          <a:xfrm rot="18207115">
            <a:off x="3976041" y="3356723"/>
            <a:ext cx="733658" cy="191207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536" y="40"/>
              </a:cxn>
              <a:cxn ang="0">
                <a:pos x="568" y="240"/>
              </a:cxn>
              <a:cxn ang="0">
                <a:pos x="976" y="0"/>
              </a:cxn>
              <a:cxn ang="0">
                <a:pos x="496" y="432"/>
              </a:cxn>
              <a:cxn ang="0">
                <a:pos x="448" y="216"/>
              </a:cxn>
              <a:cxn ang="0">
                <a:pos x="0" y="496"/>
              </a:cxn>
            </a:cxnLst>
            <a:rect l="0" t="0" r="r" b="b"/>
            <a:pathLst>
              <a:path w="976" h="496">
                <a:moveTo>
                  <a:pt x="0" y="496"/>
                </a:moveTo>
                <a:cubicBezTo>
                  <a:pt x="12" y="455"/>
                  <a:pt x="441" y="83"/>
                  <a:pt x="536" y="40"/>
                </a:cubicBezTo>
                <a:lnTo>
                  <a:pt x="568" y="240"/>
                </a:lnTo>
                <a:lnTo>
                  <a:pt x="976" y="0"/>
                </a:lnTo>
                <a:lnTo>
                  <a:pt x="496" y="432"/>
                </a:lnTo>
                <a:lnTo>
                  <a:pt x="448" y="216"/>
                </a:lnTo>
                <a:lnTo>
                  <a:pt x="0" y="496"/>
                </a:lnTo>
                <a:close/>
              </a:path>
            </a:pathLst>
          </a:cu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6316663" y="2438400"/>
          <a:ext cx="1608137" cy="1557338"/>
        </p:xfrm>
        <a:graphic>
          <a:graphicData uri="http://schemas.openxmlformats.org/presentationml/2006/ole">
            <p:oleObj spid="_x0000_s6149" name="Visio" r:id="rId6" imgW="1322388" imgH="1302941" progId="Visio.Drawing.11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838200" y="3505200"/>
          <a:ext cx="1209675" cy="1066800"/>
        </p:xfrm>
        <a:graphic>
          <a:graphicData uri="http://schemas.openxmlformats.org/presentationml/2006/ole">
            <p:oleObj spid="_x0000_s6150" name="Visio" r:id="rId7" imgW="576072" imgH="486918" progId="Visio.Drawing.11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6858000" y="3657600"/>
          <a:ext cx="1209675" cy="1066800"/>
        </p:xfrm>
        <a:graphic>
          <a:graphicData uri="http://schemas.openxmlformats.org/presentationml/2006/ole">
            <p:oleObj spid="_x0000_s6151" name="Visio" r:id="rId8" imgW="576072" imgH="486918" progId="Visio.Drawing.11">
              <p:embed/>
            </p:oleObj>
          </a:graphicData>
        </a:graphic>
      </p:graphicFrame>
      <p:sp>
        <p:nvSpPr>
          <p:cNvPr id="20" name="Freeform 10"/>
          <p:cNvSpPr>
            <a:spLocks noChangeAspect="1"/>
          </p:cNvSpPr>
          <p:nvPr/>
        </p:nvSpPr>
        <p:spPr bwMode="auto">
          <a:xfrm rot="19103791">
            <a:off x="1591547" y="3387360"/>
            <a:ext cx="733658" cy="191207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536" y="40"/>
              </a:cxn>
              <a:cxn ang="0">
                <a:pos x="568" y="240"/>
              </a:cxn>
              <a:cxn ang="0">
                <a:pos x="976" y="0"/>
              </a:cxn>
              <a:cxn ang="0">
                <a:pos x="496" y="432"/>
              </a:cxn>
              <a:cxn ang="0">
                <a:pos x="448" y="216"/>
              </a:cxn>
              <a:cxn ang="0">
                <a:pos x="0" y="496"/>
              </a:cxn>
            </a:cxnLst>
            <a:rect l="0" t="0" r="r" b="b"/>
            <a:pathLst>
              <a:path w="976" h="496">
                <a:moveTo>
                  <a:pt x="0" y="496"/>
                </a:moveTo>
                <a:cubicBezTo>
                  <a:pt x="12" y="455"/>
                  <a:pt x="441" y="83"/>
                  <a:pt x="536" y="40"/>
                </a:cubicBezTo>
                <a:lnTo>
                  <a:pt x="568" y="240"/>
                </a:lnTo>
                <a:lnTo>
                  <a:pt x="976" y="0"/>
                </a:lnTo>
                <a:lnTo>
                  <a:pt x="496" y="432"/>
                </a:lnTo>
                <a:lnTo>
                  <a:pt x="448" y="216"/>
                </a:lnTo>
                <a:lnTo>
                  <a:pt x="0" y="496"/>
                </a:lnTo>
                <a:close/>
              </a:path>
            </a:pathLst>
          </a:custGeom>
          <a:solidFill>
            <a:srgbClr val="00B0F0"/>
          </a:solidFill>
          <a:ln w="254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Freeform 10"/>
          <p:cNvSpPr>
            <a:spLocks noChangeAspect="1"/>
          </p:cNvSpPr>
          <p:nvPr/>
        </p:nvSpPr>
        <p:spPr bwMode="auto">
          <a:xfrm rot="3812819">
            <a:off x="6482958" y="3294887"/>
            <a:ext cx="809914" cy="211081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536" y="40"/>
              </a:cxn>
              <a:cxn ang="0">
                <a:pos x="568" y="240"/>
              </a:cxn>
              <a:cxn ang="0">
                <a:pos x="976" y="0"/>
              </a:cxn>
              <a:cxn ang="0">
                <a:pos x="496" y="432"/>
              </a:cxn>
              <a:cxn ang="0">
                <a:pos x="448" y="216"/>
              </a:cxn>
              <a:cxn ang="0">
                <a:pos x="0" y="496"/>
              </a:cxn>
            </a:cxnLst>
            <a:rect l="0" t="0" r="r" b="b"/>
            <a:pathLst>
              <a:path w="976" h="496">
                <a:moveTo>
                  <a:pt x="0" y="496"/>
                </a:moveTo>
                <a:cubicBezTo>
                  <a:pt x="12" y="455"/>
                  <a:pt x="441" y="83"/>
                  <a:pt x="536" y="40"/>
                </a:cubicBezTo>
                <a:lnTo>
                  <a:pt x="568" y="240"/>
                </a:lnTo>
                <a:lnTo>
                  <a:pt x="976" y="0"/>
                </a:lnTo>
                <a:lnTo>
                  <a:pt x="496" y="432"/>
                </a:lnTo>
                <a:lnTo>
                  <a:pt x="448" y="216"/>
                </a:lnTo>
                <a:lnTo>
                  <a:pt x="0" y="496"/>
                </a:lnTo>
                <a:close/>
              </a:path>
            </a:pathLst>
          </a:custGeom>
          <a:solidFill>
            <a:srgbClr val="FFFF00"/>
          </a:solidFill>
          <a:ln w="2540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248400" y="3733800"/>
            <a:ext cx="533400" cy="381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057400" y="3733800"/>
            <a:ext cx="533400" cy="381000"/>
          </a:xfrm>
          <a:prstGeom prst="roundRect">
            <a:avLst/>
          </a:prstGeom>
          <a:solidFill>
            <a:srgbClr val="75DB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133600" y="6324600"/>
            <a:ext cx="5516510" cy="430887"/>
          </a:xfrm>
          <a:prstGeom prst="rect">
            <a:avLst/>
          </a:prstGeom>
          <a:solidFill>
            <a:srgbClr val="FFCC66"/>
          </a:solidFill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Pick AP that gives best expected performance</a:t>
            </a:r>
            <a:endParaRPr lang="en-US" sz="2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066800" y="4495800"/>
            <a:ext cx="21047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RSSI, channel load, </a:t>
            </a:r>
          </a:p>
          <a:p>
            <a:pPr algn="ctr"/>
            <a:r>
              <a:rPr lang="en-US" i="1" dirty="0" smtClean="0"/>
              <a:t># associated clients, </a:t>
            </a:r>
          </a:p>
          <a:p>
            <a:pPr algn="ctr"/>
            <a:r>
              <a:rPr lang="en-US" i="1" dirty="0" smtClean="0"/>
              <a:t>performance</a:t>
            </a:r>
            <a:endParaRPr lang="en-US" i="1" dirty="0"/>
          </a:p>
        </p:txBody>
      </p:sp>
      <p:sp>
        <p:nvSpPr>
          <p:cNvPr id="27" name="Left Brace 26"/>
          <p:cNvSpPr/>
          <p:nvPr/>
        </p:nvSpPr>
        <p:spPr>
          <a:xfrm rot="5400000">
            <a:off x="1828800" y="3505200"/>
            <a:ext cx="457200" cy="1676400"/>
          </a:xfrm>
          <a:prstGeom prst="leftBrace">
            <a:avLst>
              <a:gd name="adj1" fmla="val 8333"/>
              <a:gd name="adj2" fmla="val 3783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820057" y="4563070"/>
            <a:ext cx="21047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RSSI, channel load, </a:t>
            </a:r>
          </a:p>
          <a:p>
            <a:pPr algn="ctr"/>
            <a:r>
              <a:rPr lang="en-US" i="1" dirty="0" smtClean="0"/>
              <a:t># associated clients, </a:t>
            </a:r>
          </a:p>
          <a:p>
            <a:pPr algn="ctr"/>
            <a:r>
              <a:rPr lang="en-US" i="1" dirty="0" smtClean="0"/>
              <a:t>performance</a:t>
            </a:r>
            <a:endParaRPr lang="en-US" i="1" dirty="0"/>
          </a:p>
        </p:txBody>
      </p:sp>
      <p:sp>
        <p:nvSpPr>
          <p:cNvPr id="30" name="Left Brace 29"/>
          <p:cNvSpPr/>
          <p:nvPr/>
        </p:nvSpPr>
        <p:spPr>
          <a:xfrm rot="5400000">
            <a:off x="6591300" y="3543300"/>
            <a:ext cx="533400" cy="1676400"/>
          </a:xfrm>
          <a:prstGeom prst="leftBrace">
            <a:avLst>
              <a:gd name="adj1" fmla="val 8333"/>
              <a:gd name="adj2" fmla="val 7033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2" name="Flowchart: Alternate Process 31"/>
          <p:cNvSpPr/>
          <p:nvPr/>
        </p:nvSpPr>
        <p:spPr>
          <a:xfrm>
            <a:off x="685800" y="3352800"/>
            <a:ext cx="4495800" cy="2667000"/>
          </a:xfrm>
          <a:prstGeom prst="flowChartAlternateProcess">
            <a:avLst/>
          </a:prstGeom>
          <a:noFill/>
          <a:ln>
            <a:solidFill>
              <a:srgbClr val="75DB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143000" y="5562600"/>
            <a:ext cx="2543710" cy="369332"/>
          </a:xfrm>
          <a:prstGeom prst="rect">
            <a:avLst/>
          </a:prstGeom>
          <a:solidFill>
            <a:srgbClr val="75DB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Multicast  Group for AP1</a:t>
            </a:r>
            <a:endParaRPr lang="en-US" b="1" dirty="0"/>
          </a:p>
        </p:txBody>
      </p:sp>
      <p:sp>
        <p:nvSpPr>
          <p:cNvPr id="34" name="Flowchart: Alternate Process 33"/>
          <p:cNvSpPr/>
          <p:nvPr/>
        </p:nvSpPr>
        <p:spPr>
          <a:xfrm>
            <a:off x="3810000" y="3505200"/>
            <a:ext cx="4495800" cy="2667000"/>
          </a:xfrm>
          <a:prstGeom prst="flowChartAlternateProcess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334000" y="5715000"/>
            <a:ext cx="254371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Multicast  Group for AP3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066800" y="2743200"/>
            <a:ext cx="606256" cy="369332"/>
          </a:xfrm>
          <a:prstGeom prst="rect">
            <a:avLst/>
          </a:prstGeom>
          <a:solidFill>
            <a:srgbClr val="75DB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AP 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318544" y="2667000"/>
            <a:ext cx="60625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AP 3</a:t>
            </a:r>
            <a:endParaRPr lang="en-US" dirty="0"/>
          </a:p>
        </p:txBody>
      </p:sp>
      <p:sp>
        <p:nvSpPr>
          <p:cNvPr id="39" name="Double Brace 38"/>
          <p:cNvSpPr/>
          <p:nvPr/>
        </p:nvSpPr>
        <p:spPr>
          <a:xfrm>
            <a:off x="1371600" y="4648200"/>
            <a:ext cx="838200" cy="83820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28600" y="4914088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Can Hear: </a:t>
            </a:r>
            <a:endParaRPr lang="en-US" b="1" i="1" u="sng" dirty="0"/>
          </a:p>
        </p:txBody>
      </p:sp>
      <p:sp>
        <p:nvSpPr>
          <p:cNvPr id="41" name="TextBox 40"/>
          <p:cNvSpPr txBox="1"/>
          <p:nvPr/>
        </p:nvSpPr>
        <p:spPr>
          <a:xfrm>
            <a:off x="1524000" y="4695216"/>
            <a:ext cx="553357" cy="369332"/>
          </a:xfrm>
          <a:prstGeom prst="rect">
            <a:avLst/>
          </a:prstGeom>
          <a:solidFill>
            <a:srgbClr val="75DB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AP1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524000" y="5050596"/>
            <a:ext cx="55335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AP2</a:t>
            </a:r>
            <a:endParaRPr lang="en-US" dirty="0"/>
          </a:p>
        </p:txBody>
      </p:sp>
      <p:sp>
        <p:nvSpPr>
          <p:cNvPr id="43" name="Double Brace 42"/>
          <p:cNvSpPr/>
          <p:nvPr/>
        </p:nvSpPr>
        <p:spPr>
          <a:xfrm>
            <a:off x="7239000" y="4648200"/>
            <a:ext cx="838200" cy="83820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391400" y="4724400"/>
            <a:ext cx="55335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AP2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391400" y="5105400"/>
            <a:ext cx="55335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AP3</a:t>
            </a:r>
            <a:endParaRPr lang="en-US" dirty="0"/>
          </a:p>
        </p:txBody>
      </p:sp>
      <p:sp>
        <p:nvSpPr>
          <p:cNvPr id="46" name="Double Brace 45"/>
          <p:cNvSpPr/>
          <p:nvPr/>
        </p:nvSpPr>
        <p:spPr>
          <a:xfrm>
            <a:off x="4116424" y="4724400"/>
            <a:ext cx="838200" cy="106680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268824" y="4771416"/>
            <a:ext cx="553357" cy="369332"/>
          </a:xfrm>
          <a:prstGeom prst="rect">
            <a:avLst/>
          </a:prstGeom>
          <a:solidFill>
            <a:srgbClr val="75DB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AP1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268824" y="5126796"/>
            <a:ext cx="55335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AP2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266699" y="5421868"/>
            <a:ext cx="55335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AP3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192523" y="2590800"/>
            <a:ext cx="61747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AP 2</a:t>
            </a:r>
            <a:endParaRPr lang="en-US" b="1" dirty="0"/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3810000" y="2438400"/>
          <a:ext cx="1608137" cy="1600200"/>
        </p:xfrm>
        <a:graphic>
          <a:graphicData uri="http://schemas.openxmlformats.org/presentationml/2006/ole">
            <p:oleObj spid="_x0000_s6152" name="Visio" r:id="rId9" imgW="1322388" imgH="1302941" progId="Visio.Drawing.11">
              <p:embed/>
            </p:oleObj>
          </a:graphicData>
        </a:graphic>
      </p:graphicFrame>
      <p:sp>
        <p:nvSpPr>
          <p:cNvPr id="51" name="Rounded Rectangle 50"/>
          <p:cNvSpPr/>
          <p:nvPr/>
        </p:nvSpPr>
        <p:spPr>
          <a:xfrm>
            <a:off x="4648200" y="3810000"/>
            <a:ext cx="533400" cy="381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4648200" y="3810000"/>
            <a:ext cx="533400" cy="381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BFFC-D94C-4C5B-B0C5-2BC6DE06E8FB}" type="slidenum">
              <a:rPr lang="en-US" smtClean="0"/>
              <a:t>19</a:t>
            </a:fld>
            <a:endParaRPr lang="en-US"/>
          </a:p>
        </p:txBody>
      </p:sp>
    </p:spTree>
    <p:custDataLst>
      <p:tags r:id="rId2"/>
    </p:custDataLst>
  </p:cSld>
  <p:clrMapOvr>
    <a:masterClrMapping/>
  </p:clrMapOvr>
  <p:transition advTm="733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66 -0.03518 C -0.01702 -0.15439 -0.01337 -0.27361 -0.01545 -0.33009 C -0.01754 -0.38657 -0.00764 -0.36481 -0.03351 -0.37407 C -0.05938 -0.38333 -0.13108 -0.38657 -0.17066 -0.38541 C -0.21025 -0.38425 -0.24636 -0.38888 -0.27066 -0.36689 C -0.29497 -0.3449 -0.30729 -0.30416 -0.3165 -0.25347 C -0.3257 -0.20277 -0.32587 -0.1324 -0.32604 -0.06203 " pathEditMode="relative" ptsTypes="aaaaaaA">
                                      <p:cBhvr>
                                        <p:cTn id="3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1 -0.02777 C -0.01719 -0.14699 -0.01997 -0.2662 -0.0184 -0.32268 C -0.01684 -0.37916 -0.02431 -0.3574 -0.00451 -0.36666 C 0.01545 -0.37592 0.07066 -0.37916 0.10104 -0.37801 C 0.1316 -0.37685 0.15938 -0.38148 0.17813 -0.35949 C 0.19688 -0.3375 0.20625 -0.29676 0.21337 -0.24606 C 0.22049 -0.19537 0.22066 -0.125 0.22083 -0.05463 " pathEditMode="relative" rAng="0" ptsTypes="aaaaaaA">
                                      <p:cBhvr>
                                        <p:cTn id="3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-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48 -0.01366 -0.01424 -0.02176 -0.02014 -0.03403 C -0.02223 -0.04305 -0.01997 -0.03541 -0.02761 -0.04676 C -0.03247 -0.05393 -0.03594 -0.06296 -0.04028 -0.07083 C -0.04723 -0.08356 -0.05139 -0.10046 -0.05955 -0.11203 C -0.06494 -0.11967 -0.07084 -0.12754 -0.07657 -0.13472 C -0.08108 -0.14977 -0.08421 -0.16759 -0.09028 -0.18148 C -0.09237 -0.18634 -0.0941 -0.19398 -0.09879 -0.19583 C -0.10851 -0.2 -0.11875 -0.20069 -0.12865 -0.20278 C -0.13525 -0.20578 -0.13872 -0.19699 -0.14462 -0.19444 C -0.14983 -0.18958 -0.15348 -0.18565 -0.15747 -0.1787 C -0.15955 -0.17037 -0.1632 -0.16319 -0.16476 -0.15463 C -0.16563 -0.14282 -0.16546 -0.13078 -0.16702 -0.11921 C -0.16841 -0.1081 -0.17362 -0.09745 -0.17553 -0.08657 C -0.17657 -0.08032 -0.17639 -0.0743 -0.17969 -0.06944 C -0.18212 -0.05648 -0.18004 -0.06134 -0.18403 -0.05393 C -0.18646 -0.04375 -0.1849 -0.04791 -0.1882 -0.0412 C -0.18976 -0.03472 -0.19202 -0.02893 -0.19566 -0.02407 " pathEditMode="relative" ptsTypes="fffffffffffffffffA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55 C 0.00017 -0.02407 3.33333E-6 -0.04236 0.00086 -0.06088 C 0.00173 -0.08194 0.00798 -0.10717 0.0184 -0.12176 C 0.02639 -0.13333 0.0368 -0.14236 0.04479 -0.1537 C 0.05295 -0.16528 0.06024 -0.17847 0.06805 -0.19074 C 0.06909 -0.19259 0.07031 -0.19653 0.07187 -0.19791 C 0.07465 -0.2 0.07777 -0.20116 0.08055 -0.20324 C 0.08125 -0.20463 0.08159 -0.20671 0.08264 -0.20741 C 0.08593 -0.21018 0.09045 -0.20903 0.09427 -0.21018 C 0.10034 -0.2118 0.10243 -0.21319 0.10798 -0.21574 C 0.11718 -0.21504 0.1276 -0.21597 0.13611 -0.21018 C 0.14687 -0.19514 0.15677 -0.17662 0.16146 -0.15625 C 0.1618 -0.14491 0.16163 -0.13333 0.16232 -0.12176 C 0.1625 -0.1206 0.16597 -0.11435 0.16632 -0.11342 C 0.16753 -0.11018 0.16944 -0.10139 0.17014 -0.09815 C 0.17066 -0.08449 0.1717 -0.04606 0.17795 -0.03194 C 0.17916 -0.02129 0.17899 -0.02523 0.17899 -0.01944 " pathEditMode="relative" rAng="0" ptsTypes="ffffffffffffffffA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3" grpId="0" animBg="1"/>
      <p:bldP spid="23" grpId="1" animBg="1"/>
      <p:bldP spid="24" grpId="0" animBg="1"/>
      <p:bldP spid="26" grpId="0"/>
      <p:bldP spid="27" grpId="0" animBg="1"/>
      <p:bldP spid="29" grpId="0"/>
      <p:bldP spid="30" grpId="0" animBg="1"/>
      <p:bldP spid="32" grpId="0" animBg="1"/>
      <p:bldP spid="33" grpId="0" animBg="1"/>
      <p:bldP spid="34" grpId="0" animBg="1"/>
      <p:bldP spid="35" grpId="0" animBg="1"/>
      <p:bldP spid="39" grpId="0" animBg="1"/>
      <p:bldP spid="40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E09B7"/>
                </a:solidFill>
              </a:rPr>
              <a:t>Motivating Scenario: AP Selection</a:t>
            </a:r>
            <a:endParaRPr lang="en-US" dirty="0">
              <a:solidFill>
                <a:srgbClr val="1E09B7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00200" y="2438400"/>
          <a:ext cx="995217" cy="660809"/>
        </p:xfrm>
        <a:graphic>
          <a:graphicData uri="http://schemas.openxmlformats.org/presentationml/2006/ole">
            <p:oleObj spid="_x0000_s1026" name="Visio" r:id="rId4" imgW="788670" imgH="523875" progId="Visio.Drawing.11">
              <p:embed/>
            </p:oleObj>
          </a:graphicData>
        </a:graphic>
      </p:graphicFrame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2438399" y="990600"/>
            <a:ext cx="3810001" cy="111921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941343" y="1244025"/>
            <a:ext cx="2697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LAN/Internet</a:t>
            </a:r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3886200" y="3715449"/>
          <a:ext cx="1210299" cy="1066800"/>
        </p:xfrm>
        <a:graphic>
          <a:graphicData uri="http://schemas.openxmlformats.org/presentationml/2006/ole">
            <p:oleObj spid="_x0000_s1031" name="Visio" r:id="rId5" imgW="576072" imgH="486918" progId="Visio.Drawing.11">
              <p:embed/>
            </p:oleObj>
          </a:graphicData>
        </a:graphic>
      </p:graphicFrame>
      <p:sp>
        <p:nvSpPr>
          <p:cNvPr id="13" name="Freeform 10"/>
          <p:cNvSpPr>
            <a:spLocks noChangeAspect="1"/>
          </p:cNvSpPr>
          <p:nvPr/>
        </p:nvSpPr>
        <p:spPr bwMode="auto">
          <a:xfrm rot="14083033">
            <a:off x="2516514" y="3317123"/>
            <a:ext cx="1409523" cy="367351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536" y="40"/>
              </a:cxn>
              <a:cxn ang="0">
                <a:pos x="568" y="240"/>
              </a:cxn>
              <a:cxn ang="0">
                <a:pos x="976" y="0"/>
              </a:cxn>
              <a:cxn ang="0">
                <a:pos x="496" y="432"/>
              </a:cxn>
              <a:cxn ang="0">
                <a:pos x="448" y="216"/>
              </a:cxn>
              <a:cxn ang="0">
                <a:pos x="0" y="496"/>
              </a:cxn>
            </a:cxnLst>
            <a:rect l="0" t="0" r="r" b="b"/>
            <a:pathLst>
              <a:path w="976" h="496">
                <a:moveTo>
                  <a:pt x="0" y="496"/>
                </a:moveTo>
                <a:cubicBezTo>
                  <a:pt x="12" y="455"/>
                  <a:pt x="441" y="83"/>
                  <a:pt x="536" y="40"/>
                </a:cubicBezTo>
                <a:lnTo>
                  <a:pt x="568" y="240"/>
                </a:lnTo>
                <a:lnTo>
                  <a:pt x="976" y="0"/>
                </a:lnTo>
                <a:lnTo>
                  <a:pt x="496" y="432"/>
                </a:lnTo>
                <a:lnTo>
                  <a:pt x="448" y="216"/>
                </a:lnTo>
                <a:lnTo>
                  <a:pt x="0" y="496"/>
                </a:lnTo>
                <a:close/>
              </a:path>
            </a:pathLst>
          </a:custGeom>
          <a:solidFill>
            <a:schemeClr val="bg1"/>
          </a:solidFill>
          <a:ln w="25400" cap="flat" cmpd="sng">
            <a:solidFill>
              <a:srgbClr val="008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15" name="Elbow Connector 14"/>
          <p:cNvCxnSpPr/>
          <p:nvPr/>
        </p:nvCxnSpPr>
        <p:spPr>
          <a:xfrm rot="5400000" flipH="1" flipV="1">
            <a:off x="2057401" y="1981201"/>
            <a:ext cx="838199" cy="68580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5400000" flipH="1" flipV="1">
            <a:off x="3886994" y="2590801"/>
            <a:ext cx="913606" cy="794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6200000" flipV="1">
            <a:off x="5905501" y="1943101"/>
            <a:ext cx="990599" cy="76200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10"/>
          <p:cNvSpPr>
            <a:spLocks noChangeAspect="1"/>
          </p:cNvSpPr>
          <p:nvPr/>
        </p:nvSpPr>
        <p:spPr bwMode="auto">
          <a:xfrm rot="18207115">
            <a:off x="3976041" y="3356723"/>
            <a:ext cx="733658" cy="191207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536" y="40"/>
              </a:cxn>
              <a:cxn ang="0">
                <a:pos x="568" y="240"/>
              </a:cxn>
              <a:cxn ang="0">
                <a:pos x="976" y="0"/>
              </a:cxn>
              <a:cxn ang="0">
                <a:pos x="496" y="432"/>
              </a:cxn>
              <a:cxn ang="0">
                <a:pos x="448" y="216"/>
              </a:cxn>
              <a:cxn ang="0">
                <a:pos x="0" y="496"/>
              </a:cxn>
            </a:cxnLst>
            <a:rect l="0" t="0" r="r" b="b"/>
            <a:pathLst>
              <a:path w="976" h="496">
                <a:moveTo>
                  <a:pt x="0" y="496"/>
                </a:moveTo>
                <a:cubicBezTo>
                  <a:pt x="12" y="455"/>
                  <a:pt x="441" y="83"/>
                  <a:pt x="536" y="40"/>
                </a:cubicBezTo>
                <a:lnTo>
                  <a:pt x="568" y="240"/>
                </a:lnTo>
                <a:lnTo>
                  <a:pt x="976" y="0"/>
                </a:lnTo>
                <a:lnTo>
                  <a:pt x="496" y="432"/>
                </a:lnTo>
                <a:lnTo>
                  <a:pt x="448" y="216"/>
                </a:lnTo>
                <a:lnTo>
                  <a:pt x="0" y="496"/>
                </a:lnTo>
                <a:close/>
              </a:path>
            </a:pathLst>
          </a:cu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Freeform 10"/>
          <p:cNvSpPr>
            <a:spLocks noChangeAspect="1"/>
          </p:cNvSpPr>
          <p:nvPr/>
        </p:nvSpPr>
        <p:spPr bwMode="auto">
          <a:xfrm rot="20426576">
            <a:off x="4747624" y="3204717"/>
            <a:ext cx="1571852" cy="409658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536" y="40"/>
              </a:cxn>
              <a:cxn ang="0">
                <a:pos x="568" y="240"/>
              </a:cxn>
              <a:cxn ang="0">
                <a:pos x="976" y="0"/>
              </a:cxn>
              <a:cxn ang="0">
                <a:pos x="496" y="432"/>
              </a:cxn>
              <a:cxn ang="0">
                <a:pos x="448" y="216"/>
              </a:cxn>
              <a:cxn ang="0">
                <a:pos x="0" y="496"/>
              </a:cxn>
            </a:cxnLst>
            <a:rect l="0" t="0" r="r" b="b"/>
            <a:pathLst>
              <a:path w="976" h="496">
                <a:moveTo>
                  <a:pt x="0" y="496"/>
                </a:moveTo>
                <a:cubicBezTo>
                  <a:pt x="12" y="455"/>
                  <a:pt x="441" y="83"/>
                  <a:pt x="536" y="40"/>
                </a:cubicBezTo>
                <a:lnTo>
                  <a:pt x="568" y="240"/>
                </a:lnTo>
                <a:lnTo>
                  <a:pt x="976" y="0"/>
                </a:lnTo>
                <a:lnTo>
                  <a:pt x="496" y="432"/>
                </a:lnTo>
                <a:lnTo>
                  <a:pt x="448" y="216"/>
                </a:lnTo>
                <a:lnTo>
                  <a:pt x="0" y="496"/>
                </a:lnTo>
                <a:close/>
              </a:path>
            </a:pathLst>
          </a:custGeom>
          <a:solidFill>
            <a:schemeClr val="bg1"/>
          </a:solidFill>
          <a:ln w="25400" cap="flat" cmpd="sng">
            <a:solidFill>
              <a:srgbClr val="008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3881437" y="2438400"/>
          <a:ext cx="995363" cy="660400"/>
        </p:xfrm>
        <a:graphic>
          <a:graphicData uri="http://schemas.openxmlformats.org/presentationml/2006/ole">
            <p:oleObj spid="_x0000_s1033" name="Visio" r:id="rId6" imgW="788670" imgH="523875" progId="Visio.Drawing.11">
              <p:embed/>
            </p:oleObj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6319838" y="2438400"/>
          <a:ext cx="995362" cy="660400"/>
        </p:xfrm>
        <a:graphic>
          <a:graphicData uri="http://schemas.openxmlformats.org/presentationml/2006/ole">
            <p:oleObj spid="_x0000_s1034" name="Visio" r:id="rId7" imgW="788670" imgH="523875" progId="Visio.Drawing.11">
              <p:embed/>
            </p:oleObj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609600" y="4419600"/>
            <a:ext cx="81723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">
              <a:spcBef>
                <a:spcPts val="600"/>
              </a:spcBef>
            </a:pPr>
            <a:r>
              <a:rPr lang="en-US" sz="2800" b="1" u="sng" dirty="0" smtClean="0"/>
              <a:t>Existing approaches:</a:t>
            </a:r>
          </a:p>
          <a:p>
            <a:pPr marL="9144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/>
              <a:t>VirtualWiFi:</a:t>
            </a:r>
            <a:r>
              <a:rPr lang="en-US" sz="2400" dirty="0" smtClean="0"/>
              <a:t> Associate to nearby APs </a:t>
            </a:r>
          </a:p>
          <a:p>
            <a:pPr marL="548640"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Cons: requires driver modifications, disrupts existing flows</a:t>
            </a:r>
          </a:p>
          <a:p>
            <a:pPr marL="9144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b="1" dirty="0" smtClean="0"/>
              <a:t>802.11k:</a:t>
            </a:r>
            <a:r>
              <a:rPr lang="en-US" sz="2400" dirty="0" smtClean="0"/>
              <a:t> </a:t>
            </a:r>
            <a:r>
              <a:rPr lang="en-US" sz="2400" dirty="0" smtClean="0"/>
              <a:t>APs send info of nearby AP’s performance</a:t>
            </a:r>
          </a:p>
          <a:p>
            <a:pPr marL="548640" lvl="2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 Cons: infrastructure modifications</a:t>
            </a:r>
          </a:p>
        </p:txBody>
      </p:sp>
      <p:sp>
        <p:nvSpPr>
          <p:cNvPr id="35" name="Cloud Callout 34"/>
          <p:cNvSpPr/>
          <p:nvPr/>
        </p:nvSpPr>
        <p:spPr>
          <a:xfrm>
            <a:off x="5486400" y="3429000"/>
            <a:ext cx="2895600" cy="990600"/>
          </a:xfrm>
          <a:prstGeom prst="cloudCallout">
            <a:avLst>
              <a:gd name="adj1" fmla="val -75318"/>
              <a:gd name="adj2" fmla="val 3009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E09B7"/>
                </a:solidFill>
              </a:rPr>
              <a:t>Should it switch to a different AP?</a:t>
            </a:r>
            <a:endParaRPr lang="en-US" dirty="0">
              <a:solidFill>
                <a:srgbClr val="1E09B7"/>
              </a:solidFill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BFFC-D94C-4C5B-B0C5-2BC6DE06E8FB}" type="slidenum">
              <a:rPr lang="en-US" smtClean="0"/>
              <a:t>2</a:t>
            </a:fld>
            <a:endParaRPr lang="en-US"/>
          </a:p>
        </p:txBody>
      </p:sp>
    </p:spTree>
    <p:custDataLst>
      <p:tags r:id="rId2"/>
    </p:custDataLst>
  </p:cSld>
  <p:clrMapOvr>
    <a:masterClrMapping/>
  </p:clrMapOvr>
  <p:transition advTm="1251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E09B7"/>
                </a:solidFill>
              </a:rPr>
              <a:t>Application 2: Buddies Near Me</a:t>
            </a:r>
            <a:endParaRPr lang="en-US" dirty="0">
              <a:solidFill>
                <a:srgbClr val="1E09B7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Existing schemes rely on extensive war-driving</a:t>
            </a:r>
          </a:p>
          <a:p>
            <a:r>
              <a:rPr lang="en-US" sz="2800" dirty="0" smtClean="0"/>
              <a:t>Using Neighborcast:</a:t>
            </a:r>
          </a:p>
          <a:p>
            <a:pPr lvl="1"/>
            <a:r>
              <a:rPr lang="en-US" sz="2400" dirty="0" smtClean="0"/>
              <a:t>Each client joins Neighborcast group of all APs around it</a:t>
            </a:r>
          </a:p>
          <a:p>
            <a:pPr lvl="1"/>
            <a:r>
              <a:rPr lang="en-US" sz="2400" dirty="0" smtClean="0"/>
              <a:t>It announces its presence (along with signal strengths) to its </a:t>
            </a:r>
            <a:r>
              <a:rPr lang="en-US" sz="2400" dirty="0"/>
              <a:t>N</a:t>
            </a:r>
            <a:r>
              <a:rPr lang="en-US" sz="2400" dirty="0" smtClean="0"/>
              <a:t>eighborcast group</a:t>
            </a:r>
          </a:p>
          <a:p>
            <a:pPr lvl="1"/>
            <a:r>
              <a:rPr lang="en-US" sz="2400" dirty="0" smtClean="0"/>
              <a:t>Learns of nearby buddies</a:t>
            </a:r>
          </a:p>
          <a:p>
            <a:r>
              <a:rPr lang="en-US" sz="2800" dirty="0" smtClean="0"/>
              <a:t>Can also estimate “nearness”</a:t>
            </a:r>
          </a:p>
          <a:p>
            <a:pPr lvl="1"/>
            <a:r>
              <a:rPr lang="en-US" sz="2400" dirty="0" smtClean="0"/>
              <a:t>Similarity using Spearman’s metric</a:t>
            </a:r>
            <a:endParaRPr lang="en-US" sz="24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476625"/>
            <a:ext cx="32480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5181600" y="3981450"/>
            <a:ext cx="3810000" cy="990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BFFC-D94C-4C5B-B0C5-2BC6DE06E8FB}" type="slidenum">
              <a:rPr lang="en-US" smtClean="0"/>
              <a:t>20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865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E09B7"/>
                </a:solidFill>
              </a:rPr>
              <a:t>Application 3: Location-based Ads</a:t>
            </a:r>
            <a:endParaRPr lang="en-US" dirty="0">
              <a:solidFill>
                <a:srgbClr val="1E09B7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Goal: Receive ads from nearby retailers</a:t>
            </a:r>
          </a:p>
          <a:p>
            <a:pPr lvl="1"/>
            <a:r>
              <a:rPr lang="en-US" sz="2400" dirty="0" smtClean="0"/>
              <a:t>BeaconStuffing requires modifications to APs</a:t>
            </a:r>
          </a:p>
          <a:p>
            <a:pPr lvl="1"/>
            <a:r>
              <a:rPr lang="en-US" sz="2400" dirty="0" smtClean="0"/>
              <a:t>Other techniques require extensive war-driving</a:t>
            </a:r>
          </a:p>
          <a:p>
            <a:endParaRPr lang="en-US" sz="2800" dirty="0" smtClean="0"/>
          </a:p>
          <a:p>
            <a:r>
              <a:rPr lang="en-US" sz="2800" dirty="0" smtClean="0"/>
              <a:t>Using </a:t>
            </a:r>
            <a:r>
              <a:rPr lang="en-US" sz="2800" dirty="0"/>
              <a:t>N</a:t>
            </a:r>
            <a:r>
              <a:rPr lang="en-US" sz="2800" dirty="0" smtClean="0"/>
              <a:t>eighborcast</a:t>
            </a:r>
          </a:p>
          <a:p>
            <a:pPr lvl="1"/>
            <a:r>
              <a:rPr lang="en-US" sz="2400" dirty="0" smtClean="0"/>
              <a:t>Retailers install Neighborcast-enabled client associated to their AP</a:t>
            </a:r>
            <a:endParaRPr lang="en-US" sz="2400" dirty="0"/>
          </a:p>
          <a:p>
            <a:pPr lvl="1"/>
            <a:r>
              <a:rPr lang="en-US" sz="2400" dirty="0" smtClean="0"/>
              <a:t>Clients join </a:t>
            </a:r>
            <a:r>
              <a:rPr lang="en-US" sz="2400" dirty="0"/>
              <a:t>N</a:t>
            </a:r>
            <a:r>
              <a:rPr lang="en-US" sz="2400" dirty="0" smtClean="0"/>
              <a:t>eighborcast groups of all nearby retailers, and receive ads/announcements</a:t>
            </a:r>
          </a:p>
          <a:p>
            <a:endParaRPr lang="en-US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BFFC-D94C-4C5B-B0C5-2BC6DE06E8FB}" type="slidenum">
              <a:rPr lang="en-US" smtClean="0"/>
              <a:t>21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895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Neighborcast forms IP overlay among nearby nodes even if</a:t>
            </a:r>
            <a:endParaRPr lang="en-US" sz="800" dirty="0" smtClean="0"/>
          </a:p>
          <a:p>
            <a:pPr lvl="1"/>
            <a:r>
              <a:rPr lang="en-US" sz="2400" dirty="0" smtClean="0"/>
              <a:t>Nodes are connected to different networks, or</a:t>
            </a:r>
            <a:endParaRPr lang="en-US" sz="1600" dirty="0" smtClean="0"/>
          </a:p>
          <a:p>
            <a:pPr lvl="1"/>
            <a:r>
              <a:rPr lang="en-US" sz="2400" dirty="0" smtClean="0"/>
              <a:t>Nodes are on different frequency channels</a:t>
            </a:r>
          </a:p>
          <a:p>
            <a:endParaRPr lang="en-US" sz="2400" dirty="0" smtClean="0"/>
          </a:p>
          <a:p>
            <a:r>
              <a:rPr lang="en-US" sz="2400" dirty="0" smtClean="0"/>
              <a:t>Three techniques to implement Neighborcast</a:t>
            </a:r>
          </a:p>
          <a:p>
            <a:pPr lvl="1"/>
            <a:r>
              <a:rPr lang="en-US" sz="2400" dirty="0" smtClean="0"/>
              <a:t>IP multicast: scalable, but hard to deploy</a:t>
            </a:r>
          </a:p>
          <a:p>
            <a:pPr lvl="1"/>
            <a:r>
              <a:rPr lang="en-US" sz="2400" dirty="0" smtClean="0"/>
              <a:t>Application Level Multicast: easier to deploy, may not work with NATs</a:t>
            </a:r>
          </a:p>
          <a:p>
            <a:pPr lvl="1"/>
            <a:r>
              <a:rPr lang="en-US" sz="2400" dirty="0" smtClean="0"/>
              <a:t>RSS feeds: less scalable but very easy to deploy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Various applications: Buddies Near Me, AP Selection, …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BFFC-D94C-4C5B-B0C5-2BC6DE06E8FB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ransition advTm="27409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Work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uthentication and validation</a:t>
            </a:r>
          </a:p>
          <a:p>
            <a:pPr lvl="1"/>
            <a:r>
              <a:rPr lang="en-US" sz="2400" dirty="0" smtClean="0"/>
              <a:t>Only nearby clients can join Neighborcast group</a:t>
            </a:r>
          </a:p>
          <a:p>
            <a:pPr lvl="1"/>
            <a:r>
              <a:rPr lang="en-US" sz="2400" dirty="0" smtClean="0"/>
              <a:t>Only valid group members can send messages on a group</a:t>
            </a:r>
          </a:p>
          <a:p>
            <a:r>
              <a:rPr lang="en-US" sz="2800" dirty="0" smtClean="0"/>
              <a:t>Other definitions of nearby clients</a:t>
            </a:r>
            <a:endParaRPr lang="en-US" sz="2800" dirty="0" smtClean="0"/>
          </a:p>
          <a:p>
            <a:pPr lvl="1"/>
            <a:r>
              <a:rPr lang="en-US" sz="2400" dirty="0" smtClean="0"/>
              <a:t>For example, 2 clients are near if </a:t>
            </a:r>
            <a:r>
              <a:rPr lang="en-US" sz="2400" i="1" dirty="0" smtClean="0"/>
              <a:t>some</a:t>
            </a:r>
            <a:r>
              <a:rPr lang="en-US" sz="2400" dirty="0" smtClean="0"/>
              <a:t> </a:t>
            </a:r>
            <a:r>
              <a:rPr lang="en-US" sz="2400" i="1" dirty="0" smtClean="0"/>
              <a:t>other</a:t>
            </a:r>
            <a:r>
              <a:rPr lang="en-US" sz="2400" dirty="0" smtClean="0"/>
              <a:t> client can hear both their APs</a:t>
            </a:r>
          </a:p>
          <a:p>
            <a:pPr lvl="1"/>
            <a:r>
              <a:rPr lang="en-US" sz="2400" dirty="0" smtClean="0"/>
              <a:t>Multi-hop definition of nearness</a:t>
            </a:r>
          </a:p>
          <a:p>
            <a:r>
              <a:rPr lang="en-US" sz="2800" dirty="0" smtClean="0"/>
              <a:t>Other applications</a:t>
            </a:r>
          </a:p>
          <a:p>
            <a:pPr lvl="1"/>
            <a:r>
              <a:rPr lang="en-US" sz="2400" dirty="0" smtClean="0"/>
              <a:t>DHT-based apps enhanced with locality!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BFFC-D94C-4C5B-B0C5-2BC6DE06E8FB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ransition advTm="64993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BFFC-D94C-4C5B-B0C5-2BC6DE06E8FB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E09B7"/>
                </a:solidFill>
              </a:rPr>
              <a:t>Motivating Scenario: AP Selection</a:t>
            </a:r>
            <a:endParaRPr lang="en-US" dirty="0">
              <a:solidFill>
                <a:srgbClr val="1E09B7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00200" y="2438400"/>
          <a:ext cx="995217" cy="660809"/>
        </p:xfrm>
        <a:graphic>
          <a:graphicData uri="http://schemas.openxmlformats.org/presentationml/2006/ole">
            <p:oleObj spid="_x0000_s2050" name="Visio" r:id="rId4" imgW="788670" imgH="523875" progId="Visio.Drawing.11">
              <p:embed/>
            </p:oleObj>
          </a:graphicData>
        </a:graphic>
      </p:graphicFrame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2438399" y="990600"/>
            <a:ext cx="3810001" cy="111921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941343" y="1244025"/>
            <a:ext cx="2697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LAN/Internet</a:t>
            </a:r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3886200" y="3715449"/>
          <a:ext cx="1210299" cy="1066800"/>
        </p:xfrm>
        <a:graphic>
          <a:graphicData uri="http://schemas.openxmlformats.org/presentationml/2006/ole">
            <p:oleObj spid="_x0000_s2051" name="Visio" r:id="rId5" imgW="576072" imgH="486918" progId="Visio.Drawing.11">
              <p:embed/>
            </p:oleObj>
          </a:graphicData>
        </a:graphic>
      </p:graphicFrame>
      <p:cxnSp>
        <p:nvCxnSpPr>
          <p:cNvPr id="15" name="Elbow Connector 14"/>
          <p:cNvCxnSpPr/>
          <p:nvPr/>
        </p:nvCxnSpPr>
        <p:spPr>
          <a:xfrm rot="5400000" flipH="1" flipV="1">
            <a:off x="2057401" y="1981201"/>
            <a:ext cx="838199" cy="68580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5400000" flipH="1" flipV="1">
            <a:off x="3886994" y="2590801"/>
            <a:ext cx="913606" cy="794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6200000" flipV="1">
            <a:off x="5905501" y="1943101"/>
            <a:ext cx="990599" cy="76200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10"/>
          <p:cNvSpPr>
            <a:spLocks noChangeAspect="1"/>
          </p:cNvSpPr>
          <p:nvPr/>
        </p:nvSpPr>
        <p:spPr bwMode="auto">
          <a:xfrm rot="18207115">
            <a:off x="3976041" y="3356723"/>
            <a:ext cx="733658" cy="191207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536" y="40"/>
              </a:cxn>
              <a:cxn ang="0">
                <a:pos x="568" y="240"/>
              </a:cxn>
              <a:cxn ang="0">
                <a:pos x="976" y="0"/>
              </a:cxn>
              <a:cxn ang="0">
                <a:pos x="496" y="432"/>
              </a:cxn>
              <a:cxn ang="0">
                <a:pos x="448" y="216"/>
              </a:cxn>
              <a:cxn ang="0">
                <a:pos x="0" y="496"/>
              </a:cxn>
            </a:cxnLst>
            <a:rect l="0" t="0" r="r" b="b"/>
            <a:pathLst>
              <a:path w="976" h="496">
                <a:moveTo>
                  <a:pt x="0" y="496"/>
                </a:moveTo>
                <a:cubicBezTo>
                  <a:pt x="12" y="455"/>
                  <a:pt x="441" y="83"/>
                  <a:pt x="536" y="40"/>
                </a:cubicBezTo>
                <a:lnTo>
                  <a:pt x="568" y="240"/>
                </a:lnTo>
                <a:lnTo>
                  <a:pt x="976" y="0"/>
                </a:lnTo>
                <a:lnTo>
                  <a:pt x="496" y="432"/>
                </a:lnTo>
                <a:lnTo>
                  <a:pt x="448" y="216"/>
                </a:lnTo>
                <a:lnTo>
                  <a:pt x="0" y="496"/>
                </a:lnTo>
                <a:close/>
              </a:path>
            </a:pathLst>
          </a:cu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3881437" y="2438400"/>
          <a:ext cx="995363" cy="660400"/>
        </p:xfrm>
        <a:graphic>
          <a:graphicData uri="http://schemas.openxmlformats.org/presentationml/2006/ole">
            <p:oleObj spid="_x0000_s2052" name="Visio" r:id="rId6" imgW="788670" imgH="523875" progId="Visio.Drawing.11">
              <p:embed/>
            </p:oleObj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6319838" y="2438400"/>
          <a:ext cx="995362" cy="660400"/>
        </p:xfrm>
        <a:graphic>
          <a:graphicData uri="http://schemas.openxmlformats.org/presentationml/2006/ole">
            <p:oleObj spid="_x0000_s2053" name="Visio" r:id="rId7" imgW="788670" imgH="523875" progId="Visio.Drawing.11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990600" y="3657600"/>
          <a:ext cx="1209675" cy="1066800"/>
        </p:xfrm>
        <a:graphic>
          <a:graphicData uri="http://schemas.openxmlformats.org/presentationml/2006/ole">
            <p:oleObj spid="_x0000_s2054" name="Visio" r:id="rId8" imgW="576072" imgH="486918" progId="Visio.Drawing.11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6858000" y="3657600"/>
          <a:ext cx="1209675" cy="1066800"/>
        </p:xfrm>
        <a:graphic>
          <a:graphicData uri="http://schemas.openxmlformats.org/presentationml/2006/ole">
            <p:oleObj spid="_x0000_s2055" name="Visio" r:id="rId9" imgW="576072" imgH="486918" progId="Visio.Drawing.11">
              <p:embed/>
            </p:oleObj>
          </a:graphicData>
        </a:graphic>
      </p:graphicFrame>
      <p:sp>
        <p:nvSpPr>
          <p:cNvPr id="20" name="Freeform 10"/>
          <p:cNvSpPr>
            <a:spLocks noChangeAspect="1"/>
          </p:cNvSpPr>
          <p:nvPr/>
        </p:nvSpPr>
        <p:spPr bwMode="auto">
          <a:xfrm rot="19103791">
            <a:off x="1591547" y="3387360"/>
            <a:ext cx="733658" cy="191207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536" y="40"/>
              </a:cxn>
              <a:cxn ang="0">
                <a:pos x="568" y="240"/>
              </a:cxn>
              <a:cxn ang="0">
                <a:pos x="976" y="0"/>
              </a:cxn>
              <a:cxn ang="0">
                <a:pos x="496" y="432"/>
              </a:cxn>
              <a:cxn ang="0">
                <a:pos x="448" y="216"/>
              </a:cxn>
              <a:cxn ang="0">
                <a:pos x="0" y="496"/>
              </a:cxn>
            </a:cxnLst>
            <a:rect l="0" t="0" r="r" b="b"/>
            <a:pathLst>
              <a:path w="976" h="496">
                <a:moveTo>
                  <a:pt x="0" y="496"/>
                </a:moveTo>
                <a:cubicBezTo>
                  <a:pt x="12" y="455"/>
                  <a:pt x="441" y="83"/>
                  <a:pt x="536" y="40"/>
                </a:cubicBezTo>
                <a:lnTo>
                  <a:pt x="568" y="240"/>
                </a:lnTo>
                <a:lnTo>
                  <a:pt x="976" y="0"/>
                </a:lnTo>
                <a:lnTo>
                  <a:pt x="496" y="432"/>
                </a:lnTo>
                <a:lnTo>
                  <a:pt x="448" y="216"/>
                </a:lnTo>
                <a:lnTo>
                  <a:pt x="0" y="496"/>
                </a:lnTo>
                <a:close/>
              </a:path>
            </a:pathLst>
          </a:cu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Freeform 10"/>
          <p:cNvSpPr>
            <a:spLocks noChangeAspect="1"/>
          </p:cNvSpPr>
          <p:nvPr/>
        </p:nvSpPr>
        <p:spPr bwMode="auto">
          <a:xfrm rot="3812819">
            <a:off x="6435373" y="3323405"/>
            <a:ext cx="733658" cy="191207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536" y="40"/>
              </a:cxn>
              <a:cxn ang="0">
                <a:pos x="568" y="240"/>
              </a:cxn>
              <a:cxn ang="0">
                <a:pos x="976" y="0"/>
              </a:cxn>
              <a:cxn ang="0">
                <a:pos x="496" y="432"/>
              </a:cxn>
              <a:cxn ang="0">
                <a:pos x="448" y="216"/>
              </a:cxn>
              <a:cxn ang="0">
                <a:pos x="0" y="496"/>
              </a:cxn>
            </a:cxnLst>
            <a:rect l="0" t="0" r="r" b="b"/>
            <a:pathLst>
              <a:path w="976" h="496">
                <a:moveTo>
                  <a:pt x="0" y="496"/>
                </a:moveTo>
                <a:cubicBezTo>
                  <a:pt x="12" y="455"/>
                  <a:pt x="441" y="83"/>
                  <a:pt x="536" y="40"/>
                </a:cubicBezTo>
                <a:lnTo>
                  <a:pt x="568" y="240"/>
                </a:lnTo>
                <a:lnTo>
                  <a:pt x="976" y="0"/>
                </a:lnTo>
                <a:lnTo>
                  <a:pt x="496" y="432"/>
                </a:lnTo>
                <a:lnTo>
                  <a:pt x="448" y="216"/>
                </a:lnTo>
                <a:lnTo>
                  <a:pt x="0" y="496"/>
                </a:lnTo>
                <a:close/>
              </a:path>
            </a:pathLst>
          </a:cu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248400" y="3733800"/>
            <a:ext cx="533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057400" y="3733800"/>
            <a:ext cx="533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19119" y="4750713"/>
            <a:ext cx="7995009" cy="430887"/>
          </a:xfrm>
          <a:prstGeom prst="rect">
            <a:avLst/>
          </a:prstGeom>
          <a:solidFill>
            <a:srgbClr val="FFCC66"/>
          </a:solidFill>
        </p:spPr>
        <p:txBody>
          <a:bodyPr wrap="none" rtlCol="0">
            <a:spAutoFit/>
          </a:bodyPr>
          <a:lstStyle/>
          <a:p>
            <a:r>
              <a:rPr lang="en-US" sz="2200" b="1" dirty="0"/>
              <a:t>E</a:t>
            </a:r>
            <a:r>
              <a:rPr lang="en-US" sz="2200" b="1" dirty="0" smtClean="0"/>
              <a:t>stimate performance of nearby APs using info from nearby clients</a:t>
            </a:r>
            <a:endParaRPr lang="en-US" sz="2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09600" y="5213628"/>
            <a:ext cx="7812267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">
              <a:spcBef>
                <a:spcPts val="600"/>
              </a:spcBef>
            </a:pPr>
            <a:r>
              <a:rPr lang="en-US" sz="2800" b="1" u="sng" dirty="0" smtClean="0"/>
              <a:t>Challenges:</a:t>
            </a:r>
          </a:p>
          <a:p>
            <a:pPr marL="9144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/>
              <a:t>Discovery:</a:t>
            </a:r>
            <a:r>
              <a:rPr lang="en-US" sz="2400" dirty="0" smtClean="0"/>
              <a:t> Which clients are nearby? </a:t>
            </a:r>
          </a:p>
          <a:p>
            <a:pPr marL="9144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b="1" dirty="0" smtClean="0"/>
              <a:t>Communication: </a:t>
            </a:r>
            <a:r>
              <a:rPr lang="en-US" sz="2400" dirty="0" smtClean="0"/>
              <a:t>How to communicate with nearby clients?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BFFC-D94C-4C5B-B0C5-2BC6DE06E8FB}" type="slidenum">
              <a:rPr lang="en-US" smtClean="0"/>
              <a:t>3</a:t>
            </a:fld>
            <a:endParaRPr lang="en-US"/>
          </a:p>
        </p:txBody>
      </p:sp>
    </p:spTree>
    <p:custDataLst>
      <p:tags r:id="rId2"/>
    </p:custDataLst>
  </p:cSld>
  <p:clrMapOvr>
    <a:masterClrMapping/>
  </p:clrMapOvr>
  <p:transition advTm="691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48 -0.01366 -0.01424 -0.02176 -0.02014 -0.03403 C -0.02223 -0.04305 -0.01997 -0.03541 -0.02761 -0.04676 C -0.03247 -0.05393 -0.03594 -0.06296 -0.04028 -0.07083 C -0.04723 -0.08356 -0.05139 -0.10046 -0.05955 -0.11203 C -0.06494 -0.11967 -0.07084 -0.12754 -0.07657 -0.13472 C -0.08108 -0.14977 -0.08421 -0.16759 -0.09028 -0.18148 C -0.09237 -0.18634 -0.0941 -0.19398 -0.09879 -0.19583 C -0.10851 -0.2 -0.11875 -0.20069 -0.12865 -0.20278 C -0.13525 -0.20578 -0.13872 -0.19699 -0.14462 -0.19444 C -0.14983 -0.18958 -0.15348 -0.18565 -0.15747 -0.1787 C -0.15955 -0.17037 -0.1632 -0.16319 -0.16476 -0.15463 C -0.16563 -0.14282 -0.16546 -0.13078 -0.16702 -0.11921 C -0.16841 -0.1081 -0.17362 -0.09745 -0.17553 -0.08657 C -0.17657 -0.08032 -0.17639 -0.0743 -0.17969 -0.06944 C -0.18212 -0.05648 -0.18004 -0.06134 -0.18403 -0.05393 C -0.18646 -0.04375 -0.1849 -0.04791 -0.1882 -0.0412 C -0.18976 -0.03472 -0.19202 -0.02893 -0.19566 -0.02407 " pathEditMode="relative" ptsTypes="fffffffffffffffff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55 C 0.00017 -0.02407 3.33333E-6 -0.04236 0.00086 -0.06088 C 0.00173 -0.08194 0.00798 -0.10717 0.0184 -0.12176 C 0.02639 -0.13333 0.0368 -0.14236 0.04479 -0.1537 C 0.05295 -0.16528 0.06024 -0.17847 0.06805 -0.19074 C 0.06909 -0.19259 0.07031 -0.19653 0.07187 -0.19791 C 0.07465 -0.2 0.07777 -0.20116 0.08055 -0.20324 C 0.08125 -0.20463 0.08159 -0.20671 0.08264 -0.20741 C 0.08593 -0.21018 0.09045 -0.20903 0.09427 -0.21018 C 0.10034 -0.2118 0.10243 -0.21319 0.10798 -0.21574 C 0.11718 -0.21504 0.1276 -0.21597 0.13611 -0.21018 C 0.14687 -0.19514 0.15677 -0.17662 0.16146 -0.15625 C 0.1618 -0.14491 0.16163 -0.13333 0.16232 -0.12176 C 0.1625 -0.1206 0.16597 -0.11435 0.16632 -0.11342 C 0.16753 -0.11018 0.16944 -0.10139 0.17014 -0.09815 C 0.17066 -0.08449 0.1717 -0.04606 0.17795 -0.03194 C 0.17916 -0.02129 0.17899 -0.02523 0.17899 -0.01944 " pathEditMode="relative" rAng="0" ptsTypes="ffffffffffffffff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E09B7"/>
                </a:solidFill>
              </a:rPr>
              <a:t>Our Approach: Neighborcast</a:t>
            </a:r>
            <a:endParaRPr lang="en-US" dirty="0">
              <a:solidFill>
                <a:srgbClr val="1E09B7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Goal: communication among nearby nodes</a:t>
            </a:r>
          </a:p>
          <a:p>
            <a:pPr lvl="1"/>
            <a:r>
              <a:rPr lang="en-US" sz="2400" dirty="0" smtClean="0"/>
              <a:t>2 nodes are nearby if they hear a common AP</a:t>
            </a:r>
          </a:p>
          <a:p>
            <a:pPr lvl="1"/>
            <a:r>
              <a:rPr lang="en-US" sz="2400" dirty="0" smtClean="0"/>
              <a:t>Nearby nodes can be on different frequency channels</a:t>
            </a:r>
          </a:p>
          <a:p>
            <a:pPr lvl="1">
              <a:buNone/>
            </a:pPr>
            <a:endParaRPr lang="en-US" sz="2400" dirty="0"/>
          </a:p>
          <a:p>
            <a:r>
              <a:rPr lang="en-US" sz="2800" dirty="0" smtClean="0"/>
              <a:t>Existing group communication schemes won’t work:</a:t>
            </a:r>
            <a:endParaRPr lang="en-US" sz="2400" dirty="0" smtClean="0"/>
          </a:p>
          <a:p>
            <a:pPr lvl="1"/>
            <a:r>
              <a:rPr lang="en-US" sz="2400" dirty="0" smtClean="0"/>
              <a:t>802.11 broadcast only within WLAN</a:t>
            </a:r>
          </a:p>
          <a:p>
            <a:pPr lvl="1"/>
            <a:r>
              <a:rPr lang="en-US" sz="2400" dirty="0" smtClean="0"/>
              <a:t>IP broadcast spans entire subnet. No locality</a:t>
            </a:r>
          </a:p>
          <a:p>
            <a:pPr lvl="1"/>
            <a:r>
              <a:rPr lang="en-US" sz="2400" dirty="0" smtClean="0"/>
              <a:t>802.11 multicast only within WLAN</a:t>
            </a:r>
          </a:p>
          <a:p>
            <a:pPr lvl="1"/>
            <a:r>
              <a:rPr lang="en-US" sz="2400" dirty="0" smtClean="0"/>
              <a:t>IP multicast has no locality. Requires neighbor discovery!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BFFC-D94C-4C5B-B0C5-2BC6DE06E8FB}" type="slidenum">
              <a:rPr lang="en-US" smtClean="0"/>
              <a:t>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670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Neighborcast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Solution: Leverage multicast techniques</a:t>
            </a:r>
          </a:p>
          <a:p>
            <a:pPr lvl="1"/>
            <a:endParaRPr lang="en-US" sz="800" dirty="0" smtClean="0"/>
          </a:p>
          <a:p>
            <a:pPr lvl="1"/>
            <a:r>
              <a:rPr lang="en-US" sz="2400" dirty="0" smtClean="0"/>
              <a:t>Mapping from AP BSSID to multicast group address</a:t>
            </a:r>
          </a:p>
          <a:p>
            <a:pPr lvl="2"/>
            <a:r>
              <a:rPr lang="en-US" sz="2000" dirty="0" smtClean="0"/>
              <a:t>BSSIDs correspond to AP’s MAC ID, and is globally unique</a:t>
            </a:r>
          </a:p>
          <a:p>
            <a:pPr lvl="2"/>
            <a:endParaRPr lang="en-US" sz="2000" dirty="0" smtClean="0"/>
          </a:p>
          <a:p>
            <a:pPr lvl="1"/>
            <a:r>
              <a:rPr lang="en-US" sz="2400" dirty="0" smtClean="0"/>
              <a:t>Client joins group of every AP around it</a:t>
            </a:r>
          </a:p>
          <a:p>
            <a:pPr lvl="2"/>
            <a:r>
              <a:rPr lang="en-US" sz="2000" dirty="0" smtClean="0"/>
              <a:t>APs it hears as part of its scanning process</a:t>
            </a:r>
          </a:p>
          <a:p>
            <a:pPr lvl="2"/>
            <a:endParaRPr lang="en-US" sz="2000" dirty="0" smtClean="0"/>
          </a:p>
          <a:p>
            <a:pPr lvl="1"/>
            <a:r>
              <a:rPr lang="en-US" sz="2400" dirty="0" smtClean="0"/>
              <a:t>Clients frequently publish info on group of associated AP</a:t>
            </a:r>
          </a:p>
          <a:p>
            <a:pPr lvl="2"/>
            <a:r>
              <a:rPr lang="en-US" sz="2000" dirty="0" smtClean="0"/>
              <a:t>Infrequently publishes info on other groups it is subscribed to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BFFC-D94C-4C5B-B0C5-2BC6DE06E8F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ransition advTm="9134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E09B7"/>
                </a:solidFill>
              </a:rPr>
              <a:t>Neighborcast Example</a:t>
            </a:r>
            <a:endParaRPr lang="en-US" dirty="0">
              <a:solidFill>
                <a:srgbClr val="1E09B7"/>
              </a:solidFill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600200" y="2438400"/>
          <a:ext cx="995217" cy="660809"/>
        </p:xfrm>
        <a:graphic>
          <a:graphicData uri="http://schemas.openxmlformats.org/presentationml/2006/ole">
            <p:oleObj spid="_x0000_s3074" name="Visio" r:id="rId3" imgW="808434" imgH="545624" progId="Visio.Drawing.11">
              <p:embed/>
            </p:oleObj>
          </a:graphicData>
        </a:graphic>
      </p:graphicFrame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2438399" y="990600"/>
            <a:ext cx="3810001" cy="111921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941343" y="1244025"/>
            <a:ext cx="2697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LAN/Internet</a:t>
            </a: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3657600" y="4876800"/>
          <a:ext cx="1210299" cy="1066800"/>
        </p:xfrm>
        <a:graphic>
          <a:graphicData uri="http://schemas.openxmlformats.org/presentationml/2006/ole">
            <p:oleObj spid="_x0000_s3075" name="Visio" r:id="rId4" imgW="576072" imgH="486918" progId="Visio.Drawing.11">
              <p:embed/>
            </p:oleObj>
          </a:graphicData>
        </a:graphic>
      </p:graphicFrame>
      <p:cxnSp>
        <p:nvCxnSpPr>
          <p:cNvPr id="8" name="Elbow Connector 7"/>
          <p:cNvCxnSpPr/>
          <p:nvPr/>
        </p:nvCxnSpPr>
        <p:spPr>
          <a:xfrm rot="5400000" flipH="1" flipV="1">
            <a:off x="2057401" y="1981201"/>
            <a:ext cx="838199" cy="68580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5400000" flipH="1" flipV="1">
            <a:off x="3886994" y="2590801"/>
            <a:ext cx="913606" cy="794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6200000" flipV="1">
            <a:off x="5905501" y="1943101"/>
            <a:ext cx="990599" cy="76200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9"/>
          <p:cNvGraphicFramePr>
            <a:graphicFrameLocks noChangeAspect="1"/>
          </p:cNvGraphicFramePr>
          <p:nvPr/>
        </p:nvGraphicFramePr>
        <p:xfrm>
          <a:off x="3881437" y="2438400"/>
          <a:ext cx="995363" cy="660400"/>
        </p:xfrm>
        <a:graphic>
          <a:graphicData uri="http://schemas.openxmlformats.org/presentationml/2006/ole">
            <p:oleObj spid="_x0000_s3076" name="Visio" r:id="rId5" imgW="808434" imgH="545624" progId="Visio.Drawing.11">
              <p:embed/>
            </p:oleObj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/>
        </p:nvGraphicFramePr>
        <p:xfrm>
          <a:off x="6319838" y="2438400"/>
          <a:ext cx="995362" cy="660400"/>
        </p:xfrm>
        <a:graphic>
          <a:graphicData uri="http://schemas.openxmlformats.org/presentationml/2006/ole">
            <p:oleObj spid="_x0000_s3077" name="Visio" r:id="rId6" imgW="808434" imgH="545624" progId="Visio.Drawing.11">
              <p:embed/>
            </p:oleObj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1752600" y="4800600"/>
          <a:ext cx="1209675" cy="1066800"/>
        </p:xfrm>
        <a:graphic>
          <a:graphicData uri="http://schemas.openxmlformats.org/presentationml/2006/ole">
            <p:oleObj spid="_x0000_s3078" name="Visio" r:id="rId7" imgW="576072" imgH="486918" progId="Visio.Drawing.11">
              <p:embed/>
            </p:oleObj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/>
        </p:nvGraphicFramePr>
        <p:xfrm>
          <a:off x="5648325" y="4800600"/>
          <a:ext cx="1209675" cy="1066800"/>
        </p:xfrm>
        <a:graphic>
          <a:graphicData uri="http://schemas.openxmlformats.org/presentationml/2006/ole">
            <p:oleObj spid="_x0000_s3079" name="Visio" r:id="rId8" imgW="576072" imgH="486918" progId="Visio.Drawing.11">
              <p:embed/>
            </p:oleObj>
          </a:graphicData>
        </a:graphic>
      </p:graphicFrame>
      <p:sp>
        <p:nvSpPr>
          <p:cNvPr id="16" name="Freeform 10"/>
          <p:cNvSpPr>
            <a:spLocks noChangeAspect="1"/>
          </p:cNvSpPr>
          <p:nvPr/>
        </p:nvSpPr>
        <p:spPr bwMode="auto">
          <a:xfrm rot="16594106">
            <a:off x="1390581" y="4021150"/>
            <a:ext cx="1422753" cy="233252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536" y="40"/>
              </a:cxn>
              <a:cxn ang="0">
                <a:pos x="568" y="240"/>
              </a:cxn>
              <a:cxn ang="0">
                <a:pos x="976" y="0"/>
              </a:cxn>
              <a:cxn ang="0">
                <a:pos x="496" y="432"/>
              </a:cxn>
              <a:cxn ang="0">
                <a:pos x="448" y="216"/>
              </a:cxn>
              <a:cxn ang="0">
                <a:pos x="0" y="496"/>
              </a:cxn>
            </a:cxnLst>
            <a:rect l="0" t="0" r="r" b="b"/>
            <a:pathLst>
              <a:path w="976" h="496">
                <a:moveTo>
                  <a:pt x="0" y="496"/>
                </a:moveTo>
                <a:cubicBezTo>
                  <a:pt x="12" y="455"/>
                  <a:pt x="441" y="83"/>
                  <a:pt x="536" y="40"/>
                </a:cubicBezTo>
                <a:lnTo>
                  <a:pt x="568" y="240"/>
                </a:lnTo>
                <a:lnTo>
                  <a:pt x="976" y="0"/>
                </a:lnTo>
                <a:lnTo>
                  <a:pt x="496" y="432"/>
                </a:lnTo>
                <a:lnTo>
                  <a:pt x="448" y="216"/>
                </a:lnTo>
                <a:lnTo>
                  <a:pt x="0" y="496"/>
                </a:lnTo>
                <a:close/>
              </a:path>
            </a:pathLst>
          </a:custGeom>
          <a:solidFill>
            <a:srgbClr val="00B0F0"/>
          </a:solidFill>
          <a:ln w="254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424503" y="3135868"/>
            <a:ext cx="190949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00:0B:80:12:34:56</a:t>
            </a:r>
            <a:endParaRPr lang="en-US" dirty="0"/>
          </a:p>
        </p:txBody>
      </p:sp>
      <p:sp>
        <p:nvSpPr>
          <p:cNvPr id="24" name="Freeform 10"/>
          <p:cNvSpPr>
            <a:spLocks noChangeAspect="1"/>
          </p:cNvSpPr>
          <p:nvPr/>
        </p:nvSpPr>
        <p:spPr bwMode="auto">
          <a:xfrm rot="17239463">
            <a:off x="3421794" y="4073224"/>
            <a:ext cx="1422753" cy="233252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536" y="40"/>
              </a:cxn>
              <a:cxn ang="0">
                <a:pos x="568" y="240"/>
              </a:cxn>
              <a:cxn ang="0">
                <a:pos x="976" y="0"/>
              </a:cxn>
              <a:cxn ang="0">
                <a:pos x="496" y="432"/>
              </a:cxn>
              <a:cxn ang="0">
                <a:pos x="448" y="216"/>
              </a:cxn>
              <a:cxn ang="0">
                <a:pos x="0" y="496"/>
              </a:cxn>
            </a:cxnLst>
            <a:rect l="0" t="0" r="r" b="b"/>
            <a:pathLst>
              <a:path w="976" h="496">
                <a:moveTo>
                  <a:pt x="0" y="496"/>
                </a:moveTo>
                <a:cubicBezTo>
                  <a:pt x="12" y="455"/>
                  <a:pt x="441" y="83"/>
                  <a:pt x="536" y="40"/>
                </a:cubicBezTo>
                <a:lnTo>
                  <a:pt x="568" y="240"/>
                </a:lnTo>
                <a:lnTo>
                  <a:pt x="976" y="0"/>
                </a:lnTo>
                <a:lnTo>
                  <a:pt x="496" y="432"/>
                </a:lnTo>
                <a:lnTo>
                  <a:pt x="448" y="216"/>
                </a:lnTo>
                <a:lnTo>
                  <a:pt x="0" y="496"/>
                </a:lnTo>
                <a:close/>
              </a:path>
            </a:pathLst>
          </a:cu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Freeform 10"/>
          <p:cNvSpPr>
            <a:spLocks noChangeAspect="1"/>
          </p:cNvSpPr>
          <p:nvPr/>
        </p:nvSpPr>
        <p:spPr bwMode="auto">
          <a:xfrm rot="17798255">
            <a:off x="5723433" y="3995814"/>
            <a:ext cx="1422753" cy="233252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536" y="40"/>
              </a:cxn>
              <a:cxn ang="0">
                <a:pos x="568" y="240"/>
              </a:cxn>
              <a:cxn ang="0">
                <a:pos x="976" y="0"/>
              </a:cxn>
              <a:cxn ang="0">
                <a:pos x="496" y="432"/>
              </a:cxn>
              <a:cxn ang="0">
                <a:pos x="448" y="216"/>
              </a:cxn>
              <a:cxn ang="0">
                <a:pos x="0" y="496"/>
              </a:cxn>
            </a:cxnLst>
            <a:rect l="0" t="0" r="r" b="b"/>
            <a:pathLst>
              <a:path w="976" h="496">
                <a:moveTo>
                  <a:pt x="0" y="496"/>
                </a:moveTo>
                <a:cubicBezTo>
                  <a:pt x="12" y="455"/>
                  <a:pt x="441" y="83"/>
                  <a:pt x="536" y="40"/>
                </a:cubicBezTo>
                <a:lnTo>
                  <a:pt x="568" y="240"/>
                </a:lnTo>
                <a:lnTo>
                  <a:pt x="976" y="0"/>
                </a:lnTo>
                <a:lnTo>
                  <a:pt x="496" y="432"/>
                </a:lnTo>
                <a:lnTo>
                  <a:pt x="448" y="216"/>
                </a:lnTo>
                <a:lnTo>
                  <a:pt x="0" y="496"/>
                </a:lnTo>
                <a:close/>
              </a:path>
            </a:pathLst>
          </a:custGeom>
          <a:solidFill>
            <a:srgbClr val="FFFF00"/>
          </a:solidFill>
          <a:ln w="254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138503" y="3135868"/>
            <a:ext cx="1917513" cy="369332"/>
          </a:xfrm>
          <a:prstGeom prst="rect">
            <a:avLst/>
          </a:prstGeom>
          <a:solidFill>
            <a:srgbClr val="75DB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00:0A:80:12:34:55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939103" y="3135868"/>
            <a:ext cx="190789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00:0C:80:12:34:57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990600" y="2678668"/>
            <a:ext cx="553357" cy="369332"/>
          </a:xfrm>
          <a:prstGeom prst="rect">
            <a:avLst/>
          </a:prstGeom>
          <a:solidFill>
            <a:srgbClr val="75DB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AP1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76600" y="2590800"/>
            <a:ext cx="55335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AP2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695043" y="2590800"/>
            <a:ext cx="55335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AP3</a:t>
            </a:r>
            <a:endParaRPr lang="en-US" dirty="0"/>
          </a:p>
        </p:txBody>
      </p:sp>
      <p:sp>
        <p:nvSpPr>
          <p:cNvPr id="37" name="Double Brace 36"/>
          <p:cNvSpPr/>
          <p:nvPr/>
        </p:nvSpPr>
        <p:spPr>
          <a:xfrm>
            <a:off x="1905000" y="5744184"/>
            <a:ext cx="838200" cy="83820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81000" y="5943600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Can Hear: </a:t>
            </a:r>
            <a:endParaRPr lang="en-US" b="1" i="1" u="sng" dirty="0"/>
          </a:p>
        </p:txBody>
      </p:sp>
      <p:sp>
        <p:nvSpPr>
          <p:cNvPr id="42" name="TextBox 41"/>
          <p:cNvSpPr txBox="1"/>
          <p:nvPr/>
        </p:nvSpPr>
        <p:spPr>
          <a:xfrm>
            <a:off x="2057400" y="5791200"/>
            <a:ext cx="553357" cy="369332"/>
          </a:xfrm>
          <a:prstGeom prst="rect">
            <a:avLst/>
          </a:prstGeom>
          <a:solidFill>
            <a:srgbClr val="75DB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AP1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057400" y="6146580"/>
            <a:ext cx="55335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AP2</a:t>
            </a:r>
            <a:endParaRPr lang="en-US" dirty="0"/>
          </a:p>
        </p:txBody>
      </p:sp>
      <p:sp>
        <p:nvSpPr>
          <p:cNvPr id="44" name="Double Brace 43"/>
          <p:cNvSpPr/>
          <p:nvPr/>
        </p:nvSpPr>
        <p:spPr>
          <a:xfrm>
            <a:off x="6019800" y="5791200"/>
            <a:ext cx="838200" cy="83820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172200" y="5867400"/>
            <a:ext cx="55335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AP2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172200" y="6248400"/>
            <a:ext cx="55335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AP3</a:t>
            </a:r>
            <a:endParaRPr lang="en-US" dirty="0"/>
          </a:p>
        </p:txBody>
      </p:sp>
      <p:sp>
        <p:nvSpPr>
          <p:cNvPr id="48" name="Double Brace 47"/>
          <p:cNvSpPr/>
          <p:nvPr/>
        </p:nvSpPr>
        <p:spPr>
          <a:xfrm>
            <a:off x="4268824" y="5753912"/>
            <a:ext cx="838200" cy="106680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421224" y="5800928"/>
            <a:ext cx="553357" cy="369332"/>
          </a:xfrm>
          <a:prstGeom prst="rect">
            <a:avLst/>
          </a:prstGeom>
          <a:solidFill>
            <a:srgbClr val="75DB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AP1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421224" y="6156308"/>
            <a:ext cx="55335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AP2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419099" y="6451380"/>
            <a:ext cx="55335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AP3</a:t>
            </a:r>
            <a:endParaRPr lang="en-US" dirty="0"/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BFFC-D94C-4C5B-B0C5-2BC6DE06E8F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ransition advTm="4038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2438399" y="990600"/>
            <a:ext cx="3810001" cy="111921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939103" y="3135868"/>
            <a:ext cx="190789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00:0C:80:12:34:57</a:t>
            </a:r>
            <a:endParaRPr lang="en-US" dirty="0"/>
          </a:p>
        </p:txBody>
      </p:sp>
      <p:graphicFrame>
        <p:nvGraphicFramePr>
          <p:cNvPr id="15" name="Object 7"/>
          <p:cNvGraphicFramePr>
            <a:graphicFrameLocks noChangeAspect="1"/>
          </p:cNvGraphicFramePr>
          <p:nvPr/>
        </p:nvGraphicFramePr>
        <p:xfrm>
          <a:off x="5648325" y="4800600"/>
          <a:ext cx="1209675" cy="1066800"/>
        </p:xfrm>
        <a:graphic>
          <a:graphicData uri="http://schemas.openxmlformats.org/presentationml/2006/ole">
            <p:oleObj spid="_x0000_s9223" name="Visio" r:id="rId3" imgW="576072" imgH="486918" progId="Visio.Drawing.11">
              <p:embed/>
            </p:oleObj>
          </a:graphicData>
        </a:graphic>
      </p:graphicFrame>
      <p:sp>
        <p:nvSpPr>
          <p:cNvPr id="31" name="Rectangle 30"/>
          <p:cNvSpPr/>
          <p:nvPr/>
        </p:nvSpPr>
        <p:spPr>
          <a:xfrm>
            <a:off x="4419600" y="4800600"/>
            <a:ext cx="609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E09B7"/>
                </a:solidFill>
              </a:rPr>
              <a:t>Neighborcast Example</a:t>
            </a:r>
            <a:endParaRPr lang="en-US" dirty="0">
              <a:solidFill>
                <a:srgbClr val="1E09B7"/>
              </a:solidFill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600200" y="2438400"/>
          <a:ext cx="995217" cy="660809"/>
        </p:xfrm>
        <a:graphic>
          <a:graphicData uri="http://schemas.openxmlformats.org/presentationml/2006/ole">
            <p:oleObj spid="_x0000_s9218" name="Visio" r:id="rId4" imgW="808434" imgH="545624" progId="Visio.Drawing.11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41343" y="1244025"/>
            <a:ext cx="2697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LAN/Internet</a:t>
            </a: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3657600" y="4876800"/>
          <a:ext cx="1210299" cy="1066800"/>
        </p:xfrm>
        <a:graphic>
          <a:graphicData uri="http://schemas.openxmlformats.org/presentationml/2006/ole">
            <p:oleObj spid="_x0000_s9219" name="Visio" r:id="rId5" imgW="576072" imgH="486918" progId="Visio.Drawing.11">
              <p:embed/>
            </p:oleObj>
          </a:graphicData>
        </a:graphic>
      </p:graphicFrame>
      <p:cxnSp>
        <p:nvCxnSpPr>
          <p:cNvPr id="8" name="Elbow Connector 7"/>
          <p:cNvCxnSpPr/>
          <p:nvPr/>
        </p:nvCxnSpPr>
        <p:spPr>
          <a:xfrm rot="5400000" flipH="1" flipV="1">
            <a:off x="2057401" y="1981201"/>
            <a:ext cx="838199" cy="68580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5400000" flipH="1" flipV="1">
            <a:off x="3886994" y="2590801"/>
            <a:ext cx="913606" cy="794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6200000" flipV="1">
            <a:off x="5905501" y="1943101"/>
            <a:ext cx="990599" cy="76200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9"/>
          <p:cNvGraphicFramePr>
            <a:graphicFrameLocks noChangeAspect="1"/>
          </p:cNvGraphicFramePr>
          <p:nvPr/>
        </p:nvGraphicFramePr>
        <p:xfrm>
          <a:off x="3881437" y="2438400"/>
          <a:ext cx="995363" cy="660400"/>
        </p:xfrm>
        <a:graphic>
          <a:graphicData uri="http://schemas.openxmlformats.org/presentationml/2006/ole">
            <p:oleObj spid="_x0000_s9220" name="Visio" r:id="rId6" imgW="808434" imgH="545624" progId="Visio.Drawing.11">
              <p:embed/>
            </p:oleObj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/>
        </p:nvGraphicFramePr>
        <p:xfrm>
          <a:off x="6319838" y="2438400"/>
          <a:ext cx="995362" cy="660400"/>
        </p:xfrm>
        <a:graphic>
          <a:graphicData uri="http://schemas.openxmlformats.org/presentationml/2006/ole">
            <p:oleObj spid="_x0000_s9221" name="Visio" r:id="rId7" imgW="808434" imgH="545624" progId="Visio.Drawing.11">
              <p:embed/>
            </p:oleObj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1752600" y="4800600"/>
          <a:ext cx="1209675" cy="1066800"/>
        </p:xfrm>
        <a:graphic>
          <a:graphicData uri="http://schemas.openxmlformats.org/presentationml/2006/ole">
            <p:oleObj spid="_x0000_s9222" name="Visio" r:id="rId8" imgW="576072" imgH="486918" progId="Visio.Drawing.11">
              <p:embed/>
            </p:oleObj>
          </a:graphicData>
        </a:graphic>
      </p:graphicFrame>
      <p:sp>
        <p:nvSpPr>
          <p:cNvPr id="16" name="Freeform 10"/>
          <p:cNvSpPr>
            <a:spLocks noChangeAspect="1"/>
          </p:cNvSpPr>
          <p:nvPr/>
        </p:nvSpPr>
        <p:spPr bwMode="auto">
          <a:xfrm rot="16594106">
            <a:off x="1390581" y="4021150"/>
            <a:ext cx="1422753" cy="233252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536" y="40"/>
              </a:cxn>
              <a:cxn ang="0">
                <a:pos x="568" y="240"/>
              </a:cxn>
              <a:cxn ang="0">
                <a:pos x="976" y="0"/>
              </a:cxn>
              <a:cxn ang="0">
                <a:pos x="496" y="432"/>
              </a:cxn>
              <a:cxn ang="0">
                <a:pos x="448" y="216"/>
              </a:cxn>
              <a:cxn ang="0">
                <a:pos x="0" y="496"/>
              </a:cxn>
            </a:cxnLst>
            <a:rect l="0" t="0" r="r" b="b"/>
            <a:pathLst>
              <a:path w="976" h="496">
                <a:moveTo>
                  <a:pt x="0" y="496"/>
                </a:moveTo>
                <a:cubicBezTo>
                  <a:pt x="12" y="455"/>
                  <a:pt x="441" y="83"/>
                  <a:pt x="536" y="40"/>
                </a:cubicBezTo>
                <a:lnTo>
                  <a:pt x="568" y="240"/>
                </a:lnTo>
                <a:lnTo>
                  <a:pt x="976" y="0"/>
                </a:lnTo>
                <a:lnTo>
                  <a:pt x="496" y="432"/>
                </a:lnTo>
                <a:lnTo>
                  <a:pt x="448" y="216"/>
                </a:lnTo>
                <a:lnTo>
                  <a:pt x="0" y="496"/>
                </a:lnTo>
                <a:close/>
              </a:path>
            </a:pathLst>
          </a:custGeom>
          <a:solidFill>
            <a:srgbClr val="00B0F0"/>
          </a:solidFill>
          <a:ln w="254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424503" y="3135868"/>
            <a:ext cx="190949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00:0B:80:12:34:56</a:t>
            </a:r>
            <a:endParaRPr lang="en-US" dirty="0"/>
          </a:p>
        </p:txBody>
      </p:sp>
      <p:sp>
        <p:nvSpPr>
          <p:cNvPr id="24" name="Freeform 10"/>
          <p:cNvSpPr>
            <a:spLocks noChangeAspect="1"/>
          </p:cNvSpPr>
          <p:nvPr/>
        </p:nvSpPr>
        <p:spPr bwMode="auto">
          <a:xfrm rot="17239463">
            <a:off x="3421794" y="4073224"/>
            <a:ext cx="1422753" cy="233252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536" y="40"/>
              </a:cxn>
              <a:cxn ang="0">
                <a:pos x="568" y="240"/>
              </a:cxn>
              <a:cxn ang="0">
                <a:pos x="976" y="0"/>
              </a:cxn>
              <a:cxn ang="0">
                <a:pos x="496" y="432"/>
              </a:cxn>
              <a:cxn ang="0">
                <a:pos x="448" y="216"/>
              </a:cxn>
              <a:cxn ang="0">
                <a:pos x="0" y="496"/>
              </a:cxn>
            </a:cxnLst>
            <a:rect l="0" t="0" r="r" b="b"/>
            <a:pathLst>
              <a:path w="976" h="496">
                <a:moveTo>
                  <a:pt x="0" y="496"/>
                </a:moveTo>
                <a:cubicBezTo>
                  <a:pt x="12" y="455"/>
                  <a:pt x="441" y="83"/>
                  <a:pt x="536" y="40"/>
                </a:cubicBezTo>
                <a:lnTo>
                  <a:pt x="568" y="240"/>
                </a:lnTo>
                <a:lnTo>
                  <a:pt x="976" y="0"/>
                </a:lnTo>
                <a:lnTo>
                  <a:pt x="496" y="432"/>
                </a:lnTo>
                <a:lnTo>
                  <a:pt x="448" y="216"/>
                </a:lnTo>
                <a:lnTo>
                  <a:pt x="0" y="496"/>
                </a:lnTo>
                <a:close/>
              </a:path>
            </a:pathLst>
          </a:cu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Freeform 10"/>
          <p:cNvSpPr>
            <a:spLocks noChangeAspect="1"/>
          </p:cNvSpPr>
          <p:nvPr/>
        </p:nvSpPr>
        <p:spPr bwMode="auto">
          <a:xfrm rot="17798255">
            <a:off x="5723433" y="3995814"/>
            <a:ext cx="1422753" cy="233252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536" y="40"/>
              </a:cxn>
              <a:cxn ang="0">
                <a:pos x="568" y="240"/>
              </a:cxn>
              <a:cxn ang="0">
                <a:pos x="976" y="0"/>
              </a:cxn>
              <a:cxn ang="0">
                <a:pos x="496" y="432"/>
              </a:cxn>
              <a:cxn ang="0">
                <a:pos x="448" y="216"/>
              </a:cxn>
              <a:cxn ang="0">
                <a:pos x="0" y="496"/>
              </a:cxn>
            </a:cxnLst>
            <a:rect l="0" t="0" r="r" b="b"/>
            <a:pathLst>
              <a:path w="976" h="496">
                <a:moveTo>
                  <a:pt x="0" y="496"/>
                </a:moveTo>
                <a:cubicBezTo>
                  <a:pt x="12" y="455"/>
                  <a:pt x="441" y="83"/>
                  <a:pt x="536" y="40"/>
                </a:cubicBezTo>
                <a:lnTo>
                  <a:pt x="568" y="240"/>
                </a:lnTo>
                <a:lnTo>
                  <a:pt x="976" y="0"/>
                </a:lnTo>
                <a:lnTo>
                  <a:pt x="496" y="432"/>
                </a:lnTo>
                <a:lnTo>
                  <a:pt x="448" y="216"/>
                </a:lnTo>
                <a:lnTo>
                  <a:pt x="0" y="496"/>
                </a:lnTo>
                <a:close/>
              </a:path>
            </a:pathLst>
          </a:custGeom>
          <a:solidFill>
            <a:srgbClr val="FFFF00"/>
          </a:solidFill>
          <a:ln w="254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138503" y="3135868"/>
            <a:ext cx="1917513" cy="369332"/>
          </a:xfrm>
          <a:prstGeom prst="rect">
            <a:avLst/>
          </a:prstGeom>
          <a:solidFill>
            <a:srgbClr val="75DB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00:0A:80:12:34:55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295400" y="4648200"/>
            <a:ext cx="5943600" cy="1752600"/>
          </a:xfrm>
          <a:prstGeom prst="rect">
            <a:avLst/>
          </a:prstGeom>
          <a:noFill/>
          <a:ln w="571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133600" y="5943600"/>
            <a:ext cx="441762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Multicast group for BSSID 00:0B:80:12:24:56</a:t>
            </a:r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>
            <a:off x="4419600" y="4800600"/>
            <a:ext cx="609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BFFC-D94C-4C5B-B0C5-2BC6DE06E8F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ransition advTm="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371 C -0.00122 -0.15023 -0.00382 -0.30416 0.00156 -0.37963 C 0.00677 -0.45486 -0.01441 -0.45926 0.03385 -0.44815 C 0.08229 -0.43703 0.25833 -0.38889 0.29166 -0.31227 C 0.325 -0.23565 0.27916 -0.1125 0.23368 0.01111 " pathEditMode="relative" rAng="0" ptsTypes="aaaaA">
                                      <p:cBhvr>
                                        <p:cTn id="1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-22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1.85185E-6 C 0.00051 -0.15463 0.00103 -0.30902 0.00103 -0.3831 C 0.00103 -0.45717 0.03298 -0.42963 -5.55556E-6 -0.44398 C -0.03299 -0.45833 -0.14792 -0.48958 -0.19688 -0.46967 C -0.24584 -0.44976 -0.26685 -0.40856 -0.29358 -0.325 C -0.32032 -0.24143 -0.3389 -0.10532 -0.35747 0.03102 " pathEditMode="relative" ptsTypes="aaaaaA">
                                      <p:cBhvr>
                                        <p:cTn id="1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0" grpId="0" animBg="1"/>
      <p:bldP spid="3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E09B7"/>
                </a:solidFill>
              </a:rPr>
              <a:t>Neighborcast Example</a:t>
            </a:r>
            <a:endParaRPr lang="en-US" dirty="0">
              <a:solidFill>
                <a:srgbClr val="1E09B7"/>
              </a:solidFill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600200" y="2438400"/>
          <a:ext cx="995217" cy="660809"/>
        </p:xfrm>
        <a:graphic>
          <a:graphicData uri="http://schemas.openxmlformats.org/presentationml/2006/ole">
            <p:oleObj spid="_x0000_s10242" name="Visio" r:id="rId3" imgW="808434" imgH="545624" progId="Visio.Drawing.11">
              <p:embed/>
            </p:oleObj>
          </a:graphicData>
        </a:graphic>
      </p:graphicFrame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2438399" y="990600"/>
            <a:ext cx="3810001" cy="111921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941343" y="1244025"/>
            <a:ext cx="2697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LAN/Internet</a:t>
            </a: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3657600" y="4876800"/>
          <a:ext cx="1210299" cy="1066800"/>
        </p:xfrm>
        <a:graphic>
          <a:graphicData uri="http://schemas.openxmlformats.org/presentationml/2006/ole">
            <p:oleObj spid="_x0000_s10243" name="Visio" r:id="rId4" imgW="576072" imgH="486918" progId="Visio.Drawing.11">
              <p:embed/>
            </p:oleObj>
          </a:graphicData>
        </a:graphic>
      </p:graphicFrame>
      <p:cxnSp>
        <p:nvCxnSpPr>
          <p:cNvPr id="8" name="Elbow Connector 7"/>
          <p:cNvCxnSpPr/>
          <p:nvPr/>
        </p:nvCxnSpPr>
        <p:spPr>
          <a:xfrm rot="5400000" flipH="1" flipV="1">
            <a:off x="2057401" y="1981201"/>
            <a:ext cx="838199" cy="68580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5400000" flipH="1" flipV="1">
            <a:off x="3886994" y="2590801"/>
            <a:ext cx="913606" cy="794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6200000" flipV="1">
            <a:off x="5905501" y="1943101"/>
            <a:ext cx="990599" cy="76200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9"/>
          <p:cNvGraphicFramePr>
            <a:graphicFrameLocks noChangeAspect="1"/>
          </p:cNvGraphicFramePr>
          <p:nvPr/>
        </p:nvGraphicFramePr>
        <p:xfrm>
          <a:off x="3881437" y="2438400"/>
          <a:ext cx="995363" cy="660400"/>
        </p:xfrm>
        <a:graphic>
          <a:graphicData uri="http://schemas.openxmlformats.org/presentationml/2006/ole">
            <p:oleObj spid="_x0000_s10244" name="Visio" r:id="rId5" imgW="808434" imgH="545624" progId="Visio.Drawing.11">
              <p:embed/>
            </p:oleObj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/>
        </p:nvGraphicFramePr>
        <p:xfrm>
          <a:off x="6319838" y="2438400"/>
          <a:ext cx="995362" cy="660400"/>
        </p:xfrm>
        <a:graphic>
          <a:graphicData uri="http://schemas.openxmlformats.org/presentationml/2006/ole">
            <p:oleObj spid="_x0000_s10245" name="Visio" r:id="rId6" imgW="808434" imgH="545624" progId="Visio.Drawing.11">
              <p:embed/>
            </p:oleObj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1752600" y="4800600"/>
          <a:ext cx="1209675" cy="1066800"/>
        </p:xfrm>
        <a:graphic>
          <a:graphicData uri="http://schemas.openxmlformats.org/presentationml/2006/ole">
            <p:oleObj spid="_x0000_s10246" name="Visio" r:id="rId7" imgW="576072" imgH="486918" progId="Visio.Drawing.11">
              <p:embed/>
            </p:oleObj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/>
        </p:nvGraphicFramePr>
        <p:xfrm>
          <a:off x="5648325" y="4800600"/>
          <a:ext cx="1209675" cy="1066800"/>
        </p:xfrm>
        <a:graphic>
          <a:graphicData uri="http://schemas.openxmlformats.org/presentationml/2006/ole">
            <p:oleObj spid="_x0000_s10247" name="Visio" r:id="rId8" imgW="576072" imgH="486918" progId="Visio.Drawing.11">
              <p:embed/>
            </p:oleObj>
          </a:graphicData>
        </a:graphic>
      </p:graphicFrame>
      <p:sp>
        <p:nvSpPr>
          <p:cNvPr id="16" name="Freeform 10"/>
          <p:cNvSpPr>
            <a:spLocks noChangeAspect="1"/>
          </p:cNvSpPr>
          <p:nvPr/>
        </p:nvSpPr>
        <p:spPr bwMode="auto">
          <a:xfrm rot="16594106">
            <a:off x="1390581" y="4021150"/>
            <a:ext cx="1422753" cy="233252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536" y="40"/>
              </a:cxn>
              <a:cxn ang="0">
                <a:pos x="568" y="240"/>
              </a:cxn>
              <a:cxn ang="0">
                <a:pos x="976" y="0"/>
              </a:cxn>
              <a:cxn ang="0">
                <a:pos x="496" y="432"/>
              </a:cxn>
              <a:cxn ang="0">
                <a:pos x="448" y="216"/>
              </a:cxn>
              <a:cxn ang="0">
                <a:pos x="0" y="496"/>
              </a:cxn>
            </a:cxnLst>
            <a:rect l="0" t="0" r="r" b="b"/>
            <a:pathLst>
              <a:path w="976" h="496">
                <a:moveTo>
                  <a:pt x="0" y="496"/>
                </a:moveTo>
                <a:cubicBezTo>
                  <a:pt x="12" y="455"/>
                  <a:pt x="441" y="83"/>
                  <a:pt x="536" y="40"/>
                </a:cubicBezTo>
                <a:lnTo>
                  <a:pt x="568" y="240"/>
                </a:lnTo>
                <a:lnTo>
                  <a:pt x="976" y="0"/>
                </a:lnTo>
                <a:lnTo>
                  <a:pt x="496" y="432"/>
                </a:lnTo>
                <a:lnTo>
                  <a:pt x="448" y="216"/>
                </a:lnTo>
                <a:lnTo>
                  <a:pt x="0" y="496"/>
                </a:lnTo>
                <a:close/>
              </a:path>
            </a:pathLst>
          </a:custGeom>
          <a:solidFill>
            <a:srgbClr val="00B0F0"/>
          </a:solidFill>
          <a:ln w="254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424503" y="3135868"/>
            <a:ext cx="190949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00:0B:80:12:34:56</a:t>
            </a:r>
            <a:endParaRPr lang="en-US" dirty="0"/>
          </a:p>
        </p:txBody>
      </p:sp>
      <p:sp>
        <p:nvSpPr>
          <p:cNvPr id="24" name="Freeform 10"/>
          <p:cNvSpPr>
            <a:spLocks noChangeAspect="1"/>
          </p:cNvSpPr>
          <p:nvPr/>
        </p:nvSpPr>
        <p:spPr bwMode="auto">
          <a:xfrm rot="17239463">
            <a:off x="3421794" y="4073224"/>
            <a:ext cx="1422753" cy="233252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536" y="40"/>
              </a:cxn>
              <a:cxn ang="0">
                <a:pos x="568" y="240"/>
              </a:cxn>
              <a:cxn ang="0">
                <a:pos x="976" y="0"/>
              </a:cxn>
              <a:cxn ang="0">
                <a:pos x="496" y="432"/>
              </a:cxn>
              <a:cxn ang="0">
                <a:pos x="448" y="216"/>
              </a:cxn>
              <a:cxn ang="0">
                <a:pos x="0" y="496"/>
              </a:cxn>
            </a:cxnLst>
            <a:rect l="0" t="0" r="r" b="b"/>
            <a:pathLst>
              <a:path w="976" h="496">
                <a:moveTo>
                  <a:pt x="0" y="496"/>
                </a:moveTo>
                <a:cubicBezTo>
                  <a:pt x="12" y="455"/>
                  <a:pt x="441" y="83"/>
                  <a:pt x="536" y="40"/>
                </a:cubicBezTo>
                <a:lnTo>
                  <a:pt x="568" y="240"/>
                </a:lnTo>
                <a:lnTo>
                  <a:pt x="976" y="0"/>
                </a:lnTo>
                <a:lnTo>
                  <a:pt x="496" y="432"/>
                </a:lnTo>
                <a:lnTo>
                  <a:pt x="448" y="216"/>
                </a:lnTo>
                <a:lnTo>
                  <a:pt x="0" y="496"/>
                </a:lnTo>
                <a:close/>
              </a:path>
            </a:pathLst>
          </a:cu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Freeform 10"/>
          <p:cNvSpPr>
            <a:spLocks noChangeAspect="1"/>
          </p:cNvSpPr>
          <p:nvPr/>
        </p:nvSpPr>
        <p:spPr bwMode="auto">
          <a:xfrm rot="17798255">
            <a:off x="5723433" y="3995814"/>
            <a:ext cx="1422753" cy="233252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536" y="40"/>
              </a:cxn>
              <a:cxn ang="0">
                <a:pos x="568" y="240"/>
              </a:cxn>
              <a:cxn ang="0">
                <a:pos x="976" y="0"/>
              </a:cxn>
              <a:cxn ang="0">
                <a:pos x="496" y="432"/>
              </a:cxn>
              <a:cxn ang="0">
                <a:pos x="448" y="216"/>
              </a:cxn>
              <a:cxn ang="0">
                <a:pos x="0" y="496"/>
              </a:cxn>
            </a:cxnLst>
            <a:rect l="0" t="0" r="r" b="b"/>
            <a:pathLst>
              <a:path w="976" h="496">
                <a:moveTo>
                  <a:pt x="0" y="496"/>
                </a:moveTo>
                <a:cubicBezTo>
                  <a:pt x="12" y="455"/>
                  <a:pt x="441" y="83"/>
                  <a:pt x="536" y="40"/>
                </a:cubicBezTo>
                <a:lnTo>
                  <a:pt x="568" y="240"/>
                </a:lnTo>
                <a:lnTo>
                  <a:pt x="976" y="0"/>
                </a:lnTo>
                <a:lnTo>
                  <a:pt x="496" y="432"/>
                </a:lnTo>
                <a:lnTo>
                  <a:pt x="448" y="216"/>
                </a:lnTo>
                <a:lnTo>
                  <a:pt x="0" y="496"/>
                </a:lnTo>
                <a:close/>
              </a:path>
            </a:pathLst>
          </a:custGeom>
          <a:solidFill>
            <a:srgbClr val="FFFF00"/>
          </a:solidFill>
          <a:ln w="254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138503" y="3135868"/>
            <a:ext cx="1917513" cy="369332"/>
          </a:xfrm>
          <a:prstGeom prst="rect">
            <a:avLst/>
          </a:prstGeom>
          <a:solidFill>
            <a:srgbClr val="75DB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00:0A:80:12:34:55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939103" y="3135868"/>
            <a:ext cx="190789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00:0C:80:12:34:57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990600" y="2678668"/>
            <a:ext cx="553357" cy="369332"/>
          </a:xfrm>
          <a:prstGeom prst="rect">
            <a:avLst/>
          </a:prstGeom>
          <a:solidFill>
            <a:srgbClr val="75DB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AP1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76600" y="2590800"/>
            <a:ext cx="55335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AP2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695043" y="2590800"/>
            <a:ext cx="55335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AP3</a:t>
            </a:r>
            <a:endParaRPr lang="en-US" dirty="0"/>
          </a:p>
        </p:txBody>
      </p:sp>
      <p:sp>
        <p:nvSpPr>
          <p:cNvPr id="37" name="Double Brace 36"/>
          <p:cNvSpPr/>
          <p:nvPr/>
        </p:nvSpPr>
        <p:spPr>
          <a:xfrm>
            <a:off x="1905000" y="5744184"/>
            <a:ext cx="838200" cy="83820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81000" y="5943600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Can Hear: </a:t>
            </a:r>
            <a:endParaRPr lang="en-US" b="1" i="1" u="sng" dirty="0"/>
          </a:p>
        </p:txBody>
      </p:sp>
      <p:sp>
        <p:nvSpPr>
          <p:cNvPr id="42" name="TextBox 41"/>
          <p:cNvSpPr txBox="1"/>
          <p:nvPr/>
        </p:nvSpPr>
        <p:spPr>
          <a:xfrm>
            <a:off x="2057400" y="5791200"/>
            <a:ext cx="553357" cy="369332"/>
          </a:xfrm>
          <a:prstGeom prst="rect">
            <a:avLst/>
          </a:prstGeom>
          <a:solidFill>
            <a:srgbClr val="75DB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AP1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057400" y="6146580"/>
            <a:ext cx="55335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AP2</a:t>
            </a:r>
            <a:endParaRPr lang="en-US" dirty="0"/>
          </a:p>
        </p:txBody>
      </p:sp>
      <p:sp>
        <p:nvSpPr>
          <p:cNvPr id="44" name="Double Brace 43"/>
          <p:cNvSpPr/>
          <p:nvPr/>
        </p:nvSpPr>
        <p:spPr>
          <a:xfrm>
            <a:off x="6019800" y="5791200"/>
            <a:ext cx="838200" cy="83820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172200" y="5867400"/>
            <a:ext cx="55335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AP2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172200" y="6248400"/>
            <a:ext cx="55335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AP3</a:t>
            </a:r>
            <a:endParaRPr lang="en-US" dirty="0"/>
          </a:p>
        </p:txBody>
      </p:sp>
      <p:sp>
        <p:nvSpPr>
          <p:cNvPr id="48" name="Double Brace 47"/>
          <p:cNvSpPr/>
          <p:nvPr/>
        </p:nvSpPr>
        <p:spPr>
          <a:xfrm>
            <a:off x="4268824" y="5753912"/>
            <a:ext cx="838200" cy="106680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421224" y="5800928"/>
            <a:ext cx="553357" cy="369332"/>
          </a:xfrm>
          <a:prstGeom prst="rect">
            <a:avLst/>
          </a:prstGeom>
          <a:solidFill>
            <a:srgbClr val="75DB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AP1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421224" y="6156308"/>
            <a:ext cx="55335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AP2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419099" y="6451380"/>
            <a:ext cx="55335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AP3</a:t>
            </a:r>
            <a:endParaRPr 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BFFC-D94C-4C5B-B0C5-2BC6DE06E8F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ransition advTm="67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E09B7"/>
                </a:solidFill>
              </a:rPr>
              <a:t>Neighborcast Example</a:t>
            </a:r>
            <a:endParaRPr lang="en-US" dirty="0">
              <a:solidFill>
                <a:srgbClr val="1E09B7"/>
              </a:solidFill>
            </a:endParaRPr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2438399" y="990600"/>
            <a:ext cx="3810001" cy="111921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941343" y="1244025"/>
            <a:ext cx="2697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LAN/Internet</a:t>
            </a: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3657600" y="4876800"/>
          <a:ext cx="1210299" cy="1066800"/>
        </p:xfrm>
        <a:graphic>
          <a:graphicData uri="http://schemas.openxmlformats.org/presentationml/2006/ole">
            <p:oleObj spid="_x0000_s4099" name="Visio" r:id="rId4" imgW="576072" imgH="486918" progId="Visio.Drawing.11">
              <p:embed/>
            </p:oleObj>
          </a:graphicData>
        </a:graphic>
      </p:graphicFrame>
      <p:cxnSp>
        <p:nvCxnSpPr>
          <p:cNvPr id="8" name="Elbow Connector 7"/>
          <p:cNvCxnSpPr/>
          <p:nvPr/>
        </p:nvCxnSpPr>
        <p:spPr>
          <a:xfrm rot="5400000" flipH="1" flipV="1">
            <a:off x="2057401" y="1981201"/>
            <a:ext cx="838199" cy="68580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5400000" flipH="1" flipV="1">
            <a:off x="3886994" y="2590801"/>
            <a:ext cx="913606" cy="794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6200000" flipV="1">
            <a:off x="5905501" y="1943101"/>
            <a:ext cx="990599" cy="76200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1752600" y="4800600"/>
          <a:ext cx="1209675" cy="1066800"/>
        </p:xfrm>
        <a:graphic>
          <a:graphicData uri="http://schemas.openxmlformats.org/presentationml/2006/ole">
            <p:oleObj spid="_x0000_s4102" name="Visio" r:id="rId5" imgW="576072" imgH="486918" progId="Visio.Drawing.11">
              <p:embed/>
            </p:oleObj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/>
        </p:nvGraphicFramePr>
        <p:xfrm>
          <a:off x="5648325" y="4800600"/>
          <a:ext cx="1209675" cy="1066800"/>
        </p:xfrm>
        <a:graphic>
          <a:graphicData uri="http://schemas.openxmlformats.org/presentationml/2006/ole">
            <p:oleObj spid="_x0000_s4103" name="Visio" r:id="rId6" imgW="576072" imgH="486918" progId="Visio.Drawing.11">
              <p:embed/>
            </p:oleObj>
          </a:graphicData>
        </a:graphic>
      </p:graphicFrame>
      <p:sp>
        <p:nvSpPr>
          <p:cNvPr id="16" name="Freeform 10"/>
          <p:cNvSpPr>
            <a:spLocks noChangeAspect="1"/>
          </p:cNvSpPr>
          <p:nvPr/>
        </p:nvSpPr>
        <p:spPr bwMode="auto">
          <a:xfrm rot="16594106">
            <a:off x="1390581" y="4021150"/>
            <a:ext cx="1422753" cy="233252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536" y="40"/>
              </a:cxn>
              <a:cxn ang="0">
                <a:pos x="568" y="240"/>
              </a:cxn>
              <a:cxn ang="0">
                <a:pos x="976" y="0"/>
              </a:cxn>
              <a:cxn ang="0">
                <a:pos x="496" y="432"/>
              </a:cxn>
              <a:cxn ang="0">
                <a:pos x="448" y="216"/>
              </a:cxn>
              <a:cxn ang="0">
                <a:pos x="0" y="496"/>
              </a:cxn>
            </a:cxnLst>
            <a:rect l="0" t="0" r="r" b="b"/>
            <a:pathLst>
              <a:path w="976" h="496">
                <a:moveTo>
                  <a:pt x="0" y="496"/>
                </a:moveTo>
                <a:cubicBezTo>
                  <a:pt x="12" y="455"/>
                  <a:pt x="441" y="83"/>
                  <a:pt x="536" y="40"/>
                </a:cubicBezTo>
                <a:lnTo>
                  <a:pt x="568" y="240"/>
                </a:lnTo>
                <a:lnTo>
                  <a:pt x="976" y="0"/>
                </a:lnTo>
                <a:lnTo>
                  <a:pt x="496" y="432"/>
                </a:lnTo>
                <a:lnTo>
                  <a:pt x="448" y="216"/>
                </a:lnTo>
                <a:lnTo>
                  <a:pt x="0" y="496"/>
                </a:lnTo>
                <a:close/>
              </a:path>
            </a:pathLst>
          </a:custGeom>
          <a:solidFill>
            <a:srgbClr val="00B0F0"/>
          </a:solidFill>
          <a:ln w="254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Freeform 10"/>
          <p:cNvSpPr>
            <a:spLocks noChangeAspect="1"/>
          </p:cNvSpPr>
          <p:nvPr/>
        </p:nvSpPr>
        <p:spPr bwMode="auto">
          <a:xfrm rot="17239463">
            <a:off x="3421794" y="4073224"/>
            <a:ext cx="1422753" cy="233252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536" y="40"/>
              </a:cxn>
              <a:cxn ang="0">
                <a:pos x="568" y="240"/>
              </a:cxn>
              <a:cxn ang="0">
                <a:pos x="976" y="0"/>
              </a:cxn>
              <a:cxn ang="0">
                <a:pos x="496" y="432"/>
              </a:cxn>
              <a:cxn ang="0">
                <a:pos x="448" y="216"/>
              </a:cxn>
              <a:cxn ang="0">
                <a:pos x="0" y="496"/>
              </a:cxn>
            </a:cxnLst>
            <a:rect l="0" t="0" r="r" b="b"/>
            <a:pathLst>
              <a:path w="976" h="496">
                <a:moveTo>
                  <a:pt x="0" y="496"/>
                </a:moveTo>
                <a:cubicBezTo>
                  <a:pt x="12" y="455"/>
                  <a:pt x="441" y="83"/>
                  <a:pt x="536" y="40"/>
                </a:cubicBezTo>
                <a:lnTo>
                  <a:pt x="568" y="240"/>
                </a:lnTo>
                <a:lnTo>
                  <a:pt x="976" y="0"/>
                </a:lnTo>
                <a:lnTo>
                  <a:pt x="496" y="432"/>
                </a:lnTo>
                <a:lnTo>
                  <a:pt x="448" y="216"/>
                </a:lnTo>
                <a:lnTo>
                  <a:pt x="0" y="496"/>
                </a:lnTo>
                <a:close/>
              </a:path>
            </a:pathLst>
          </a:cu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143000" y="4648200"/>
            <a:ext cx="4038600" cy="1752600"/>
          </a:xfrm>
          <a:prstGeom prst="rect">
            <a:avLst/>
          </a:prstGeom>
          <a:noFill/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270094" y="5879068"/>
            <a:ext cx="3759106" cy="369332"/>
          </a:xfrm>
          <a:prstGeom prst="rect">
            <a:avLst/>
          </a:prstGeom>
          <a:solidFill>
            <a:srgbClr val="75DB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Multicast group for 00:0A:80:12:24:55</a:t>
            </a:r>
            <a:endParaRPr lang="en-US" dirty="0"/>
          </a:p>
        </p:txBody>
      </p:sp>
      <p:graphicFrame>
        <p:nvGraphicFramePr>
          <p:cNvPr id="34" name="Object 2"/>
          <p:cNvGraphicFramePr>
            <a:graphicFrameLocks noChangeAspect="1"/>
          </p:cNvGraphicFramePr>
          <p:nvPr/>
        </p:nvGraphicFramePr>
        <p:xfrm>
          <a:off x="1600200" y="2438400"/>
          <a:ext cx="995217" cy="660809"/>
        </p:xfrm>
        <a:graphic>
          <a:graphicData uri="http://schemas.openxmlformats.org/presentationml/2006/ole">
            <p:oleObj spid="_x0000_s4104" name="Visio" r:id="rId7" imgW="808434" imgH="545624" progId="Visio.Drawing.11">
              <p:embed/>
            </p:oleObj>
          </a:graphicData>
        </a:graphic>
      </p:graphicFrame>
      <p:graphicFrame>
        <p:nvGraphicFramePr>
          <p:cNvPr id="35" name="Object 9"/>
          <p:cNvGraphicFramePr>
            <a:graphicFrameLocks noChangeAspect="1"/>
          </p:cNvGraphicFramePr>
          <p:nvPr/>
        </p:nvGraphicFramePr>
        <p:xfrm>
          <a:off x="3881437" y="2438400"/>
          <a:ext cx="995363" cy="660400"/>
        </p:xfrm>
        <a:graphic>
          <a:graphicData uri="http://schemas.openxmlformats.org/presentationml/2006/ole">
            <p:oleObj spid="_x0000_s4105" name="Visio" r:id="rId8" imgW="808434" imgH="545624" progId="Visio.Drawing.11">
              <p:embed/>
            </p:oleObj>
          </a:graphicData>
        </a:graphic>
      </p:graphicFrame>
      <p:graphicFrame>
        <p:nvGraphicFramePr>
          <p:cNvPr id="36" name="Object 10"/>
          <p:cNvGraphicFramePr>
            <a:graphicFrameLocks noChangeAspect="1"/>
          </p:cNvGraphicFramePr>
          <p:nvPr/>
        </p:nvGraphicFramePr>
        <p:xfrm>
          <a:off x="6319838" y="2438400"/>
          <a:ext cx="995362" cy="660400"/>
        </p:xfrm>
        <a:graphic>
          <a:graphicData uri="http://schemas.openxmlformats.org/presentationml/2006/ole">
            <p:oleObj spid="_x0000_s4106" name="Visio" r:id="rId9" imgW="808434" imgH="545624" progId="Visio.Drawing.11">
              <p:embed/>
            </p:oleObj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424503" y="3135868"/>
            <a:ext cx="190949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00:0B:80:12:34:56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138503" y="3135868"/>
            <a:ext cx="1917513" cy="369332"/>
          </a:xfrm>
          <a:prstGeom prst="rect">
            <a:avLst/>
          </a:prstGeom>
          <a:solidFill>
            <a:srgbClr val="75DB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00:0A:80:12:34:55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939103" y="3135868"/>
            <a:ext cx="190789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00:0C:80:12:34:57</a:t>
            </a:r>
            <a:endParaRPr lang="en-US" dirty="0"/>
          </a:p>
        </p:txBody>
      </p:sp>
      <p:sp>
        <p:nvSpPr>
          <p:cNvPr id="41" name="Freeform 10"/>
          <p:cNvSpPr>
            <a:spLocks noChangeAspect="1"/>
          </p:cNvSpPr>
          <p:nvPr/>
        </p:nvSpPr>
        <p:spPr bwMode="auto">
          <a:xfrm rot="17798255">
            <a:off x="5723433" y="3995814"/>
            <a:ext cx="1422753" cy="233252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536" y="40"/>
              </a:cxn>
              <a:cxn ang="0">
                <a:pos x="568" y="240"/>
              </a:cxn>
              <a:cxn ang="0">
                <a:pos x="976" y="0"/>
              </a:cxn>
              <a:cxn ang="0">
                <a:pos x="496" y="432"/>
              </a:cxn>
              <a:cxn ang="0">
                <a:pos x="448" y="216"/>
              </a:cxn>
              <a:cxn ang="0">
                <a:pos x="0" y="496"/>
              </a:cxn>
            </a:cxnLst>
            <a:rect l="0" t="0" r="r" b="b"/>
            <a:pathLst>
              <a:path w="976" h="496">
                <a:moveTo>
                  <a:pt x="0" y="496"/>
                </a:moveTo>
                <a:cubicBezTo>
                  <a:pt x="12" y="455"/>
                  <a:pt x="441" y="83"/>
                  <a:pt x="536" y="40"/>
                </a:cubicBezTo>
                <a:lnTo>
                  <a:pt x="568" y="240"/>
                </a:lnTo>
                <a:lnTo>
                  <a:pt x="976" y="0"/>
                </a:lnTo>
                <a:lnTo>
                  <a:pt x="496" y="432"/>
                </a:lnTo>
                <a:lnTo>
                  <a:pt x="448" y="216"/>
                </a:lnTo>
                <a:lnTo>
                  <a:pt x="0" y="496"/>
                </a:lnTo>
                <a:close/>
              </a:path>
            </a:pathLst>
          </a:custGeom>
          <a:solidFill>
            <a:srgbClr val="FFFF00"/>
          </a:solidFill>
          <a:ln w="254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133600" y="4800600"/>
            <a:ext cx="609600" cy="304800"/>
          </a:xfrm>
          <a:prstGeom prst="rect">
            <a:avLst/>
          </a:prstGeom>
          <a:solidFill>
            <a:srgbClr val="75D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BFFC-D94C-4C5B-B0C5-2BC6DE06E8FB}" type="slidenum">
              <a:rPr lang="en-US" smtClean="0"/>
              <a:t>9</a:t>
            </a:fld>
            <a:endParaRPr lang="en-US"/>
          </a:p>
        </p:txBody>
      </p:sp>
    </p:spTree>
    <p:custDataLst>
      <p:tags r:id="rId2"/>
    </p:custDataLst>
  </p:cSld>
  <p:clrMapOvr>
    <a:masterClrMapping/>
  </p:clrMapOvr>
  <p:transition advTm="292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C -0.00399 -0.11134 -0.00781 -0.22268 0.00104 -0.2949 C 0.0099 -0.36712 0.03611 -0.40486 0.05312 -0.43402 C 0.07014 -0.46319 0.08368 -0.46689 0.10312 -0.46944 C 0.12257 -0.47199 0.15538 -0.46111 0.17014 -0.44953 C 0.1849 -0.43796 0.18698 -0.43472 0.19149 -0.4 C 0.19601 -0.36527 0.1967 -0.29629 0.19774 -0.24097 C 0.19878 -0.18564 0.19774 -0.11157 0.19774 -0.06805 C 0.19774 -0.02453 0.19774 -0.00231 0.19774 0.01991 " pathEditMode="relative" ptsTypes="aaaaaaaaA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1" animBg="1"/>
      <p:bldP spid="32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|9.2|22.8|9.6|4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7|19.9|1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3|1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1|10|20.4|19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6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CC6EB42EF67047A278C6E580679852" ma:contentTypeVersion="4" ma:contentTypeDescription="Create a new document." ma:contentTypeScope="" ma:versionID="40f89ca09ab3369822c7be1a6d9ba351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b387f137bb906b7447443f1b7ddcb5f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ExpirationDate" minOccurs="0"/>
                <xsd:element ref="ns1:PublishingStart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ExpirationDate" ma:index="8" nillable="true" ma:displayName="Scheduling End Date" ma:internalName="PublishingExpirationDate">
      <xsd:simpleType>
        <xsd:restriction base="dms:Unknown"/>
      </xsd:simpleType>
    </xsd:element>
    <xsd:element name="PublishingStartDate" ma:index="9" nillable="true" ma:displayName="Scheduling Start Date" ma:internalName="PublishingStart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>2018-12-23T01:09:06+00:00</PublishingExpirationDate>
    <PublishingStartDate xmlns="http://schemas.microsoft.com/sharepoint/v3">2000-01-01T08:00:00+00:00</PublishingStartDate>
  </documentManagement>
</p:properties>
</file>

<file path=customXml/itemProps1.xml><?xml version="1.0" encoding="utf-8"?>
<ds:datastoreItem xmlns:ds="http://schemas.openxmlformats.org/officeDocument/2006/customXml" ds:itemID="{AC8027DC-EDF2-4770-813E-11F19F363C28}"/>
</file>

<file path=customXml/itemProps2.xml><?xml version="1.0" encoding="utf-8"?>
<ds:datastoreItem xmlns:ds="http://schemas.openxmlformats.org/officeDocument/2006/customXml" ds:itemID="{DA89276C-D704-47D5-A644-FA4F2BBB5FF5}"/>
</file>

<file path=customXml/itemProps3.xml><?xml version="1.0" encoding="utf-8"?>
<ds:datastoreItem xmlns:ds="http://schemas.openxmlformats.org/officeDocument/2006/customXml" ds:itemID="{AF39CBA2-EDE7-4FBB-8506-0CF2374FC84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4278</TotalTime>
  <Words>1016</Words>
  <Application>Microsoft Office PowerPoint</Application>
  <PresentationFormat>On-screen Show (4:3)</PresentationFormat>
  <Paragraphs>250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Microsoft Visio Drawing</vt:lpstr>
      <vt:lpstr>Wi-Fi Neighborcast:  Enabling communication among nearby clients</vt:lpstr>
      <vt:lpstr>Motivating Scenario: AP Selection</vt:lpstr>
      <vt:lpstr>Motivating Scenario: AP Selection</vt:lpstr>
      <vt:lpstr>Our Approach: Neighborcast</vt:lpstr>
      <vt:lpstr>Neighborcast</vt:lpstr>
      <vt:lpstr>Neighborcast Example</vt:lpstr>
      <vt:lpstr>Neighborcast Example</vt:lpstr>
      <vt:lpstr>Neighborcast Example</vt:lpstr>
      <vt:lpstr>Neighborcast Example</vt:lpstr>
      <vt:lpstr>Neighborcast Properties</vt:lpstr>
      <vt:lpstr>Neighborcast Properties</vt:lpstr>
      <vt:lpstr>Implementing Neighborcast</vt:lpstr>
      <vt:lpstr>Implementation 1: Using IP Multicast</vt:lpstr>
      <vt:lpstr>Implementation 1: Using IP Multicast</vt:lpstr>
      <vt:lpstr>Implementation 2: Using ALM</vt:lpstr>
      <vt:lpstr>Implementation 2: Using ALM</vt:lpstr>
      <vt:lpstr>Implementation 3: Using RSS Feeds</vt:lpstr>
      <vt:lpstr>Applications of Neighborcast</vt:lpstr>
      <vt:lpstr>Application 1: AP Selection</vt:lpstr>
      <vt:lpstr>Application 2: Buddies Near Me</vt:lpstr>
      <vt:lpstr>Application 3: Location-based Ads</vt:lpstr>
      <vt:lpstr>Summary</vt:lpstr>
      <vt:lpstr>Future Work …</vt:lpstr>
      <vt:lpstr>Slide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Wi-Fi Neighborcast:  Enabling communication among nearby clients</dc:title>
  <dc:creator>Ranveer Chandra</dc:creator>
  <cp:lastModifiedBy>Ranveer Chandra</cp:lastModifiedBy>
  <cp:revision>24</cp:revision>
  <dcterms:created xsi:type="dcterms:W3CDTF">2008-02-22T23:55:05Z</dcterms:created>
  <dcterms:modified xsi:type="dcterms:W3CDTF">2008-02-25T23:13:59Z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0x01010078CC6EB42EF67047A278C6E580679852</vt:lpwstr>
  </property>
</Properties>
</file>