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37" r:id="rId1"/>
  </p:sldMasterIdLst>
  <p:notesMasterIdLst>
    <p:notesMasterId r:id="rId44"/>
  </p:notesMasterIdLst>
  <p:sldIdLst>
    <p:sldId id="324" r:id="rId2"/>
    <p:sldId id="284" r:id="rId3"/>
    <p:sldId id="334" r:id="rId4"/>
    <p:sldId id="329" r:id="rId5"/>
    <p:sldId id="332" r:id="rId6"/>
    <p:sldId id="327" r:id="rId7"/>
    <p:sldId id="328" r:id="rId8"/>
    <p:sldId id="331" r:id="rId9"/>
    <p:sldId id="330" r:id="rId10"/>
    <p:sldId id="337" r:id="rId11"/>
    <p:sldId id="338" r:id="rId12"/>
    <p:sldId id="339" r:id="rId13"/>
    <p:sldId id="340" r:id="rId14"/>
    <p:sldId id="341" r:id="rId15"/>
    <p:sldId id="343" r:id="rId16"/>
    <p:sldId id="344" r:id="rId17"/>
    <p:sldId id="345" r:id="rId18"/>
    <p:sldId id="335" r:id="rId19"/>
    <p:sldId id="350" r:id="rId20"/>
    <p:sldId id="295" r:id="rId21"/>
    <p:sldId id="333" r:id="rId22"/>
    <p:sldId id="296" r:id="rId23"/>
    <p:sldId id="346" r:id="rId24"/>
    <p:sldId id="257" r:id="rId25"/>
    <p:sldId id="261" r:id="rId26"/>
    <p:sldId id="262" r:id="rId27"/>
    <p:sldId id="292" r:id="rId28"/>
    <p:sldId id="266" r:id="rId29"/>
    <p:sldId id="267" r:id="rId30"/>
    <p:sldId id="271" r:id="rId31"/>
    <p:sldId id="269" r:id="rId32"/>
    <p:sldId id="270" r:id="rId33"/>
    <p:sldId id="289" r:id="rId34"/>
    <p:sldId id="291" r:id="rId35"/>
    <p:sldId id="272" r:id="rId36"/>
    <p:sldId id="275" r:id="rId37"/>
    <p:sldId id="347" r:id="rId38"/>
    <p:sldId id="348" r:id="rId39"/>
    <p:sldId id="336" r:id="rId40"/>
    <p:sldId id="349" r:id="rId41"/>
    <p:sldId id="290" r:id="rId42"/>
    <p:sldId id="293"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4B00"/>
    <a:srgbClr val="C0FFA5"/>
    <a:srgbClr val="8EFF7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4218" autoAdjust="0"/>
  </p:normalViewPr>
  <p:slideViewPr>
    <p:cSldViewPr snapToGrid="0">
      <p:cViewPr varScale="1">
        <p:scale>
          <a:sx n="102" d="100"/>
          <a:sy n="102" d="100"/>
        </p:scale>
        <p:origin x="-880" y="-104"/>
      </p:cViewPr>
      <p:guideLst>
        <p:guide orient="horz" pos="2238"/>
        <p:guide pos="3866"/>
      </p:guideLst>
    </p:cSldViewPr>
  </p:slideViewPr>
  <p:notesTextViewPr>
    <p:cViewPr>
      <p:scale>
        <a:sx n="1" d="1"/>
        <a:sy n="1" d="1"/>
      </p:scale>
      <p:origin x="0" y="0"/>
    </p:cViewPr>
  </p:notesTextViewPr>
  <p:sorterViewPr>
    <p:cViewPr varScale="1">
      <p:scale>
        <a:sx n="1" d="1"/>
        <a:sy n="1" d="1"/>
      </p:scale>
      <p:origin x="0" y="5808"/>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notesMaster" Target="notesMasters/notesMaster1.xml"/><Relationship Id="rId45" Type="http://schemas.openxmlformats.org/officeDocument/2006/relationships/printerSettings" Target="printerSettings/printerSettings1.bin"/></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D9A652-39AB-4852-970D-EADE24142F60}" type="doc">
      <dgm:prSet loTypeId="urn:microsoft.com/office/officeart/2005/8/layout/hProcess11" loCatId="process" qsTypeId="urn:microsoft.com/office/officeart/2005/8/quickstyle/simple1" qsCatId="simple" csTypeId="urn:microsoft.com/office/officeart/2005/8/colors/accent1_2" csCatId="accent1" phldr="1"/>
      <dgm:spPr/>
    </dgm:pt>
    <dgm:pt modelId="{D076F178-E5A2-4612-8E49-1420641E8D4D}">
      <dgm:prSet phldrT="[Text]"/>
      <dgm:spPr/>
      <dgm:t>
        <a:bodyPr/>
        <a:lstStyle/>
        <a:p>
          <a:r>
            <a:rPr lang="en-US" dirty="0"/>
            <a:t>B or D</a:t>
          </a:r>
        </a:p>
      </dgm:t>
    </dgm:pt>
    <dgm:pt modelId="{629349AE-CC57-409E-BA69-D6E912DBC9A9}" type="parTrans" cxnId="{40D59600-DD33-4EF9-9BF3-F5F63EBF1AD4}">
      <dgm:prSet/>
      <dgm:spPr/>
      <dgm:t>
        <a:bodyPr/>
        <a:lstStyle/>
        <a:p>
          <a:endParaRPr lang="en-US"/>
        </a:p>
      </dgm:t>
    </dgm:pt>
    <dgm:pt modelId="{E9317351-77EC-4657-A4EF-9479A58D6CBD}" type="sibTrans" cxnId="{40D59600-DD33-4EF9-9BF3-F5F63EBF1AD4}">
      <dgm:prSet/>
      <dgm:spPr/>
      <dgm:t>
        <a:bodyPr/>
        <a:lstStyle/>
        <a:p>
          <a:endParaRPr lang="en-US"/>
        </a:p>
      </dgm:t>
    </dgm:pt>
    <dgm:pt modelId="{BD80B7BC-F2F9-4629-9CAB-C15DF15748BF}">
      <dgm:prSet phldrT="[Text]"/>
      <dgm:spPr/>
      <dgm:t>
        <a:bodyPr/>
        <a:lstStyle/>
        <a:p>
          <a:r>
            <a:rPr lang="en-US" b="1" dirty="0"/>
            <a:t>A</a:t>
          </a:r>
          <a:r>
            <a:rPr lang="en-US" dirty="0"/>
            <a:t> or D</a:t>
          </a:r>
        </a:p>
      </dgm:t>
    </dgm:pt>
    <dgm:pt modelId="{8523CD4C-A8D5-448F-A484-C50F0D0B071D}" type="parTrans" cxnId="{93AC0CF2-B826-49B7-B9BE-A7E070058D2C}">
      <dgm:prSet/>
      <dgm:spPr/>
      <dgm:t>
        <a:bodyPr/>
        <a:lstStyle/>
        <a:p>
          <a:endParaRPr lang="en-US"/>
        </a:p>
      </dgm:t>
    </dgm:pt>
    <dgm:pt modelId="{07E52DBE-44D3-4CCC-8D8C-BF587DD862F0}" type="sibTrans" cxnId="{93AC0CF2-B826-49B7-B9BE-A7E070058D2C}">
      <dgm:prSet/>
      <dgm:spPr/>
      <dgm:t>
        <a:bodyPr/>
        <a:lstStyle/>
        <a:p>
          <a:endParaRPr lang="en-US"/>
        </a:p>
      </dgm:t>
    </dgm:pt>
    <dgm:pt modelId="{867AAE92-C007-415E-8008-A00F7C6188E9}">
      <dgm:prSet phldrT="[Text]"/>
      <dgm:spPr/>
      <dgm:t>
        <a:bodyPr/>
        <a:lstStyle/>
        <a:p>
          <a:r>
            <a:rPr lang="en-US" dirty="0"/>
            <a:t>C or D</a:t>
          </a:r>
        </a:p>
      </dgm:t>
    </dgm:pt>
    <dgm:pt modelId="{92B310C0-06EB-4522-A80A-24BD6D9982BF}" type="parTrans" cxnId="{4721A2C4-69CA-4885-A171-EC79015C758F}">
      <dgm:prSet/>
      <dgm:spPr/>
      <dgm:t>
        <a:bodyPr/>
        <a:lstStyle/>
        <a:p>
          <a:endParaRPr lang="en-US"/>
        </a:p>
      </dgm:t>
    </dgm:pt>
    <dgm:pt modelId="{BA7FC9D3-565C-4586-9672-D550E789DC1B}" type="sibTrans" cxnId="{4721A2C4-69CA-4885-A171-EC79015C758F}">
      <dgm:prSet/>
      <dgm:spPr/>
      <dgm:t>
        <a:bodyPr/>
        <a:lstStyle/>
        <a:p>
          <a:endParaRPr lang="en-US"/>
        </a:p>
      </dgm:t>
    </dgm:pt>
    <dgm:pt modelId="{4DBD110A-1AC3-4C27-B13D-34DCA14A8C52}">
      <dgm:prSet phldrT="[Text]"/>
      <dgm:spPr/>
      <dgm:t>
        <a:bodyPr/>
        <a:lstStyle/>
        <a:p>
          <a:r>
            <a:rPr lang="en-US" dirty="0"/>
            <a:t>B or C</a:t>
          </a:r>
        </a:p>
      </dgm:t>
    </dgm:pt>
    <dgm:pt modelId="{784ED49E-63A5-4873-812F-E74F7EC87063}" type="parTrans" cxnId="{9F18B704-3E6E-4671-9604-1EF9CBA8C906}">
      <dgm:prSet/>
      <dgm:spPr/>
      <dgm:t>
        <a:bodyPr/>
        <a:lstStyle/>
        <a:p>
          <a:endParaRPr lang="en-US"/>
        </a:p>
      </dgm:t>
    </dgm:pt>
    <dgm:pt modelId="{FB3BA717-BE61-4F63-8E88-102ABFFCA285}" type="sibTrans" cxnId="{9F18B704-3E6E-4671-9604-1EF9CBA8C906}">
      <dgm:prSet/>
      <dgm:spPr/>
      <dgm:t>
        <a:bodyPr/>
        <a:lstStyle/>
        <a:p>
          <a:endParaRPr lang="en-US"/>
        </a:p>
      </dgm:t>
    </dgm:pt>
    <dgm:pt modelId="{39EB5AAA-8AF1-46D4-A15E-F07F21A103EC}">
      <dgm:prSet phldrT="[Text]"/>
      <dgm:spPr/>
      <dgm:t>
        <a:bodyPr/>
        <a:lstStyle/>
        <a:p>
          <a:r>
            <a:rPr lang="en-US" b="1" dirty="0"/>
            <a:t>A</a:t>
          </a:r>
          <a:r>
            <a:rPr lang="en-US" dirty="0"/>
            <a:t> or E</a:t>
          </a:r>
        </a:p>
      </dgm:t>
    </dgm:pt>
    <dgm:pt modelId="{3FA1D7B5-C3EA-4CA8-A9CB-17C0F9F3F1B5}" type="parTrans" cxnId="{DF6D61E7-63F6-4647-B58F-86134073A704}">
      <dgm:prSet/>
      <dgm:spPr/>
      <dgm:t>
        <a:bodyPr/>
        <a:lstStyle/>
        <a:p>
          <a:endParaRPr lang="en-US"/>
        </a:p>
      </dgm:t>
    </dgm:pt>
    <dgm:pt modelId="{D09DD6F1-8C0A-4E70-A93B-5B16F8F4CE99}" type="sibTrans" cxnId="{DF6D61E7-63F6-4647-B58F-86134073A704}">
      <dgm:prSet/>
      <dgm:spPr/>
      <dgm:t>
        <a:bodyPr/>
        <a:lstStyle/>
        <a:p>
          <a:endParaRPr lang="en-US"/>
        </a:p>
      </dgm:t>
    </dgm:pt>
    <dgm:pt modelId="{F75F903A-2A72-448A-B808-F4E2C9F7ADFF}">
      <dgm:prSet phldrT="[Text]"/>
      <dgm:spPr/>
      <dgm:t>
        <a:bodyPr/>
        <a:lstStyle/>
        <a:p>
          <a:r>
            <a:rPr lang="en-US" dirty="0"/>
            <a:t>B or E</a:t>
          </a:r>
        </a:p>
      </dgm:t>
    </dgm:pt>
    <dgm:pt modelId="{A7025A44-3B64-475D-86E0-3FA188B2FEFD}" type="parTrans" cxnId="{BDA2E594-6AF3-42D7-BE61-8F29ED43D437}">
      <dgm:prSet/>
      <dgm:spPr/>
      <dgm:t>
        <a:bodyPr/>
        <a:lstStyle/>
        <a:p>
          <a:endParaRPr lang="en-US"/>
        </a:p>
      </dgm:t>
    </dgm:pt>
    <dgm:pt modelId="{DAE2B4EB-924E-4554-ABDD-F04F0CCBF249}" type="sibTrans" cxnId="{BDA2E594-6AF3-42D7-BE61-8F29ED43D437}">
      <dgm:prSet/>
      <dgm:spPr/>
      <dgm:t>
        <a:bodyPr/>
        <a:lstStyle/>
        <a:p>
          <a:endParaRPr lang="en-US"/>
        </a:p>
      </dgm:t>
    </dgm:pt>
    <dgm:pt modelId="{ABF720E7-F459-4356-ACF1-A640545C8AFE}">
      <dgm:prSet phldrT="[Text]"/>
      <dgm:spPr/>
      <dgm:t>
        <a:bodyPr/>
        <a:lstStyle/>
        <a:p>
          <a:r>
            <a:rPr lang="en-US" dirty="0"/>
            <a:t>C or E</a:t>
          </a:r>
        </a:p>
      </dgm:t>
    </dgm:pt>
    <dgm:pt modelId="{4B07BE3F-268C-4BB1-A85B-DFE5F7A7A219}" type="parTrans" cxnId="{669664F5-42AB-424E-9605-80382123F5AE}">
      <dgm:prSet/>
      <dgm:spPr/>
      <dgm:t>
        <a:bodyPr/>
        <a:lstStyle/>
        <a:p>
          <a:endParaRPr lang="en-US"/>
        </a:p>
      </dgm:t>
    </dgm:pt>
    <dgm:pt modelId="{C7435A10-601C-4E41-8F2D-81F0AE7DF466}" type="sibTrans" cxnId="{669664F5-42AB-424E-9605-80382123F5AE}">
      <dgm:prSet/>
      <dgm:spPr/>
      <dgm:t>
        <a:bodyPr/>
        <a:lstStyle/>
        <a:p>
          <a:endParaRPr lang="en-US"/>
        </a:p>
      </dgm:t>
    </dgm:pt>
    <dgm:pt modelId="{17C059C1-37A3-415E-9F10-48DC3982F40C}">
      <dgm:prSet phldrT="[Text]"/>
      <dgm:spPr/>
      <dgm:t>
        <a:bodyPr/>
        <a:lstStyle/>
        <a:p>
          <a:r>
            <a:rPr lang="en-US" b="1" dirty="0"/>
            <a:t>A</a:t>
          </a:r>
          <a:r>
            <a:rPr lang="en-US" dirty="0"/>
            <a:t> or B</a:t>
          </a:r>
        </a:p>
      </dgm:t>
    </dgm:pt>
    <dgm:pt modelId="{608E85DD-733F-46CE-844E-419F0FB4CDB4}" type="parTrans" cxnId="{14A2A435-1EF5-455A-BA56-C6DBE6B57929}">
      <dgm:prSet/>
      <dgm:spPr/>
      <dgm:t>
        <a:bodyPr/>
        <a:lstStyle/>
        <a:p>
          <a:endParaRPr lang="en-US"/>
        </a:p>
      </dgm:t>
    </dgm:pt>
    <dgm:pt modelId="{BB8E5784-4C16-46C1-99A2-D2915F50E1FD}" type="sibTrans" cxnId="{14A2A435-1EF5-455A-BA56-C6DBE6B57929}">
      <dgm:prSet/>
      <dgm:spPr/>
      <dgm:t>
        <a:bodyPr/>
        <a:lstStyle/>
        <a:p>
          <a:endParaRPr lang="en-US"/>
        </a:p>
      </dgm:t>
    </dgm:pt>
    <dgm:pt modelId="{0B9CB91C-150F-4F91-9D55-FA8C1A1B45BD}" type="pres">
      <dgm:prSet presAssocID="{B7D9A652-39AB-4852-970D-EADE24142F60}" presName="Name0" presStyleCnt="0">
        <dgm:presLayoutVars>
          <dgm:dir/>
          <dgm:resizeHandles val="exact"/>
        </dgm:presLayoutVars>
      </dgm:prSet>
      <dgm:spPr/>
    </dgm:pt>
    <dgm:pt modelId="{5FAD6382-D44A-4A63-9757-22BA3BF9AD42}" type="pres">
      <dgm:prSet presAssocID="{B7D9A652-39AB-4852-970D-EADE24142F60}" presName="arrow" presStyleLbl="bgShp" presStyleIdx="0" presStyleCnt="1"/>
      <dgm:spPr/>
    </dgm:pt>
    <dgm:pt modelId="{28004FF4-7146-4FA1-A4CD-2306ACB6BB90}" type="pres">
      <dgm:prSet presAssocID="{B7D9A652-39AB-4852-970D-EADE24142F60}" presName="points" presStyleCnt="0"/>
      <dgm:spPr/>
    </dgm:pt>
    <dgm:pt modelId="{BFEA513D-57E4-4731-8BDB-83E082D1A158}" type="pres">
      <dgm:prSet presAssocID="{D076F178-E5A2-4612-8E49-1420641E8D4D}" presName="compositeA" presStyleCnt="0"/>
      <dgm:spPr/>
    </dgm:pt>
    <dgm:pt modelId="{097C234D-8E10-4016-A515-57279FEAEA60}" type="pres">
      <dgm:prSet presAssocID="{D076F178-E5A2-4612-8E49-1420641E8D4D}" presName="textA" presStyleLbl="revTx" presStyleIdx="0" presStyleCnt="8">
        <dgm:presLayoutVars>
          <dgm:bulletEnabled val="1"/>
        </dgm:presLayoutVars>
      </dgm:prSet>
      <dgm:spPr/>
      <dgm:t>
        <a:bodyPr/>
        <a:lstStyle/>
        <a:p>
          <a:endParaRPr lang="en-US"/>
        </a:p>
      </dgm:t>
    </dgm:pt>
    <dgm:pt modelId="{3722C8F9-F838-4034-A86E-943FFC671C9A}" type="pres">
      <dgm:prSet presAssocID="{D076F178-E5A2-4612-8E49-1420641E8D4D}" presName="circleA" presStyleLbl="node1" presStyleIdx="0" presStyleCnt="8"/>
      <dgm:spPr/>
    </dgm:pt>
    <dgm:pt modelId="{8F703477-F1CD-457A-8D4C-1FBBBB7CFBC6}" type="pres">
      <dgm:prSet presAssocID="{D076F178-E5A2-4612-8E49-1420641E8D4D}" presName="spaceA" presStyleCnt="0"/>
      <dgm:spPr/>
    </dgm:pt>
    <dgm:pt modelId="{8DB5F164-D61F-4A6C-91F5-3EEEDE979671}" type="pres">
      <dgm:prSet presAssocID="{E9317351-77EC-4657-A4EF-9479A58D6CBD}" presName="space" presStyleCnt="0"/>
      <dgm:spPr/>
    </dgm:pt>
    <dgm:pt modelId="{B4A6E706-C258-4280-A3E1-B94BF7C69F8B}" type="pres">
      <dgm:prSet presAssocID="{17C059C1-37A3-415E-9F10-48DC3982F40C}" presName="compositeB" presStyleCnt="0"/>
      <dgm:spPr/>
    </dgm:pt>
    <dgm:pt modelId="{BAAB9144-5F7E-4272-B130-43425B9E033E}" type="pres">
      <dgm:prSet presAssocID="{17C059C1-37A3-415E-9F10-48DC3982F40C}" presName="textB" presStyleLbl="revTx" presStyleIdx="1" presStyleCnt="8">
        <dgm:presLayoutVars>
          <dgm:bulletEnabled val="1"/>
        </dgm:presLayoutVars>
      </dgm:prSet>
      <dgm:spPr/>
      <dgm:t>
        <a:bodyPr/>
        <a:lstStyle/>
        <a:p>
          <a:endParaRPr lang="en-US"/>
        </a:p>
      </dgm:t>
    </dgm:pt>
    <dgm:pt modelId="{931B10CA-6654-4F2C-A415-00A8FEFA977B}" type="pres">
      <dgm:prSet presAssocID="{17C059C1-37A3-415E-9F10-48DC3982F40C}" presName="circleB" presStyleLbl="node1" presStyleIdx="1" presStyleCnt="8"/>
      <dgm:spPr/>
    </dgm:pt>
    <dgm:pt modelId="{845351CC-E2E5-4CF1-97CA-6642F17949F1}" type="pres">
      <dgm:prSet presAssocID="{17C059C1-37A3-415E-9F10-48DC3982F40C}" presName="spaceB" presStyleCnt="0"/>
      <dgm:spPr/>
    </dgm:pt>
    <dgm:pt modelId="{A1E46653-8A8F-4F84-B1E1-1033F9222D19}" type="pres">
      <dgm:prSet presAssocID="{BB8E5784-4C16-46C1-99A2-D2915F50E1FD}" presName="space" presStyleCnt="0"/>
      <dgm:spPr/>
    </dgm:pt>
    <dgm:pt modelId="{D250AF0D-D49B-41E2-BCCF-A1DAAC26700A}" type="pres">
      <dgm:prSet presAssocID="{BD80B7BC-F2F9-4629-9CAB-C15DF15748BF}" presName="compositeA" presStyleCnt="0"/>
      <dgm:spPr/>
    </dgm:pt>
    <dgm:pt modelId="{45F2A568-314D-47A8-B7EA-83D4D4714AA1}" type="pres">
      <dgm:prSet presAssocID="{BD80B7BC-F2F9-4629-9CAB-C15DF15748BF}" presName="textA" presStyleLbl="revTx" presStyleIdx="2" presStyleCnt="8">
        <dgm:presLayoutVars>
          <dgm:bulletEnabled val="1"/>
        </dgm:presLayoutVars>
      </dgm:prSet>
      <dgm:spPr/>
      <dgm:t>
        <a:bodyPr/>
        <a:lstStyle/>
        <a:p>
          <a:endParaRPr lang="en-US"/>
        </a:p>
      </dgm:t>
    </dgm:pt>
    <dgm:pt modelId="{63B57BD5-2358-48EA-B35C-253716EF61C9}" type="pres">
      <dgm:prSet presAssocID="{BD80B7BC-F2F9-4629-9CAB-C15DF15748BF}" presName="circleA" presStyleLbl="node1" presStyleIdx="2" presStyleCnt="8"/>
      <dgm:spPr/>
    </dgm:pt>
    <dgm:pt modelId="{D279170E-4ECA-4711-9647-35B5C9004099}" type="pres">
      <dgm:prSet presAssocID="{BD80B7BC-F2F9-4629-9CAB-C15DF15748BF}" presName="spaceA" presStyleCnt="0"/>
      <dgm:spPr/>
    </dgm:pt>
    <dgm:pt modelId="{4379891E-078A-47CB-A742-37053EF10E5D}" type="pres">
      <dgm:prSet presAssocID="{07E52DBE-44D3-4CCC-8D8C-BF587DD862F0}" presName="space" presStyleCnt="0"/>
      <dgm:spPr/>
    </dgm:pt>
    <dgm:pt modelId="{84D17606-C05D-48DF-8AEC-6D2707263F34}" type="pres">
      <dgm:prSet presAssocID="{867AAE92-C007-415E-8008-A00F7C6188E9}" presName="compositeB" presStyleCnt="0"/>
      <dgm:spPr/>
    </dgm:pt>
    <dgm:pt modelId="{628FD235-B809-479B-B95E-DD43B3518A93}" type="pres">
      <dgm:prSet presAssocID="{867AAE92-C007-415E-8008-A00F7C6188E9}" presName="textB" presStyleLbl="revTx" presStyleIdx="3" presStyleCnt="8">
        <dgm:presLayoutVars>
          <dgm:bulletEnabled val="1"/>
        </dgm:presLayoutVars>
      </dgm:prSet>
      <dgm:spPr/>
      <dgm:t>
        <a:bodyPr/>
        <a:lstStyle/>
        <a:p>
          <a:endParaRPr lang="en-US"/>
        </a:p>
      </dgm:t>
    </dgm:pt>
    <dgm:pt modelId="{4B1502F6-DD72-4F49-A668-6896EAE2B251}" type="pres">
      <dgm:prSet presAssocID="{867AAE92-C007-415E-8008-A00F7C6188E9}" presName="circleB" presStyleLbl="node1" presStyleIdx="3" presStyleCnt="8"/>
      <dgm:spPr/>
    </dgm:pt>
    <dgm:pt modelId="{F217F6C3-3FD2-4D44-9FF5-691844161887}" type="pres">
      <dgm:prSet presAssocID="{867AAE92-C007-415E-8008-A00F7C6188E9}" presName="spaceB" presStyleCnt="0"/>
      <dgm:spPr/>
    </dgm:pt>
    <dgm:pt modelId="{565F62F1-C466-44D5-B3D2-01D1F63E13C4}" type="pres">
      <dgm:prSet presAssocID="{BA7FC9D3-565C-4586-9672-D550E789DC1B}" presName="space" presStyleCnt="0"/>
      <dgm:spPr/>
    </dgm:pt>
    <dgm:pt modelId="{D895C988-3B0C-4142-BBD4-8E7EB9A6FAEB}" type="pres">
      <dgm:prSet presAssocID="{4DBD110A-1AC3-4C27-B13D-34DCA14A8C52}" presName="compositeA" presStyleCnt="0"/>
      <dgm:spPr/>
    </dgm:pt>
    <dgm:pt modelId="{30CB1DEA-AD81-4256-BA95-B49653CEDC60}" type="pres">
      <dgm:prSet presAssocID="{4DBD110A-1AC3-4C27-B13D-34DCA14A8C52}" presName="textA" presStyleLbl="revTx" presStyleIdx="4" presStyleCnt="8">
        <dgm:presLayoutVars>
          <dgm:bulletEnabled val="1"/>
        </dgm:presLayoutVars>
      </dgm:prSet>
      <dgm:spPr/>
      <dgm:t>
        <a:bodyPr/>
        <a:lstStyle/>
        <a:p>
          <a:endParaRPr lang="en-US"/>
        </a:p>
      </dgm:t>
    </dgm:pt>
    <dgm:pt modelId="{E4A1BD17-D737-4BC2-99E7-F8AF5FD18C41}" type="pres">
      <dgm:prSet presAssocID="{4DBD110A-1AC3-4C27-B13D-34DCA14A8C52}" presName="circleA" presStyleLbl="node1" presStyleIdx="4" presStyleCnt="8"/>
      <dgm:spPr/>
    </dgm:pt>
    <dgm:pt modelId="{480484D0-2741-47AC-BE28-AD673F8EC0F5}" type="pres">
      <dgm:prSet presAssocID="{4DBD110A-1AC3-4C27-B13D-34DCA14A8C52}" presName="spaceA" presStyleCnt="0"/>
      <dgm:spPr/>
    </dgm:pt>
    <dgm:pt modelId="{8768CFDF-88B8-4EF1-8416-9BCAC177B7B4}" type="pres">
      <dgm:prSet presAssocID="{FB3BA717-BE61-4F63-8E88-102ABFFCA285}" presName="space" presStyleCnt="0"/>
      <dgm:spPr/>
    </dgm:pt>
    <dgm:pt modelId="{3781F13F-F443-47CF-89D8-91F956F510C5}" type="pres">
      <dgm:prSet presAssocID="{39EB5AAA-8AF1-46D4-A15E-F07F21A103EC}" presName="compositeB" presStyleCnt="0"/>
      <dgm:spPr/>
    </dgm:pt>
    <dgm:pt modelId="{24E2E36D-1FB6-47F3-9DC6-5B022EFE24CE}" type="pres">
      <dgm:prSet presAssocID="{39EB5AAA-8AF1-46D4-A15E-F07F21A103EC}" presName="textB" presStyleLbl="revTx" presStyleIdx="5" presStyleCnt="8">
        <dgm:presLayoutVars>
          <dgm:bulletEnabled val="1"/>
        </dgm:presLayoutVars>
      </dgm:prSet>
      <dgm:spPr/>
      <dgm:t>
        <a:bodyPr/>
        <a:lstStyle/>
        <a:p>
          <a:endParaRPr lang="en-US"/>
        </a:p>
      </dgm:t>
    </dgm:pt>
    <dgm:pt modelId="{8D65B499-FFD6-440C-9D40-3461DD6CA9A4}" type="pres">
      <dgm:prSet presAssocID="{39EB5AAA-8AF1-46D4-A15E-F07F21A103EC}" presName="circleB" presStyleLbl="node1" presStyleIdx="5" presStyleCnt="8"/>
      <dgm:spPr/>
    </dgm:pt>
    <dgm:pt modelId="{34DCDB7A-1180-40EE-959F-39A195DC4AA4}" type="pres">
      <dgm:prSet presAssocID="{39EB5AAA-8AF1-46D4-A15E-F07F21A103EC}" presName="spaceB" presStyleCnt="0"/>
      <dgm:spPr/>
    </dgm:pt>
    <dgm:pt modelId="{F9E3D5E2-318E-46D5-BCE7-8BFE361C7CF1}" type="pres">
      <dgm:prSet presAssocID="{D09DD6F1-8C0A-4E70-A93B-5B16F8F4CE99}" presName="space" presStyleCnt="0"/>
      <dgm:spPr/>
    </dgm:pt>
    <dgm:pt modelId="{32ECD53B-5E6D-4AB6-B72F-1A26A452CABA}" type="pres">
      <dgm:prSet presAssocID="{F75F903A-2A72-448A-B808-F4E2C9F7ADFF}" presName="compositeA" presStyleCnt="0"/>
      <dgm:spPr/>
    </dgm:pt>
    <dgm:pt modelId="{6624BBC2-81BE-440F-8551-F0E6474B9AD8}" type="pres">
      <dgm:prSet presAssocID="{F75F903A-2A72-448A-B808-F4E2C9F7ADFF}" presName="textA" presStyleLbl="revTx" presStyleIdx="6" presStyleCnt="8">
        <dgm:presLayoutVars>
          <dgm:bulletEnabled val="1"/>
        </dgm:presLayoutVars>
      </dgm:prSet>
      <dgm:spPr/>
      <dgm:t>
        <a:bodyPr/>
        <a:lstStyle/>
        <a:p>
          <a:endParaRPr lang="en-US"/>
        </a:p>
      </dgm:t>
    </dgm:pt>
    <dgm:pt modelId="{8AF707AA-2CCF-448A-9419-B13589B70D1C}" type="pres">
      <dgm:prSet presAssocID="{F75F903A-2A72-448A-B808-F4E2C9F7ADFF}" presName="circleA" presStyleLbl="node1" presStyleIdx="6" presStyleCnt="8"/>
      <dgm:spPr/>
    </dgm:pt>
    <dgm:pt modelId="{EA5B9EAF-0623-4616-8E57-F57AF7B56901}" type="pres">
      <dgm:prSet presAssocID="{F75F903A-2A72-448A-B808-F4E2C9F7ADFF}" presName="spaceA" presStyleCnt="0"/>
      <dgm:spPr/>
    </dgm:pt>
    <dgm:pt modelId="{99F84AFF-46D6-4F10-A443-33715171F4C5}" type="pres">
      <dgm:prSet presAssocID="{DAE2B4EB-924E-4554-ABDD-F04F0CCBF249}" presName="space" presStyleCnt="0"/>
      <dgm:spPr/>
    </dgm:pt>
    <dgm:pt modelId="{87AAC606-29F0-468C-B58B-7382E41423AD}" type="pres">
      <dgm:prSet presAssocID="{ABF720E7-F459-4356-ACF1-A640545C8AFE}" presName="compositeB" presStyleCnt="0"/>
      <dgm:spPr/>
    </dgm:pt>
    <dgm:pt modelId="{B95232EB-F805-4E95-AFC9-2E0529CA5DCD}" type="pres">
      <dgm:prSet presAssocID="{ABF720E7-F459-4356-ACF1-A640545C8AFE}" presName="textB" presStyleLbl="revTx" presStyleIdx="7" presStyleCnt="8">
        <dgm:presLayoutVars>
          <dgm:bulletEnabled val="1"/>
        </dgm:presLayoutVars>
      </dgm:prSet>
      <dgm:spPr/>
      <dgm:t>
        <a:bodyPr/>
        <a:lstStyle/>
        <a:p>
          <a:endParaRPr lang="en-US"/>
        </a:p>
      </dgm:t>
    </dgm:pt>
    <dgm:pt modelId="{DF244BA6-2C90-4FD5-A88E-AD432B055A2D}" type="pres">
      <dgm:prSet presAssocID="{ABF720E7-F459-4356-ACF1-A640545C8AFE}" presName="circleB" presStyleLbl="node1" presStyleIdx="7" presStyleCnt="8"/>
      <dgm:spPr/>
    </dgm:pt>
    <dgm:pt modelId="{F2569818-333F-46D4-902E-974C6AFB1F41}" type="pres">
      <dgm:prSet presAssocID="{ABF720E7-F459-4356-ACF1-A640545C8AFE}" presName="spaceB" presStyleCnt="0"/>
      <dgm:spPr/>
    </dgm:pt>
  </dgm:ptLst>
  <dgm:cxnLst>
    <dgm:cxn modelId="{CFE9C7FB-B2CA-4D28-ABA6-53EA86EFAFD1}" type="presOf" srcId="{B7D9A652-39AB-4852-970D-EADE24142F60}" destId="{0B9CB91C-150F-4F91-9D55-FA8C1A1B45BD}" srcOrd="0" destOrd="0" presId="urn:microsoft.com/office/officeart/2005/8/layout/hProcess11"/>
    <dgm:cxn modelId="{BDA2E594-6AF3-42D7-BE61-8F29ED43D437}" srcId="{B7D9A652-39AB-4852-970D-EADE24142F60}" destId="{F75F903A-2A72-448A-B808-F4E2C9F7ADFF}" srcOrd="6" destOrd="0" parTransId="{A7025A44-3B64-475D-86E0-3FA188B2FEFD}" sibTransId="{DAE2B4EB-924E-4554-ABDD-F04F0CCBF249}"/>
    <dgm:cxn modelId="{93AC0CF2-B826-49B7-B9BE-A7E070058D2C}" srcId="{B7D9A652-39AB-4852-970D-EADE24142F60}" destId="{BD80B7BC-F2F9-4629-9CAB-C15DF15748BF}" srcOrd="2" destOrd="0" parTransId="{8523CD4C-A8D5-448F-A484-C50F0D0B071D}" sibTransId="{07E52DBE-44D3-4CCC-8D8C-BF587DD862F0}"/>
    <dgm:cxn modelId="{E2E73835-4F51-4750-B4D1-FB3A53133C52}" type="presOf" srcId="{867AAE92-C007-415E-8008-A00F7C6188E9}" destId="{628FD235-B809-479B-B95E-DD43B3518A93}" srcOrd="0" destOrd="0" presId="urn:microsoft.com/office/officeart/2005/8/layout/hProcess11"/>
    <dgm:cxn modelId="{40D59600-DD33-4EF9-9BF3-F5F63EBF1AD4}" srcId="{B7D9A652-39AB-4852-970D-EADE24142F60}" destId="{D076F178-E5A2-4612-8E49-1420641E8D4D}" srcOrd="0" destOrd="0" parTransId="{629349AE-CC57-409E-BA69-D6E912DBC9A9}" sibTransId="{E9317351-77EC-4657-A4EF-9479A58D6CBD}"/>
    <dgm:cxn modelId="{45A3D424-71E9-4158-9F61-CD1D8E134673}" type="presOf" srcId="{4DBD110A-1AC3-4C27-B13D-34DCA14A8C52}" destId="{30CB1DEA-AD81-4256-BA95-B49653CEDC60}" srcOrd="0" destOrd="0" presId="urn:microsoft.com/office/officeart/2005/8/layout/hProcess11"/>
    <dgm:cxn modelId="{B2DA3CE5-DF88-4040-9039-BA1CE038EBFA}" type="presOf" srcId="{17C059C1-37A3-415E-9F10-48DC3982F40C}" destId="{BAAB9144-5F7E-4272-B130-43425B9E033E}" srcOrd="0" destOrd="0" presId="urn:microsoft.com/office/officeart/2005/8/layout/hProcess11"/>
    <dgm:cxn modelId="{90541062-0C04-4FD7-B801-08BB1ABB8A1E}" type="presOf" srcId="{BD80B7BC-F2F9-4629-9CAB-C15DF15748BF}" destId="{45F2A568-314D-47A8-B7EA-83D4D4714AA1}" srcOrd="0" destOrd="0" presId="urn:microsoft.com/office/officeart/2005/8/layout/hProcess11"/>
    <dgm:cxn modelId="{14A2A435-1EF5-455A-BA56-C6DBE6B57929}" srcId="{B7D9A652-39AB-4852-970D-EADE24142F60}" destId="{17C059C1-37A3-415E-9F10-48DC3982F40C}" srcOrd="1" destOrd="0" parTransId="{608E85DD-733F-46CE-844E-419F0FB4CDB4}" sibTransId="{BB8E5784-4C16-46C1-99A2-D2915F50E1FD}"/>
    <dgm:cxn modelId="{4721A2C4-69CA-4885-A171-EC79015C758F}" srcId="{B7D9A652-39AB-4852-970D-EADE24142F60}" destId="{867AAE92-C007-415E-8008-A00F7C6188E9}" srcOrd="3" destOrd="0" parTransId="{92B310C0-06EB-4522-A80A-24BD6D9982BF}" sibTransId="{BA7FC9D3-565C-4586-9672-D550E789DC1B}"/>
    <dgm:cxn modelId="{669664F5-42AB-424E-9605-80382123F5AE}" srcId="{B7D9A652-39AB-4852-970D-EADE24142F60}" destId="{ABF720E7-F459-4356-ACF1-A640545C8AFE}" srcOrd="7" destOrd="0" parTransId="{4B07BE3F-268C-4BB1-A85B-DFE5F7A7A219}" sibTransId="{C7435A10-601C-4E41-8F2D-81F0AE7DF466}"/>
    <dgm:cxn modelId="{DF6D61E7-63F6-4647-B58F-86134073A704}" srcId="{B7D9A652-39AB-4852-970D-EADE24142F60}" destId="{39EB5AAA-8AF1-46D4-A15E-F07F21A103EC}" srcOrd="5" destOrd="0" parTransId="{3FA1D7B5-C3EA-4CA8-A9CB-17C0F9F3F1B5}" sibTransId="{D09DD6F1-8C0A-4E70-A93B-5B16F8F4CE99}"/>
    <dgm:cxn modelId="{9F18B704-3E6E-4671-9604-1EF9CBA8C906}" srcId="{B7D9A652-39AB-4852-970D-EADE24142F60}" destId="{4DBD110A-1AC3-4C27-B13D-34DCA14A8C52}" srcOrd="4" destOrd="0" parTransId="{784ED49E-63A5-4873-812F-E74F7EC87063}" sibTransId="{FB3BA717-BE61-4F63-8E88-102ABFFCA285}"/>
    <dgm:cxn modelId="{DEAEDB68-1127-4557-A054-B7880EAD829C}" type="presOf" srcId="{F75F903A-2A72-448A-B808-F4E2C9F7ADFF}" destId="{6624BBC2-81BE-440F-8551-F0E6474B9AD8}" srcOrd="0" destOrd="0" presId="urn:microsoft.com/office/officeart/2005/8/layout/hProcess11"/>
    <dgm:cxn modelId="{2DC4DD92-4C67-4512-975C-DF3409CC83ED}" type="presOf" srcId="{ABF720E7-F459-4356-ACF1-A640545C8AFE}" destId="{B95232EB-F805-4E95-AFC9-2E0529CA5DCD}" srcOrd="0" destOrd="0" presId="urn:microsoft.com/office/officeart/2005/8/layout/hProcess11"/>
    <dgm:cxn modelId="{DCF990F9-AFEB-4029-901B-E8F04A2D107E}" type="presOf" srcId="{D076F178-E5A2-4612-8E49-1420641E8D4D}" destId="{097C234D-8E10-4016-A515-57279FEAEA60}" srcOrd="0" destOrd="0" presId="urn:microsoft.com/office/officeart/2005/8/layout/hProcess11"/>
    <dgm:cxn modelId="{3604B3E8-77A1-4227-B2F8-DE36F9C4B55F}" type="presOf" srcId="{39EB5AAA-8AF1-46D4-A15E-F07F21A103EC}" destId="{24E2E36D-1FB6-47F3-9DC6-5B022EFE24CE}" srcOrd="0" destOrd="0" presId="urn:microsoft.com/office/officeart/2005/8/layout/hProcess11"/>
    <dgm:cxn modelId="{6B9CEA97-F3B4-4918-A47D-C60538093954}" type="presParOf" srcId="{0B9CB91C-150F-4F91-9D55-FA8C1A1B45BD}" destId="{5FAD6382-D44A-4A63-9757-22BA3BF9AD42}" srcOrd="0" destOrd="0" presId="urn:microsoft.com/office/officeart/2005/8/layout/hProcess11"/>
    <dgm:cxn modelId="{E215EF2B-6737-4580-AC7B-0CDDCF7E1489}" type="presParOf" srcId="{0B9CB91C-150F-4F91-9D55-FA8C1A1B45BD}" destId="{28004FF4-7146-4FA1-A4CD-2306ACB6BB90}" srcOrd="1" destOrd="0" presId="urn:microsoft.com/office/officeart/2005/8/layout/hProcess11"/>
    <dgm:cxn modelId="{4EB7EA27-D116-470C-99CE-B46E198551DA}" type="presParOf" srcId="{28004FF4-7146-4FA1-A4CD-2306ACB6BB90}" destId="{BFEA513D-57E4-4731-8BDB-83E082D1A158}" srcOrd="0" destOrd="0" presId="urn:microsoft.com/office/officeart/2005/8/layout/hProcess11"/>
    <dgm:cxn modelId="{CF891E40-72E7-48EE-AC0B-6F0122689BE4}" type="presParOf" srcId="{BFEA513D-57E4-4731-8BDB-83E082D1A158}" destId="{097C234D-8E10-4016-A515-57279FEAEA60}" srcOrd="0" destOrd="0" presId="urn:microsoft.com/office/officeart/2005/8/layout/hProcess11"/>
    <dgm:cxn modelId="{DA20EE62-37EC-4760-9B23-E44482A63E21}" type="presParOf" srcId="{BFEA513D-57E4-4731-8BDB-83E082D1A158}" destId="{3722C8F9-F838-4034-A86E-943FFC671C9A}" srcOrd="1" destOrd="0" presId="urn:microsoft.com/office/officeart/2005/8/layout/hProcess11"/>
    <dgm:cxn modelId="{6C11729C-A71C-4837-8E96-A4F0112083E0}" type="presParOf" srcId="{BFEA513D-57E4-4731-8BDB-83E082D1A158}" destId="{8F703477-F1CD-457A-8D4C-1FBBBB7CFBC6}" srcOrd="2" destOrd="0" presId="urn:microsoft.com/office/officeart/2005/8/layout/hProcess11"/>
    <dgm:cxn modelId="{E5719DC6-75B5-4317-B56C-6C28D27511EE}" type="presParOf" srcId="{28004FF4-7146-4FA1-A4CD-2306ACB6BB90}" destId="{8DB5F164-D61F-4A6C-91F5-3EEEDE979671}" srcOrd="1" destOrd="0" presId="urn:microsoft.com/office/officeart/2005/8/layout/hProcess11"/>
    <dgm:cxn modelId="{10735DFE-3A0E-4D52-B774-8B91A7B173DE}" type="presParOf" srcId="{28004FF4-7146-4FA1-A4CD-2306ACB6BB90}" destId="{B4A6E706-C258-4280-A3E1-B94BF7C69F8B}" srcOrd="2" destOrd="0" presId="urn:microsoft.com/office/officeart/2005/8/layout/hProcess11"/>
    <dgm:cxn modelId="{93A41D54-9D61-42E4-A42D-03523F283EC3}" type="presParOf" srcId="{B4A6E706-C258-4280-A3E1-B94BF7C69F8B}" destId="{BAAB9144-5F7E-4272-B130-43425B9E033E}" srcOrd="0" destOrd="0" presId="urn:microsoft.com/office/officeart/2005/8/layout/hProcess11"/>
    <dgm:cxn modelId="{42836546-E94A-4D3D-84F5-8F450BFB0AD5}" type="presParOf" srcId="{B4A6E706-C258-4280-A3E1-B94BF7C69F8B}" destId="{931B10CA-6654-4F2C-A415-00A8FEFA977B}" srcOrd="1" destOrd="0" presId="urn:microsoft.com/office/officeart/2005/8/layout/hProcess11"/>
    <dgm:cxn modelId="{DC07645C-8FFB-4084-A0F8-11E77783B8B8}" type="presParOf" srcId="{B4A6E706-C258-4280-A3E1-B94BF7C69F8B}" destId="{845351CC-E2E5-4CF1-97CA-6642F17949F1}" srcOrd="2" destOrd="0" presId="urn:microsoft.com/office/officeart/2005/8/layout/hProcess11"/>
    <dgm:cxn modelId="{5C879C00-730F-4881-9222-850B455D3588}" type="presParOf" srcId="{28004FF4-7146-4FA1-A4CD-2306ACB6BB90}" destId="{A1E46653-8A8F-4F84-B1E1-1033F9222D19}" srcOrd="3" destOrd="0" presId="urn:microsoft.com/office/officeart/2005/8/layout/hProcess11"/>
    <dgm:cxn modelId="{519273EE-ABDB-4D91-8948-73024DBEA001}" type="presParOf" srcId="{28004FF4-7146-4FA1-A4CD-2306ACB6BB90}" destId="{D250AF0D-D49B-41E2-BCCF-A1DAAC26700A}" srcOrd="4" destOrd="0" presId="urn:microsoft.com/office/officeart/2005/8/layout/hProcess11"/>
    <dgm:cxn modelId="{52E0BAE6-662B-402C-A146-DA02FFBCC5CE}" type="presParOf" srcId="{D250AF0D-D49B-41E2-BCCF-A1DAAC26700A}" destId="{45F2A568-314D-47A8-B7EA-83D4D4714AA1}" srcOrd="0" destOrd="0" presId="urn:microsoft.com/office/officeart/2005/8/layout/hProcess11"/>
    <dgm:cxn modelId="{63153F2C-EA89-470E-9A32-EA044993279A}" type="presParOf" srcId="{D250AF0D-D49B-41E2-BCCF-A1DAAC26700A}" destId="{63B57BD5-2358-48EA-B35C-253716EF61C9}" srcOrd="1" destOrd="0" presId="urn:microsoft.com/office/officeart/2005/8/layout/hProcess11"/>
    <dgm:cxn modelId="{A3669A6A-B4F2-4965-A8A8-7709E9372519}" type="presParOf" srcId="{D250AF0D-D49B-41E2-BCCF-A1DAAC26700A}" destId="{D279170E-4ECA-4711-9647-35B5C9004099}" srcOrd="2" destOrd="0" presId="urn:microsoft.com/office/officeart/2005/8/layout/hProcess11"/>
    <dgm:cxn modelId="{768628F3-5A9D-412B-A6BC-B166E8FED113}" type="presParOf" srcId="{28004FF4-7146-4FA1-A4CD-2306ACB6BB90}" destId="{4379891E-078A-47CB-A742-37053EF10E5D}" srcOrd="5" destOrd="0" presId="urn:microsoft.com/office/officeart/2005/8/layout/hProcess11"/>
    <dgm:cxn modelId="{F197A65E-6A07-4F71-AF49-9D0D022621E4}" type="presParOf" srcId="{28004FF4-7146-4FA1-A4CD-2306ACB6BB90}" destId="{84D17606-C05D-48DF-8AEC-6D2707263F34}" srcOrd="6" destOrd="0" presId="urn:microsoft.com/office/officeart/2005/8/layout/hProcess11"/>
    <dgm:cxn modelId="{5C84D5D9-3A60-42DF-9A2E-671D5906DF8C}" type="presParOf" srcId="{84D17606-C05D-48DF-8AEC-6D2707263F34}" destId="{628FD235-B809-479B-B95E-DD43B3518A93}" srcOrd="0" destOrd="0" presId="urn:microsoft.com/office/officeart/2005/8/layout/hProcess11"/>
    <dgm:cxn modelId="{A92A30E3-BAB6-44E3-BA0E-D625FE0A9C11}" type="presParOf" srcId="{84D17606-C05D-48DF-8AEC-6D2707263F34}" destId="{4B1502F6-DD72-4F49-A668-6896EAE2B251}" srcOrd="1" destOrd="0" presId="urn:microsoft.com/office/officeart/2005/8/layout/hProcess11"/>
    <dgm:cxn modelId="{60E9288B-FF94-4BCE-AD8F-EBAB57933E35}" type="presParOf" srcId="{84D17606-C05D-48DF-8AEC-6D2707263F34}" destId="{F217F6C3-3FD2-4D44-9FF5-691844161887}" srcOrd="2" destOrd="0" presId="urn:microsoft.com/office/officeart/2005/8/layout/hProcess11"/>
    <dgm:cxn modelId="{924D30D5-F7B7-4886-8ED6-A9D6AAD3E948}" type="presParOf" srcId="{28004FF4-7146-4FA1-A4CD-2306ACB6BB90}" destId="{565F62F1-C466-44D5-B3D2-01D1F63E13C4}" srcOrd="7" destOrd="0" presId="urn:microsoft.com/office/officeart/2005/8/layout/hProcess11"/>
    <dgm:cxn modelId="{BA9EDFF3-1A75-4EDC-AB4E-23C56434B31C}" type="presParOf" srcId="{28004FF4-7146-4FA1-A4CD-2306ACB6BB90}" destId="{D895C988-3B0C-4142-BBD4-8E7EB9A6FAEB}" srcOrd="8" destOrd="0" presId="urn:microsoft.com/office/officeart/2005/8/layout/hProcess11"/>
    <dgm:cxn modelId="{A21133C3-8495-4463-834A-0384CF7282E9}" type="presParOf" srcId="{D895C988-3B0C-4142-BBD4-8E7EB9A6FAEB}" destId="{30CB1DEA-AD81-4256-BA95-B49653CEDC60}" srcOrd="0" destOrd="0" presId="urn:microsoft.com/office/officeart/2005/8/layout/hProcess11"/>
    <dgm:cxn modelId="{1A4C24DE-5CD2-4130-B648-5F474806DBA8}" type="presParOf" srcId="{D895C988-3B0C-4142-BBD4-8E7EB9A6FAEB}" destId="{E4A1BD17-D737-4BC2-99E7-F8AF5FD18C41}" srcOrd="1" destOrd="0" presId="urn:microsoft.com/office/officeart/2005/8/layout/hProcess11"/>
    <dgm:cxn modelId="{C9D60A6E-E6F8-40DD-9E89-3532876CA835}" type="presParOf" srcId="{D895C988-3B0C-4142-BBD4-8E7EB9A6FAEB}" destId="{480484D0-2741-47AC-BE28-AD673F8EC0F5}" srcOrd="2" destOrd="0" presId="urn:microsoft.com/office/officeart/2005/8/layout/hProcess11"/>
    <dgm:cxn modelId="{CDC8ECB1-AC50-4732-A46D-6DB74E6CA47E}" type="presParOf" srcId="{28004FF4-7146-4FA1-A4CD-2306ACB6BB90}" destId="{8768CFDF-88B8-4EF1-8416-9BCAC177B7B4}" srcOrd="9" destOrd="0" presId="urn:microsoft.com/office/officeart/2005/8/layout/hProcess11"/>
    <dgm:cxn modelId="{DE26C300-B676-452B-9441-B499B0790E23}" type="presParOf" srcId="{28004FF4-7146-4FA1-A4CD-2306ACB6BB90}" destId="{3781F13F-F443-47CF-89D8-91F956F510C5}" srcOrd="10" destOrd="0" presId="urn:microsoft.com/office/officeart/2005/8/layout/hProcess11"/>
    <dgm:cxn modelId="{36E385E3-EE7F-475C-A7ED-41359B0120FA}" type="presParOf" srcId="{3781F13F-F443-47CF-89D8-91F956F510C5}" destId="{24E2E36D-1FB6-47F3-9DC6-5B022EFE24CE}" srcOrd="0" destOrd="0" presId="urn:microsoft.com/office/officeart/2005/8/layout/hProcess11"/>
    <dgm:cxn modelId="{00C5BEFB-6E87-4C0E-9C01-1301B46ADB98}" type="presParOf" srcId="{3781F13F-F443-47CF-89D8-91F956F510C5}" destId="{8D65B499-FFD6-440C-9D40-3461DD6CA9A4}" srcOrd="1" destOrd="0" presId="urn:microsoft.com/office/officeart/2005/8/layout/hProcess11"/>
    <dgm:cxn modelId="{11979182-3C4F-4047-9D2E-A289CB44564C}" type="presParOf" srcId="{3781F13F-F443-47CF-89D8-91F956F510C5}" destId="{34DCDB7A-1180-40EE-959F-39A195DC4AA4}" srcOrd="2" destOrd="0" presId="urn:microsoft.com/office/officeart/2005/8/layout/hProcess11"/>
    <dgm:cxn modelId="{55EEC40B-95FC-44A9-B7C9-2B484C56D2A0}" type="presParOf" srcId="{28004FF4-7146-4FA1-A4CD-2306ACB6BB90}" destId="{F9E3D5E2-318E-46D5-BCE7-8BFE361C7CF1}" srcOrd="11" destOrd="0" presId="urn:microsoft.com/office/officeart/2005/8/layout/hProcess11"/>
    <dgm:cxn modelId="{6FB9F4F1-4CA1-4920-BF39-53468B1E233D}" type="presParOf" srcId="{28004FF4-7146-4FA1-A4CD-2306ACB6BB90}" destId="{32ECD53B-5E6D-4AB6-B72F-1A26A452CABA}" srcOrd="12" destOrd="0" presId="urn:microsoft.com/office/officeart/2005/8/layout/hProcess11"/>
    <dgm:cxn modelId="{1A3335A4-3DE9-4B23-846E-0E6060CCF332}" type="presParOf" srcId="{32ECD53B-5E6D-4AB6-B72F-1A26A452CABA}" destId="{6624BBC2-81BE-440F-8551-F0E6474B9AD8}" srcOrd="0" destOrd="0" presId="urn:microsoft.com/office/officeart/2005/8/layout/hProcess11"/>
    <dgm:cxn modelId="{279566CB-E9A5-4D62-AD9E-A4060E1C7706}" type="presParOf" srcId="{32ECD53B-5E6D-4AB6-B72F-1A26A452CABA}" destId="{8AF707AA-2CCF-448A-9419-B13589B70D1C}" srcOrd="1" destOrd="0" presId="urn:microsoft.com/office/officeart/2005/8/layout/hProcess11"/>
    <dgm:cxn modelId="{5F0667C5-1D24-4F5A-9763-8EDBA5878A02}" type="presParOf" srcId="{32ECD53B-5E6D-4AB6-B72F-1A26A452CABA}" destId="{EA5B9EAF-0623-4616-8E57-F57AF7B56901}" srcOrd="2" destOrd="0" presId="urn:microsoft.com/office/officeart/2005/8/layout/hProcess11"/>
    <dgm:cxn modelId="{24D8C520-38DE-4451-9D6D-56AE1950A62F}" type="presParOf" srcId="{28004FF4-7146-4FA1-A4CD-2306ACB6BB90}" destId="{99F84AFF-46D6-4F10-A443-33715171F4C5}" srcOrd="13" destOrd="0" presId="urn:microsoft.com/office/officeart/2005/8/layout/hProcess11"/>
    <dgm:cxn modelId="{A440E3EC-965C-4036-A276-FC0508D4B06F}" type="presParOf" srcId="{28004FF4-7146-4FA1-A4CD-2306ACB6BB90}" destId="{87AAC606-29F0-468C-B58B-7382E41423AD}" srcOrd="14" destOrd="0" presId="urn:microsoft.com/office/officeart/2005/8/layout/hProcess11"/>
    <dgm:cxn modelId="{7E014BF7-657E-4A16-B61B-C0A372836FF7}" type="presParOf" srcId="{87AAC606-29F0-468C-B58B-7382E41423AD}" destId="{B95232EB-F805-4E95-AFC9-2E0529CA5DCD}" srcOrd="0" destOrd="0" presId="urn:microsoft.com/office/officeart/2005/8/layout/hProcess11"/>
    <dgm:cxn modelId="{89E22AA4-AE31-4A5A-BFDB-2DA785104289}" type="presParOf" srcId="{87AAC606-29F0-468C-B58B-7382E41423AD}" destId="{DF244BA6-2C90-4FD5-A88E-AD432B055A2D}" srcOrd="1" destOrd="0" presId="urn:microsoft.com/office/officeart/2005/8/layout/hProcess11"/>
    <dgm:cxn modelId="{00A0E6E8-D8FE-45B5-9269-04A29FA990DD}" type="presParOf" srcId="{87AAC606-29F0-468C-B58B-7382E41423AD}" destId="{F2569818-333F-46D4-902E-974C6AFB1F41}"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AD6382-D44A-4A63-9757-22BA3BF9AD42}">
      <dsp:nvSpPr>
        <dsp:cNvPr id="0" name=""/>
        <dsp:cNvSpPr/>
      </dsp:nvSpPr>
      <dsp:spPr>
        <a:xfrm>
          <a:off x="0" y="594359"/>
          <a:ext cx="9950823" cy="792480"/>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7C234D-8E10-4016-A515-57279FEAEA60}">
      <dsp:nvSpPr>
        <dsp:cNvPr id="0" name=""/>
        <dsp:cNvSpPr/>
      </dsp:nvSpPr>
      <dsp:spPr>
        <a:xfrm>
          <a:off x="355" y="0"/>
          <a:ext cx="1072458" cy="792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lvl="0" algn="ctr" defTabSz="889000">
            <a:lnSpc>
              <a:spcPct val="90000"/>
            </a:lnSpc>
            <a:spcBef>
              <a:spcPct val="0"/>
            </a:spcBef>
            <a:spcAft>
              <a:spcPct val="35000"/>
            </a:spcAft>
          </a:pPr>
          <a:r>
            <a:rPr lang="en-US" sz="2000" kern="1200" dirty="0"/>
            <a:t>B or D</a:t>
          </a:r>
        </a:p>
      </dsp:txBody>
      <dsp:txXfrm>
        <a:off x="355" y="0"/>
        <a:ext cx="1072458" cy="792480"/>
      </dsp:txXfrm>
    </dsp:sp>
    <dsp:sp modelId="{3722C8F9-F838-4034-A86E-943FFC671C9A}">
      <dsp:nvSpPr>
        <dsp:cNvPr id="0" name=""/>
        <dsp:cNvSpPr/>
      </dsp:nvSpPr>
      <dsp:spPr>
        <a:xfrm>
          <a:off x="437524" y="891540"/>
          <a:ext cx="198120" cy="19812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AB9144-5F7E-4272-B130-43425B9E033E}">
      <dsp:nvSpPr>
        <dsp:cNvPr id="0" name=""/>
        <dsp:cNvSpPr/>
      </dsp:nvSpPr>
      <dsp:spPr>
        <a:xfrm>
          <a:off x="1126436" y="1188719"/>
          <a:ext cx="1072458" cy="792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r>
            <a:rPr lang="en-US" sz="2000" b="1" kern="1200" dirty="0"/>
            <a:t>A</a:t>
          </a:r>
          <a:r>
            <a:rPr lang="en-US" sz="2000" kern="1200" dirty="0"/>
            <a:t> or B</a:t>
          </a:r>
        </a:p>
      </dsp:txBody>
      <dsp:txXfrm>
        <a:off x="1126436" y="1188719"/>
        <a:ext cx="1072458" cy="792480"/>
      </dsp:txXfrm>
    </dsp:sp>
    <dsp:sp modelId="{931B10CA-6654-4F2C-A415-00A8FEFA977B}">
      <dsp:nvSpPr>
        <dsp:cNvPr id="0" name=""/>
        <dsp:cNvSpPr/>
      </dsp:nvSpPr>
      <dsp:spPr>
        <a:xfrm>
          <a:off x="1563606" y="891540"/>
          <a:ext cx="198120" cy="19812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F2A568-314D-47A8-B7EA-83D4D4714AA1}">
      <dsp:nvSpPr>
        <dsp:cNvPr id="0" name=""/>
        <dsp:cNvSpPr/>
      </dsp:nvSpPr>
      <dsp:spPr>
        <a:xfrm>
          <a:off x="2252518" y="0"/>
          <a:ext cx="1072458" cy="792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lvl="0" algn="ctr" defTabSz="889000">
            <a:lnSpc>
              <a:spcPct val="90000"/>
            </a:lnSpc>
            <a:spcBef>
              <a:spcPct val="0"/>
            </a:spcBef>
            <a:spcAft>
              <a:spcPct val="35000"/>
            </a:spcAft>
          </a:pPr>
          <a:r>
            <a:rPr lang="en-US" sz="2000" b="1" kern="1200" dirty="0"/>
            <a:t>A</a:t>
          </a:r>
          <a:r>
            <a:rPr lang="en-US" sz="2000" kern="1200" dirty="0"/>
            <a:t> or D</a:t>
          </a:r>
        </a:p>
      </dsp:txBody>
      <dsp:txXfrm>
        <a:off x="2252518" y="0"/>
        <a:ext cx="1072458" cy="792480"/>
      </dsp:txXfrm>
    </dsp:sp>
    <dsp:sp modelId="{63B57BD5-2358-48EA-B35C-253716EF61C9}">
      <dsp:nvSpPr>
        <dsp:cNvPr id="0" name=""/>
        <dsp:cNvSpPr/>
      </dsp:nvSpPr>
      <dsp:spPr>
        <a:xfrm>
          <a:off x="2689687" y="891540"/>
          <a:ext cx="198120" cy="19812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8FD235-B809-479B-B95E-DD43B3518A93}">
      <dsp:nvSpPr>
        <dsp:cNvPr id="0" name=""/>
        <dsp:cNvSpPr/>
      </dsp:nvSpPr>
      <dsp:spPr>
        <a:xfrm>
          <a:off x="3378600" y="1188719"/>
          <a:ext cx="1072458" cy="792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r>
            <a:rPr lang="en-US" sz="2000" kern="1200" dirty="0"/>
            <a:t>C or D</a:t>
          </a:r>
        </a:p>
      </dsp:txBody>
      <dsp:txXfrm>
        <a:off x="3378600" y="1188719"/>
        <a:ext cx="1072458" cy="792480"/>
      </dsp:txXfrm>
    </dsp:sp>
    <dsp:sp modelId="{4B1502F6-DD72-4F49-A668-6896EAE2B251}">
      <dsp:nvSpPr>
        <dsp:cNvPr id="0" name=""/>
        <dsp:cNvSpPr/>
      </dsp:nvSpPr>
      <dsp:spPr>
        <a:xfrm>
          <a:off x="3815769" y="891540"/>
          <a:ext cx="198120" cy="19812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CB1DEA-AD81-4256-BA95-B49653CEDC60}">
      <dsp:nvSpPr>
        <dsp:cNvPr id="0" name=""/>
        <dsp:cNvSpPr/>
      </dsp:nvSpPr>
      <dsp:spPr>
        <a:xfrm>
          <a:off x="4504681" y="0"/>
          <a:ext cx="1072458" cy="792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lvl="0" algn="ctr" defTabSz="889000">
            <a:lnSpc>
              <a:spcPct val="90000"/>
            </a:lnSpc>
            <a:spcBef>
              <a:spcPct val="0"/>
            </a:spcBef>
            <a:spcAft>
              <a:spcPct val="35000"/>
            </a:spcAft>
          </a:pPr>
          <a:r>
            <a:rPr lang="en-US" sz="2000" kern="1200" dirty="0"/>
            <a:t>B or C</a:t>
          </a:r>
        </a:p>
      </dsp:txBody>
      <dsp:txXfrm>
        <a:off x="4504681" y="0"/>
        <a:ext cx="1072458" cy="792480"/>
      </dsp:txXfrm>
    </dsp:sp>
    <dsp:sp modelId="{E4A1BD17-D737-4BC2-99E7-F8AF5FD18C41}">
      <dsp:nvSpPr>
        <dsp:cNvPr id="0" name=""/>
        <dsp:cNvSpPr/>
      </dsp:nvSpPr>
      <dsp:spPr>
        <a:xfrm>
          <a:off x="4941851" y="891540"/>
          <a:ext cx="198120" cy="19812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E2E36D-1FB6-47F3-9DC6-5B022EFE24CE}">
      <dsp:nvSpPr>
        <dsp:cNvPr id="0" name=""/>
        <dsp:cNvSpPr/>
      </dsp:nvSpPr>
      <dsp:spPr>
        <a:xfrm>
          <a:off x="5630763" y="1188719"/>
          <a:ext cx="1072458" cy="792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r>
            <a:rPr lang="en-US" sz="2000" b="1" kern="1200" dirty="0"/>
            <a:t>A</a:t>
          </a:r>
          <a:r>
            <a:rPr lang="en-US" sz="2000" kern="1200" dirty="0"/>
            <a:t> or E</a:t>
          </a:r>
        </a:p>
      </dsp:txBody>
      <dsp:txXfrm>
        <a:off x="5630763" y="1188719"/>
        <a:ext cx="1072458" cy="792480"/>
      </dsp:txXfrm>
    </dsp:sp>
    <dsp:sp modelId="{8D65B499-FFD6-440C-9D40-3461DD6CA9A4}">
      <dsp:nvSpPr>
        <dsp:cNvPr id="0" name=""/>
        <dsp:cNvSpPr/>
      </dsp:nvSpPr>
      <dsp:spPr>
        <a:xfrm>
          <a:off x="6067932" y="891540"/>
          <a:ext cx="198120" cy="19812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24BBC2-81BE-440F-8551-F0E6474B9AD8}">
      <dsp:nvSpPr>
        <dsp:cNvPr id="0" name=""/>
        <dsp:cNvSpPr/>
      </dsp:nvSpPr>
      <dsp:spPr>
        <a:xfrm>
          <a:off x="6756845" y="0"/>
          <a:ext cx="1072458" cy="792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lvl="0" algn="ctr" defTabSz="889000">
            <a:lnSpc>
              <a:spcPct val="90000"/>
            </a:lnSpc>
            <a:spcBef>
              <a:spcPct val="0"/>
            </a:spcBef>
            <a:spcAft>
              <a:spcPct val="35000"/>
            </a:spcAft>
          </a:pPr>
          <a:r>
            <a:rPr lang="en-US" sz="2000" kern="1200" dirty="0"/>
            <a:t>B or E</a:t>
          </a:r>
        </a:p>
      </dsp:txBody>
      <dsp:txXfrm>
        <a:off x="6756845" y="0"/>
        <a:ext cx="1072458" cy="792480"/>
      </dsp:txXfrm>
    </dsp:sp>
    <dsp:sp modelId="{8AF707AA-2CCF-448A-9419-B13589B70D1C}">
      <dsp:nvSpPr>
        <dsp:cNvPr id="0" name=""/>
        <dsp:cNvSpPr/>
      </dsp:nvSpPr>
      <dsp:spPr>
        <a:xfrm>
          <a:off x="7194014" y="891540"/>
          <a:ext cx="198120" cy="19812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5232EB-F805-4E95-AFC9-2E0529CA5DCD}">
      <dsp:nvSpPr>
        <dsp:cNvPr id="0" name=""/>
        <dsp:cNvSpPr/>
      </dsp:nvSpPr>
      <dsp:spPr>
        <a:xfrm>
          <a:off x="7882926" y="1188719"/>
          <a:ext cx="1072458" cy="792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r>
            <a:rPr lang="en-US" sz="2000" kern="1200" dirty="0"/>
            <a:t>C or E</a:t>
          </a:r>
        </a:p>
      </dsp:txBody>
      <dsp:txXfrm>
        <a:off x="7882926" y="1188719"/>
        <a:ext cx="1072458" cy="792480"/>
      </dsp:txXfrm>
    </dsp:sp>
    <dsp:sp modelId="{DF244BA6-2C90-4FD5-A88E-AD432B055A2D}">
      <dsp:nvSpPr>
        <dsp:cNvPr id="0" name=""/>
        <dsp:cNvSpPr/>
      </dsp:nvSpPr>
      <dsp:spPr>
        <a:xfrm>
          <a:off x="8320096" y="891540"/>
          <a:ext cx="198120" cy="19812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118C9F-8A5F-4DC0-B2B8-18A6B15B3644}" type="datetimeFigureOut">
              <a:rPr lang="en-US" smtClean="0"/>
              <a:t>16-07-17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E9E863-F62F-4498-8208-B411469B62F1}" type="slidenum">
              <a:rPr lang="en-US" smtClean="0"/>
              <a:t>‹#›</a:t>
            </a:fld>
            <a:endParaRPr lang="en-US"/>
          </a:p>
        </p:txBody>
      </p:sp>
    </p:spTree>
    <p:extLst>
      <p:ext uri="{BB962C8B-B14F-4D97-AF65-F5344CB8AC3E}">
        <p14:creationId xmlns:p14="http://schemas.microsoft.com/office/powerpoint/2010/main" val="1559446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0" name="Shape 140"/>
          <p:cNvSpPr>
            <a:spLocks noGrp="1" noRot="1" noChangeAspect="1"/>
          </p:cNvSpPr>
          <p:nvPr>
            <p:ph type="sldImg" idx="2"/>
          </p:nvPr>
        </p:nvSpPr>
        <p:spPr>
          <a:custGeom>
            <a:avLst/>
            <a:gdLst/>
            <a:ahLst/>
            <a:cxnLst/>
            <a:rect l="0" t="0" r="0" b="0"/>
            <a:pathLst>
              <a:path w="120000" h="120000" extrusionOk="0">
                <a:moveTo>
                  <a:pt x="0" y="0"/>
                </a:moveTo>
                <a:lnTo>
                  <a:pt x="120000" y="0"/>
                </a:lnTo>
                <a:lnTo>
                  <a:pt x="120000" y="120000"/>
                </a:lnTo>
                <a:lnTo>
                  <a:pt x="0" y="120000"/>
                </a:lnTo>
                <a:close/>
              </a:path>
            </a:pathLst>
          </a:custGeom>
          <a:ln cap="flat">
            <a:round/>
            <a:headEnd type="none" w="med" len="med"/>
            <a:tailEnd type="none" w="med" len="med"/>
          </a:ln>
        </p:spPr>
      </p:sp>
      <p:sp>
        <p:nvSpPr>
          <p:cNvPr id="141" name="Shape 141"/>
          <p:cNvSpPr txBox="1">
            <a:spLocks noGrp="1"/>
          </p:cNvSpPr>
          <p:nvPr>
            <p:ph type="body" idx="1"/>
          </p:nvPr>
        </p:nvSpPr>
        <p:spPr/>
        <p:txBody>
          <a:bodyPr lIns="91425" tIns="91425" rIns="91425" bIns="91425">
            <a:noAutofit/>
          </a:bodyPr>
          <a:lstStyle/>
          <a:p>
            <a:pPr>
              <a:spcBef>
                <a:spcPts val="0"/>
              </a:spcBef>
              <a:defRPr/>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0" name="Shape 140"/>
          <p:cNvSpPr>
            <a:spLocks noGrp="1" noRot="1" noChangeAspect="1"/>
          </p:cNvSpPr>
          <p:nvPr>
            <p:ph type="sldImg" idx="2"/>
          </p:nvPr>
        </p:nvSpPr>
        <p:spPr>
          <a:custGeom>
            <a:avLst/>
            <a:gdLst/>
            <a:ahLst/>
            <a:cxnLst/>
            <a:rect l="0" t="0" r="0" b="0"/>
            <a:pathLst>
              <a:path w="120000" h="120000" extrusionOk="0">
                <a:moveTo>
                  <a:pt x="0" y="0"/>
                </a:moveTo>
                <a:lnTo>
                  <a:pt x="120000" y="0"/>
                </a:lnTo>
                <a:lnTo>
                  <a:pt x="120000" y="120000"/>
                </a:lnTo>
                <a:lnTo>
                  <a:pt x="0" y="120000"/>
                </a:lnTo>
                <a:close/>
              </a:path>
            </a:pathLst>
          </a:custGeom>
          <a:ln cap="flat">
            <a:round/>
            <a:headEnd type="none" w="med" len="med"/>
            <a:tailEnd type="none" w="med" len="med"/>
          </a:ln>
        </p:spPr>
      </p:sp>
      <p:sp>
        <p:nvSpPr>
          <p:cNvPr id="141" name="Shape 141"/>
          <p:cNvSpPr txBox="1">
            <a:spLocks noGrp="1"/>
          </p:cNvSpPr>
          <p:nvPr>
            <p:ph type="body" idx="1"/>
          </p:nvPr>
        </p:nvSpPr>
        <p:spPr/>
        <p:txBody>
          <a:bodyPr lIns="91425" tIns="91425" rIns="91425" bIns="91425">
            <a:noAutofit/>
          </a:bodyPr>
          <a:lstStyle/>
          <a:p>
            <a:pPr>
              <a:spcBef>
                <a:spcPts val="0"/>
              </a:spcBef>
              <a:defRPr/>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sz="quarter"/>
          </p:nvPr>
        </p:nvSpPr>
        <p:spPr/>
        <p:txBody>
          <a:bodyPr/>
          <a:lstStyle/>
          <a:p>
            <a:pPr>
              <a:defRPr/>
            </a:pPr>
            <a:fld id="{77EBE5AF-1F9B-8F42-985C-8321E595DF8A}" type="slidenum">
              <a:rPr lang="en-US"/>
              <a:pPr>
                <a:defRPr/>
              </a:pPr>
              <a:t>21</a:t>
            </a:fld>
            <a:endParaRPr lang="en-US"/>
          </a:p>
        </p:txBody>
      </p:sp>
      <p:sp>
        <p:nvSpPr>
          <p:cNvPr id="44033" name="Text Box 1"/>
          <p:cNvSpPr txBox="1">
            <a:spLocks noGrp="1" noRot="1" noChangeAspect="1" noChangeArrowheads="1"/>
          </p:cNvSpPr>
          <p:nvPr>
            <p:ph type="sldImg"/>
          </p:nvPr>
        </p:nvSpPr>
        <p:spPr>
          <a:xfrm>
            <a:off x="533400" y="763588"/>
            <a:ext cx="6704013"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44034" name="Text Box 2"/>
          <p:cNvSpPr txBox="1">
            <a:spLocks noChangeArrowheads="1"/>
          </p:cNvSpPr>
          <p:nvPr/>
        </p:nvSpPr>
        <p:spPr bwMode="auto">
          <a:xfrm>
            <a:off x="777875" y="4776788"/>
            <a:ext cx="6218238" cy="4525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definition in paper is slightly different.</a:t>
            </a:r>
            <a:r>
              <a:rPr lang="en-US" baseline="0" dirty="0"/>
              <a:t> X just has to be in the conflict analysis graph (this slide says X has to be in learnt clause for simplicity).</a:t>
            </a:r>
            <a:endParaRPr lang="en-US" dirty="0"/>
          </a:p>
        </p:txBody>
      </p:sp>
      <p:sp>
        <p:nvSpPr>
          <p:cNvPr id="4" name="Slide Number Placeholder 3"/>
          <p:cNvSpPr>
            <a:spLocks noGrp="1"/>
          </p:cNvSpPr>
          <p:nvPr>
            <p:ph type="sldNum" sz="quarter" idx="10"/>
          </p:nvPr>
        </p:nvSpPr>
        <p:spPr/>
        <p:txBody>
          <a:bodyPr/>
          <a:lstStyle/>
          <a:p>
            <a:fld id="{2BE9E863-F62F-4498-8208-B411469B62F1}" type="slidenum">
              <a:rPr lang="en-US" smtClean="0"/>
              <a:t>26</a:t>
            </a:fld>
            <a:endParaRPr lang="en-US"/>
          </a:p>
        </p:txBody>
      </p:sp>
    </p:spTree>
    <p:extLst>
      <p:ext uri="{BB962C8B-B14F-4D97-AF65-F5344CB8AC3E}">
        <p14:creationId xmlns:p14="http://schemas.microsoft.com/office/powerpoint/2010/main" val="24212762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E9E863-F62F-4498-8208-B411469B62F1}" type="slidenum">
              <a:rPr lang="en-US" smtClean="0"/>
              <a:t>29</a:t>
            </a:fld>
            <a:endParaRPr lang="en-US"/>
          </a:p>
        </p:txBody>
      </p:sp>
    </p:spTree>
    <p:extLst>
      <p:ext uri="{BB962C8B-B14F-4D97-AF65-F5344CB8AC3E}">
        <p14:creationId xmlns:p14="http://schemas.microsoft.com/office/powerpoint/2010/main" val="16832033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Very small change in</a:t>
            </a:r>
            <a:r>
              <a:rPr lang="en-US" baseline="0" dirty="0"/>
              <a:t> </a:t>
            </a:r>
            <a:r>
              <a:rPr lang="en-US" baseline="0" dirty="0" err="1"/>
              <a:t>MiniSat</a:t>
            </a:r>
            <a:r>
              <a:rPr lang="en-US" baseline="0" dirty="0"/>
              <a:t> source code.</a:t>
            </a:r>
            <a:endParaRPr lang="en-US" dirty="0"/>
          </a:p>
        </p:txBody>
      </p:sp>
      <p:sp>
        <p:nvSpPr>
          <p:cNvPr id="4" name="Slide Number Placeholder 3"/>
          <p:cNvSpPr>
            <a:spLocks noGrp="1"/>
          </p:cNvSpPr>
          <p:nvPr>
            <p:ph type="sldNum" sz="quarter" idx="10"/>
          </p:nvPr>
        </p:nvSpPr>
        <p:spPr/>
        <p:txBody>
          <a:bodyPr/>
          <a:lstStyle/>
          <a:p>
            <a:fld id="{2BE9E863-F62F-4498-8208-B411469B62F1}" type="slidenum">
              <a:rPr lang="en-US" smtClean="0"/>
              <a:t>31</a:t>
            </a:fld>
            <a:endParaRPr lang="en-US"/>
          </a:p>
        </p:txBody>
      </p:sp>
    </p:spTree>
    <p:extLst>
      <p:ext uri="{BB962C8B-B14F-4D97-AF65-F5344CB8AC3E}">
        <p14:creationId xmlns:p14="http://schemas.microsoft.com/office/powerpoint/2010/main" val="13863150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Results generalize to </a:t>
            </a:r>
            <a:r>
              <a:rPr lang="en-US" dirty="0" err="1"/>
              <a:t>Cryptominisat</a:t>
            </a:r>
            <a:r>
              <a:rPr lang="en-US" dirty="0"/>
              <a:t> over the same benchmark</a:t>
            </a:r>
          </a:p>
        </p:txBody>
      </p:sp>
      <p:sp>
        <p:nvSpPr>
          <p:cNvPr id="4" name="Slide Number Placeholder 3"/>
          <p:cNvSpPr>
            <a:spLocks noGrp="1"/>
          </p:cNvSpPr>
          <p:nvPr>
            <p:ph type="sldNum" sz="quarter" idx="10"/>
          </p:nvPr>
        </p:nvSpPr>
        <p:spPr/>
        <p:txBody>
          <a:bodyPr/>
          <a:lstStyle/>
          <a:p>
            <a:fld id="{2BE9E863-F62F-4498-8208-B411469B62F1}" type="slidenum">
              <a:rPr lang="en-US" smtClean="0"/>
              <a:t>32</a:t>
            </a:fld>
            <a:endParaRPr lang="en-US"/>
          </a:p>
        </p:txBody>
      </p:sp>
    </p:spTree>
    <p:extLst>
      <p:ext uri="{BB962C8B-B14F-4D97-AF65-F5344CB8AC3E}">
        <p14:creationId xmlns:p14="http://schemas.microsoft.com/office/powerpoint/2010/main" val="5385237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Results generalize to </a:t>
            </a:r>
            <a:r>
              <a:rPr lang="en-US" dirty="0" err="1"/>
              <a:t>Cryptominisat</a:t>
            </a:r>
            <a:r>
              <a:rPr lang="en-US" dirty="0"/>
              <a:t> over the same benchmark</a:t>
            </a:r>
          </a:p>
        </p:txBody>
      </p:sp>
      <p:sp>
        <p:nvSpPr>
          <p:cNvPr id="4" name="Slide Number Placeholder 3"/>
          <p:cNvSpPr>
            <a:spLocks noGrp="1"/>
          </p:cNvSpPr>
          <p:nvPr>
            <p:ph type="sldNum" sz="quarter" idx="10"/>
          </p:nvPr>
        </p:nvSpPr>
        <p:spPr/>
        <p:txBody>
          <a:bodyPr/>
          <a:lstStyle/>
          <a:p>
            <a:fld id="{2BE9E863-F62F-4498-8208-B411469B62F1}" type="slidenum">
              <a:rPr lang="en-US" smtClean="0"/>
              <a:t>33</a:t>
            </a:fld>
            <a:endParaRPr lang="en-US"/>
          </a:p>
        </p:txBody>
      </p:sp>
    </p:spTree>
    <p:extLst>
      <p:ext uri="{BB962C8B-B14F-4D97-AF65-F5344CB8AC3E}">
        <p14:creationId xmlns:p14="http://schemas.microsoft.com/office/powerpoint/2010/main" val="41841303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0" name="Shape 140"/>
          <p:cNvSpPr>
            <a:spLocks noGrp="1" noRot="1" noChangeAspect="1"/>
          </p:cNvSpPr>
          <p:nvPr>
            <p:ph type="sldImg" idx="2"/>
          </p:nvPr>
        </p:nvSpPr>
        <p:spPr>
          <a:custGeom>
            <a:avLst/>
            <a:gdLst/>
            <a:ahLst/>
            <a:cxnLst/>
            <a:rect l="0" t="0" r="0" b="0"/>
            <a:pathLst>
              <a:path w="120000" h="120000" extrusionOk="0">
                <a:moveTo>
                  <a:pt x="0" y="0"/>
                </a:moveTo>
                <a:lnTo>
                  <a:pt x="120000" y="0"/>
                </a:lnTo>
                <a:lnTo>
                  <a:pt x="120000" y="120000"/>
                </a:lnTo>
                <a:lnTo>
                  <a:pt x="0" y="120000"/>
                </a:lnTo>
                <a:close/>
              </a:path>
            </a:pathLst>
          </a:custGeom>
          <a:ln cap="flat">
            <a:round/>
            <a:headEnd type="none" w="med" len="med"/>
            <a:tailEnd type="none" w="med" len="med"/>
          </a:ln>
        </p:spPr>
      </p:sp>
      <p:sp>
        <p:nvSpPr>
          <p:cNvPr id="141" name="Shape 141"/>
          <p:cNvSpPr txBox="1">
            <a:spLocks noGrp="1"/>
          </p:cNvSpPr>
          <p:nvPr>
            <p:ph type="body" idx="1"/>
          </p:nvPr>
        </p:nvSpPr>
        <p:spPr/>
        <p:txBody>
          <a:bodyPr lIns="91425" tIns="91425" rIns="91425" bIns="91425">
            <a:noAutofit/>
          </a:bodyPr>
          <a:lstStyle/>
          <a:p>
            <a:pPr>
              <a:spcBef>
                <a:spcPts val="0"/>
              </a:spcBef>
              <a:defRPr/>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1"/>
          <p:cNvSpPr>
            <a:spLocks noGrp="1" noRot="1" noChangeAspect="1" noChangeArrowheads="1"/>
          </p:cNvSpPr>
          <p:nvPr>
            <p:ph type="sldImg"/>
          </p:nvPr>
        </p:nvSpPr>
        <p:spPr>
          <a:solidFill>
            <a:srgbClr val="FFFFFF"/>
          </a:solidFill>
          <a:ln/>
        </p:spPr>
      </p:sp>
      <p:sp>
        <p:nvSpPr>
          <p:cNvPr id="78850" name="Rectangle 2"/>
          <p:cNvSpPr>
            <a:spLocks noGrp="1" noChangeArrowheads="1"/>
          </p:cNvSpPr>
          <p:nvPr>
            <p:ph type="body" idx="1"/>
          </p:nvPr>
        </p:nvSpPr>
        <p:spPr>
          <a:ln/>
        </p:spPr>
        <p:txBody>
          <a:bodyPr/>
          <a:lstStyle/>
          <a:p>
            <a:pPr eaLnBrk="1" hangingPunct="1">
              <a:buClr>
                <a:srgbClr val="191919"/>
              </a:buClr>
              <a:buSzPct val="125000"/>
              <a:buFontTx/>
              <a:buChar char="•"/>
              <a:defRPr/>
            </a:pPr>
            <a:r>
              <a:rPr lang="en-US" sz="2400" smtClean="0">
                <a:solidFill>
                  <a:srgbClr val="191919"/>
                </a:solidFill>
                <a:cs typeface="Gill Sans" charset="0"/>
                <a:sym typeface="Gill Sans" charset="0"/>
              </a:rPr>
              <a:t> Impact formal methods, analysis, testing, etc.</a:t>
            </a:r>
          </a:p>
          <a:p>
            <a:pPr eaLnBrk="1" hangingPunct="1">
              <a:buClr>
                <a:srgbClr val="191919"/>
              </a:buClr>
              <a:buSzPct val="125000"/>
              <a:buFontTx/>
              <a:buChar char="•"/>
              <a:defRPr/>
            </a:pPr>
            <a:r>
              <a:rPr lang="en-US" sz="2400" smtClean="0">
                <a:solidFill>
                  <a:srgbClr val="191919"/>
                </a:solidFill>
                <a:cs typeface="Gill Sans" charset="0"/>
                <a:sym typeface="Gill Sans" charset="0"/>
              </a:rPr>
              <a:t> Systems, logic and complexity</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1"/>
          <p:cNvSpPr>
            <a:spLocks noGrp="1" noRot="1" noChangeAspect="1" noChangeArrowheads="1"/>
          </p:cNvSpPr>
          <p:nvPr>
            <p:ph type="sldImg"/>
          </p:nvPr>
        </p:nvSpPr>
        <p:spPr>
          <a:solidFill>
            <a:srgbClr val="FFFFFF"/>
          </a:solidFill>
          <a:ln/>
        </p:spPr>
      </p:sp>
      <p:sp>
        <p:nvSpPr>
          <p:cNvPr id="78850" name="Rectangle 2"/>
          <p:cNvSpPr>
            <a:spLocks noGrp="1" noChangeArrowheads="1"/>
          </p:cNvSpPr>
          <p:nvPr>
            <p:ph type="body" idx="1"/>
          </p:nvPr>
        </p:nvSpPr>
        <p:spPr>
          <a:ln/>
        </p:spPr>
        <p:txBody>
          <a:bodyPr/>
          <a:lstStyle/>
          <a:p>
            <a:pPr eaLnBrk="1" hangingPunct="1">
              <a:buClr>
                <a:srgbClr val="191919"/>
              </a:buClr>
              <a:buSzPct val="125000"/>
              <a:buFontTx/>
              <a:buChar char="•"/>
              <a:defRPr/>
            </a:pPr>
            <a:r>
              <a:rPr lang="en-US" sz="2400" smtClean="0">
                <a:solidFill>
                  <a:srgbClr val="191919"/>
                </a:solidFill>
                <a:cs typeface="Gill Sans" charset="0"/>
                <a:sym typeface="Gill Sans" charset="0"/>
              </a:rPr>
              <a:t> Impact formal methods, analysis, testing, etc.</a:t>
            </a:r>
          </a:p>
          <a:p>
            <a:pPr eaLnBrk="1" hangingPunct="1">
              <a:buClr>
                <a:srgbClr val="191919"/>
              </a:buClr>
              <a:buSzPct val="125000"/>
              <a:buFontTx/>
              <a:buChar char="•"/>
              <a:defRPr/>
            </a:pPr>
            <a:r>
              <a:rPr lang="en-US" sz="2400" smtClean="0">
                <a:solidFill>
                  <a:srgbClr val="191919"/>
                </a:solidFill>
                <a:cs typeface="Gill Sans" charset="0"/>
                <a:sym typeface="Gill Sans" charset="0"/>
              </a:rPr>
              <a:t> Systems, logic and complexity</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4" name="Shape 164"/>
          <p:cNvSpPr>
            <a:spLocks noGrp="1" noRot="1" noChangeAspect="1"/>
          </p:cNvSpPr>
          <p:nvPr>
            <p:ph type="sldImg" idx="2"/>
          </p:nvPr>
        </p:nvSpPr>
        <p:spPr>
          <a:custGeom>
            <a:avLst/>
            <a:gdLst/>
            <a:ahLst/>
            <a:cxnLst/>
            <a:rect l="0" t="0" r="0" b="0"/>
            <a:pathLst>
              <a:path w="120000" h="120000" extrusionOk="0">
                <a:moveTo>
                  <a:pt x="0" y="0"/>
                </a:moveTo>
                <a:lnTo>
                  <a:pt x="120000" y="0"/>
                </a:lnTo>
                <a:lnTo>
                  <a:pt x="120000" y="120000"/>
                </a:lnTo>
                <a:lnTo>
                  <a:pt x="0" y="120000"/>
                </a:lnTo>
                <a:close/>
              </a:path>
            </a:pathLst>
          </a:custGeom>
          <a:ln cap="flat">
            <a:round/>
            <a:headEnd type="none" w="med" len="med"/>
            <a:tailEnd type="none" w="med" len="med"/>
          </a:ln>
        </p:spPr>
      </p:sp>
      <p:sp>
        <p:nvSpPr>
          <p:cNvPr id="165" name="Shape 165"/>
          <p:cNvSpPr txBox="1">
            <a:spLocks noGrp="1"/>
          </p:cNvSpPr>
          <p:nvPr>
            <p:ph type="body" idx="1"/>
          </p:nvPr>
        </p:nvSpPr>
        <p:spPr/>
        <p:txBody>
          <a:bodyPr lIns="91425" tIns="91425" rIns="91425" bIns="91425">
            <a:noAutofit/>
          </a:bodyPr>
          <a:lstStyle/>
          <a:p>
            <a:pPr>
              <a:spcBef>
                <a:spcPts val="0"/>
              </a:spcBef>
              <a:defRPr/>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E9E863-F62F-4498-8208-B411469B62F1}" type="slidenum">
              <a:rPr lang="en-US" smtClean="0"/>
              <a:t>42</a:t>
            </a:fld>
            <a:endParaRPr lang="en-US"/>
          </a:p>
        </p:txBody>
      </p:sp>
    </p:spTree>
    <p:extLst>
      <p:ext uri="{BB962C8B-B14F-4D97-AF65-F5344CB8AC3E}">
        <p14:creationId xmlns:p14="http://schemas.microsoft.com/office/powerpoint/2010/main" val="1282371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70" name="Shape 170"/>
          <p:cNvSpPr>
            <a:spLocks noGrp="1" noRot="1" noChangeAspect="1"/>
          </p:cNvSpPr>
          <p:nvPr>
            <p:ph type="sldImg" idx="2"/>
          </p:nvPr>
        </p:nvSpPr>
        <p:spPr>
          <a:custGeom>
            <a:avLst/>
            <a:gdLst/>
            <a:ahLst/>
            <a:cxnLst/>
            <a:rect l="0" t="0" r="0" b="0"/>
            <a:pathLst>
              <a:path w="120000" h="120000" extrusionOk="0">
                <a:moveTo>
                  <a:pt x="0" y="0"/>
                </a:moveTo>
                <a:lnTo>
                  <a:pt x="120000" y="0"/>
                </a:lnTo>
                <a:lnTo>
                  <a:pt x="120000" y="120000"/>
                </a:lnTo>
                <a:lnTo>
                  <a:pt x="0" y="120000"/>
                </a:lnTo>
                <a:close/>
              </a:path>
            </a:pathLst>
          </a:custGeom>
          <a:ln cap="flat">
            <a:round/>
            <a:headEnd type="none" w="med" len="med"/>
            <a:tailEnd type="none" w="med" len="med"/>
          </a:ln>
        </p:spPr>
      </p:sp>
      <p:sp>
        <p:nvSpPr>
          <p:cNvPr id="171" name="Shape 171"/>
          <p:cNvSpPr txBox="1">
            <a:spLocks noGrp="1"/>
          </p:cNvSpPr>
          <p:nvPr>
            <p:ph type="body" idx="1"/>
          </p:nvPr>
        </p:nvSpPr>
        <p:spPr/>
        <p:txBody>
          <a:bodyPr lIns="91425" tIns="91425" rIns="91425" bIns="91425">
            <a:noAutofit/>
          </a:bodyPr>
          <a:lstStyle/>
          <a:p>
            <a:pPr>
              <a:spcBef>
                <a:spcPts val="0"/>
              </a:spcBef>
              <a:defRPr/>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77" name="Shape 177"/>
          <p:cNvSpPr>
            <a:spLocks noGrp="1" noRot="1" noChangeAspect="1"/>
          </p:cNvSpPr>
          <p:nvPr>
            <p:ph type="sldImg" idx="2"/>
          </p:nvPr>
        </p:nvSpPr>
        <p:spPr>
          <a:custGeom>
            <a:avLst/>
            <a:gdLst/>
            <a:ahLst/>
            <a:cxnLst/>
            <a:rect l="0" t="0" r="0" b="0"/>
            <a:pathLst>
              <a:path w="120000" h="120000" extrusionOk="0">
                <a:moveTo>
                  <a:pt x="0" y="0"/>
                </a:moveTo>
                <a:lnTo>
                  <a:pt x="120000" y="0"/>
                </a:lnTo>
                <a:lnTo>
                  <a:pt x="120000" y="120000"/>
                </a:lnTo>
                <a:lnTo>
                  <a:pt x="0" y="120000"/>
                </a:lnTo>
                <a:close/>
              </a:path>
            </a:pathLst>
          </a:custGeom>
          <a:ln cap="flat">
            <a:round/>
            <a:headEnd type="none" w="med" len="med"/>
            <a:tailEnd type="none" w="med" len="med"/>
          </a:ln>
        </p:spPr>
      </p:sp>
      <p:sp>
        <p:nvSpPr>
          <p:cNvPr id="178" name="Shape 178"/>
          <p:cNvSpPr txBox="1">
            <a:spLocks noGrp="1"/>
          </p:cNvSpPr>
          <p:nvPr>
            <p:ph type="body" idx="1"/>
          </p:nvPr>
        </p:nvSpPr>
        <p:spPr/>
        <p:txBody>
          <a:bodyPr lIns="91425" tIns="91425" rIns="91425" bIns="91425">
            <a:noAutofit/>
          </a:bodyPr>
          <a:lstStyle/>
          <a:p>
            <a:pPr>
              <a:spcBef>
                <a:spcPts val="0"/>
              </a:spcBef>
              <a:defRPr/>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4" name="Shape 184"/>
          <p:cNvSpPr>
            <a:spLocks noGrp="1" noRot="1" noChangeAspect="1"/>
          </p:cNvSpPr>
          <p:nvPr>
            <p:ph type="sldImg" idx="2"/>
          </p:nvPr>
        </p:nvSpPr>
        <p:spPr>
          <a:custGeom>
            <a:avLst/>
            <a:gdLst/>
            <a:ahLst/>
            <a:cxnLst/>
            <a:rect l="0" t="0" r="0" b="0"/>
            <a:pathLst>
              <a:path w="120000" h="120000" extrusionOk="0">
                <a:moveTo>
                  <a:pt x="0" y="0"/>
                </a:moveTo>
                <a:lnTo>
                  <a:pt x="120000" y="0"/>
                </a:lnTo>
                <a:lnTo>
                  <a:pt x="120000" y="120000"/>
                </a:lnTo>
                <a:lnTo>
                  <a:pt x="0" y="120000"/>
                </a:lnTo>
                <a:close/>
              </a:path>
            </a:pathLst>
          </a:custGeom>
          <a:ln cap="flat">
            <a:round/>
            <a:headEnd type="none" w="med" len="med"/>
            <a:tailEnd type="none" w="med" len="med"/>
          </a:ln>
        </p:spPr>
      </p:sp>
      <p:sp>
        <p:nvSpPr>
          <p:cNvPr id="185" name="Shape 185"/>
          <p:cNvSpPr txBox="1">
            <a:spLocks noGrp="1"/>
          </p:cNvSpPr>
          <p:nvPr>
            <p:ph type="body" idx="1"/>
          </p:nvPr>
        </p:nvSpPr>
        <p:spPr/>
        <p:txBody>
          <a:bodyPr lIns="91425" tIns="91425" rIns="91425" bIns="91425">
            <a:noAutofit/>
          </a:bodyPr>
          <a:lstStyle/>
          <a:p>
            <a:pPr>
              <a:spcBef>
                <a:spcPts val="0"/>
              </a:spcBef>
              <a:defRPr/>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6" name="Shape 196"/>
          <p:cNvSpPr>
            <a:spLocks noGrp="1" noRot="1" noChangeAspect="1"/>
          </p:cNvSpPr>
          <p:nvPr>
            <p:ph type="sldImg" idx="2"/>
          </p:nvPr>
        </p:nvSpPr>
        <p:spPr>
          <a:custGeom>
            <a:avLst/>
            <a:gdLst/>
            <a:ahLst/>
            <a:cxnLst/>
            <a:rect l="0" t="0" r="0" b="0"/>
            <a:pathLst>
              <a:path w="120000" h="120000" extrusionOk="0">
                <a:moveTo>
                  <a:pt x="0" y="0"/>
                </a:moveTo>
                <a:lnTo>
                  <a:pt x="120000" y="0"/>
                </a:lnTo>
                <a:lnTo>
                  <a:pt x="120000" y="120000"/>
                </a:lnTo>
                <a:lnTo>
                  <a:pt x="0" y="120000"/>
                </a:lnTo>
                <a:close/>
              </a:path>
            </a:pathLst>
          </a:custGeom>
          <a:ln cap="flat">
            <a:round/>
            <a:headEnd type="none" w="med" len="med"/>
            <a:tailEnd type="none" w="med" len="med"/>
          </a:ln>
        </p:spPr>
      </p:sp>
      <p:sp>
        <p:nvSpPr>
          <p:cNvPr id="197" name="Shape 197"/>
          <p:cNvSpPr txBox="1">
            <a:spLocks noGrp="1"/>
          </p:cNvSpPr>
          <p:nvPr>
            <p:ph type="body" idx="1"/>
          </p:nvPr>
        </p:nvSpPr>
        <p:spPr/>
        <p:txBody>
          <a:bodyPr lIns="91425" tIns="91425" rIns="91425" bIns="91425">
            <a:noAutofit/>
          </a:bodyPr>
          <a:lstStyle/>
          <a:p>
            <a:pPr>
              <a:spcBef>
                <a:spcPts val="0"/>
              </a:spcBef>
              <a:defRPr/>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2" name="Shape 152"/>
          <p:cNvSpPr>
            <a:spLocks noGrp="1" noRot="1" noChangeAspect="1"/>
          </p:cNvSpPr>
          <p:nvPr>
            <p:ph type="sldImg" idx="2"/>
          </p:nvPr>
        </p:nvSpPr>
        <p:spPr>
          <a:custGeom>
            <a:avLst/>
            <a:gdLst/>
            <a:ahLst/>
            <a:cxnLst/>
            <a:rect l="0" t="0" r="0" b="0"/>
            <a:pathLst>
              <a:path w="120000" h="120000" extrusionOk="0">
                <a:moveTo>
                  <a:pt x="0" y="0"/>
                </a:moveTo>
                <a:lnTo>
                  <a:pt x="120000" y="0"/>
                </a:lnTo>
                <a:lnTo>
                  <a:pt x="120000" y="120000"/>
                </a:lnTo>
                <a:lnTo>
                  <a:pt x="0" y="120000"/>
                </a:lnTo>
                <a:close/>
              </a:path>
            </a:pathLst>
          </a:custGeom>
          <a:ln cap="flat">
            <a:round/>
            <a:headEnd type="none" w="med" len="med"/>
            <a:tailEnd type="none" w="med" len="med"/>
          </a:ln>
        </p:spPr>
      </p:sp>
      <p:sp>
        <p:nvSpPr>
          <p:cNvPr id="153" name="Shape 153"/>
          <p:cNvSpPr txBox="1">
            <a:spLocks noGrp="1"/>
          </p:cNvSpPr>
          <p:nvPr>
            <p:ph type="body" idx="1"/>
          </p:nvPr>
        </p:nvSpPr>
        <p:spPr/>
        <p:txBody>
          <a:bodyPr lIns="91425" tIns="91425" rIns="91425" bIns="91425">
            <a:noAutofit/>
          </a:bodyPr>
          <a:lstStyle/>
          <a:p>
            <a:pPr>
              <a:spcBef>
                <a:spcPts val="0"/>
              </a:spcBef>
              <a:defRPr/>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6" name="Shape 146"/>
          <p:cNvSpPr>
            <a:spLocks noGrp="1" noRot="1" noChangeAspect="1"/>
          </p:cNvSpPr>
          <p:nvPr>
            <p:ph type="sldImg" idx="2"/>
          </p:nvPr>
        </p:nvSpPr>
        <p:spPr>
          <a:custGeom>
            <a:avLst/>
            <a:gdLst/>
            <a:ahLst/>
            <a:cxnLst/>
            <a:rect l="0" t="0" r="0" b="0"/>
            <a:pathLst>
              <a:path w="120000" h="120000" extrusionOk="0">
                <a:moveTo>
                  <a:pt x="0" y="0"/>
                </a:moveTo>
                <a:lnTo>
                  <a:pt x="120000" y="0"/>
                </a:lnTo>
                <a:lnTo>
                  <a:pt x="120000" y="120000"/>
                </a:lnTo>
                <a:lnTo>
                  <a:pt x="0" y="120000"/>
                </a:lnTo>
                <a:close/>
              </a:path>
            </a:pathLst>
          </a:custGeom>
          <a:ln cap="flat">
            <a:round/>
            <a:headEnd type="none" w="med" len="med"/>
            <a:tailEnd type="none" w="med" len="med"/>
          </a:ln>
        </p:spPr>
      </p:sp>
      <p:sp>
        <p:nvSpPr>
          <p:cNvPr id="147" name="Shape 147"/>
          <p:cNvSpPr txBox="1">
            <a:spLocks noGrp="1"/>
          </p:cNvSpPr>
          <p:nvPr>
            <p:ph type="body" idx="1"/>
          </p:nvPr>
        </p:nvSpPr>
        <p:spPr/>
        <p:txBody>
          <a:bodyPr lIns="91425" tIns="91425" rIns="91425" bIns="91425">
            <a:noAutofit/>
          </a:bodyPr>
          <a:lstStyle/>
          <a:p>
            <a:pPr>
              <a:spcBef>
                <a:spcPts val="0"/>
              </a:spcBef>
              <a:defRPr/>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6" name="Shape 146"/>
          <p:cNvSpPr>
            <a:spLocks noGrp="1" noRot="1" noChangeAspect="1"/>
          </p:cNvSpPr>
          <p:nvPr>
            <p:ph type="sldImg" idx="2"/>
          </p:nvPr>
        </p:nvSpPr>
        <p:spPr>
          <a:custGeom>
            <a:avLst/>
            <a:gdLst/>
            <a:ahLst/>
            <a:cxnLst/>
            <a:rect l="0" t="0" r="0" b="0"/>
            <a:pathLst>
              <a:path w="120000" h="120000" extrusionOk="0">
                <a:moveTo>
                  <a:pt x="0" y="0"/>
                </a:moveTo>
                <a:lnTo>
                  <a:pt x="120000" y="0"/>
                </a:lnTo>
                <a:lnTo>
                  <a:pt x="120000" y="120000"/>
                </a:lnTo>
                <a:lnTo>
                  <a:pt x="0" y="120000"/>
                </a:lnTo>
                <a:close/>
              </a:path>
            </a:pathLst>
          </a:custGeom>
          <a:ln cap="flat">
            <a:round/>
            <a:headEnd type="none" w="med" len="med"/>
            <a:tailEnd type="none" w="med" len="med"/>
          </a:ln>
        </p:spPr>
      </p:sp>
      <p:sp>
        <p:nvSpPr>
          <p:cNvPr id="147" name="Shape 147"/>
          <p:cNvSpPr txBox="1">
            <a:spLocks noGrp="1"/>
          </p:cNvSpPr>
          <p:nvPr>
            <p:ph type="body" idx="1"/>
          </p:nvPr>
        </p:nvSpPr>
        <p:spPr/>
        <p:txBody>
          <a:bodyPr lIns="91425" tIns="91425" rIns="91425" bIns="91425">
            <a:noAutofit/>
          </a:bodyPr>
          <a:lstStyle/>
          <a:p>
            <a:pPr>
              <a:spcBef>
                <a:spcPts val="0"/>
              </a:spcBef>
              <a:defRPr/>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E837D5F0-5888-4BB7-A8CF-8366CA32C87C}" type="datetime1">
              <a:rPr lang="en-US" smtClean="0"/>
              <a:t>16-07-17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68865777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55BBDB-0B10-4865-B5D8-34AE3EC6B9B2}" type="datetime1">
              <a:rPr lang="en-US" smtClean="0"/>
              <a:t>16-07-17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1319585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11B7CB-25D0-4989-B0D8-08EF0290487F}" type="datetime1">
              <a:rPr lang="en-US" smtClean="0"/>
              <a:t>16-07-17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16757829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609600" y="274631"/>
            <a:ext cx="10972800" cy="1506399"/>
          </a:xfrm>
          <a:prstGeom prst="rect">
            <a:avLst/>
          </a:prstGeom>
        </p:spPr>
        <p:txBody>
          <a:bodyPr lIns="121886" tIns="121886" rIns="121886" bIns="121886" anchor="b"/>
          <a:lstStyle>
            <a:lvl1pPr algn="ctr" rtl="0">
              <a:spcBef>
                <a:spcPts val="0"/>
              </a:spcBef>
              <a:buClr>
                <a:srgbClr val="000090"/>
              </a:buClr>
              <a:buSzPct val="100000"/>
              <a:defRPr sz="5400" u="sng">
                <a:solidFill>
                  <a:srgbClr val="000090"/>
                </a:solidFill>
              </a:defRPr>
            </a:lvl1pPr>
            <a:lvl2pPr rtl="0">
              <a:spcBef>
                <a:spcPts val="0"/>
              </a:spcBef>
              <a:buClr>
                <a:srgbClr val="800000"/>
              </a:buClr>
              <a:defRPr>
                <a:solidFill>
                  <a:srgbClr val="800000"/>
                </a:solidFill>
              </a:defRPr>
            </a:lvl2pPr>
            <a:lvl3pPr rtl="0">
              <a:spcBef>
                <a:spcPts val="0"/>
              </a:spcBef>
              <a:buClr>
                <a:srgbClr val="800000"/>
              </a:buClr>
              <a:defRPr>
                <a:solidFill>
                  <a:srgbClr val="800000"/>
                </a:solidFill>
              </a:defRPr>
            </a:lvl3pPr>
            <a:lvl4pPr rtl="0">
              <a:spcBef>
                <a:spcPts val="0"/>
              </a:spcBef>
              <a:buClr>
                <a:srgbClr val="800000"/>
              </a:buClr>
              <a:defRPr>
                <a:solidFill>
                  <a:srgbClr val="800000"/>
                </a:solidFill>
              </a:defRPr>
            </a:lvl4pPr>
            <a:lvl5pPr rtl="0">
              <a:spcBef>
                <a:spcPts val="0"/>
              </a:spcBef>
              <a:buClr>
                <a:srgbClr val="800000"/>
              </a:buClr>
              <a:defRPr>
                <a:solidFill>
                  <a:srgbClr val="800000"/>
                </a:solidFill>
              </a:defRPr>
            </a:lvl5pPr>
            <a:lvl6pPr rtl="0">
              <a:spcBef>
                <a:spcPts val="0"/>
              </a:spcBef>
              <a:buClr>
                <a:srgbClr val="800000"/>
              </a:buClr>
              <a:defRPr>
                <a:solidFill>
                  <a:srgbClr val="800000"/>
                </a:solidFill>
              </a:defRPr>
            </a:lvl6pPr>
            <a:lvl7pPr rtl="0">
              <a:spcBef>
                <a:spcPts val="0"/>
              </a:spcBef>
              <a:buClr>
                <a:srgbClr val="800000"/>
              </a:buClr>
              <a:defRPr>
                <a:solidFill>
                  <a:srgbClr val="800000"/>
                </a:solidFill>
              </a:defRPr>
            </a:lvl7pPr>
            <a:lvl8pPr rtl="0">
              <a:spcBef>
                <a:spcPts val="0"/>
              </a:spcBef>
              <a:buClr>
                <a:srgbClr val="800000"/>
              </a:buClr>
              <a:defRPr>
                <a:solidFill>
                  <a:srgbClr val="800000"/>
                </a:solidFill>
              </a:defRPr>
            </a:lvl8pPr>
            <a:lvl9pPr rtl="0">
              <a:spcBef>
                <a:spcPts val="0"/>
              </a:spcBef>
              <a:buClr>
                <a:srgbClr val="800000"/>
              </a:buClr>
              <a:defRPr>
                <a:solidFill>
                  <a:srgbClr val="800000"/>
                </a:solidFill>
              </a:defRPr>
            </a:lvl9pPr>
          </a:lstStyle>
          <a:p>
            <a:endParaRPr/>
          </a:p>
        </p:txBody>
      </p:sp>
      <p:sp>
        <p:nvSpPr>
          <p:cNvPr id="30" name="Shape 30"/>
          <p:cNvSpPr txBox="1">
            <a:spLocks noGrp="1"/>
          </p:cNvSpPr>
          <p:nvPr>
            <p:ph type="body" idx="1"/>
          </p:nvPr>
        </p:nvSpPr>
        <p:spPr>
          <a:xfrm>
            <a:off x="609600" y="1600201"/>
            <a:ext cx="10972800" cy="4967599"/>
          </a:xfrm>
          <a:prstGeom prst="rect">
            <a:avLst/>
          </a:prstGeom>
        </p:spPr>
        <p:txBody>
          <a:bodyPr lIns="121886" tIns="121886" rIns="121886" bIns="121886" anchor="t"/>
          <a:lstStyle>
            <a:lvl1pPr rtl="0">
              <a:spcBef>
                <a:spcPts val="0"/>
              </a:spcBef>
              <a:buClr>
                <a:srgbClr val="6DB7D7"/>
              </a:buClr>
              <a:defRPr>
                <a:solidFill>
                  <a:schemeClr val="dk2"/>
                </a:solidFill>
              </a:defRPr>
            </a:lvl1pPr>
            <a:lvl2pPr rtl="0">
              <a:spcBef>
                <a:spcPts val="0"/>
              </a:spcBef>
              <a:buClr>
                <a:srgbClr val="6DB7D7"/>
              </a:buClr>
              <a:buSzPct val="100000"/>
              <a:buChar char="●"/>
              <a:defRPr sz="2400">
                <a:solidFill>
                  <a:schemeClr val="dk2"/>
                </a:solidFill>
              </a:defRPr>
            </a:lvl2pPr>
            <a:lvl3pPr rtl="0">
              <a:spcBef>
                <a:spcPts val="0"/>
              </a:spcBef>
              <a:buClr>
                <a:schemeClr val="dk2"/>
              </a:buClr>
              <a:buSzPct val="100000"/>
              <a:defRPr sz="2400">
                <a:solidFill>
                  <a:schemeClr val="dk2"/>
                </a:solidFill>
              </a:defRPr>
            </a:lvl3pPr>
            <a:lvl4pPr rtl="0">
              <a:spcBef>
                <a:spcPts val="0"/>
              </a:spcBef>
              <a:buClr>
                <a:schemeClr val="dk2"/>
              </a:buClr>
              <a:defRPr>
                <a:solidFill>
                  <a:schemeClr val="dk2"/>
                </a:solidFill>
              </a:defRPr>
            </a:lvl4pPr>
            <a:lvl5pPr rtl="0">
              <a:spcBef>
                <a:spcPts val="0"/>
              </a:spcBef>
              <a:buClr>
                <a:schemeClr val="dk2"/>
              </a:buClr>
              <a:defRPr>
                <a:solidFill>
                  <a:schemeClr val="dk2"/>
                </a:solidFill>
              </a:defRPr>
            </a:lvl5pPr>
            <a:lvl6pPr rtl="0">
              <a:spcBef>
                <a:spcPts val="0"/>
              </a:spcBef>
              <a:buClr>
                <a:schemeClr val="dk2"/>
              </a:buClr>
              <a:defRPr>
                <a:solidFill>
                  <a:schemeClr val="dk2"/>
                </a:solidFill>
              </a:defRPr>
            </a:lvl6pPr>
            <a:lvl7pPr rtl="0">
              <a:spcBef>
                <a:spcPts val="0"/>
              </a:spcBef>
              <a:buClr>
                <a:schemeClr val="dk2"/>
              </a:buClr>
              <a:defRPr>
                <a:solidFill>
                  <a:schemeClr val="dk2"/>
                </a:solidFill>
              </a:defRPr>
            </a:lvl7pPr>
            <a:lvl8pPr rtl="0">
              <a:spcBef>
                <a:spcPts val="0"/>
              </a:spcBef>
              <a:buClr>
                <a:schemeClr val="dk2"/>
              </a:buClr>
              <a:defRPr>
                <a:solidFill>
                  <a:schemeClr val="dk2"/>
                </a:solidFill>
              </a:defRPr>
            </a:lvl8pPr>
            <a:lvl9pPr rtl="0">
              <a:spcBef>
                <a:spcPts val="0"/>
              </a:spcBef>
              <a:buClr>
                <a:schemeClr val="dk2"/>
              </a:buClr>
              <a:defRPr>
                <a:solidFill>
                  <a:schemeClr val="dk2"/>
                </a:solidFill>
              </a:defRPr>
            </a:lvl9pPr>
          </a:lstStyle>
          <a:p>
            <a:endParaRPr/>
          </a:p>
        </p:txBody>
      </p:sp>
    </p:spTree>
    <p:extLst>
      <p:ext uri="{BB962C8B-B14F-4D97-AF65-F5344CB8AC3E}">
        <p14:creationId xmlns:p14="http://schemas.microsoft.com/office/powerpoint/2010/main" val="224160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9E96D9-947D-493B-A2AB-DFA785CAB80E}" type="datetime1">
              <a:rPr lang="en-US" smtClean="0"/>
              <a:t>16-07-17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351362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BA62BDFC-6149-4593-86B0-DFC36DE08585}" type="datetime1">
              <a:rPr lang="en-US" smtClean="0"/>
              <a:t>16-07-17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9389789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90B65532-4A50-4EFF-A045-49285C377CA1}" type="datetime1">
              <a:rPr lang="en-US" smtClean="0"/>
              <a:t>16-07-17</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477701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EA608638-3ADE-4612-BE7C-79F9A292ADD6}" type="datetime1">
              <a:rPr lang="en-US" smtClean="0"/>
              <a:t>16-07-17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953785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0D8EC8D-2DC8-47D6-8B94-A57F661C9C61}" type="datetime1">
              <a:rPr lang="en-US" smtClean="0"/>
              <a:t>16-07-17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3358720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75C08B-CA3B-4383-8138-85FBA7CD68CE}" type="datetime1">
              <a:rPr lang="en-US" smtClean="0"/>
              <a:t>16-07-17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1987961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8"/>
          <p:cNvSpPr>
            <a:spLocks noGrp="1"/>
          </p:cNvSpPr>
          <p:nvPr>
            <p:ph type="dt" sz="half" idx="10"/>
          </p:nvPr>
        </p:nvSpPr>
        <p:spPr/>
        <p:txBody>
          <a:bodyPr/>
          <a:lstStyle/>
          <a:p>
            <a:fld id="{13AC3FDD-0E8E-439A-9F9F-FDE7795380B1}" type="datetime1">
              <a:rPr lang="en-US" smtClean="0"/>
              <a:t>16-07-17</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308721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EF52CF20-3A0A-480D-9008-AE6BCFC02CF7}" type="datetime1">
              <a:rPr lang="en-US" smtClean="0"/>
              <a:t>16-07-17</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241598193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270418"/>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dirty="0"/>
              <a:t>Click to edit Master title style</a:t>
            </a:r>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B54E68C4-1335-48EC-86A5-D9D45783837D}" type="datetime1">
              <a:rPr lang="en-US" smtClean="0"/>
              <a:t>16-07-17</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17495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743470935"/>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Lst>
  <p:hf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 Id="rId3"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hyperlink" Target="https://sites.google.com/a/gsd.uwaterloo.ca/maplesat/"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Grp="1" noChangeArrowheads="1"/>
          </p:cNvSpPr>
          <p:nvPr>
            <p:ph type="title"/>
          </p:nvPr>
        </p:nvSpPr>
        <p:spPr>
          <a:xfrm>
            <a:off x="610066" y="535440"/>
            <a:ext cx="10931403" cy="2924519"/>
          </a:xfrm>
          <a:gradFill flip="none" rotWithShape="1">
            <a:gsLst>
              <a:gs pos="0">
                <a:srgbClr val="C0FFA5"/>
              </a:gs>
              <a:gs pos="100000">
                <a:srgbClr val="FFFFFF"/>
              </a:gs>
            </a:gsLst>
            <a:path path="circle">
              <a:fillToRect l="100000" t="100000"/>
            </a:path>
            <a:tileRect r="-100000" b="-100000"/>
          </a:gradFill>
        </p:spPr>
        <p:txBody>
          <a:bodyPr>
            <a:normAutofit/>
          </a:bodyPr>
          <a:lstStyle/>
          <a:p>
            <a:pPr eaLnBrk="1" hangingPunct="1">
              <a:defRPr/>
            </a:pPr>
            <a:r>
              <a:rPr lang="en-US" sz="4200" dirty="0">
                <a:solidFill>
                  <a:srgbClr val="FF0000"/>
                </a:solidFill>
                <a:effectLst>
                  <a:outerShdw blurRad="50800" dist="38100" dir="2700000" algn="tl" rotWithShape="0">
                    <a:srgbClr val="000000">
                      <a:alpha val="43000"/>
                    </a:srgbClr>
                  </a:outerShdw>
                </a:effectLst>
                <a:latin typeface="Times"/>
                <a:cs typeface="Times"/>
              </a:rPr>
              <a:t>Towards </a:t>
            </a:r>
            <a:r>
              <a:rPr lang="en-US" sz="4200" dirty="0" smtClean="0">
                <a:solidFill>
                  <a:srgbClr val="FF0000"/>
                </a:solidFill>
                <a:effectLst>
                  <a:outerShdw blurRad="50800" dist="38100" dir="2700000" algn="tl" rotWithShape="0">
                    <a:srgbClr val="000000">
                      <a:alpha val="43000"/>
                    </a:srgbClr>
                  </a:outerShdw>
                </a:effectLst>
                <a:latin typeface="Times"/>
                <a:cs typeface="Times"/>
              </a:rPr>
              <a:t>a DEEPER</a:t>
            </a:r>
            <a:r>
              <a:rPr lang="en-US" sz="4200" dirty="0" smtClean="0">
                <a:solidFill>
                  <a:srgbClr val="FF0000"/>
                </a:solidFill>
                <a:effectLst>
                  <a:outerShdw blurRad="50800" dist="38100" dir="2700000" algn="tl" rotWithShape="0">
                    <a:srgbClr val="000000">
                      <a:alpha val="43000"/>
                    </a:srgbClr>
                  </a:outerShdw>
                </a:effectLst>
                <a:latin typeface="Times"/>
                <a:cs typeface="Times"/>
              </a:rPr>
              <a:t/>
            </a:r>
            <a:br>
              <a:rPr lang="en-US" sz="4200" dirty="0" smtClean="0">
                <a:solidFill>
                  <a:srgbClr val="FF0000"/>
                </a:solidFill>
                <a:effectLst>
                  <a:outerShdw blurRad="50800" dist="38100" dir="2700000" algn="tl" rotWithShape="0">
                    <a:srgbClr val="000000">
                      <a:alpha val="43000"/>
                    </a:srgbClr>
                  </a:outerShdw>
                </a:effectLst>
                <a:latin typeface="Times"/>
                <a:cs typeface="Times"/>
              </a:rPr>
            </a:br>
            <a:r>
              <a:rPr lang="en-US" sz="4200" dirty="0" smtClean="0">
                <a:solidFill>
                  <a:srgbClr val="FF0000"/>
                </a:solidFill>
                <a:effectLst>
                  <a:outerShdw blurRad="50800" dist="38100" dir="2700000" algn="tl" rotWithShape="0">
                    <a:srgbClr val="000000">
                      <a:alpha val="43000"/>
                    </a:srgbClr>
                  </a:outerShdw>
                </a:effectLst>
                <a:latin typeface="Times"/>
                <a:cs typeface="Times"/>
              </a:rPr>
              <a:t>Empirical </a:t>
            </a:r>
            <a:r>
              <a:rPr lang="en-US" sz="4200" dirty="0">
                <a:solidFill>
                  <a:srgbClr val="FF0000"/>
                </a:solidFill>
                <a:effectLst>
                  <a:outerShdw blurRad="50800" dist="38100" dir="2700000" algn="tl" rotWithShape="0">
                    <a:srgbClr val="000000">
                      <a:alpha val="43000"/>
                    </a:srgbClr>
                  </a:outerShdw>
                </a:effectLst>
                <a:latin typeface="Times"/>
                <a:cs typeface="Times"/>
              </a:rPr>
              <a:t>Understanding of </a:t>
            </a:r>
            <a:br>
              <a:rPr lang="en-US" sz="4200" dirty="0">
                <a:solidFill>
                  <a:srgbClr val="FF0000"/>
                </a:solidFill>
                <a:effectLst>
                  <a:outerShdw blurRad="50800" dist="38100" dir="2700000" algn="tl" rotWithShape="0">
                    <a:srgbClr val="000000">
                      <a:alpha val="43000"/>
                    </a:srgbClr>
                  </a:outerShdw>
                </a:effectLst>
                <a:latin typeface="Times"/>
                <a:cs typeface="Times"/>
              </a:rPr>
            </a:br>
            <a:r>
              <a:rPr lang="en-US" sz="4200" dirty="0">
                <a:solidFill>
                  <a:srgbClr val="FF0000"/>
                </a:solidFill>
                <a:effectLst>
                  <a:outerShdw blurRad="50800" dist="38100" dir="2700000" algn="tl" rotWithShape="0">
                    <a:srgbClr val="000000">
                      <a:alpha val="43000"/>
                    </a:srgbClr>
                  </a:outerShdw>
                </a:effectLst>
                <a:latin typeface="Times"/>
                <a:cs typeface="Times"/>
              </a:rPr>
              <a:t>CDCL SAT Solvers</a:t>
            </a:r>
          </a:p>
        </p:txBody>
      </p:sp>
      <p:sp>
        <p:nvSpPr>
          <p:cNvPr id="39938" name="Rectangle 2"/>
          <p:cNvSpPr>
            <a:spLocks noGrp="1" noChangeArrowheads="1"/>
          </p:cNvSpPr>
          <p:nvPr>
            <p:ph type="body" idx="1"/>
          </p:nvPr>
        </p:nvSpPr>
        <p:spPr>
          <a:xfrm>
            <a:off x="610067" y="3804047"/>
            <a:ext cx="10931402" cy="2952353"/>
          </a:xfrm>
        </p:spPr>
        <p:txBody>
          <a:bodyPr>
            <a:noAutofit/>
          </a:bodyPr>
          <a:lstStyle/>
          <a:p>
            <a:pPr marL="0" indent="0" algn="ctr">
              <a:buNone/>
              <a:defRPr/>
            </a:pPr>
            <a:r>
              <a:rPr lang="en-US" sz="2800" dirty="0">
                <a:solidFill>
                  <a:srgbClr val="0000FF"/>
                </a:solidFill>
                <a:effectLst>
                  <a:innerShdw blurRad="63500" dist="50800" dir="13500000">
                    <a:srgbClr val="000000">
                      <a:alpha val="50000"/>
                    </a:srgbClr>
                  </a:innerShdw>
                </a:effectLst>
                <a:cs typeface="Times"/>
              </a:rPr>
              <a:t>Vijay </a:t>
            </a:r>
            <a:r>
              <a:rPr lang="en-US" sz="2800" dirty="0" smtClean="0">
                <a:solidFill>
                  <a:srgbClr val="0000FF"/>
                </a:solidFill>
                <a:effectLst>
                  <a:innerShdw blurRad="63500" dist="50800" dir="13500000">
                    <a:srgbClr val="000000">
                      <a:alpha val="50000"/>
                    </a:srgbClr>
                  </a:innerShdw>
                </a:effectLst>
                <a:cs typeface="Times"/>
              </a:rPr>
              <a:t>Ganesh</a:t>
            </a:r>
            <a:br>
              <a:rPr lang="en-US" sz="2800" dirty="0" smtClean="0">
                <a:solidFill>
                  <a:srgbClr val="0000FF"/>
                </a:solidFill>
                <a:effectLst>
                  <a:innerShdw blurRad="63500" dist="50800" dir="13500000">
                    <a:srgbClr val="000000">
                      <a:alpha val="50000"/>
                    </a:srgbClr>
                  </a:innerShdw>
                </a:effectLst>
                <a:cs typeface="Times"/>
              </a:rPr>
            </a:br>
            <a:r>
              <a:rPr lang="en-US" sz="2800" dirty="0" smtClean="0">
                <a:solidFill>
                  <a:srgbClr val="0000FF"/>
                </a:solidFill>
                <a:effectLst>
                  <a:innerShdw blurRad="63500" dist="50800" dir="13500000">
                    <a:srgbClr val="000000">
                      <a:alpha val="50000"/>
                    </a:srgbClr>
                  </a:innerShdw>
                </a:effectLst>
                <a:cs typeface="Times"/>
              </a:rPr>
              <a:t>Assistant </a:t>
            </a:r>
            <a:r>
              <a:rPr lang="en-US" sz="2800" dirty="0">
                <a:solidFill>
                  <a:srgbClr val="0000FF"/>
                </a:solidFill>
                <a:effectLst>
                  <a:innerShdw blurRad="63500" dist="50800" dir="13500000">
                    <a:srgbClr val="000000">
                      <a:alpha val="50000"/>
                    </a:srgbClr>
                  </a:innerShdw>
                </a:effectLst>
                <a:cs typeface="Times"/>
              </a:rPr>
              <a:t>Professor</a:t>
            </a:r>
            <a:r>
              <a:rPr lang="en-US" sz="2800" dirty="0" smtClean="0">
                <a:solidFill>
                  <a:srgbClr val="0000FF"/>
                </a:solidFill>
                <a:effectLst>
                  <a:innerShdw blurRad="63500" dist="50800" dir="13500000">
                    <a:srgbClr val="000000">
                      <a:alpha val="50000"/>
                    </a:srgbClr>
                  </a:innerShdw>
                </a:effectLst>
                <a:cs typeface="Times"/>
              </a:rPr>
              <a:t>, University of  Waterloo</a:t>
            </a:r>
            <a:r>
              <a:rPr lang="en-US" sz="2800" dirty="0">
                <a:solidFill>
                  <a:srgbClr val="0000FF"/>
                </a:solidFill>
                <a:effectLst>
                  <a:innerShdw blurRad="63500" dist="50800" dir="13500000">
                    <a:srgbClr val="000000">
                      <a:alpha val="50000"/>
                    </a:srgbClr>
                  </a:innerShdw>
                </a:effectLst>
                <a:cs typeface="Times"/>
              </a:rPr>
              <a:t>, Canada</a:t>
            </a:r>
          </a:p>
          <a:p>
            <a:pPr marL="0" indent="0" algn="ctr">
              <a:buNone/>
              <a:defRPr/>
            </a:pPr>
            <a:r>
              <a:rPr lang="en-US" sz="2600" dirty="0" smtClean="0">
                <a:solidFill>
                  <a:srgbClr val="BC4B00"/>
                </a:solidFill>
                <a:effectLst>
                  <a:innerShdw blurRad="63500" dist="50800" dir="13500000">
                    <a:srgbClr val="000000">
                      <a:alpha val="50000"/>
                    </a:srgbClr>
                  </a:innerShdw>
                </a:effectLst>
                <a:cs typeface="Times"/>
              </a:rPr>
              <a:t>Keynote @ Constraints Solvers in Testing, Verification, and Analysis (CSTVA</a:t>
            </a:r>
            <a:r>
              <a:rPr lang="en-US" sz="2600" dirty="0" smtClean="0">
                <a:solidFill>
                  <a:srgbClr val="BC4B00"/>
                </a:solidFill>
                <a:effectLst>
                  <a:innerShdw blurRad="63500" dist="50800" dir="13500000">
                    <a:srgbClr val="000000">
                      <a:alpha val="50000"/>
                    </a:srgbClr>
                  </a:innerShdw>
                </a:effectLst>
                <a:cs typeface="Times"/>
              </a:rPr>
              <a:t>)</a:t>
            </a:r>
            <a:r>
              <a:rPr lang="en-US" sz="2600" dirty="0">
                <a:solidFill>
                  <a:srgbClr val="BC4B00"/>
                </a:solidFill>
                <a:effectLst>
                  <a:innerShdw blurRad="63500" dist="50800" dir="13500000">
                    <a:srgbClr val="000000">
                      <a:alpha val="50000"/>
                    </a:srgbClr>
                  </a:innerShdw>
                </a:effectLst>
                <a:cs typeface="Times"/>
              </a:rPr>
              <a:t/>
            </a:r>
            <a:br>
              <a:rPr lang="en-US" sz="2600" dirty="0">
                <a:solidFill>
                  <a:srgbClr val="BC4B00"/>
                </a:solidFill>
                <a:effectLst>
                  <a:innerShdw blurRad="63500" dist="50800" dir="13500000">
                    <a:srgbClr val="000000">
                      <a:alpha val="50000"/>
                    </a:srgbClr>
                  </a:innerShdw>
                </a:effectLst>
                <a:cs typeface="Times"/>
              </a:rPr>
            </a:br>
            <a:r>
              <a:rPr lang="en-US" sz="2600" dirty="0" smtClean="0">
                <a:solidFill>
                  <a:srgbClr val="BC4B00"/>
                </a:solidFill>
                <a:effectLst>
                  <a:innerShdw blurRad="63500" dist="50800" dir="13500000">
                    <a:srgbClr val="000000">
                      <a:alpha val="50000"/>
                    </a:srgbClr>
                  </a:innerShdw>
                </a:effectLst>
                <a:cs typeface="Times"/>
              </a:rPr>
              <a:t>July 17, 2016</a:t>
            </a:r>
            <a:r>
              <a:rPr lang="en-US" sz="2600" dirty="0" smtClean="0">
                <a:solidFill>
                  <a:srgbClr val="BC4B00"/>
                </a:solidFill>
                <a:effectLst>
                  <a:innerShdw blurRad="63500" dist="50800" dir="13500000">
                    <a:srgbClr val="000000">
                      <a:alpha val="50000"/>
                    </a:srgbClr>
                  </a:innerShdw>
                </a:effectLst>
                <a:cs typeface="Times"/>
              </a:rPr>
              <a:t/>
            </a:r>
            <a:br>
              <a:rPr lang="en-US" sz="2600" dirty="0" smtClean="0">
                <a:solidFill>
                  <a:srgbClr val="BC4B00"/>
                </a:solidFill>
                <a:effectLst>
                  <a:innerShdw blurRad="63500" dist="50800" dir="13500000">
                    <a:srgbClr val="000000">
                      <a:alpha val="50000"/>
                    </a:srgbClr>
                  </a:innerShdw>
                </a:effectLst>
                <a:cs typeface="Times"/>
              </a:rPr>
            </a:br>
            <a:r>
              <a:rPr lang="en-US" sz="2600" dirty="0" smtClean="0">
                <a:solidFill>
                  <a:srgbClr val="BC4B00"/>
                </a:solidFill>
                <a:effectLst>
                  <a:innerShdw blurRad="63500" dist="50800" dir="13500000">
                    <a:srgbClr val="000000">
                      <a:alpha val="50000"/>
                    </a:srgbClr>
                  </a:innerShdw>
                </a:effectLst>
                <a:cs typeface="Times"/>
              </a:rPr>
              <a:t>Saarbrucken</a:t>
            </a:r>
            <a:r>
              <a:rPr lang="en-US" sz="2600" dirty="0" smtClean="0">
                <a:solidFill>
                  <a:srgbClr val="BC4B00"/>
                </a:solidFill>
                <a:effectLst>
                  <a:innerShdw blurRad="63500" dist="50800" dir="13500000">
                    <a:srgbClr val="000000">
                      <a:alpha val="50000"/>
                    </a:srgbClr>
                  </a:innerShdw>
                </a:effectLst>
                <a:cs typeface="Times"/>
              </a:rPr>
              <a:t>, Germany</a:t>
            </a:r>
            <a:endParaRPr lang="en-US" sz="2600" dirty="0">
              <a:solidFill>
                <a:srgbClr val="BC4B00"/>
              </a:solidFill>
              <a:effectLst>
                <a:innerShdw blurRad="63500" dist="50800" dir="13500000">
                  <a:srgbClr val="000000">
                    <a:alpha val="50000"/>
                  </a:srgbClr>
                </a:innerShdw>
              </a:effectLst>
              <a:cs typeface="Times"/>
            </a:endParaRPr>
          </a:p>
        </p:txBody>
      </p:sp>
    </p:spTree>
    <p:extLst>
      <p:ext uri="{BB962C8B-B14F-4D97-AF65-F5344CB8AC3E}">
        <p14:creationId xmlns:p14="http://schemas.microsoft.com/office/powerpoint/2010/main" val="10907242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Shape 161"/>
          <p:cNvSpPr txBox="1">
            <a:spLocks noGrp="1"/>
          </p:cNvSpPr>
          <p:nvPr>
            <p:ph type="title"/>
          </p:nvPr>
        </p:nvSpPr>
        <p:spPr>
          <a:xfrm>
            <a:off x="203097" y="198449"/>
            <a:ext cx="11839782" cy="1285875"/>
          </a:xfrm>
        </p:spPr>
        <p:txBody>
          <a:bodyPr>
            <a:noAutofit/>
          </a:bodyPr>
          <a:lstStyle/>
          <a:p>
            <a:pPr>
              <a:defRPr/>
            </a:pPr>
            <a:r>
              <a:rPr lang="en" sz="3000" dirty="0"/>
              <a:t>Community Structure and SAT Solver Performance</a:t>
            </a:r>
            <a:br>
              <a:rPr lang="en" sz="3000" dirty="0"/>
            </a:br>
            <a:r>
              <a:rPr lang="en" sz="3000" u="none" dirty="0">
                <a:solidFill>
                  <a:srgbClr val="980000"/>
                </a:solidFill>
              </a:rPr>
              <a:t>Graphs and their Community Structure</a:t>
            </a:r>
          </a:p>
        </p:txBody>
      </p:sp>
      <p:sp>
        <p:nvSpPr>
          <p:cNvPr id="162" name="Shape 162"/>
          <p:cNvSpPr txBox="1">
            <a:spLocks noGrp="1"/>
          </p:cNvSpPr>
          <p:nvPr>
            <p:ph type="body" idx="1"/>
          </p:nvPr>
        </p:nvSpPr>
        <p:spPr>
          <a:xfrm>
            <a:off x="610196" y="1600647"/>
            <a:ext cx="10971609" cy="4967139"/>
          </a:xfrm>
        </p:spPr>
        <p:txBody>
          <a:bodyPr>
            <a:normAutofit lnSpcReduction="10000"/>
          </a:bodyPr>
          <a:lstStyle/>
          <a:p>
            <a:pPr marL="20318" indent="0">
              <a:lnSpc>
                <a:spcPct val="80000"/>
              </a:lnSpc>
              <a:spcBef>
                <a:spcPts val="2667"/>
              </a:spcBef>
              <a:buSzPct val="100000"/>
              <a:buNone/>
              <a:defRPr/>
            </a:pPr>
            <a:r>
              <a:rPr lang="en-US" sz="1900" dirty="0" smtClean="0">
                <a:solidFill>
                  <a:srgbClr val="3366FF"/>
                </a:solidFill>
              </a:rPr>
              <a:t>Question: How does one go about characterizing the structure of SAT instances?</a:t>
            </a:r>
          </a:p>
          <a:p>
            <a:pPr marL="591818" lvl="1" indent="-342900">
              <a:lnSpc>
                <a:spcPct val="80000"/>
              </a:lnSpc>
              <a:spcBef>
                <a:spcPts val="2667"/>
              </a:spcBef>
              <a:defRPr/>
            </a:pPr>
            <a:r>
              <a:rPr lang="en-US" sz="1900" dirty="0" smtClean="0">
                <a:solidFill>
                  <a:srgbClr val="000000"/>
                </a:solidFill>
              </a:rPr>
              <a:t>Theorists have proposed a variety of metrics like backdoors, </a:t>
            </a:r>
            <a:r>
              <a:rPr lang="en-US" sz="1900" dirty="0" err="1" smtClean="0">
                <a:solidFill>
                  <a:srgbClr val="000000"/>
                </a:solidFill>
              </a:rPr>
              <a:t>treewidth</a:t>
            </a:r>
            <a:r>
              <a:rPr lang="en-US" sz="1900" dirty="0" smtClean="0">
                <a:solidFill>
                  <a:srgbClr val="000000"/>
                </a:solidFill>
              </a:rPr>
              <a:t>, …</a:t>
            </a:r>
          </a:p>
          <a:p>
            <a:pPr marL="591818" lvl="1" indent="-342900">
              <a:lnSpc>
                <a:spcPct val="80000"/>
              </a:lnSpc>
              <a:spcBef>
                <a:spcPts val="2667"/>
              </a:spcBef>
              <a:defRPr/>
            </a:pPr>
            <a:r>
              <a:rPr lang="en-US" sz="1900" dirty="0" smtClean="0">
                <a:solidFill>
                  <a:srgbClr val="000000"/>
                </a:solidFill>
              </a:rPr>
              <a:t>We considered these measures, but found them to be inadequate in various ways</a:t>
            </a:r>
            <a:r>
              <a:rPr lang="en-US" sz="1900" dirty="0" smtClean="0">
                <a:solidFill>
                  <a:srgbClr val="000000"/>
                </a:solidFill>
              </a:rPr>
              <a:t>. E.g., </a:t>
            </a:r>
            <a:r>
              <a:rPr lang="en-US" sz="1900" dirty="0" smtClean="0">
                <a:solidFill>
                  <a:srgbClr val="000000"/>
                </a:solidFill>
              </a:rPr>
              <a:t>weak backdoors do not </a:t>
            </a:r>
            <a:r>
              <a:rPr lang="en-US" sz="1900" dirty="0" smtClean="0">
                <a:solidFill>
                  <a:srgbClr val="000000"/>
                </a:solidFill>
              </a:rPr>
              <a:t>apply </a:t>
            </a:r>
            <a:r>
              <a:rPr lang="en-US" sz="1900" dirty="0" smtClean="0">
                <a:solidFill>
                  <a:srgbClr val="000000"/>
                </a:solidFill>
              </a:rPr>
              <a:t>to </a:t>
            </a:r>
            <a:r>
              <a:rPr lang="en-US" sz="1900" dirty="0" err="1" smtClean="0">
                <a:solidFill>
                  <a:srgbClr val="000000"/>
                </a:solidFill>
              </a:rPr>
              <a:t>unsatisfiable</a:t>
            </a:r>
            <a:r>
              <a:rPr lang="en-US" sz="1900" dirty="0" smtClean="0">
                <a:solidFill>
                  <a:srgbClr val="000000"/>
                </a:solidFill>
              </a:rPr>
              <a:t> instances. Tree width has been shown to not correlate well with SAT solver performance.</a:t>
            </a:r>
          </a:p>
          <a:p>
            <a:pPr marL="20318" indent="0">
              <a:lnSpc>
                <a:spcPct val="80000"/>
              </a:lnSpc>
              <a:spcBef>
                <a:spcPts val="2667"/>
              </a:spcBef>
              <a:buSzPct val="100000"/>
              <a:buNone/>
              <a:defRPr/>
            </a:pPr>
            <a:r>
              <a:rPr lang="en-US" sz="1900" dirty="0" smtClean="0">
                <a:solidFill>
                  <a:srgbClr val="008000"/>
                </a:solidFill>
              </a:rPr>
              <a:t>Answer: The intuition we had was to focus on metrics that somehow mathematically characterize “important parts” of the SAT formula.  We were hoping to argue that the solver somehow focuses on these “important parts” first, and thus solves very large instances without needing to “process” the entire formula. </a:t>
            </a:r>
            <a:endParaRPr lang="en-US" sz="1900" dirty="0" smtClean="0">
              <a:solidFill>
                <a:srgbClr val="008000"/>
              </a:solidFill>
            </a:endParaRPr>
          </a:p>
          <a:p>
            <a:pPr marL="591818" lvl="1" indent="-342900">
              <a:lnSpc>
                <a:spcPct val="80000"/>
              </a:lnSpc>
              <a:spcBef>
                <a:spcPts val="2667"/>
              </a:spcBef>
              <a:defRPr/>
            </a:pPr>
            <a:r>
              <a:rPr lang="en-US" sz="1900" dirty="0" smtClean="0">
                <a:solidFill>
                  <a:srgbClr val="008000"/>
                </a:solidFill>
              </a:rPr>
              <a:t>Defining </a:t>
            </a:r>
            <a:r>
              <a:rPr lang="en-US" sz="1900" dirty="0">
                <a:solidFill>
                  <a:srgbClr val="008000"/>
                </a:solidFill>
              </a:rPr>
              <a:t>the “important part of a SAT formula” in a generic way is easier said than </a:t>
            </a:r>
            <a:r>
              <a:rPr lang="en-US" sz="1900" dirty="0" smtClean="0">
                <a:solidFill>
                  <a:srgbClr val="008000"/>
                </a:solidFill>
              </a:rPr>
              <a:t>done</a:t>
            </a:r>
            <a:endParaRPr lang="en-US" sz="1900" dirty="0">
              <a:solidFill>
                <a:srgbClr val="008000"/>
              </a:solidFill>
            </a:endParaRPr>
          </a:p>
          <a:p>
            <a:pPr marL="591818" lvl="1" indent="-342900">
              <a:lnSpc>
                <a:spcPct val="80000"/>
              </a:lnSpc>
              <a:spcBef>
                <a:spcPts val="2667"/>
              </a:spcBef>
              <a:defRPr/>
            </a:pPr>
            <a:r>
              <a:rPr lang="en-US" sz="1900" dirty="0">
                <a:solidFill>
                  <a:srgbClr val="000000"/>
                </a:solidFill>
              </a:rPr>
              <a:t>Community structure to </a:t>
            </a:r>
            <a:r>
              <a:rPr lang="en-US" sz="1900" dirty="0" smtClean="0">
                <a:solidFill>
                  <a:srgbClr val="000000"/>
                </a:solidFill>
              </a:rPr>
              <a:t>rescue</a:t>
            </a:r>
            <a:endParaRPr lang="en-US" sz="1900" dirty="0" smtClean="0">
              <a:solidFill>
                <a:srgbClr val="000000"/>
              </a:solidFill>
            </a:endParaRPr>
          </a:p>
          <a:p>
            <a:pPr marL="591818" lvl="1" indent="-342900">
              <a:lnSpc>
                <a:spcPct val="80000"/>
              </a:lnSpc>
              <a:spcBef>
                <a:spcPts val="2667"/>
              </a:spcBef>
              <a:defRPr/>
            </a:pPr>
            <a:r>
              <a:rPr lang="en-US" sz="1900" dirty="0" smtClean="0">
                <a:solidFill>
                  <a:srgbClr val="000000"/>
                </a:solidFill>
              </a:rPr>
              <a:t>View </a:t>
            </a:r>
            <a:r>
              <a:rPr lang="en-US" sz="1900" dirty="0" smtClean="0">
                <a:solidFill>
                  <a:srgbClr val="000000"/>
                </a:solidFill>
              </a:rPr>
              <a:t>SAT formula as a variable-incidence graph. Partition the graph via the concept of community structure. Focus on highly-connected components.</a:t>
            </a:r>
            <a:endParaRPr lang="en-US" sz="1900" dirty="0">
              <a:solidFill>
                <a:srgbClr val="000000"/>
              </a:solidFill>
            </a:endParaRPr>
          </a:p>
          <a:p>
            <a:pPr marL="299656" indent="0">
              <a:lnSpc>
                <a:spcPct val="80000"/>
              </a:lnSpc>
              <a:spcBef>
                <a:spcPts val="2667"/>
              </a:spcBef>
              <a:buSzPct val="75000"/>
              <a:buNone/>
              <a:defRPr/>
            </a:pPr>
            <a:endParaRPr lang="en-CA" sz="2200" dirty="0">
              <a:solidFill>
                <a:srgbClr val="000000"/>
              </a:solidFill>
            </a:endParaRPr>
          </a:p>
        </p:txBody>
      </p:sp>
    </p:spTree>
    <p:extLst>
      <p:ext uri="{BB962C8B-B14F-4D97-AF65-F5344CB8AC3E}">
        <p14:creationId xmlns:p14="http://schemas.microsoft.com/office/powerpoint/2010/main" val="1658350155"/>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Shape 167"/>
          <p:cNvSpPr txBox="1">
            <a:spLocks noGrp="1"/>
          </p:cNvSpPr>
          <p:nvPr>
            <p:ph type="title"/>
          </p:nvPr>
        </p:nvSpPr>
        <p:spPr>
          <a:xfrm>
            <a:off x="275855" y="224906"/>
            <a:ext cx="11694266" cy="1232296"/>
          </a:xfrm>
        </p:spPr>
        <p:txBody>
          <a:bodyPr>
            <a:noAutofit/>
          </a:bodyPr>
          <a:lstStyle/>
          <a:p>
            <a:pPr>
              <a:defRPr/>
            </a:pPr>
            <a:r>
              <a:rPr lang="en" sz="2800" dirty="0"/>
              <a:t>A note on Community Structure in Graphs</a:t>
            </a:r>
            <a:br>
              <a:rPr lang="en" sz="2800" dirty="0"/>
            </a:br>
            <a:r>
              <a:rPr lang="en" sz="2800" u="none" dirty="0">
                <a:solidFill>
                  <a:srgbClr val="980000"/>
                </a:solidFill>
              </a:rPr>
              <a:t>Applications</a:t>
            </a:r>
            <a:r>
              <a:rPr lang="en-CA" sz="2800" u="none" dirty="0">
                <a:solidFill>
                  <a:srgbClr val="980000"/>
                </a:solidFill>
              </a:rPr>
              <a:t> in Various Domains</a:t>
            </a:r>
            <a:endParaRPr lang="en" sz="2800" u="none" dirty="0">
              <a:solidFill>
                <a:srgbClr val="980000"/>
              </a:solidFill>
            </a:endParaRPr>
          </a:p>
        </p:txBody>
      </p:sp>
      <p:sp>
        <p:nvSpPr>
          <p:cNvPr id="168" name="Shape 168"/>
          <p:cNvSpPr txBox="1">
            <a:spLocks noGrp="1"/>
          </p:cNvSpPr>
          <p:nvPr>
            <p:ph type="body" idx="1"/>
          </p:nvPr>
        </p:nvSpPr>
        <p:spPr>
          <a:xfrm>
            <a:off x="523875" y="1232298"/>
            <a:ext cx="11057930" cy="5335488"/>
          </a:xfrm>
        </p:spPr>
        <p:txBody>
          <a:bodyPr>
            <a:noAutofit/>
          </a:bodyPr>
          <a:lstStyle/>
          <a:p>
            <a:pPr marL="609527" indent="-507939">
              <a:buSzPct val="100000"/>
              <a:buFont typeface="Arial"/>
              <a:buChar char="●"/>
              <a:defRPr/>
            </a:pPr>
            <a:endParaRPr lang="en-CA" sz="2300" dirty="0"/>
          </a:p>
          <a:p>
            <a:pPr marL="609527" indent="-507939">
              <a:buSzPct val="100000"/>
              <a:buFont typeface="Arial"/>
              <a:buChar char="●"/>
              <a:defRPr/>
            </a:pPr>
            <a:r>
              <a:rPr lang="en" sz="2300" dirty="0"/>
              <a:t>Community structure </a:t>
            </a:r>
            <a:r>
              <a:rPr lang="en" sz="2300" dirty="0">
                <a:solidFill>
                  <a:srgbClr val="000090"/>
                </a:solidFill>
              </a:rPr>
              <a:t>[GN03,CNM04,OL13]</a:t>
            </a:r>
            <a:r>
              <a:rPr lang="en" sz="2300" dirty="0"/>
              <a:t> is used to study all kinds of complex networks.</a:t>
            </a:r>
            <a:endParaRPr lang="en-CA" sz="2300" dirty="0"/>
          </a:p>
          <a:p>
            <a:pPr marL="609527" indent="-507939">
              <a:buSzPct val="100000"/>
              <a:buFont typeface="Arial"/>
              <a:buChar char="●"/>
              <a:defRPr/>
            </a:pPr>
            <a:endParaRPr lang="en-CA" sz="2300" dirty="0"/>
          </a:p>
          <a:p>
            <a:pPr marL="609527" indent="-507939">
              <a:buSzPct val="100000"/>
              <a:buFont typeface="Arial"/>
              <a:buChar char="●"/>
              <a:defRPr/>
            </a:pPr>
            <a:endParaRPr lang="en" sz="2300" dirty="0"/>
          </a:p>
          <a:p>
            <a:pPr marL="1219054" lvl="1" indent="-457145">
              <a:buSzPct val="75000"/>
              <a:buFont typeface="Arial"/>
              <a:buChar char="●"/>
              <a:defRPr/>
            </a:pPr>
            <a:r>
              <a:rPr lang="en" sz="2300" dirty="0"/>
              <a:t>Social Networks, e.g. Facebook</a:t>
            </a:r>
          </a:p>
          <a:p>
            <a:pPr marL="1219054" lvl="1" indent="-457145">
              <a:buSzPct val="75000"/>
              <a:buFont typeface="Arial"/>
              <a:buChar char="●"/>
              <a:defRPr/>
            </a:pPr>
            <a:r>
              <a:rPr lang="en" sz="2300" dirty="0"/>
              <a:t>Internet</a:t>
            </a:r>
          </a:p>
          <a:p>
            <a:pPr marL="1219054" lvl="1" indent="-457145">
              <a:buSzPct val="75000"/>
              <a:buFont typeface="Arial"/>
              <a:buChar char="●"/>
              <a:defRPr/>
            </a:pPr>
            <a:r>
              <a:rPr lang="en" sz="2300" dirty="0"/>
              <a:t>Protein networks</a:t>
            </a:r>
          </a:p>
          <a:p>
            <a:pPr marL="1219054" lvl="1" indent="-457145">
              <a:buSzPct val="75000"/>
              <a:buFont typeface="Arial"/>
              <a:buChar char="●"/>
              <a:defRPr/>
            </a:pPr>
            <a:r>
              <a:rPr lang="en" sz="2300" dirty="0"/>
              <a:t>Neural network of the human brain</a:t>
            </a:r>
          </a:p>
          <a:p>
            <a:pPr marL="1219054" lvl="1" indent="-457145">
              <a:buSzPct val="75000"/>
              <a:buFont typeface="Arial"/>
              <a:buChar char="●"/>
              <a:defRPr/>
            </a:pPr>
            <a:r>
              <a:rPr lang="en" sz="2300" dirty="0"/>
              <a:t>Citation graphs</a:t>
            </a:r>
          </a:p>
          <a:p>
            <a:pPr marL="1219054" lvl="1" indent="-457145">
              <a:buSzPct val="75000"/>
              <a:buFont typeface="Arial"/>
              <a:buChar char="●"/>
              <a:defRPr/>
            </a:pPr>
            <a:r>
              <a:rPr lang="en" sz="2300" dirty="0"/>
              <a:t>Business networks</a:t>
            </a:r>
          </a:p>
          <a:p>
            <a:pPr marL="1219054" lvl="1" indent="-457145">
              <a:buSzPct val="75000"/>
              <a:buFont typeface="Arial"/>
              <a:buChar char="●"/>
              <a:defRPr/>
            </a:pPr>
            <a:r>
              <a:rPr lang="en" sz="2300" dirty="0"/>
              <a:t>Populations</a:t>
            </a:r>
          </a:p>
          <a:p>
            <a:pPr marL="1219054" lvl="1" indent="-457145">
              <a:buSzPct val="75000"/>
              <a:buFont typeface="Arial"/>
              <a:buChar char="●"/>
              <a:defRPr/>
            </a:pPr>
            <a:r>
              <a:rPr lang="en" sz="2300" dirty="0"/>
              <a:t>And more recently, the graph of logical formulas</a:t>
            </a:r>
          </a:p>
        </p:txBody>
      </p:sp>
    </p:spTree>
    <p:extLst>
      <p:ext uri="{BB962C8B-B14F-4D97-AF65-F5344CB8AC3E}">
        <p14:creationId xmlns:p14="http://schemas.microsoft.com/office/powerpoint/2010/main" val="2845998296"/>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Shape 173"/>
          <p:cNvSpPr txBox="1">
            <a:spLocks noGrp="1"/>
          </p:cNvSpPr>
          <p:nvPr>
            <p:ph type="title"/>
          </p:nvPr>
        </p:nvSpPr>
        <p:spPr>
          <a:xfrm>
            <a:off x="286358" y="199233"/>
            <a:ext cx="11591271" cy="1086641"/>
          </a:xfrm>
        </p:spPr>
        <p:txBody>
          <a:bodyPr>
            <a:noAutofit/>
          </a:bodyPr>
          <a:lstStyle/>
          <a:p>
            <a:pPr>
              <a:defRPr/>
            </a:pPr>
            <a:r>
              <a:rPr lang="en" sz="2800" dirty="0"/>
              <a:t>Community Structure in Graphs</a:t>
            </a:r>
            <a:br>
              <a:rPr lang="en" sz="2800" dirty="0"/>
            </a:br>
            <a:r>
              <a:rPr lang="en" sz="2800" u="none" dirty="0">
                <a:solidFill>
                  <a:srgbClr val="980000"/>
                </a:solidFill>
              </a:rPr>
              <a:t>Variable-incidence Graph of Non-random Formula</a:t>
            </a:r>
          </a:p>
        </p:txBody>
      </p:sp>
      <p:pic>
        <p:nvPicPr>
          <p:cNvPr id="294915" name="Shape 175"/>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234" y="1481738"/>
            <a:ext cx="10847142" cy="5174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9181429"/>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Shape 180"/>
          <p:cNvSpPr txBox="1">
            <a:spLocks noGrp="1"/>
          </p:cNvSpPr>
          <p:nvPr>
            <p:ph type="title"/>
          </p:nvPr>
        </p:nvSpPr>
        <p:spPr>
          <a:xfrm>
            <a:off x="361060" y="236589"/>
            <a:ext cx="11466767" cy="1049285"/>
          </a:xfrm>
        </p:spPr>
        <p:txBody>
          <a:bodyPr>
            <a:noAutofit/>
          </a:bodyPr>
          <a:lstStyle/>
          <a:p>
            <a:pPr>
              <a:defRPr/>
            </a:pPr>
            <a:r>
              <a:rPr lang="en" sz="2800" dirty="0"/>
              <a:t>Community Structure in Graphs</a:t>
            </a:r>
            <a:br>
              <a:rPr lang="en" sz="2800" dirty="0"/>
            </a:br>
            <a:r>
              <a:rPr lang="en" sz="2800" u="none" dirty="0">
                <a:solidFill>
                  <a:srgbClr val="980000"/>
                </a:solidFill>
              </a:rPr>
              <a:t>Variable-incidence Graph of Random Formula</a:t>
            </a:r>
          </a:p>
        </p:txBody>
      </p:sp>
      <p:sp>
        <p:nvSpPr>
          <p:cNvPr id="181" name="Shape 181"/>
          <p:cNvSpPr txBox="1">
            <a:spLocks noGrp="1"/>
          </p:cNvSpPr>
          <p:nvPr>
            <p:ph type="body" idx="1"/>
          </p:nvPr>
        </p:nvSpPr>
        <p:spPr>
          <a:xfrm>
            <a:off x="610196" y="1600647"/>
            <a:ext cx="10971609" cy="4967139"/>
          </a:xfrm>
        </p:spPr>
        <p:txBody>
          <a:bodyPr>
            <a:noAutofit/>
          </a:bodyPr>
          <a:lstStyle/>
          <a:p>
            <a:pPr>
              <a:buFont typeface="Gill Sans" charset="0"/>
              <a:buNone/>
              <a:defRPr/>
            </a:pPr>
            <a:endParaRPr/>
          </a:p>
        </p:txBody>
      </p:sp>
      <p:pic>
        <p:nvPicPr>
          <p:cNvPr id="296963" name="Shape 182"/>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465" y="1600647"/>
            <a:ext cx="11096625" cy="4967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9848850"/>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Shape 193"/>
          <p:cNvSpPr txBox="1">
            <a:spLocks noGrp="1"/>
          </p:cNvSpPr>
          <p:nvPr>
            <p:ph type="title"/>
          </p:nvPr>
        </p:nvSpPr>
        <p:spPr>
          <a:xfrm>
            <a:off x="298808" y="199233"/>
            <a:ext cx="11553920" cy="1095787"/>
          </a:xfrm>
        </p:spPr>
        <p:txBody>
          <a:bodyPr>
            <a:normAutofit fontScale="90000"/>
          </a:bodyPr>
          <a:lstStyle/>
          <a:p>
            <a:pPr>
              <a:defRPr/>
            </a:pPr>
            <a:r>
              <a:rPr lang="en" sz="4000" dirty="0"/>
              <a:t>Modularity and Communities in Graphs</a:t>
            </a:r>
            <a:br>
              <a:rPr lang="en" sz="4000" dirty="0"/>
            </a:br>
            <a:r>
              <a:rPr lang="en" sz="3600" u="none" dirty="0">
                <a:solidFill>
                  <a:srgbClr val="980000"/>
                </a:solidFill>
              </a:rPr>
              <a:t>Community Structure in Graphs</a:t>
            </a:r>
          </a:p>
        </p:txBody>
      </p:sp>
      <p:sp>
        <p:nvSpPr>
          <p:cNvPr id="194" name="Shape 194"/>
          <p:cNvSpPr txBox="1">
            <a:spLocks noGrp="1"/>
          </p:cNvSpPr>
          <p:nvPr>
            <p:ph type="body" idx="1"/>
          </p:nvPr>
        </p:nvSpPr>
        <p:spPr>
          <a:xfrm>
            <a:off x="595313" y="1339453"/>
            <a:ext cx="10971609" cy="4967139"/>
          </a:xfrm>
        </p:spPr>
        <p:txBody>
          <a:bodyPr>
            <a:noAutofit/>
          </a:bodyPr>
          <a:lstStyle/>
          <a:p>
            <a:pPr marL="609527" indent="-507939">
              <a:buSzPct val="100000"/>
              <a:buFont typeface="Arial"/>
              <a:buChar char="●"/>
              <a:defRPr/>
            </a:pPr>
            <a:r>
              <a:rPr lang="en" sz="2400" dirty="0"/>
              <a:t>Modularity (Q) of graph lies between 0 and </a:t>
            </a:r>
            <a:r>
              <a:rPr lang="en" sz="2400" dirty="0" smtClean="0"/>
              <a:t>1</a:t>
            </a:r>
            <a:endParaRPr lang="en-CA" sz="2400" dirty="0"/>
          </a:p>
          <a:p>
            <a:pPr marL="609527" indent="-507939">
              <a:buSzPct val="100000"/>
              <a:buFont typeface="Arial"/>
              <a:buChar char="●"/>
              <a:defRPr/>
            </a:pPr>
            <a:endParaRPr lang="en-CA" sz="2400" dirty="0"/>
          </a:p>
          <a:p>
            <a:pPr marL="609527" indent="-507939">
              <a:buSzPct val="100000"/>
              <a:buFont typeface="Arial"/>
              <a:buChar char="●"/>
              <a:defRPr/>
            </a:pPr>
            <a:r>
              <a:rPr lang="en-CA" sz="2400" dirty="0" smtClean="0"/>
              <a:t>A </a:t>
            </a:r>
            <a:r>
              <a:rPr lang="en-CA" sz="2400" dirty="0"/>
              <a:t>weighted ratio of the number of edges inside communities to the total number of edges in the </a:t>
            </a:r>
            <a:r>
              <a:rPr lang="en-CA" sz="2400" dirty="0" smtClean="0"/>
              <a:t>graph</a:t>
            </a:r>
          </a:p>
          <a:p>
            <a:pPr marL="609527" indent="-507939">
              <a:buSzPct val="100000"/>
              <a:buFont typeface="Arial"/>
              <a:buChar char="●"/>
              <a:defRPr/>
            </a:pPr>
            <a:endParaRPr lang="en-CA" sz="2400" dirty="0"/>
          </a:p>
          <a:p>
            <a:pPr marL="609527" indent="-507939">
              <a:buSzPct val="100000"/>
              <a:buFont typeface="Arial"/>
              <a:buChar char="●"/>
              <a:defRPr/>
            </a:pPr>
            <a:r>
              <a:rPr lang="en" sz="2400" dirty="0" smtClean="0"/>
              <a:t>Q </a:t>
            </a:r>
            <a:r>
              <a:rPr lang="en" sz="2400" dirty="0"/>
              <a:t>measures </a:t>
            </a:r>
            <a:r>
              <a:rPr lang="en" sz="2400" dirty="0" smtClean="0"/>
              <a:t>quality</a:t>
            </a:r>
            <a:endParaRPr lang="en-CA" sz="2400" dirty="0" smtClean="0"/>
          </a:p>
          <a:p>
            <a:pPr marL="609527" indent="-507939">
              <a:buSzPct val="100000"/>
              <a:buFont typeface="Arial"/>
              <a:buChar char="●"/>
              <a:defRPr/>
            </a:pPr>
            <a:endParaRPr lang="en-CA" sz="2400" dirty="0"/>
          </a:p>
          <a:p>
            <a:pPr marL="1066727" lvl="2" indent="-507939">
              <a:buFont typeface="Arial"/>
              <a:buChar char="●"/>
              <a:defRPr/>
            </a:pPr>
            <a:r>
              <a:rPr lang="en" dirty="0" smtClean="0"/>
              <a:t>How </a:t>
            </a:r>
            <a:r>
              <a:rPr lang="en" dirty="0"/>
              <a:t>separable are the communities in the </a:t>
            </a:r>
            <a:r>
              <a:rPr lang="en" dirty="0" smtClean="0"/>
              <a:t>graph</a:t>
            </a:r>
            <a:endParaRPr lang="en-US" dirty="0"/>
          </a:p>
          <a:p>
            <a:pPr marL="1066727" lvl="2" indent="-507939">
              <a:buFont typeface="Arial"/>
              <a:buChar char="●"/>
              <a:defRPr/>
            </a:pPr>
            <a:endParaRPr lang="en-US" dirty="0" smtClean="0"/>
          </a:p>
          <a:p>
            <a:pPr marL="1066727" lvl="2" indent="-507939">
              <a:buFont typeface="Arial"/>
              <a:buChar char="●"/>
              <a:defRPr/>
            </a:pPr>
            <a:r>
              <a:rPr lang="en" dirty="0" smtClean="0"/>
              <a:t>Higher </a:t>
            </a:r>
            <a:r>
              <a:rPr lang="en" dirty="0"/>
              <a:t>Q implies “good community structure”, i.e. </a:t>
            </a:r>
            <a:r>
              <a:rPr lang="en" i="1" dirty="0"/>
              <a:t>highly separable </a:t>
            </a:r>
            <a:r>
              <a:rPr lang="en" i="1" dirty="0" smtClean="0"/>
              <a:t>communities</a:t>
            </a:r>
            <a:endParaRPr lang="en-US" i="1" dirty="0" smtClean="0"/>
          </a:p>
          <a:p>
            <a:pPr marL="1066727" lvl="2" indent="-507939">
              <a:buFont typeface="Arial"/>
              <a:buChar char="●"/>
              <a:defRPr/>
            </a:pPr>
            <a:endParaRPr lang="en-US" i="1" dirty="0"/>
          </a:p>
          <a:p>
            <a:pPr marL="1066727" lvl="2" indent="-507939">
              <a:buFont typeface="Arial"/>
              <a:buChar char="●"/>
              <a:defRPr/>
            </a:pPr>
            <a:r>
              <a:rPr lang="en" dirty="0" smtClean="0"/>
              <a:t>Lower </a:t>
            </a:r>
            <a:r>
              <a:rPr lang="en" dirty="0"/>
              <a:t>Q implies “bad community structure”, i.e. </a:t>
            </a:r>
            <a:r>
              <a:rPr lang="en" i="1" dirty="0"/>
              <a:t>one giant hairy ball</a:t>
            </a:r>
          </a:p>
        </p:txBody>
      </p:sp>
    </p:spTree>
    <p:extLst>
      <p:ext uri="{BB962C8B-B14F-4D97-AF65-F5344CB8AC3E}">
        <p14:creationId xmlns:p14="http://schemas.microsoft.com/office/powerpoint/2010/main" val="2964269944"/>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4">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Shape 149"/>
          <p:cNvSpPr txBox="1">
            <a:spLocks noGrp="1"/>
          </p:cNvSpPr>
          <p:nvPr>
            <p:ph type="title"/>
          </p:nvPr>
        </p:nvSpPr>
        <p:spPr>
          <a:xfrm>
            <a:off x="198432" y="204401"/>
            <a:ext cx="11826881" cy="1119187"/>
          </a:xfrm>
        </p:spPr>
        <p:txBody>
          <a:bodyPr>
            <a:noAutofit/>
          </a:bodyPr>
          <a:lstStyle/>
          <a:p>
            <a:pPr>
              <a:defRPr/>
            </a:pPr>
            <a:r>
              <a:rPr lang="en" sz="2800" dirty="0"/>
              <a:t>Community Structure and SAT Solver Performance</a:t>
            </a:r>
            <a:br>
              <a:rPr lang="en" sz="2800" dirty="0"/>
            </a:br>
            <a:r>
              <a:rPr lang="en" sz="2800" u="none" dirty="0">
                <a:solidFill>
                  <a:srgbClr val="980000"/>
                </a:solidFill>
              </a:rPr>
              <a:t>Empirical Results</a:t>
            </a:r>
          </a:p>
        </p:txBody>
      </p:sp>
      <p:sp>
        <p:nvSpPr>
          <p:cNvPr id="150" name="Shape 150"/>
          <p:cNvSpPr txBox="1">
            <a:spLocks noGrp="1"/>
          </p:cNvSpPr>
          <p:nvPr>
            <p:ph type="body" idx="1"/>
          </p:nvPr>
        </p:nvSpPr>
        <p:spPr>
          <a:xfrm>
            <a:off x="610196" y="1600647"/>
            <a:ext cx="10971609" cy="4967139"/>
          </a:xfrm>
        </p:spPr>
        <p:txBody>
          <a:bodyPr>
            <a:noAutofit/>
          </a:bodyPr>
          <a:lstStyle/>
          <a:p>
            <a:pPr marL="465611" indent="-446986">
              <a:lnSpc>
                <a:spcPct val="80000"/>
              </a:lnSpc>
              <a:spcBef>
                <a:spcPts val="800"/>
              </a:spcBef>
              <a:buSzPct val="100000"/>
              <a:buFont typeface="Noto Symbol"/>
              <a:buChar char="●"/>
              <a:defRPr/>
            </a:pPr>
            <a:r>
              <a:rPr lang="en" sz="2800" dirty="0">
                <a:solidFill>
                  <a:srgbClr val="980000"/>
                </a:solidFill>
              </a:rPr>
              <a:t>Result #1:</a:t>
            </a:r>
            <a:r>
              <a:rPr lang="en" sz="2800" dirty="0">
                <a:solidFill>
                  <a:schemeClr val="tx1"/>
                </a:solidFill>
              </a:rPr>
              <a:t> Hard random instances have low Q (0.05 ≤ Q ≤ 0.13</a:t>
            </a:r>
            <a:r>
              <a:rPr lang="en" sz="2800" dirty="0" smtClean="0">
                <a:solidFill>
                  <a:schemeClr val="tx1"/>
                </a:solidFill>
              </a:rPr>
              <a:t>)</a:t>
            </a:r>
            <a:endParaRPr lang="en-CA" sz="2800" dirty="0">
              <a:solidFill>
                <a:schemeClr val="tx1"/>
              </a:solidFill>
            </a:endParaRPr>
          </a:p>
          <a:p>
            <a:pPr>
              <a:lnSpc>
                <a:spcPct val="80000"/>
              </a:lnSpc>
              <a:spcBef>
                <a:spcPts val="800"/>
              </a:spcBef>
              <a:buNone/>
              <a:defRPr/>
            </a:pPr>
            <a:endParaRPr lang="en-US" sz="2800" dirty="0" smtClean="0"/>
          </a:p>
          <a:p>
            <a:pPr>
              <a:lnSpc>
                <a:spcPct val="80000"/>
              </a:lnSpc>
              <a:spcBef>
                <a:spcPts val="800"/>
              </a:spcBef>
              <a:buNone/>
              <a:defRPr/>
            </a:pPr>
            <a:endParaRPr sz="2800" dirty="0"/>
          </a:p>
          <a:p>
            <a:pPr marL="465611" indent="-446986">
              <a:lnSpc>
                <a:spcPct val="80000"/>
              </a:lnSpc>
              <a:spcBef>
                <a:spcPts val="800"/>
              </a:spcBef>
              <a:buSzPct val="100000"/>
              <a:buFont typeface="Noto Symbol"/>
              <a:buChar char="●"/>
              <a:defRPr/>
            </a:pPr>
            <a:r>
              <a:rPr lang="en" sz="2800" dirty="0">
                <a:solidFill>
                  <a:srgbClr val="980000"/>
                </a:solidFill>
              </a:rPr>
              <a:t>Result #2:</a:t>
            </a:r>
            <a:r>
              <a:rPr lang="en" sz="2800" dirty="0">
                <a:solidFill>
                  <a:srgbClr val="595959"/>
                </a:solidFill>
              </a:rPr>
              <a:t> </a:t>
            </a:r>
            <a:r>
              <a:rPr lang="en" sz="2800" dirty="0">
                <a:solidFill>
                  <a:srgbClr val="000000"/>
                </a:solidFill>
              </a:rPr>
              <a:t>Number of communities and Q of SAT instances are more predictive of CDCL solver performance than other measures we </a:t>
            </a:r>
            <a:r>
              <a:rPr lang="en" sz="2800" dirty="0" smtClean="0">
                <a:solidFill>
                  <a:srgbClr val="000000"/>
                </a:solidFill>
              </a:rPr>
              <a:t>considered</a:t>
            </a:r>
            <a:endParaRPr lang="en-US" sz="2800" dirty="0" smtClean="0">
              <a:solidFill>
                <a:srgbClr val="000000"/>
              </a:solidFill>
            </a:endParaRPr>
          </a:p>
          <a:p>
            <a:pPr marL="465611" indent="-446986">
              <a:lnSpc>
                <a:spcPct val="80000"/>
              </a:lnSpc>
              <a:spcBef>
                <a:spcPts val="800"/>
              </a:spcBef>
              <a:buSzPct val="100000"/>
              <a:buFont typeface="Noto Symbol"/>
              <a:buChar char="●"/>
              <a:defRPr/>
            </a:pPr>
            <a:endParaRPr lang="en-US" sz="2800" dirty="0">
              <a:solidFill>
                <a:srgbClr val="000000"/>
              </a:solidFill>
            </a:endParaRPr>
          </a:p>
          <a:p>
            <a:pPr marL="465611" indent="-446986">
              <a:lnSpc>
                <a:spcPct val="80000"/>
              </a:lnSpc>
              <a:spcBef>
                <a:spcPts val="800"/>
              </a:spcBef>
              <a:buSzPct val="100000"/>
              <a:buFont typeface="Noto Symbol"/>
              <a:buChar char="●"/>
              <a:defRPr/>
            </a:pPr>
            <a:endParaRPr sz="2800" dirty="0">
              <a:solidFill>
                <a:srgbClr val="595959"/>
              </a:solidFill>
            </a:endParaRPr>
          </a:p>
          <a:p>
            <a:pPr marL="465611" indent="-446986">
              <a:lnSpc>
                <a:spcPct val="80000"/>
              </a:lnSpc>
              <a:spcBef>
                <a:spcPts val="800"/>
              </a:spcBef>
              <a:buSzPct val="100000"/>
              <a:buFont typeface="Noto Symbol"/>
              <a:buChar char="●"/>
              <a:defRPr/>
            </a:pPr>
            <a:r>
              <a:rPr lang="en" sz="2800" dirty="0">
                <a:solidFill>
                  <a:srgbClr val="980000"/>
                </a:solidFill>
              </a:rPr>
              <a:t>Result #3: </a:t>
            </a:r>
            <a:r>
              <a:rPr lang="en" sz="2800" dirty="0">
                <a:solidFill>
                  <a:srgbClr val="000000"/>
                </a:solidFill>
              </a:rPr>
              <a:t>Strong correlation between community structure and LBD (Literal Block Distance) in Glucose solver</a:t>
            </a:r>
          </a:p>
        </p:txBody>
      </p:sp>
    </p:spTree>
    <p:extLst>
      <p:ext uri="{BB962C8B-B14F-4D97-AF65-F5344CB8AC3E}">
        <p14:creationId xmlns:p14="http://schemas.microsoft.com/office/powerpoint/2010/main" val="1897904974"/>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Shape 143"/>
          <p:cNvSpPr txBox="1">
            <a:spLocks noGrp="1"/>
          </p:cNvSpPr>
          <p:nvPr>
            <p:ph type="title"/>
          </p:nvPr>
        </p:nvSpPr>
        <p:spPr>
          <a:xfrm>
            <a:off x="309984" y="132299"/>
            <a:ext cx="11654581" cy="1071562"/>
          </a:xfrm>
        </p:spPr>
        <p:txBody>
          <a:bodyPr>
            <a:noAutofit/>
          </a:bodyPr>
          <a:lstStyle/>
          <a:p>
            <a:pPr>
              <a:defRPr/>
            </a:pPr>
            <a:r>
              <a:rPr lang="en" sz="2800" dirty="0"/>
              <a:t>Community Structure and SAT Solver Performance</a:t>
            </a:r>
            <a:br>
              <a:rPr lang="en" sz="2800" dirty="0"/>
            </a:br>
            <a:r>
              <a:rPr lang="en-CA" sz="2800" u="none" dirty="0">
                <a:solidFill>
                  <a:srgbClr val="980000"/>
                </a:solidFill>
              </a:rPr>
              <a:t>Characterizing Typical Inputs</a:t>
            </a:r>
            <a:endParaRPr lang="en" sz="2800" u="none" dirty="0">
              <a:solidFill>
                <a:srgbClr val="980000"/>
              </a:solidFill>
            </a:endParaRPr>
          </a:p>
        </p:txBody>
      </p:sp>
      <p:sp>
        <p:nvSpPr>
          <p:cNvPr id="144" name="Shape 144"/>
          <p:cNvSpPr txBox="1">
            <a:spLocks noGrp="1"/>
          </p:cNvSpPr>
          <p:nvPr>
            <p:ph type="body" idx="1"/>
          </p:nvPr>
        </p:nvSpPr>
        <p:spPr>
          <a:xfrm>
            <a:off x="330720" y="1232297"/>
            <a:ext cx="11628122" cy="5461984"/>
          </a:xfrm>
        </p:spPr>
        <p:txBody>
          <a:bodyPr>
            <a:normAutofit fontScale="92500" lnSpcReduction="10000"/>
          </a:bodyPr>
          <a:lstStyle/>
          <a:p>
            <a:pPr>
              <a:lnSpc>
                <a:spcPct val="80000"/>
              </a:lnSpc>
              <a:buFont typeface="Gill Sans" charset="0"/>
              <a:buNone/>
              <a:defRPr/>
            </a:pPr>
            <a:endParaRPr u="sng" dirty="0"/>
          </a:p>
          <a:p>
            <a:pPr marL="465611" indent="-496510">
              <a:lnSpc>
                <a:spcPct val="80000"/>
              </a:lnSpc>
              <a:buSzPct val="100000"/>
              <a:buFont typeface="Noto Symbol"/>
              <a:buChar char="●"/>
              <a:defRPr/>
            </a:pPr>
            <a:r>
              <a:rPr lang="en" sz="2400" u="sng" dirty="0">
                <a:solidFill>
                  <a:srgbClr val="3366FF"/>
                </a:solidFill>
              </a:rPr>
              <a:t>Take-home </a:t>
            </a:r>
            <a:r>
              <a:rPr lang="en" sz="2400" u="sng" dirty="0" smtClean="0">
                <a:solidFill>
                  <a:srgbClr val="3366FF"/>
                </a:solidFill>
              </a:rPr>
              <a:t>Message</a:t>
            </a:r>
            <a:endParaRPr lang="en-CA" sz="2400" u="sng" dirty="0" smtClean="0">
              <a:solidFill>
                <a:srgbClr val="3366FF"/>
              </a:solidFill>
            </a:endParaRPr>
          </a:p>
          <a:p>
            <a:pPr marL="465611" indent="-496510">
              <a:lnSpc>
                <a:spcPct val="80000"/>
              </a:lnSpc>
              <a:buSzPct val="100000"/>
              <a:buFont typeface="Noto Symbol"/>
              <a:buChar char="●"/>
              <a:defRPr/>
            </a:pPr>
            <a:endParaRPr lang="en" sz="2400" u="sng" dirty="0">
              <a:solidFill>
                <a:srgbClr val="3366FF"/>
              </a:solidFill>
            </a:endParaRPr>
          </a:p>
          <a:p>
            <a:pPr marL="1066672" lvl="1" indent="-437250">
              <a:lnSpc>
                <a:spcPct val="80000"/>
              </a:lnSpc>
              <a:spcBef>
                <a:spcPts val="800"/>
              </a:spcBef>
              <a:buSzPct val="75000"/>
              <a:buFont typeface="Noto Symbol"/>
              <a:buChar char="●"/>
              <a:defRPr/>
            </a:pPr>
            <a:r>
              <a:rPr lang="en" dirty="0">
                <a:solidFill>
                  <a:srgbClr val="3366FF"/>
                </a:solidFill>
              </a:rPr>
              <a:t>Community structure (the quality of which is measured using a metric called Q) of SAT instances strongly affect solver performance</a:t>
            </a:r>
          </a:p>
          <a:p>
            <a:pPr marL="609527" indent="0">
              <a:lnSpc>
                <a:spcPct val="80000"/>
              </a:lnSpc>
              <a:spcBef>
                <a:spcPts val="800"/>
              </a:spcBef>
              <a:buNone/>
              <a:defRPr/>
            </a:pPr>
            <a:endParaRPr lang="en-CA" sz="2400" dirty="0" smtClean="0">
              <a:solidFill>
                <a:schemeClr val="tx1"/>
              </a:solidFill>
            </a:endParaRPr>
          </a:p>
          <a:p>
            <a:pPr marL="609527" indent="0">
              <a:lnSpc>
                <a:spcPct val="80000"/>
              </a:lnSpc>
              <a:spcBef>
                <a:spcPts val="800"/>
              </a:spcBef>
              <a:buNone/>
              <a:defRPr/>
            </a:pPr>
            <a:endParaRPr sz="2400" dirty="0">
              <a:solidFill>
                <a:schemeClr val="tx1"/>
              </a:solidFill>
            </a:endParaRPr>
          </a:p>
          <a:p>
            <a:pPr marL="465611" indent="-413124">
              <a:lnSpc>
                <a:spcPct val="80000"/>
              </a:lnSpc>
              <a:spcBef>
                <a:spcPts val="800"/>
              </a:spcBef>
              <a:buSzPct val="75000"/>
              <a:buFont typeface="Noto Symbol"/>
              <a:buChar char="●"/>
              <a:defRPr/>
            </a:pPr>
            <a:r>
              <a:rPr lang="en" sz="2400" dirty="0">
                <a:solidFill>
                  <a:schemeClr val="tx1"/>
                </a:solidFill>
              </a:rPr>
              <a:t>Working </a:t>
            </a:r>
            <a:r>
              <a:rPr lang="en" sz="2400" dirty="0" smtClean="0">
                <a:solidFill>
                  <a:schemeClr val="tx1"/>
                </a:solidFill>
              </a:rPr>
              <a:t>towards</a:t>
            </a:r>
            <a:r>
              <a:rPr lang="en-CA" sz="2400" dirty="0">
                <a:solidFill>
                  <a:schemeClr val="tx1"/>
                </a:solidFill>
              </a:rPr>
              <a:t/>
            </a:r>
            <a:br>
              <a:rPr lang="en-CA" sz="2400" dirty="0">
                <a:solidFill>
                  <a:schemeClr val="tx1"/>
                </a:solidFill>
              </a:rPr>
            </a:br>
            <a:endParaRPr lang="en" sz="2400" dirty="0">
              <a:solidFill>
                <a:schemeClr val="tx1"/>
              </a:solidFill>
            </a:endParaRPr>
          </a:p>
          <a:p>
            <a:pPr marL="1066672" lvl="1" indent="-404659">
              <a:lnSpc>
                <a:spcPct val="80000"/>
              </a:lnSpc>
              <a:spcBef>
                <a:spcPts val="800"/>
              </a:spcBef>
              <a:buSzPct val="75000"/>
              <a:buFont typeface="Noto Symbol"/>
              <a:buChar char="●"/>
              <a:defRPr/>
            </a:pPr>
            <a:r>
              <a:rPr lang="en" dirty="0">
                <a:solidFill>
                  <a:schemeClr val="tx1"/>
                </a:solidFill>
              </a:rPr>
              <a:t>Small predictive set of features that forms the basis for a </a:t>
            </a:r>
            <a:r>
              <a:rPr lang="en-US" dirty="0" smtClean="0">
                <a:solidFill>
                  <a:schemeClr val="tx1"/>
                </a:solidFill>
              </a:rPr>
              <a:t>more </a:t>
            </a:r>
            <a:r>
              <a:rPr lang="en" dirty="0" smtClean="0">
                <a:solidFill>
                  <a:schemeClr val="tx1"/>
                </a:solidFill>
              </a:rPr>
              <a:t>complete explanation</a:t>
            </a:r>
            <a:r>
              <a:rPr lang="en-US" dirty="0" smtClean="0">
                <a:solidFill>
                  <a:schemeClr val="tx1"/>
                </a:solidFill>
              </a:rPr>
              <a:t/>
            </a:r>
            <a:br>
              <a:rPr lang="en-US" dirty="0" smtClean="0">
                <a:solidFill>
                  <a:schemeClr val="tx1"/>
                </a:solidFill>
              </a:rPr>
            </a:br>
            <a:endParaRPr lang="en-US" dirty="0" smtClean="0">
              <a:solidFill>
                <a:schemeClr val="tx1"/>
              </a:solidFill>
            </a:endParaRPr>
          </a:p>
          <a:p>
            <a:pPr marL="1066672" lvl="1" indent="-404659">
              <a:lnSpc>
                <a:spcPct val="80000"/>
              </a:lnSpc>
              <a:spcBef>
                <a:spcPts val="800"/>
              </a:spcBef>
              <a:buSzPct val="75000"/>
              <a:buFont typeface="Noto Symbol"/>
              <a:buChar char="●"/>
              <a:defRPr/>
            </a:pPr>
            <a:r>
              <a:rPr lang="en-US" dirty="0" smtClean="0">
                <a:solidFill>
                  <a:schemeClr val="tx1"/>
                </a:solidFill>
              </a:rPr>
              <a:t>Community structure idea needs to be constrained further to eliminate easy theoretical counter-examples</a:t>
            </a:r>
            <a:br>
              <a:rPr lang="en-US" dirty="0" smtClean="0">
                <a:solidFill>
                  <a:schemeClr val="tx1"/>
                </a:solidFill>
              </a:rPr>
            </a:br>
            <a:endParaRPr lang="en-US" dirty="0" smtClean="0">
              <a:solidFill>
                <a:schemeClr val="tx1"/>
              </a:solidFill>
            </a:endParaRPr>
          </a:p>
          <a:p>
            <a:pPr marL="1066672" lvl="1" indent="-404659">
              <a:lnSpc>
                <a:spcPct val="80000"/>
              </a:lnSpc>
              <a:spcBef>
                <a:spcPts val="800"/>
              </a:spcBef>
              <a:buSzPct val="75000"/>
              <a:buFont typeface="Noto Symbol"/>
              <a:buChar char="●"/>
              <a:defRPr/>
            </a:pPr>
            <a:r>
              <a:rPr lang="en-US" dirty="0" smtClean="0">
                <a:solidFill>
                  <a:schemeClr val="tx1"/>
                </a:solidFill>
              </a:rPr>
              <a:t>More broadly, community structure is a starting point for a line of research that enables us to identify “important sub-parts” of SAT formulas</a:t>
            </a:r>
            <a:r>
              <a:rPr lang="en-US" dirty="0">
                <a:solidFill>
                  <a:schemeClr val="tx1"/>
                </a:solidFill>
              </a:rPr>
              <a:t> </a:t>
            </a:r>
            <a:r>
              <a:rPr lang="en-US" dirty="0" smtClean="0">
                <a:solidFill>
                  <a:schemeClr val="tx1"/>
                </a:solidFill>
              </a:rPr>
              <a:t>statically</a:t>
            </a:r>
            <a:br>
              <a:rPr lang="en-US" dirty="0" smtClean="0">
                <a:solidFill>
                  <a:schemeClr val="tx1"/>
                </a:solidFill>
              </a:rPr>
            </a:br>
            <a:endParaRPr lang="en-US" dirty="0" smtClean="0">
              <a:solidFill>
                <a:schemeClr val="tx1"/>
              </a:solidFill>
            </a:endParaRPr>
          </a:p>
          <a:p>
            <a:pPr marL="1066672" lvl="1" indent="-404659">
              <a:lnSpc>
                <a:spcPct val="80000"/>
              </a:lnSpc>
              <a:spcBef>
                <a:spcPts val="800"/>
              </a:spcBef>
              <a:buSzPct val="75000"/>
              <a:buFont typeface="Noto Symbol"/>
              <a:buChar char="●"/>
              <a:defRPr/>
            </a:pPr>
            <a:r>
              <a:rPr lang="en-US" dirty="0" smtClean="0">
                <a:solidFill>
                  <a:schemeClr val="tx1"/>
                </a:solidFill>
              </a:rPr>
              <a:t>Community structure and learning-sensitive with restarts (LSR) backdoors</a:t>
            </a:r>
            <a:endParaRPr lang="en" dirty="0">
              <a:solidFill>
                <a:schemeClr val="tx1"/>
              </a:solidFill>
            </a:endParaRPr>
          </a:p>
        </p:txBody>
      </p:sp>
    </p:spTree>
    <p:extLst>
      <p:ext uri="{BB962C8B-B14F-4D97-AF65-F5344CB8AC3E}">
        <p14:creationId xmlns:p14="http://schemas.microsoft.com/office/powerpoint/2010/main" val="2617532180"/>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4">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4">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4">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4">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Shape 143"/>
          <p:cNvSpPr txBox="1">
            <a:spLocks noGrp="1"/>
          </p:cNvSpPr>
          <p:nvPr>
            <p:ph type="title"/>
          </p:nvPr>
        </p:nvSpPr>
        <p:spPr>
          <a:xfrm>
            <a:off x="309984" y="132299"/>
            <a:ext cx="11654581" cy="1071562"/>
          </a:xfrm>
        </p:spPr>
        <p:txBody>
          <a:bodyPr>
            <a:noAutofit/>
          </a:bodyPr>
          <a:lstStyle/>
          <a:p>
            <a:pPr>
              <a:defRPr/>
            </a:pPr>
            <a:r>
              <a:rPr lang="en" sz="2800" dirty="0"/>
              <a:t>Community Structure and SAT Solver Performance</a:t>
            </a:r>
            <a:br>
              <a:rPr lang="en" sz="2800" dirty="0"/>
            </a:br>
            <a:r>
              <a:rPr lang="en-CA" sz="2800" u="none" dirty="0" smtClean="0">
                <a:solidFill>
                  <a:srgbClr val="980000"/>
                </a:solidFill>
              </a:rPr>
              <a:t>IMPACT of this idea</a:t>
            </a:r>
            <a:endParaRPr lang="en" sz="2800" u="none" dirty="0">
              <a:solidFill>
                <a:srgbClr val="980000"/>
              </a:solidFill>
            </a:endParaRPr>
          </a:p>
        </p:txBody>
      </p:sp>
      <p:sp>
        <p:nvSpPr>
          <p:cNvPr id="144" name="Shape 144"/>
          <p:cNvSpPr txBox="1">
            <a:spLocks noGrp="1"/>
          </p:cNvSpPr>
          <p:nvPr>
            <p:ph type="body" idx="1"/>
          </p:nvPr>
        </p:nvSpPr>
        <p:spPr>
          <a:xfrm>
            <a:off x="330720" y="1232297"/>
            <a:ext cx="11628122" cy="5461984"/>
          </a:xfrm>
        </p:spPr>
        <p:txBody>
          <a:bodyPr>
            <a:normAutofit lnSpcReduction="10000"/>
          </a:bodyPr>
          <a:lstStyle/>
          <a:p>
            <a:pPr>
              <a:lnSpc>
                <a:spcPct val="80000"/>
              </a:lnSpc>
              <a:buFont typeface="Gill Sans" charset="0"/>
              <a:buNone/>
              <a:defRPr/>
            </a:pPr>
            <a:endParaRPr u="sng" dirty="0"/>
          </a:p>
          <a:p>
            <a:pPr marL="465611" indent="-496510">
              <a:lnSpc>
                <a:spcPct val="80000"/>
              </a:lnSpc>
              <a:buSzPct val="100000"/>
              <a:buFont typeface="Noto Symbol"/>
              <a:buChar char="●"/>
              <a:defRPr/>
            </a:pPr>
            <a:r>
              <a:rPr lang="en-US" sz="2400" u="sng" dirty="0" smtClean="0">
                <a:solidFill>
                  <a:schemeClr val="tx1"/>
                </a:solidFill>
              </a:rPr>
              <a:t>Impact of the Community Structure Idea</a:t>
            </a:r>
          </a:p>
          <a:p>
            <a:pPr marL="465611" indent="-496510">
              <a:lnSpc>
                <a:spcPct val="80000"/>
              </a:lnSpc>
              <a:buSzPct val="100000"/>
              <a:buFont typeface="Noto Symbol"/>
              <a:buChar char="●"/>
              <a:defRPr/>
            </a:pPr>
            <a:endParaRPr lang="en-US" sz="2400" u="sng" dirty="0" smtClean="0">
              <a:solidFill>
                <a:srgbClr val="0000FF"/>
              </a:solidFill>
            </a:endParaRPr>
          </a:p>
          <a:p>
            <a:pPr marL="922811" lvl="2" indent="-496510">
              <a:lnSpc>
                <a:spcPct val="80000"/>
              </a:lnSpc>
              <a:buFont typeface="Noto Symbol"/>
              <a:buChar char="●"/>
              <a:defRPr/>
            </a:pPr>
            <a:r>
              <a:rPr lang="en-US" dirty="0" smtClean="0">
                <a:solidFill>
                  <a:srgbClr val="000000"/>
                </a:solidFill>
              </a:rPr>
              <a:t>New techniques to exploit community structure by </a:t>
            </a:r>
            <a:r>
              <a:rPr lang="en-US" dirty="0" err="1" smtClean="0">
                <a:solidFill>
                  <a:srgbClr val="000000"/>
                </a:solidFill>
              </a:rPr>
              <a:t>Giraldez</a:t>
            </a:r>
            <a:r>
              <a:rPr lang="en-US" dirty="0" smtClean="0">
                <a:solidFill>
                  <a:srgbClr val="000000"/>
                </a:solidFill>
              </a:rPr>
              <a:t>-Cru, Levy, Simon,..</a:t>
            </a:r>
          </a:p>
          <a:p>
            <a:pPr marL="426301" lvl="2" indent="0">
              <a:lnSpc>
                <a:spcPct val="80000"/>
              </a:lnSpc>
              <a:buNone/>
              <a:defRPr/>
            </a:pPr>
            <a:endParaRPr lang="en-US" dirty="0">
              <a:solidFill>
                <a:srgbClr val="000000"/>
              </a:solidFill>
            </a:endParaRPr>
          </a:p>
          <a:p>
            <a:pPr marL="426301" lvl="2" indent="0">
              <a:lnSpc>
                <a:spcPct val="80000"/>
              </a:lnSpc>
              <a:buNone/>
              <a:defRPr/>
            </a:pPr>
            <a:endParaRPr lang="en-US" dirty="0">
              <a:solidFill>
                <a:srgbClr val="000000"/>
              </a:solidFill>
            </a:endParaRPr>
          </a:p>
          <a:p>
            <a:pPr marL="922811" lvl="2" indent="-496510">
              <a:lnSpc>
                <a:spcPct val="80000"/>
              </a:lnSpc>
              <a:buFont typeface="Noto Symbol"/>
              <a:buChar char="●"/>
              <a:defRPr/>
            </a:pPr>
            <a:r>
              <a:rPr lang="en-US" dirty="0" smtClean="0">
                <a:solidFill>
                  <a:srgbClr val="000000"/>
                </a:solidFill>
              </a:rPr>
              <a:t>A flourishing of approaches being applied to partition SAT instances and identify the “most important” part to focus on first</a:t>
            </a:r>
            <a:endParaRPr lang="en-US" dirty="0">
              <a:solidFill>
                <a:srgbClr val="000000"/>
              </a:solidFill>
            </a:endParaRPr>
          </a:p>
          <a:p>
            <a:pPr marL="922811" lvl="2" indent="-496510">
              <a:lnSpc>
                <a:spcPct val="80000"/>
              </a:lnSpc>
              <a:buFont typeface="Noto Symbol"/>
              <a:buChar char="●"/>
              <a:defRPr/>
            </a:pPr>
            <a:endParaRPr lang="en-US" dirty="0" smtClean="0">
              <a:solidFill>
                <a:srgbClr val="000000"/>
              </a:solidFill>
            </a:endParaRPr>
          </a:p>
          <a:p>
            <a:pPr marL="922811" lvl="2" indent="-496510">
              <a:lnSpc>
                <a:spcPct val="80000"/>
              </a:lnSpc>
              <a:buFont typeface="Noto Symbol"/>
              <a:buChar char="●"/>
              <a:defRPr/>
            </a:pPr>
            <a:endParaRPr lang="en-US" dirty="0">
              <a:solidFill>
                <a:srgbClr val="000000"/>
              </a:solidFill>
            </a:endParaRPr>
          </a:p>
          <a:p>
            <a:pPr marL="922811" lvl="2" indent="-496510">
              <a:lnSpc>
                <a:spcPct val="80000"/>
              </a:lnSpc>
              <a:buFont typeface="Noto Symbol"/>
              <a:buChar char="●"/>
              <a:defRPr/>
            </a:pPr>
            <a:r>
              <a:rPr lang="en-US" dirty="0" smtClean="0">
                <a:solidFill>
                  <a:srgbClr val="000000"/>
                </a:solidFill>
              </a:rPr>
              <a:t>Pseudo-industrial instance generators for SAT instances based on community structure</a:t>
            </a:r>
          </a:p>
          <a:p>
            <a:pPr marL="922811" lvl="2" indent="-496510">
              <a:lnSpc>
                <a:spcPct val="80000"/>
              </a:lnSpc>
              <a:buFont typeface="Noto Symbol"/>
              <a:buChar char="●"/>
              <a:defRPr/>
            </a:pPr>
            <a:endParaRPr lang="en-US" dirty="0">
              <a:solidFill>
                <a:srgbClr val="000000"/>
              </a:solidFill>
            </a:endParaRPr>
          </a:p>
          <a:p>
            <a:pPr marL="922811" lvl="2" indent="-496510">
              <a:lnSpc>
                <a:spcPct val="80000"/>
              </a:lnSpc>
              <a:buFont typeface="Noto Symbol"/>
              <a:buChar char="●"/>
              <a:defRPr/>
            </a:pPr>
            <a:endParaRPr lang="en-US" dirty="0" smtClean="0">
              <a:solidFill>
                <a:srgbClr val="000000"/>
              </a:solidFill>
            </a:endParaRPr>
          </a:p>
          <a:p>
            <a:pPr marL="922811" lvl="2" indent="-496510">
              <a:lnSpc>
                <a:spcPct val="80000"/>
              </a:lnSpc>
              <a:buFont typeface="Noto Symbol"/>
              <a:buChar char="●"/>
              <a:defRPr/>
            </a:pPr>
            <a:r>
              <a:rPr lang="en-US" dirty="0" smtClean="0">
                <a:solidFill>
                  <a:srgbClr val="000000"/>
                </a:solidFill>
              </a:rPr>
              <a:t>Theorists have been looking at community structure trying to refine it further</a:t>
            </a:r>
          </a:p>
          <a:p>
            <a:pPr marL="922811" lvl="2" indent="-496510">
              <a:lnSpc>
                <a:spcPct val="80000"/>
              </a:lnSpc>
              <a:buFont typeface="Noto Symbol"/>
              <a:buChar char="●"/>
              <a:defRPr/>
            </a:pPr>
            <a:endParaRPr lang="en-US" dirty="0">
              <a:solidFill>
                <a:srgbClr val="000000"/>
              </a:solidFill>
            </a:endParaRPr>
          </a:p>
          <a:p>
            <a:pPr marL="922811" lvl="2" indent="-496510">
              <a:lnSpc>
                <a:spcPct val="80000"/>
              </a:lnSpc>
              <a:buFont typeface="Noto Symbol"/>
              <a:buChar char="●"/>
              <a:defRPr/>
            </a:pPr>
            <a:endParaRPr lang="en-US" dirty="0" smtClean="0">
              <a:solidFill>
                <a:srgbClr val="000000"/>
              </a:solidFill>
            </a:endParaRPr>
          </a:p>
          <a:p>
            <a:pPr marL="922811" lvl="2" indent="-496510">
              <a:lnSpc>
                <a:spcPct val="80000"/>
              </a:lnSpc>
              <a:buFont typeface="Noto Symbol"/>
              <a:buChar char="●"/>
              <a:defRPr/>
            </a:pPr>
            <a:r>
              <a:rPr lang="en-US" dirty="0" smtClean="0">
                <a:solidFill>
                  <a:srgbClr val="000000"/>
                </a:solidFill>
              </a:rPr>
              <a:t>Comprehensive analyses of other structure metrics to explain SAT solver performance</a:t>
            </a:r>
            <a:endParaRPr lang="en-US" dirty="0">
              <a:solidFill>
                <a:srgbClr val="000000"/>
              </a:solidFill>
            </a:endParaRPr>
          </a:p>
          <a:p>
            <a:pPr marL="465611" indent="-496510">
              <a:lnSpc>
                <a:spcPct val="80000"/>
              </a:lnSpc>
              <a:buSzPct val="100000"/>
              <a:buFont typeface="Noto Symbol"/>
              <a:buChar char="●"/>
              <a:defRPr/>
            </a:pPr>
            <a:endParaRPr lang="en" dirty="0">
              <a:solidFill>
                <a:schemeClr val="tx1"/>
              </a:solidFill>
            </a:endParaRPr>
          </a:p>
        </p:txBody>
      </p:sp>
    </p:spTree>
    <p:extLst>
      <p:ext uri="{BB962C8B-B14F-4D97-AF65-F5344CB8AC3E}">
        <p14:creationId xmlns:p14="http://schemas.microsoft.com/office/powerpoint/2010/main" val="659628975"/>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4">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4">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4">
                                            <p:txEl>
                                              <p:pRg st="12" end="1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4">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txBox="1">
            <a:spLocks noGrp="1"/>
          </p:cNvSpPr>
          <p:nvPr>
            <p:ph type="body" idx="1"/>
          </p:nvPr>
        </p:nvSpPr>
        <p:spPr>
          <a:xfrm>
            <a:off x="368300" y="1308100"/>
            <a:ext cx="11417300" cy="5359400"/>
          </a:xfrm>
          <a:ln>
            <a:noFill/>
          </a:ln>
        </p:spPr>
        <p:txBody>
          <a:bodyPr>
            <a:normAutofit fontScale="92500" lnSpcReduction="10000"/>
          </a:bodyPr>
          <a:lstStyle/>
          <a:p>
            <a:pPr marL="344592" indent="-342900">
              <a:lnSpc>
                <a:spcPct val="90000"/>
              </a:lnSpc>
              <a:buSzPct val="100000"/>
              <a:defRPr/>
            </a:pPr>
            <a:r>
              <a:rPr lang="en-CA" sz="2600" dirty="0">
                <a:solidFill>
                  <a:schemeClr val="bg1">
                    <a:lumMod val="85000"/>
                  </a:schemeClr>
                </a:solidFill>
              </a:rPr>
              <a:t>Motivation</a:t>
            </a:r>
          </a:p>
          <a:p>
            <a:pPr marL="1692" indent="0">
              <a:lnSpc>
                <a:spcPct val="90000"/>
              </a:lnSpc>
              <a:buSzPct val="100000"/>
              <a:buNone/>
              <a:defRPr/>
            </a:pPr>
            <a:endParaRPr lang="en-CA" sz="2600" dirty="0">
              <a:solidFill>
                <a:schemeClr val="bg1">
                  <a:lumMod val="85000"/>
                </a:schemeClr>
              </a:solidFill>
            </a:endParaRPr>
          </a:p>
          <a:p>
            <a:pPr marL="344592" indent="-342900">
              <a:lnSpc>
                <a:spcPct val="90000"/>
              </a:lnSpc>
              <a:buSzPct val="100000"/>
              <a:defRPr/>
            </a:pPr>
            <a:r>
              <a:rPr lang="en-CA" sz="2600" dirty="0">
                <a:solidFill>
                  <a:schemeClr val="bg1">
                    <a:lumMod val="85000"/>
                  </a:schemeClr>
                </a:solidFill>
              </a:rPr>
              <a:t>Background: Internals of SAT solvers</a:t>
            </a:r>
          </a:p>
          <a:p>
            <a:pPr marL="1692" indent="0">
              <a:lnSpc>
                <a:spcPct val="90000"/>
              </a:lnSpc>
              <a:buSzPct val="100000"/>
              <a:defRPr/>
            </a:pPr>
            <a:endParaRPr lang="en-CA" sz="2600" dirty="0">
              <a:solidFill>
                <a:schemeClr val="bg1">
                  <a:lumMod val="85000"/>
                </a:schemeClr>
              </a:solidFill>
            </a:endParaRPr>
          </a:p>
          <a:p>
            <a:pPr marL="344592" indent="-342900">
              <a:lnSpc>
                <a:spcPct val="90000"/>
              </a:lnSpc>
              <a:buSzPct val="100000"/>
              <a:defRPr/>
            </a:pPr>
            <a:r>
              <a:rPr lang="en-CA" sz="2600" dirty="0">
                <a:solidFill>
                  <a:schemeClr val="bg1">
                    <a:lumMod val="85000"/>
                  </a:schemeClr>
                </a:solidFill>
              </a:rPr>
              <a:t>Problem </a:t>
            </a:r>
            <a:r>
              <a:rPr lang="en-CA" sz="2600" dirty="0" smtClean="0">
                <a:solidFill>
                  <a:schemeClr val="bg1">
                    <a:lumMod val="85000"/>
                  </a:schemeClr>
                </a:solidFill>
              </a:rPr>
              <a:t>statement</a:t>
            </a:r>
            <a:endParaRPr lang="en-CA" sz="2600" dirty="0">
              <a:solidFill>
                <a:schemeClr val="bg1">
                  <a:lumMod val="85000"/>
                </a:schemeClr>
              </a:solidFill>
            </a:endParaRPr>
          </a:p>
          <a:p>
            <a:pPr marL="1692" indent="0">
              <a:lnSpc>
                <a:spcPct val="90000"/>
              </a:lnSpc>
              <a:buSzPct val="100000"/>
              <a:buNone/>
              <a:defRPr/>
            </a:pPr>
            <a:endParaRPr lang="en-CA" sz="2600" dirty="0">
              <a:solidFill>
                <a:schemeClr val="tx1"/>
              </a:solidFill>
            </a:endParaRPr>
          </a:p>
          <a:p>
            <a:pPr marL="344592" indent="-342900">
              <a:lnSpc>
                <a:spcPct val="90000"/>
              </a:lnSpc>
              <a:buSzPct val="100000"/>
              <a:buFont typeface="Arial"/>
              <a:buChar char="•"/>
              <a:defRPr/>
            </a:pPr>
            <a:r>
              <a:rPr lang="en-CA" sz="2600" dirty="0" smtClean="0">
                <a:solidFill>
                  <a:srgbClr val="FF0000"/>
                </a:solidFill>
              </a:rPr>
              <a:t>Our empirical discoveries</a:t>
            </a:r>
          </a:p>
          <a:p>
            <a:pPr marL="344592" indent="-342900">
              <a:lnSpc>
                <a:spcPct val="90000"/>
              </a:lnSpc>
              <a:buSzPct val="100000"/>
              <a:buFont typeface="Arial"/>
              <a:buChar char="•"/>
              <a:defRPr/>
            </a:pPr>
            <a:endParaRPr lang="en-CA" sz="2600" dirty="0">
              <a:solidFill>
                <a:schemeClr val="tx1"/>
              </a:solidFill>
            </a:endParaRPr>
          </a:p>
          <a:p>
            <a:pPr marL="973242" lvl="2" indent="-514350">
              <a:lnSpc>
                <a:spcPct val="90000"/>
              </a:lnSpc>
              <a:buFont typeface="+mj-lt"/>
              <a:buAutoNum type="arabicPeriod"/>
              <a:defRPr/>
            </a:pPr>
            <a:r>
              <a:rPr lang="en-CA" sz="2600" dirty="0" smtClean="0">
                <a:solidFill>
                  <a:schemeClr val="tx1"/>
                </a:solidFill>
              </a:rPr>
              <a:t>Characterizing industrial instances via community structure</a:t>
            </a:r>
            <a:r>
              <a:rPr lang="en-CA" sz="1800" dirty="0" smtClean="0">
                <a:solidFill>
                  <a:schemeClr val="tx1"/>
                </a:solidFill>
              </a:rPr>
              <a:t> </a:t>
            </a:r>
            <a:r>
              <a:rPr lang="en-US" sz="1800" dirty="0" smtClean="0">
                <a:solidFill>
                  <a:srgbClr val="800000"/>
                </a:solidFill>
              </a:rPr>
              <a:t>[LGRC15, NGFAS14]*</a:t>
            </a:r>
            <a:endParaRPr lang="en-CA" sz="1800" dirty="0" smtClean="0">
              <a:solidFill>
                <a:srgbClr val="800000"/>
              </a:solidFill>
            </a:endParaRPr>
          </a:p>
          <a:p>
            <a:pPr marL="973242" lvl="2" indent="-514350">
              <a:lnSpc>
                <a:spcPct val="90000"/>
              </a:lnSpc>
              <a:buFont typeface="+mj-lt"/>
              <a:buAutoNum type="arabicPeriod"/>
              <a:defRPr/>
            </a:pPr>
            <a:endParaRPr lang="en-CA" sz="2600" dirty="0">
              <a:solidFill>
                <a:schemeClr val="tx1"/>
              </a:solidFill>
            </a:endParaRPr>
          </a:p>
          <a:p>
            <a:pPr marL="973242" lvl="2" indent="-514350">
              <a:lnSpc>
                <a:spcPct val="90000"/>
              </a:lnSpc>
              <a:buFont typeface="+mj-lt"/>
              <a:buAutoNum type="arabicPeriod"/>
              <a:defRPr/>
            </a:pPr>
            <a:r>
              <a:rPr lang="en-CA" sz="2600" dirty="0" smtClean="0">
                <a:solidFill>
                  <a:srgbClr val="0000FF"/>
                </a:solidFill>
              </a:rPr>
              <a:t>Understanding branching heuristics, a la, VSIDS</a:t>
            </a:r>
            <a:r>
              <a:rPr lang="en-CA" sz="1800" dirty="0" smtClean="0">
                <a:solidFill>
                  <a:srgbClr val="800000"/>
                </a:solidFill>
              </a:rPr>
              <a:t> [LGZC15]</a:t>
            </a:r>
          </a:p>
          <a:p>
            <a:pPr marL="973242" lvl="2" indent="-514350">
              <a:lnSpc>
                <a:spcPct val="90000"/>
              </a:lnSpc>
              <a:buFont typeface="+mj-lt"/>
              <a:buAutoNum type="arabicPeriod"/>
              <a:defRPr/>
            </a:pPr>
            <a:endParaRPr lang="en-CA" sz="2600" dirty="0">
              <a:solidFill>
                <a:srgbClr val="0000FF"/>
              </a:solidFill>
            </a:endParaRPr>
          </a:p>
          <a:p>
            <a:pPr marL="973242" lvl="2" indent="-514350">
              <a:lnSpc>
                <a:spcPct val="90000"/>
              </a:lnSpc>
              <a:buFont typeface="+mj-lt"/>
              <a:buAutoNum type="arabicPeriod"/>
              <a:defRPr/>
            </a:pPr>
            <a:r>
              <a:rPr lang="en-CA" sz="2600" dirty="0" smtClean="0">
                <a:solidFill>
                  <a:srgbClr val="0000FF"/>
                </a:solidFill>
              </a:rPr>
              <a:t>LRB: A new branching heuristic</a:t>
            </a:r>
            <a:r>
              <a:rPr lang="en-CA" sz="2600" dirty="0" smtClean="0">
                <a:solidFill>
                  <a:srgbClr val="800000"/>
                </a:solidFill>
              </a:rPr>
              <a:t> </a:t>
            </a:r>
            <a:r>
              <a:rPr lang="en-CA" sz="1800" dirty="0" smtClean="0">
                <a:solidFill>
                  <a:srgbClr val="800000"/>
                </a:solidFill>
              </a:rPr>
              <a:t>[LGPC16, LGPC+16]**</a:t>
            </a:r>
          </a:p>
          <a:p>
            <a:pPr marL="801792" lvl="2" indent="-342900">
              <a:lnSpc>
                <a:spcPct val="90000"/>
              </a:lnSpc>
              <a:buFont typeface="Arial"/>
              <a:buChar char="•"/>
              <a:defRPr/>
            </a:pPr>
            <a:endParaRPr lang="en-CA" sz="2600" dirty="0">
              <a:solidFill>
                <a:schemeClr val="tx1"/>
              </a:solidFill>
            </a:endParaRPr>
          </a:p>
          <a:p>
            <a:pPr marL="344592" indent="-342900">
              <a:lnSpc>
                <a:spcPct val="90000"/>
              </a:lnSpc>
              <a:buFont typeface="Arial"/>
              <a:buChar char="•"/>
              <a:defRPr/>
            </a:pPr>
            <a:r>
              <a:rPr lang="en-CA" sz="2600" dirty="0" smtClean="0">
                <a:solidFill>
                  <a:schemeClr val="tx1"/>
                </a:solidFill>
              </a:rPr>
              <a:t>Putting it all together, and conclusions</a:t>
            </a:r>
          </a:p>
          <a:p>
            <a:pPr marL="344592" indent="-342900">
              <a:lnSpc>
                <a:spcPct val="90000"/>
              </a:lnSpc>
              <a:buFont typeface="Arial"/>
              <a:buChar char="•"/>
              <a:defRPr/>
            </a:pPr>
            <a:endParaRPr lang="en-CA" sz="2600" dirty="0">
              <a:solidFill>
                <a:schemeClr val="tx1"/>
              </a:solidFill>
            </a:endParaRPr>
          </a:p>
          <a:p>
            <a:pPr marL="1692" indent="0">
              <a:lnSpc>
                <a:spcPct val="90000"/>
              </a:lnSpc>
              <a:buNone/>
              <a:defRPr/>
            </a:pPr>
            <a:r>
              <a:rPr lang="en-CA" sz="1700" dirty="0" smtClean="0">
                <a:solidFill>
                  <a:srgbClr val="800000"/>
                </a:solidFill>
              </a:rPr>
              <a:t>(* Won best paper award at SPLC 2015, and student paper award at SAT 2014. ** Won the SAT competition 2016)</a:t>
            </a:r>
            <a:endParaRPr lang="en-CA" sz="1700" dirty="0">
              <a:solidFill>
                <a:srgbClr val="800000"/>
              </a:solidFill>
            </a:endParaRPr>
          </a:p>
        </p:txBody>
      </p:sp>
      <p:sp>
        <p:nvSpPr>
          <p:cNvPr id="138" name="Shape 138"/>
          <p:cNvSpPr txBox="1">
            <a:spLocks noGrp="1"/>
          </p:cNvSpPr>
          <p:nvPr>
            <p:ph type="title"/>
          </p:nvPr>
        </p:nvSpPr>
        <p:spPr>
          <a:xfrm>
            <a:off x="393700" y="88900"/>
            <a:ext cx="11391900" cy="1130300"/>
          </a:xfrm>
        </p:spPr>
        <p:txBody>
          <a:bodyPr>
            <a:normAutofit/>
          </a:bodyPr>
          <a:lstStyle/>
          <a:p>
            <a:pPr>
              <a:defRPr/>
            </a:pPr>
            <a:r>
              <a:rPr lang="en-CA" dirty="0" smtClean="0"/>
              <a:t>Talk Outline</a:t>
            </a:r>
            <a:endParaRPr lang="en" sz="4000" u="none" dirty="0">
              <a:solidFill>
                <a:srgbClr val="800000"/>
              </a:solidFill>
            </a:endParaRPr>
          </a:p>
        </p:txBody>
      </p:sp>
    </p:spTree>
    <p:extLst>
      <p:ext uri="{BB962C8B-B14F-4D97-AF65-F5344CB8AC3E}">
        <p14:creationId xmlns:p14="http://schemas.microsoft.com/office/powerpoint/2010/main" val="4079900900"/>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Slide Number Placeholder 3"/>
          <p:cNvSpPr>
            <a:spLocks noGrp="1"/>
          </p:cNvSpPr>
          <p:nvPr>
            <p:ph type="sldNum" sz="quarter" idx="4294967295"/>
          </p:nvPr>
        </p:nvSpPr>
        <p:spPr>
          <a:xfrm>
            <a:off x="11799094" y="6554391"/>
            <a:ext cx="321469" cy="258961"/>
          </a:xfrm>
          <a:prstGeom prst="rect">
            <a:avLst/>
          </a:prstGeom>
        </p:spPr>
        <p:txBody>
          <a:bodyPr/>
          <a:lstStyle/>
          <a:p>
            <a:pPr>
              <a:defRPr/>
            </a:pPr>
            <a:fld id="{DF7EF774-2EFC-054D-B21C-F2873ED77A4D}" type="slidenum">
              <a:rPr lang="en-US"/>
              <a:pPr>
                <a:defRPr/>
              </a:pPr>
              <a:t>19</a:t>
            </a:fld>
            <a:endParaRPr lang="en-US"/>
          </a:p>
        </p:txBody>
      </p:sp>
      <p:sp>
        <p:nvSpPr>
          <p:cNvPr id="49153" name="Rectangle 1"/>
          <p:cNvSpPr>
            <a:spLocks noGrp="1" noChangeArrowheads="1"/>
          </p:cNvSpPr>
          <p:nvPr>
            <p:ph type="title"/>
          </p:nvPr>
        </p:nvSpPr>
        <p:spPr>
          <a:xfrm>
            <a:off x="482601" y="101600"/>
            <a:ext cx="11214099" cy="990600"/>
          </a:xfrm>
        </p:spPr>
        <p:txBody>
          <a:bodyPr>
            <a:normAutofit fontScale="90000"/>
          </a:bodyPr>
          <a:lstStyle/>
          <a:p>
            <a:pPr eaLnBrk="1" hangingPunct="1">
              <a:lnSpc>
                <a:spcPct val="90000"/>
              </a:lnSpc>
              <a:defRPr/>
            </a:pPr>
            <a:r>
              <a:rPr lang="en-US" sz="3700" u="sng" dirty="0">
                <a:solidFill>
                  <a:srgbClr val="0000FF"/>
                </a:solidFill>
              </a:rPr>
              <a:t>Modern CDCL SAT Solver Architecture</a:t>
            </a:r>
            <a:br>
              <a:rPr lang="en-US" sz="3700" u="sng" dirty="0">
                <a:solidFill>
                  <a:srgbClr val="0000FF"/>
                </a:solidFill>
              </a:rPr>
            </a:br>
            <a:r>
              <a:rPr lang="en-US" sz="3700" dirty="0">
                <a:solidFill>
                  <a:srgbClr val="800000"/>
                </a:solidFill>
              </a:rPr>
              <a:t>Key Steps and Data-structures</a:t>
            </a:r>
          </a:p>
        </p:txBody>
      </p:sp>
      <p:grpSp>
        <p:nvGrpSpPr>
          <p:cNvPr id="260099" name="Group 53"/>
          <p:cNvGrpSpPr>
            <a:grpSpLocks/>
          </p:cNvGrpSpPr>
          <p:nvPr/>
        </p:nvGrpSpPr>
        <p:grpSpPr bwMode="auto">
          <a:xfrm>
            <a:off x="660400" y="1269999"/>
            <a:ext cx="4940300" cy="5248821"/>
            <a:chOff x="0" y="22"/>
            <a:chExt cx="3641" cy="4832"/>
          </a:xfrm>
        </p:grpSpPr>
        <p:grpSp>
          <p:nvGrpSpPr>
            <p:cNvPr id="260101" name="Group 48"/>
            <p:cNvGrpSpPr>
              <a:grpSpLocks/>
            </p:cNvGrpSpPr>
            <p:nvPr/>
          </p:nvGrpSpPr>
          <p:grpSpPr bwMode="auto">
            <a:xfrm>
              <a:off x="23" y="22"/>
              <a:ext cx="3618" cy="4832"/>
              <a:chOff x="0" y="22"/>
              <a:chExt cx="3618" cy="4832"/>
            </a:xfrm>
          </p:grpSpPr>
          <p:sp>
            <p:nvSpPr>
              <p:cNvPr id="260106" name="Line 2"/>
              <p:cNvSpPr>
                <a:spLocks noChangeShapeType="1"/>
              </p:cNvSpPr>
              <p:nvPr/>
            </p:nvSpPr>
            <p:spPr bwMode="auto">
              <a:xfrm rot="10800000" flipH="1">
                <a:off x="1509" y="131"/>
                <a:ext cx="3" cy="317"/>
              </a:xfrm>
              <a:prstGeom prst="line">
                <a:avLst/>
              </a:prstGeom>
              <a:noFill/>
              <a:ln w="38100">
                <a:solidFill>
                  <a:schemeClr val="tx1"/>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grpSp>
            <p:nvGrpSpPr>
              <p:cNvPr id="260107" name="Group 5"/>
              <p:cNvGrpSpPr>
                <a:grpSpLocks/>
              </p:cNvGrpSpPr>
              <p:nvPr/>
            </p:nvGrpSpPr>
            <p:grpSpPr bwMode="auto">
              <a:xfrm>
                <a:off x="845" y="456"/>
                <a:ext cx="1328" cy="520"/>
                <a:chOff x="0" y="0"/>
                <a:chExt cx="1328" cy="520"/>
              </a:xfrm>
            </p:grpSpPr>
            <p:sp>
              <p:nvSpPr>
                <p:cNvPr id="260150" name="Rectangle 3"/>
                <p:cNvSpPr>
                  <a:spLocks/>
                </p:cNvSpPr>
                <p:nvPr/>
              </p:nvSpPr>
              <p:spPr bwMode="auto">
                <a:xfrm>
                  <a:off x="0" y="0"/>
                  <a:ext cx="1328" cy="520"/>
                </a:xfrm>
                <a:prstGeom prst="rect">
                  <a:avLst/>
                </a:prstGeom>
                <a:gradFill rotWithShape="0">
                  <a:gsLst>
                    <a:gs pos="0">
                      <a:srgbClr val="FFFFFF"/>
                    </a:gs>
                    <a:gs pos="100000">
                      <a:srgbClr val="0000FF"/>
                    </a:gs>
                  </a:gsLst>
                  <a:lin ang="5400000" scaled="1"/>
                </a:gradFill>
                <a:ln w="25400">
                  <a:solidFill>
                    <a:srgbClr val="602280"/>
                  </a:solidFill>
                  <a:miter lim="800000"/>
                  <a:headEnd/>
                  <a:tailEnd/>
                </a:ln>
              </p:spPr>
              <p:txBody>
                <a:bodyPr lIns="0" tIns="0" rIns="0" bIns="0"/>
                <a:lstStyle/>
                <a:p>
                  <a:endParaRPr lang="en-US"/>
                </a:p>
              </p:txBody>
            </p:sp>
            <p:sp>
              <p:nvSpPr>
                <p:cNvPr id="260151" name="Rectangle 4"/>
                <p:cNvSpPr>
                  <a:spLocks/>
                </p:cNvSpPr>
                <p:nvPr/>
              </p:nvSpPr>
              <p:spPr bwMode="auto">
                <a:xfrm>
                  <a:off x="9" y="60"/>
                  <a:ext cx="1288" cy="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ctr"/>
                  <a:r>
                    <a:rPr lang="en-US" sz="1500" dirty="0">
                      <a:ea typeface="ＭＳ Ｐゴシック" charset="0"/>
                      <a:cs typeface="ＭＳ Ｐゴシック" charset="0"/>
                    </a:rPr>
                    <a:t>Propagate()</a:t>
                  </a:r>
                </a:p>
                <a:p>
                  <a:pPr algn="ctr"/>
                  <a:r>
                    <a:rPr lang="en-US" sz="1500" dirty="0">
                      <a:ea typeface="ＭＳ Ｐゴシック" charset="0"/>
                      <a:cs typeface="ＭＳ Ｐゴシック" charset="0"/>
                    </a:rPr>
                    <a:t>(BCP)</a:t>
                  </a:r>
                </a:p>
              </p:txBody>
            </p:sp>
          </p:grpSp>
          <p:sp>
            <p:nvSpPr>
              <p:cNvPr id="260108" name="Line 6"/>
              <p:cNvSpPr>
                <a:spLocks noChangeShapeType="1"/>
              </p:cNvSpPr>
              <p:nvPr/>
            </p:nvSpPr>
            <p:spPr bwMode="auto">
              <a:xfrm rot="10800000" flipH="1">
                <a:off x="1506" y="982"/>
                <a:ext cx="0" cy="154"/>
              </a:xfrm>
              <a:prstGeom prst="line">
                <a:avLst/>
              </a:prstGeom>
              <a:noFill/>
              <a:ln w="38100">
                <a:solidFill>
                  <a:schemeClr val="tx1"/>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grpSp>
            <p:nvGrpSpPr>
              <p:cNvPr id="260109" name="Group 9"/>
              <p:cNvGrpSpPr>
                <a:grpSpLocks/>
              </p:cNvGrpSpPr>
              <p:nvPr/>
            </p:nvGrpSpPr>
            <p:grpSpPr bwMode="auto">
              <a:xfrm>
                <a:off x="1101" y="1136"/>
                <a:ext cx="800" cy="800"/>
                <a:chOff x="0" y="0"/>
                <a:chExt cx="800" cy="800"/>
              </a:xfrm>
            </p:grpSpPr>
            <p:sp>
              <p:nvSpPr>
                <p:cNvPr id="260148" name="AutoShape 7"/>
                <p:cNvSpPr>
                  <a:spLocks/>
                </p:cNvSpPr>
                <p:nvPr/>
              </p:nvSpPr>
              <p:spPr bwMode="auto">
                <a:xfrm>
                  <a:off x="0" y="0"/>
                  <a:ext cx="800" cy="800"/>
                </a:xfrm>
                <a:prstGeom prst="diamond">
                  <a:avLst/>
                </a:prstGeom>
                <a:gradFill rotWithShape="0">
                  <a:gsLst>
                    <a:gs pos="0">
                      <a:srgbClr val="FFFFFF"/>
                    </a:gs>
                    <a:gs pos="100000">
                      <a:srgbClr val="0000FF"/>
                    </a:gs>
                  </a:gsLst>
                  <a:lin ang="0" scaled="1"/>
                </a:gradFill>
                <a:ln w="25400">
                  <a:solidFill>
                    <a:srgbClr val="602280"/>
                  </a:solidFill>
                  <a:miter lim="800000"/>
                  <a:headEnd/>
                  <a:tailEnd/>
                </a:ln>
              </p:spPr>
              <p:txBody>
                <a:bodyPr lIns="0" tIns="0" rIns="0" bIns="0"/>
                <a:lstStyle/>
                <a:p>
                  <a:endParaRPr lang="en-US"/>
                </a:p>
              </p:txBody>
            </p:sp>
            <p:sp>
              <p:nvSpPr>
                <p:cNvPr id="260149" name="Rectangle 8"/>
                <p:cNvSpPr>
                  <a:spLocks/>
                </p:cNvSpPr>
                <p:nvPr/>
              </p:nvSpPr>
              <p:spPr bwMode="auto">
                <a:xfrm>
                  <a:off x="138" y="286"/>
                  <a:ext cx="495" cy="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US" sz="1500" dirty="0" smtClean="0">
                      <a:ea typeface="ＭＳ Ｐゴシック" charset="0"/>
                      <a:cs typeface="ＭＳ Ｐゴシック" charset="0"/>
                    </a:rPr>
                    <a:t>Conflict</a:t>
                  </a:r>
                  <a:r>
                    <a:rPr lang="en-US" sz="1500" dirty="0">
                      <a:ea typeface="ＭＳ Ｐゴシック" charset="0"/>
                      <a:cs typeface="ＭＳ Ｐゴシック" charset="0"/>
                    </a:rPr>
                    <a:t>?</a:t>
                  </a:r>
                </a:p>
              </p:txBody>
            </p:sp>
          </p:grpSp>
          <p:sp>
            <p:nvSpPr>
              <p:cNvPr id="260110" name="Line 10"/>
              <p:cNvSpPr>
                <a:spLocks noChangeShapeType="1"/>
              </p:cNvSpPr>
              <p:nvPr/>
            </p:nvSpPr>
            <p:spPr bwMode="auto">
              <a:xfrm rot="10800000" flipH="1">
                <a:off x="1141" y="1936"/>
                <a:ext cx="355" cy="262"/>
              </a:xfrm>
              <a:prstGeom prst="line">
                <a:avLst/>
              </a:prstGeom>
              <a:noFill/>
              <a:ln w="38100">
                <a:solidFill>
                  <a:srgbClr val="0000FF"/>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grpSp>
            <p:nvGrpSpPr>
              <p:cNvPr id="260111" name="Group 13"/>
              <p:cNvGrpSpPr>
                <a:grpSpLocks/>
              </p:cNvGrpSpPr>
              <p:nvPr/>
            </p:nvGrpSpPr>
            <p:grpSpPr bwMode="auto">
              <a:xfrm>
                <a:off x="741" y="2208"/>
                <a:ext cx="800" cy="800"/>
                <a:chOff x="0" y="0"/>
                <a:chExt cx="800" cy="800"/>
              </a:xfrm>
            </p:grpSpPr>
            <p:sp>
              <p:nvSpPr>
                <p:cNvPr id="260146" name="AutoShape 11"/>
                <p:cNvSpPr>
                  <a:spLocks/>
                </p:cNvSpPr>
                <p:nvPr/>
              </p:nvSpPr>
              <p:spPr bwMode="auto">
                <a:xfrm>
                  <a:off x="0" y="0"/>
                  <a:ext cx="800" cy="800"/>
                </a:xfrm>
                <a:prstGeom prst="diamond">
                  <a:avLst/>
                </a:prstGeom>
                <a:gradFill rotWithShape="0">
                  <a:gsLst>
                    <a:gs pos="0">
                      <a:srgbClr val="FFFFFF"/>
                    </a:gs>
                    <a:gs pos="100000">
                      <a:srgbClr val="0000FF"/>
                    </a:gs>
                  </a:gsLst>
                  <a:lin ang="0" scaled="1"/>
                </a:gradFill>
                <a:ln w="25400">
                  <a:solidFill>
                    <a:srgbClr val="602280"/>
                  </a:solidFill>
                  <a:miter lim="800000"/>
                  <a:headEnd/>
                  <a:tailEnd/>
                </a:ln>
              </p:spPr>
              <p:txBody>
                <a:bodyPr lIns="0" tIns="0" rIns="0" bIns="0"/>
                <a:lstStyle/>
                <a:p>
                  <a:endParaRPr lang="en-US"/>
                </a:p>
              </p:txBody>
            </p:sp>
            <p:sp>
              <p:nvSpPr>
                <p:cNvPr id="260147" name="Rectangle 12"/>
                <p:cNvSpPr>
                  <a:spLocks/>
                </p:cNvSpPr>
                <p:nvPr/>
              </p:nvSpPr>
              <p:spPr bwMode="auto">
                <a:xfrm>
                  <a:off x="77" y="147"/>
                  <a:ext cx="583" cy="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US" sz="1500" dirty="0">
                      <a:ea typeface="ＭＳ Ｐゴシック" charset="0"/>
                      <a:cs typeface="ＭＳ Ｐゴシック" charset="0"/>
                    </a:rPr>
                    <a:t>All </a:t>
                  </a:r>
                  <a:r>
                    <a:rPr lang="en-US" sz="1500" dirty="0" err="1">
                      <a:ea typeface="ＭＳ Ｐゴシック" charset="0"/>
                      <a:cs typeface="ＭＳ Ｐゴシック" charset="0"/>
                    </a:rPr>
                    <a:t>Vars</a:t>
                  </a:r>
                  <a:endParaRPr lang="en-US" sz="1500" dirty="0">
                    <a:ea typeface="ＭＳ Ｐゴシック" charset="0"/>
                    <a:cs typeface="ＭＳ Ｐゴシック" charset="0"/>
                  </a:endParaRPr>
                </a:p>
                <a:p>
                  <a:pPr algn="ctr"/>
                  <a:r>
                    <a:rPr lang="en-US" sz="1500" dirty="0">
                      <a:ea typeface="ＭＳ Ｐゴシック" charset="0"/>
                      <a:cs typeface="ＭＳ Ｐゴシック" charset="0"/>
                    </a:rPr>
                    <a:t>Assigned?</a:t>
                  </a:r>
                </a:p>
              </p:txBody>
            </p:sp>
          </p:grpSp>
          <p:sp>
            <p:nvSpPr>
              <p:cNvPr id="260112" name="Line 14"/>
              <p:cNvSpPr>
                <a:spLocks noChangeShapeType="1"/>
              </p:cNvSpPr>
              <p:nvPr/>
            </p:nvSpPr>
            <p:spPr bwMode="auto">
              <a:xfrm rot="10800000">
                <a:off x="1503" y="1936"/>
                <a:ext cx="393" cy="275"/>
              </a:xfrm>
              <a:prstGeom prst="line">
                <a:avLst/>
              </a:prstGeom>
              <a:noFill/>
              <a:ln w="38100">
                <a:solidFill>
                  <a:srgbClr val="C00000"/>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grpSp>
            <p:nvGrpSpPr>
              <p:cNvPr id="260113" name="Group 17"/>
              <p:cNvGrpSpPr>
                <a:grpSpLocks/>
              </p:cNvGrpSpPr>
              <p:nvPr/>
            </p:nvGrpSpPr>
            <p:grpSpPr bwMode="auto">
              <a:xfrm>
                <a:off x="1693" y="2200"/>
                <a:ext cx="736" cy="808"/>
                <a:chOff x="0" y="0"/>
                <a:chExt cx="736" cy="808"/>
              </a:xfrm>
            </p:grpSpPr>
            <p:sp>
              <p:nvSpPr>
                <p:cNvPr id="260144" name="Rectangle 15"/>
                <p:cNvSpPr>
                  <a:spLocks/>
                </p:cNvSpPr>
                <p:nvPr/>
              </p:nvSpPr>
              <p:spPr bwMode="auto">
                <a:xfrm>
                  <a:off x="0" y="0"/>
                  <a:ext cx="736" cy="808"/>
                </a:xfrm>
                <a:prstGeom prst="rect">
                  <a:avLst/>
                </a:prstGeom>
                <a:gradFill rotWithShape="0">
                  <a:gsLst>
                    <a:gs pos="0">
                      <a:srgbClr val="FFFFFF"/>
                    </a:gs>
                    <a:gs pos="100000">
                      <a:srgbClr val="0000FF"/>
                    </a:gs>
                  </a:gsLst>
                  <a:lin ang="5400000" scaled="1"/>
                </a:gradFill>
                <a:ln w="25400">
                  <a:solidFill>
                    <a:srgbClr val="602280"/>
                  </a:solidFill>
                  <a:miter lim="800000"/>
                  <a:headEnd/>
                  <a:tailEnd/>
                </a:ln>
              </p:spPr>
              <p:txBody>
                <a:bodyPr lIns="0" tIns="0" rIns="0" bIns="0"/>
                <a:lstStyle/>
                <a:p>
                  <a:endParaRPr lang="en-US"/>
                </a:p>
              </p:txBody>
            </p:sp>
            <p:sp>
              <p:nvSpPr>
                <p:cNvPr id="260145" name="Rectangle 16"/>
                <p:cNvSpPr>
                  <a:spLocks/>
                </p:cNvSpPr>
                <p:nvPr/>
              </p:nvSpPr>
              <p:spPr bwMode="auto">
                <a:xfrm>
                  <a:off x="5" y="68"/>
                  <a:ext cx="714" cy="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ctr"/>
                  <a:r>
                    <a:rPr lang="en-US" sz="1500" dirty="0">
                      <a:ea typeface="ＭＳ Ｐゴシック" charset="0"/>
                      <a:cs typeface="ＭＳ Ｐゴシック" charset="0"/>
                    </a:rPr>
                    <a:t>Conflict</a:t>
                  </a:r>
                </a:p>
                <a:p>
                  <a:pPr algn="ctr"/>
                  <a:r>
                    <a:rPr lang="en-US" sz="1500" dirty="0">
                      <a:ea typeface="ＭＳ Ｐゴシック" charset="0"/>
                      <a:cs typeface="ＭＳ Ｐゴシック" charset="0"/>
                    </a:rPr>
                    <a:t>Analysis()</a:t>
                  </a:r>
                </a:p>
              </p:txBody>
            </p:sp>
          </p:grpSp>
          <p:grpSp>
            <p:nvGrpSpPr>
              <p:cNvPr id="260114" name="Group 20"/>
              <p:cNvGrpSpPr>
                <a:grpSpLocks/>
              </p:cNvGrpSpPr>
              <p:nvPr/>
            </p:nvGrpSpPr>
            <p:grpSpPr bwMode="auto">
              <a:xfrm>
                <a:off x="738" y="3000"/>
                <a:ext cx="762" cy="267"/>
                <a:chOff x="0" y="0"/>
                <a:chExt cx="761" cy="267"/>
              </a:xfrm>
            </p:grpSpPr>
            <p:sp>
              <p:nvSpPr>
                <p:cNvPr id="260142" name="Line 18"/>
                <p:cNvSpPr>
                  <a:spLocks noChangeShapeType="1"/>
                </p:cNvSpPr>
                <p:nvPr/>
              </p:nvSpPr>
              <p:spPr bwMode="auto">
                <a:xfrm rot="10800000" flipH="1">
                  <a:off x="0" y="0"/>
                  <a:ext cx="406" cy="267"/>
                </a:xfrm>
                <a:prstGeom prst="line">
                  <a:avLst/>
                </a:prstGeom>
                <a:noFill/>
                <a:ln w="38100">
                  <a:solidFill>
                    <a:srgbClr val="0000FF"/>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260143" name="Line 19"/>
                <p:cNvSpPr>
                  <a:spLocks noChangeShapeType="1"/>
                </p:cNvSpPr>
                <p:nvPr/>
              </p:nvSpPr>
              <p:spPr bwMode="auto">
                <a:xfrm rot="10800000">
                  <a:off x="390" y="4"/>
                  <a:ext cx="371" cy="263"/>
                </a:xfrm>
                <a:prstGeom prst="line">
                  <a:avLst/>
                </a:prstGeom>
                <a:noFill/>
                <a:ln w="38100">
                  <a:solidFill>
                    <a:srgbClr val="C00000"/>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grpSp>
          <p:grpSp>
            <p:nvGrpSpPr>
              <p:cNvPr id="260115" name="Group 23"/>
              <p:cNvGrpSpPr>
                <a:grpSpLocks/>
              </p:cNvGrpSpPr>
              <p:nvPr/>
            </p:nvGrpSpPr>
            <p:grpSpPr bwMode="auto">
              <a:xfrm>
                <a:off x="365" y="3272"/>
                <a:ext cx="648" cy="520"/>
                <a:chOff x="0" y="0"/>
                <a:chExt cx="648" cy="520"/>
              </a:xfrm>
            </p:grpSpPr>
            <p:sp>
              <p:nvSpPr>
                <p:cNvPr id="260140" name="Rectangle 21"/>
                <p:cNvSpPr>
                  <a:spLocks/>
                </p:cNvSpPr>
                <p:nvPr/>
              </p:nvSpPr>
              <p:spPr bwMode="auto">
                <a:xfrm>
                  <a:off x="0" y="0"/>
                  <a:ext cx="648" cy="520"/>
                </a:xfrm>
                <a:prstGeom prst="rect">
                  <a:avLst/>
                </a:prstGeom>
                <a:gradFill rotWithShape="0">
                  <a:gsLst>
                    <a:gs pos="0">
                      <a:srgbClr val="FFFFFF"/>
                    </a:gs>
                    <a:gs pos="100000">
                      <a:srgbClr val="0000FF"/>
                    </a:gs>
                  </a:gsLst>
                  <a:lin ang="5400000" scaled="1"/>
                </a:gradFill>
                <a:ln w="25400">
                  <a:solidFill>
                    <a:srgbClr val="602280"/>
                  </a:solidFill>
                  <a:miter lim="800000"/>
                  <a:headEnd/>
                  <a:tailEnd/>
                </a:ln>
              </p:spPr>
              <p:txBody>
                <a:bodyPr lIns="0" tIns="0" rIns="0" bIns="0"/>
                <a:lstStyle/>
                <a:p>
                  <a:endParaRPr lang="en-US"/>
                </a:p>
              </p:txBody>
            </p:sp>
            <p:sp>
              <p:nvSpPr>
                <p:cNvPr id="260141" name="Rectangle 22"/>
                <p:cNvSpPr>
                  <a:spLocks/>
                </p:cNvSpPr>
                <p:nvPr/>
              </p:nvSpPr>
              <p:spPr bwMode="auto">
                <a:xfrm>
                  <a:off x="4" y="44"/>
                  <a:ext cx="629" cy="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ctr"/>
                  <a:r>
                    <a:rPr lang="en-US" sz="1500" b="1" dirty="0">
                      <a:solidFill>
                        <a:srgbClr val="800000"/>
                      </a:solidFill>
                      <a:ea typeface="ＭＳ Ｐゴシック" charset="0"/>
                      <a:cs typeface="ＭＳ Ｐゴシック" charset="0"/>
                    </a:rPr>
                    <a:t>Return</a:t>
                  </a:r>
                </a:p>
                <a:p>
                  <a:pPr algn="ctr"/>
                  <a:r>
                    <a:rPr lang="en-US" sz="1500" b="1" dirty="0">
                      <a:solidFill>
                        <a:srgbClr val="800000"/>
                      </a:solidFill>
                      <a:ea typeface="ＭＳ Ｐゴシック" charset="0"/>
                      <a:cs typeface="ＭＳ Ｐゴシック" charset="0"/>
                    </a:rPr>
                    <a:t>SAT</a:t>
                  </a:r>
                </a:p>
              </p:txBody>
            </p:sp>
          </p:grpSp>
          <p:grpSp>
            <p:nvGrpSpPr>
              <p:cNvPr id="260116" name="Group 26"/>
              <p:cNvGrpSpPr>
                <a:grpSpLocks/>
              </p:cNvGrpSpPr>
              <p:nvPr/>
            </p:nvGrpSpPr>
            <p:grpSpPr bwMode="auto">
              <a:xfrm>
                <a:off x="1133" y="3272"/>
                <a:ext cx="648" cy="520"/>
                <a:chOff x="0" y="0"/>
                <a:chExt cx="648" cy="520"/>
              </a:xfrm>
            </p:grpSpPr>
            <p:sp>
              <p:nvSpPr>
                <p:cNvPr id="260138" name="Rectangle 24"/>
                <p:cNvSpPr>
                  <a:spLocks/>
                </p:cNvSpPr>
                <p:nvPr/>
              </p:nvSpPr>
              <p:spPr bwMode="auto">
                <a:xfrm>
                  <a:off x="0" y="0"/>
                  <a:ext cx="648" cy="520"/>
                </a:xfrm>
                <a:prstGeom prst="rect">
                  <a:avLst/>
                </a:prstGeom>
                <a:gradFill rotWithShape="0">
                  <a:gsLst>
                    <a:gs pos="0">
                      <a:srgbClr val="FFFFFF"/>
                    </a:gs>
                    <a:gs pos="100000">
                      <a:srgbClr val="0000FF"/>
                    </a:gs>
                  </a:gsLst>
                  <a:lin ang="5400000" scaled="1"/>
                </a:gradFill>
                <a:ln w="25400">
                  <a:solidFill>
                    <a:srgbClr val="602280"/>
                  </a:solidFill>
                  <a:miter lim="800000"/>
                  <a:headEnd/>
                  <a:tailEnd/>
                </a:ln>
              </p:spPr>
              <p:txBody>
                <a:bodyPr lIns="0" tIns="0" rIns="0" bIns="0"/>
                <a:lstStyle/>
                <a:p>
                  <a:endParaRPr lang="en-US"/>
                </a:p>
              </p:txBody>
            </p:sp>
            <p:sp>
              <p:nvSpPr>
                <p:cNvPr id="260139" name="Rectangle 25"/>
                <p:cNvSpPr>
                  <a:spLocks/>
                </p:cNvSpPr>
                <p:nvPr/>
              </p:nvSpPr>
              <p:spPr bwMode="auto">
                <a:xfrm>
                  <a:off x="4" y="44"/>
                  <a:ext cx="629" cy="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ctr"/>
                  <a:r>
                    <a:rPr lang="en-US" sz="1500" dirty="0">
                      <a:ea typeface="ＭＳ Ｐゴシック" charset="0"/>
                      <a:cs typeface="ＭＳ Ｐゴシック" charset="0"/>
                    </a:rPr>
                    <a:t>Decide()</a:t>
                  </a:r>
                </a:p>
              </p:txBody>
            </p:sp>
          </p:grpSp>
          <p:grpSp>
            <p:nvGrpSpPr>
              <p:cNvPr id="260117" name="Group 29"/>
              <p:cNvGrpSpPr>
                <a:grpSpLocks/>
              </p:cNvGrpSpPr>
              <p:nvPr/>
            </p:nvGrpSpPr>
            <p:grpSpPr bwMode="auto">
              <a:xfrm>
                <a:off x="2197" y="3136"/>
                <a:ext cx="800" cy="800"/>
                <a:chOff x="0" y="0"/>
                <a:chExt cx="799" cy="800"/>
              </a:xfrm>
            </p:grpSpPr>
            <p:sp>
              <p:nvSpPr>
                <p:cNvPr id="260136" name="AutoShape 27"/>
                <p:cNvSpPr>
                  <a:spLocks/>
                </p:cNvSpPr>
                <p:nvPr/>
              </p:nvSpPr>
              <p:spPr bwMode="auto">
                <a:xfrm>
                  <a:off x="0" y="0"/>
                  <a:ext cx="799" cy="800"/>
                </a:xfrm>
                <a:prstGeom prst="diamond">
                  <a:avLst/>
                </a:prstGeom>
                <a:gradFill rotWithShape="0">
                  <a:gsLst>
                    <a:gs pos="0">
                      <a:srgbClr val="FFFFFF"/>
                    </a:gs>
                    <a:gs pos="100000">
                      <a:srgbClr val="0000FF"/>
                    </a:gs>
                  </a:gsLst>
                  <a:lin ang="0" scaled="1"/>
                </a:gradFill>
                <a:ln w="25400">
                  <a:solidFill>
                    <a:srgbClr val="602280"/>
                  </a:solidFill>
                  <a:miter lim="800000"/>
                  <a:headEnd/>
                  <a:tailEnd/>
                </a:ln>
              </p:spPr>
              <p:txBody>
                <a:bodyPr lIns="0" tIns="0" rIns="0" bIns="0"/>
                <a:lstStyle/>
                <a:p>
                  <a:endParaRPr lang="en-US"/>
                </a:p>
              </p:txBody>
            </p:sp>
            <p:sp>
              <p:nvSpPr>
                <p:cNvPr id="260137" name="Rectangle 28"/>
                <p:cNvSpPr>
                  <a:spLocks/>
                </p:cNvSpPr>
                <p:nvPr/>
              </p:nvSpPr>
              <p:spPr bwMode="auto">
                <a:xfrm>
                  <a:off x="77" y="196"/>
                  <a:ext cx="634" cy="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ctr"/>
                  <a:r>
                    <a:rPr lang="en-US" sz="1500" dirty="0" err="1">
                      <a:ea typeface="ＭＳ Ｐゴシック" charset="0"/>
                      <a:cs typeface="ＭＳ Ｐゴシック" charset="0"/>
                    </a:rPr>
                    <a:t>TopLevel</a:t>
                  </a:r>
                  <a:endParaRPr lang="en-US" sz="1500" dirty="0">
                    <a:ea typeface="ＭＳ Ｐゴシック" charset="0"/>
                    <a:cs typeface="ＭＳ Ｐゴシック" charset="0"/>
                  </a:endParaRPr>
                </a:p>
                <a:p>
                  <a:pPr algn="ctr"/>
                  <a:r>
                    <a:rPr lang="en-US" sz="1500" dirty="0">
                      <a:ea typeface="ＭＳ Ｐゴシック" charset="0"/>
                      <a:cs typeface="ＭＳ Ｐゴシック" charset="0"/>
                    </a:rPr>
                    <a:t>Conflict?</a:t>
                  </a:r>
                </a:p>
              </p:txBody>
            </p:sp>
          </p:grpSp>
          <p:sp>
            <p:nvSpPr>
              <p:cNvPr id="260118" name="Line 30"/>
              <p:cNvSpPr>
                <a:spLocks noChangeShapeType="1"/>
              </p:cNvSpPr>
              <p:nvPr/>
            </p:nvSpPr>
            <p:spPr bwMode="auto">
              <a:xfrm rot="10800000">
                <a:off x="2069" y="3126"/>
                <a:ext cx="536" cy="2"/>
              </a:xfrm>
              <a:prstGeom prst="line">
                <a:avLst/>
              </a:prstGeom>
              <a:noFill/>
              <a:ln w="38100">
                <a:solidFill>
                  <a:schemeClr val="tx1"/>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260119" name="Line 31"/>
              <p:cNvSpPr>
                <a:spLocks noChangeShapeType="1"/>
              </p:cNvSpPr>
              <p:nvPr/>
            </p:nvSpPr>
            <p:spPr bwMode="auto">
              <a:xfrm>
                <a:off x="2082" y="3011"/>
                <a:ext cx="0" cy="121"/>
              </a:xfrm>
              <a:prstGeom prst="line">
                <a:avLst/>
              </a:prstGeom>
              <a:noFill/>
              <a:ln w="381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grpSp>
            <p:nvGrpSpPr>
              <p:cNvPr id="260120" name="Group 34"/>
              <p:cNvGrpSpPr>
                <a:grpSpLocks/>
              </p:cNvGrpSpPr>
              <p:nvPr/>
            </p:nvGrpSpPr>
            <p:grpSpPr bwMode="auto">
              <a:xfrm>
                <a:off x="2210" y="3923"/>
                <a:ext cx="794" cy="272"/>
                <a:chOff x="0" y="0"/>
                <a:chExt cx="793" cy="271"/>
              </a:xfrm>
            </p:grpSpPr>
            <p:sp>
              <p:nvSpPr>
                <p:cNvPr id="260134" name="Line 32"/>
                <p:cNvSpPr>
                  <a:spLocks noChangeShapeType="1"/>
                </p:cNvSpPr>
                <p:nvPr/>
              </p:nvSpPr>
              <p:spPr bwMode="auto">
                <a:xfrm rot="10800000" flipH="1">
                  <a:off x="0" y="0"/>
                  <a:ext cx="409" cy="271"/>
                </a:xfrm>
                <a:prstGeom prst="line">
                  <a:avLst/>
                </a:prstGeom>
                <a:noFill/>
                <a:ln w="38100">
                  <a:solidFill>
                    <a:srgbClr val="0000FF"/>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260135" name="Line 33"/>
                <p:cNvSpPr>
                  <a:spLocks noChangeShapeType="1"/>
                </p:cNvSpPr>
                <p:nvPr/>
              </p:nvSpPr>
              <p:spPr bwMode="auto">
                <a:xfrm rot="10800000">
                  <a:off x="393" y="4"/>
                  <a:ext cx="400" cy="261"/>
                </a:xfrm>
                <a:prstGeom prst="line">
                  <a:avLst/>
                </a:prstGeom>
                <a:noFill/>
                <a:ln w="38100">
                  <a:solidFill>
                    <a:srgbClr val="C00000"/>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grpSp>
          <p:grpSp>
            <p:nvGrpSpPr>
              <p:cNvPr id="260121" name="Group 41"/>
              <p:cNvGrpSpPr>
                <a:grpSpLocks/>
              </p:cNvGrpSpPr>
              <p:nvPr/>
            </p:nvGrpSpPr>
            <p:grpSpPr bwMode="auto">
              <a:xfrm>
                <a:off x="1885" y="4200"/>
                <a:ext cx="1608" cy="520"/>
                <a:chOff x="0" y="0"/>
                <a:chExt cx="1608" cy="520"/>
              </a:xfrm>
            </p:grpSpPr>
            <p:grpSp>
              <p:nvGrpSpPr>
                <p:cNvPr id="260128" name="Group 37"/>
                <p:cNvGrpSpPr>
                  <a:grpSpLocks/>
                </p:cNvGrpSpPr>
                <p:nvPr/>
              </p:nvGrpSpPr>
              <p:grpSpPr bwMode="auto">
                <a:xfrm>
                  <a:off x="0" y="0"/>
                  <a:ext cx="680" cy="520"/>
                  <a:chOff x="0" y="0"/>
                  <a:chExt cx="680" cy="520"/>
                </a:xfrm>
              </p:grpSpPr>
              <p:sp>
                <p:nvSpPr>
                  <p:cNvPr id="260132" name="Rectangle 35"/>
                  <p:cNvSpPr>
                    <a:spLocks/>
                  </p:cNvSpPr>
                  <p:nvPr/>
                </p:nvSpPr>
                <p:spPr bwMode="auto">
                  <a:xfrm>
                    <a:off x="0" y="0"/>
                    <a:ext cx="680" cy="520"/>
                  </a:xfrm>
                  <a:prstGeom prst="rect">
                    <a:avLst/>
                  </a:prstGeom>
                  <a:gradFill rotWithShape="0">
                    <a:gsLst>
                      <a:gs pos="0">
                        <a:srgbClr val="FFFFFF"/>
                      </a:gs>
                      <a:gs pos="100000">
                        <a:srgbClr val="0000FF"/>
                      </a:gs>
                    </a:gsLst>
                    <a:lin ang="5400000" scaled="1"/>
                  </a:gradFill>
                  <a:ln w="25400">
                    <a:solidFill>
                      <a:srgbClr val="602280"/>
                    </a:solidFill>
                    <a:miter lim="800000"/>
                    <a:headEnd/>
                    <a:tailEnd/>
                  </a:ln>
                </p:spPr>
                <p:txBody>
                  <a:bodyPr lIns="0" tIns="0" rIns="0" bIns="0"/>
                  <a:lstStyle/>
                  <a:p>
                    <a:endParaRPr lang="en-US"/>
                  </a:p>
                </p:txBody>
              </p:sp>
              <p:sp>
                <p:nvSpPr>
                  <p:cNvPr id="260133" name="Rectangle 36"/>
                  <p:cNvSpPr>
                    <a:spLocks/>
                  </p:cNvSpPr>
                  <p:nvPr/>
                </p:nvSpPr>
                <p:spPr bwMode="auto">
                  <a:xfrm>
                    <a:off x="4" y="44"/>
                    <a:ext cx="661" cy="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ctr"/>
                    <a:r>
                      <a:rPr lang="en-US" sz="1500" b="1" dirty="0">
                        <a:solidFill>
                          <a:srgbClr val="800000"/>
                        </a:solidFill>
                        <a:ea typeface="ＭＳ Ｐゴシック" charset="0"/>
                        <a:cs typeface="ＭＳ Ｐゴシック" charset="0"/>
                      </a:rPr>
                      <a:t>Return</a:t>
                    </a:r>
                  </a:p>
                  <a:p>
                    <a:pPr algn="ctr"/>
                    <a:r>
                      <a:rPr lang="en-US" sz="1500" b="1" dirty="0">
                        <a:solidFill>
                          <a:srgbClr val="800000"/>
                        </a:solidFill>
                        <a:ea typeface="ＭＳ Ｐゴシック" charset="0"/>
                        <a:cs typeface="ＭＳ Ｐゴシック" charset="0"/>
                      </a:rPr>
                      <a:t>UNSAT</a:t>
                    </a:r>
                  </a:p>
                </p:txBody>
              </p:sp>
            </p:grpSp>
            <p:grpSp>
              <p:nvGrpSpPr>
                <p:cNvPr id="260129" name="Group 40"/>
                <p:cNvGrpSpPr>
                  <a:grpSpLocks/>
                </p:cNvGrpSpPr>
                <p:nvPr/>
              </p:nvGrpSpPr>
              <p:grpSpPr bwMode="auto">
                <a:xfrm>
                  <a:off x="808" y="0"/>
                  <a:ext cx="800" cy="520"/>
                  <a:chOff x="0" y="0"/>
                  <a:chExt cx="800" cy="520"/>
                </a:xfrm>
              </p:grpSpPr>
              <p:sp>
                <p:nvSpPr>
                  <p:cNvPr id="260130" name="Rectangle 38"/>
                  <p:cNvSpPr>
                    <a:spLocks/>
                  </p:cNvSpPr>
                  <p:nvPr/>
                </p:nvSpPr>
                <p:spPr bwMode="auto">
                  <a:xfrm>
                    <a:off x="41" y="0"/>
                    <a:ext cx="721" cy="520"/>
                  </a:xfrm>
                  <a:prstGeom prst="rect">
                    <a:avLst/>
                  </a:prstGeom>
                  <a:gradFill rotWithShape="0">
                    <a:gsLst>
                      <a:gs pos="0">
                        <a:srgbClr val="FFFFFF"/>
                      </a:gs>
                      <a:gs pos="100000">
                        <a:srgbClr val="0000FF"/>
                      </a:gs>
                    </a:gsLst>
                    <a:lin ang="5400000" scaled="1"/>
                  </a:gradFill>
                  <a:ln w="25400">
                    <a:solidFill>
                      <a:srgbClr val="602280"/>
                    </a:solidFill>
                    <a:miter lim="800000"/>
                    <a:headEnd/>
                    <a:tailEnd/>
                  </a:ln>
                </p:spPr>
                <p:txBody>
                  <a:bodyPr lIns="0" tIns="0" rIns="0" bIns="0"/>
                  <a:lstStyle/>
                  <a:p>
                    <a:endParaRPr lang="en-US"/>
                  </a:p>
                </p:txBody>
              </p:sp>
              <p:sp>
                <p:nvSpPr>
                  <p:cNvPr id="260131" name="Rectangle 39"/>
                  <p:cNvSpPr>
                    <a:spLocks/>
                  </p:cNvSpPr>
                  <p:nvPr/>
                </p:nvSpPr>
                <p:spPr bwMode="auto">
                  <a:xfrm>
                    <a:off x="0" y="44"/>
                    <a:ext cx="800"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ctr"/>
                    <a:r>
                      <a:rPr lang="en-US" sz="1500" dirty="0" err="1">
                        <a:ea typeface="ＭＳ Ｐゴシック" charset="0"/>
                        <a:cs typeface="ＭＳ Ｐゴシック" charset="0"/>
                      </a:rPr>
                      <a:t>BackJump</a:t>
                    </a:r>
                    <a:r>
                      <a:rPr lang="en-US" sz="1500" dirty="0">
                        <a:ea typeface="ＭＳ Ｐゴシック" charset="0"/>
                        <a:cs typeface="ＭＳ Ｐゴシック" charset="0"/>
                      </a:rPr>
                      <a:t>()</a:t>
                    </a:r>
                  </a:p>
                </p:txBody>
              </p:sp>
            </p:grpSp>
          </p:grpSp>
          <p:sp>
            <p:nvSpPr>
              <p:cNvPr id="260122" name="Line 42"/>
              <p:cNvSpPr>
                <a:spLocks noChangeShapeType="1"/>
              </p:cNvSpPr>
              <p:nvPr/>
            </p:nvSpPr>
            <p:spPr bwMode="auto">
              <a:xfrm>
                <a:off x="3100" y="4723"/>
                <a:ext cx="0" cy="117"/>
              </a:xfrm>
              <a:prstGeom prst="line">
                <a:avLst/>
              </a:prstGeom>
              <a:noFill/>
              <a:ln w="381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260123" name="Line 43"/>
              <p:cNvSpPr>
                <a:spLocks noChangeShapeType="1"/>
              </p:cNvSpPr>
              <p:nvPr/>
            </p:nvSpPr>
            <p:spPr bwMode="auto">
              <a:xfrm>
                <a:off x="3087" y="4854"/>
                <a:ext cx="531" cy="0"/>
              </a:xfrm>
              <a:prstGeom prst="line">
                <a:avLst/>
              </a:prstGeom>
              <a:noFill/>
              <a:ln w="381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260124" name="Line 44"/>
              <p:cNvSpPr>
                <a:spLocks noChangeShapeType="1"/>
              </p:cNvSpPr>
              <p:nvPr/>
            </p:nvSpPr>
            <p:spPr bwMode="auto">
              <a:xfrm>
                <a:off x="3580" y="707"/>
                <a:ext cx="25" cy="4140"/>
              </a:xfrm>
              <a:prstGeom prst="line">
                <a:avLst/>
              </a:prstGeom>
              <a:noFill/>
              <a:ln w="381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260125" name="Line 45"/>
              <p:cNvSpPr>
                <a:spLocks noChangeShapeType="1"/>
              </p:cNvSpPr>
              <p:nvPr/>
            </p:nvSpPr>
            <p:spPr bwMode="auto">
              <a:xfrm rot="10800000" flipH="1">
                <a:off x="2176" y="713"/>
                <a:ext cx="1397" cy="5"/>
              </a:xfrm>
              <a:prstGeom prst="line">
                <a:avLst/>
              </a:prstGeom>
              <a:noFill/>
              <a:ln w="38100">
                <a:solidFill>
                  <a:schemeClr val="tx1"/>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260126" name="Rectangle 46"/>
              <p:cNvSpPr>
                <a:spLocks/>
              </p:cNvSpPr>
              <p:nvPr/>
            </p:nvSpPr>
            <p:spPr bwMode="auto">
              <a:xfrm>
                <a:off x="0" y="22"/>
                <a:ext cx="1281" cy="221"/>
              </a:xfrm>
              <a:prstGeom prst="rect">
                <a:avLst/>
              </a:prstGeom>
              <a:gradFill rotWithShape="0">
                <a:gsLst>
                  <a:gs pos="0">
                    <a:srgbClr val="FFFFFF"/>
                  </a:gs>
                  <a:gs pos="100000">
                    <a:srgbClr val="602280"/>
                  </a:gs>
                </a:gsLst>
                <a:lin ang="0" scaled="1"/>
              </a:gradFill>
              <a:ln w="25400">
                <a:solidFill>
                  <a:schemeClr val="tx1"/>
                </a:solidFill>
                <a:miter lim="800000"/>
                <a:headEnd/>
                <a:tailEnd/>
              </a:ln>
            </p:spPr>
            <p:txBody>
              <a:bodyPr wrap="square" lIns="0" tIns="0" rIns="0" bIns="0" anchor="ctr">
                <a:spAutoFit/>
              </a:bodyPr>
              <a:lstStyle/>
              <a:p>
                <a:pPr algn="ctr"/>
                <a:r>
                  <a:rPr lang="en-US" sz="1600" dirty="0">
                    <a:ea typeface="ＭＳ Ｐゴシック" charset="0"/>
                    <a:cs typeface="ＭＳ Ｐゴシック" charset="0"/>
                  </a:rPr>
                  <a:t>Input SAT Instance</a:t>
                </a:r>
              </a:p>
            </p:txBody>
          </p:sp>
          <p:sp>
            <p:nvSpPr>
              <p:cNvPr id="260127" name="Line 47"/>
              <p:cNvSpPr>
                <a:spLocks noChangeShapeType="1"/>
              </p:cNvSpPr>
              <p:nvPr/>
            </p:nvSpPr>
            <p:spPr bwMode="auto">
              <a:xfrm rot="10800000" flipH="1">
                <a:off x="1287" y="137"/>
                <a:ext cx="240" cy="0"/>
              </a:xfrm>
              <a:prstGeom prst="line">
                <a:avLst/>
              </a:prstGeom>
              <a:noFill/>
              <a:ln w="381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grpSp>
        <p:sp>
          <p:nvSpPr>
            <p:cNvPr id="260102" name="Line 49"/>
            <p:cNvSpPr>
              <a:spLocks noChangeShapeType="1"/>
            </p:cNvSpPr>
            <p:nvPr/>
          </p:nvSpPr>
          <p:spPr bwMode="auto">
            <a:xfrm>
              <a:off x="1500" y="3800"/>
              <a:ext cx="4" cy="432"/>
            </a:xfrm>
            <a:prstGeom prst="line">
              <a:avLst/>
            </a:prstGeom>
            <a:noFill/>
            <a:ln w="381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260103" name="Line 50"/>
            <p:cNvSpPr>
              <a:spLocks noChangeShapeType="1"/>
            </p:cNvSpPr>
            <p:nvPr/>
          </p:nvSpPr>
          <p:spPr bwMode="auto">
            <a:xfrm>
              <a:off x="0" y="4219"/>
              <a:ext cx="1508" cy="5"/>
            </a:xfrm>
            <a:prstGeom prst="line">
              <a:avLst/>
            </a:prstGeom>
            <a:noFill/>
            <a:ln w="381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260104" name="Line 51"/>
            <p:cNvSpPr>
              <a:spLocks noChangeShapeType="1"/>
            </p:cNvSpPr>
            <p:nvPr/>
          </p:nvSpPr>
          <p:spPr bwMode="auto">
            <a:xfrm flipH="1">
              <a:off x="12" y="724"/>
              <a:ext cx="7" cy="3492"/>
            </a:xfrm>
            <a:prstGeom prst="line">
              <a:avLst/>
            </a:prstGeom>
            <a:noFill/>
            <a:ln w="381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260105" name="Line 52"/>
            <p:cNvSpPr>
              <a:spLocks noChangeShapeType="1"/>
            </p:cNvSpPr>
            <p:nvPr/>
          </p:nvSpPr>
          <p:spPr bwMode="auto">
            <a:xfrm rot="10800000">
              <a:off x="6" y="718"/>
              <a:ext cx="864" cy="0"/>
            </a:xfrm>
            <a:prstGeom prst="line">
              <a:avLst/>
            </a:prstGeom>
            <a:noFill/>
            <a:ln w="38100">
              <a:solidFill>
                <a:schemeClr val="tx1"/>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grpSp>
      <p:sp>
        <p:nvSpPr>
          <p:cNvPr id="260100" name="Rectangle 54"/>
          <p:cNvSpPr>
            <a:spLocks/>
          </p:cNvSpPr>
          <p:nvPr/>
        </p:nvSpPr>
        <p:spPr bwMode="auto">
          <a:xfrm>
            <a:off x="7150100" y="1270000"/>
            <a:ext cx="4579938" cy="5232399"/>
          </a:xfrm>
          <a:prstGeom prst="rect">
            <a:avLst/>
          </a:prstGeom>
          <a:gradFill flip="none" rotWithShape="1">
            <a:gsLst>
              <a:gs pos="0">
                <a:srgbClr val="CCFFCC"/>
              </a:gs>
              <a:gs pos="100000">
                <a:srgbClr val="FFFFFF"/>
              </a:gs>
            </a:gsLst>
            <a:lin ang="0" scaled="1"/>
            <a:tileRect/>
          </a:gradFill>
          <a:ln w="25400">
            <a:solidFill>
              <a:schemeClr val="tx1"/>
            </a:solidFill>
            <a:miter lim="800000"/>
            <a:headEnd/>
            <a:tailEnd/>
          </a:ln>
          <a:extLst/>
        </p:spPr>
        <p:txBody>
          <a:bodyPr lIns="0" tIns="0" rIns="0" bIns="0" anchor="ctr"/>
          <a:lstStyle/>
          <a:p>
            <a:pPr lvl="1"/>
            <a:r>
              <a:rPr lang="en-US" sz="1500" dirty="0">
                <a:solidFill>
                  <a:srgbClr val="800000"/>
                </a:solidFill>
                <a:ea typeface="ＭＳ Ｐゴシック" charset="0"/>
                <a:cs typeface="ＭＳ Ｐゴシック" charset="0"/>
              </a:rPr>
              <a:t>Key steps</a:t>
            </a:r>
            <a:br>
              <a:rPr lang="en-US" sz="1500" dirty="0">
                <a:solidFill>
                  <a:srgbClr val="800000"/>
                </a:solidFill>
                <a:ea typeface="ＭＳ Ｐゴシック" charset="0"/>
                <a:cs typeface="ＭＳ Ｐゴシック" charset="0"/>
              </a:rPr>
            </a:br>
            <a:endParaRPr lang="en-US" sz="1500" dirty="0">
              <a:solidFill>
                <a:srgbClr val="800000"/>
              </a:solidFill>
              <a:ea typeface="ＭＳ Ｐゴシック" charset="0"/>
              <a:cs typeface="ＭＳ Ｐゴシック" charset="0"/>
            </a:endParaRPr>
          </a:p>
          <a:p>
            <a:pPr lvl="2">
              <a:buClr>
                <a:srgbClr val="191919"/>
              </a:buClr>
              <a:buSzPct val="125000"/>
              <a:buFont typeface="Gill Sans" charset="0"/>
              <a:buChar char="•"/>
            </a:pPr>
            <a:r>
              <a:rPr lang="en-US" sz="1500" dirty="0">
                <a:ea typeface="ＭＳ Ｐゴシック" charset="0"/>
                <a:cs typeface="ＭＳ Ｐゴシック" charset="0"/>
              </a:rPr>
              <a:t> Decide()</a:t>
            </a:r>
          </a:p>
          <a:p>
            <a:pPr lvl="2">
              <a:buClr>
                <a:srgbClr val="191919"/>
              </a:buClr>
              <a:buSzPct val="125000"/>
              <a:buFont typeface="Gill Sans" charset="0"/>
              <a:buChar char="•"/>
            </a:pPr>
            <a:r>
              <a:rPr lang="en-US" sz="1500" dirty="0">
                <a:ea typeface="ＭＳ Ｐゴシック" charset="0"/>
                <a:cs typeface="ＭＳ Ｐゴシック" charset="0"/>
              </a:rPr>
              <a:t> Propagate() (Boolean constant propagation)</a:t>
            </a:r>
          </a:p>
          <a:p>
            <a:pPr lvl="2">
              <a:buClr>
                <a:srgbClr val="191919"/>
              </a:buClr>
              <a:buSzPct val="125000"/>
              <a:buFont typeface="Gill Sans" charset="0"/>
              <a:buChar char="•"/>
            </a:pPr>
            <a:r>
              <a:rPr lang="en-US" sz="1500" dirty="0">
                <a:ea typeface="ＭＳ Ｐゴシック" charset="0"/>
                <a:cs typeface="ＭＳ Ｐゴシック" charset="0"/>
              </a:rPr>
              <a:t> Conflict analysis and learning() (CDCL)</a:t>
            </a:r>
          </a:p>
          <a:p>
            <a:pPr lvl="2">
              <a:buClr>
                <a:srgbClr val="191919"/>
              </a:buClr>
              <a:buSzPct val="125000"/>
              <a:buFont typeface="Gill Sans" charset="0"/>
              <a:buChar char="•"/>
            </a:pPr>
            <a:r>
              <a:rPr lang="en-US" sz="1500" dirty="0">
                <a:ea typeface="ＭＳ Ｐゴシック" charset="0"/>
                <a:cs typeface="ＭＳ Ｐゴシック" charset="0"/>
              </a:rPr>
              <a:t> </a:t>
            </a:r>
            <a:r>
              <a:rPr lang="en-US" sz="1500" dirty="0" err="1">
                <a:ea typeface="ＭＳ Ｐゴシック" charset="0"/>
                <a:cs typeface="ＭＳ Ｐゴシック" charset="0"/>
              </a:rPr>
              <a:t>Backjump</a:t>
            </a:r>
            <a:r>
              <a:rPr lang="en-US" sz="1500" dirty="0">
                <a:ea typeface="ＭＳ Ｐゴシック" charset="0"/>
                <a:cs typeface="ＭＳ Ｐゴシック" charset="0"/>
              </a:rPr>
              <a:t>()</a:t>
            </a:r>
          </a:p>
          <a:p>
            <a:pPr lvl="2">
              <a:buClr>
                <a:srgbClr val="191919"/>
              </a:buClr>
              <a:buSzPct val="125000"/>
              <a:buFont typeface="Gill Sans" charset="0"/>
              <a:buChar char="•"/>
            </a:pPr>
            <a:r>
              <a:rPr lang="en-US" sz="1500" dirty="0">
                <a:ea typeface="ＭＳ Ｐゴシック" charset="0"/>
                <a:cs typeface="ＭＳ Ｐゴシック" charset="0"/>
              </a:rPr>
              <a:t> Forget()</a:t>
            </a:r>
          </a:p>
          <a:p>
            <a:pPr lvl="2">
              <a:buClr>
                <a:srgbClr val="191919"/>
              </a:buClr>
              <a:buSzPct val="125000"/>
              <a:buFont typeface="Gill Sans" charset="0"/>
              <a:buChar char="•"/>
            </a:pPr>
            <a:r>
              <a:rPr lang="en-US" sz="1500" dirty="0">
                <a:ea typeface="ＭＳ Ｐゴシック" charset="0"/>
                <a:cs typeface="ＭＳ Ｐゴシック" charset="0"/>
              </a:rPr>
              <a:t> Restart()</a:t>
            </a:r>
          </a:p>
          <a:p>
            <a:pPr lvl="1"/>
            <a:endParaRPr lang="en-US" sz="1500" dirty="0">
              <a:solidFill>
                <a:srgbClr val="800000"/>
              </a:solidFill>
              <a:ea typeface="ＭＳ Ｐゴシック" charset="0"/>
              <a:cs typeface="ＭＳ Ｐゴシック" charset="0"/>
            </a:endParaRPr>
          </a:p>
          <a:p>
            <a:pPr lvl="1"/>
            <a:r>
              <a:rPr lang="en-US" sz="1500" dirty="0">
                <a:solidFill>
                  <a:srgbClr val="800000"/>
                </a:solidFill>
                <a:ea typeface="ＭＳ Ｐゴシック" charset="0"/>
                <a:cs typeface="ＭＳ Ｐゴシック" charset="0"/>
              </a:rPr>
              <a:t>CDCL: Conflict-Driven Clause-Learning</a:t>
            </a:r>
          </a:p>
          <a:p>
            <a:pPr lvl="1"/>
            <a:endParaRPr lang="en-US" sz="1500" dirty="0">
              <a:solidFill>
                <a:srgbClr val="800000"/>
              </a:solidFill>
              <a:ea typeface="ＭＳ Ｐゴシック" charset="0"/>
              <a:cs typeface="ＭＳ Ｐゴシック" charset="0"/>
            </a:endParaRPr>
          </a:p>
          <a:p>
            <a:pPr lvl="2">
              <a:buClr>
                <a:srgbClr val="191919"/>
              </a:buClr>
              <a:buSzPct val="125000"/>
              <a:buFont typeface="Gill Sans" charset="0"/>
              <a:buChar char="•"/>
            </a:pPr>
            <a:r>
              <a:rPr lang="en-US" sz="1500" dirty="0">
                <a:solidFill>
                  <a:srgbClr val="800000"/>
                </a:solidFill>
                <a:ea typeface="ＭＳ Ｐゴシック" charset="0"/>
                <a:cs typeface="ＭＳ Ｐゴシック" charset="0"/>
              </a:rPr>
              <a:t> </a:t>
            </a:r>
            <a:r>
              <a:rPr lang="en-US" sz="1500" dirty="0">
                <a:ea typeface="ＭＳ Ｐゴシック" charset="0"/>
                <a:cs typeface="ＭＳ Ｐゴシック" charset="0"/>
              </a:rPr>
              <a:t>Conflict analysis is a key step</a:t>
            </a:r>
          </a:p>
          <a:p>
            <a:pPr lvl="2">
              <a:buClr>
                <a:srgbClr val="191919"/>
              </a:buClr>
              <a:buSzPct val="125000"/>
              <a:buFont typeface="Gill Sans" charset="0"/>
              <a:buChar char="•"/>
            </a:pPr>
            <a:r>
              <a:rPr lang="en-US" sz="1500" dirty="0">
                <a:ea typeface="ＭＳ Ｐゴシック" charset="0"/>
                <a:cs typeface="ＭＳ Ｐゴシック" charset="0"/>
              </a:rPr>
              <a:t> Results in learning a learnt clause</a:t>
            </a:r>
          </a:p>
          <a:p>
            <a:pPr lvl="2">
              <a:buClr>
                <a:srgbClr val="191919"/>
              </a:buClr>
              <a:buSzPct val="125000"/>
              <a:buFont typeface="Gill Sans" charset="0"/>
              <a:buChar char="•"/>
            </a:pPr>
            <a:r>
              <a:rPr lang="en-US" sz="1500" dirty="0">
                <a:ea typeface="ＭＳ Ｐゴシック" charset="0"/>
                <a:cs typeface="ＭＳ Ｐゴシック" charset="0"/>
              </a:rPr>
              <a:t> Prunes the search space</a:t>
            </a:r>
            <a:endParaRPr lang="en-US" sz="1500" dirty="0">
              <a:solidFill>
                <a:srgbClr val="800000"/>
              </a:solidFill>
              <a:ea typeface="ＭＳ Ｐゴシック" charset="0"/>
              <a:cs typeface="ＭＳ Ｐゴシック" charset="0"/>
            </a:endParaRPr>
          </a:p>
          <a:p>
            <a:pPr lvl="1"/>
            <a:endParaRPr lang="en-US" sz="1500" dirty="0">
              <a:solidFill>
                <a:srgbClr val="191919"/>
              </a:solidFill>
              <a:ea typeface="ＭＳ Ｐゴシック" charset="0"/>
              <a:cs typeface="ＭＳ Ｐゴシック" charset="0"/>
            </a:endParaRPr>
          </a:p>
          <a:p>
            <a:pPr lvl="1"/>
            <a:r>
              <a:rPr lang="en-US" sz="1500" dirty="0">
                <a:solidFill>
                  <a:srgbClr val="800000"/>
                </a:solidFill>
                <a:ea typeface="ＭＳ Ｐゴシック" charset="0"/>
                <a:cs typeface="ＭＳ Ｐゴシック" charset="0"/>
              </a:rPr>
              <a:t>Key data-structures (Solver state)</a:t>
            </a:r>
          </a:p>
          <a:p>
            <a:pPr lvl="1"/>
            <a:endParaRPr lang="en-US" sz="1500" dirty="0">
              <a:solidFill>
                <a:srgbClr val="191919"/>
              </a:solidFill>
              <a:ea typeface="ＭＳ Ｐゴシック" charset="0"/>
              <a:cs typeface="ＭＳ Ｐゴシック" charset="0"/>
            </a:endParaRPr>
          </a:p>
          <a:p>
            <a:pPr lvl="2">
              <a:buClr>
                <a:srgbClr val="191919"/>
              </a:buClr>
              <a:buSzPct val="125000"/>
              <a:buFont typeface="Gill Sans" charset="0"/>
              <a:buChar char="•"/>
            </a:pPr>
            <a:r>
              <a:rPr lang="en-US" sz="1500" dirty="0">
                <a:solidFill>
                  <a:srgbClr val="191919"/>
                </a:solidFill>
                <a:ea typeface="ＭＳ Ｐゴシック" charset="0"/>
                <a:cs typeface="ＭＳ Ｐゴシック" charset="0"/>
              </a:rPr>
              <a:t> Stack or trail of partial assignments (AT)</a:t>
            </a:r>
          </a:p>
          <a:p>
            <a:pPr lvl="2">
              <a:buClr>
                <a:srgbClr val="191919"/>
              </a:buClr>
              <a:buSzPct val="125000"/>
              <a:buFont typeface="Gill Sans" charset="0"/>
              <a:buChar char="•"/>
            </a:pPr>
            <a:r>
              <a:rPr lang="en-US" sz="1500" dirty="0">
                <a:solidFill>
                  <a:srgbClr val="191919"/>
                </a:solidFill>
                <a:ea typeface="ＭＳ Ｐゴシック" charset="0"/>
                <a:cs typeface="ＭＳ Ｐゴシック" charset="0"/>
              </a:rPr>
              <a:t> Input clause database</a:t>
            </a:r>
          </a:p>
          <a:p>
            <a:pPr lvl="2">
              <a:buClr>
                <a:srgbClr val="191919"/>
              </a:buClr>
              <a:buSzPct val="125000"/>
              <a:buFont typeface="Gill Sans" charset="0"/>
              <a:buChar char="•"/>
            </a:pPr>
            <a:r>
              <a:rPr lang="en-US" sz="1500" dirty="0">
                <a:solidFill>
                  <a:srgbClr val="191919"/>
                </a:solidFill>
                <a:ea typeface="ＭＳ Ｐゴシック" charset="0"/>
                <a:cs typeface="ＭＳ Ｐゴシック" charset="0"/>
              </a:rPr>
              <a:t> Conflict clause database</a:t>
            </a:r>
          </a:p>
          <a:p>
            <a:pPr lvl="2">
              <a:buClr>
                <a:srgbClr val="191919"/>
              </a:buClr>
              <a:buSzPct val="125000"/>
              <a:buFont typeface="Gill Sans" charset="0"/>
              <a:buChar char="•"/>
            </a:pPr>
            <a:r>
              <a:rPr lang="en-US" sz="1500" dirty="0">
                <a:solidFill>
                  <a:srgbClr val="191919"/>
                </a:solidFill>
                <a:ea typeface="ＭＳ Ｐゴシック" charset="0"/>
                <a:cs typeface="ＭＳ Ｐゴシック" charset="0"/>
              </a:rPr>
              <a:t> Conflict graph</a:t>
            </a:r>
          </a:p>
          <a:p>
            <a:pPr lvl="2">
              <a:buClr>
                <a:srgbClr val="191919"/>
              </a:buClr>
              <a:buSzPct val="125000"/>
              <a:buFont typeface="Gill Sans" charset="0"/>
              <a:buChar char="•"/>
            </a:pPr>
            <a:r>
              <a:rPr lang="en-US" sz="1500" dirty="0">
                <a:solidFill>
                  <a:srgbClr val="191919"/>
                </a:solidFill>
                <a:ea typeface="ＭＳ Ｐゴシック" charset="0"/>
                <a:cs typeface="ＭＳ Ｐゴシック" charset="0"/>
              </a:rPr>
              <a:t> Decision level (DL) of a variable</a:t>
            </a:r>
          </a:p>
        </p:txBody>
      </p:sp>
    </p:spTree>
    <p:extLst>
      <p:ext uri="{BB962C8B-B14F-4D97-AF65-F5344CB8AC3E}">
        <p14:creationId xmlns:p14="http://schemas.microsoft.com/office/powerpoint/2010/main" val="26729003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400" y="139700"/>
            <a:ext cx="11645900" cy="1319438"/>
          </a:xfrm>
        </p:spPr>
        <p:txBody>
          <a:bodyPr>
            <a:noAutofit/>
          </a:bodyPr>
          <a:lstStyle/>
          <a:p>
            <a:r>
              <a:rPr lang="en-US" dirty="0" smtClean="0">
                <a:solidFill>
                  <a:srgbClr val="008000"/>
                </a:solidFill>
              </a:rPr>
              <a:t>MOTIVATION:</a:t>
            </a:r>
            <a:br>
              <a:rPr lang="en-US" dirty="0" smtClean="0">
                <a:solidFill>
                  <a:srgbClr val="008000"/>
                </a:solidFill>
              </a:rPr>
            </a:br>
            <a:r>
              <a:rPr lang="en-US" dirty="0" smtClean="0">
                <a:solidFill>
                  <a:srgbClr val="008000"/>
                </a:solidFill>
              </a:rPr>
              <a:t>The UNREASONABLE EFFECTIVENESS OF CDCL SAT SOLVERS</a:t>
            </a:r>
            <a:endParaRPr lang="en-US" dirty="0">
              <a:solidFill>
                <a:srgbClr val="008000"/>
              </a:solidFill>
            </a:endParaRPr>
          </a:p>
        </p:txBody>
      </p:sp>
      <p:sp>
        <p:nvSpPr>
          <p:cNvPr id="3" name="Content Placeholder 2"/>
          <p:cNvSpPr>
            <a:spLocks noGrp="1"/>
          </p:cNvSpPr>
          <p:nvPr>
            <p:ph idx="1"/>
          </p:nvPr>
        </p:nvSpPr>
        <p:spPr>
          <a:xfrm>
            <a:off x="965200" y="1733664"/>
            <a:ext cx="10274300" cy="4705236"/>
          </a:xfrm>
        </p:spPr>
        <p:txBody>
          <a:bodyPr>
            <a:normAutofit lnSpcReduction="10000"/>
          </a:bodyPr>
          <a:lstStyle/>
          <a:p>
            <a:pPr marL="457200" indent="-457200">
              <a:buFont typeface="+mj-lt"/>
              <a:buAutoNum type="arabicPeriod"/>
            </a:pPr>
            <a:r>
              <a:rPr lang="en-US" sz="2200" dirty="0" smtClean="0"/>
              <a:t>Conflict-driven clause learning (CDCL) SAT solvers are a key tool in software engineering and security applications, primarily due to their extraordinary efficiency</a:t>
            </a:r>
            <a:br>
              <a:rPr lang="en-US" sz="2200" dirty="0" smtClean="0"/>
            </a:br>
            <a:endParaRPr lang="en-US" sz="2200" dirty="0"/>
          </a:p>
          <a:p>
            <a:pPr marL="457200" indent="-457200">
              <a:buFont typeface="+mj-lt"/>
              <a:buAutoNum type="arabicPeriod"/>
            </a:pPr>
            <a:r>
              <a:rPr lang="en-US" sz="2200" dirty="0" smtClean="0"/>
              <a:t>Example applications: SMT solvers, dynamic symbolic testing, bounded model-checking, liquid types, exploit construction, program analysis,…</a:t>
            </a:r>
            <a:br>
              <a:rPr lang="en-US" sz="2200" dirty="0" smtClean="0"/>
            </a:br>
            <a:endParaRPr lang="en-US" sz="2200" dirty="0" smtClean="0"/>
          </a:p>
          <a:p>
            <a:pPr marL="457200" indent="-457200">
              <a:buFont typeface="+mj-lt"/>
              <a:buAutoNum type="arabicPeriod" startAt="3"/>
            </a:pPr>
            <a:r>
              <a:rPr lang="en-US" sz="2200" dirty="0" smtClean="0">
                <a:solidFill>
                  <a:srgbClr val="FF0000"/>
                </a:solidFill>
              </a:rPr>
              <a:t>Isn’t SAT supposed to be a hard problem.  After all it is NP-complete</a:t>
            </a:r>
          </a:p>
          <a:p>
            <a:pPr lvl="2">
              <a:buFont typeface="Arial"/>
              <a:buChar char="•"/>
            </a:pPr>
            <a:r>
              <a:rPr lang="en-US" sz="2200" dirty="0" smtClean="0"/>
              <a:t>Yes, SAT is NP-complete.  And, yes, in general we believe it to be hard</a:t>
            </a:r>
          </a:p>
          <a:p>
            <a:pPr lvl="2">
              <a:buFont typeface="Arial"/>
              <a:buChar char="•"/>
            </a:pPr>
            <a:r>
              <a:rPr lang="en-US" sz="2200" dirty="0" smtClean="0"/>
              <a:t>However, for many classes of very large industrial instances SAT solvers are very efficient. This is a mystery that has stumped theoreticians and practitioners alike</a:t>
            </a:r>
          </a:p>
          <a:p>
            <a:pPr marL="457200" indent="-457200">
              <a:buFont typeface="+mj-lt"/>
              <a:buAutoNum type="arabicPeriod" startAt="3"/>
            </a:pPr>
            <a:endParaRPr lang="en-US" sz="2200" dirty="0" smtClean="0"/>
          </a:p>
          <a:p>
            <a:pPr marL="457200" indent="-457200">
              <a:buFont typeface="+mj-lt"/>
              <a:buAutoNum type="arabicPeriod" startAt="3"/>
            </a:pPr>
            <a:r>
              <a:rPr lang="en-US" sz="2200" dirty="0" smtClean="0"/>
              <a:t>Build significantly more efficient SAT solvers</a:t>
            </a:r>
            <a:endParaRPr lang="en-US" sz="2200" dirty="0"/>
          </a:p>
        </p:txBody>
      </p:sp>
      <p:sp>
        <p:nvSpPr>
          <p:cNvPr id="4" name="Slide Number Placeholder 3"/>
          <p:cNvSpPr>
            <a:spLocks noGrp="1"/>
          </p:cNvSpPr>
          <p:nvPr>
            <p:ph type="sldNum" sz="quarter" idx="12"/>
          </p:nvPr>
        </p:nvSpPr>
        <p:spPr/>
        <p:txBody>
          <a:bodyPr/>
          <a:lstStyle/>
          <a:p>
            <a:fld id="{8A7A6979-0714-4377-B894-6BE4C2D6E202}" type="slidenum">
              <a:rPr lang="en-US" smtClean="0"/>
              <a:pPr/>
              <a:t>2</a:t>
            </a:fld>
            <a:endParaRPr lang="en-US" dirty="0"/>
          </a:p>
        </p:txBody>
      </p:sp>
    </p:spTree>
    <p:extLst>
      <p:ext uri="{BB962C8B-B14F-4D97-AF65-F5344CB8AC3E}">
        <p14:creationId xmlns:p14="http://schemas.microsoft.com/office/powerpoint/2010/main" val="11896433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8533" y="270418"/>
            <a:ext cx="9618134" cy="1188720"/>
          </a:xfrm>
        </p:spPr>
        <p:txBody>
          <a:bodyPr/>
          <a:lstStyle/>
          <a:p>
            <a:r>
              <a:rPr lang="en-US" dirty="0" smtClean="0"/>
              <a:t>What is a branching heuristic?</a:t>
            </a:r>
            <a:endParaRPr lang="en-US" dirty="0"/>
          </a:p>
        </p:txBody>
      </p:sp>
      <p:sp>
        <p:nvSpPr>
          <p:cNvPr id="13" name="Rectangle 12"/>
          <p:cNvSpPr/>
          <p:nvPr/>
        </p:nvSpPr>
        <p:spPr>
          <a:xfrm>
            <a:off x="1312334" y="2065866"/>
            <a:ext cx="2760134" cy="2311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663860" y="2285999"/>
            <a:ext cx="2057081" cy="745067"/>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Decisions</a:t>
            </a:r>
          </a:p>
        </p:txBody>
      </p:sp>
      <p:sp>
        <p:nvSpPr>
          <p:cNvPr id="15" name="Rectangle 14"/>
          <p:cNvSpPr/>
          <p:nvPr/>
        </p:nvSpPr>
        <p:spPr>
          <a:xfrm>
            <a:off x="1663860" y="3331632"/>
            <a:ext cx="2057081" cy="745067"/>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Propagations</a:t>
            </a:r>
          </a:p>
        </p:txBody>
      </p:sp>
      <p:sp>
        <p:nvSpPr>
          <p:cNvPr id="16" name="Rectangle 15"/>
          <p:cNvSpPr/>
          <p:nvPr/>
        </p:nvSpPr>
        <p:spPr>
          <a:xfrm>
            <a:off x="8297333" y="2065866"/>
            <a:ext cx="2650067" cy="2311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8634841" y="2451099"/>
            <a:ext cx="1975050" cy="1540934"/>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Clause Learning</a:t>
            </a:r>
          </a:p>
        </p:txBody>
      </p:sp>
      <p:sp>
        <p:nvSpPr>
          <p:cNvPr id="26" name="Arc 25"/>
          <p:cNvSpPr/>
          <p:nvPr/>
        </p:nvSpPr>
        <p:spPr>
          <a:xfrm>
            <a:off x="3536067" y="1872777"/>
            <a:ext cx="5098774" cy="2504489"/>
          </a:xfrm>
          <a:prstGeom prst="arc">
            <a:avLst>
              <a:gd name="adj1" fmla="val 12346770"/>
              <a:gd name="adj2" fmla="val 20315223"/>
            </a:avLst>
          </a:prstGeom>
          <a:ln w="7620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r>
              <a:rPr lang="en-US" dirty="0"/>
              <a:t>Partial Assignment</a:t>
            </a:r>
          </a:p>
        </p:txBody>
      </p:sp>
      <p:sp>
        <p:nvSpPr>
          <p:cNvPr id="27" name="Arc 26"/>
          <p:cNvSpPr/>
          <p:nvPr/>
        </p:nvSpPr>
        <p:spPr>
          <a:xfrm rot="10800000">
            <a:off x="3746814" y="1778821"/>
            <a:ext cx="5098774" cy="2504489"/>
          </a:xfrm>
          <a:prstGeom prst="arc">
            <a:avLst>
              <a:gd name="adj1" fmla="val 12346770"/>
              <a:gd name="adj2" fmla="val 20315223"/>
            </a:avLst>
          </a:prstGeom>
          <a:ln w="7620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dirty="0"/>
          </a:p>
        </p:txBody>
      </p:sp>
      <p:sp>
        <p:nvSpPr>
          <p:cNvPr id="28" name="TextBox 27"/>
          <p:cNvSpPr txBox="1"/>
          <p:nvPr/>
        </p:nvSpPr>
        <p:spPr>
          <a:xfrm>
            <a:off x="4208216" y="3807367"/>
            <a:ext cx="3737590" cy="369332"/>
          </a:xfrm>
          <a:prstGeom prst="rect">
            <a:avLst/>
          </a:prstGeom>
          <a:noFill/>
        </p:spPr>
        <p:txBody>
          <a:bodyPr wrap="square" rtlCol="0">
            <a:spAutoFit/>
          </a:bodyPr>
          <a:lstStyle/>
          <a:p>
            <a:pPr algn="ctr"/>
            <a:r>
              <a:rPr lang="en-US" dirty="0"/>
              <a:t>Learnt </a:t>
            </a:r>
            <a:r>
              <a:rPr lang="en-US" dirty="0" smtClean="0"/>
              <a:t>Clause</a:t>
            </a:r>
            <a:endParaRPr lang="en-US" dirty="0"/>
          </a:p>
        </p:txBody>
      </p:sp>
      <p:sp>
        <p:nvSpPr>
          <p:cNvPr id="30" name="TextBox 29"/>
          <p:cNvSpPr txBox="1"/>
          <p:nvPr/>
        </p:nvSpPr>
        <p:spPr>
          <a:xfrm>
            <a:off x="1253067" y="4453467"/>
            <a:ext cx="9702800" cy="2404533"/>
          </a:xfrm>
          <a:prstGeom prst="rect">
            <a:avLst/>
          </a:prstGeom>
          <a:noFill/>
        </p:spPr>
        <p:txBody>
          <a:bodyPr wrap="square" rtlCol="0">
            <a:normAutofit/>
          </a:bodyPr>
          <a:lstStyle/>
          <a:p>
            <a:pPr marL="342900" indent="-342900" algn="just">
              <a:buFont typeface="+mj-lt"/>
              <a:buAutoNum type="arabicPeriod"/>
            </a:pPr>
            <a:r>
              <a:rPr lang="en-US" sz="2000" dirty="0" smtClean="0"/>
              <a:t>A branching heuristic is a ranking function that computes a numeric metric called “activity”, and periodically dynamically ranks variables of an input formula based on activity</a:t>
            </a:r>
          </a:p>
          <a:p>
            <a:pPr marL="342900" indent="-342900" algn="just">
              <a:buFont typeface="+mj-lt"/>
              <a:buAutoNum type="arabicPeriod"/>
            </a:pPr>
            <a:endParaRPr lang="en-US" sz="2000" dirty="0"/>
          </a:p>
          <a:p>
            <a:pPr marL="342900" indent="-342900" algn="just">
              <a:buFont typeface="+mj-lt"/>
              <a:buAutoNum type="arabicPeriod"/>
            </a:pPr>
            <a:r>
              <a:rPr lang="en-US" sz="2000" dirty="0" smtClean="0"/>
              <a:t>But the question remains “what computational problem does a branching heuristic solve?”</a:t>
            </a:r>
            <a:endParaRPr lang="en-US" sz="2000" dirty="0"/>
          </a:p>
        </p:txBody>
      </p:sp>
      <p:sp>
        <p:nvSpPr>
          <p:cNvPr id="31" name="Slide Number Placeholder 30"/>
          <p:cNvSpPr>
            <a:spLocks noGrp="1"/>
          </p:cNvSpPr>
          <p:nvPr>
            <p:ph type="sldNum" sz="quarter" idx="12"/>
          </p:nvPr>
        </p:nvSpPr>
        <p:spPr/>
        <p:txBody>
          <a:bodyPr/>
          <a:lstStyle/>
          <a:p>
            <a:fld id="{8A7A6979-0714-4377-B894-6BE4C2D6E202}" type="slidenum">
              <a:rPr lang="en-US" smtClean="0"/>
              <a:t>20</a:t>
            </a:fld>
            <a:endParaRPr lang="en-US" dirty="0"/>
          </a:p>
        </p:txBody>
      </p:sp>
    </p:spTree>
    <p:extLst>
      <p:ext uri="{BB962C8B-B14F-4D97-AF65-F5344CB8AC3E}">
        <p14:creationId xmlns:p14="http://schemas.microsoft.com/office/powerpoint/2010/main" val="23798674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animEffect transition="in" filter="fade">
                                      <p:cBhvr>
                                        <p:cTn id="7" dur="500"/>
                                        <p:tgtEl>
                                          <p:spTgt spid="30">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
                                            <p:txEl>
                                              <p:pRg st="2" end="2"/>
                                            </p:txEl>
                                          </p:spTgt>
                                        </p:tgtEl>
                                        <p:attrNameLst>
                                          <p:attrName>style.visibility</p:attrName>
                                        </p:attrNameLst>
                                      </p:cBhvr>
                                      <p:to>
                                        <p:strVal val="visible"/>
                                      </p:to>
                                    </p:set>
                                    <p:animEffect transition="in" filter="fade">
                                      <p:cBhvr>
                                        <p:cTn id="10" dur="500"/>
                                        <p:tgtEl>
                                          <p:spTgt spid="3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575734" y="1739363"/>
            <a:ext cx="3503084" cy="615761"/>
          </a:xfrm>
          <a:prstGeom prst="rect">
            <a:avLst/>
          </a:prstGeom>
          <a:gradFill flip="none" rotWithShape="1">
            <a:gsLst>
              <a:gs pos="0">
                <a:srgbClr val="FF6600"/>
              </a:gs>
              <a:gs pos="100000">
                <a:srgbClr val="FFFFFF"/>
              </a:gs>
            </a:gsLst>
            <a:path path="circle">
              <a:fillToRect l="100000" t="100000"/>
            </a:path>
            <a:tileRect r="-100000" b="-100000"/>
          </a:gradFill>
          <a:ln w="9525" cap="flat">
            <a:solidFill>
              <a:srgbClr val="3465A4"/>
            </a:solidFill>
            <a:round/>
            <a:headEnd/>
            <a:tailEnd/>
          </a:ln>
          <a:effectLst/>
          <a:extLst/>
        </p:spPr>
        <p:txBody>
          <a:bodyPr wrap="none" lIns="121899" tIns="60949" rIns="121899" bIns="60949" anchor="ctr"/>
          <a:lstStyle/>
          <a:p>
            <a:pPr>
              <a:defRPr/>
            </a:pPr>
            <a:endParaRPr lang="en-US">
              <a:cs typeface="Microsoft YaHei" charset="0"/>
            </a:endParaRPr>
          </a:p>
        </p:txBody>
      </p:sp>
      <p:sp>
        <p:nvSpPr>
          <p:cNvPr id="15363" name="Rectangle 3"/>
          <p:cNvSpPr>
            <a:spLocks noChangeArrowheads="1"/>
          </p:cNvSpPr>
          <p:nvPr/>
        </p:nvSpPr>
        <p:spPr bwMode="auto">
          <a:xfrm>
            <a:off x="575734" y="1739364"/>
            <a:ext cx="3503084" cy="4551545"/>
          </a:xfrm>
          <a:prstGeom prst="rect">
            <a:avLst/>
          </a:prstGeom>
          <a:noFill/>
          <a:ln w="936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121899" tIns="60949" rIns="121899" bIns="60949" anchor="ctr"/>
          <a:lstStyle/>
          <a:p>
            <a:pPr>
              <a:defRPr/>
            </a:pPr>
            <a:endParaRPr lang="en-US">
              <a:cs typeface="Microsoft YaHei" charset="0"/>
            </a:endParaRPr>
          </a:p>
        </p:txBody>
      </p:sp>
      <p:sp>
        <p:nvSpPr>
          <p:cNvPr id="15364" name="Rectangle 4"/>
          <p:cNvSpPr>
            <a:spLocks noChangeArrowheads="1"/>
          </p:cNvSpPr>
          <p:nvPr/>
        </p:nvSpPr>
        <p:spPr bwMode="auto">
          <a:xfrm>
            <a:off x="675218" y="1739364"/>
            <a:ext cx="3323167" cy="6136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979" tIns="121899" rIns="119979" bIns="121899"/>
          <a:lstStyle/>
          <a:p>
            <a:pPr>
              <a:tabLst>
                <a:tab pos="0" algn="l"/>
                <a:tab pos="609493" algn="l"/>
                <a:tab pos="1218987" algn="l"/>
                <a:tab pos="1828480" algn="l"/>
                <a:tab pos="2437973" algn="l"/>
                <a:tab pos="3047467" algn="l"/>
                <a:tab pos="3656960" algn="l"/>
                <a:tab pos="4266453" algn="l"/>
                <a:tab pos="4875947" algn="l"/>
                <a:tab pos="5485440" algn="l"/>
                <a:tab pos="6094933" algn="l"/>
                <a:tab pos="6704427" algn="l"/>
                <a:tab pos="7313920" algn="l"/>
                <a:tab pos="7923413" algn="l"/>
                <a:tab pos="8532906" algn="l"/>
                <a:tab pos="9142400" algn="l"/>
                <a:tab pos="9751893" algn="l"/>
                <a:tab pos="10361386" algn="l"/>
                <a:tab pos="10970880" algn="l"/>
                <a:tab pos="11580373" algn="l"/>
                <a:tab pos="12189866" algn="l"/>
              </a:tabLst>
              <a:defRPr/>
            </a:pPr>
            <a:r>
              <a:rPr lang="en-US">
                <a:solidFill>
                  <a:srgbClr val="37474F"/>
                </a:solidFill>
                <a:latin typeface="Average" charset="0"/>
                <a:cs typeface="Average" charset="0"/>
              </a:rPr>
              <a:t>History</a:t>
            </a:r>
          </a:p>
        </p:txBody>
      </p:sp>
      <p:sp>
        <p:nvSpPr>
          <p:cNvPr id="15365" name="Rectangle 5"/>
          <p:cNvSpPr>
            <a:spLocks noChangeArrowheads="1"/>
          </p:cNvSpPr>
          <p:nvPr/>
        </p:nvSpPr>
        <p:spPr bwMode="auto">
          <a:xfrm>
            <a:off x="590117" y="2347466"/>
            <a:ext cx="3489384" cy="3938099"/>
          </a:xfrm>
          <a:prstGeom prst="rect">
            <a:avLst/>
          </a:prstGeom>
          <a:gradFill flip="none" rotWithShape="1">
            <a:gsLst>
              <a:gs pos="0">
                <a:srgbClr val="0000FF"/>
              </a:gs>
              <a:gs pos="100000">
                <a:srgbClr val="FFFFFF"/>
              </a:gs>
            </a:gsLst>
            <a:path path="rect">
              <a:fillToRect l="100000" t="100000"/>
            </a:path>
            <a:tileRect r="-100000" b="-100000"/>
          </a:gradFill>
          <a:ln>
            <a:noFill/>
          </a:ln>
          <a:effectLst/>
          <a:extLst/>
        </p:spPr>
        <p:txBody>
          <a:bodyPr lIns="119979" tIns="121899" rIns="119979" bIns="121899"/>
          <a:lstStyle/>
          <a:p>
            <a:pPr>
              <a:tabLst>
                <a:tab pos="0" algn="l"/>
                <a:tab pos="609493" algn="l"/>
                <a:tab pos="1218987" algn="l"/>
                <a:tab pos="1828480" algn="l"/>
                <a:tab pos="2437973" algn="l"/>
                <a:tab pos="3047467" algn="l"/>
                <a:tab pos="3656960" algn="l"/>
                <a:tab pos="4266453" algn="l"/>
                <a:tab pos="4875947" algn="l"/>
                <a:tab pos="5485440" algn="l"/>
                <a:tab pos="6094933" algn="l"/>
                <a:tab pos="6704427" algn="l"/>
                <a:tab pos="7313920" algn="l"/>
                <a:tab pos="7923413" algn="l"/>
                <a:tab pos="8532906" algn="l"/>
                <a:tab pos="9142400" algn="l"/>
                <a:tab pos="9751893" algn="l"/>
                <a:tab pos="10361386" algn="l"/>
                <a:tab pos="10970880" algn="l"/>
                <a:tab pos="11580373" algn="l"/>
                <a:tab pos="12189866" algn="l"/>
              </a:tabLst>
              <a:defRPr/>
            </a:pPr>
            <a:r>
              <a:rPr lang="en-US" sz="1900" dirty="0">
                <a:latin typeface="Average" charset="0"/>
                <a:cs typeface="Average" charset="0"/>
              </a:rPr>
              <a:t>Proposed by the authors of the Chaff solver in 2001.</a:t>
            </a:r>
          </a:p>
          <a:p>
            <a:pPr marL="575633" indent="-423259">
              <a:tabLst>
                <a:tab pos="0" algn="l"/>
                <a:tab pos="609493" algn="l"/>
                <a:tab pos="1218987" algn="l"/>
                <a:tab pos="1828480" algn="l"/>
                <a:tab pos="2437973" algn="l"/>
                <a:tab pos="3047467" algn="l"/>
                <a:tab pos="3656960" algn="l"/>
                <a:tab pos="4266453" algn="l"/>
                <a:tab pos="4875947" algn="l"/>
                <a:tab pos="5485440" algn="l"/>
                <a:tab pos="6094933" algn="l"/>
                <a:tab pos="6704427" algn="l"/>
                <a:tab pos="7313920" algn="l"/>
                <a:tab pos="7923413" algn="l"/>
                <a:tab pos="8532906" algn="l"/>
                <a:tab pos="9142400" algn="l"/>
                <a:tab pos="9751893" algn="l"/>
                <a:tab pos="10361386" algn="l"/>
                <a:tab pos="10970880" algn="l"/>
                <a:tab pos="11580373" algn="l"/>
                <a:tab pos="12189866" algn="l"/>
              </a:tabLst>
              <a:defRPr/>
            </a:pPr>
            <a:endParaRPr lang="en-US" sz="1900" dirty="0">
              <a:solidFill>
                <a:srgbClr val="000000"/>
              </a:solidFill>
              <a:cs typeface="DejaVu Sans" charset="0"/>
            </a:endParaRPr>
          </a:p>
          <a:p>
            <a:pPr marL="141792">
              <a:buClr>
                <a:srgbClr val="DDDDDD"/>
              </a:buClr>
              <a:buSzPct val="150000"/>
              <a:tabLst>
                <a:tab pos="0" algn="l"/>
                <a:tab pos="609493" algn="l"/>
                <a:tab pos="1218987" algn="l"/>
                <a:tab pos="1828480" algn="l"/>
                <a:tab pos="2437973" algn="l"/>
                <a:tab pos="3047467" algn="l"/>
                <a:tab pos="3656960" algn="l"/>
                <a:tab pos="4266453" algn="l"/>
                <a:tab pos="4875947" algn="l"/>
                <a:tab pos="5485440" algn="l"/>
                <a:tab pos="6094933" algn="l"/>
                <a:tab pos="6704427" algn="l"/>
                <a:tab pos="7313920" algn="l"/>
                <a:tab pos="7923413" algn="l"/>
                <a:tab pos="8532906" algn="l"/>
                <a:tab pos="9142400" algn="l"/>
                <a:tab pos="9751893" algn="l"/>
                <a:tab pos="10361386" algn="l"/>
                <a:tab pos="10970880" algn="l"/>
                <a:tab pos="11580373" algn="l"/>
                <a:tab pos="12189866" algn="l"/>
              </a:tabLst>
              <a:defRPr/>
            </a:pPr>
            <a:r>
              <a:rPr lang="en-US" sz="1900" dirty="0">
                <a:solidFill>
                  <a:srgbClr val="000000"/>
                </a:solidFill>
                <a:latin typeface="Average" charset="0"/>
                <a:cs typeface="Average" charset="0"/>
              </a:rPr>
              <a:t>Give more weight to recent conflicts</a:t>
            </a:r>
            <a:r>
              <a:rPr lang="en-US" sz="1900" dirty="0" smtClean="0">
                <a:solidFill>
                  <a:srgbClr val="000000"/>
                </a:solidFill>
                <a:latin typeface="Average" charset="0"/>
                <a:cs typeface="Average" charset="0"/>
              </a:rPr>
              <a:t>.</a:t>
            </a:r>
            <a:br>
              <a:rPr lang="en-US" sz="1900" dirty="0" smtClean="0">
                <a:solidFill>
                  <a:srgbClr val="000000"/>
                </a:solidFill>
                <a:latin typeface="Average" charset="0"/>
                <a:cs typeface="Average" charset="0"/>
              </a:rPr>
            </a:br>
            <a:endParaRPr lang="en-US" sz="1900" dirty="0">
              <a:solidFill>
                <a:srgbClr val="000000"/>
              </a:solidFill>
              <a:latin typeface="Average" charset="0"/>
              <a:cs typeface="Average" charset="0"/>
            </a:endParaRPr>
          </a:p>
          <a:p>
            <a:pPr marL="141792">
              <a:buClr>
                <a:srgbClr val="DDDDDD"/>
              </a:buClr>
              <a:buSzPct val="150000"/>
              <a:tabLst>
                <a:tab pos="0" algn="l"/>
                <a:tab pos="609493" algn="l"/>
                <a:tab pos="1218987" algn="l"/>
                <a:tab pos="1828480" algn="l"/>
                <a:tab pos="2437973" algn="l"/>
                <a:tab pos="3047467" algn="l"/>
                <a:tab pos="3656960" algn="l"/>
                <a:tab pos="4266453" algn="l"/>
                <a:tab pos="4875947" algn="l"/>
                <a:tab pos="5485440" algn="l"/>
                <a:tab pos="6094933" algn="l"/>
                <a:tab pos="6704427" algn="l"/>
                <a:tab pos="7313920" algn="l"/>
                <a:tab pos="7923413" algn="l"/>
                <a:tab pos="8532906" algn="l"/>
                <a:tab pos="9142400" algn="l"/>
                <a:tab pos="9751893" algn="l"/>
                <a:tab pos="10361386" algn="l"/>
                <a:tab pos="10970880" algn="l"/>
                <a:tab pos="11580373" algn="l"/>
                <a:tab pos="12189866" algn="l"/>
              </a:tabLst>
              <a:defRPr/>
            </a:pPr>
            <a:r>
              <a:rPr lang="en-US" sz="1900" dirty="0">
                <a:solidFill>
                  <a:srgbClr val="000000"/>
                </a:solidFill>
                <a:latin typeface="Average" charset="0"/>
                <a:cs typeface="Average" charset="0"/>
              </a:rPr>
              <a:t>Little computational overhead.</a:t>
            </a:r>
          </a:p>
          <a:p>
            <a:pPr marL="141792">
              <a:buClr>
                <a:srgbClr val="DDDDDD"/>
              </a:buClr>
              <a:buSzPct val="150000"/>
              <a:tabLst>
                <a:tab pos="0" algn="l"/>
                <a:tab pos="609493" algn="l"/>
                <a:tab pos="1218987" algn="l"/>
                <a:tab pos="1828480" algn="l"/>
                <a:tab pos="2437973" algn="l"/>
                <a:tab pos="3047467" algn="l"/>
                <a:tab pos="3656960" algn="l"/>
                <a:tab pos="4266453" algn="l"/>
                <a:tab pos="4875947" algn="l"/>
                <a:tab pos="5485440" algn="l"/>
                <a:tab pos="6094933" algn="l"/>
                <a:tab pos="6704427" algn="l"/>
                <a:tab pos="7313920" algn="l"/>
                <a:tab pos="7923413" algn="l"/>
                <a:tab pos="8532906" algn="l"/>
                <a:tab pos="9142400" algn="l"/>
                <a:tab pos="9751893" algn="l"/>
                <a:tab pos="10361386" algn="l"/>
                <a:tab pos="10970880" algn="l"/>
                <a:tab pos="11580373" algn="l"/>
                <a:tab pos="12189866" algn="l"/>
              </a:tabLst>
              <a:defRPr/>
            </a:pPr>
            <a:endParaRPr lang="en-US" sz="1900" dirty="0" smtClean="0">
              <a:solidFill>
                <a:srgbClr val="000000"/>
              </a:solidFill>
              <a:latin typeface="Average" charset="0"/>
              <a:cs typeface="Average" charset="0"/>
            </a:endParaRPr>
          </a:p>
          <a:p>
            <a:pPr marL="141792">
              <a:buClr>
                <a:srgbClr val="DDDDDD"/>
              </a:buClr>
              <a:buSzPct val="150000"/>
              <a:tabLst>
                <a:tab pos="0" algn="l"/>
                <a:tab pos="609493" algn="l"/>
                <a:tab pos="1218987" algn="l"/>
                <a:tab pos="1828480" algn="l"/>
                <a:tab pos="2437973" algn="l"/>
                <a:tab pos="3047467" algn="l"/>
                <a:tab pos="3656960" algn="l"/>
                <a:tab pos="4266453" algn="l"/>
                <a:tab pos="4875947" algn="l"/>
                <a:tab pos="5485440" algn="l"/>
                <a:tab pos="6094933" algn="l"/>
                <a:tab pos="6704427" algn="l"/>
                <a:tab pos="7313920" algn="l"/>
                <a:tab pos="7923413" algn="l"/>
                <a:tab pos="8532906" algn="l"/>
                <a:tab pos="9142400" algn="l"/>
                <a:tab pos="9751893" algn="l"/>
                <a:tab pos="10361386" algn="l"/>
                <a:tab pos="10970880" algn="l"/>
                <a:tab pos="11580373" algn="l"/>
                <a:tab pos="12189866" algn="l"/>
              </a:tabLst>
              <a:defRPr/>
            </a:pPr>
            <a:r>
              <a:rPr lang="en-US" sz="1900" dirty="0" smtClean="0">
                <a:solidFill>
                  <a:srgbClr val="000000"/>
                </a:solidFill>
                <a:latin typeface="Average" charset="0"/>
                <a:cs typeface="Average" charset="0"/>
              </a:rPr>
              <a:t>Implemented </a:t>
            </a:r>
            <a:r>
              <a:rPr lang="en-US" sz="1900" dirty="0">
                <a:solidFill>
                  <a:srgbClr val="000000"/>
                </a:solidFill>
                <a:latin typeface="Average" charset="0"/>
                <a:cs typeface="Average" charset="0"/>
              </a:rPr>
              <a:t>by most competitive CDCL solvers.</a:t>
            </a:r>
          </a:p>
        </p:txBody>
      </p:sp>
      <p:sp>
        <p:nvSpPr>
          <p:cNvPr id="15366" name="Rectangle 6"/>
          <p:cNvSpPr>
            <a:spLocks noChangeArrowheads="1"/>
          </p:cNvSpPr>
          <p:nvPr/>
        </p:nvSpPr>
        <p:spPr bwMode="auto">
          <a:xfrm>
            <a:off x="4432301" y="1739363"/>
            <a:ext cx="3482958" cy="615761"/>
          </a:xfrm>
          <a:prstGeom prst="rect">
            <a:avLst/>
          </a:prstGeom>
          <a:gradFill flip="none" rotWithShape="1">
            <a:gsLst>
              <a:gs pos="0">
                <a:srgbClr val="FF0000"/>
              </a:gs>
              <a:gs pos="100000">
                <a:srgbClr val="FFFFFF"/>
              </a:gs>
            </a:gsLst>
            <a:lin ang="0" scaled="1"/>
            <a:tileRect/>
          </a:gradFill>
          <a:ln w="12700" cmpd="sng">
            <a:solidFill>
              <a:schemeClr val="tx1"/>
            </a:solidFill>
            <a:round/>
          </a:ln>
          <a:effectLst/>
          <a:extLst/>
        </p:spPr>
        <p:txBody>
          <a:bodyPr wrap="none" lIns="121899" tIns="60949" rIns="121899" bIns="60949" anchor="ctr"/>
          <a:lstStyle/>
          <a:p>
            <a:pPr>
              <a:defRPr/>
            </a:pPr>
            <a:endParaRPr lang="en-US">
              <a:cs typeface="Microsoft YaHei" charset="0"/>
            </a:endParaRPr>
          </a:p>
        </p:txBody>
      </p:sp>
      <p:sp>
        <p:nvSpPr>
          <p:cNvPr id="15367" name="Rectangle 7"/>
          <p:cNvSpPr>
            <a:spLocks noChangeArrowheads="1"/>
          </p:cNvSpPr>
          <p:nvPr/>
        </p:nvSpPr>
        <p:spPr bwMode="auto">
          <a:xfrm>
            <a:off x="4428067" y="1739364"/>
            <a:ext cx="3503084" cy="4551545"/>
          </a:xfrm>
          <a:prstGeom prst="rect">
            <a:avLst/>
          </a:prstGeom>
          <a:noFill/>
          <a:ln w="9360" cap="flat">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121899" tIns="60949" rIns="121899" bIns="60949" anchor="ctr"/>
          <a:lstStyle/>
          <a:p>
            <a:pPr>
              <a:defRPr/>
            </a:pPr>
            <a:endParaRPr lang="en-US">
              <a:cs typeface="Microsoft YaHei" charset="0"/>
            </a:endParaRPr>
          </a:p>
        </p:txBody>
      </p:sp>
      <p:sp>
        <p:nvSpPr>
          <p:cNvPr id="15368" name="Rectangle 8"/>
          <p:cNvSpPr>
            <a:spLocks noChangeArrowheads="1"/>
          </p:cNvSpPr>
          <p:nvPr/>
        </p:nvSpPr>
        <p:spPr bwMode="auto">
          <a:xfrm>
            <a:off x="4438703" y="1739364"/>
            <a:ext cx="3476556" cy="613644"/>
          </a:xfrm>
          <a:prstGeom prst="rect">
            <a:avLst/>
          </a:prstGeom>
          <a:noFill/>
          <a:ln w="12700" cap="flat" cmpd="sng">
            <a:solidFill>
              <a:srgbClr val="3465A4"/>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979" tIns="121899" rIns="119979" bIns="121899"/>
          <a:lstStyle/>
          <a:p>
            <a:pPr>
              <a:tabLst>
                <a:tab pos="0" algn="l"/>
                <a:tab pos="609493" algn="l"/>
                <a:tab pos="1218987" algn="l"/>
                <a:tab pos="1828480" algn="l"/>
                <a:tab pos="2437973" algn="l"/>
                <a:tab pos="3047467" algn="l"/>
                <a:tab pos="3656960" algn="l"/>
                <a:tab pos="4266453" algn="l"/>
                <a:tab pos="4875947" algn="l"/>
                <a:tab pos="5485440" algn="l"/>
                <a:tab pos="6094933" algn="l"/>
                <a:tab pos="6704427" algn="l"/>
                <a:tab pos="7313920" algn="l"/>
                <a:tab pos="7923413" algn="l"/>
                <a:tab pos="8532906" algn="l"/>
                <a:tab pos="9142400" algn="l"/>
                <a:tab pos="9751893" algn="l"/>
                <a:tab pos="10361386" algn="l"/>
                <a:tab pos="10970880" algn="l"/>
                <a:tab pos="11580373" algn="l"/>
                <a:tab pos="12189866" algn="l"/>
              </a:tabLst>
              <a:defRPr/>
            </a:pPr>
            <a:r>
              <a:rPr lang="en-US" dirty="0">
                <a:solidFill>
                  <a:srgbClr val="37474F"/>
                </a:solidFill>
                <a:latin typeface="Average" charset="0"/>
                <a:cs typeface="Average" charset="0"/>
              </a:rPr>
              <a:t>Bumping</a:t>
            </a:r>
          </a:p>
        </p:txBody>
      </p:sp>
      <p:sp>
        <p:nvSpPr>
          <p:cNvPr id="15369" name="Rectangle 9"/>
          <p:cNvSpPr>
            <a:spLocks noChangeArrowheads="1"/>
          </p:cNvSpPr>
          <p:nvPr/>
        </p:nvSpPr>
        <p:spPr bwMode="auto">
          <a:xfrm>
            <a:off x="4451531" y="2373121"/>
            <a:ext cx="3450899" cy="3873961"/>
          </a:xfrm>
          <a:prstGeom prst="rect">
            <a:avLst/>
          </a:prstGeom>
          <a:gradFill flip="none" rotWithShape="1">
            <a:gsLst>
              <a:gs pos="0">
                <a:srgbClr val="CCFFCC"/>
              </a:gs>
              <a:gs pos="100000">
                <a:schemeClr val="bg1"/>
              </a:gs>
            </a:gsLst>
            <a:lin ang="0" scaled="1"/>
            <a:tileRect/>
          </a:gradFill>
          <a:ln>
            <a:solidFill>
              <a:schemeClr val="tx1"/>
            </a:solidFill>
          </a:ln>
          <a:effectLst/>
          <a:extLst/>
        </p:spPr>
        <p:txBody>
          <a:bodyPr lIns="119979" tIns="121899" rIns="119979" bIns="121899"/>
          <a:lstStyle/>
          <a:p>
            <a:pPr>
              <a:tabLst>
                <a:tab pos="0" algn="l"/>
                <a:tab pos="609493" algn="l"/>
                <a:tab pos="1218987" algn="l"/>
                <a:tab pos="1828480" algn="l"/>
                <a:tab pos="2437973" algn="l"/>
                <a:tab pos="3047467" algn="l"/>
                <a:tab pos="3656960" algn="l"/>
                <a:tab pos="4266453" algn="l"/>
                <a:tab pos="4875947" algn="l"/>
                <a:tab pos="5485440" algn="l"/>
                <a:tab pos="6094933" algn="l"/>
                <a:tab pos="6704427" algn="l"/>
                <a:tab pos="7313920" algn="l"/>
                <a:tab pos="7923413" algn="l"/>
                <a:tab pos="8532906" algn="l"/>
                <a:tab pos="9142400" algn="l"/>
                <a:tab pos="9751893" algn="l"/>
                <a:tab pos="10361386" algn="l"/>
                <a:tab pos="10970880" algn="l"/>
                <a:tab pos="11580373" algn="l"/>
                <a:tab pos="12189866" algn="l"/>
              </a:tabLst>
              <a:defRPr/>
            </a:pPr>
            <a:r>
              <a:rPr lang="en-US" sz="1900" dirty="0">
                <a:solidFill>
                  <a:srgbClr val="000000"/>
                </a:solidFill>
                <a:latin typeface="Average" charset="0"/>
                <a:cs typeface="Average" charset="0"/>
              </a:rPr>
              <a:t>Every variable has a floating-point number called “activity” score.</a:t>
            </a:r>
          </a:p>
          <a:p>
            <a:pPr marL="152374">
              <a:tabLst>
                <a:tab pos="0" algn="l"/>
                <a:tab pos="609493" algn="l"/>
                <a:tab pos="1218987" algn="l"/>
                <a:tab pos="1828480" algn="l"/>
                <a:tab pos="2437973" algn="l"/>
                <a:tab pos="3047467" algn="l"/>
                <a:tab pos="3656960" algn="l"/>
                <a:tab pos="4266453" algn="l"/>
                <a:tab pos="4875947" algn="l"/>
                <a:tab pos="5485440" algn="l"/>
                <a:tab pos="6094933" algn="l"/>
                <a:tab pos="6704427" algn="l"/>
                <a:tab pos="7313920" algn="l"/>
                <a:tab pos="7923413" algn="l"/>
                <a:tab pos="8532906" algn="l"/>
                <a:tab pos="9142400" algn="l"/>
                <a:tab pos="9751893" algn="l"/>
                <a:tab pos="10361386" algn="l"/>
                <a:tab pos="10970880" algn="l"/>
                <a:tab pos="11580373" algn="l"/>
                <a:tab pos="12189866" algn="l"/>
              </a:tabLst>
              <a:defRPr/>
            </a:pPr>
            <a:endParaRPr lang="en-US" sz="1900" dirty="0">
              <a:solidFill>
                <a:srgbClr val="000000"/>
              </a:solidFill>
              <a:cs typeface="DejaVu Sans" charset="0"/>
            </a:endParaRPr>
          </a:p>
          <a:p>
            <a:pPr marL="141792">
              <a:buClr>
                <a:srgbClr val="DDDDDD"/>
              </a:buClr>
              <a:buSzPct val="150000"/>
              <a:tabLst>
                <a:tab pos="0" algn="l"/>
                <a:tab pos="609493" algn="l"/>
                <a:tab pos="1218987" algn="l"/>
                <a:tab pos="1828480" algn="l"/>
                <a:tab pos="2437973" algn="l"/>
                <a:tab pos="3047467" algn="l"/>
                <a:tab pos="3656960" algn="l"/>
                <a:tab pos="4266453" algn="l"/>
                <a:tab pos="4875947" algn="l"/>
                <a:tab pos="5485440" algn="l"/>
                <a:tab pos="6094933" algn="l"/>
                <a:tab pos="6704427" algn="l"/>
                <a:tab pos="7313920" algn="l"/>
                <a:tab pos="7923413" algn="l"/>
                <a:tab pos="8532906" algn="l"/>
                <a:tab pos="9142400" algn="l"/>
                <a:tab pos="9751893" algn="l"/>
                <a:tab pos="10361386" algn="l"/>
                <a:tab pos="10970880" algn="l"/>
                <a:tab pos="11580373" algn="l"/>
                <a:tab pos="12189866" algn="l"/>
              </a:tabLst>
              <a:defRPr/>
            </a:pPr>
            <a:r>
              <a:rPr lang="en-US" sz="1900" dirty="0">
                <a:solidFill>
                  <a:srgbClr val="000000"/>
                </a:solidFill>
                <a:latin typeface="Average" charset="0"/>
                <a:cs typeface="Average" charset="0"/>
              </a:rPr>
              <a:t>Activity scores are initialized to zero</a:t>
            </a:r>
            <a:r>
              <a:rPr lang="en-US" sz="1900" dirty="0" smtClean="0">
                <a:solidFill>
                  <a:srgbClr val="000000"/>
                </a:solidFill>
                <a:latin typeface="Average" charset="0"/>
                <a:cs typeface="Average" charset="0"/>
              </a:rPr>
              <a:t>.</a:t>
            </a:r>
          </a:p>
          <a:p>
            <a:pPr marL="141792">
              <a:buClr>
                <a:srgbClr val="DDDDDD"/>
              </a:buClr>
              <a:buSzPct val="150000"/>
              <a:tabLst>
                <a:tab pos="0" algn="l"/>
                <a:tab pos="609493" algn="l"/>
                <a:tab pos="1218987" algn="l"/>
                <a:tab pos="1828480" algn="l"/>
                <a:tab pos="2437973" algn="l"/>
                <a:tab pos="3047467" algn="l"/>
                <a:tab pos="3656960" algn="l"/>
                <a:tab pos="4266453" algn="l"/>
                <a:tab pos="4875947" algn="l"/>
                <a:tab pos="5485440" algn="l"/>
                <a:tab pos="6094933" algn="l"/>
                <a:tab pos="6704427" algn="l"/>
                <a:tab pos="7313920" algn="l"/>
                <a:tab pos="7923413" algn="l"/>
                <a:tab pos="8532906" algn="l"/>
                <a:tab pos="9142400" algn="l"/>
                <a:tab pos="9751893" algn="l"/>
                <a:tab pos="10361386" algn="l"/>
                <a:tab pos="10970880" algn="l"/>
                <a:tab pos="11580373" algn="l"/>
                <a:tab pos="12189866" algn="l"/>
              </a:tabLst>
              <a:defRPr/>
            </a:pPr>
            <a:endParaRPr lang="en-US" sz="1900" dirty="0">
              <a:solidFill>
                <a:srgbClr val="000000"/>
              </a:solidFill>
              <a:latin typeface="Average" charset="0"/>
              <a:cs typeface="Average" charset="0"/>
            </a:endParaRPr>
          </a:p>
          <a:p>
            <a:pPr marL="141792">
              <a:buClr>
                <a:srgbClr val="DDDDDD"/>
              </a:buClr>
              <a:buSzPct val="150000"/>
              <a:tabLst>
                <a:tab pos="0" algn="l"/>
                <a:tab pos="609493" algn="l"/>
                <a:tab pos="1218987" algn="l"/>
                <a:tab pos="1828480" algn="l"/>
                <a:tab pos="2437973" algn="l"/>
                <a:tab pos="3047467" algn="l"/>
                <a:tab pos="3656960" algn="l"/>
                <a:tab pos="4266453" algn="l"/>
                <a:tab pos="4875947" algn="l"/>
                <a:tab pos="5485440" algn="l"/>
                <a:tab pos="6094933" algn="l"/>
                <a:tab pos="6704427" algn="l"/>
                <a:tab pos="7313920" algn="l"/>
                <a:tab pos="7923413" algn="l"/>
                <a:tab pos="8532906" algn="l"/>
                <a:tab pos="9142400" algn="l"/>
                <a:tab pos="9751893" algn="l"/>
                <a:tab pos="10361386" algn="l"/>
                <a:tab pos="10970880" algn="l"/>
                <a:tab pos="11580373" algn="l"/>
                <a:tab pos="12189866" algn="l"/>
              </a:tabLst>
              <a:defRPr/>
            </a:pPr>
            <a:r>
              <a:rPr lang="en-US" sz="1900" dirty="0">
                <a:solidFill>
                  <a:srgbClr val="000000"/>
                </a:solidFill>
                <a:latin typeface="Average" charset="0"/>
                <a:cs typeface="Average" charset="0"/>
              </a:rPr>
              <a:t>Add one (“bump”) to all the activities of variables occurring in conflict analysis</a:t>
            </a:r>
            <a:r>
              <a:rPr lang="en-US" sz="1900" dirty="0">
                <a:solidFill>
                  <a:srgbClr val="CACACA"/>
                </a:solidFill>
                <a:latin typeface="Average" charset="0"/>
                <a:cs typeface="Average" charset="0"/>
              </a:rPr>
              <a:t>.</a:t>
            </a:r>
          </a:p>
        </p:txBody>
      </p:sp>
      <p:sp>
        <p:nvSpPr>
          <p:cNvPr id="15370" name="Rectangle 10"/>
          <p:cNvSpPr>
            <a:spLocks noChangeArrowheads="1"/>
          </p:cNvSpPr>
          <p:nvPr/>
        </p:nvSpPr>
        <p:spPr bwMode="auto">
          <a:xfrm>
            <a:off x="8286751" y="1739364"/>
            <a:ext cx="3503083" cy="4551545"/>
          </a:xfrm>
          <a:prstGeom prst="rect">
            <a:avLst/>
          </a:prstGeom>
          <a:noFill/>
          <a:ln w="9360"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121899" tIns="60949" rIns="121899" bIns="60949" anchor="ctr"/>
          <a:lstStyle/>
          <a:p>
            <a:pPr>
              <a:defRPr/>
            </a:pPr>
            <a:endParaRPr lang="en-US">
              <a:cs typeface="Microsoft YaHei" charset="0"/>
            </a:endParaRPr>
          </a:p>
        </p:txBody>
      </p:sp>
      <p:sp>
        <p:nvSpPr>
          <p:cNvPr id="15371" name="Rectangle 11"/>
          <p:cNvSpPr>
            <a:spLocks noChangeArrowheads="1"/>
          </p:cNvSpPr>
          <p:nvPr/>
        </p:nvSpPr>
        <p:spPr bwMode="auto">
          <a:xfrm>
            <a:off x="8282518" y="1739363"/>
            <a:ext cx="3507316" cy="615761"/>
          </a:xfrm>
          <a:prstGeom prst="rect">
            <a:avLst/>
          </a:prstGeom>
          <a:gradFill flip="none" rotWithShape="1">
            <a:gsLst>
              <a:gs pos="0">
                <a:schemeClr val="accent1"/>
              </a:gs>
              <a:gs pos="100000">
                <a:srgbClr val="FFFFFF"/>
              </a:gs>
            </a:gsLst>
            <a:path path="shape">
              <a:fillToRect l="50000" t="50000" r="50000" b="50000"/>
            </a:path>
            <a:tileRect/>
          </a:gradFill>
          <a:ln w="9525" cap="flat">
            <a:solidFill>
              <a:srgbClr val="3465A4"/>
            </a:solidFill>
            <a:round/>
            <a:headEnd/>
            <a:tailEnd/>
          </a:ln>
          <a:effectLst/>
          <a:extLst/>
        </p:spPr>
        <p:txBody>
          <a:bodyPr wrap="none" lIns="121899" tIns="60949" rIns="121899" bIns="60949" anchor="ctr"/>
          <a:lstStyle/>
          <a:p>
            <a:pPr>
              <a:defRPr/>
            </a:pPr>
            <a:endParaRPr lang="en-US">
              <a:cs typeface="Microsoft YaHei" charset="0"/>
            </a:endParaRPr>
          </a:p>
        </p:txBody>
      </p:sp>
      <p:sp>
        <p:nvSpPr>
          <p:cNvPr id="15372" name="Rectangle 12"/>
          <p:cNvSpPr>
            <a:spLocks noChangeArrowheads="1"/>
          </p:cNvSpPr>
          <p:nvPr/>
        </p:nvSpPr>
        <p:spPr bwMode="auto">
          <a:xfrm>
            <a:off x="8362951" y="1739364"/>
            <a:ext cx="3323167" cy="6136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979" tIns="121899" rIns="119979" bIns="121899"/>
          <a:lstStyle/>
          <a:p>
            <a:pPr>
              <a:tabLst>
                <a:tab pos="0" algn="l"/>
                <a:tab pos="609493" algn="l"/>
                <a:tab pos="1218987" algn="l"/>
                <a:tab pos="1828480" algn="l"/>
                <a:tab pos="2437973" algn="l"/>
                <a:tab pos="3047467" algn="l"/>
                <a:tab pos="3656960" algn="l"/>
                <a:tab pos="4266453" algn="l"/>
                <a:tab pos="4875947" algn="l"/>
                <a:tab pos="5485440" algn="l"/>
                <a:tab pos="6094933" algn="l"/>
                <a:tab pos="6704427" algn="l"/>
                <a:tab pos="7313920" algn="l"/>
                <a:tab pos="7923413" algn="l"/>
                <a:tab pos="8532906" algn="l"/>
                <a:tab pos="9142400" algn="l"/>
                <a:tab pos="9751893" algn="l"/>
                <a:tab pos="10361386" algn="l"/>
                <a:tab pos="10970880" algn="l"/>
                <a:tab pos="11580373" algn="l"/>
                <a:tab pos="12189866" algn="l"/>
              </a:tabLst>
              <a:defRPr/>
            </a:pPr>
            <a:r>
              <a:rPr lang="en-US">
                <a:solidFill>
                  <a:srgbClr val="37474F"/>
                </a:solidFill>
                <a:latin typeface="Average" charset="0"/>
                <a:cs typeface="Average" charset="0"/>
              </a:rPr>
              <a:t>Decaying</a:t>
            </a:r>
          </a:p>
        </p:txBody>
      </p:sp>
      <p:sp>
        <p:nvSpPr>
          <p:cNvPr id="15373" name="Rectangle 13"/>
          <p:cNvSpPr>
            <a:spLocks noChangeArrowheads="1"/>
          </p:cNvSpPr>
          <p:nvPr/>
        </p:nvSpPr>
        <p:spPr bwMode="auto">
          <a:xfrm>
            <a:off x="8312945" y="2373120"/>
            <a:ext cx="3450899" cy="3925271"/>
          </a:xfrm>
          <a:prstGeom prst="rect">
            <a:avLst/>
          </a:prstGeom>
          <a:gradFill flip="none" rotWithShape="1">
            <a:gsLst>
              <a:gs pos="0">
                <a:srgbClr val="3366FF"/>
              </a:gs>
              <a:gs pos="100000">
                <a:srgbClr val="FFFFFF"/>
              </a:gs>
            </a:gsLst>
            <a:path path="circle">
              <a:fillToRect l="100000" t="100000"/>
            </a:path>
            <a:tileRect r="-100000" b="-100000"/>
          </a:gradFill>
          <a:ln>
            <a:noFill/>
          </a:ln>
          <a:effectLst/>
          <a:extLst/>
        </p:spPr>
        <p:txBody>
          <a:bodyPr lIns="119979" tIns="121899" rIns="119979" bIns="121899"/>
          <a:lstStyle/>
          <a:p>
            <a:pPr>
              <a:tabLst>
                <a:tab pos="0" algn="l"/>
                <a:tab pos="609493" algn="l"/>
                <a:tab pos="1218987" algn="l"/>
                <a:tab pos="1828480" algn="l"/>
                <a:tab pos="2437973" algn="l"/>
                <a:tab pos="3047467" algn="l"/>
                <a:tab pos="3656960" algn="l"/>
                <a:tab pos="4266453" algn="l"/>
                <a:tab pos="4875947" algn="l"/>
                <a:tab pos="5485440" algn="l"/>
                <a:tab pos="6094933" algn="l"/>
                <a:tab pos="6704427" algn="l"/>
                <a:tab pos="7313920" algn="l"/>
                <a:tab pos="7923413" algn="l"/>
                <a:tab pos="8532906" algn="l"/>
                <a:tab pos="9142400" algn="l"/>
                <a:tab pos="9751893" algn="l"/>
                <a:tab pos="10361386" algn="l"/>
                <a:tab pos="10970880" algn="l"/>
                <a:tab pos="11580373" algn="l"/>
                <a:tab pos="12189866" algn="l"/>
              </a:tabLst>
              <a:defRPr/>
            </a:pPr>
            <a:r>
              <a:rPr lang="en-US" sz="1900" dirty="0">
                <a:solidFill>
                  <a:srgbClr val="000000"/>
                </a:solidFill>
                <a:latin typeface="Average" charset="0"/>
                <a:cs typeface="Average" charset="0"/>
              </a:rPr>
              <a:t>Recent conflict analysis is more pertinent to the current state of the solving.</a:t>
            </a:r>
          </a:p>
          <a:p>
            <a:pPr marL="152374">
              <a:tabLst>
                <a:tab pos="0" algn="l"/>
                <a:tab pos="609493" algn="l"/>
                <a:tab pos="1218987" algn="l"/>
                <a:tab pos="1828480" algn="l"/>
                <a:tab pos="2437973" algn="l"/>
                <a:tab pos="3047467" algn="l"/>
                <a:tab pos="3656960" algn="l"/>
                <a:tab pos="4266453" algn="l"/>
                <a:tab pos="4875947" algn="l"/>
                <a:tab pos="5485440" algn="l"/>
                <a:tab pos="6094933" algn="l"/>
                <a:tab pos="6704427" algn="l"/>
                <a:tab pos="7313920" algn="l"/>
                <a:tab pos="7923413" algn="l"/>
                <a:tab pos="8532906" algn="l"/>
                <a:tab pos="9142400" algn="l"/>
                <a:tab pos="9751893" algn="l"/>
                <a:tab pos="10361386" algn="l"/>
                <a:tab pos="10970880" algn="l"/>
                <a:tab pos="11580373" algn="l"/>
                <a:tab pos="12189866" algn="l"/>
              </a:tabLst>
              <a:defRPr/>
            </a:pPr>
            <a:endParaRPr lang="en-US" sz="1900" dirty="0">
              <a:solidFill>
                <a:srgbClr val="000000"/>
              </a:solidFill>
              <a:cs typeface="DejaVu Sans" charset="0"/>
            </a:endParaRPr>
          </a:p>
          <a:p>
            <a:pPr marL="141792">
              <a:buClr>
                <a:srgbClr val="DDDDDD"/>
              </a:buClr>
              <a:buSzPct val="150000"/>
              <a:tabLst>
                <a:tab pos="0" algn="l"/>
                <a:tab pos="609493" algn="l"/>
                <a:tab pos="1218987" algn="l"/>
                <a:tab pos="1828480" algn="l"/>
                <a:tab pos="2437973" algn="l"/>
                <a:tab pos="3047467" algn="l"/>
                <a:tab pos="3656960" algn="l"/>
                <a:tab pos="4266453" algn="l"/>
                <a:tab pos="4875947" algn="l"/>
                <a:tab pos="5485440" algn="l"/>
                <a:tab pos="6094933" algn="l"/>
                <a:tab pos="6704427" algn="l"/>
                <a:tab pos="7313920" algn="l"/>
                <a:tab pos="7923413" algn="l"/>
                <a:tab pos="8532906" algn="l"/>
                <a:tab pos="9142400" algn="l"/>
                <a:tab pos="9751893" algn="l"/>
                <a:tab pos="10361386" algn="l"/>
                <a:tab pos="10970880" algn="l"/>
                <a:tab pos="11580373" algn="l"/>
                <a:tab pos="12189866" algn="l"/>
              </a:tabLst>
              <a:defRPr/>
            </a:pPr>
            <a:r>
              <a:rPr lang="en-US" sz="1900" dirty="0">
                <a:solidFill>
                  <a:srgbClr val="000000"/>
                </a:solidFill>
                <a:latin typeface="Average" charset="0"/>
                <a:cs typeface="Average" charset="0"/>
              </a:rPr>
              <a:t>Multiply the activities of every variable by 0&lt;d&lt;1 after every conflict (“decay”). </a:t>
            </a:r>
          </a:p>
        </p:txBody>
      </p:sp>
      <p:sp>
        <p:nvSpPr>
          <p:cNvPr id="15374" name="Rectangle 14"/>
          <p:cNvSpPr>
            <a:spLocks noChangeArrowheads="1"/>
          </p:cNvSpPr>
          <p:nvPr/>
        </p:nvSpPr>
        <p:spPr bwMode="auto">
          <a:xfrm>
            <a:off x="11319933" y="6240124"/>
            <a:ext cx="730251" cy="5226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19979" tIns="121899" rIns="119979" bIns="121899" anchor="ctr"/>
          <a:lstStyle/>
          <a:p>
            <a:pPr>
              <a:tabLst>
                <a:tab pos="0" algn="l"/>
                <a:tab pos="609493" algn="l"/>
                <a:tab pos="1218987" algn="l"/>
                <a:tab pos="1828480" algn="l"/>
                <a:tab pos="2437973" algn="l"/>
                <a:tab pos="3047467" algn="l"/>
                <a:tab pos="3656960" algn="l"/>
                <a:tab pos="4266453" algn="l"/>
                <a:tab pos="4875947" algn="l"/>
                <a:tab pos="5485440" algn="l"/>
                <a:tab pos="6094933" algn="l"/>
                <a:tab pos="6704427" algn="l"/>
                <a:tab pos="7313920" algn="l"/>
                <a:tab pos="7923413" algn="l"/>
                <a:tab pos="8532906" algn="l"/>
                <a:tab pos="9142400" algn="l"/>
                <a:tab pos="9751893" algn="l"/>
                <a:tab pos="10361386" algn="l"/>
                <a:tab pos="10970880" algn="l"/>
                <a:tab pos="11580373" algn="l"/>
                <a:tab pos="12189866" algn="l"/>
              </a:tabLst>
              <a:defRPr/>
            </a:pPr>
            <a:fld id="{5BC4A810-2DB7-BA44-B956-E86F8D989B3F}" type="slidenum">
              <a:rPr lang="en-US" sz="1900">
                <a:solidFill>
                  <a:srgbClr val="DDDDDD"/>
                </a:solidFill>
                <a:cs typeface="Arial" charset="0"/>
              </a:rPr>
              <a:pPr>
                <a:tabLst>
                  <a:tab pos="0" algn="l"/>
                  <a:tab pos="609493" algn="l"/>
                  <a:tab pos="1218987" algn="l"/>
                  <a:tab pos="1828480" algn="l"/>
                  <a:tab pos="2437973" algn="l"/>
                  <a:tab pos="3047467" algn="l"/>
                  <a:tab pos="3656960" algn="l"/>
                  <a:tab pos="4266453" algn="l"/>
                  <a:tab pos="4875947" algn="l"/>
                  <a:tab pos="5485440" algn="l"/>
                  <a:tab pos="6094933" algn="l"/>
                  <a:tab pos="6704427" algn="l"/>
                  <a:tab pos="7313920" algn="l"/>
                  <a:tab pos="7923413" algn="l"/>
                  <a:tab pos="8532906" algn="l"/>
                  <a:tab pos="9142400" algn="l"/>
                  <a:tab pos="9751893" algn="l"/>
                  <a:tab pos="10361386" algn="l"/>
                  <a:tab pos="10970880" algn="l"/>
                  <a:tab pos="11580373" algn="l"/>
                  <a:tab pos="12189866" algn="l"/>
                </a:tabLst>
                <a:defRPr/>
              </a:pPr>
              <a:t>21</a:t>
            </a:fld>
            <a:endParaRPr lang="en-US" sz="1900">
              <a:solidFill>
                <a:srgbClr val="DDDDDD"/>
              </a:solidFill>
              <a:cs typeface="Arial" charset="0"/>
            </a:endParaRPr>
          </a:p>
        </p:txBody>
      </p:sp>
      <p:sp>
        <p:nvSpPr>
          <p:cNvPr id="16" name="Title 1"/>
          <p:cNvSpPr>
            <a:spLocks noGrp="1"/>
          </p:cNvSpPr>
          <p:nvPr>
            <p:ph type="title"/>
          </p:nvPr>
        </p:nvSpPr>
        <p:spPr>
          <a:xfrm>
            <a:off x="482600" y="165100"/>
            <a:ext cx="11176000" cy="1294038"/>
          </a:xfrm>
        </p:spPr>
        <p:txBody>
          <a:bodyPr>
            <a:normAutofit/>
          </a:bodyPr>
          <a:lstStyle/>
          <a:p>
            <a:r>
              <a:rPr lang="en-US" sz="2500" dirty="0" smtClean="0">
                <a:solidFill>
                  <a:srgbClr val="008000"/>
                </a:solidFill>
              </a:rPr>
              <a:t>VSIDS (variable state independent decaying sum)</a:t>
            </a:r>
            <a:br>
              <a:rPr lang="en-US" sz="2500" dirty="0" smtClean="0">
                <a:solidFill>
                  <a:srgbClr val="008000"/>
                </a:solidFill>
              </a:rPr>
            </a:br>
            <a:r>
              <a:rPr lang="en-US" sz="2500" dirty="0" smtClean="0">
                <a:solidFill>
                  <a:srgbClr val="008000"/>
                </a:solidFill>
              </a:rPr>
              <a:t>Branching Heuristic</a:t>
            </a:r>
            <a:endParaRPr lang="en-US" sz="2500" dirty="0"/>
          </a:p>
        </p:txBody>
      </p:sp>
    </p:spTree>
    <p:extLst>
      <p:ext uri="{BB962C8B-B14F-4D97-AF65-F5344CB8AC3E}">
        <p14:creationId xmlns:p14="http://schemas.microsoft.com/office/powerpoint/2010/main" val="3050288713"/>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1536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15365">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additive="repl">
                                        <p:cTn id="14" dur="1" fill="hold">
                                          <p:stCondLst>
                                            <p:cond delay="0"/>
                                          </p:stCondLst>
                                        </p:cTn>
                                        <p:tgtEl>
                                          <p:spTgt spid="1536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fill="hold" nodeType="clickEffect">
                                  <p:stCondLst>
                                    <p:cond delay="0"/>
                                  </p:stCondLst>
                                  <p:childTnLst>
                                    <p:set>
                                      <p:cBhvr additive="repl">
                                        <p:cTn id="18" dur="1" fill="hold">
                                          <p:stCondLst>
                                            <p:cond delay="0"/>
                                          </p:stCondLst>
                                        </p:cTn>
                                        <p:tgtEl>
                                          <p:spTgt spid="1536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fill="hold" nodeType="clickEffect">
                                  <p:stCondLst>
                                    <p:cond delay="0"/>
                                  </p:stCondLst>
                                  <p:childTnLst>
                                    <p:set>
                                      <p:cBhvr additive="repl">
                                        <p:cTn id="22" dur="1" fill="hold">
                                          <p:stCondLst>
                                            <p:cond delay="0"/>
                                          </p:stCondLst>
                                        </p:cTn>
                                        <p:tgtEl>
                                          <p:spTgt spid="15365">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fill="hold" nodeType="clickEffect">
                                  <p:stCondLst>
                                    <p:cond delay="0"/>
                                  </p:stCondLst>
                                  <p:childTnLst>
                                    <p:set>
                                      <p:cBhvr additive="repl">
                                        <p:cTn id="26" dur="1" fill="hold">
                                          <p:stCondLst>
                                            <p:cond delay="0"/>
                                          </p:stCondLst>
                                        </p:cTn>
                                        <p:tgtEl>
                                          <p:spTgt spid="15368">
                                            <p:txEl>
                                              <p:pRg st="0" end="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fill="hold" nodeType="clickEffect">
                                  <p:stCondLst>
                                    <p:cond delay="0"/>
                                  </p:stCondLst>
                                  <p:childTnLst>
                                    <p:set>
                                      <p:cBhvr additive="repl">
                                        <p:cTn id="30" dur="1" fill="hold">
                                          <p:stCondLst>
                                            <p:cond delay="0"/>
                                          </p:stCondLst>
                                        </p:cTn>
                                        <p:tgtEl>
                                          <p:spTgt spid="15369">
                                            <p:txEl>
                                              <p:pRg st="0" end="0"/>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fill="hold" nodeType="clickEffect">
                                  <p:stCondLst>
                                    <p:cond delay="0"/>
                                  </p:stCondLst>
                                  <p:childTnLst>
                                    <p:set>
                                      <p:cBhvr additive="repl">
                                        <p:cTn id="34" dur="1" fill="hold">
                                          <p:stCondLst>
                                            <p:cond delay="0"/>
                                          </p:stCondLst>
                                        </p:cTn>
                                        <p:tgtEl>
                                          <p:spTgt spid="15369">
                                            <p:txEl>
                                              <p:pRg st="2" end="2"/>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fill="hold" nodeType="clickEffect">
                                  <p:stCondLst>
                                    <p:cond delay="0"/>
                                  </p:stCondLst>
                                  <p:childTnLst>
                                    <p:set>
                                      <p:cBhvr additive="repl">
                                        <p:cTn id="38" dur="1" fill="hold">
                                          <p:stCondLst>
                                            <p:cond delay="0"/>
                                          </p:stCondLst>
                                        </p:cTn>
                                        <p:tgtEl>
                                          <p:spTgt spid="15369">
                                            <p:txEl>
                                              <p:pRg st="4" end="4"/>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fill="hold" nodeType="clickEffect">
                                  <p:stCondLst>
                                    <p:cond delay="0"/>
                                  </p:stCondLst>
                                  <p:childTnLst>
                                    <p:set>
                                      <p:cBhvr additive="repl">
                                        <p:cTn id="42" dur="1" fill="hold">
                                          <p:stCondLst>
                                            <p:cond delay="0"/>
                                          </p:stCondLst>
                                        </p:cTn>
                                        <p:tgtEl>
                                          <p:spTgt spid="15372">
                                            <p:txEl>
                                              <p:pRg st="0" end="0"/>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fill="hold" nodeType="clickEffect">
                                  <p:stCondLst>
                                    <p:cond delay="0"/>
                                  </p:stCondLst>
                                  <p:childTnLst>
                                    <p:set>
                                      <p:cBhvr additive="repl">
                                        <p:cTn id="46" dur="1" fill="hold">
                                          <p:stCondLst>
                                            <p:cond delay="0"/>
                                          </p:stCondLst>
                                        </p:cTn>
                                        <p:tgtEl>
                                          <p:spTgt spid="15373">
                                            <p:txEl>
                                              <p:pRg st="0" end="0"/>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fill="hold" nodeType="clickEffect">
                                  <p:stCondLst>
                                    <p:cond delay="0"/>
                                  </p:stCondLst>
                                  <p:childTnLst>
                                    <p:set>
                                      <p:cBhvr additive="repl">
                                        <p:cTn id="50" dur="1" fill="hold">
                                          <p:stCondLst>
                                            <p:cond delay="0"/>
                                          </p:stCondLst>
                                        </p:cTn>
                                        <p:tgtEl>
                                          <p:spTgt spid="1537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573" y="313751"/>
            <a:ext cx="4486656" cy="1141497"/>
          </a:xfrm>
        </p:spPr>
        <p:txBody>
          <a:bodyPr/>
          <a:lstStyle/>
          <a:p>
            <a:r>
              <a:rPr lang="en-US" dirty="0" smtClean="0"/>
              <a:t>VSIDS Questions</a:t>
            </a:r>
            <a:endParaRPr lang="en-US" dirty="0"/>
          </a:p>
        </p:txBody>
      </p:sp>
      <p:sp>
        <p:nvSpPr>
          <p:cNvPr id="4" name="Text Placeholder 3"/>
          <p:cNvSpPr>
            <a:spLocks noGrp="1"/>
          </p:cNvSpPr>
          <p:nvPr>
            <p:ph type="body" sz="half" idx="2"/>
          </p:nvPr>
        </p:nvSpPr>
        <p:spPr>
          <a:xfrm>
            <a:off x="809271" y="1755748"/>
            <a:ext cx="4833761" cy="4302152"/>
          </a:xfrm>
        </p:spPr>
        <p:txBody>
          <a:bodyPr>
            <a:normAutofit lnSpcReduction="10000"/>
          </a:bodyPr>
          <a:lstStyle/>
          <a:p>
            <a:pPr algn="just"/>
            <a:r>
              <a:rPr lang="en-US" sz="2400" dirty="0" smtClean="0">
                <a:solidFill>
                  <a:srgbClr val="800000"/>
                </a:solidFill>
              </a:rPr>
              <a:t>Why does VSIDS perform multiplicative decay?</a:t>
            </a:r>
          </a:p>
          <a:p>
            <a:pPr algn="just"/>
            <a:endParaRPr lang="en-US" sz="2400" dirty="0" smtClean="0">
              <a:solidFill>
                <a:srgbClr val="800000"/>
              </a:solidFill>
            </a:endParaRPr>
          </a:p>
          <a:p>
            <a:pPr algn="just"/>
            <a:endParaRPr lang="en-US" sz="2400" dirty="0">
              <a:solidFill>
                <a:srgbClr val="800000"/>
              </a:solidFill>
            </a:endParaRPr>
          </a:p>
          <a:p>
            <a:pPr algn="just"/>
            <a:r>
              <a:rPr lang="en-US" sz="2400" dirty="0" smtClean="0">
                <a:solidFill>
                  <a:srgbClr val="800000"/>
                </a:solidFill>
              </a:rPr>
              <a:t>Which variables does VSIDS bump, and why?</a:t>
            </a:r>
          </a:p>
          <a:p>
            <a:pPr algn="just"/>
            <a:endParaRPr lang="en-US" sz="2400" dirty="0">
              <a:solidFill>
                <a:srgbClr val="800000"/>
              </a:solidFill>
            </a:endParaRPr>
          </a:p>
          <a:p>
            <a:pPr algn="just"/>
            <a:endParaRPr lang="en-US" sz="2400" dirty="0" smtClean="0">
              <a:solidFill>
                <a:srgbClr val="800000"/>
              </a:solidFill>
            </a:endParaRPr>
          </a:p>
          <a:p>
            <a:pPr algn="just"/>
            <a:endParaRPr lang="en-US" sz="2400" dirty="0" smtClean="0">
              <a:solidFill>
                <a:srgbClr val="800000"/>
              </a:solidFill>
            </a:endParaRPr>
          </a:p>
          <a:p>
            <a:pPr algn="just"/>
            <a:r>
              <a:rPr lang="en-US" sz="2400" dirty="0" smtClean="0">
                <a:solidFill>
                  <a:srgbClr val="800000"/>
                </a:solidFill>
              </a:rPr>
              <a:t>Does VSIDS demonstrate locality?</a:t>
            </a:r>
            <a:endParaRPr lang="en-US" sz="2400" dirty="0">
              <a:solidFill>
                <a:srgbClr val="800000"/>
              </a:solidFill>
            </a:endParaRPr>
          </a:p>
        </p:txBody>
      </p:sp>
      <p:sp>
        <p:nvSpPr>
          <p:cNvPr id="9" name="Title 1"/>
          <p:cNvSpPr txBox="1">
            <a:spLocks/>
          </p:cNvSpPr>
          <p:nvPr/>
        </p:nvSpPr>
        <p:spPr bwMode="blackWhite">
          <a:xfrm>
            <a:off x="6926047" y="313751"/>
            <a:ext cx="4486656" cy="1141497"/>
          </a:xfrm>
          <a:prstGeom prst="rect">
            <a:avLst/>
          </a:prstGeom>
          <a:solidFill>
            <a:srgbClr val="FFFFFF"/>
          </a:solidFill>
          <a:ln w="31750" cap="sq">
            <a:solidFill>
              <a:srgbClr val="404040"/>
            </a:solidFill>
            <a:miter lim="800000"/>
          </a:ln>
        </p:spPr>
        <p:txBody>
          <a:bodyPr vert="horz" lIns="182880" tIns="182880" rIns="182880" bIns="182880" rtlCol="0" anchor="ctr" anchorCtr="1">
            <a:normAutofit/>
          </a:bodyPr>
          <a:lstStyle>
            <a:lvl1pPr algn="ctr" defTabSz="914400" rtl="0" eaLnBrk="1" latinLnBrk="0" hangingPunct="1">
              <a:lnSpc>
                <a:spcPct val="90000"/>
              </a:lnSpc>
              <a:spcBef>
                <a:spcPct val="0"/>
              </a:spcBef>
              <a:buNone/>
              <a:defRPr sz="2200" kern="1200" cap="all" spc="200" baseline="0">
                <a:solidFill>
                  <a:srgbClr val="262626"/>
                </a:solidFill>
                <a:latin typeface="+mj-lt"/>
                <a:ea typeface="+mj-ea"/>
                <a:cs typeface="+mj-cs"/>
              </a:defRPr>
            </a:lvl1pPr>
          </a:lstStyle>
          <a:p>
            <a:r>
              <a:rPr lang="en-US" dirty="0" smtClean="0"/>
              <a:t>Answers</a:t>
            </a:r>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smtClean="0"/>
              <a:t>22</a:t>
            </a:fld>
            <a:endParaRPr lang="en-US" dirty="0"/>
          </a:p>
        </p:txBody>
      </p:sp>
      <p:sp>
        <p:nvSpPr>
          <p:cNvPr id="12" name="Text Placeholder 3"/>
          <p:cNvSpPr txBox="1">
            <a:spLocks/>
          </p:cNvSpPr>
          <p:nvPr/>
        </p:nvSpPr>
        <p:spPr>
          <a:xfrm>
            <a:off x="6822789" y="1783627"/>
            <a:ext cx="4899007" cy="4629210"/>
          </a:xfrm>
          <a:prstGeom prst="rect">
            <a:avLst/>
          </a:prstGeom>
        </p:spPr>
        <p:txBody>
          <a:bodyPr vert="horz" lIns="91440" tIns="45720" rIns="91440" bIns="45720" rtlCol="0" anchor="t" anchorCtr="1">
            <a:noAutofit/>
          </a:bodyPr>
          <a:lstStyle>
            <a:lvl1pPr marL="0" indent="0" algn="ctr" defTabSz="914400" rtl="0" eaLnBrk="1" latinLnBrk="0" hangingPunct="1">
              <a:lnSpc>
                <a:spcPct val="100000"/>
              </a:lnSpc>
              <a:spcBef>
                <a:spcPts val="1000"/>
              </a:spcBef>
              <a:buClr>
                <a:schemeClr val="accent2"/>
              </a:buClr>
              <a:buFont typeface="Arial" panose="020B0604020202020204" pitchFamily="34" charset="0"/>
              <a:buNone/>
              <a:defRPr sz="1500" kern="1200">
                <a:solidFill>
                  <a:srgbClr val="FFFFFF"/>
                </a:solidFill>
                <a:latin typeface="+mn-lt"/>
                <a:ea typeface="+mn-ea"/>
                <a:cs typeface="+mn-cs"/>
              </a:defRPr>
            </a:lvl1pPr>
            <a:lvl2pPr marL="457200" indent="0" algn="l" defTabSz="914400" rtl="0" eaLnBrk="1" latinLnBrk="0" hangingPunct="1">
              <a:lnSpc>
                <a:spcPct val="100000"/>
              </a:lnSpc>
              <a:spcBef>
                <a:spcPts val="1000"/>
              </a:spcBef>
              <a:buClr>
                <a:schemeClr val="accent2"/>
              </a:buClr>
              <a:buFont typeface="Arial" panose="020B0604020202020204" pitchFamily="34" charset="0"/>
              <a:buNone/>
              <a:defRPr sz="1400" kern="1200">
                <a:solidFill>
                  <a:schemeClr val="tx1">
                    <a:lumMod val="85000"/>
                    <a:lumOff val="15000"/>
                  </a:schemeClr>
                </a:solidFill>
                <a:latin typeface="+mn-lt"/>
                <a:ea typeface="+mn-ea"/>
                <a:cs typeface="+mn-cs"/>
              </a:defRPr>
            </a:lvl2pPr>
            <a:lvl3pPr marL="914400" indent="0" algn="l" defTabSz="914400" rtl="0" eaLnBrk="1" latinLnBrk="0" hangingPunct="1">
              <a:lnSpc>
                <a:spcPct val="100000"/>
              </a:lnSpc>
              <a:spcBef>
                <a:spcPts val="1000"/>
              </a:spcBef>
              <a:buClr>
                <a:schemeClr val="accent2"/>
              </a:buClr>
              <a:buFont typeface="Arial" panose="020B0604020202020204" pitchFamily="34" charset="0"/>
              <a:buNone/>
              <a:defRPr sz="1200" kern="1200">
                <a:solidFill>
                  <a:schemeClr val="tx1">
                    <a:lumMod val="85000"/>
                    <a:lumOff val="15000"/>
                  </a:schemeClr>
                </a:solidFill>
                <a:latin typeface="+mn-lt"/>
                <a:ea typeface="+mn-ea"/>
                <a:cs typeface="+mn-cs"/>
              </a:defRPr>
            </a:lvl3pPr>
            <a:lvl4pPr marL="1371600" indent="0" algn="l" defTabSz="914400" rtl="0" eaLnBrk="1" latinLnBrk="0" hangingPunct="1">
              <a:lnSpc>
                <a:spcPct val="100000"/>
              </a:lnSpc>
              <a:spcBef>
                <a:spcPts val="1000"/>
              </a:spcBef>
              <a:buClr>
                <a:schemeClr val="accent2"/>
              </a:buClr>
              <a:buFont typeface="Arial" panose="020B0604020202020204" pitchFamily="34" charset="0"/>
              <a:buNone/>
              <a:defRPr sz="1000" kern="1200">
                <a:solidFill>
                  <a:schemeClr val="tx1">
                    <a:lumMod val="85000"/>
                    <a:lumOff val="15000"/>
                  </a:schemeClr>
                </a:solidFill>
                <a:latin typeface="+mn-lt"/>
                <a:ea typeface="+mn-ea"/>
                <a:cs typeface="+mn-cs"/>
              </a:defRPr>
            </a:lvl4pPr>
            <a:lvl5pPr marL="1828800" indent="0" algn="l" defTabSz="914400" rtl="0" eaLnBrk="1" latinLnBrk="0" hangingPunct="1">
              <a:lnSpc>
                <a:spcPct val="100000"/>
              </a:lnSpc>
              <a:spcBef>
                <a:spcPts val="1000"/>
              </a:spcBef>
              <a:buClr>
                <a:schemeClr val="accent2"/>
              </a:buClr>
              <a:buFont typeface="Arial" panose="020B0604020202020204" pitchFamily="34" charset="0"/>
              <a:buNone/>
              <a:defRPr sz="1000" kern="1200">
                <a:solidFill>
                  <a:schemeClr val="tx1">
                    <a:lumMod val="85000"/>
                    <a:lumOff val="15000"/>
                  </a:schemeClr>
                </a:solidFill>
                <a:latin typeface="+mn-lt"/>
                <a:ea typeface="+mn-ea"/>
                <a:cs typeface="+mn-cs"/>
              </a:defRPr>
            </a:lvl5pPr>
            <a:lvl6pPr marL="2286000" indent="0" algn="l" defTabSz="914400" rtl="0" eaLnBrk="1" latinLnBrk="0" hangingPunct="1">
              <a:lnSpc>
                <a:spcPct val="100000"/>
              </a:lnSpc>
              <a:spcBef>
                <a:spcPts val="1000"/>
              </a:spcBef>
              <a:buClr>
                <a:schemeClr val="accent2"/>
              </a:buClr>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100000"/>
              </a:lnSpc>
              <a:spcBef>
                <a:spcPts val="1000"/>
              </a:spcBef>
              <a:buClr>
                <a:schemeClr val="accent2"/>
              </a:buClr>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100000"/>
              </a:lnSpc>
              <a:spcBef>
                <a:spcPts val="1000"/>
              </a:spcBef>
              <a:buClr>
                <a:schemeClr val="accent2"/>
              </a:buClr>
              <a:buFont typeface="Arial" panose="020B0604020202020204" pitchFamily="34" charset="0"/>
              <a:buNone/>
              <a:defRPr sz="1000" kern="1200" baseline="0">
                <a:solidFill>
                  <a:schemeClr val="tx1"/>
                </a:solidFill>
                <a:latin typeface="+mn-lt"/>
                <a:ea typeface="+mn-ea"/>
                <a:cs typeface="+mn-cs"/>
              </a:defRPr>
            </a:lvl8pPr>
            <a:lvl9pPr marL="3657600" indent="0" algn="l" defTabSz="914400" rtl="0" eaLnBrk="1" latinLnBrk="0" hangingPunct="1">
              <a:lnSpc>
                <a:spcPct val="100000"/>
              </a:lnSpc>
              <a:spcBef>
                <a:spcPts val="1000"/>
              </a:spcBef>
              <a:buClr>
                <a:schemeClr val="accent2"/>
              </a:buClr>
              <a:buFont typeface="Arial" panose="020B0604020202020204" pitchFamily="34" charset="0"/>
              <a:buNone/>
              <a:defRPr sz="1000" kern="1200" baseline="0">
                <a:solidFill>
                  <a:schemeClr val="tx1"/>
                </a:solidFill>
                <a:latin typeface="+mn-lt"/>
                <a:ea typeface="+mn-ea"/>
                <a:cs typeface="+mn-cs"/>
              </a:defRPr>
            </a:lvl9pPr>
          </a:lstStyle>
          <a:p>
            <a:pPr algn="just"/>
            <a:r>
              <a:rPr lang="en-US" sz="2400" dirty="0" smtClean="0">
                <a:solidFill>
                  <a:srgbClr val="0000FF"/>
                </a:solidFill>
              </a:rPr>
              <a:t>Exponential moving average (EMA)</a:t>
            </a:r>
          </a:p>
          <a:p>
            <a:pPr algn="just"/>
            <a:endParaRPr lang="en-US" sz="2400" dirty="0" smtClean="0">
              <a:solidFill>
                <a:srgbClr val="0000FF"/>
              </a:solidFill>
            </a:endParaRPr>
          </a:p>
          <a:p>
            <a:pPr algn="just"/>
            <a:endParaRPr lang="en-US" sz="2400" dirty="0" smtClean="0">
              <a:solidFill>
                <a:srgbClr val="0000FF"/>
              </a:solidFill>
            </a:endParaRPr>
          </a:p>
          <a:p>
            <a:pPr algn="just"/>
            <a:r>
              <a:rPr lang="en-US" sz="2400" dirty="0" smtClean="0">
                <a:solidFill>
                  <a:srgbClr val="0000FF"/>
                </a:solidFill>
              </a:rPr>
              <a:t>High temporal degree variables, and bridge variables in the community structure</a:t>
            </a:r>
          </a:p>
          <a:p>
            <a:pPr algn="just"/>
            <a:endParaRPr lang="en-US" sz="2400" dirty="0" smtClean="0">
              <a:solidFill>
                <a:srgbClr val="0000FF"/>
              </a:solidFill>
            </a:endParaRPr>
          </a:p>
          <a:p>
            <a:pPr algn="just"/>
            <a:endParaRPr lang="en-US" sz="2400" dirty="0" smtClean="0">
              <a:solidFill>
                <a:srgbClr val="0000FF"/>
              </a:solidFill>
            </a:endParaRPr>
          </a:p>
          <a:p>
            <a:pPr algn="just"/>
            <a:r>
              <a:rPr lang="en-US" sz="2400" dirty="0" smtClean="0">
                <a:solidFill>
                  <a:srgbClr val="0000FF"/>
                </a:solidFill>
              </a:rPr>
              <a:t>Yes, focuses on few communities</a:t>
            </a:r>
            <a:endParaRPr lang="en-US" sz="2400" dirty="0">
              <a:solidFill>
                <a:srgbClr val="0000FF"/>
              </a:solidFill>
            </a:endParaRPr>
          </a:p>
          <a:p>
            <a:pPr algn="just"/>
            <a:r>
              <a:rPr lang="en-US" sz="2400" dirty="0" smtClean="0">
                <a:solidFill>
                  <a:srgbClr val="0000FF"/>
                </a:solidFill>
              </a:rPr>
              <a:t>(Paper @ HVC 2015)</a:t>
            </a:r>
            <a:endParaRPr lang="en-US" sz="2400" dirty="0">
              <a:solidFill>
                <a:srgbClr val="0000FF"/>
              </a:solidFill>
            </a:endParaRPr>
          </a:p>
        </p:txBody>
      </p:sp>
    </p:spTree>
    <p:extLst>
      <p:ext uri="{BB962C8B-B14F-4D97-AF65-F5344CB8AC3E}">
        <p14:creationId xmlns:p14="http://schemas.microsoft.com/office/powerpoint/2010/main" val="13208979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923" y="413368"/>
            <a:ext cx="4486656" cy="1141497"/>
          </a:xfrm>
        </p:spPr>
        <p:txBody>
          <a:bodyPr/>
          <a:lstStyle/>
          <a:p>
            <a:r>
              <a:rPr lang="en-US" dirty="0"/>
              <a:t>Problem Statement</a:t>
            </a:r>
          </a:p>
        </p:txBody>
      </p:sp>
      <p:sp>
        <p:nvSpPr>
          <p:cNvPr id="4" name="Text Placeholder 3"/>
          <p:cNvSpPr>
            <a:spLocks noGrp="1"/>
          </p:cNvSpPr>
          <p:nvPr>
            <p:ph type="body" sz="half" idx="2"/>
          </p:nvPr>
        </p:nvSpPr>
        <p:spPr>
          <a:xfrm>
            <a:off x="871523" y="1930399"/>
            <a:ext cx="4531927" cy="3349295"/>
          </a:xfrm>
        </p:spPr>
        <p:txBody>
          <a:bodyPr>
            <a:normAutofit/>
          </a:bodyPr>
          <a:lstStyle/>
          <a:p>
            <a:pPr algn="just"/>
            <a:r>
              <a:rPr lang="en-US" sz="1800" dirty="0" smtClean="0">
                <a:solidFill>
                  <a:srgbClr val="0000FF"/>
                </a:solidFill>
              </a:rPr>
              <a:t>What problem do branching heuristics solve? Define precisely the computational </a:t>
            </a:r>
            <a:r>
              <a:rPr lang="en-US" sz="1800" dirty="0">
                <a:solidFill>
                  <a:srgbClr val="0000FF"/>
                </a:solidFill>
              </a:rPr>
              <a:t>problem a branching heuristic is designed to </a:t>
            </a:r>
            <a:r>
              <a:rPr lang="en-US" sz="1800" dirty="0" smtClean="0">
                <a:solidFill>
                  <a:srgbClr val="0000FF"/>
                </a:solidFill>
              </a:rPr>
              <a:t>solve. </a:t>
            </a:r>
            <a:br>
              <a:rPr lang="en-US" sz="1800" dirty="0" smtClean="0">
                <a:solidFill>
                  <a:srgbClr val="0000FF"/>
                </a:solidFill>
              </a:rPr>
            </a:br>
            <a:endParaRPr lang="en-US" sz="1800" dirty="0" smtClean="0">
              <a:solidFill>
                <a:srgbClr val="0000FF"/>
              </a:solidFill>
            </a:endParaRPr>
          </a:p>
          <a:p>
            <a:pPr algn="just"/>
            <a:endParaRPr lang="en-US" sz="1800" dirty="0">
              <a:solidFill>
                <a:srgbClr val="0000FF"/>
              </a:solidFill>
            </a:endParaRPr>
          </a:p>
          <a:p>
            <a:pPr algn="just"/>
            <a:r>
              <a:rPr lang="en-US" sz="1800" dirty="0" smtClean="0">
                <a:solidFill>
                  <a:srgbClr val="0000FF"/>
                </a:solidFill>
              </a:rPr>
              <a:t>Use </a:t>
            </a:r>
            <a:r>
              <a:rPr lang="en-US" sz="1800" dirty="0">
                <a:solidFill>
                  <a:srgbClr val="0000FF"/>
                </a:solidFill>
              </a:rPr>
              <a:t>the resultant understanding to improve the effectiveness of branching heuristics in CDCL SAT solvers.</a:t>
            </a:r>
          </a:p>
        </p:txBody>
      </p:sp>
      <p:sp>
        <p:nvSpPr>
          <p:cNvPr id="9" name="Title 1"/>
          <p:cNvSpPr txBox="1">
            <a:spLocks/>
          </p:cNvSpPr>
          <p:nvPr/>
        </p:nvSpPr>
        <p:spPr bwMode="blackWhite">
          <a:xfrm>
            <a:off x="6901147" y="413368"/>
            <a:ext cx="4486656" cy="1141497"/>
          </a:xfrm>
          <a:prstGeom prst="rect">
            <a:avLst/>
          </a:prstGeom>
          <a:solidFill>
            <a:srgbClr val="FFFFFF"/>
          </a:solidFill>
          <a:ln w="31750" cap="sq">
            <a:solidFill>
              <a:srgbClr val="404040"/>
            </a:solidFill>
            <a:miter lim="800000"/>
          </a:ln>
        </p:spPr>
        <p:txBody>
          <a:bodyPr vert="horz" lIns="182880" tIns="182880" rIns="182880" bIns="182880" rtlCol="0" anchor="ctr" anchorCtr="1">
            <a:normAutofit/>
          </a:bodyPr>
          <a:lstStyle>
            <a:lvl1pPr algn="ctr" defTabSz="914400" rtl="0" eaLnBrk="1" latinLnBrk="0" hangingPunct="1">
              <a:lnSpc>
                <a:spcPct val="90000"/>
              </a:lnSpc>
              <a:spcBef>
                <a:spcPct val="0"/>
              </a:spcBef>
              <a:buNone/>
              <a:defRPr sz="2200" kern="1200" cap="all" spc="200" baseline="0">
                <a:solidFill>
                  <a:srgbClr val="262626"/>
                </a:solidFill>
                <a:latin typeface="+mj-lt"/>
                <a:ea typeface="+mj-ea"/>
                <a:cs typeface="+mj-cs"/>
              </a:defRPr>
            </a:lvl1pPr>
          </a:lstStyle>
          <a:p>
            <a:r>
              <a:rPr lang="en-US" dirty="0" smtClean="0"/>
              <a:t>ANSWER</a:t>
            </a:r>
            <a:endParaRPr lang="en-US" dirty="0"/>
          </a:p>
        </p:txBody>
      </p:sp>
      <p:sp>
        <p:nvSpPr>
          <p:cNvPr id="10" name="Text Placeholder 3"/>
          <p:cNvSpPr txBox="1">
            <a:spLocks/>
          </p:cNvSpPr>
          <p:nvPr/>
        </p:nvSpPr>
        <p:spPr>
          <a:xfrm>
            <a:off x="6907550" y="1880591"/>
            <a:ext cx="4546767" cy="3486270"/>
          </a:xfrm>
          <a:prstGeom prst="rect">
            <a:avLst/>
          </a:prstGeom>
        </p:spPr>
        <p:txBody>
          <a:bodyPr vert="horz" lIns="91440" tIns="45720" rIns="91440" bIns="45720" rtlCol="0" anchor="t" anchorCtr="1">
            <a:normAutofit/>
          </a:bodyPr>
          <a:lstStyle>
            <a:lvl1pPr marL="0" indent="0" algn="ctr" defTabSz="914400" rtl="0" eaLnBrk="1" latinLnBrk="0" hangingPunct="1">
              <a:lnSpc>
                <a:spcPct val="100000"/>
              </a:lnSpc>
              <a:spcBef>
                <a:spcPts val="1000"/>
              </a:spcBef>
              <a:buClr>
                <a:schemeClr val="accent2"/>
              </a:buClr>
              <a:buFont typeface="Arial" panose="020B0604020202020204" pitchFamily="34" charset="0"/>
              <a:buNone/>
              <a:defRPr sz="1500" kern="1200">
                <a:solidFill>
                  <a:srgbClr val="FFFFFF"/>
                </a:solidFill>
                <a:latin typeface="+mn-lt"/>
                <a:ea typeface="+mn-ea"/>
                <a:cs typeface="+mn-cs"/>
              </a:defRPr>
            </a:lvl1pPr>
            <a:lvl2pPr marL="457200" indent="0" algn="l" defTabSz="914400" rtl="0" eaLnBrk="1" latinLnBrk="0" hangingPunct="1">
              <a:lnSpc>
                <a:spcPct val="100000"/>
              </a:lnSpc>
              <a:spcBef>
                <a:spcPts val="1000"/>
              </a:spcBef>
              <a:buClr>
                <a:schemeClr val="accent2"/>
              </a:buClr>
              <a:buFont typeface="Arial" panose="020B0604020202020204" pitchFamily="34" charset="0"/>
              <a:buNone/>
              <a:defRPr sz="1400" kern="1200">
                <a:solidFill>
                  <a:schemeClr val="tx1">
                    <a:lumMod val="85000"/>
                    <a:lumOff val="15000"/>
                  </a:schemeClr>
                </a:solidFill>
                <a:latin typeface="+mn-lt"/>
                <a:ea typeface="+mn-ea"/>
                <a:cs typeface="+mn-cs"/>
              </a:defRPr>
            </a:lvl2pPr>
            <a:lvl3pPr marL="914400" indent="0" algn="l" defTabSz="914400" rtl="0" eaLnBrk="1" latinLnBrk="0" hangingPunct="1">
              <a:lnSpc>
                <a:spcPct val="100000"/>
              </a:lnSpc>
              <a:spcBef>
                <a:spcPts val="1000"/>
              </a:spcBef>
              <a:buClr>
                <a:schemeClr val="accent2"/>
              </a:buClr>
              <a:buFont typeface="Arial" panose="020B0604020202020204" pitchFamily="34" charset="0"/>
              <a:buNone/>
              <a:defRPr sz="1200" kern="1200">
                <a:solidFill>
                  <a:schemeClr val="tx1">
                    <a:lumMod val="85000"/>
                    <a:lumOff val="15000"/>
                  </a:schemeClr>
                </a:solidFill>
                <a:latin typeface="+mn-lt"/>
                <a:ea typeface="+mn-ea"/>
                <a:cs typeface="+mn-cs"/>
              </a:defRPr>
            </a:lvl3pPr>
            <a:lvl4pPr marL="1371600" indent="0" algn="l" defTabSz="914400" rtl="0" eaLnBrk="1" latinLnBrk="0" hangingPunct="1">
              <a:lnSpc>
                <a:spcPct val="100000"/>
              </a:lnSpc>
              <a:spcBef>
                <a:spcPts val="1000"/>
              </a:spcBef>
              <a:buClr>
                <a:schemeClr val="accent2"/>
              </a:buClr>
              <a:buFont typeface="Arial" panose="020B0604020202020204" pitchFamily="34" charset="0"/>
              <a:buNone/>
              <a:defRPr sz="1000" kern="1200">
                <a:solidFill>
                  <a:schemeClr val="tx1">
                    <a:lumMod val="85000"/>
                    <a:lumOff val="15000"/>
                  </a:schemeClr>
                </a:solidFill>
                <a:latin typeface="+mn-lt"/>
                <a:ea typeface="+mn-ea"/>
                <a:cs typeface="+mn-cs"/>
              </a:defRPr>
            </a:lvl4pPr>
            <a:lvl5pPr marL="1828800" indent="0" algn="l" defTabSz="914400" rtl="0" eaLnBrk="1" latinLnBrk="0" hangingPunct="1">
              <a:lnSpc>
                <a:spcPct val="100000"/>
              </a:lnSpc>
              <a:spcBef>
                <a:spcPts val="1000"/>
              </a:spcBef>
              <a:buClr>
                <a:schemeClr val="accent2"/>
              </a:buClr>
              <a:buFont typeface="Arial" panose="020B0604020202020204" pitchFamily="34" charset="0"/>
              <a:buNone/>
              <a:defRPr sz="1000" kern="1200">
                <a:solidFill>
                  <a:schemeClr val="tx1">
                    <a:lumMod val="85000"/>
                    <a:lumOff val="15000"/>
                  </a:schemeClr>
                </a:solidFill>
                <a:latin typeface="+mn-lt"/>
                <a:ea typeface="+mn-ea"/>
                <a:cs typeface="+mn-cs"/>
              </a:defRPr>
            </a:lvl5pPr>
            <a:lvl6pPr marL="2286000" indent="0" algn="l" defTabSz="914400" rtl="0" eaLnBrk="1" latinLnBrk="0" hangingPunct="1">
              <a:lnSpc>
                <a:spcPct val="100000"/>
              </a:lnSpc>
              <a:spcBef>
                <a:spcPts val="1000"/>
              </a:spcBef>
              <a:buClr>
                <a:schemeClr val="accent2"/>
              </a:buClr>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100000"/>
              </a:lnSpc>
              <a:spcBef>
                <a:spcPts val="1000"/>
              </a:spcBef>
              <a:buClr>
                <a:schemeClr val="accent2"/>
              </a:buClr>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100000"/>
              </a:lnSpc>
              <a:spcBef>
                <a:spcPts val="1000"/>
              </a:spcBef>
              <a:buClr>
                <a:schemeClr val="accent2"/>
              </a:buClr>
              <a:buFont typeface="Arial" panose="020B0604020202020204" pitchFamily="34" charset="0"/>
              <a:buNone/>
              <a:defRPr sz="1000" kern="1200" baseline="0">
                <a:solidFill>
                  <a:schemeClr val="tx1"/>
                </a:solidFill>
                <a:latin typeface="+mn-lt"/>
                <a:ea typeface="+mn-ea"/>
                <a:cs typeface="+mn-cs"/>
              </a:defRPr>
            </a:lvl8pPr>
            <a:lvl9pPr marL="3657600" indent="0" algn="l" defTabSz="914400" rtl="0" eaLnBrk="1" latinLnBrk="0" hangingPunct="1">
              <a:lnSpc>
                <a:spcPct val="100000"/>
              </a:lnSpc>
              <a:spcBef>
                <a:spcPts val="1000"/>
              </a:spcBef>
              <a:buClr>
                <a:schemeClr val="accent2"/>
              </a:buClr>
              <a:buFont typeface="Arial" panose="020B0604020202020204" pitchFamily="34" charset="0"/>
              <a:buNone/>
              <a:defRPr sz="1000" kern="1200" baseline="0">
                <a:solidFill>
                  <a:schemeClr val="tx1"/>
                </a:solidFill>
                <a:latin typeface="+mn-lt"/>
                <a:ea typeface="+mn-ea"/>
                <a:cs typeface="+mn-cs"/>
              </a:defRPr>
            </a:lvl9pPr>
          </a:lstStyle>
          <a:p>
            <a:pPr algn="just"/>
            <a:r>
              <a:rPr lang="en-US" sz="1800" dirty="0">
                <a:solidFill>
                  <a:schemeClr val="tx1"/>
                </a:solidFill>
              </a:rPr>
              <a:t>View branching heuristic </a:t>
            </a:r>
            <a:r>
              <a:rPr lang="en-US" sz="1800" dirty="0" smtClean="0">
                <a:solidFill>
                  <a:schemeClr val="tx1"/>
                </a:solidFill>
              </a:rPr>
              <a:t>as technique to solve </a:t>
            </a:r>
            <a:r>
              <a:rPr lang="en-US" sz="1800" dirty="0">
                <a:solidFill>
                  <a:schemeClr val="tx1"/>
                </a:solidFill>
              </a:rPr>
              <a:t>an optimization </a:t>
            </a:r>
            <a:r>
              <a:rPr lang="en-US" sz="1800" dirty="0" smtClean="0">
                <a:solidFill>
                  <a:schemeClr val="tx1"/>
                </a:solidFill>
              </a:rPr>
              <a:t>problem with a precise objective function, namely, learning rate. Use reinforcement learning </a:t>
            </a:r>
            <a:r>
              <a:rPr lang="en-US" sz="1800" dirty="0">
                <a:solidFill>
                  <a:schemeClr val="tx1"/>
                </a:solidFill>
              </a:rPr>
              <a:t>to solve this problem</a:t>
            </a:r>
            <a:r>
              <a:rPr lang="en-US" sz="1800" dirty="0" smtClean="0">
                <a:solidFill>
                  <a:schemeClr val="tx1"/>
                </a:solidFill>
              </a:rPr>
              <a:t>.</a:t>
            </a:r>
          </a:p>
          <a:p>
            <a:pPr algn="just"/>
            <a:endParaRPr lang="en-US" sz="1800" dirty="0" smtClean="0">
              <a:solidFill>
                <a:schemeClr val="tx1"/>
              </a:solidFill>
            </a:endParaRPr>
          </a:p>
          <a:p>
            <a:pPr algn="just"/>
            <a:r>
              <a:rPr lang="en-US" sz="1800" dirty="0" smtClean="0">
                <a:solidFill>
                  <a:schemeClr val="tx1"/>
                </a:solidFill>
              </a:rPr>
              <a:t>The result is the LRB branching heuristic that outperforms VSIDS on a large, comprehensive set of benchmarks from SAT 2009-2014. </a:t>
            </a:r>
            <a:r>
              <a:rPr lang="en-US" sz="1800" dirty="0" err="1" smtClean="0">
                <a:solidFill>
                  <a:schemeClr val="tx1"/>
                </a:solidFill>
              </a:rPr>
              <a:t>MapleSAT</a:t>
            </a:r>
            <a:r>
              <a:rPr lang="en-US" sz="1800" dirty="0" smtClean="0">
                <a:solidFill>
                  <a:schemeClr val="tx1"/>
                </a:solidFill>
              </a:rPr>
              <a:t> solves 100+ more instances than </a:t>
            </a:r>
            <a:r>
              <a:rPr lang="en-US" sz="1800" dirty="0" err="1" smtClean="0">
                <a:solidFill>
                  <a:schemeClr val="tx1"/>
                </a:solidFill>
              </a:rPr>
              <a:t>MiniSAT</a:t>
            </a:r>
            <a:r>
              <a:rPr lang="en-US" sz="1800" dirty="0" smtClean="0">
                <a:solidFill>
                  <a:schemeClr val="tx1"/>
                </a:solidFill>
              </a:rPr>
              <a:t>. Also, </a:t>
            </a:r>
            <a:r>
              <a:rPr lang="en-US" sz="1800" dirty="0" err="1" smtClean="0">
                <a:solidFill>
                  <a:schemeClr val="tx1"/>
                </a:solidFill>
              </a:rPr>
              <a:t>MapleCMS</a:t>
            </a:r>
            <a:r>
              <a:rPr lang="en-US" sz="1800" dirty="0" smtClean="0">
                <a:solidFill>
                  <a:schemeClr val="tx1"/>
                </a:solidFill>
              </a:rPr>
              <a:t> is competitive against CMS, Glucose, and </a:t>
            </a:r>
            <a:r>
              <a:rPr lang="en-US" sz="1800" dirty="0" err="1" smtClean="0">
                <a:solidFill>
                  <a:schemeClr val="tx1"/>
                </a:solidFill>
              </a:rPr>
              <a:t>Lingeling</a:t>
            </a:r>
            <a:r>
              <a:rPr lang="en-US" sz="1800" dirty="0" smtClean="0">
                <a:solidFill>
                  <a:schemeClr val="tx1"/>
                </a:solidFill>
              </a:rPr>
              <a:t>.</a:t>
            </a:r>
            <a:endParaRPr lang="en-US" sz="1800" dirty="0">
              <a:solidFill>
                <a:schemeClr val="tx1"/>
              </a:solidFill>
            </a:endParaRPr>
          </a:p>
        </p:txBody>
      </p:sp>
      <p:sp>
        <p:nvSpPr>
          <p:cNvPr id="11" name="Slide Number Placeholder 10"/>
          <p:cNvSpPr>
            <a:spLocks noGrp="1"/>
          </p:cNvSpPr>
          <p:nvPr>
            <p:ph type="sldNum" sz="quarter" idx="12"/>
          </p:nvPr>
        </p:nvSpPr>
        <p:spPr/>
        <p:txBody>
          <a:bodyPr/>
          <a:lstStyle/>
          <a:p>
            <a:fld id="{8A7A6979-0714-4377-B894-6BE4C2D6E202}" type="slidenum">
              <a:rPr lang="en-US" smtClean="0"/>
              <a:t>23</a:t>
            </a:fld>
            <a:endParaRPr lang="en-US" dirty="0"/>
          </a:p>
        </p:txBody>
      </p:sp>
    </p:spTree>
    <p:extLst>
      <p:ext uri="{BB962C8B-B14F-4D97-AF65-F5344CB8AC3E}">
        <p14:creationId xmlns:p14="http://schemas.microsoft.com/office/powerpoint/2010/main" val="5170006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Branching heuristic solves multi-objective Optimization problem</a:t>
            </a:r>
            <a:endParaRPr lang="en-US" dirty="0"/>
          </a:p>
        </p:txBody>
      </p:sp>
      <p:sp>
        <p:nvSpPr>
          <p:cNvPr id="13" name="Rectangle 12"/>
          <p:cNvSpPr/>
          <p:nvPr/>
        </p:nvSpPr>
        <p:spPr>
          <a:xfrm>
            <a:off x="1312334" y="2065866"/>
            <a:ext cx="2760134" cy="2311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663860" y="2285999"/>
            <a:ext cx="2057081" cy="745067"/>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Decisions</a:t>
            </a:r>
          </a:p>
        </p:txBody>
      </p:sp>
      <p:sp>
        <p:nvSpPr>
          <p:cNvPr id="15" name="Rectangle 14"/>
          <p:cNvSpPr/>
          <p:nvPr/>
        </p:nvSpPr>
        <p:spPr>
          <a:xfrm>
            <a:off x="1663860" y="3331632"/>
            <a:ext cx="2057081" cy="745067"/>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Propagations</a:t>
            </a:r>
          </a:p>
        </p:txBody>
      </p:sp>
      <p:sp>
        <p:nvSpPr>
          <p:cNvPr id="16" name="Rectangle 15"/>
          <p:cNvSpPr/>
          <p:nvPr/>
        </p:nvSpPr>
        <p:spPr>
          <a:xfrm>
            <a:off x="8297333" y="2065866"/>
            <a:ext cx="2650067" cy="2311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8634841" y="2451099"/>
            <a:ext cx="1975050" cy="1540934"/>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Clause Learning</a:t>
            </a:r>
          </a:p>
        </p:txBody>
      </p:sp>
      <p:sp>
        <p:nvSpPr>
          <p:cNvPr id="26" name="Arc 25"/>
          <p:cNvSpPr/>
          <p:nvPr/>
        </p:nvSpPr>
        <p:spPr>
          <a:xfrm>
            <a:off x="3536067" y="1872777"/>
            <a:ext cx="5098774" cy="2504489"/>
          </a:xfrm>
          <a:prstGeom prst="arc">
            <a:avLst>
              <a:gd name="adj1" fmla="val 12346770"/>
              <a:gd name="adj2" fmla="val 20315223"/>
            </a:avLst>
          </a:prstGeom>
          <a:ln w="7620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r>
              <a:rPr lang="en-US" dirty="0"/>
              <a:t>Partial Assignment</a:t>
            </a:r>
          </a:p>
        </p:txBody>
      </p:sp>
      <p:sp>
        <p:nvSpPr>
          <p:cNvPr id="27" name="Arc 26"/>
          <p:cNvSpPr/>
          <p:nvPr/>
        </p:nvSpPr>
        <p:spPr>
          <a:xfrm rot="10800000">
            <a:off x="3746814" y="1778821"/>
            <a:ext cx="5098774" cy="2504489"/>
          </a:xfrm>
          <a:prstGeom prst="arc">
            <a:avLst>
              <a:gd name="adj1" fmla="val 12346770"/>
              <a:gd name="adj2" fmla="val 20315223"/>
            </a:avLst>
          </a:prstGeom>
          <a:ln w="7620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dirty="0"/>
          </a:p>
        </p:txBody>
      </p:sp>
      <p:sp>
        <p:nvSpPr>
          <p:cNvPr id="28" name="TextBox 27"/>
          <p:cNvSpPr txBox="1"/>
          <p:nvPr/>
        </p:nvSpPr>
        <p:spPr>
          <a:xfrm>
            <a:off x="4108614" y="3807367"/>
            <a:ext cx="3837192" cy="369332"/>
          </a:xfrm>
          <a:prstGeom prst="rect">
            <a:avLst/>
          </a:prstGeom>
          <a:noFill/>
        </p:spPr>
        <p:txBody>
          <a:bodyPr wrap="square" rtlCol="0">
            <a:spAutoFit/>
          </a:bodyPr>
          <a:lstStyle/>
          <a:p>
            <a:pPr algn="ctr"/>
            <a:r>
              <a:rPr lang="en-US" dirty="0"/>
              <a:t>Learnt </a:t>
            </a:r>
            <a:r>
              <a:rPr lang="en-US" dirty="0" smtClean="0"/>
              <a:t>Clause</a:t>
            </a:r>
            <a:endParaRPr lang="en-US" dirty="0"/>
          </a:p>
        </p:txBody>
      </p:sp>
      <p:sp>
        <p:nvSpPr>
          <p:cNvPr id="29" name="TextBox 28"/>
          <p:cNvSpPr txBox="1"/>
          <p:nvPr/>
        </p:nvSpPr>
        <p:spPr>
          <a:xfrm>
            <a:off x="859073" y="4859829"/>
            <a:ext cx="1743219" cy="523220"/>
          </a:xfrm>
          <a:prstGeom prst="rect">
            <a:avLst/>
          </a:prstGeom>
          <a:noFill/>
        </p:spPr>
        <p:txBody>
          <a:bodyPr wrap="square" rtlCol="0">
            <a:spAutoFit/>
          </a:bodyPr>
          <a:lstStyle/>
          <a:p>
            <a:r>
              <a:rPr lang="en-US" sz="2800" dirty="0"/>
              <a:t>Maximize:</a:t>
            </a:r>
          </a:p>
        </p:txBody>
      </p:sp>
      <p:sp>
        <p:nvSpPr>
          <p:cNvPr id="30" name="TextBox 29"/>
          <p:cNvSpPr txBox="1"/>
          <p:nvPr/>
        </p:nvSpPr>
        <p:spPr>
          <a:xfrm>
            <a:off x="2676824" y="4910342"/>
            <a:ext cx="7233650" cy="1754327"/>
          </a:xfrm>
          <a:prstGeom prst="rect">
            <a:avLst/>
          </a:prstGeom>
          <a:noFill/>
        </p:spPr>
        <p:txBody>
          <a:bodyPr wrap="square" rtlCol="0">
            <a:spAutoFit/>
          </a:bodyPr>
          <a:lstStyle/>
          <a:p>
            <a:pPr marL="342900" indent="-342900">
              <a:buFont typeface="+mj-lt"/>
              <a:buAutoNum type="arabicPeriod"/>
            </a:pPr>
            <a:r>
              <a:rPr lang="en-US" dirty="0" smtClean="0"/>
              <a:t>Maximize the “quantity” of learnt clauses per unit time</a:t>
            </a:r>
          </a:p>
          <a:p>
            <a:pPr marL="800100" lvl="1" indent="-342900">
              <a:buFont typeface="+mj-lt"/>
              <a:buAutoNum type="arabicPeriod"/>
            </a:pPr>
            <a:r>
              <a:rPr lang="en-US" dirty="0" smtClean="0"/>
              <a:t>Maximize learning rate</a:t>
            </a:r>
          </a:p>
          <a:p>
            <a:pPr marL="800100" lvl="1" indent="-342900">
              <a:buFont typeface="+mj-lt"/>
              <a:buAutoNum type="arabicPeriod"/>
            </a:pPr>
            <a:endParaRPr lang="en-US" dirty="0"/>
          </a:p>
          <a:p>
            <a:pPr marL="342900" indent="-342900">
              <a:buFont typeface="+mj-lt"/>
              <a:buAutoNum type="arabicPeriod"/>
            </a:pPr>
            <a:r>
              <a:rPr lang="en-US" dirty="0" smtClean="0"/>
              <a:t>Maximize the </a:t>
            </a:r>
            <a:r>
              <a:rPr lang="en-US" dirty="0"/>
              <a:t>“quality” of </a:t>
            </a:r>
            <a:r>
              <a:rPr lang="en-US" dirty="0" smtClean="0"/>
              <a:t>learnt clauses</a:t>
            </a:r>
          </a:p>
          <a:p>
            <a:pPr marL="800100" lvl="1" indent="-342900">
              <a:buFont typeface="+mj-lt"/>
              <a:buAutoNum type="arabicPeriod"/>
            </a:pPr>
            <a:r>
              <a:rPr lang="en-US" dirty="0" smtClean="0"/>
              <a:t>We don’t know how to do this yet</a:t>
            </a:r>
          </a:p>
          <a:p>
            <a:pPr marL="800100" lvl="1" indent="-342900">
              <a:buFont typeface="+mj-lt"/>
              <a:buAutoNum type="arabicPeriod"/>
            </a:pPr>
            <a:r>
              <a:rPr lang="en-US" dirty="0" smtClean="0"/>
              <a:t>Possible candidates for quality include clause length, </a:t>
            </a:r>
            <a:r>
              <a:rPr lang="en-US" dirty="0" err="1" smtClean="0"/>
              <a:t>firstUIP</a:t>
            </a:r>
            <a:r>
              <a:rPr lang="en-US" dirty="0" smtClean="0"/>
              <a:t>,…</a:t>
            </a:r>
            <a:endParaRPr lang="en-US" dirty="0"/>
          </a:p>
        </p:txBody>
      </p:sp>
      <p:sp>
        <p:nvSpPr>
          <p:cNvPr id="31" name="Slide Number Placeholder 30"/>
          <p:cNvSpPr>
            <a:spLocks noGrp="1"/>
          </p:cNvSpPr>
          <p:nvPr>
            <p:ph type="sldNum" sz="quarter" idx="12"/>
          </p:nvPr>
        </p:nvSpPr>
        <p:spPr/>
        <p:txBody>
          <a:bodyPr/>
          <a:lstStyle/>
          <a:p>
            <a:fld id="{8A7A6979-0714-4377-B894-6BE4C2D6E202}" type="slidenum">
              <a:rPr lang="en-US" smtClean="0"/>
              <a:t>24</a:t>
            </a:fld>
            <a:endParaRPr lang="en-US" dirty="0"/>
          </a:p>
        </p:txBody>
      </p:sp>
    </p:spTree>
    <p:extLst>
      <p:ext uri="{BB962C8B-B14F-4D97-AF65-F5344CB8AC3E}">
        <p14:creationId xmlns:p14="http://schemas.microsoft.com/office/powerpoint/2010/main" val="15693654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
                                            <p:txEl>
                                              <p:pRg st="0" end="0"/>
                                            </p:txEl>
                                          </p:spTgt>
                                        </p:tgtEl>
                                        <p:attrNameLst>
                                          <p:attrName>style.visibility</p:attrName>
                                        </p:attrNameLst>
                                      </p:cBhvr>
                                      <p:to>
                                        <p:strVal val="visible"/>
                                      </p:to>
                                    </p:set>
                                    <p:animEffect transition="in" filter="fade">
                                      <p:cBhvr>
                                        <p:cTn id="12" dur="500"/>
                                        <p:tgtEl>
                                          <p:spTgt spid="30">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0">
                                            <p:txEl>
                                              <p:pRg st="1" end="1"/>
                                            </p:txEl>
                                          </p:spTgt>
                                        </p:tgtEl>
                                        <p:attrNameLst>
                                          <p:attrName>style.visibility</p:attrName>
                                        </p:attrNameLst>
                                      </p:cBhvr>
                                      <p:to>
                                        <p:strVal val="visible"/>
                                      </p:to>
                                    </p:set>
                                    <p:animEffect transition="in" filter="fade">
                                      <p:cBhvr>
                                        <p:cTn id="15" dur="500"/>
                                        <p:tgtEl>
                                          <p:spTgt spid="30">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0">
                                            <p:txEl>
                                              <p:pRg st="3" end="3"/>
                                            </p:txEl>
                                          </p:spTgt>
                                        </p:tgtEl>
                                        <p:attrNameLst>
                                          <p:attrName>style.visibility</p:attrName>
                                        </p:attrNameLst>
                                      </p:cBhvr>
                                      <p:to>
                                        <p:strVal val="visible"/>
                                      </p:to>
                                    </p:set>
                                    <p:animEffect transition="in" filter="fade">
                                      <p:cBhvr>
                                        <p:cTn id="20" dur="500"/>
                                        <p:tgtEl>
                                          <p:spTgt spid="30">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0">
                                            <p:txEl>
                                              <p:pRg st="4" end="4"/>
                                            </p:txEl>
                                          </p:spTgt>
                                        </p:tgtEl>
                                        <p:attrNameLst>
                                          <p:attrName>style.visibility</p:attrName>
                                        </p:attrNameLst>
                                      </p:cBhvr>
                                      <p:to>
                                        <p:strVal val="visible"/>
                                      </p:to>
                                    </p:set>
                                    <p:animEffect transition="in" filter="fade">
                                      <p:cBhvr>
                                        <p:cTn id="23" dur="500"/>
                                        <p:tgtEl>
                                          <p:spTgt spid="30">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0">
                                            <p:txEl>
                                              <p:pRg st="5" end="5"/>
                                            </p:txEl>
                                          </p:spTgt>
                                        </p:tgtEl>
                                        <p:attrNameLst>
                                          <p:attrName>style.visibility</p:attrName>
                                        </p:attrNameLst>
                                      </p:cBhvr>
                                      <p:to>
                                        <p:strVal val="visible"/>
                                      </p:to>
                                    </p:set>
                                    <p:animEffect transition="in" filter="fade">
                                      <p:cBhvr>
                                        <p:cTn id="26" dur="500"/>
                                        <p:tgtEl>
                                          <p:spTgt spid="3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Rate Example</a:t>
            </a:r>
          </a:p>
        </p:txBody>
      </p:sp>
      <p:sp>
        <p:nvSpPr>
          <p:cNvPr id="82" name="Rectangle 81"/>
          <p:cNvSpPr/>
          <p:nvPr/>
        </p:nvSpPr>
        <p:spPr>
          <a:xfrm>
            <a:off x="359966" y="1950398"/>
            <a:ext cx="1169318" cy="965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p:cNvSpPr txBox="1"/>
          <p:nvPr/>
        </p:nvSpPr>
        <p:spPr>
          <a:xfrm>
            <a:off x="424290" y="2208703"/>
            <a:ext cx="1040670" cy="369332"/>
          </a:xfrm>
          <a:prstGeom prst="rect">
            <a:avLst/>
          </a:prstGeom>
          <a:noFill/>
        </p:spPr>
        <p:txBody>
          <a:bodyPr wrap="none" rtlCol="0">
            <a:spAutoFit/>
          </a:bodyPr>
          <a:lstStyle/>
          <a:p>
            <a:r>
              <a:rPr lang="en-US" b="1" dirty="0"/>
              <a:t>Student</a:t>
            </a:r>
          </a:p>
        </p:txBody>
      </p:sp>
      <p:sp>
        <p:nvSpPr>
          <p:cNvPr id="84" name="Rectangle 83"/>
          <p:cNvSpPr/>
          <p:nvPr/>
        </p:nvSpPr>
        <p:spPr>
          <a:xfrm>
            <a:off x="4261841" y="2013222"/>
            <a:ext cx="1122996" cy="96568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85" name="TextBox 84"/>
          <p:cNvSpPr txBox="1"/>
          <p:nvPr/>
        </p:nvSpPr>
        <p:spPr>
          <a:xfrm>
            <a:off x="4302010" y="2271527"/>
            <a:ext cx="1042658" cy="369332"/>
          </a:xfrm>
          <a:prstGeom prst="rect">
            <a:avLst/>
          </a:prstGeom>
          <a:noFill/>
        </p:spPr>
        <p:txBody>
          <a:bodyPr wrap="none" rtlCol="0">
            <a:spAutoFit/>
          </a:bodyPr>
          <a:lstStyle/>
          <a:p>
            <a:r>
              <a:rPr lang="en-US" b="1" dirty="0"/>
              <a:t>Teacher</a:t>
            </a:r>
          </a:p>
        </p:txBody>
      </p:sp>
      <p:sp>
        <p:nvSpPr>
          <p:cNvPr id="86" name="TextBox 85"/>
          <p:cNvSpPr txBox="1"/>
          <p:nvPr/>
        </p:nvSpPr>
        <p:spPr>
          <a:xfrm>
            <a:off x="1489115" y="1688744"/>
            <a:ext cx="3106477" cy="369332"/>
          </a:xfrm>
          <a:prstGeom prst="rect">
            <a:avLst/>
          </a:prstGeom>
          <a:noFill/>
        </p:spPr>
        <p:txBody>
          <a:bodyPr wrap="none" rtlCol="0">
            <a:spAutoFit/>
          </a:bodyPr>
          <a:lstStyle/>
          <a:p>
            <a:r>
              <a:rPr lang="en-US" dirty="0"/>
              <a:t>A = false, B = true, C = </a:t>
            </a:r>
            <a:r>
              <a:rPr lang="en-US" dirty="0" smtClean="0"/>
              <a:t>false,…</a:t>
            </a:r>
            <a:endParaRPr lang="en-US" dirty="0"/>
          </a:p>
        </p:txBody>
      </p:sp>
      <p:sp>
        <p:nvSpPr>
          <p:cNvPr id="87" name="TextBox 86"/>
          <p:cNvSpPr txBox="1"/>
          <p:nvPr/>
        </p:nvSpPr>
        <p:spPr>
          <a:xfrm>
            <a:off x="1753363" y="2721774"/>
            <a:ext cx="2490105" cy="369332"/>
          </a:xfrm>
          <a:prstGeom prst="rect">
            <a:avLst/>
          </a:prstGeom>
          <a:noFill/>
        </p:spPr>
        <p:txBody>
          <a:bodyPr wrap="none" rtlCol="0">
            <a:spAutoFit/>
          </a:bodyPr>
          <a:lstStyle/>
          <a:p>
            <a:r>
              <a:rPr lang="en-US" b="1" dirty="0"/>
              <a:t>Learnt Clause</a:t>
            </a:r>
            <a:r>
              <a:rPr lang="en-US" dirty="0"/>
              <a:t>:  A or C</a:t>
            </a:r>
          </a:p>
        </p:txBody>
      </p:sp>
      <p:sp>
        <p:nvSpPr>
          <p:cNvPr id="88" name="Arc 87"/>
          <p:cNvSpPr/>
          <p:nvPr/>
        </p:nvSpPr>
        <p:spPr>
          <a:xfrm>
            <a:off x="596340" y="2145100"/>
            <a:ext cx="4511954" cy="1341092"/>
          </a:xfrm>
          <a:prstGeom prst="arc">
            <a:avLst>
              <a:gd name="adj1" fmla="val 12346770"/>
              <a:gd name="adj2" fmla="val 20315223"/>
            </a:avLst>
          </a:prstGeom>
          <a:ln w="7620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p>
        </p:txBody>
      </p:sp>
      <p:sp>
        <p:nvSpPr>
          <p:cNvPr id="89" name="Arc 88"/>
          <p:cNvSpPr/>
          <p:nvPr/>
        </p:nvSpPr>
        <p:spPr>
          <a:xfrm rot="10800000">
            <a:off x="904456" y="1307010"/>
            <a:ext cx="4187920" cy="1389011"/>
          </a:xfrm>
          <a:prstGeom prst="arc">
            <a:avLst>
              <a:gd name="adj1" fmla="val 12346770"/>
              <a:gd name="adj2" fmla="val 20315223"/>
            </a:avLst>
          </a:prstGeom>
          <a:ln w="7620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p>
        </p:txBody>
      </p:sp>
      <p:sp>
        <p:nvSpPr>
          <p:cNvPr id="90" name="Rectangle 89"/>
          <p:cNvSpPr/>
          <p:nvPr/>
        </p:nvSpPr>
        <p:spPr>
          <a:xfrm>
            <a:off x="6824171" y="1950398"/>
            <a:ext cx="1169318" cy="965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TextBox 90"/>
          <p:cNvSpPr txBox="1"/>
          <p:nvPr/>
        </p:nvSpPr>
        <p:spPr>
          <a:xfrm>
            <a:off x="6888495" y="2208703"/>
            <a:ext cx="1040670" cy="369332"/>
          </a:xfrm>
          <a:prstGeom prst="rect">
            <a:avLst/>
          </a:prstGeom>
          <a:noFill/>
        </p:spPr>
        <p:txBody>
          <a:bodyPr wrap="none" rtlCol="0">
            <a:spAutoFit/>
          </a:bodyPr>
          <a:lstStyle/>
          <a:p>
            <a:r>
              <a:rPr lang="en-US" b="1" dirty="0"/>
              <a:t>Student</a:t>
            </a:r>
          </a:p>
        </p:txBody>
      </p:sp>
      <p:sp>
        <p:nvSpPr>
          <p:cNvPr id="92" name="Rectangle 91"/>
          <p:cNvSpPr/>
          <p:nvPr/>
        </p:nvSpPr>
        <p:spPr>
          <a:xfrm>
            <a:off x="10726046" y="2013222"/>
            <a:ext cx="1122996" cy="96568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93" name="TextBox 92"/>
          <p:cNvSpPr txBox="1"/>
          <p:nvPr/>
        </p:nvSpPr>
        <p:spPr>
          <a:xfrm>
            <a:off x="10766215" y="2271527"/>
            <a:ext cx="1042658" cy="369332"/>
          </a:xfrm>
          <a:prstGeom prst="rect">
            <a:avLst/>
          </a:prstGeom>
          <a:noFill/>
        </p:spPr>
        <p:txBody>
          <a:bodyPr wrap="none" rtlCol="0">
            <a:spAutoFit/>
          </a:bodyPr>
          <a:lstStyle/>
          <a:p>
            <a:r>
              <a:rPr lang="en-US" b="1" dirty="0"/>
              <a:t>Teacher</a:t>
            </a:r>
          </a:p>
        </p:txBody>
      </p:sp>
      <p:sp>
        <p:nvSpPr>
          <p:cNvPr id="94" name="TextBox 93"/>
          <p:cNvSpPr txBox="1"/>
          <p:nvPr/>
        </p:nvSpPr>
        <p:spPr>
          <a:xfrm>
            <a:off x="7953320" y="1688744"/>
            <a:ext cx="3149645" cy="369332"/>
          </a:xfrm>
          <a:prstGeom prst="rect">
            <a:avLst/>
          </a:prstGeom>
          <a:noFill/>
        </p:spPr>
        <p:txBody>
          <a:bodyPr wrap="none" rtlCol="0">
            <a:spAutoFit/>
          </a:bodyPr>
          <a:lstStyle/>
          <a:p>
            <a:r>
              <a:rPr lang="en-US" dirty="0"/>
              <a:t>A = false, C = true, D = </a:t>
            </a:r>
            <a:r>
              <a:rPr lang="en-US" dirty="0" smtClean="0"/>
              <a:t>false,…</a:t>
            </a:r>
            <a:endParaRPr lang="en-US" dirty="0"/>
          </a:p>
        </p:txBody>
      </p:sp>
      <p:sp>
        <p:nvSpPr>
          <p:cNvPr id="95" name="TextBox 94"/>
          <p:cNvSpPr txBox="1"/>
          <p:nvPr/>
        </p:nvSpPr>
        <p:spPr>
          <a:xfrm>
            <a:off x="8217568" y="2721774"/>
            <a:ext cx="2490105" cy="369332"/>
          </a:xfrm>
          <a:prstGeom prst="rect">
            <a:avLst/>
          </a:prstGeom>
          <a:noFill/>
        </p:spPr>
        <p:txBody>
          <a:bodyPr wrap="none" rtlCol="0">
            <a:spAutoFit/>
          </a:bodyPr>
          <a:lstStyle/>
          <a:p>
            <a:r>
              <a:rPr lang="en-US" b="1" dirty="0"/>
              <a:t>Learnt Clause</a:t>
            </a:r>
            <a:r>
              <a:rPr lang="en-US" dirty="0"/>
              <a:t>:  A or D</a:t>
            </a:r>
          </a:p>
        </p:txBody>
      </p:sp>
      <p:sp>
        <p:nvSpPr>
          <p:cNvPr id="96" name="Arc 95"/>
          <p:cNvSpPr/>
          <p:nvPr/>
        </p:nvSpPr>
        <p:spPr>
          <a:xfrm>
            <a:off x="7060545" y="2145100"/>
            <a:ext cx="4511954" cy="1341092"/>
          </a:xfrm>
          <a:prstGeom prst="arc">
            <a:avLst>
              <a:gd name="adj1" fmla="val 12346770"/>
              <a:gd name="adj2" fmla="val 20315223"/>
            </a:avLst>
          </a:prstGeom>
          <a:ln w="7620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p>
        </p:txBody>
      </p:sp>
      <p:sp>
        <p:nvSpPr>
          <p:cNvPr id="97" name="Arc 96"/>
          <p:cNvSpPr/>
          <p:nvPr/>
        </p:nvSpPr>
        <p:spPr>
          <a:xfrm rot="10800000">
            <a:off x="7368661" y="1307010"/>
            <a:ext cx="4187920" cy="1389011"/>
          </a:xfrm>
          <a:prstGeom prst="arc">
            <a:avLst>
              <a:gd name="adj1" fmla="val 12346770"/>
              <a:gd name="adj2" fmla="val 20315223"/>
            </a:avLst>
          </a:prstGeom>
          <a:ln w="7620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p>
        </p:txBody>
      </p:sp>
      <p:sp>
        <p:nvSpPr>
          <p:cNvPr id="98" name="Rectangle 97"/>
          <p:cNvSpPr/>
          <p:nvPr/>
        </p:nvSpPr>
        <p:spPr>
          <a:xfrm>
            <a:off x="359966" y="3633550"/>
            <a:ext cx="1169318" cy="965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p:cNvSpPr txBox="1"/>
          <p:nvPr/>
        </p:nvSpPr>
        <p:spPr>
          <a:xfrm>
            <a:off x="424290" y="3891855"/>
            <a:ext cx="1040670" cy="369332"/>
          </a:xfrm>
          <a:prstGeom prst="rect">
            <a:avLst/>
          </a:prstGeom>
          <a:noFill/>
        </p:spPr>
        <p:txBody>
          <a:bodyPr wrap="none" rtlCol="0">
            <a:spAutoFit/>
          </a:bodyPr>
          <a:lstStyle/>
          <a:p>
            <a:r>
              <a:rPr lang="en-US" b="1" dirty="0"/>
              <a:t>Student</a:t>
            </a:r>
          </a:p>
        </p:txBody>
      </p:sp>
      <p:sp>
        <p:nvSpPr>
          <p:cNvPr id="100" name="Rectangle 99"/>
          <p:cNvSpPr/>
          <p:nvPr/>
        </p:nvSpPr>
        <p:spPr>
          <a:xfrm>
            <a:off x="4261841" y="3696374"/>
            <a:ext cx="1122996" cy="96568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01" name="TextBox 100"/>
          <p:cNvSpPr txBox="1"/>
          <p:nvPr/>
        </p:nvSpPr>
        <p:spPr>
          <a:xfrm>
            <a:off x="4302010" y="3954679"/>
            <a:ext cx="1042658" cy="369332"/>
          </a:xfrm>
          <a:prstGeom prst="rect">
            <a:avLst/>
          </a:prstGeom>
          <a:noFill/>
        </p:spPr>
        <p:txBody>
          <a:bodyPr wrap="none" rtlCol="0">
            <a:spAutoFit/>
          </a:bodyPr>
          <a:lstStyle/>
          <a:p>
            <a:r>
              <a:rPr lang="en-US" b="1" dirty="0"/>
              <a:t>Teacher</a:t>
            </a:r>
          </a:p>
        </p:txBody>
      </p:sp>
      <p:sp>
        <p:nvSpPr>
          <p:cNvPr id="102" name="TextBox 101"/>
          <p:cNvSpPr txBox="1"/>
          <p:nvPr/>
        </p:nvSpPr>
        <p:spPr>
          <a:xfrm>
            <a:off x="1489115" y="3371896"/>
            <a:ext cx="3116170" cy="369332"/>
          </a:xfrm>
          <a:prstGeom prst="rect">
            <a:avLst/>
          </a:prstGeom>
          <a:noFill/>
        </p:spPr>
        <p:txBody>
          <a:bodyPr wrap="none" rtlCol="0">
            <a:spAutoFit/>
          </a:bodyPr>
          <a:lstStyle/>
          <a:p>
            <a:r>
              <a:rPr lang="en-US" dirty="0"/>
              <a:t>A = false, B = true, D = </a:t>
            </a:r>
            <a:r>
              <a:rPr lang="en-US" dirty="0" smtClean="0"/>
              <a:t>false,…</a:t>
            </a:r>
            <a:endParaRPr lang="en-US" dirty="0"/>
          </a:p>
        </p:txBody>
      </p:sp>
      <p:sp>
        <p:nvSpPr>
          <p:cNvPr id="103" name="TextBox 102"/>
          <p:cNvSpPr txBox="1"/>
          <p:nvPr/>
        </p:nvSpPr>
        <p:spPr>
          <a:xfrm>
            <a:off x="1658487" y="4429832"/>
            <a:ext cx="2535257" cy="369332"/>
          </a:xfrm>
          <a:prstGeom prst="rect">
            <a:avLst/>
          </a:prstGeom>
          <a:noFill/>
        </p:spPr>
        <p:txBody>
          <a:bodyPr wrap="none" rtlCol="0">
            <a:spAutoFit/>
          </a:bodyPr>
          <a:lstStyle/>
          <a:p>
            <a:r>
              <a:rPr lang="en-US" b="1" dirty="0"/>
              <a:t>Learnt Clause</a:t>
            </a:r>
            <a:r>
              <a:rPr lang="en-US" dirty="0"/>
              <a:t>:  </a:t>
            </a:r>
            <a:r>
              <a:rPr lang="en-US" dirty="0" smtClean="0"/>
              <a:t>D </a:t>
            </a:r>
            <a:r>
              <a:rPr lang="en-US" dirty="0"/>
              <a:t>or C</a:t>
            </a:r>
          </a:p>
        </p:txBody>
      </p:sp>
      <p:sp>
        <p:nvSpPr>
          <p:cNvPr id="104" name="Arc 103"/>
          <p:cNvSpPr/>
          <p:nvPr/>
        </p:nvSpPr>
        <p:spPr>
          <a:xfrm>
            <a:off x="596340" y="3838191"/>
            <a:ext cx="4511954" cy="1341092"/>
          </a:xfrm>
          <a:prstGeom prst="arc">
            <a:avLst>
              <a:gd name="adj1" fmla="val 12346770"/>
              <a:gd name="adj2" fmla="val 20315223"/>
            </a:avLst>
          </a:prstGeom>
          <a:ln w="7620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p>
        </p:txBody>
      </p:sp>
      <p:sp>
        <p:nvSpPr>
          <p:cNvPr id="105" name="Arc 104"/>
          <p:cNvSpPr/>
          <p:nvPr/>
        </p:nvSpPr>
        <p:spPr>
          <a:xfrm rot="10800000">
            <a:off x="904456" y="2990162"/>
            <a:ext cx="4187920" cy="1389011"/>
          </a:xfrm>
          <a:prstGeom prst="arc">
            <a:avLst>
              <a:gd name="adj1" fmla="val 12346770"/>
              <a:gd name="adj2" fmla="val 20315223"/>
            </a:avLst>
          </a:prstGeom>
          <a:ln w="7620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p>
        </p:txBody>
      </p:sp>
      <p:sp>
        <p:nvSpPr>
          <p:cNvPr id="106" name="Rectangle 105"/>
          <p:cNvSpPr/>
          <p:nvPr/>
        </p:nvSpPr>
        <p:spPr>
          <a:xfrm>
            <a:off x="6824171" y="3634554"/>
            <a:ext cx="1169318" cy="965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TextBox 106"/>
          <p:cNvSpPr txBox="1"/>
          <p:nvPr/>
        </p:nvSpPr>
        <p:spPr>
          <a:xfrm>
            <a:off x="6888495" y="3892859"/>
            <a:ext cx="1040670" cy="369332"/>
          </a:xfrm>
          <a:prstGeom prst="rect">
            <a:avLst/>
          </a:prstGeom>
          <a:noFill/>
        </p:spPr>
        <p:txBody>
          <a:bodyPr wrap="none" rtlCol="0">
            <a:spAutoFit/>
          </a:bodyPr>
          <a:lstStyle/>
          <a:p>
            <a:r>
              <a:rPr lang="en-US" b="1" dirty="0"/>
              <a:t>Student</a:t>
            </a:r>
          </a:p>
        </p:txBody>
      </p:sp>
      <p:sp>
        <p:nvSpPr>
          <p:cNvPr id="108" name="Rectangle 107"/>
          <p:cNvSpPr/>
          <p:nvPr/>
        </p:nvSpPr>
        <p:spPr>
          <a:xfrm>
            <a:off x="10726046" y="3697378"/>
            <a:ext cx="1122996" cy="96568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09" name="TextBox 108"/>
          <p:cNvSpPr txBox="1"/>
          <p:nvPr/>
        </p:nvSpPr>
        <p:spPr>
          <a:xfrm>
            <a:off x="10766215" y="3955683"/>
            <a:ext cx="1042658" cy="369332"/>
          </a:xfrm>
          <a:prstGeom prst="rect">
            <a:avLst/>
          </a:prstGeom>
          <a:noFill/>
        </p:spPr>
        <p:txBody>
          <a:bodyPr wrap="none" rtlCol="0">
            <a:spAutoFit/>
          </a:bodyPr>
          <a:lstStyle/>
          <a:p>
            <a:r>
              <a:rPr lang="en-US" b="1" dirty="0"/>
              <a:t>Teacher</a:t>
            </a:r>
          </a:p>
        </p:txBody>
      </p:sp>
      <p:sp>
        <p:nvSpPr>
          <p:cNvPr id="110" name="TextBox 109"/>
          <p:cNvSpPr txBox="1"/>
          <p:nvPr/>
        </p:nvSpPr>
        <p:spPr>
          <a:xfrm>
            <a:off x="8400568" y="3442966"/>
            <a:ext cx="2196673" cy="369332"/>
          </a:xfrm>
          <a:prstGeom prst="rect">
            <a:avLst/>
          </a:prstGeom>
          <a:noFill/>
        </p:spPr>
        <p:txBody>
          <a:bodyPr wrap="none" rtlCol="0">
            <a:spAutoFit/>
          </a:bodyPr>
          <a:lstStyle/>
          <a:p>
            <a:r>
              <a:rPr lang="en-US" dirty="0"/>
              <a:t>B = true, D = </a:t>
            </a:r>
            <a:r>
              <a:rPr lang="en-US" dirty="0" smtClean="0"/>
              <a:t>false,…</a:t>
            </a:r>
            <a:endParaRPr lang="en-US" dirty="0"/>
          </a:p>
        </p:txBody>
      </p:sp>
      <p:sp>
        <p:nvSpPr>
          <p:cNvPr id="111" name="TextBox 110"/>
          <p:cNvSpPr txBox="1"/>
          <p:nvPr/>
        </p:nvSpPr>
        <p:spPr>
          <a:xfrm>
            <a:off x="8184944" y="4480644"/>
            <a:ext cx="2487242" cy="369332"/>
          </a:xfrm>
          <a:prstGeom prst="rect">
            <a:avLst/>
          </a:prstGeom>
          <a:noFill/>
        </p:spPr>
        <p:txBody>
          <a:bodyPr wrap="none" rtlCol="0">
            <a:spAutoFit/>
          </a:bodyPr>
          <a:lstStyle/>
          <a:p>
            <a:r>
              <a:rPr lang="en-US" b="1" dirty="0"/>
              <a:t>Learnt Clause</a:t>
            </a:r>
            <a:r>
              <a:rPr lang="en-US" dirty="0"/>
              <a:t>:  D or E</a:t>
            </a:r>
          </a:p>
        </p:txBody>
      </p:sp>
      <p:sp>
        <p:nvSpPr>
          <p:cNvPr id="112" name="Arc 111"/>
          <p:cNvSpPr/>
          <p:nvPr/>
        </p:nvSpPr>
        <p:spPr>
          <a:xfrm>
            <a:off x="7060545" y="3839195"/>
            <a:ext cx="4511954" cy="1341092"/>
          </a:xfrm>
          <a:prstGeom prst="arc">
            <a:avLst>
              <a:gd name="adj1" fmla="val 12346770"/>
              <a:gd name="adj2" fmla="val 20315223"/>
            </a:avLst>
          </a:prstGeom>
          <a:ln w="7620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p>
        </p:txBody>
      </p:sp>
      <p:sp>
        <p:nvSpPr>
          <p:cNvPr id="113" name="Arc 112"/>
          <p:cNvSpPr/>
          <p:nvPr/>
        </p:nvSpPr>
        <p:spPr>
          <a:xfrm rot="10800000">
            <a:off x="7368661" y="2991166"/>
            <a:ext cx="4187920" cy="1389011"/>
          </a:xfrm>
          <a:prstGeom prst="arc">
            <a:avLst>
              <a:gd name="adj1" fmla="val 12346770"/>
              <a:gd name="adj2" fmla="val 20315223"/>
            </a:avLst>
          </a:prstGeom>
          <a:ln w="7620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p>
        </p:txBody>
      </p:sp>
      <p:sp>
        <p:nvSpPr>
          <p:cNvPr id="114" name="TextBox 113"/>
          <p:cNvSpPr txBox="1"/>
          <p:nvPr/>
        </p:nvSpPr>
        <p:spPr>
          <a:xfrm>
            <a:off x="361339" y="5145199"/>
            <a:ext cx="5537093" cy="584775"/>
          </a:xfrm>
          <a:prstGeom prst="rect">
            <a:avLst/>
          </a:prstGeom>
          <a:noFill/>
        </p:spPr>
        <p:txBody>
          <a:bodyPr wrap="none" rtlCol="0">
            <a:spAutoFit/>
          </a:bodyPr>
          <a:lstStyle/>
          <a:p>
            <a:r>
              <a:rPr lang="en-US" sz="3200" dirty="0" err="1"/>
              <a:t>sampled_learning_rate</a:t>
            </a:r>
            <a:r>
              <a:rPr lang="en-US" sz="3200" dirty="0"/>
              <a:t>(</a:t>
            </a:r>
            <a:r>
              <a:rPr lang="en-US" sz="3200" b="1" dirty="0"/>
              <a:t>A</a:t>
            </a:r>
            <a:r>
              <a:rPr lang="en-US" sz="3200" dirty="0"/>
              <a:t>) = </a:t>
            </a:r>
            <a:r>
              <a:rPr lang="en-US" sz="3200" dirty="0">
                <a:solidFill>
                  <a:srgbClr val="0070C0"/>
                </a:solidFill>
              </a:rPr>
              <a:t>2</a:t>
            </a:r>
            <a:r>
              <a:rPr lang="en-US" sz="3200" dirty="0"/>
              <a:t>/</a:t>
            </a:r>
            <a:r>
              <a:rPr lang="en-US" sz="3200" dirty="0">
                <a:solidFill>
                  <a:srgbClr val="FF0000"/>
                </a:solidFill>
              </a:rPr>
              <a:t>3</a:t>
            </a:r>
            <a:endParaRPr lang="en-US" sz="3200" b="1" dirty="0">
              <a:solidFill>
                <a:srgbClr val="FF0000"/>
              </a:solidFill>
            </a:endParaRPr>
          </a:p>
        </p:txBody>
      </p:sp>
      <p:sp>
        <p:nvSpPr>
          <p:cNvPr id="115" name="10-Point Star 114"/>
          <p:cNvSpPr/>
          <p:nvPr/>
        </p:nvSpPr>
        <p:spPr>
          <a:xfrm>
            <a:off x="1488914" y="1710464"/>
            <a:ext cx="319394" cy="324478"/>
          </a:xfrm>
          <a:prstGeom prst="star10">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10-Point Star 115"/>
          <p:cNvSpPr/>
          <p:nvPr/>
        </p:nvSpPr>
        <p:spPr>
          <a:xfrm>
            <a:off x="3373875" y="2748048"/>
            <a:ext cx="319394" cy="324478"/>
          </a:xfrm>
          <a:prstGeom prst="star10">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10-Point Star 116"/>
          <p:cNvSpPr/>
          <p:nvPr/>
        </p:nvSpPr>
        <p:spPr>
          <a:xfrm>
            <a:off x="7946715" y="1708360"/>
            <a:ext cx="319394" cy="324478"/>
          </a:xfrm>
          <a:prstGeom prst="star10">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10-Point Star 117"/>
          <p:cNvSpPr/>
          <p:nvPr/>
        </p:nvSpPr>
        <p:spPr>
          <a:xfrm>
            <a:off x="9841346" y="2753839"/>
            <a:ext cx="319394" cy="324478"/>
          </a:xfrm>
          <a:prstGeom prst="star10">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10-Point Star 118"/>
          <p:cNvSpPr/>
          <p:nvPr/>
        </p:nvSpPr>
        <p:spPr>
          <a:xfrm>
            <a:off x="1487774" y="3384957"/>
            <a:ext cx="319394" cy="324478"/>
          </a:xfrm>
          <a:prstGeom prst="star10">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10-Point Star 119"/>
          <p:cNvSpPr/>
          <p:nvPr/>
        </p:nvSpPr>
        <p:spPr>
          <a:xfrm>
            <a:off x="2388380" y="3377650"/>
            <a:ext cx="319394" cy="324478"/>
          </a:xfrm>
          <a:prstGeom prst="star10">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10-Point Star 120"/>
          <p:cNvSpPr/>
          <p:nvPr/>
        </p:nvSpPr>
        <p:spPr>
          <a:xfrm>
            <a:off x="8378282" y="3465393"/>
            <a:ext cx="319394" cy="324478"/>
          </a:xfrm>
          <a:prstGeom prst="star10">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10-Point Star 121"/>
          <p:cNvSpPr/>
          <p:nvPr/>
        </p:nvSpPr>
        <p:spPr>
          <a:xfrm>
            <a:off x="2388380" y="1718430"/>
            <a:ext cx="319394" cy="324478"/>
          </a:xfrm>
          <a:prstGeom prst="star10">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Slide Number Placeholder 122"/>
          <p:cNvSpPr>
            <a:spLocks noGrp="1"/>
          </p:cNvSpPr>
          <p:nvPr>
            <p:ph type="sldNum" sz="quarter" idx="12"/>
          </p:nvPr>
        </p:nvSpPr>
        <p:spPr/>
        <p:txBody>
          <a:bodyPr/>
          <a:lstStyle/>
          <a:p>
            <a:fld id="{8A7A6979-0714-4377-B894-6BE4C2D6E202}" type="slidenum">
              <a:rPr lang="en-US" smtClean="0"/>
              <a:t>25</a:t>
            </a:fld>
            <a:endParaRPr lang="en-US" dirty="0"/>
          </a:p>
        </p:txBody>
      </p:sp>
      <p:sp>
        <p:nvSpPr>
          <p:cNvPr id="124" name="TextBox 123"/>
          <p:cNvSpPr txBox="1"/>
          <p:nvPr/>
        </p:nvSpPr>
        <p:spPr>
          <a:xfrm>
            <a:off x="6632815" y="5145200"/>
            <a:ext cx="5503430" cy="584775"/>
          </a:xfrm>
          <a:prstGeom prst="rect">
            <a:avLst/>
          </a:prstGeom>
          <a:noFill/>
        </p:spPr>
        <p:txBody>
          <a:bodyPr wrap="none" rtlCol="0">
            <a:spAutoFit/>
          </a:bodyPr>
          <a:lstStyle/>
          <a:p>
            <a:r>
              <a:rPr lang="en-US" sz="3200" dirty="0" err="1"/>
              <a:t>sampled_learning_rate</a:t>
            </a:r>
            <a:r>
              <a:rPr lang="en-US" sz="3200" dirty="0"/>
              <a:t>(</a:t>
            </a:r>
            <a:r>
              <a:rPr lang="en-US" sz="3200" b="1" dirty="0"/>
              <a:t>B</a:t>
            </a:r>
            <a:r>
              <a:rPr lang="en-US" sz="3200" dirty="0"/>
              <a:t>) = 0/</a:t>
            </a:r>
            <a:r>
              <a:rPr lang="en-US" sz="3200" dirty="0">
                <a:solidFill>
                  <a:srgbClr val="FF0000"/>
                </a:solidFill>
              </a:rPr>
              <a:t>3</a:t>
            </a:r>
            <a:endParaRPr lang="en-US" sz="3200" b="1" dirty="0">
              <a:solidFill>
                <a:srgbClr val="FF0000"/>
              </a:solidFill>
            </a:endParaRPr>
          </a:p>
        </p:txBody>
      </p:sp>
    </p:spTree>
    <p:extLst>
      <p:ext uri="{BB962C8B-B14F-4D97-AF65-F5344CB8AC3E}">
        <p14:creationId xmlns:p14="http://schemas.microsoft.com/office/powerpoint/2010/main" val="19239695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fade">
                                      <p:cBhvr>
                                        <p:cTn id="7" dur="500"/>
                                        <p:tgtEl>
                                          <p:spTgt spid="1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6"/>
                                        </p:tgtEl>
                                        <p:attrNameLst>
                                          <p:attrName>style.visibility</p:attrName>
                                        </p:attrNameLst>
                                      </p:cBhvr>
                                      <p:to>
                                        <p:strVal val="visible"/>
                                      </p:to>
                                    </p:set>
                                    <p:animEffect transition="in" filter="fade">
                                      <p:cBhvr>
                                        <p:cTn id="10" dur="500"/>
                                        <p:tgtEl>
                                          <p:spTgt spid="1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7"/>
                                        </p:tgtEl>
                                        <p:attrNameLst>
                                          <p:attrName>style.visibility</p:attrName>
                                        </p:attrNameLst>
                                      </p:cBhvr>
                                      <p:to>
                                        <p:strVal val="visible"/>
                                      </p:to>
                                    </p:set>
                                    <p:animEffect transition="in" filter="fade">
                                      <p:cBhvr>
                                        <p:cTn id="13" dur="500"/>
                                        <p:tgtEl>
                                          <p:spTgt spid="11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8"/>
                                        </p:tgtEl>
                                        <p:attrNameLst>
                                          <p:attrName>style.visibility</p:attrName>
                                        </p:attrNameLst>
                                      </p:cBhvr>
                                      <p:to>
                                        <p:strVal val="visible"/>
                                      </p:to>
                                    </p:set>
                                    <p:animEffect transition="in" filter="fade">
                                      <p:cBhvr>
                                        <p:cTn id="16" dur="500"/>
                                        <p:tgtEl>
                                          <p:spTgt spid="11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Effect transition="in" filter="fade">
                                      <p:cBhvr>
                                        <p:cTn id="19" dur="500"/>
                                        <p:tgtEl>
                                          <p:spTgt spid="11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14"/>
                                        </p:tgtEl>
                                        <p:attrNameLst>
                                          <p:attrName>style.visibility</p:attrName>
                                        </p:attrNameLst>
                                      </p:cBhvr>
                                      <p:to>
                                        <p:strVal val="visible"/>
                                      </p:to>
                                    </p:set>
                                    <p:animEffect transition="in" filter="fade">
                                      <p:cBhvr>
                                        <p:cTn id="24" dur="500"/>
                                        <p:tgtEl>
                                          <p:spTgt spid="11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115"/>
                                        </p:tgtEl>
                                      </p:cBhvr>
                                    </p:animEffect>
                                    <p:set>
                                      <p:cBhvr>
                                        <p:cTn id="29" dur="1" fill="hold">
                                          <p:stCondLst>
                                            <p:cond delay="499"/>
                                          </p:stCondLst>
                                        </p:cTn>
                                        <p:tgtEl>
                                          <p:spTgt spid="115"/>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116"/>
                                        </p:tgtEl>
                                      </p:cBhvr>
                                    </p:animEffect>
                                    <p:set>
                                      <p:cBhvr>
                                        <p:cTn id="32" dur="1" fill="hold">
                                          <p:stCondLst>
                                            <p:cond delay="499"/>
                                          </p:stCondLst>
                                        </p:cTn>
                                        <p:tgtEl>
                                          <p:spTgt spid="116"/>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500"/>
                                        <p:tgtEl>
                                          <p:spTgt spid="117"/>
                                        </p:tgtEl>
                                      </p:cBhvr>
                                    </p:animEffect>
                                    <p:set>
                                      <p:cBhvr>
                                        <p:cTn id="35" dur="1" fill="hold">
                                          <p:stCondLst>
                                            <p:cond delay="499"/>
                                          </p:stCondLst>
                                        </p:cTn>
                                        <p:tgtEl>
                                          <p:spTgt spid="117"/>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118"/>
                                        </p:tgtEl>
                                      </p:cBhvr>
                                    </p:animEffect>
                                    <p:set>
                                      <p:cBhvr>
                                        <p:cTn id="38" dur="1" fill="hold">
                                          <p:stCondLst>
                                            <p:cond delay="499"/>
                                          </p:stCondLst>
                                        </p:cTn>
                                        <p:tgtEl>
                                          <p:spTgt spid="118"/>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500"/>
                                        <p:tgtEl>
                                          <p:spTgt spid="119"/>
                                        </p:tgtEl>
                                      </p:cBhvr>
                                    </p:animEffect>
                                    <p:set>
                                      <p:cBhvr>
                                        <p:cTn id="41" dur="1" fill="hold">
                                          <p:stCondLst>
                                            <p:cond delay="499"/>
                                          </p:stCondLst>
                                        </p:cTn>
                                        <p:tgtEl>
                                          <p:spTgt spid="119"/>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22"/>
                                        </p:tgtEl>
                                        <p:attrNameLst>
                                          <p:attrName>style.visibility</p:attrName>
                                        </p:attrNameLst>
                                      </p:cBhvr>
                                      <p:to>
                                        <p:strVal val="visible"/>
                                      </p:to>
                                    </p:set>
                                    <p:animEffect transition="in" filter="fade">
                                      <p:cBhvr>
                                        <p:cTn id="46" dur="500"/>
                                        <p:tgtEl>
                                          <p:spTgt spid="122"/>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20"/>
                                        </p:tgtEl>
                                        <p:attrNameLst>
                                          <p:attrName>style.visibility</p:attrName>
                                        </p:attrNameLst>
                                      </p:cBhvr>
                                      <p:to>
                                        <p:strVal val="visible"/>
                                      </p:to>
                                    </p:set>
                                    <p:animEffect transition="in" filter="fade">
                                      <p:cBhvr>
                                        <p:cTn id="49" dur="500"/>
                                        <p:tgtEl>
                                          <p:spTgt spid="120"/>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21"/>
                                        </p:tgtEl>
                                        <p:attrNameLst>
                                          <p:attrName>style.visibility</p:attrName>
                                        </p:attrNameLst>
                                      </p:cBhvr>
                                      <p:to>
                                        <p:strVal val="visible"/>
                                      </p:to>
                                    </p:set>
                                    <p:animEffect transition="in" filter="fade">
                                      <p:cBhvr>
                                        <p:cTn id="52" dur="500"/>
                                        <p:tgtEl>
                                          <p:spTgt spid="12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24"/>
                                        </p:tgtEl>
                                        <p:attrNameLst>
                                          <p:attrName>style.visibility</p:attrName>
                                        </p:attrNameLst>
                                      </p:cBhvr>
                                      <p:to>
                                        <p:strVal val="visible"/>
                                      </p:to>
                                    </p:set>
                                    <p:animEffect transition="in" filter="fade">
                                      <p:cBhvr>
                                        <p:cTn id="57" dur="500"/>
                                        <p:tgtEl>
                                          <p:spTgt spid="12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grpId="1" nodeType="clickEffect">
                                  <p:stCondLst>
                                    <p:cond delay="0"/>
                                  </p:stCondLst>
                                  <p:childTnLst>
                                    <p:animEffect transition="out" filter="fade">
                                      <p:cBhvr>
                                        <p:cTn id="61" dur="500"/>
                                        <p:tgtEl>
                                          <p:spTgt spid="122"/>
                                        </p:tgtEl>
                                      </p:cBhvr>
                                    </p:animEffect>
                                    <p:set>
                                      <p:cBhvr>
                                        <p:cTn id="62" dur="1" fill="hold">
                                          <p:stCondLst>
                                            <p:cond delay="499"/>
                                          </p:stCondLst>
                                        </p:cTn>
                                        <p:tgtEl>
                                          <p:spTgt spid="122"/>
                                        </p:tgtEl>
                                        <p:attrNameLst>
                                          <p:attrName>style.visibility</p:attrName>
                                        </p:attrNameLst>
                                      </p:cBhvr>
                                      <p:to>
                                        <p:strVal val="hidden"/>
                                      </p:to>
                                    </p:set>
                                  </p:childTnLst>
                                </p:cTn>
                              </p:par>
                              <p:par>
                                <p:cTn id="63" presetID="10" presetClass="exit" presetSubtype="0" fill="hold" grpId="1" nodeType="withEffect">
                                  <p:stCondLst>
                                    <p:cond delay="0"/>
                                  </p:stCondLst>
                                  <p:childTnLst>
                                    <p:animEffect transition="out" filter="fade">
                                      <p:cBhvr>
                                        <p:cTn id="64" dur="500"/>
                                        <p:tgtEl>
                                          <p:spTgt spid="120"/>
                                        </p:tgtEl>
                                      </p:cBhvr>
                                    </p:animEffect>
                                    <p:set>
                                      <p:cBhvr>
                                        <p:cTn id="65" dur="1" fill="hold">
                                          <p:stCondLst>
                                            <p:cond delay="499"/>
                                          </p:stCondLst>
                                        </p:cTn>
                                        <p:tgtEl>
                                          <p:spTgt spid="120"/>
                                        </p:tgtEl>
                                        <p:attrNameLst>
                                          <p:attrName>style.visibility</p:attrName>
                                        </p:attrNameLst>
                                      </p:cBhvr>
                                      <p:to>
                                        <p:strVal val="hidden"/>
                                      </p:to>
                                    </p:set>
                                  </p:childTnLst>
                                </p:cTn>
                              </p:par>
                              <p:par>
                                <p:cTn id="66" presetID="10" presetClass="exit" presetSubtype="0" fill="hold" grpId="1" nodeType="withEffect">
                                  <p:stCondLst>
                                    <p:cond delay="0"/>
                                  </p:stCondLst>
                                  <p:childTnLst>
                                    <p:animEffect transition="out" filter="fade">
                                      <p:cBhvr>
                                        <p:cTn id="67" dur="500"/>
                                        <p:tgtEl>
                                          <p:spTgt spid="121"/>
                                        </p:tgtEl>
                                      </p:cBhvr>
                                    </p:animEffect>
                                    <p:set>
                                      <p:cBhvr>
                                        <p:cTn id="68" dur="1" fill="hold">
                                          <p:stCondLst>
                                            <p:cond delay="499"/>
                                          </p:stCondLst>
                                        </p:cTn>
                                        <p:tgtEl>
                                          <p:spTgt spid="1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p:bldP spid="115" grpId="0" animBg="1"/>
      <p:bldP spid="115" grpId="1" animBg="1"/>
      <p:bldP spid="116" grpId="0" animBg="1"/>
      <p:bldP spid="116" grpId="1" animBg="1"/>
      <p:bldP spid="117" grpId="0" animBg="1"/>
      <p:bldP spid="117" grpId="1" animBg="1"/>
      <p:bldP spid="118" grpId="0" animBg="1"/>
      <p:bldP spid="118" grpId="1" animBg="1"/>
      <p:bldP spid="119" grpId="0" animBg="1"/>
      <p:bldP spid="119" grpId="1" animBg="1"/>
      <p:bldP spid="120" grpId="0" animBg="1"/>
      <p:bldP spid="120" grpId="1" animBg="1"/>
      <p:bldP spid="121" grpId="0" animBg="1"/>
      <p:bldP spid="121" grpId="1" animBg="1"/>
      <p:bldP spid="122" grpId="0" animBg="1"/>
      <p:bldP spid="122" grpId="1" animBg="1"/>
      <p:bldP spid="12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Rate</a:t>
            </a:r>
          </a:p>
        </p:txBody>
      </p:sp>
      <p:sp>
        <p:nvSpPr>
          <p:cNvPr id="3" name="Slide Number Placeholder 2"/>
          <p:cNvSpPr>
            <a:spLocks noGrp="1"/>
          </p:cNvSpPr>
          <p:nvPr>
            <p:ph type="sldNum" sz="quarter" idx="12"/>
          </p:nvPr>
        </p:nvSpPr>
        <p:spPr/>
        <p:txBody>
          <a:bodyPr/>
          <a:lstStyle/>
          <a:p>
            <a:fld id="{8A7A6979-0714-4377-B894-6BE4C2D6E202}" type="slidenum">
              <a:rPr lang="en-US" smtClean="0"/>
              <a:t>26</a:t>
            </a:fld>
            <a:endParaRPr lang="en-US" dirty="0"/>
          </a:p>
        </p:txBody>
      </p:sp>
      <p:sp>
        <p:nvSpPr>
          <p:cNvPr id="4" name="TextBox 3"/>
          <p:cNvSpPr txBox="1"/>
          <p:nvPr/>
        </p:nvSpPr>
        <p:spPr>
          <a:xfrm>
            <a:off x="278161" y="1840374"/>
            <a:ext cx="11767101" cy="492443"/>
          </a:xfrm>
          <a:prstGeom prst="rect">
            <a:avLst/>
          </a:prstGeom>
          <a:noFill/>
        </p:spPr>
        <p:txBody>
          <a:bodyPr wrap="none" rtlCol="0">
            <a:spAutoFit/>
          </a:bodyPr>
          <a:lstStyle/>
          <a:p>
            <a:r>
              <a:rPr lang="en-US" sz="2600" dirty="0" err="1"/>
              <a:t>learning_rate</a:t>
            </a:r>
            <a:r>
              <a:rPr lang="en-US" sz="2600" dirty="0"/>
              <a:t>(</a:t>
            </a:r>
            <a:r>
              <a:rPr lang="en-US" sz="2600" b="1" dirty="0"/>
              <a:t>X</a:t>
            </a:r>
            <a:r>
              <a:rPr lang="en-US" sz="2600" dirty="0"/>
              <a:t>) = </a:t>
            </a:r>
            <a:r>
              <a:rPr lang="en-US" sz="2600" dirty="0" err="1" smtClean="0"/>
              <a:t>ℙ</a:t>
            </a:r>
            <a:r>
              <a:rPr lang="en-US" sz="2600" dirty="0"/>
              <a:t>(</a:t>
            </a:r>
            <a:r>
              <a:rPr lang="en-US" sz="2600" b="1" dirty="0"/>
              <a:t>X</a:t>
            </a:r>
            <a:r>
              <a:rPr lang="en-US" sz="2600" dirty="0"/>
              <a:t> is in </a:t>
            </a:r>
            <a:r>
              <a:rPr lang="en-US" sz="2600" dirty="0" smtClean="0"/>
              <a:t>conflict analysis </a:t>
            </a:r>
            <a:r>
              <a:rPr lang="en-US" sz="2600" dirty="0"/>
              <a:t>| </a:t>
            </a:r>
            <a:r>
              <a:rPr lang="en-US" sz="2600" b="1" dirty="0"/>
              <a:t>X</a:t>
            </a:r>
            <a:r>
              <a:rPr lang="en-US" sz="2600" dirty="0"/>
              <a:t> is assigned </a:t>
            </a:r>
            <a:r>
              <a:rPr lang="en-US" sz="2600" dirty="0" smtClean="0"/>
              <a:t>AND solver is in </a:t>
            </a:r>
            <a:r>
              <a:rPr lang="en-US" sz="2600" dirty="0"/>
              <a:t>conflict)</a:t>
            </a:r>
            <a:endParaRPr lang="en-US" sz="2600" b="1" dirty="0"/>
          </a:p>
        </p:txBody>
      </p:sp>
      <p:sp>
        <p:nvSpPr>
          <p:cNvPr id="6" name="TextBox 5"/>
          <p:cNvSpPr txBox="1"/>
          <p:nvPr/>
        </p:nvSpPr>
        <p:spPr>
          <a:xfrm>
            <a:off x="558800" y="2610482"/>
            <a:ext cx="11163299" cy="3293209"/>
          </a:xfrm>
          <a:prstGeom prst="rect">
            <a:avLst/>
          </a:prstGeom>
          <a:noFill/>
        </p:spPr>
        <p:txBody>
          <a:bodyPr wrap="square" rtlCol="0">
            <a:spAutoFit/>
          </a:bodyPr>
          <a:lstStyle/>
          <a:p>
            <a:r>
              <a:rPr lang="en-US" sz="2600" dirty="0" smtClean="0"/>
              <a:t>Problem 1:  Unfortunately, learning </a:t>
            </a:r>
            <a:r>
              <a:rPr lang="en-US" sz="2600" dirty="0"/>
              <a:t>rate is hard to compute.</a:t>
            </a:r>
          </a:p>
          <a:p>
            <a:pPr marL="2286000" lvl="4" indent="-457200">
              <a:buFont typeface="Arial" panose="020B0604020202020204" pitchFamily="34" charset="0"/>
              <a:buChar char="•"/>
            </a:pPr>
            <a:r>
              <a:rPr lang="en-US" sz="2600" dirty="0"/>
              <a:t>Can we estimate it?</a:t>
            </a:r>
          </a:p>
          <a:p>
            <a:endParaRPr lang="en-US" sz="2600" dirty="0"/>
          </a:p>
          <a:p>
            <a:r>
              <a:rPr lang="en-US" sz="2600" dirty="0" smtClean="0"/>
              <a:t>Problem 2:  Also, learning </a:t>
            </a:r>
            <a:r>
              <a:rPr lang="en-US" sz="2600" dirty="0"/>
              <a:t>rate is constantly changing.</a:t>
            </a:r>
          </a:p>
          <a:p>
            <a:pPr marL="2286000" lvl="4" indent="-457200">
              <a:buFont typeface="Arial" panose="020B0604020202020204" pitchFamily="34" charset="0"/>
              <a:buChar char="•"/>
            </a:pPr>
            <a:r>
              <a:rPr lang="en-US" sz="2600" dirty="0"/>
              <a:t>Need to adapt our estimate over </a:t>
            </a:r>
            <a:r>
              <a:rPr lang="en-US" sz="2600" dirty="0" smtClean="0"/>
              <a:t>time</a:t>
            </a:r>
            <a:r>
              <a:rPr lang="en-US" sz="2600" dirty="0"/>
              <a:t> </a:t>
            </a:r>
            <a:r>
              <a:rPr lang="en-US" sz="2600" dirty="0" smtClean="0"/>
              <a:t>in an online fashion</a:t>
            </a:r>
          </a:p>
          <a:p>
            <a:pPr marL="914400" lvl="1" indent="-457200">
              <a:buFont typeface="Arial" panose="020B0604020202020204" pitchFamily="34" charset="0"/>
              <a:buChar char="•"/>
            </a:pPr>
            <a:endParaRPr lang="en-US" sz="2600" dirty="0"/>
          </a:p>
          <a:p>
            <a:r>
              <a:rPr lang="en-US" sz="2600" dirty="0" smtClean="0"/>
              <a:t>Solution: Reinforcement learning techniques are ideal for such optimization problems</a:t>
            </a:r>
            <a:endParaRPr lang="en-US" sz="2600" dirty="0"/>
          </a:p>
        </p:txBody>
      </p:sp>
    </p:spTree>
    <p:extLst>
      <p:ext uri="{BB962C8B-B14F-4D97-AF65-F5344CB8AC3E}">
        <p14:creationId xmlns:p14="http://schemas.microsoft.com/office/powerpoint/2010/main" val="39720431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fade">
                                      <p:cBhvr>
                                        <p:cTn id="2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Exponential Moving Average (EMA)</a:t>
            </a:r>
          </a:p>
        </p:txBody>
      </p:sp>
      <p:sp>
        <p:nvSpPr>
          <p:cNvPr id="3" name="Slide Number Placeholder 2"/>
          <p:cNvSpPr>
            <a:spLocks noGrp="1"/>
          </p:cNvSpPr>
          <p:nvPr>
            <p:ph type="sldNum" sz="quarter" idx="12"/>
          </p:nvPr>
        </p:nvSpPr>
        <p:spPr/>
        <p:txBody>
          <a:bodyPr/>
          <a:lstStyle/>
          <a:p>
            <a:fld id="{8A7A6979-0714-4377-B894-6BE4C2D6E202}" type="slidenum">
              <a:rPr lang="en-US" smtClean="0"/>
              <a:t>27</a:t>
            </a:fld>
            <a:endParaRPr lang="en-US" dirty="0"/>
          </a:p>
        </p:txBody>
      </p:sp>
      <p:pic>
        <p:nvPicPr>
          <p:cNvPr id="4" name="Picture 3"/>
          <p:cNvPicPr>
            <a:picLocks noChangeAspect="1"/>
          </p:cNvPicPr>
          <p:nvPr/>
        </p:nvPicPr>
        <p:blipFill>
          <a:blip r:embed="rId2"/>
          <a:stretch>
            <a:fillRect/>
          </a:stretch>
        </p:blipFill>
        <p:spPr>
          <a:xfrm>
            <a:off x="549948" y="1539026"/>
            <a:ext cx="11092103" cy="4861774"/>
          </a:xfrm>
          <a:prstGeom prst="rect">
            <a:avLst/>
          </a:prstGeom>
        </p:spPr>
      </p:pic>
    </p:spTree>
    <p:extLst>
      <p:ext uri="{BB962C8B-B14F-4D97-AF65-F5344CB8AC3E}">
        <p14:creationId xmlns:p14="http://schemas.microsoft.com/office/powerpoint/2010/main" val="154475002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Multi-Armed Bandit PROBLEM to MODEL BRANCHING HEURISTICS</a:t>
            </a:r>
          </a:p>
        </p:txBody>
      </p:sp>
      <p:sp>
        <p:nvSpPr>
          <p:cNvPr id="3" name="Slide Number Placeholder 2"/>
          <p:cNvSpPr>
            <a:spLocks noGrp="1"/>
          </p:cNvSpPr>
          <p:nvPr>
            <p:ph type="sldNum" sz="quarter" idx="12"/>
          </p:nvPr>
        </p:nvSpPr>
        <p:spPr/>
        <p:txBody>
          <a:bodyPr/>
          <a:lstStyle/>
          <a:p>
            <a:fld id="{8A7A6979-0714-4377-B894-6BE4C2D6E202}" type="slidenum">
              <a:rPr lang="en-US" smtClean="0"/>
              <a:t>28</a:t>
            </a:fld>
            <a:endParaRPr lang="en-US" dirty="0"/>
          </a:p>
        </p:txBody>
      </p:sp>
      <p:sp>
        <p:nvSpPr>
          <p:cNvPr id="4" name="Oval 3"/>
          <p:cNvSpPr/>
          <p:nvPr/>
        </p:nvSpPr>
        <p:spPr>
          <a:xfrm>
            <a:off x="8338828" y="3001882"/>
            <a:ext cx="1484968" cy="14485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6673578" y="3001882"/>
            <a:ext cx="1484968" cy="14485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008328" y="3001883"/>
            <a:ext cx="1484968" cy="14485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loud Callout 6"/>
          <p:cNvSpPr/>
          <p:nvPr/>
        </p:nvSpPr>
        <p:spPr>
          <a:xfrm>
            <a:off x="871880" y="1598279"/>
            <a:ext cx="2208128" cy="2129838"/>
          </a:xfrm>
          <a:prstGeom prst="cloudCallout">
            <a:avLst>
              <a:gd name="adj1" fmla="val 52562"/>
              <a:gd name="adj2" fmla="val 46071"/>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a:stretch>
            <a:fillRect/>
          </a:stretch>
        </p:blipFill>
        <p:spPr>
          <a:xfrm>
            <a:off x="2988778" y="3001883"/>
            <a:ext cx="1567902" cy="1570872"/>
          </a:xfrm>
          <a:prstGeom prst="rect">
            <a:avLst/>
          </a:prstGeom>
        </p:spPr>
      </p:pic>
      <p:pic>
        <p:nvPicPr>
          <p:cNvPr id="9" name="Picture 8"/>
          <p:cNvPicPr>
            <a:picLocks noChangeAspect="1"/>
          </p:cNvPicPr>
          <p:nvPr/>
        </p:nvPicPr>
        <p:blipFill>
          <a:blip r:embed="rId3"/>
          <a:stretch>
            <a:fillRect/>
          </a:stretch>
        </p:blipFill>
        <p:spPr>
          <a:xfrm>
            <a:off x="6978377" y="3342065"/>
            <a:ext cx="543339" cy="540869"/>
          </a:xfrm>
          <a:prstGeom prst="rect">
            <a:avLst/>
          </a:prstGeom>
        </p:spPr>
      </p:pic>
      <p:pic>
        <p:nvPicPr>
          <p:cNvPr id="10" name="Picture 9"/>
          <p:cNvPicPr>
            <a:picLocks noChangeAspect="1"/>
          </p:cNvPicPr>
          <p:nvPr/>
        </p:nvPicPr>
        <p:blipFill>
          <a:blip r:embed="rId3"/>
          <a:stretch>
            <a:fillRect/>
          </a:stretch>
        </p:blipFill>
        <p:spPr>
          <a:xfrm>
            <a:off x="7326246" y="3342065"/>
            <a:ext cx="543339" cy="540869"/>
          </a:xfrm>
          <a:prstGeom prst="rect">
            <a:avLst/>
          </a:prstGeom>
        </p:spPr>
      </p:pic>
      <p:pic>
        <p:nvPicPr>
          <p:cNvPr id="11" name="Picture 10"/>
          <p:cNvPicPr>
            <a:picLocks noChangeAspect="1"/>
          </p:cNvPicPr>
          <p:nvPr/>
        </p:nvPicPr>
        <p:blipFill>
          <a:blip r:embed="rId3"/>
          <a:stretch>
            <a:fillRect/>
          </a:stretch>
        </p:blipFill>
        <p:spPr>
          <a:xfrm>
            <a:off x="7173846" y="3577861"/>
            <a:ext cx="543339" cy="540869"/>
          </a:xfrm>
          <a:prstGeom prst="rect">
            <a:avLst/>
          </a:prstGeom>
        </p:spPr>
      </p:pic>
      <p:pic>
        <p:nvPicPr>
          <p:cNvPr id="12" name="Picture 11"/>
          <p:cNvPicPr>
            <a:picLocks noChangeAspect="1"/>
          </p:cNvPicPr>
          <p:nvPr/>
        </p:nvPicPr>
        <p:blipFill>
          <a:blip r:embed="rId3"/>
          <a:stretch>
            <a:fillRect/>
          </a:stretch>
        </p:blipFill>
        <p:spPr>
          <a:xfrm>
            <a:off x="5286893" y="3271209"/>
            <a:ext cx="543339" cy="540869"/>
          </a:xfrm>
          <a:prstGeom prst="rect">
            <a:avLst/>
          </a:prstGeom>
        </p:spPr>
      </p:pic>
      <p:pic>
        <p:nvPicPr>
          <p:cNvPr id="13" name="Picture 12"/>
          <p:cNvPicPr>
            <a:picLocks noChangeAspect="1"/>
          </p:cNvPicPr>
          <p:nvPr/>
        </p:nvPicPr>
        <p:blipFill>
          <a:blip r:embed="rId3"/>
          <a:stretch>
            <a:fillRect/>
          </a:stretch>
        </p:blipFill>
        <p:spPr>
          <a:xfrm>
            <a:off x="5737467" y="3274604"/>
            <a:ext cx="543339" cy="540869"/>
          </a:xfrm>
          <a:prstGeom prst="rect">
            <a:avLst/>
          </a:prstGeom>
        </p:spPr>
      </p:pic>
      <p:pic>
        <p:nvPicPr>
          <p:cNvPr id="14" name="Picture 13"/>
          <p:cNvPicPr>
            <a:picLocks noChangeAspect="1"/>
          </p:cNvPicPr>
          <p:nvPr/>
        </p:nvPicPr>
        <p:blipFill>
          <a:blip r:embed="rId3"/>
          <a:stretch>
            <a:fillRect/>
          </a:stretch>
        </p:blipFill>
        <p:spPr>
          <a:xfrm>
            <a:off x="5263080" y="3565455"/>
            <a:ext cx="543339" cy="540869"/>
          </a:xfrm>
          <a:prstGeom prst="rect">
            <a:avLst/>
          </a:prstGeom>
        </p:spPr>
      </p:pic>
      <p:cxnSp>
        <p:nvCxnSpPr>
          <p:cNvPr id="15" name="Straight Arrow Connector 14"/>
          <p:cNvCxnSpPr/>
          <p:nvPr/>
        </p:nvCxnSpPr>
        <p:spPr>
          <a:xfrm>
            <a:off x="954388" y="2871176"/>
            <a:ext cx="1802491" cy="0"/>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cxnSp>
        <p:nvCxnSpPr>
          <p:cNvPr id="16" name="Straight Arrow Connector 15"/>
          <p:cNvCxnSpPr/>
          <p:nvPr/>
        </p:nvCxnSpPr>
        <p:spPr>
          <a:xfrm flipV="1">
            <a:off x="1856882" y="1782945"/>
            <a:ext cx="0" cy="108823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7" name="Freeform 16"/>
          <p:cNvSpPr/>
          <p:nvPr/>
        </p:nvSpPr>
        <p:spPr>
          <a:xfrm>
            <a:off x="1316338" y="2023451"/>
            <a:ext cx="1319213" cy="800100"/>
          </a:xfrm>
          <a:custGeom>
            <a:avLst/>
            <a:gdLst>
              <a:gd name="connsiteX0" fmla="*/ 0 w 1319213"/>
              <a:gd name="connsiteY0" fmla="*/ 990603 h 1000128"/>
              <a:gd name="connsiteX1" fmla="*/ 742950 w 1319213"/>
              <a:gd name="connsiteY1" fmla="*/ 3 h 1000128"/>
              <a:gd name="connsiteX2" fmla="*/ 1319213 w 1319213"/>
              <a:gd name="connsiteY2" fmla="*/ 1000128 h 1000128"/>
            </a:gdLst>
            <a:ahLst/>
            <a:cxnLst>
              <a:cxn ang="0">
                <a:pos x="connsiteX0" y="connsiteY0"/>
              </a:cxn>
              <a:cxn ang="0">
                <a:pos x="connsiteX1" y="connsiteY1"/>
              </a:cxn>
              <a:cxn ang="0">
                <a:pos x="connsiteX2" y="connsiteY2"/>
              </a:cxn>
            </a:cxnLst>
            <a:rect l="l" t="t" r="r" b="b"/>
            <a:pathLst>
              <a:path w="1319213" h="1000128">
                <a:moveTo>
                  <a:pt x="0" y="990603"/>
                </a:moveTo>
                <a:cubicBezTo>
                  <a:pt x="261540" y="494509"/>
                  <a:pt x="523081" y="-1584"/>
                  <a:pt x="742950" y="3"/>
                </a:cubicBezTo>
                <a:cubicBezTo>
                  <a:pt x="962819" y="1590"/>
                  <a:pt x="1198563" y="844553"/>
                  <a:pt x="1319213" y="1000128"/>
                </a:cubicBezTo>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825903" y="1598278"/>
            <a:ext cx="300082" cy="369332"/>
          </a:xfrm>
          <a:prstGeom prst="rect">
            <a:avLst/>
          </a:prstGeom>
          <a:noFill/>
        </p:spPr>
        <p:txBody>
          <a:bodyPr wrap="none" rtlCol="0">
            <a:spAutoFit/>
          </a:bodyPr>
          <a:lstStyle/>
          <a:p>
            <a:r>
              <a:rPr lang="en-US" dirty="0"/>
              <a:t>p</a:t>
            </a:r>
          </a:p>
        </p:txBody>
      </p:sp>
      <p:sp>
        <p:nvSpPr>
          <p:cNvPr id="19" name="TextBox 18"/>
          <p:cNvSpPr txBox="1"/>
          <p:nvPr/>
        </p:nvSpPr>
        <p:spPr>
          <a:xfrm>
            <a:off x="2581730" y="2823551"/>
            <a:ext cx="309700" cy="369332"/>
          </a:xfrm>
          <a:prstGeom prst="rect">
            <a:avLst/>
          </a:prstGeom>
          <a:noFill/>
        </p:spPr>
        <p:txBody>
          <a:bodyPr wrap="none" rtlCol="0">
            <a:spAutoFit/>
          </a:bodyPr>
          <a:lstStyle/>
          <a:p>
            <a:r>
              <a:rPr lang="en-US" dirty="0"/>
              <a:t>$</a:t>
            </a:r>
          </a:p>
        </p:txBody>
      </p:sp>
      <p:cxnSp>
        <p:nvCxnSpPr>
          <p:cNvPr id="20" name="Straight Connector 19"/>
          <p:cNvCxnSpPr>
            <a:stCxn id="17" idx="1"/>
          </p:cNvCxnSpPr>
          <p:nvPr/>
        </p:nvCxnSpPr>
        <p:spPr>
          <a:xfrm flipH="1">
            <a:off x="2057400" y="2023453"/>
            <a:ext cx="1888" cy="847723"/>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p:nvPicPr>
        <p:blipFill>
          <a:blip r:embed="rId3"/>
          <a:stretch>
            <a:fillRect/>
          </a:stretch>
        </p:blipFill>
        <p:spPr>
          <a:xfrm>
            <a:off x="5713654" y="3582526"/>
            <a:ext cx="543339" cy="540869"/>
          </a:xfrm>
          <a:prstGeom prst="rect">
            <a:avLst/>
          </a:prstGeom>
        </p:spPr>
      </p:pic>
      <p:pic>
        <p:nvPicPr>
          <p:cNvPr id="22" name="Picture 21"/>
          <p:cNvPicPr>
            <a:picLocks noChangeAspect="1"/>
          </p:cNvPicPr>
          <p:nvPr/>
        </p:nvPicPr>
        <p:blipFill>
          <a:blip r:embed="rId3"/>
          <a:stretch>
            <a:fillRect/>
          </a:stretch>
        </p:blipFill>
        <p:spPr>
          <a:xfrm>
            <a:off x="8809642" y="3455724"/>
            <a:ext cx="543339" cy="540869"/>
          </a:xfrm>
          <a:prstGeom prst="rect">
            <a:avLst/>
          </a:prstGeom>
        </p:spPr>
      </p:pic>
      <p:sp>
        <p:nvSpPr>
          <p:cNvPr id="23" name="TextBox 22"/>
          <p:cNvSpPr txBox="1"/>
          <p:nvPr/>
        </p:nvSpPr>
        <p:spPr>
          <a:xfrm>
            <a:off x="2756879" y="4712631"/>
            <a:ext cx="7140160" cy="369332"/>
          </a:xfrm>
          <a:prstGeom prst="rect">
            <a:avLst/>
          </a:prstGeom>
          <a:noFill/>
        </p:spPr>
        <p:txBody>
          <a:bodyPr wrap="none" rtlCol="0">
            <a:spAutoFit/>
          </a:bodyPr>
          <a:lstStyle/>
          <a:p>
            <a:r>
              <a:rPr lang="en-US" dirty="0"/>
              <a:t>sample average =             </a:t>
            </a:r>
            <a:r>
              <a:rPr lang="en-US" dirty="0">
                <a:solidFill>
                  <a:srgbClr val="FF0000"/>
                </a:solidFill>
              </a:rPr>
              <a:t>1/3</a:t>
            </a:r>
            <a:r>
              <a:rPr lang="en-US" dirty="0"/>
              <a:t> × $4      +        </a:t>
            </a:r>
            <a:r>
              <a:rPr lang="en-US" dirty="0">
                <a:solidFill>
                  <a:srgbClr val="FF0000"/>
                </a:solidFill>
              </a:rPr>
              <a:t>1/3</a:t>
            </a:r>
            <a:r>
              <a:rPr lang="en-US" dirty="0"/>
              <a:t> × $3      +     </a:t>
            </a:r>
            <a:r>
              <a:rPr lang="en-US" dirty="0">
                <a:solidFill>
                  <a:srgbClr val="FF0000"/>
                </a:solidFill>
              </a:rPr>
              <a:t>1/3</a:t>
            </a:r>
            <a:r>
              <a:rPr lang="en-US" dirty="0"/>
              <a:t> × $1</a:t>
            </a:r>
          </a:p>
        </p:txBody>
      </p:sp>
      <p:sp>
        <p:nvSpPr>
          <p:cNvPr id="24" name="TextBox 23"/>
          <p:cNvSpPr txBox="1"/>
          <p:nvPr/>
        </p:nvSpPr>
        <p:spPr>
          <a:xfrm>
            <a:off x="1594829" y="5081962"/>
            <a:ext cx="8503675" cy="369332"/>
          </a:xfrm>
          <a:prstGeom prst="rect">
            <a:avLst/>
          </a:prstGeom>
          <a:noFill/>
        </p:spPr>
        <p:txBody>
          <a:bodyPr wrap="none" rtlCol="0">
            <a:spAutoFit/>
          </a:bodyPr>
          <a:lstStyle/>
          <a:p>
            <a:r>
              <a:rPr lang="en-US" dirty="0"/>
              <a:t>exponential moving average =       </a:t>
            </a:r>
            <a:r>
              <a:rPr lang="en-US" dirty="0">
                <a:solidFill>
                  <a:srgbClr val="FF0000"/>
                </a:solidFill>
              </a:rPr>
              <a:t>(1 – </a:t>
            </a:r>
            <a:r>
              <a:rPr lang="el-GR" dirty="0">
                <a:solidFill>
                  <a:srgbClr val="FF0000"/>
                </a:solidFill>
              </a:rPr>
              <a:t>α</a:t>
            </a:r>
            <a:r>
              <a:rPr lang="en-US" dirty="0">
                <a:solidFill>
                  <a:srgbClr val="FF0000"/>
                </a:solidFill>
              </a:rPr>
              <a:t>)</a:t>
            </a:r>
            <a:r>
              <a:rPr lang="en-US" baseline="30000" dirty="0">
                <a:solidFill>
                  <a:srgbClr val="FF0000"/>
                </a:solidFill>
              </a:rPr>
              <a:t>2</a:t>
            </a:r>
            <a:r>
              <a:rPr lang="en-US" dirty="0"/>
              <a:t> × $4      + </a:t>
            </a:r>
            <a:r>
              <a:rPr lang="en-US" dirty="0">
                <a:solidFill>
                  <a:srgbClr val="FF0000"/>
                </a:solidFill>
              </a:rPr>
              <a:t>(1 – </a:t>
            </a:r>
            <a:r>
              <a:rPr lang="el-GR" dirty="0">
                <a:solidFill>
                  <a:srgbClr val="FF0000"/>
                </a:solidFill>
              </a:rPr>
              <a:t>α</a:t>
            </a:r>
            <a:r>
              <a:rPr lang="en-US" dirty="0">
                <a:solidFill>
                  <a:srgbClr val="FF0000"/>
                </a:solidFill>
              </a:rPr>
              <a:t>)</a:t>
            </a:r>
            <a:r>
              <a:rPr lang="en-US" baseline="30000" dirty="0">
                <a:solidFill>
                  <a:srgbClr val="FF0000"/>
                </a:solidFill>
              </a:rPr>
              <a:t>1</a:t>
            </a:r>
            <a:r>
              <a:rPr lang="en-US" dirty="0"/>
              <a:t> × $3      + </a:t>
            </a:r>
            <a:r>
              <a:rPr lang="en-US" dirty="0">
                <a:solidFill>
                  <a:srgbClr val="FF0000"/>
                </a:solidFill>
              </a:rPr>
              <a:t>(1 – </a:t>
            </a:r>
            <a:r>
              <a:rPr lang="el-GR" dirty="0">
                <a:solidFill>
                  <a:srgbClr val="FF0000"/>
                </a:solidFill>
              </a:rPr>
              <a:t>α</a:t>
            </a:r>
            <a:r>
              <a:rPr lang="en-US" dirty="0">
                <a:solidFill>
                  <a:srgbClr val="FF0000"/>
                </a:solidFill>
              </a:rPr>
              <a:t>)</a:t>
            </a:r>
            <a:r>
              <a:rPr lang="en-US" baseline="30000" dirty="0">
                <a:solidFill>
                  <a:srgbClr val="FF0000"/>
                </a:solidFill>
              </a:rPr>
              <a:t>0</a:t>
            </a:r>
            <a:r>
              <a:rPr lang="en-US" dirty="0"/>
              <a:t> × $</a:t>
            </a:r>
            <a:r>
              <a:rPr lang="en-US" dirty="0" smtClean="0"/>
              <a:t>1</a:t>
            </a:r>
            <a:endParaRPr lang="en-US" dirty="0"/>
          </a:p>
        </p:txBody>
      </p:sp>
      <p:sp>
        <p:nvSpPr>
          <p:cNvPr id="25" name="Line Callout 2 (Accent Bar) 24"/>
          <p:cNvSpPr/>
          <p:nvPr/>
        </p:nvSpPr>
        <p:spPr>
          <a:xfrm>
            <a:off x="9600217" y="5665146"/>
            <a:ext cx="877283" cy="674370"/>
          </a:xfrm>
          <a:prstGeom prst="accentCallout2">
            <a:avLst>
              <a:gd name="adj1" fmla="val 18750"/>
              <a:gd name="adj2" fmla="val -8333"/>
              <a:gd name="adj3" fmla="val 18750"/>
              <a:gd name="adj4" fmla="val -16667"/>
              <a:gd name="adj5" fmla="val -27331"/>
              <a:gd name="adj6" fmla="val -8249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More weight</a:t>
            </a:r>
          </a:p>
        </p:txBody>
      </p:sp>
      <p:sp>
        <p:nvSpPr>
          <p:cNvPr id="26" name="Line Callout 2 (Accent Bar) 25"/>
          <p:cNvSpPr/>
          <p:nvPr/>
        </p:nvSpPr>
        <p:spPr>
          <a:xfrm>
            <a:off x="6101094" y="5665146"/>
            <a:ext cx="877283" cy="674370"/>
          </a:xfrm>
          <a:prstGeom prst="accentCallout2">
            <a:avLst>
              <a:gd name="adj1" fmla="val 18750"/>
              <a:gd name="adj2" fmla="val -8333"/>
              <a:gd name="adj3" fmla="val 18750"/>
              <a:gd name="adj4" fmla="val -16667"/>
              <a:gd name="adj5" fmla="val -25919"/>
              <a:gd name="adj6" fmla="val -5969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Less weight</a:t>
            </a:r>
          </a:p>
        </p:txBody>
      </p:sp>
      <p:sp>
        <p:nvSpPr>
          <p:cNvPr id="27" name="Cloud Callout 26"/>
          <p:cNvSpPr/>
          <p:nvPr/>
        </p:nvSpPr>
        <p:spPr>
          <a:xfrm>
            <a:off x="4465450" y="1598279"/>
            <a:ext cx="2208128" cy="2129838"/>
          </a:xfrm>
          <a:prstGeom prst="cloudCallout">
            <a:avLst>
              <a:gd name="adj1" fmla="val 52562"/>
              <a:gd name="adj2" fmla="val 46071"/>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2"/>
          <a:stretch>
            <a:fillRect/>
          </a:stretch>
        </p:blipFill>
        <p:spPr>
          <a:xfrm>
            <a:off x="6582348" y="3001883"/>
            <a:ext cx="1567902" cy="1570872"/>
          </a:xfrm>
          <a:prstGeom prst="rect">
            <a:avLst/>
          </a:prstGeom>
        </p:spPr>
      </p:pic>
      <p:cxnSp>
        <p:nvCxnSpPr>
          <p:cNvPr id="29" name="Straight Arrow Connector 28"/>
          <p:cNvCxnSpPr/>
          <p:nvPr/>
        </p:nvCxnSpPr>
        <p:spPr>
          <a:xfrm>
            <a:off x="4547958" y="2871176"/>
            <a:ext cx="1802491" cy="0"/>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cxnSp>
        <p:nvCxnSpPr>
          <p:cNvPr id="30" name="Straight Arrow Connector 29"/>
          <p:cNvCxnSpPr/>
          <p:nvPr/>
        </p:nvCxnSpPr>
        <p:spPr>
          <a:xfrm flipV="1">
            <a:off x="5450452" y="1782945"/>
            <a:ext cx="0" cy="108823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1" name="Freeform 30"/>
          <p:cNvSpPr/>
          <p:nvPr/>
        </p:nvSpPr>
        <p:spPr>
          <a:xfrm>
            <a:off x="4909908" y="2023451"/>
            <a:ext cx="1319213" cy="800100"/>
          </a:xfrm>
          <a:custGeom>
            <a:avLst/>
            <a:gdLst>
              <a:gd name="connsiteX0" fmla="*/ 0 w 1319213"/>
              <a:gd name="connsiteY0" fmla="*/ 990603 h 1000128"/>
              <a:gd name="connsiteX1" fmla="*/ 742950 w 1319213"/>
              <a:gd name="connsiteY1" fmla="*/ 3 h 1000128"/>
              <a:gd name="connsiteX2" fmla="*/ 1319213 w 1319213"/>
              <a:gd name="connsiteY2" fmla="*/ 1000128 h 1000128"/>
            </a:gdLst>
            <a:ahLst/>
            <a:cxnLst>
              <a:cxn ang="0">
                <a:pos x="connsiteX0" y="connsiteY0"/>
              </a:cxn>
              <a:cxn ang="0">
                <a:pos x="connsiteX1" y="connsiteY1"/>
              </a:cxn>
              <a:cxn ang="0">
                <a:pos x="connsiteX2" y="connsiteY2"/>
              </a:cxn>
            </a:cxnLst>
            <a:rect l="l" t="t" r="r" b="b"/>
            <a:pathLst>
              <a:path w="1319213" h="1000128">
                <a:moveTo>
                  <a:pt x="0" y="990603"/>
                </a:moveTo>
                <a:cubicBezTo>
                  <a:pt x="261540" y="494509"/>
                  <a:pt x="523081" y="-1584"/>
                  <a:pt x="742950" y="3"/>
                </a:cubicBezTo>
                <a:cubicBezTo>
                  <a:pt x="962819" y="1590"/>
                  <a:pt x="1198563" y="844553"/>
                  <a:pt x="1319213" y="1000128"/>
                </a:cubicBezTo>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19473" y="1598278"/>
            <a:ext cx="300082" cy="369332"/>
          </a:xfrm>
          <a:prstGeom prst="rect">
            <a:avLst/>
          </a:prstGeom>
          <a:noFill/>
        </p:spPr>
        <p:txBody>
          <a:bodyPr wrap="none" rtlCol="0">
            <a:spAutoFit/>
          </a:bodyPr>
          <a:lstStyle/>
          <a:p>
            <a:r>
              <a:rPr lang="en-US" dirty="0"/>
              <a:t>p</a:t>
            </a:r>
          </a:p>
        </p:txBody>
      </p:sp>
      <p:sp>
        <p:nvSpPr>
          <p:cNvPr id="33" name="TextBox 32"/>
          <p:cNvSpPr txBox="1"/>
          <p:nvPr/>
        </p:nvSpPr>
        <p:spPr>
          <a:xfrm>
            <a:off x="6175300" y="2823551"/>
            <a:ext cx="309700" cy="369332"/>
          </a:xfrm>
          <a:prstGeom prst="rect">
            <a:avLst/>
          </a:prstGeom>
          <a:noFill/>
        </p:spPr>
        <p:txBody>
          <a:bodyPr wrap="none" rtlCol="0">
            <a:spAutoFit/>
          </a:bodyPr>
          <a:lstStyle/>
          <a:p>
            <a:r>
              <a:rPr lang="en-US" dirty="0"/>
              <a:t>$</a:t>
            </a:r>
          </a:p>
        </p:txBody>
      </p:sp>
      <p:cxnSp>
        <p:nvCxnSpPr>
          <p:cNvPr id="34" name="Straight Connector 33"/>
          <p:cNvCxnSpPr>
            <a:stCxn id="31" idx="1"/>
          </p:cNvCxnSpPr>
          <p:nvPr/>
        </p:nvCxnSpPr>
        <p:spPr>
          <a:xfrm flipH="1">
            <a:off x="5650970" y="2023453"/>
            <a:ext cx="1888" cy="847723"/>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5" name="Cloud Callout 34"/>
          <p:cNvSpPr/>
          <p:nvPr/>
        </p:nvSpPr>
        <p:spPr>
          <a:xfrm>
            <a:off x="8056358" y="1598279"/>
            <a:ext cx="2208128" cy="2129838"/>
          </a:xfrm>
          <a:prstGeom prst="cloudCallout">
            <a:avLst>
              <a:gd name="adj1" fmla="val 52562"/>
              <a:gd name="adj2" fmla="val 46071"/>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p:cNvPicPr>
            <a:picLocks noChangeAspect="1"/>
          </p:cNvPicPr>
          <p:nvPr/>
        </p:nvPicPr>
        <p:blipFill>
          <a:blip r:embed="rId2"/>
          <a:stretch>
            <a:fillRect/>
          </a:stretch>
        </p:blipFill>
        <p:spPr>
          <a:xfrm>
            <a:off x="10173256" y="3001883"/>
            <a:ext cx="1567902" cy="1570872"/>
          </a:xfrm>
          <a:prstGeom prst="rect">
            <a:avLst/>
          </a:prstGeom>
        </p:spPr>
      </p:pic>
      <p:cxnSp>
        <p:nvCxnSpPr>
          <p:cNvPr id="37" name="Straight Arrow Connector 36"/>
          <p:cNvCxnSpPr/>
          <p:nvPr/>
        </p:nvCxnSpPr>
        <p:spPr>
          <a:xfrm>
            <a:off x="8138866" y="2871176"/>
            <a:ext cx="1802491" cy="0"/>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cxnSp>
        <p:nvCxnSpPr>
          <p:cNvPr id="38" name="Straight Arrow Connector 37"/>
          <p:cNvCxnSpPr/>
          <p:nvPr/>
        </p:nvCxnSpPr>
        <p:spPr>
          <a:xfrm flipV="1">
            <a:off x="9041360" y="1782945"/>
            <a:ext cx="0" cy="108823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9" name="Freeform 38"/>
          <p:cNvSpPr/>
          <p:nvPr/>
        </p:nvSpPr>
        <p:spPr>
          <a:xfrm>
            <a:off x="8338891" y="2023451"/>
            <a:ext cx="1319213" cy="800100"/>
          </a:xfrm>
          <a:custGeom>
            <a:avLst/>
            <a:gdLst>
              <a:gd name="connsiteX0" fmla="*/ 0 w 1319213"/>
              <a:gd name="connsiteY0" fmla="*/ 990603 h 1000128"/>
              <a:gd name="connsiteX1" fmla="*/ 742950 w 1319213"/>
              <a:gd name="connsiteY1" fmla="*/ 3 h 1000128"/>
              <a:gd name="connsiteX2" fmla="*/ 1319213 w 1319213"/>
              <a:gd name="connsiteY2" fmla="*/ 1000128 h 1000128"/>
            </a:gdLst>
            <a:ahLst/>
            <a:cxnLst>
              <a:cxn ang="0">
                <a:pos x="connsiteX0" y="connsiteY0"/>
              </a:cxn>
              <a:cxn ang="0">
                <a:pos x="connsiteX1" y="connsiteY1"/>
              </a:cxn>
              <a:cxn ang="0">
                <a:pos x="connsiteX2" y="connsiteY2"/>
              </a:cxn>
            </a:cxnLst>
            <a:rect l="l" t="t" r="r" b="b"/>
            <a:pathLst>
              <a:path w="1319213" h="1000128">
                <a:moveTo>
                  <a:pt x="0" y="990603"/>
                </a:moveTo>
                <a:cubicBezTo>
                  <a:pt x="261540" y="494509"/>
                  <a:pt x="523081" y="-1584"/>
                  <a:pt x="742950" y="3"/>
                </a:cubicBezTo>
                <a:cubicBezTo>
                  <a:pt x="962819" y="1590"/>
                  <a:pt x="1198563" y="844553"/>
                  <a:pt x="1319213" y="1000128"/>
                </a:cubicBezTo>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9010381" y="1598278"/>
            <a:ext cx="300082" cy="369332"/>
          </a:xfrm>
          <a:prstGeom prst="rect">
            <a:avLst/>
          </a:prstGeom>
          <a:noFill/>
        </p:spPr>
        <p:txBody>
          <a:bodyPr wrap="none" rtlCol="0">
            <a:spAutoFit/>
          </a:bodyPr>
          <a:lstStyle/>
          <a:p>
            <a:r>
              <a:rPr lang="en-US" dirty="0"/>
              <a:t>p</a:t>
            </a:r>
          </a:p>
        </p:txBody>
      </p:sp>
      <p:sp>
        <p:nvSpPr>
          <p:cNvPr id="41" name="TextBox 40"/>
          <p:cNvSpPr txBox="1"/>
          <p:nvPr/>
        </p:nvSpPr>
        <p:spPr>
          <a:xfrm>
            <a:off x="9766208" y="2823551"/>
            <a:ext cx="309700" cy="369332"/>
          </a:xfrm>
          <a:prstGeom prst="rect">
            <a:avLst/>
          </a:prstGeom>
          <a:noFill/>
        </p:spPr>
        <p:txBody>
          <a:bodyPr wrap="none" rtlCol="0">
            <a:spAutoFit/>
          </a:bodyPr>
          <a:lstStyle/>
          <a:p>
            <a:r>
              <a:rPr lang="en-US" dirty="0"/>
              <a:t>$</a:t>
            </a:r>
          </a:p>
        </p:txBody>
      </p:sp>
      <p:cxnSp>
        <p:nvCxnSpPr>
          <p:cNvPr id="42" name="Straight Connector 41"/>
          <p:cNvCxnSpPr>
            <a:stCxn id="39" idx="1"/>
          </p:cNvCxnSpPr>
          <p:nvPr/>
        </p:nvCxnSpPr>
        <p:spPr>
          <a:xfrm flipH="1">
            <a:off x="9079953" y="2023453"/>
            <a:ext cx="1888" cy="847723"/>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43" name="10-Point Star 42"/>
          <p:cNvSpPr/>
          <p:nvPr/>
        </p:nvSpPr>
        <p:spPr>
          <a:xfrm>
            <a:off x="6061171" y="3893457"/>
            <a:ext cx="1642131" cy="1748925"/>
          </a:xfrm>
          <a:prstGeom prst="star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Best slot machine to play (for now)</a:t>
            </a:r>
          </a:p>
        </p:txBody>
      </p:sp>
    </p:spTree>
    <p:extLst>
      <p:ext uri="{BB962C8B-B14F-4D97-AF65-F5344CB8AC3E}">
        <p14:creationId xmlns:p14="http://schemas.microsoft.com/office/powerpoint/2010/main" val="3573310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0-#ppt_w/2"/>
                                          </p:val>
                                        </p:tav>
                                        <p:tav tm="100000">
                                          <p:val>
                                            <p:strVal val="#ppt_x"/>
                                          </p:val>
                                        </p:tav>
                                      </p:tavLst>
                                    </p:anim>
                                    <p:anim calcmode="lin" valueType="num">
                                      <p:cBhvr additive="base">
                                        <p:cTn id="16" dur="500" fill="hold"/>
                                        <p:tgtEl>
                                          <p:spTgt spid="13"/>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0-#ppt_w/2"/>
                                          </p:val>
                                        </p:tav>
                                        <p:tav tm="100000">
                                          <p:val>
                                            <p:strVal val="#ppt_x"/>
                                          </p:val>
                                        </p:tav>
                                      </p:tavLst>
                                    </p:anim>
                                    <p:anim calcmode="lin" valueType="num">
                                      <p:cBhvr additive="base">
                                        <p:cTn id="20" dur="500" fill="hold"/>
                                        <p:tgtEl>
                                          <p:spTgt spid="14"/>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0-#ppt_w/2"/>
                                          </p:val>
                                        </p:tav>
                                        <p:tav tm="100000">
                                          <p:val>
                                            <p:strVal val="#ppt_x"/>
                                          </p:val>
                                        </p:tav>
                                      </p:tavLst>
                                    </p:anim>
                                    <p:anim calcmode="lin" valueType="num">
                                      <p:cBhvr additive="base">
                                        <p:cTn id="24"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0-#ppt_w/2"/>
                                          </p:val>
                                        </p:tav>
                                        <p:tav tm="100000">
                                          <p:val>
                                            <p:strVal val="#ppt_x"/>
                                          </p:val>
                                        </p:tav>
                                      </p:tavLst>
                                    </p:anim>
                                    <p:anim calcmode="lin" valueType="num">
                                      <p:cBhvr additive="base">
                                        <p:cTn id="30" dur="500" fill="hold"/>
                                        <p:tgtEl>
                                          <p:spTgt spid="5"/>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0-#ppt_w/2"/>
                                          </p:val>
                                        </p:tav>
                                        <p:tav tm="100000">
                                          <p:val>
                                            <p:strVal val="#ppt_x"/>
                                          </p:val>
                                        </p:tav>
                                      </p:tavLst>
                                    </p:anim>
                                    <p:anim calcmode="lin" valueType="num">
                                      <p:cBhvr additive="base">
                                        <p:cTn id="34" dur="500" fill="hold"/>
                                        <p:tgtEl>
                                          <p:spTgt spid="9"/>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0-#ppt_w/2"/>
                                          </p:val>
                                        </p:tav>
                                        <p:tav tm="100000">
                                          <p:val>
                                            <p:strVal val="#ppt_x"/>
                                          </p:val>
                                        </p:tav>
                                      </p:tavLst>
                                    </p:anim>
                                    <p:anim calcmode="lin" valueType="num">
                                      <p:cBhvr additive="base">
                                        <p:cTn id="42"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additive="base">
                                        <p:cTn id="47" dur="500" fill="hold"/>
                                        <p:tgtEl>
                                          <p:spTgt spid="4"/>
                                        </p:tgtEl>
                                        <p:attrNameLst>
                                          <p:attrName>ppt_x</p:attrName>
                                        </p:attrNameLst>
                                      </p:cBhvr>
                                      <p:tavLst>
                                        <p:tav tm="0">
                                          <p:val>
                                            <p:strVal val="0-#ppt_w/2"/>
                                          </p:val>
                                        </p:tav>
                                        <p:tav tm="100000">
                                          <p:val>
                                            <p:strVal val="#ppt_x"/>
                                          </p:val>
                                        </p:tav>
                                      </p:tavLst>
                                    </p:anim>
                                    <p:anim calcmode="lin" valueType="num">
                                      <p:cBhvr additive="base">
                                        <p:cTn id="48" dur="500" fill="hold"/>
                                        <p:tgtEl>
                                          <p:spTgt spid="4"/>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500" fill="hold"/>
                                        <p:tgtEl>
                                          <p:spTgt spid="22"/>
                                        </p:tgtEl>
                                        <p:attrNameLst>
                                          <p:attrName>ppt_x</p:attrName>
                                        </p:attrNameLst>
                                      </p:cBhvr>
                                      <p:tavLst>
                                        <p:tav tm="0">
                                          <p:val>
                                            <p:strVal val="0-#ppt_w/2"/>
                                          </p:val>
                                        </p:tav>
                                        <p:tav tm="100000">
                                          <p:val>
                                            <p:strVal val="#ppt_x"/>
                                          </p:val>
                                        </p:tav>
                                      </p:tavLst>
                                    </p:anim>
                                    <p:anim calcmode="lin" valueType="num">
                                      <p:cBhvr additive="base">
                                        <p:cTn id="52"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500"/>
                                        <p:tgtEl>
                                          <p:spTgt spid="23"/>
                                        </p:tgtEl>
                                      </p:cBhvr>
                                    </p:animEffect>
                                  </p:childTnLst>
                                </p:cTn>
                              </p:par>
                            </p:childTnLst>
                          </p:cTn>
                        </p:par>
                      </p:childTnLst>
                    </p:cTn>
                  </p:par>
                  <p:par>
                    <p:cTn id="58" fill="hold">
                      <p:stCondLst>
                        <p:cond delay="indefinite"/>
                      </p:stCondLst>
                      <p:childTnLst>
                        <p:par>
                          <p:cTn id="59" fill="hold">
                            <p:stCondLst>
                              <p:cond delay="0"/>
                            </p:stCondLst>
                            <p:childTnLst>
                              <p:par>
                                <p:cTn id="60" presetID="35" presetClass="path" presetSubtype="0" accel="50000" decel="50000" fill="hold" grpId="0" nodeType="clickEffect">
                                  <p:stCondLst>
                                    <p:cond delay="0"/>
                                  </p:stCondLst>
                                  <p:childTnLst>
                                    <p:animMotion origin="layout" path="M 8.33333E-7 -2.22222E-6 L -0.02969 -2.22222E-6 " pathEditMode="relative" rAng="0" ptsTypes="AA">
                                      <p:cBhvr>
                                        <p:cTn id="61" dur="2000" fill="hold"/>
                                        <p:tgtEl>
                                          <p:spTgt spid="17"/>
                                        </p:tgtEl>
                                        <p:attrNameLst>
                                          <p:attrName>ppt_x</p:attrName>
                                          <p:attrName>ppt_y</p:attrName>
                                        </p:attrNameLst>
                                      </p:cBhvr>
                                      <p:rCtr x="-1484" y="0"/>
                                    </p:animMotion>
                                  </p:childTnLst>
                                </p:cTn>
                              </p:par>
                              <p:par>
                                <p:cTn id="62" presetID="35" presetClass="path" presetSubtype="0" accel="50000" decel="50000" fill="hold" nodeType="withEffect">
                                  <p:stCondLst>
                                    <p:cond delay="0"/>
                                  </p:stCondLst>
                                  <p:childTnLst>
                                    <p:animMotion origin="layout" path="M 2.77556E-17 -4.44444E-6 L -0.03125 0.0007 " pathEditMode="relative" rAng="0" ptsTypes="AA">
                                      <p:cBhvr>
                                        <p:cTn id="63" dur="2000" fill="hold"/>
                                        <p:tgtEl>
                                          <p:spTgt spid="20"/>
                                        </p:tgtEl>
                                        <p:attrNameLst>
                                          <p:attrName>ppt_x</p:attrName>
                                          <p:attrName>ppt_y</p:attrName>
                                        </p:attrNameLst>
                                      </p:cBhvr>
                                      <p:rCtr x="-1563" y="23"/>
                                    </p:animMotion>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500"/>
                                        <p:tgtEl>
                                          <p:spTgt spid="24"/>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fade">
                                      <p:cBhvr>
                                        <p:cTn id="73" dur="500"/>
                                        <p:tgtEl>
                                          <p:spTgt spid="25"/>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500"/>
                                        <p:tgtEl>
                                          <p:spTgt spid="26"/>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xit" presetSubtype="0" fill="hold" grpId="1" nodeType="clickEffect">
                                  <p:stCondLst>
                                    <p:cond delay="0"/>
                                  </p:stCondLst>
                                  <p:childTnLst>
                                    <p:animEffect transition="out" filter="fade">
                                      <p:cBhvr>
                                        <p:cTn id="80" dur="500"/>
                                        <p:tgtEl>
                                          <p:spTgt spid="6"/>
                                        </p:tgtEl>
                                      </p:cBhvr>
                                    </p:animEffect>
                                    <p:set>
                                      <p:cBhvr>
                                        <p:cTn id="81" dur="1" fill="hold">
                                          <p:stCondLst>
                                            <p:cond delay="499"/>
                                          </p:stCondLst>
                                        </p:cTn>
                                        <p:tgtEl>
                                          <p:spTgt spid="6"/>
                                        </p:tgtEl>
                                        <p:attrNameLst>
                                          <p:attrName>style.visibility</p:attrName>
                                        </p:attrNameLst>
                                      </p:cBhvr>
                                      <p:to>
                                        <p:strVal val="hidden"/>
                                      </p:to>
                                    </p:set>
                                  </p:childTnLst>
                                </p:cTn>
                              </p:par>
                              <p:par>
                                <p:cTn id="82" presetID="10" presetClass="exit" presetSubtype="0" fill="hold" nodeType="withEffect">
                                  <p:stCondLst>
                                    <p:cond delay="0"/>
                                  </p:stCondLst>
                                  <p:childTnLst>
                                    <p:animEffect transition="out" filter="fade">
                                      <p:cBhvr>
                                        <p:cTn id="83" dur="500"/>
                                        <p:tgtEl>
                                          <p:spTgt spid="12"/>
                                        </p:tgtEl>
                                      </p:cBhvr>
                                    </p:animEffect>
                                    <p:set>
                                      <p:cBhvr>
                                        <p:cTn id="84" dur="1" fill="hold">
                                          <p:stCondLst>
                                            <p:cond delay="499"/>
                                          </p:stCondLst>
                                        </p:cTn>
                                        <p:tgtEl>
                                          <p:spTgt spid="12"/>
                                        </p:tgtEl>
                                        <p:attrNameLst>
                                          <p:attrName>style.visibility</p:attrName>
                                        </p:attrNameLst>
                                      </p:cBhvr>
                                      <p:to>
                                        <p:strVal val="hidden"/>
                                      </p:to>
                                    </p:set>
                                  </p:childTnLst>
                                </p:cTn>
                              </p:par>
                              <p:par>
                                <p:cTn id="85" presetID="10" presetClass="exit" presetSubtype="0" fill="hold" nodeType="withEffect">
                                  <p:stCondLst>
                                    <p:cond delay="0"/>
                                  </p:stCondLst>
                                  <p:childTnLst>
                                    <p:animEffect transition="out" filter="fade">
                                      <p:cBhvr>
                                        <p:cTn id="86" dur="500"/>
                                        <p:tgtEl>
                                          <p:spTgt spid="13"/>
                                        </p:tgtEl>
                                      </p:cBhvr>
                                    </p:animEffect>
                                    <p:set>
                                      <p:cBhvr>
                                        <p:cTn id="87" dur="1" fill="hold">
                                          <p:stCondLst>
                                            <p:cond delay="499"/>
                                          </p:stCondLst>
                                        </p:cTn>
                                        <p:tgtEl>
                                          <p:spTgt spid="13"/>
                                        </p:tgtEl>
                                        <p:attrNameLst>
                                          <p:attrName>style.visibility</p:attrName>
                                        </p:attrNameLst>
                                      </p:cBhvr>
                                      <p:to>
                                        <p:strVal val="hidden"/>
                                      </p:to>
                                    </p:set>
                                  </p:childTnLst>
                                </p:cTn>
                              </p:par>
                              <p:par>
                                <p:cTn id="88" presetID="10" presetClass="exit" presetSubtype="0" fill="hold" nodeType="withEffect">
                                  <p:stCondLst>
                                    <p:cond delay="0"/>
                                  </p:stCondLst>
                                  <p:childTnLst>
                                    <p:animEffect transition="out" filter="fade">
                                      <p:cBhvr>
                                        <p:cTn id="89" dur="500"/>
                                        <p:tgtEl>
                                          <p:spTgt spid="14"/>
                                        </p:tgtEl>
                                      </p:cBhvr>
                                    </p:animEffect>
                                    <p:set>
                                      <p:cBhvr>
                                        <p:cTn id="90" dur="1" fill="hold">
                                          <p:stCondLst>
                                            <p:cond delay="499"/>
                                          </p:stCondLst>
                                        </p:cTn>
                                        <p:tgtEl>
                                          <p:spTgt spid="14"/>
                                        </p:tgtEl>
                                        <p:attrNameLst>
                                          <p:attrName>style.visibility</p:attrName>
                                        </p:attrNameLst>
                                      </p:cBhvr>
                                      <p:to>
                                        <p:strVal val="hidden"/>
                                      </p:to>
                                    </p:set>
                                  </p:childTnLst>
                                </p:cTn>
                              </p:par>
                              <p:par>
                                <p:cTn id="91" presetID="10" presetClass="exit" presetSubtype="0" fill="hold" nodeType="withEffect">
                                  <p:stCondLst>
                                    <p:cond delay="0"/>
                                  </p:stCondLst>
                                  <p:childTnLst>
                                    <p:animEffect transition="out" filter="fade">
                                      <p:cBhvr>
                                        <p:cTn id="92" dur="500"/>
                                        <p:tgtEl>
                                          <p:spTgt spid="21"/>
                                        </p:tgtEl>
                                      </p:cBhvr>
                                    </p:animEffect>
                                    <p:set>
                                      <p:cBhvr>
                                        <p:cTn id="93" dur="1" fill="hold">
                                          <p:stCondLst>
                                            <p:cond delay="499"/>
                                          </p:stCondLst>
                                        </p:cTn>
                                        <p:tgtEl>
                                          <p:spTgt spid="21"/>
                                        </p:tgtEl>
                                        <p:attrNameLst>
                                          <p:attrName>style.visibility</p:attrName>
                                        </p:attrNameLst>
                                      </p:cBhvr>
                                      <p:to>
                                        <p:strVal val="hidden"/>
                                      </p:to>
                                    </p:set>
                                  </p:childTnLst>
                                </p:cTn>
                              </p:par>
                              <p:par>
                                <p:cTn id="94" presetID="10" presetClass="exit" presetSubtype="0" fill="hold" grpId="1" nodeType="withEffect">
                                  <p:stCondLst>
                                    <p:cond delay="0"/>
                                  </p:stCondLst>
                                  <p:childTnLst>
                                    <p:animEffect transition="out" filter="fade">
                                      <p:cBhvr>
                                        <p:cTn id="95" dur="500"/>
                                        <p:tgtEl>
                                          <p:spTgt spid="5"/>
                                        </p:tgtEl>
                                      </p:cBhvr>
                                    </p:animEffect>
                                    <p:set>
                                      <p:cBhvr>
                                        <p:cTn id="96" dur="1" fill="hold">
                                          <p:stCondLst>
                                            <p:cond delay="499"/>
                                          </p:stCondLst>
                                        </p:cTn>
                                        <p:tgtEl>
                                          <p:spTgt spid="5"/>
                                        </p:tgtEl>
                                        <p:attrNameLst>
                                          <p:attrName>style.visibility</p:attrName>
                                        </p:attrNameLst>
                                      </p:cBhvr>
                                      <p:to>
                                        <p:strVal val="hidden"/>
                                      </p:to>
                                    </p:set>
                                  </p:childTnLst>
                                </p:cTn>
                              </p:par>
                              <p:par>
                                <p:cTn id="97" presetID="10" presetClass="exit" presetSubtype="0" fill="hold" nodeType="withEffect">
                                  <p:stCondLst>
                                    <p:cond delay="0"/>
                                  </p:stCondLst>
                                  <p:childTnLst>
                                    <p:animEffect transition="out" filter="fade">
                                      <p:cBhvr>
                                        <p:cTn id="98" dur="500"/>
                                        <p:tgtEl>
                                          <p:spTgt spid="9"/>
                                        </p:tgtEl>
                                      </p:cBhvr>
                                    </p:animEffect>
                                    <p:set>
                                      <p:cBhvr>
                                        <p:cTn id="99" dur="1" fill="hold">
                                          <p:stCondLst>
                                            <p:cond delay="499"/>
                                          </p:stCondLst>
                                        </p:cTn>
                                        <p:tgtEl>
                                          <p:spTgt spid="9"/>
                                        </p:tgtEl>
                                        <p:attrNameLst>
                                          <p:attrName>style.visibility</p:attrName>
                                        </p:attrNameLst>
                                      </p:cBhvr>
                                      <p:to>
                                        <p:strVal val="hidden"/>
                                      </p:to>
                                    </p:set>
                                  </p:childTnLst>
                                </p:cTn>
                              </p:par>
                              <p:par>
                                <p:cTn id="100" presetID="10" presetClass="exit" presetSubtype="0" fill="hold" nodeType="withEffect">
                                  <p:stCondLst>
                                    <p:cond delay="0"/>
                                  </p:stCondLst>
                                  <p:childTnLst>
                                    <p:animEffect transition="out" filter="fade">
                                      <p:cBhvr>
                                        <p:cTn id="101" dur="500"/>
                                        <p:tgtEl>
                                          <p:spTgt spid="10"/>
                                        </p:tgtEl>
                                      </p:cBhvr>
                                    </p:animEffect>
                                    <p:set>
                                      <p:cBhvr>
                                        <p:cTn id="102" dur="1" fill="hold">
                                          <p:stCondLst>
                                            <p:cond delay="499"/>
                                          </p:stCondLst>
                                        </p:cTn>
                                        <p:tgtEl>
                                          <p:spTgt spid="10"/>
                                        </p:tgtEl>
                                        <p:attrNameLst>
                                          <p:attrName>style.visibility</p:attrName>
                                        </p:attrNameLst>
                                      </p:cBhvr>
                                      <p:to>
                                        <p:strVal val="hidden"/>
                                      </p:to>
                                    </p:set>
                                  </p:childTnLst>
                                </p:cTn>
                              </p:par>
                              <p:par>
                                <p:cTn id="103" presetID="10" presetClass="exit" presetSubtype="0" fill="hold" nodeType="withEffect">
                                  <p:stCondLst>
                                    <p:cond delay="0"/>
                                  </p:stCondLst>
                                  <p:childTnLst>
                                    <p:animEffect transition="out" filter="fade">
                                      <p:cBhvr>
                                        <p:cTn id="104" dur="500"/>
                                        <p:tgtEl>
                                          <p:spTgt spid="11"/>
                                        </p:tgtEl>
                                      </p:cBhvr>
                                    </p:animEffect>
                                    <p:set>
                                      <p:cBhvr>
                                        <p:cTn id="105" dur="1" fill="hold">
                                          <p:stCondLst>
                                            <p:cond delay="499"/>
                                          </p:stCondLst>
                                        </p:cTn>
                                        <p:tgtEl>
                                          <p:spTgt spid="11"/>
                                        </p:tgtEl>
                                        <p:attrNameLst>
                                          <p:attrName>style.visibility</p:attrName>
                                        </p:attrNameLst>
                                      </p:cBhvr>
                                      <p:to>
                                        <p:strVal val="hidden"/>
                                      </p:to>
                                    </p:set>
                                  </p:childTnLst>
                                </p:cTn>
                              </p:par>
                              <p:par>
                                <p:cTn id="106" presetID="10" presetClass="exit" presetSubtype="0" fill="hold" grpId="1" nodeType="withEffect">
                                  <p:stCondLst>
                                    <p:cond delay="0"/>
                                  </p:stCondLst>
                                  <p:childTnLst>
                                    <p:animEffect transition="out" filter="fade">
                                      <p:cBhvr>
                                        <p:cTn id="107" dur="500"/>
                                        <p:tgtEl>
                                          <p:spTgt spid="4"/>
                                        </p:tgtEl>
                                      </p:cBhvr>
                                    </p:animEffect>
                                    <p:set>
                                      <p:cBhvr>
                                        <p:cTn id="108" dur="1" fill="hold">
                                          <p:stCondLst>
                                            <p:cond delay="499"/>
                                          </p:stCondLst>
                                        </p:cTn>
                                        <p:tgtEl>
                                          <p:spTgt spid="4"/>
                                        </p:tgtEl>
                                        <p:attrNameLst>
                                          <p:attrName>style.visibility</p:attrName>
                                        </p:attrNameLst>
                                      </p:cBhvr>
                                      <p:to>
                                        <p:strVal val="hidden"/>
                                      </p:to>
                                    </p:set>
                                  </p:childTnLst>
                                </p:cTn>
                              </p:par>
                              <p:par>
                                <p:cTn id="109" presetID="10" presetClass="exit" presetSubtype="0" fill="hold" nodeType="withEffect">
                                  <p:stCondLst>
                                    <p:cond delay="0"/>
                                  </p:stCondLst>
                                  <p:childTnLst>
                                    <p:animEffect transition="out" filter="fade">
                                      <p:cBhvr>
                                        <p:cTn id="110" dur="500"/>
                                        <p:tgtEl>
                                          <p:spTgt spid="22"/>
                                        </p:tgtEl>
                                      </p:cBhvr>
                                    </p:animEffect>
                                    <p:set>
                                      <p:cBhvr>
                                        <p:cTn id="111" dur="1" fill="hold">
                                          <p:stCondLst>
                                            <p:cond delay="499"/>
                                          </p:stCondLst>
                                        </p:cTn>
                                        <p:tgtEl>
                                          <p:spTgt spid="22"/>
                                        </p:tgtEl>
                                        <p:attrNameLst>
                                          <p:attrName>style.visibility</p:attrName>
                                        </p:attrNameLst>
                                      </p:cBhvr>
                                      <p:to>
                                        <p:strVal val="hidden"/>
                                      </p:to>
                                    </p:set>
                                  </p:childTnLst>
                                </p:cTn>
                              </p:par>
                              <p:par>
                                <p:cTn id="112" presetID="10" presetClass="exit" presetSubtype="0" fill="hold" grpId="1" nodeType="withEffect">
                                  <p:stCondLst>
                                    <p:cond delay="0"/>
                                  </p:stCondLst>
                                  <p:childTnLst>
                                    <p:animEffect transition="out" filter="fade">
                                      <p:cBhvr>
                                        <p:cTn id="113" dur="500"/>
                                        <p:tgtEl>
                                          <p:spTgt spid="23"/>
                                        </p:tgtEl>
                                      </p:cBhvr>
                                    </p:animEffect>
                                    <p:set>
                                      <p:cBhvr>
                                        <p:cTn id="114" dur="1" fill="hold">
                                          <p:stCondLst>
                                            <p:cond delay="499"/>
                                          </p:stCondLst>
                                        </p:cTn>
                                        <p:tgtEl>
                                          <p:spTgt spid="23"/>
                                        </p:tgtEl>
                                        <p:attrNameLst>
                                          <p:attrName>style.visibility</p:attrName>
                                        </p:attrNameLst>
                                      </p:cBhvr>
                                      <p:to>
                                        <p:strVal val="hidden"/>
                                      </p:to>
                                    </p:set>
                                  </p:childTnLst>
                                </p:cTn>
                              </p:par>
                              <p:par>
                                <p:cTn id="115" presetID="10" presetClass="exit" presetSubtype="0" fill="hold" grpId="1" nodeType="withEffect">
                                  <p:stCondLst>
                                    <p:cond delay="0"/>
                                  </p:stCondLst>
                                  <p:childTnLst>
                                    <p:animEffect transition="out" filter="fade">
                                      <p:cBhvr>
                                        <p:cTn id="116" dur="500"/>
                                        <p:tgtEl>
                                          <p:spTgt spid="24"/>
                                        </p:tgtEl>
                                      </p:cBhvr>
                                    </p:animEffect>
                                    <p:set>
                                      <p:cBhvr>
                                        <p:cTn id="117" dur="1" fill="hold">
                                          <p:stCondLst>
                                            <p:cond delay="499"/>
                                          </p:stCondLst>
                                        </p:cTn>
                                        <p:tgtEl>
                                          <p:spTgt spid="24"/>
                                        </p:tgtEl>
                                        <p:attrNameLst>
                                          <p:attrName>style.visibility</p:attrName>
                                        </p:attrNameLst>
                                      </p:cBhvr>
                                      <p:to>
                                        <p:strVal val="hidden"/>
                                      </p:to>
                                    </p:set>
                                  </p:childTnLst>
                                </p:cTn>
                              </p:par>
                              <p:par>
                                <p:cTn id="118" presetID="10" presetClass="exit" presetSubtype="0" fill="hold" grpId="1" nodeType="withEffect">
                                  <p:stCondLst>
                                    <p:cond delay="0"/>
                                  </p:stCondLst>
                                  <p:childTnLst>
                                    <p:animEffect transition="out" filter="fade">
                                      <p:cBhvr>
                                        <p:cTn id="119" dur="500"/>
                                        <p:tgtEl>
                                          <p:spTgt spid="25"/>
                                        </p:tgtEl>
                                      </p:cBhvr>
                                    </p:animEffect>
                                    <p:set>
                                      <p:cBhvr>
                                        <p:cTn id="120" dur="1" fill="hold">
                                          <p:stCondLst>
                                            <p:cond delay="499"/>
                                          </p:stCondLst>
                                        </p:cTn>
                                        <p:tgtEl>
                                          <p:spTgt spid="25"/>
                                        </p:tgtEl>
                                        <p:attrNameLst>
                                          <p:attrName>style.visibility</p:attrName>
                                        </p:attrNameLst>
                                      </p:cBhvr>
                                      <p:to>
                                        <p:strVal val="hidden"/>
                                      </p:to>
                                    </p:set>
                                  </p:childTnLst>
                                </p:cTn>
                              </p:par>
                              <p:par>
                                <p:cTn id="121" presetID="10" presetClass="exit" presetSubtype="0" fill="hold" grpId="1" nodeType="withEffect">
                                  <p:stCondLst>
                                    <p:cond delay="0"/>
                                  </p:stCondLst>
                                  <p:childTnLst>
                                    <p:animEffect transition="out" filter="fade">
                                      <p:cBhvr>
                                        <p:cTn id="122" dur="500"/>
                                        <p:tgtEl>
                                          <p:spTgt spid="26"/>
                                        </p:tgtEl>
                                      </p:cBhvr>
                                    </p:animEffect>
                                    <p:set>
                                      <p:cBhvr>
                                        <p:cTn id="123" dur="1" fill="hold">
                                          <p:stCondLst>
                                            <p:cond delay="499"/>
                                          </p:stCondLst>
                                        </p:cTn>
                                        <p:tgtEl>
                                          <p:spTgt spid="26"/>
                                        </p:tgtEl>
                                        <p:attrNameLst>
                                          <p:attrName>style.visibility</p:attrName>
                                        </p:attrNameLst>
                                      </p:cBhvr>
                                      <p:to>
                                        <p:strVal val="hidden"/>
                                      </p:to>
                                    </p:set>
                                  </p:childTnLst>
                                </p:cTn>
                              </p:par>
                            </p:childTnLst>
                          </p:cTn>
                        </p:par>
                      </p:childTnLst>
                    </p:cTn>
                  </p:par>
                  <p:par>
                    <p:cTn id="124" fill="hold">
                      <p:stCondLst>
                        <p:cond delay="indefinite"/>
                      </p:stCondLst>
                      <p:childTnLst>
                        <p:par>
                          <p:cTn id="125" fill="hold">
                            <p:stCondLst>
                              <p:cond delay="0"/>
                            </p:stCondLst>
                            <p:childTnLst>
                              <p:par>
                                <p:cTn id="126" presetID="10" presetClass="entr" presetSubtype="0" fill="hold" nodeType="clickEffect">
                                  <p:stCondLst>
                                    <p:cond delay="0"/>
                                  </p:stCondLst>
                                  <p:childTnLst>
                                    <p:set>
                                      <p:cBhvr>
                                        <p:cTn id="127" dur="1" fill="hold">
                                          <p:stCondLst>
                                            <p:cond delay="0"/>
                                          </p:stCondLst>
                                        </p:cTn>
                                        <p:tgtEl>
                                          <p:spTgt spid="28"/>
                                        </p:tgtEl>
                                        <p:attrNameLst>
                                          <p:attrName>style.visibility</p:attrName>
                                        </p:attrNameLst>
                                      </p:cBhvr>
                                      <p:to>
                                        <p:strVal val="visible"/>
                                      </p:to>
                                    </p:set>
                                    <p:animEffect transition="in" filter="fade">
                                      <p:cBhvr>
                                        <p:cTn id="128" dur="500"/>
                                        <p:tgtEl>
                                          <p:spTgt spid="28"/>
                                        </p:tgtEl>
                                      </p:cBhvr>
                                    </p:animEffect>
                                  </p:childTnLst>
                                </p:cTn>
                              </p:par>
                              <p:par>
                                <p:cTn id="129" presetID="10" presetClass="entr" presetSubtype="0" fill="hold" nodeType="withEffect">
                                  <p:stCondLst>
                                    <p:cond delay="0"/>
                                  </p:stCondLst>
                                  <p:childTnLst>
                                    <p:set>
                                      <p:cBhvr>
                                        <p:cTn id="130" dur="1" fill="hold">
                                          <p:stCondLst>
                                            <p:cond delay="0"/>
                                          </p:stCondLst>
                                        </p:cTn>
                                        <p:tgtEl>
                                          <p:spTgt spid="36"/>
                                        </p:tgtEl>
                                        <p:attrNameLst>
                                          <p:attrName>style.visibility</p:attrName>
                                        </p:attrNameLst>
                                      </p:cBhvr>
                                      <p:to>
                                        <p:strVal val="visible"/>
                                      </p:to>
                                    </p:set>
                                    <p:animEffect transition="in" filter="fade">
                                      <p:cBhvr>
                                        <p:cTn id="131" dur="500"/>
                                        <p:tgtEl>
                                          <p:spTgt spid="36"/>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27"/>
                                        </p:tgtEl>
                                        <p:attrNameLst>
                                          <p:attrName>style.visibility</p:attrName>
                                        </p:attrNameLst>
                                      </p:cBhvr>
                                      <p:to>
                                        <p:strVal val="visible"/>
                                      </p:to>
                                    </p:set>
                                    <p:animEffect transition="in" filter="fade">
                                      <p:cBhvr>
                                        <p:cTn id="134" dur="500"/>
                                        <p:tgtEl>
                                          <p:spTgt spid="27"/>
                                        </p:tgtEl>
                                      </p:cBhvr>
                                    </p:animEffect>
                                  </p:childTnLst>
                                </p:cTn>
                              </p:par>
                              <p:par>
                                <p:cTn id="135" presetID="10" presetClass="entr" presetSubtype="0" fill="hold" nodeType="withEffect">
                                  <p:stCondLst>
                                    <p:cond delay="0"/>
                                  </p:stCondLst>
                                  <p:childTnLst>
                                    <p:set>
                                      <p:cBhvr>
                                        <p:cTn id="136" dur="1" fill="hold">
                                          <p:stCondLst>
                                            <p:cond delay="0"/>
                                          </p:stCondLst>
                                        </p:cTn>
                                        <p:tgtEl>
                                          <p:spTgt spid="29"/>
                                        </p:tgtEl>
                                        <p:attrNameLst>
                                          <p:attrName>style.visibility</p:attrName>
                                        </p:attrNameLst>
                                      </p:cBhvr>
                                      <p:to>
                                        <p:strVal val="visible"/>
                                      </p:to>
                                    </p:set>
                                    <p:animEffect transition="in" filter="fade">
                                      <p:cBhvr>
                                        <p:cTn id="137" dur="500"/>
                                        <p:tgtEl>
                                          <p:spTgt spid="29"/>
                                        </p:tgtEl>
                                      </p:cBhvr>
                                    </p:animEffect>
                                  </p:childTnLst>
                                </p:cTn>
                              </p:par>
                              <p:par>
                                <p:cTn id="138" presetID="10" presetClass="entr" presetSubtype="0" fill="hold" nodeType="withEffect">
                                  <p:stCondLst>
                                    <p:cond delay="0"/>
                                  </p:stCondLst>
                                  <p:childTnLst>
                                    <p:set>
                                      <p:cBhvr>
                                        <p:cTn id="139" dur="1" fill="hold">
                                          <p:stCondLst>
                                            <p:cond delay="0"/>
                                          </p:stCondLst>
                                        </p:cTn>
                                        <p:tgtEl>
                                          <p:spTgt spid="30"/>
                                        </p:tgtEl>
                                        <p:attrNameLst>
                                          <p:attrName>style.visibility</p:attrName>
                                        </p:attrNameLst>
                                      </p:cBhvr>
                                      <p:to>
                                        <p:strVal val="visible"/>
                                      </p:to>
                                    </p:set>
                                    <p:animEffect transition="in" filter="fade">
                                      <p:cBhvr>
                                        <p:cTn id="140" dur="500"/>
                                        <p:tgtEl>
                                          <p:spTgt spid="30"/>
                                        </p:tgtEl>
                                      </p:cBhvr>
                                    </p:animEffect>
                                  </p:childTnLst>
                                </p:cTn>
                              </p:par>
                              <p:par>
                                <p:cTn id="141" presetID="10" presetClass="entr" presetSubtype="0" fill="hold" grpId="0" nodeType="withEffect">
                                  <p:stCondLst>
                                    <p:cond delay="0"/>
                                  </p:stCondLst>
                                  <p:childTnLst>
                                    <p:set>
                                      <p:cBhvr>
                                        <p:cTn id="142" dur="1" fill="hold">
                                          <p:stCondLst>
                                            <p:cond delay="0"/>
                                          </p:stCondLst>
                                        </p:cTn>
                                        <p:tgtEl>
                                          <p:spTgt spid="31"/>
                                        </p:tgtEl>
                                        <p:attrNameLst>
                                          <p:attrName>style.visibility</p:attrName>
                                        </p:attrNameLst>
                                      </p:cBhvr>
                                      <p:to>
                                        <p:strVal val="visible"/>
                                      </p:to>
                                    </p:set>
                                    <p:animEffect transition="in" filter="fade">
                                      <p:cBhvr>
                                        <p:cTn id="143" dur="500"/>
                                        <p:tgtEl>
                                          <p:spTgt spid="31"/>
                                        </p:tgtEl>
                                      </p:cBhvr>
                                    </p:animEffect>
                                  </p:childTnLst>
                                </p:cTn>
                              </p:par>
                              <p:par>
                                <p:cTn id="144" presetID="10" presetClass="entr" presetSubtype="0" fill="hold" grpId="0" nodeType="withEffect">
                                  <p:stCondLst>
                                    <p:cond delay="0"/>
                                  </p:stCondLst>
                                  <p:childTnLst>
                                    <p:set>
                                      <p:cBhvr>
                                        <p:cTn id="145" dur="1" fill="hold">
                                          <p:stCondLst>
                                            <p:cond delay="0"/>
                                          </p:stCondLst>
                                        </p:cTn>
                                        <p:tgtEl>
                                          <p:spTgt spid="32"/>
                                        </p:tgtEl>
                                        <p:attrNameLst>
                                          <p:attrName>style.visibility</p:attrName>
                                        </p:attrNameLst>
                                      </p:cBhvr>
                                      <p:to>
                                        <p:strVal val="visible"/>
                                      </p:to>
                                    </p:set>
                                    <p:animEffect transition="in" filter="fade">
                                      <p:cBhvr>
                                        <p:cTn id="146" dur="500"/>
                                        <p:tgtEl>
                                          <p:spTgt spid="32"/>
                                        </p:tgtEl>
                                      </p:cBhvr>
                                    </p:animEffect>
                                  </p:childTnLst>
                                </p:cTn>
                              </p:par>
                              <p:par>
                                <p:cTn id="147" presetID="10" presetClass="entr" presetSubtype="0" fill="hold" grpId="0" nodeType="withEffect">
                                  <p:stCondLst>
                                    <p:cond delay="0"/>
                                  </p:stCondLst>
                                  <p:childTnLst>
                                    <p:set>
                                      <p:cBhvr>
                                        <p:cTn id="148" dur="1" fill="hold">
                                          <p:stCondLst>
                                            <p:cond delay="0"/>
                                          </p:stCondLst>
                                        </p:cTn>
                                        <p:tgtEl>
                                          <p:spTgt spid="33"/>
                                        </p:tgtEl>
                                        <p:attrNameLst>
                                          <p:attrName>style.visibility</p:attrName>
                                        </p:attrNameLst>
                                      </p:cBhvr>
                                      <p:to>
                                        <p:strVal val="visible"/>
                                      </p:to>
                                    </p:set>
                                    <p:animEffect transition="in" filter="fade">
                                      <p:cBhvr>
                                        <p:cTn id="149" dur="500"/>
                                        <p:tgtEl>
                                          <p:spTgt spid="33"/>
                                        </p:tgtEl>
                                      </p:cBhvr>
                                    </p:animEffect>
                                  </p:childTnLst>
                                </p:cTn>
                              </p:par>
                              <p:par>
                                <p:cTn id="150" presetID="10" presetClass="entr" presetSubtype="0" fill="hold" nodeType="withEffect">
                                  <p:stCondLst>
                                    <p:cond delay="0"/>
                                  </p:stCondLst>
                                  <p:childTnLst>
                                    <p:set>
                                      <p:cBhvr>
                                        <p:cTn id="151" dur="1" fill="hold">
                                          <p:stCondLst>
                                            <p:cond delay="0"/>
                                          </p:stCondLst>
                                        </p:cTn>
                                        <p:tgtEl>
                                          <p:spTgt spid="34"/>
                                        </p:tgtEl>
                                        <p:attrNameLst>
                                          <p:attrName>style.visibility</p:attrName>
                                        </p:attrNameLst>
                                      </p:cBhvr>
                                      <p:to>
                                        <p:strVal val="visible"/>
                                      </p:to>
                                    </p:set>
                                    <p:animEffect transition="in" filter="fade">
                                      <p:cBhvr>
                                        <p:cTn id="152" dur="500"/>
                                        <p:tgtEl>
                                          <p:spTgt spid="34"/>
                                        </p:tgtEl>
                                      </p:cBhvr>
                                    </p:animEffect>
                                  </p:childTnLst>
                                </p:cTn>
                              </p:par>
                              <p:par>
                                <p:cTn id="153" presetID="10" presetClass="entr" presetSubtype="0" fill="hold" grpId="0" nodeType="withEffect">
                                  <p:stCondLst>
                                    <p:cond delay="0"/>
                                  </p:stCondLst>
                                  <p:childTnLst>
                                    <p:set>
                                      <p:cBhvr>
                                        <p:cTn id="154" dur="1" fill="hold">
                                          <p:stCondLst>
                                            <p:cond delay="0"/>
                                          </p:stCondLst>
                                        </p:cTn>
                                        <p:tgtEl>
                                          <p:spTgt spid="35"/>
                                        </p:tgtEl>
                                        <p:attrNameLst>
                                          <p:attrName>style.visibility</p:attrName>
                                        </p:attrNameLst>
                                      </p:cBhvr>
                                      <p:to>
                                        <p:strVal val="visible"/>
                                      </p:to>
                                    </p:set>
                                    <p:animEffect transition="in" filter="fade">
                                      <p:cBhvr>
                                        <p:cTn id="155" dur="500"/>
                                        <p:tgtEl>
                                          <p:spTgt spid="35"/>
                                        </p:tgtEl>
                                      </p:cBhvr>
                                    </p:animEffect>
                                  </p:childTnLst>
                                </p:cTn>
                              </p:par>
                              <p:par>
                                <p:cTn id="156" presetID="10" presetClass="entr" presetSubtype="0" fill="hold" nodeType="withEffect">
                                  <p:stCondLst>
                                    <p:cond delay="0"/>
                                  </p:stCondLst>
                                  <p:childTnLst>
                                    <p:set>
                                      <p:cBhvr>
                                        <p:cTn id="157" dur="1" fill="hold">
                                          <p:stCondLst>
                                            <p:cond delay="0"/>
                                          </p:stCondLst>
                                        </p:cTn>
                                        <p:tgtEl>
                                          <p:spTgt spid="37"/>
                                        </p:tgtEl>
                                        <p:attrNameLst>
                                          <p:attrName>style.visibility</p:attrName>
                                        </p:attrNameLst>
                                      </p:cBhvr>
                                      <p:to>
                                        <p:strVal val="visible"/>
                                      </p:to>
                                    </p:set>
                                    <p:animEffect transition="in" filter="fade">
                                      <p:cBhvr>
                                        <p:cTn id="158" dur="500"/>
                                        <p:tgtEl>
                                          <p:spTgt spid="37"/>
                                        </p:tgtEl>
                                      </p:cBhvr>
                                    </p:animEffect>
                                  </p:childTnLst>
                                </p:cTn>
                              </p:par>
                              <p:par>
                                <p:cTn id="159" presetID="10" presetClass="entr" presetSubtype="0" fill="hold" nodeType="withEffect">
                                  <p:stCondLst>
                                    <p:cond delay="0"/>
                                  </p:stCondLst>
                                  <p:childTnLst>
                                    <p:set>
                                      <p:cBhvr>
                                        <p:cTn id="160" dur="1" fill="hold">
                                          <p:stCondLst>
                                            <p:cond delay="0"/>
                                          </p:stCondLst>
                                        </p:cTn>
                                        <p:tgtEl>
                                          <p:spTgt spid="38"/>
                                        </p:tgtEl>
                                        <p:attrNameLst>
                                          <p:attrName>style.visibility</p:attrName>
                                        </p:attrNameLst>
                                      </p:cBhvr>
                                      <p:to>
                                        <p:strVal val="visible"/>
                                      </p:to>
                                    </p:set>
                                    <p:animEffect transition="in" filter="fade">
                                      <p:cBhvr>
                                        <p:cTn id="161" dur="500"/>
                                        <p:tgtEl>
                                          <p:spTgt spid="38"/>
                                        </p:tgtEl>
                                      </p:cBhvr>
                                    </p:animEffect>
                                  </p:childTnLst>
                                </p:cTn>
                              </p:par>
                              <p:par>
                                <p:cTn id="162" presetID="10" presetClass="entr" presetSubtype="0" fill="hold" grpId="0" nodeType="with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500"/>
                                        <p:tgtEl>
                                          <p:spTgt spid="39"/>
                                        </p:tgtEl>
                                      </p:cBhvr>
                                    </p:animEffect>
                                  </p:childTnLst>
                                </p:cTn>
                              </p:par>
                              <p:par>
                                <p:cTn id="165" presetID="10" presetClass="entr" presetSubtype="0" fill="hold" grpId="0" nodeType="withEffect">
                                  <p:stCondLst>
                                    <p:cond delay="0"/>
                                  </p:stCondLst>
                                  <p:childTnLst>
                                    <p:set>
                                      <p:cBhvr>
                                        <p:cTn id="166" dur="1" fill="hold">
                                          <p:stCondLst>
                                            <p:cond delay="0"/>
                                          </p:stCondLst>
                                        </p:cTn>
                                        <p:tgtEl>
                                          <p:spTgt spid="40"/>
                                        </p:tgtEl>
                                        <p:attrNameLst>
                                          <p:attrName>style.visibility</p:attrName>
                                        </p:attrNameLst>
                                      </p:cBhvr>
                                      <p:to>
                                        <p:strVal val="visible"/>
                                      </p:to>
                                    </p:set>
                                    <p:animEffect transition="in" filter="fade">
                                      <p:cBhvr>
                                        <p:cTn id="167" dur="500"/>
                                        <p:tgtEl>
                                          <p:spTgt spid="40"/>
                                        </p:tgtEl>
                                      </p:cBhvr>
                                    </p:animEffect>
                                  </p:childTnLst>
                                </p:cTn>
                              </p:par>
                              <p:par>
                                <p:cTn id="168" presetID="10" presetClass="entr" presetSubtype="0" fill="hold" grpId="0" nodeType="withEffect">
                                  <p:stCondLst>
                                    <p:cond delay="0"/>
                                  </p:stCondLst>
                                  <p:childTnLst>
                                    <p:set>
                                      <p:cBhvr>
                                        <p:cTn id="169" dur="1" fill="hold">
                                          <p:stCondLst>
                                            <p:cond delay="0"/>
                                          </p:stCondLst>
                                        </p:cTn>
                                        <p:tgtEl>
                                          <p:spTgt spid="41"/>
                                        </p:tgtEl>
                                        <p:attrNameLst>
                                          <p:attrName>style.visibility</p:attrName>
                                        </p:attrNameLst>
                                      </p:cBhvr>
                                      <p:to>
                                        <p:strVal val="visible"/>
                                      </p:to>
                                    </p:set>
                                    <p:animEffect transition="in" filter="fade">
                                      <p:cBhvr>
                                        <p:cTn id="170" dur="500"/>
                                        <p:tgtEl>
                                          <p:spTgt spid="41"/>
                                        </p:tgtEl>
                                      </p:cBhvr>
                                    </p:animEffect>
                                  </p:childTnLst>
                                </p:cTn>
                              </p:par>
                              <p:par>
                                <p:cTn id="171" presetID="10" presetClass="entr" presetSubtype="0" fill="hold" nodeType="withEffect">
                                  <p:stCondLst>
                                    <p:cond delay="0"/>
                                  </p:stCondLst>
                                  <p:childTnLst>
                                    <p:set>
                                      <p:cBhvr>
                                        <p:cTn id="172" dur="1" fill="hold">
                                          <p:stCondLst>
                                            <p:cond delay="0"/>
                                          </p:stCondLst>
                                        </p:cTn>
                                        <p:tgtEl>
                                          <p:spTgt spid="42"/>
                                        </p:tgtEl>
                                        <p:attrNameLst>
                                          <p:attrName>style.visibility</p:attrName>
                                        </p:attrNameLst>
                                      </p:cBhvr>
                                      <p:to>
                                        <p:strVal val="visible"/>
                                      </p:to>
                                    </p:set>
                                    <p:animEffect transition="in" filter="fade">
                                      <p:cBhvr>
                                        <p:cTn id="173" dur="500"/>
                                        <p:tgtEl>
                                          <p:spTgt spid="42"/>
                                        </p:tgtEl>
                                      </p:cBhvr>
                                    </p:animEffect>
                                  </p:childTnLst>
                                </p:cTn>
                              </p:par>
                            </p:childTnLst>
                          </p:cTn>
                        </p:par>
                      </p:childTnLst>
                    </p:cTn>
                  </p:par>
                  <p:par>
                    <p:cTn id="174" fill="hold">
                      <p:stCondLst>
                        <p:cond delay="indefinite"/>
                      </p:stCondLst>
                      <p:childTnLst>
                        <p:par>
                          <p:cTn id="175" fill="hold">
                            <p:stCondLst>
                              <p:cond delay="0"/>
                            </p:stCondLst>
                            <p:childTnLst>
                              <p:par>
                                <p:cTn id="176" presetID="10" presetClass="entr" presetSubtype="0" fill="hold" grpId="0" nodeType="clickEffect">
                                  <p:stCondLst>
                                    <p:cond delay="0"/>
                                  </p:stCondLst>
                                  <p:childTnLst>
                                    <p:set>
                                      <p:cBhvr>
                                        <p:cTn id="177" dur="1" fill="hold">
                                          <p:stCondLst>
                                            <p:cond delay="0"/>
                                          </p:stCondLst>
                                        </p:cTn>
                                        <p:tgtEl>
                                          <p:spTgt spid="43"/>
                                        </p:tgtEl>
                                        <p:attrNameLst>
                                          <p:attrName>style.visibility</p:attrName>
                                        </p:attrNameLst>
                                      </p:cBhvr>
                                      <p:to>
                                        <p:strVal val="visible"/>
                                      </p:to>
                                    </p:set>
                                    <p:animEffect transition="in" filter="fade">
                                      <p:cBhvr>
                                        <p:cTn id="17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17" grpId="0" animBg="1"/>
      <p:bldP spid="23" grpId="0"/>
      <p:bldP spid="23" grpId="1"/>
      <p:bldP spid="24" grpId="0"/>
      <p:bldP spid="24" grpId="1"/>
      <p:bldP spid="25" grpId="0" animBg="1"/>
      <p:bldP spid="25" grpId="1" animBg="1"/>
      <p:bldP spid="26" grpId="0" animBg="1"/>
      <p:bldP spid="26" grpId="1" animBg="1"/>
      <p:bldP spid="27" grpId="0" animBg="1"/>
      <p:bldP spid="31" grpId="0" animBg="1"/>
      <p:bldP spid="32" grpId="0"/>
      <p:bldP spid="33" grpId="0"/>
      <p:bldP spid="35" grpId="0" animBg="1"/>
      <p:bldP spid="39" grpId="0" animBg="1"/>
      <p:bldP spid="40" grpId="0"/>
      <p:bldP spid="41" grpId="0"/>
      <p:bldP spid="4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Learning-Rate Branching (LRB) Example</a:t>
            </a:r>
          </a:p>
        </p:txBody>
      </p:sp>
      <p:sp>
        <p:nvSpPr>
          <p:cNvPr id="3" name="Slide Number Placeholder 2"/>
          <p:cNvSpPr>
            <a:spLocks noGrp="1"/>
          </p:cNvSpPr>
          <p:nvPr>
            <p:ph type="sldNum" sz="quarter" idx="12"/>
          </p:nvPr>
        </p:nvSpPr>
        <p:spPr/>
        <p:txBody>
          <a:bodyPr/>
          <a:lstStyle/>
          <a:p>
            <a:fld id="{8A7A6979-0714-4377-B894-6BE4C2D6E202}" type="slidenum">
              <a:rPr lang="en-US" smtClean="0"/>
              <a:t>29</a:t>
            </a:fld>
            <a:endParaRPr lang="en-US" dirty="0"/>
          </a:p>
        </p:txBody>
      </p:sp>
      <p:graphicFrame>
        <p:nvGraphicFramePr>
          <p:cNvPr id="4" name="Diagram 3"/>
          <p:cNvGraphicFramePr/>
          <p:nvPr>
            <p:extLst>
              <p:ext uri="{D42A27DB-BD31-4B8C-83A1-F6EECF244321}">
                <p14:modId xmlns:p14="http://schemas.microsoft.com/office/powerpoint/2010/main" val="626169122"/>
              </p:ext>
            </p:extLst>
          </p:nvPr>
        </p:nvGraphicFramePr>
        <p:xfrm>
          <a:off x="1120588" y="2151528"/>
          <a:ext cx="9950823" cy="198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Down Arrow Callout 4"/>
          <p:cNvSpPr/>
          <p:nvPr/>
        </p:nvSpPr>
        <p:spPr>
          <a:xfrm>
            <a:off x="1550895" y="1721222"/>
            <a:ext cx="1604682" cy="1219200"/>
          </a:xfrm>
          <a:prstGeom prst="downArrowCallout">
            <a:avLst>
              <a:gd name="adj1" fmla="val 11207"/>
              <a:gd name="adj2" fmla="val 25000"/>
              <a:gd name="adj3" fmla="val 8908"/>
              <a:gd name="adj4" fmla="val 368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a:t>
            </a:r>
            <a:r>
              <a:rPr lang="en-US" dirty="0">
                <a:solidFill>
                  <a:schemeClr val="tx1"/>
                </a:solidFill>
              </a:rPr>
              <a:t> is assigned</a:t>
            </a:r>
          </a:p>
        </p:txBody>
      </p:sp>
      <p:sp>
        <p:nvSpPr>
          <p:cNvPr id="6" name="Up Arrow Callout 5"/>
          <p:cNvSpPr/>
          <p:nvPr/>
        </p:nvSpPr>
        <p:spPr>
          <a:xfrm>
            <a:off x="4867836" y="3334867"/>
            <a:ext cx="1748118" cy="1353671"/>
          </a:xfrm>
          <a:prstGeom prst="upArrowCallout">
            <a:avLst>
              <a:gd name="adj1" fmla="val 9615"/>
              <a:gd name="adj2" fmla="val 18333"/>
              <a:gd name="adj3" fmla="val 7564"/>
              <a:gd name="adj4" fmla="val 3528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a:t>
            </a:r>
            <a:r>
              <a:rPr lang="en-US" dirty="0">
                <a:solidFill>
                  <a:schemeClr val="tx1"/>
                </a:solidFill>
              </a:rPr>
              <a:t> is </a:t>
            </a:r>
            <a:r>
              <a:rPr lang="en-US" dirty="0">
                <a:solidFill>
                  <a:srgbClr val="FF0000"/>
                </a:solidFill>
              </a:rPr>
              <a:t>unassigned</a:t>
            </a:r>
          </a:p>
        </p:txBody>
      </p:sp>
      <p:sp>
        <p:nvSpPr>
          <p:cNvPr id="7" name="Left Brace 6"/>
          <p:cNvSpPr/>
          <p:nvPr/>
        </p:nvSpPr>
        <p:spPr>
          <a:xfrm rot="16200000">
            <a:off x="3837487" y="3483372"/>
            <a:ext cx="348444" cy="3316945"/>
          </a:xfrm>
          <a:prstGeom prst="leftBrace">
            <a:avLst>
              <a:gd name="adj1" fmla="val 57216"/>
              <a:gd name="adj2" fmla="val 50000"/>
            </a:avLst>
          </a:pr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p>
        </p:txBody>
      </p:sp>
      <p:sp>
        <p:nvSpPr>
          <p:cNvPr id="8" name="TextBox 7"/>
          <p:cNvSpPr txBox="1"/>
          <p:nvPr/>
        </p:nvSpPr>
        <p:spPr>
          <a:xfrm>
            <a:off x="2415759" y="5316067"/>
            <a:ext cx="3191899" cy="369332"/>
          </a:xfrm>
          <a:prstGeom prst="rect">
            <a:avLst/>
          </a:prstGeom>
          <a:noFill/>
        </p:spPr>
        <p:txBody>
          <a:bodyPr wrap="none" rtlCol="0">
            <a:spAutoFit/>
          </a:bodyPr>
          <a:lstStyle/>
          <a:p>
            <a:r>
              <a:rPr lang="en-US" dirty="0" err="1"/>
              <a:t>sampled_learning_rate</a:t>
            </a:r>
            <a:r>
              <a:rPr lang="en-US" dirty="0"/>
              <a:t>(</a:t>
            </a:r>
            <a:r>
              <a:rPr lang="en-US" b="1" dirty="0"/>
              <a:t>A</a:t>
            </a:r>
            <a:r>
              <a:rPr lang="en-US" dirty="0"/>
              <a:t>) = 2/3</a:t>
            </a:r>
          </a:p>
        </p:txBody>
      </p:sp>
      <p:sp>
        <p:nvSpPr>
          <p:cNvPr id="9" name="Down Arrow Callout 8"/>
          <p:cNvSpPr/>
          <p:nvPr/>
        </p:nvSpPr>
        <p:spPr>
          <a:xfrm>
            <a:off x="5988424" y="1721222"/>
            <a:ext cx="1604682" cy="1219200"/>
          </a:xfrm>
          <a:prstGeom prst="downArrowCallout">
            <a:avLst>
              <a:gd name="adj1" fmla="val 11207"/>
              <a:gd name="adj2" fmla="val 25000"/>
              <a:gd name="adj3" fmla="val 8908"/>
              <a:gd name="adj4" fmla="val 368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a:t>
            </a:r>
            <a:r>
              <a:rPr lang="en-US" dirty="0">
                <a:solidFill>
                  <a:schemeClr val="tx1"/>
                </a:solidFill>
              </a:rPr>
              <a:t> is assigned</a:t>
            </a:r>
          </a:p>
        </p:txBody>
      </p:sp>
      <p:sp>
        <p:nvSpPr>
          <p:cNvPr id="10" name="Up Arrow Callout 9"/>
          <p:cNvSpPr/>
          <p:nvPr/>
        </p:nvSpPr>
        <p:spPr>
          <a:xfrm>
            <a:off x="9323293" y="3334867"/>
            <a:ext cx="1748118" cy="1353671"/>
          </a:xfrm>
          <a:prstGeom prst="upArrowCallout">
            <a:avLst>
              <a:gd name="adj1" fmla="val 9615"/>
              <a:gd name="adj2" fmla="val 18333"/>
              <a:gd name="adj3" fmla="val 7564"/>
              <a:gd name="adj4" fmla="val 3528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a:t>
            </a:r>
            <a:r>
              <a:rPr lang="en-US" dirty="0">
                <a:solidFill>
                  <a:schemeClr val="tx1"/>
                </a:solidFill>
              </a:rPr>
              <a:t> is </a:t>
            </a:r>
            <a:r>
              <a:rPr lang="en-US" dirty="0">
                <a:solidFill>
                  <a:srgbClr val="FF0000"/>
                </a:solidFill>
              </a:rPr>
              <a:t>unassigned</a:t>
            </a:r>
          </a:p>
        </p:txBody>
      </p:sp>
      <p:sp>
        <p:nvSpPr>
          <p:cNvPr id="11" name="Left Brace 10"/>
          <p:cNvSpPr/>
          <p:nvPr/>
        </p:nvSpPr>
        <p:spPr>
          <a:xfrm rot="16200000">
            <a:off x="8355700" y="3483372"/>
            <a:ext cx="348444" cy="3316945"/>
          </a:xfrm>
          <a:prstGeom prst="leftBrace">
            <a:avLst>
              <a:gd name="adj1" fmla="val 57216"/>
              <a:gd name="adj2" fmla="val 50000"/>
            </a:avLst>
          </a:pr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p>
        </p:txBody>
      </p:sp>
      <p:sp>
        <p:nvSpPr>
          <p:cNvPr id="12" name="TextBox 11"/>
          <p:cNvSpPr txBox="1"/>
          <p:nvPr/>
        </p:nvSpPr>
        <p:spPr>
          <a:xfrm>
            <a:off x="7182042" y="5316067"/>
            <a:ext cx="3191899" cy="369332"/>
          </a:xfrm>
          <a:prstGeom prst="rect">
            <a:avLst/>
          </a:prstGeom>
          <a:noFill/>
        </p:spPr>
        <p:txBody>
          <a:bodyPr wrap="none" rtlCol="0">
            <a:spAutoFit/>
          </a:bodyPr>
          <a:lstStyle/>
          <a:p>
            <a:r>
              <a:rPr lang="en-US" dirty="0" err="1"/>
              <a:t>sampled_learning_rate</a:t>
            </a:r>
            <a:r>
              <a:rPr lang="en-US" dirty="0"/>
              <a:t>(</a:t>
            </a:r>
            <a:r>
              <a:rPr lang="en-US" b="1" dirty="0"/>
              <a:t>A</a:t>
            </a:r>
            <a:r>
              <a:rPr lang="en-US" dirty="0"/>
              <a:t>) = 1/3</a:t>
            </a:r>
          </a:p>
        </p:txBody>
      </p:sp>
      <p:sp>
        <p:nvSpPr>
          <p:cNvPr id="13" name="TextBox 12"/>
          <p:cNvSpPr txBox="1"/>
          <p:nvPr/>
        </p:nvSpPr>
        <p:spPr>
          <a:xfrm>
            <a:off x="2298703" y="5796567"/>
            <a:ext cx="7375161" cy="369332"/>
          </a:xfrm>
          <a:prstGeom prst="rect">
            <a:avLst/>
          </a:prstGeom>
          <a:noFill/>
        </p:spPr>
        <p:txBody>
          <a:bodyPr wrap="none" rtlCol="0">
            <a:spAutoFit/>
          </a:bodyPr>
          <a:lstStyle/>
          <a:p>
            <a:r>
              <a:rPr lang="en-US" dirty="0"/>
              <a:t>exponential moving average =  </a:t>
            </a:r>
            <a:r>
              <a:rPr lang="en-US" dirty="0">
                <a:solidFill>
                  <a:srgbClr val="FF0000"/>
                </a:solidFill>
              </a:rPr>
              <a:t>(1 – </a:t>
            </a:r>
            <a:r>
              <a:rPr lang="el-GR" dirty="0">
                <a:solidFill>
                  <a:srgbClr val="FF0000"/>
                </a:solidFill>
              </a:rPr>
              <a:t>α</a:t>
            </a:r>
            <a:r>
              <a:rPr lang="en-US" dirty="0">
                <a:solidFill>
                  <a:srgbClr val="FF0000"/>
                </a:solidFill>
              </a:rPr>
              <a:t>)</a:t>
            </a:r>
            <a:r>
              <a:rPr lang="en-US" baseline="30000" dirty="0">
                <a:solidFill>
                  <a:srgbClr val="FF0000"/>
                </a:solidFill>
              </a:rPr>
              <a:t>1</a:t>
            </a:r>
            <a:r>
              <a:rPr lang="en-US" dirty="0"/>
              <a:t> × 2/3      +                   </a:t>
            </a:r>
            <a:r>
              <a:rPr lang="en-US" dirty="0">
                <a:solidFill>
                  <a:srgbClr val="FF0000"/>
                </a:solidFill>
              </a:rPr>
              <a:t>(1 – </a:t>
            </a:r>
            <a:r>
              <a:rPr lang="el-GR" dirty="0">
                <a:solidFill>
                  <a:srgbClr val="FF0000"/>
                </a:solidFill>
              </a:rPr>
              <a:t>α</a:t>
            </a:r>
            <a:r>
              <a:rPr lang="en-US" dirty="0">
                <a:solidFill>
                  <a:srgbClr val="FF0000"/>
                </a:solidFill>
              </a:rPr>
              <a:t>)</a:t>
            </a:r>
            <a:r>
              <a:rPr lang="en-US" baseline="30000" dirty="0">
                <a:solidFill>
                  <a:srgbClr val="FF0000"/>
                </a:solidFill>
              </a:rPr>
              <a:t>0</a:t>
            </a:r>
            <a:r>
              <a:rPr lang="en-US" dirty="0"/>
              <a:t> × 1/3</a:t>
            </a:r>
          </a:p>
        </p:txBody>
      </p:sp>
      <p:sp>
        <p:nvSpPr>
          <p:cNvPr id="14" name="Right Arrow 13"/>
          <p:cNvSpPr/>
          <p:nvPr/>
        </p:nvSpPr>
        <p:spPr>
          <a:xfrm>
            <a:off x="301083" y="5189960"/>
            <a:ext cx="1414133" cy="5916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“Rewards”</a:t>
            </a:r>
          </a:p>
        </p:txBody>
      </p:sp>
      <p:sp>
        <p:nvSpPr>
          <p:cNvPr id="15" name="Right Arrow 14"/>
          <p:cNvSpPr/>
          <p:nvPr/>
        </p:nvSpPr>
        <p:spPr>
          <a:xfrm>
            <a:off x="301082" y="5685399"/>
            <a:ext cx="1414133" cy="5916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Activity(</a:t>
            </a:r>
            <a:r>
              <a:rPr lang="en-US" dirty="0"/>
              <a:t>A</a:t>
            </a:r>
            <a:r>
              <a:rPr lang="en-US" dirty="0" smtClean="0"/>
              <a:t>)</a:t>
            </a:r>
            <a:endParaRPr lang="en-US" dirty="0"/>
          </a:p>
        </p:txBody>
      </p:sp>
    </p:spTree>
    <p:extLst>
      <p:ext uri="{BB962C8B-B14F-4D97-AF65-F5344CB8AC3E}">
        <p14:creationId xmlns:p14="http://schemas.microsoft.com/office/powerpoint/2010/main" val="4687509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1"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ppt_x"/>
                                          </p:val>
                                        </p:tav>
                                        <p:tav tm="100000">
                                          <p:val>
                                            <p:strVal val="#ppt_x"/>
                                          </p:val>
                                        </p:tav>
                                      </p:tavLst>
                                    </p:anim>
                                    <p:anim calcmode="lin" valueType="num">
                                      <p:cBhvr additive="base">
                                        <p:cTn id="42" dur="500" fill="hold"/>
                                        <p:tgtEl>
                                          <p:spTgt spid="11"/>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500" fill="hold"/>
                                        <p:tgtEl>
                                          <p:spTgt spid="12"/>
                                        </p:tgtEl>
                                        <p:attrNameLst>
                                          <p:attrName>ppt_x</p:attrName>
                                        </p:attrNameLst>
                                      </p:cBhvr>
                                      <p:tavLst>
                                        <p:tav tm="0">
                                          <p:val>
                                            <p:strVal val="#ppt_x"/>
                                          </p:val>
                                        </p:tav>
                                        <p:tav tm="100000">
                                          <p:val>
                                            <p:strVal val="#ppt_x"/>
                                          </p:val>
                                        </p:tav>
                                      </p:tavLst>
                                    </p:anim>
                                    <p:anim calcmode="lin" valueType="num">
                                      <p:cBhvr additive="base">
                                        <p:cTn id="4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5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fade">
                                      <p:cBhvr>
                                        <p:cTn id="56" dur="500"/>
                                        <p:tgtEl>
                                          <p:spTgt spid="13"/>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9" grpId="0" animBg="1"/>
      <p:bldP spid="10" grpId="0" animBg="1"/>
      <p:bldP spid="11" grpId="0" animBg="1"/>
      <p:bldP spid="12" grpId="0"/>
      <p:bldP spid="13" grpId="0"/>
      <p:bldP spid="14"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600" y="165100"/>
            <a:ext cx="11176000" cy="1294038"/>
          </a:xfrm>
        </p:spPr>
        <p:txBody>
          <a:bodyPr>
            <a:normAutofit/>
          </a:bodyPr>
          <a:lstStyle/>
          <a:p>
            <a:r>
              <a:rPr lang="en-US" sz="2500" dirty="0" smtClean="0">
                <a:solidFill>
                  <a:srgbClr val="008000"/>
                </a:solidFill>
              </a:rPr>
              <a:t>THE RESEARCH QUESTIONS IN UNDERSTANDING </a:t>
            </a:r>
            <a:br>
              <a:rPr lang="en-US" sz="2500" dirty="0" smtClean="0">
                <a:solidFill>
                  <a:srgbClr val="008000"/>
                </a:solidFill>
              </a:rPr>
            </a:br>
            <a:r>
              <a:rPr lang="en-US" sz="2500" dirty="0" smtClean="0">
                <a:solidFill>
                  <a:srgbClr val="008000"/>
                </a:solidFill>
              </a:rPr>
              <a:t>The </a:t>
            </a:r>
            <a:r>
              <a:rPr lang="en-US" sz="2500" dirty="0">
                <a:solidFill>
                  <a:srgbClr val="008000"/>
                </a:solidFill>
              </a:rPr>
              <a:t>UNREASONABLE EFFECTIVENESS </a:t>
            </a:r>
            <a:r>
              <a:rPr lang="en-US" sz="2500" dirty="0" smtClean="0">
                <a:solidFill>
                  <a:srgbClr val="008000"/>
                </a:solidFill>
              </a:rPr>
              <a:t>OF </a:t>
            </a:r>
            <a:r>
              <a:rPr lang="en-US" sz="2500" dirty="0">
                <a:solidFill>
                  <a:srgbClr val="008000"/>
                </a:solidFill>
              </a:rPr>
              <a:t>CDCL SAT </a:t>
            </a:r>
            <a:r>
              <a:rPr lang="en-US" sz="2500" dirty="0" smtClean="0">
                <a:solidFill>
                  <a:srgbClr val="008000"/>
                </a:solidFill>
              </a:rPr>
              <a:t>SOLVERS</a:t>
            </a:r>
            <a:endParaRPr lang="en-US" sz="2500" dirty="0"/>
          </a:p>
        </p:txBody>
      </p:sp>
      <p:sp>
        <p:nvSpPr>
          <p:cNvPr id="3" name="Content Placeholder 2"/>
          <p:cNvSpPr>
            <a:spLocks noGrp="1"/>
          </p:cNvSpPr>
          <p:nvPr>
            <p:ph idx="1"/>
          </p:nvPr>
        </p:nvSpPr>
        <p:spPr>
          <a:xfrm>
            <a:off x="1170332" y="1733664"/>
            <a:ext cx="9922925" cy="4442583"/>
          </a:xfrm>
        </p:spPr>
        <p:txBody>
          <a:bodyPr>
            <a:normAutofit fontScale="92500" lnSpcReduction="10000"/>
          </a:bodyPr>
          <a:lstStyle/>
          <a:p>
            <a:pPr marL="342900" indent="-342900">
              <a:buFont typeface="+mj-lt"/>
              <a:buAutoNum type="arabicPeriod"/>
            </a:pPr>
            <a:r>
              <a:rPr lang="en-US" sz="2800" dirty="0">
                <a:solidFill>
                  <a:srgbClr val="660066"/>
                </a:solidFill>
              </a:rPr>
              <a:t>Understand the input </a:t>
            </a:r>
            <a:r>
              <a:rPr lang="en-US" sz="2800" dirty="0" smtClean="0">
                <a:solidFill>
                  <a:srgbClr val="660066"/>
                </a:solidFill>
              </a:rPr>
              <a:t>structure of SAT instances </a:t>
            </a:r>
            <a:r>
              <a:rPr lang="en-US" sz="2800" dirty="0">
                <a:solidFill>
                  <a:srgbClr val="660066"/>
                </a:solidFill>
              </a:rPr>
              <a:t>(e.g., community structure, backdoors,…) </a:t>
            </a:r>
            <a:r>
              <a:rPr lang="en-US" sz="2400" dirty="0">
                <a:solidFill>
                  <a:srgbClr val="660066"/>
                </a:solidFill>
              </a:rPr>
              <a:t>[WGS03, BSG09, AL12, NGFAS14,…]</a:t>
            </a:r>
            <a:br>
              <a:rPr lang="en-US" sz="2400" dirty="0">
                <a:solidFill>
                  <a:srgbClr val="660066"/>
                </a:solidFill>
              </a:rPr>
            </a:br>
            <a:endParaRPr lang="en-US" sz="2800" dirty="0">
              <a:solidFill>
                <a:srgbClr val="660066"/>
              </a:solidFill>
            </a:endParaRPr>
          </a:p>
          <a:p>
            <a:pPr marL="342900" indent="-342900">
              <a:buFont typeface="+mj-lt"/>
              <a:buAutoNum type="arabicPeriod"/>
            </a:pPr>
            <a:r>
              <a:rPr lang="en-US" sz="2800" dirty="0">
                <a:solidFill>
                  <a:srgbClr val="3366FF"/>
                </a:solidFill>
              </a:rPr>
              <a:t>Identify the most important </a:t>
            </a:r>
            <a:r>
              <a:rPr lang="en-US" sz="2800" dirty="0" smtClean="0">
                <a:solidFill>
                  <a:srgbClr val="3366FF"/>
                </a:solidFill>
              </a:rPr>
              <a:t>techniques in CDCL SAT solvers </a:t>
            </a:r>
            <a:r>
              <a:rPr lang="en-US" sz="2400" dirty="0" smtClean="0">
                <a:solidFill>
                  <a:srgbClr val="3366FF"/>
                </a:solidFill>
              </a:rPr>
              <a:t>[KSM11</a:t>
            </a:r>
            <a:r>
              <a:rPr lang="en-US" sz="2400" dirty="0">
                <a:solidFill>
                  <a:srgbClr val="3366FF"/>
                </a:solidFill>
              </a:rPr>
              <a:t>,…]</a:t>
            </a:r>
            <a:br>
              <a:rPr lang="en-US" sz="2400" dirty="0">
                <a:solidFill>
                  <a:srgbClr val="3366FF"/>
                </a:solidFill>
              </a:rPr>
            </a:br>
            <a:endParaRPr lang="en-US" sz="2400" dirty="0">
              <a:solidFill>
                <a:srgbClr val="3366FF"/>
              </a:solidFill>
            </a:endParaRPr>
          </a:p>
          <a:p>
            <a:pPr marL="342900" indent="-342900">
              <a:buFont typeface="+mj-lt"/>
              <a:buAutoNum type="arabicPeriod"/>
            </a:pPr>
            <a:r>
              <a:rPr lang="en-US" sz="2800" dirty="0">
                <a:solidFill>
                  <a:srgbClr val="660066"/>
                </a:solidFill>
              </a:rPr>
              <a:t>Define a precise model encompassing the most important </a:t>
            </a:r>
            <a:r>
              <a:rPr lang="en-US" sz="2800" dirty="0" smtClean="0">
                <a:solidFill>
                  <a:srgbClr val="660066"/>
                </a:solidFill>
              </a:rPr>
              <a:t>techniques, </a:t>
            </a:r>
            <a:r>
              <a:rPr lang="en-US" sz="2800" dirty="0">
                <a:solidFill>
                  <a:srgbClr val="660066"/>
                </a:solidFill>
              </a:rPr>
              <a:t>e.g., branching</a:t>
            </a:r>
            <a:r>
              <a:rPr lang="en-US" sz="2400" dirty="0">
                <a:solidFill>
                  <a:srgbClr val="660066"/>
                </a:solidFill>
              </a:rPr>
              <a:t> [LGZC15]</a:t>
            </a:r>
            <a:endParaRPr lang="en-US" sz="2800" dirty="0">
              <a:solidFill>
                <a:srgbClr val="660066"/>
              </a:solidFill>
            </a:endParaRPr>
          </a:p>
          <a:p>
            <a:pPr marL="342900" indent="-342900">
              <a:buFont typeface="+mj-lt"/>
              <a:buAutoNum type="arabicPeriod"/>
            </a:pPr>
            <a:endParaRPr lang="en-US" sz="2800" dirty="0"/>
          </a:p>
          <a:p>
            <a:pPr marL="342900" indent="-342900">
              <a:buFont typeface="+mj-lt"/>
              <a:buAutoNum type="arabicPeriod"/>
            </a:pPr>
            <a:r>
              <a:rPr lang="en-US" sz="2800" dirty="0">
                <a:solidFill>
                  <a:srgbClr val="3366FF"/>
                </a:solidFill>
              </a:rPr>
              <a:t>Put all of this together in a complexity-theoretic framework </a:t>
            </a:r>
            <a:r>
              <a:rPr lang="en-US" sz="2600" dirty="0">
                <a:solidFill>
                  <a:srgbClr val="3366FF"/>
                </a:solidFill>
              </a:rPr>
              <a:t>[AFT11, PD11,…]</a:t>
            </a:r>
            <a:endParaRPr lang="en-US" sz="2800" dirty="0">
              <a:solidFill>
                <a:srgbClr val="3366FF"/>
              </a:solidFill>
            </a:endParaRPr>
          </a:p>
        </p:txBody>
      </p:sp>
      <p:sp>
        <p:nvSpPr>
          <p:cNvPr id="4" name="Slide Number Placeholder 3"/>
          <p:cNvSpPr>
            <a:spLocks noGrp="1"/>
          </p:cNvSpPr>
          <p:nvPr>
            <p:ph type="sldNum" sz="quarter" idx="12"/>
          </p:nvPr>
        </p:nvSpPr>
        <p:spPr/>
        <p:txBody>
          <a:bodyPr/>
          <a:lstStyle/>
          <a:p>
            <a:fld id="{8A7A6979-0714-4377-B894-6BE4C2D6E202}" type="slidenum">
              <a:rPr lang="en-US" smtClean="0"/>
              <a:pPr/>
              <a:t>3</a:t>
            </a:fld>
            <a:endParaRPr lang="en-US" dirty="0"/>
          </a:p>
        </p:txBody>
      </p:sp>
    </p:spTree>
    <p:extLst>
      <p:ext uri="{BB962C8B-B14F-4D97-AF65-F5344CB8AC3E}">
        <p14:creationId xmlns:p14="http://schemas.microsoft.com/office/powerpoint/2010/main" val="8871398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672" y="300728"/>
            <a:ext cx="4486656" cy="1141497"/>
          </a:xfrm>
        </p:spPr>
        <p:txBody>
          <a:bodyPr/>
          <a:lstStyle/>
          <a:p>
            <a:r>
              <a:rPr lang="en-US" dirty="0"/>
              <a:t>VSIDS</a:t>
            </a:r>
          </a:p>
        </p:txBody>
      </p:sp>
      <p:sp>
        <p:nvSpPr>
          <p:cNvPr id="4" name="Text Placeholder 3"/>
          <p:cNvSpPr>
            <a:spLocks noGrp="1"/>
          </p:cNvSpPr>
          <p:nvPr>
            <p:ph type="body" sz="half" idx="2"/>
          </p:nvPr>
        </p:nvSpPr>
        <p:spPr>
          <a:xfrm>
            <a:off x="1150620" y="1886836"/>
            <a:ext cx="3794760" cy="1123682"/>
          </a:xfrm>
        </p:spPr>
        <p:txBody>
          <a:bodyPr>
            <a:normAutofit fontScale="85000" lnSpcReduction="20000"/>
          </a:bodyPr>
          <a:lstStyle/>
          <a:p>
            <a:r>
              <a:rPr lang="en-US" sz="2000" b="1" u="sng" dirty="0" smtClean="0"/>
              <a:t>The reward is a constant</a:t>
            </a:r>
          </a:p>
          <a:p>
            <a:r>
              <a:rPr lang="en-US" sz="2000" dirty="0" smtClean="0"/>
              <a:t>Every </a:t>
            </a:r>
            <a:r>
              <a:rPr lang="en-US" sz="2000" dirty="0"/>
              <a:t>time a variable appears in a learnt clause, its activity is additively </a:t>
            </a:r>
            <a:r>
              <a:rPr lang="en-US" sz="2000" dirty="0" smtClean="0"/>
              <a:t>bumped by a constant</a:t>
            </a:r>
            <a:endParaRPr lang="en-US" sz="2000" dirty="0"/>
          </a:p>
        </p:txBody>
      </p:sp>
      <p:sp>
        <p:nvSpPr>
          <p:cNvPr id="9" name="Title 1"/>
          <p:cNvSpPr txBox="1">
            <a:spLocks/>
          </p:cNvSpPr>
          <p:nvPr/>
        </p:nvSpPr>
        <p:spPr bwMode="blackWhite">
          <a:xfrm>
            <a:off x="6950948" y="300728"/>
            <a:ext cx="4486656" cy="1141497"/>
          </a:xfrm>
          <a:prstGeom prst="rect">
            <a:avLst/>
          </a:prstGeom>
          <a:solidFill>
            <a:srgbClr val="FFFFFF"/>
          </a:solidFill>
          <a:ln w="31750" cap="sq">
            <a:solidFill>
              <a:srgbClr val="404040"/>
            </a:solidFill>
            <a:miter lim="800000"/>
          </a:ln>
        </p:spPr>
        <p:txBody>
          <a:bodyPr vert="horz" lIns="182880" tIns="182880" rIns="182880" bIns="182880" rtlCol="0" anchor="ctr" anchorCtr="1">
            <a:normAutofit/>
          </a:bodyPr>
          <a:lstStyle>
            <a:lvl1pPr algn="ctr" defTabSz="914400" rtl="0" eaLnBrk="1" latinLnBrk="0" hangingPunct="1">
              <a:lnSpc>
                <a:spcPct val="90000"/>
              </a:lnSpc>
              <a:spcBef>
                <a:spcPct val="0"/>
              </a:spcBef>
              <a:buNone/>
              <a:defRPr sz="2200" kern="1200" cap="all" spc="200" baseline="0">
                <a:solidFill>
                  <a:srgbClr val="262626"/>
                </a:solidFill>
                <a:latin typeface="+mj-lt"/>
                <a:ea typeface="+mj-ea"/>
                <a:cs typeface="+mj-cs"/>
              </a:defRPr>
            </a:lvl1pPr>
          </a:lstStyle>
          <a:p>
            <a:r>
              <a:rPr lang="en-US" dirty="0"/>
              <a:t>LRB </a:t>
            </a:r>
            <a:r>
              <a:rPr lang="en-US" sz="1200" dirty="0"/>
              <a:t>(without Extensions)</a:t>
            </a:r>
            <a:endParaRPr lang="en-US" dirty="0"/>
          </a:p>
        </p:txBody>
      </p:sp>
      <p:sp>
        <p:nvSpPr>
          <p:cNvPr id="10" name="Text Placeholder 3"/>
          <p:cNvSpPr txBox="1">
            <a:spLocks/>
          </p:cNvSpPr>
          <p:nvPr/>
        </p:nvSpPr>
        <p:spPr>
          <a:xfrm>
            <a:off x="7296896" y="3098293"/>
            <a:ext cx="3794760" cy="1097018"/>
          </a:xfrm>
          <a:prstGeom prst="rect">
            <a:avLst/>
          </a:prstGeom>
        </p:spPr>
        <p:txBody>
          <a:bodyPr vert="horz" lIns="91440" tIns="45720" rIns="91440" bIns="45720" rtlCol="0" anchor="t" anchorCtr="1">
            <a:normAutofit/>
          </a:bodyPr>
          <a:lstStyle>
            <a:lvl1pPr marL="0" indent="0" algn="ctr" defTabSz="914400" rtl="0" eaLnBrk="1" latinLnBrk="0" hangingPunct="1">
              <a:lnSpc>
                <a:spcPct val="100000"/>
              </a:lnSpc>
              <a:spcBef>
                <a:spcPts val="1000"/>
              </a:spcBef>
              <a:buClr>
                <a:schemeClr val="accent2"/>
              </a:buClr>
              <a:buFont typeface="Arial" panose="020B0604020202020204" pitchFamily="34" charset="0"/>
              <a:buNone/>
              <a:defRPr sz="1500" kern="1200">
                <a:solidFill>
                  <a:srgbClr val="FFFFFF"/>
                </a:solidFill>
                <a:latin typeface="+mn-lt"/>
                <a:ea typeface="+mn-ea"/>
                <a:cs typeface="+mn-cs"/>
              </a:defRPr>
            </a:lvl1pPr>
            <a:lvl2pPr marL="457200" indent="0" algn="l" defTabSz="914400" rtl="0" eaLnBrk="1" latinLnBrk="0" hangingPunct="1">
              <a:lnSpc>
                <a:spcPct val="100000"/>
              </a:lnSpc>
              <a:spcBef>
                <a:spcPts val="1000"/>
              </a:spcBef>
              <a:buClr>
                <a:schemeClr val="accent2"/>
              </a:buClr>
              <a:buFont typeface="Arial" panose="020B0604020202020204" pitchFamily="34" charset="0"/>
              <a:buNone/>
              <a:defRPr sz="1400" kern="1200">
                <a:solidFill>
                  <a:schemeClr val="tx1">
                    <a:lumMod val="85000"/>
                    <a:lumOff val="15000"/>
                  </a:schemeClr>
                </a:solidFill>
                <a:latin typeface="+mn-lt"/>
                <a:ea typeface="+mn-ea"/>
                <a:cs typeface="+mn-cs"/>
              </a:defRPr>
            </a:lvl2pPr>
            <a:lvl3pPr marL="914400" indent="0" algn="l" defTabSz="914400" rtl="0" eaLnBrk="1" latinLnBrk="0" hangingPunct="1">
              <a:lnSpc>
                <a:spcPct val="100000"/>
              </a:lnSpc>
              <a:spcBef>
                <a:spcPts val="1000"/>
              </a:spcBef>
              <a:buClr>
                <a:schemeClr val="accent2"/>
              </a:buClr>
              <a:buFont typeface="Arial" panose="020B0604020202020204" pitchFamily="34" charset="0"/>
              <a:buNone/>
              <a:defRPr sz="1200" kern="1200">
                <a:solidFill>
                  <a:schemeClr val="tx1">
                    <a:lumMod val="85000"/>
                    <a:lumOff val="15000"/>
                  </a:schemeClr>
                </a:solidFill>
                <a:latin typeface="+mn-lt"/>
                <a:ea typeface="+mn-ea"/>
                <a:cs typeface="+mn-cs"/>
              </a:defRPr>
            </a:lvl3pPr>
            <a:lvl4pPr marL="1371600" indent="0" algn="l" defTabSz="914400" rtl="0" eaLnBrk="1" latinLnBrk="0" hangingPunct="1">
              <a:lnSpc>
                <a:spcPct val="100000"/>
              </a:lnSpc>
              <a:spcBef>
                <a:spcPts val="1000"/>
              </a:spcBef>
              <a:buClr>
                <a:schemeClr val="accent2"/>
              </a:buClr>
              <a:buFont typeface="Arial" panose="020B0604020202020204" pitchFamily="34" charset="0"/>
              <a:buNone/>
              <a:defRPr sz="1000" kern="1200">
                <a:solidFill>
                  <a:schemeClr val="tx1">
                    <a:lumMod val="85000"/>
                    <a:lumOff val="15000"/>
                  </a:schemeClr>
                </a:solidFill>
                <a:latin typeface="+mn-lt"/>
                <a:ea typeface="+mn-ea"/>
                <a:cs typeface="+mn-cs"/>
              </a:defRPr>
            </a:lvl4pPr>
            <a:lvl5pPr marL="1828800" indent="0" algn="l" defTabSz="914400" rtl="0" eaLnBrk="1" latinLnBrk="0" hangingPunct="1">
              <a:lnSpc>
                <a:spcPct val="100000"/>
              </a:lnSpc>
              <a:spcBef>
                <a:spcPts val="1000"/>
              </a:spcBef>
              <a:buClr>
                <a:schemeClr val="accent2"/>
              </a:buClr>
              <a:buFont typeface="Arial" panose="020B0604020202020204" pitchFamily="34" charset="0"/>
              <a:buNone/>
              <a:defRPr sz="1000" kern="1200">
                <a:solidFill>
                  <a:schemeClr val="tx1">
                    <a:lumMod val="85000"/>
                    <a:lumOff val="15000"/>
                  </a:schemeClr>
                </a:solidFill>
                <a:latin typeface="+mn-lt"/>
                <a:ea typeface="+mn-ea"/>
                <a:cs typeface="+mn-cs"/>
              </a:defRPr>
            </a:lvl5pPr>
            <a:lvl6pPr marL="2286000" indent="0" algn="l" defTabSz="914400" rtl="0" eaLnBrk="1" latinLnBrk="0" hangingPunct="1">
              <a:lnSpc>
                <a:spcPct val="100000"/>
              </a:lnSpc>
              <a:spcBef>
                <a:spcPts val="1000"/>
              </a:spcBef>
              <a:buClr>
                <a:schemeClr val="accent2"/>
              </a:buClr>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100000"/>
              </a:lnSpc>
              <a:spcBef>
                <a:spcPts val="1000"/>
              </a:spcBef>
              <a:buClr>
                <a:schemeClr val="accent2"/>
              </a:buClr>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100000"/>
              </a:lnSpc>
              <a:spcBef>
                <a:spcPts val="1000"/>
              </a:spcBef>
              <a:buClr>
                <a:schemeClr val="accent2"/>
              </a:buClr>
              <a:buFont typeface="Arial" panose="020B0604020202020204" pitchFamily="34" charset="0"/>
              <a:buNone/>
              <a:defRPr sz="1000" kern="1200" baseline="0">
                <a:solidFill>
                  <a:schemeClr val="tx1"/>
                </a:solidFill>
                <a:latin typeface="+mn-lt"/>
                <a:ea typeface="+mn-ea"/>
                <a:cs typeface="+mn-cs"/>
              </a:defRPr>
            </a:lvl8pPr>
            <a:lvl9pPr marL="3657600" indent="0" algn="l" defTabSz="914400" rtl="0" eaLnBrk="1" latinLnBrk="0" hangingPunct="1">
              <a:lnSpc>
                <a:spcPct val="100000"/>
              </a:lnSpc>
              <a:spcBef>
                <a:spcPts val="1000"/>
              </a:spcBef>
              <a:buClr>
                <a:schemeClr val="accent2"/>
              </a:buClr>
              <a:buFont typeface="Arial" panose="020B0604020202020204" pitchFamily="34" charset="0"/>
              <a:buNone/>
              <a:defRPr sz="1000" kern="1200" baseline="0">
                <a:solidFill>
                  <a:schemeClr val="tx1"/>
                </a:solidFill>
                <a:latin typeface="+mn-lt"/>
                <a:ea typeface="+mn-ea"/>
                <a:cs typeface="+mn-cs"/>
              </a:defRPr>
            </a:lvl9pPr>
          </a:lstStyle>
          <a:p>
            <a:endParaRPr lang="en-US" sz="2000" dirty="0">
              <a:solidFill>
                <a:schemeClr val="tx1"/>
              </a:solidFill>
            </a:endParaRPr>
          </a:p>
        </p:txBody>
      </p:sp>
      <p:sp>
        <p:nvSpPr>
          <p:cNvPr id="11" name="Slide Number Placeholder 10"/>
          <p:cNvSpPr>
            <a:spLocks noGrp="1"/>
          </p:cNvSpPr>
          <p:nvPr>
            <p:ph type="sldNum" sz="quarter" idx="12"/>
          </p:nvPr>
        </p:nvSpPr>
        <p:spPr/>
        <p:txBody>
          <a:bodyPr/>
          <a:lstStyle/>
          <a:p>
            <a:fld id="{8A7A6979-0714-4377-B894-6BE4C2D6E202}" type="slidenum">
              <a:rPr lang="en-US" smtClean="0"/>
              <a:t>30</a:t>
            </a:fld>
            <a:endParaRPr lang="en-US" dirty="0"/>
          </a:p>
        </p:txBody>
      </p:sp>
      <p:sp>
        <p:nvSpPr>
          <p:cNvPr id="7" name="Text Placeholder 3"/>
          <p:cNvSpPr txBox="1">
            <a:spLocks/>
          </p:cNvSpPr>
          <p:nvPr/>
        </p:nvSpPr>
        <p:spPr>
          <a:xfrm>
            <a:off x="1138170" y="4384949"/>
            <a:ext cx="3794760" cy="1123682"/>
          </a:xfrm>
          <a:prstGeom prst="rect">
            <a:avLst/>
          </a:prstGeom>
        </p:spPr>
        <p:txBody>
          <a:bodyPr vert="horz" lIns="91440" tIns="45720" rIns="91440" bIns="45720" rtlCol="0" anchor="t" anchorCtr="1">
            <a:normAutofit fontScale="85000" lnSpcReduction="20000"/>
          </a:bodyPr>
          <a:lstStyle>
            <a:lvl1pPr marL="0" indent="0" algn="ctr" defTabSz="914400" rtl="0" eaLnBrk="1" latinLnBrk="0" hangingPunct="1">
              <a:lnSpc>
                <a:spcPct val="100000"/>
              </a:lnSpc>
              <a:spcBef>
                <a:spcPts val="1000"/>
              </a:spcBef>
              <a:buClr>
                <a:schemeClr val="accent2"/>
              </a:buClr>
              <a:buFont typeface="Arial" panose="020B0604020202020204" pitchFamily="34" charset="0"/>
              <a:buNone/>
              <a:defRPr sz="1500" kern="1200">
                <a:solidFill>
                  <a:srgbClr val="FFFFFF"/>
                </a:solidFill>
                <a:latin typeface="+mn-lt"/>
                <a:ea typeface="+mn-ea"/>
                <a:cs typeface="+mn-cs"/>
              </a:defRPr>
            </a:lvl1pPr>
            <a:lvl2pPr marL="457200" indent="0" algn="l" defTabSz="914400" rtl="0" eaLnBrk="1" latinLnBrk="0" hangingPunct="1">
              <a:lnSpc>
                <a:spcPct val="100000"/>
              </a:lnSpc>
              <a:spcBef>
                <a:spcPts val="1000"/>
              </a:spcBef>
              <a:buClr>
                <a:schemeClr val="accent2"/>
              </a:buClr>
              <a:buFont typeface="Arial" panose="020B0604020202020204" pitchFamily="34" charset="0"/>
              <a:buNone/>
              <a:defRPr sz="1400" kern="1200">
                <a:solidFill>
                  <a:schemeClr val="tx1">
                    <a:lumMod val="85000"/>
                    <a:lumOff val="15000"/>
                  </a:schemeClr>
                </a:solidFill>
                <a:latin typeface="+mn-lt"/>
                <a:ea typeface="+mn-ea"/>
                <a:cs typeface="+mn-cs"/>
              </a:defRPr>
            </a:lvl2pPr>
            <a:lvl3pPr marL="914400" indent="0" algn="l" defTabSz="914400" rtl="0" eaLnBrk="1" latinLnBrk="0" hangingPunct="1">
              <a:lnSpc>
                <a:spcPct val="100000"/>
              </a:lnSpc>
              <a:spcBef>
                <a:spcPts val="1000"/>
              </a:spcBef>
              <a:buClr>
                <a:schemeClr val="accent2"/>
              </a:buClr>
              <a:buFont typeface="Arial" panose="020B0604020202020204" pitchFamily="34" charset="0"/>
              <a:buNone/>
              <a:defRPr sz="1200" kern="1200">
                <a:solidFill>
                  <a:schemeClr val="tx1">
                    <a:lumMod val="85000"/>
                    <a:lumOff val="15000"/>
                  </a:schemeClr>
                </a:solidFill>
                <a:latin typeface="+mn-lt"/>
                <a:ea typeface="+mn-ea"/>
                <a:cs typeface="+mn-cs"/>
              </a:defRPr>
            </a:lvl3pPr>
            <a:lvl4pPr marL="1371600" indent="0" algn="l" defTabSz="914400" rtl="0" eaLnBrk="1" latinLnBrk="0" hangingPunct="1">
              <a:lnSpc>
                <a:spcPct val="100000"/>
              </a:lnSpc>
              <a:spcBef>
                <a:spcPts val="1000"/>
              </a:spcBef>
              <a:buClr>
                <a:schemeClr val="accent2"/>
              </a:buClr>
              <a:buFont typeface="Arial" panose="020B0604020202020204" pitchFamily="34" charset="0"/>
              <a:buNone/>
              <a:defRPr sz="1000" kern="1200">
                <a:solidFill>
                  <a:schemeClr val="tx1">
                    <a:lumMod val="85000"/>
                    <a:lumOff val="15000"/>
                  </a:schemeClr>
                </a:solidFill>
                <a:latin typeface="+mn-lt"/>
                <a:ea typeface="+mn-ea"/>
                <a:cs typeface="+mn-cs"/>
              </a:defRPr>
            </a:lvl4pPr>
            <a:lvl5pPr marL="1828800" indent="0" algn="l" defTabSz="914400" rtl="0" eaLnBrk="1" latinLnBrk="0" hangingPunct="1">
              <a:lnSpc>
                <a:spcPct val="100000"/>
              </a:lnSpc>
              <a:spcBef>
                <a:spcPts val="1000"/>
              </a:spcBef>
              <a:buClr>
                <a:schemeClr val="accent2"/>
              </a:buClr>
              <a:buFont typeface="Arial" panose="020B0604020202020204" pitchFamily="34" charset="0"/>
              <a:buNone/>
              <a:defRPr sz="1000" kern="1200">
                <a:solidFill>
                  <a:schemeClr val="tx1">
                    <a:lumMod val="85000"/>
                    <a:lumOff val="15000"/>
                  </a:schemeClr>
                </a:solidFill>
                <a:latin typeface="+mn-lt"/>
                <a:ea typeface="+mn-ea"/>
                <a:cs typeface="+mn-cs"/>
              </a:defRPr>
            </a:lvl5pPr>
            <a:lvl6pPr marL="2286000" indent="0" algn="l" defTabSz="914400" rtl="0" eaLnBrk="1" latinLnBrk="0" hangingPunct="1">
              <a:lnSpc>
                <a:spcPct val="100000"/>
              </a:lnSpc>
              <a:spcBef>
                <a:spcPts val="1000"/>
              </a:spcBef>
              <a:buClr>
                <a:schemeClr val="accent2"/>
              </a:buClr>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100000"/>
              </a:lnSpc>
              <a:spcBef>
                <a:spcPts val="1000"/>
              </a:spcBef>
              <a:buClr>
                <a:schemeClr val="accent2"/>
              </a:buClr>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100000"/>
              </a:lnSpc>
              <a:spcBef>
                <a:spcPts val="1000"/>
              </a:spcBef>
              <a:buClr>
                <a:schemeClr val="accent2"/>
              </a:buClr>
              <a:buFont typeface="Arial" panose="020B0604020202020204" pitchFamily="34" charset="0"/>
              <a:buNone/>
              <a:defRPr sz="1000" kern="1200" baseline="0">
                <a:solidFill>
                  <a:schemeClr val="tx1"/>
                </a:solidFill>
                <a:latin typeface="+mn-lt"/>
                <a:ea typeface="+mn-ea"/>
                <a:cs typeface="+mn-cs"/>
              </a:defRPr>
            </a:lvl8pPr>
            <a:lvl9pPr marL="3657600" indent="0" algn="l" defTabSz="914400" rtl="0" eaLnBrk="1" latinLnBrk="0" hangingPunct="1">
              <a:lnSpc>
                <a:spcPct val="100000"/>
              </a:lnSpc>
              <a:spcBef>
                <a:spcPts val="1000"/>
              </a:spcBef>
              <a:buClr>
                <a:schemeClr val="accent2"/>
              </a:buClr>
              <a:buFont typeface="Arial" panose="020B0604020202020204" pitchFamily="34" charset="0"/>
              <a:buNone/>
              <a:defRPr sz="1000" kern="1200" baseline="0">
                <a:solidFill>
                  <a:schemeClr val="tx1"/>
                </a:solidFill>
                <a:latin typeface="+mn-lt"/>
                <a:ea typeface="+mn-ea"/>
                <a:cs typeface="+mn-cs"/>
              </a:defRPr>
            </a:lvl9pPr>
          </a:lstStyle>
          <a:p>
            <a:r>
              <a:rPr lang="en-US" sz="2000" b="1" u="sng" dirty="0" smtClean="0"/>
              <a:t>EMA performed for all variables at the same time</a:t>
            </a:r>
          </a:p>
          <a:p>
            <a:r>
              <a:rPr lang="en-US" sz="2000" dirty="0" smtClean="0"/>
              <a:t>After </a:t>
            </a:r>
            <a:r>
              <a:rPr lang="en-US" sz="2000" dirty="0"/>
              <a:t>each conflict, the activities of all variables are decayed</a:t>
            </a:r>
          </a:p>
        </p:txBody>
      </p:sp>
      <p:sp>
        <p:nvSpPr>
          <p:cNvPr id="8" name="Text Placeholder 3"/>
          <p:cNvSpPr txBox="1">
            <a:spLocks/>
          </p:cNvSpPr>
          <p:nvPr/>
        </p:nvSpPr>
        <p:spPr>
          <a:xfrm>
            <a:off x="7449296" y="1887482"/>
            <a:ext cx="3794760" cy="1711178"/>
          </a:xfrm>
          <a:prstGeom prst="rect">
            <a:avLst/>
          </a:prstGeom>
        </p:spPr>
        <p:txBody>
          <a:bodyPr vert="horz" lIns="91440" tIns="45720" rIns="91440" bIns="45720" rtlCol="0" anchor="t" anchorCtr="1">
            <a:normAutofit fontScale="85000" lnSpcReduction="20000"/>
          </a:bodyPr>
          <a:lstStyle>
            <a:lvl1pPr marL="0" indent="0" algn="ctr" defTabSz="914400" rtl="0" eaLnBrk="1" latinLnBrk="0" hangingPunct="1">
              <a:lnSpc>
                <a:spcPct val="100000"/>
              </a:lnSpc>
              <a:spcBef>
                <a:spcPts val="1000"/>
              </a:spcBef>
              <a:buClr>
                <a:schemeClr val="accent2"/>
              </a:buClr>
              <a:buFont typeface="Arial" panose="020B0604020202020204" pitchFamily="34" charset="0"/>
              <a:buNone/>
              <a:defRPr sz="1500" kern="1200">
                <a:solidFill>
                  <a:srgbClr val="FFFFFF"/>
                </a:solidFill>
                <a:latin typeface="+mn-lt"/>
                <a:ea typeface="+mn-ea"/>
                <a:cs typeface="+mn-cs"/>
              </a:defRPr>
            </a:lvl1pPr>
            <a:lvl2pPr marL="457200" indent="0" algn="l" defTabSz="914400" rtl="0" eaLnBrk="1" latinLnBrk="0" hangingPunct="1">
              <a:lnSpc>
                <a:spcPct val="100000"/>
              </a:lnSpc>
              <a:spcBef>
                <a:spcPts val="1000"/>
              </a:spcBef>
              <a:buClr>
                <a:schemeClr val="accent2"/>
              </a:buClr>
              <a:buFont typeface="Arial" panose="020B0604020202020204" pitchFamily="34" charset="0"/>
              <a:buNone/>
              <a:defRPr sz="1400" kern="1200">
                <a:solidFill>
                  <a:schemeClr val="tx1">
                    <a:lumMod val="85000"/>
                    <a:lumOff val="15000"/>
                  </a:schemeClr>
                </a:solidFill>
                <a:latin typeface="+mn-lt"/>
                <a:ea typeface="+mn-ea"/>
                <a:cs typeface="+mn-cs"/>
              </a:defRPr>
            </a:lvl2pPr>
            <a:lvl3pPr marL="914400" indent="0" algn="l" defTabSz="914400" rtl="0" eaLnBrk="1" latinLnBrk="0" hangingPunct="1">
              <a:lnSpc>
                <a:spcPct val="100000"/>
              </a:lnSpc>
              <a:spcBef>
                <a:spcPts val="1000"/>
              </a:spcBef>
              <a:buClr>
                <a:schemeClr val="accent2"/>
              </a:buClr>
              <a:buFont typeface="Arial" panose="020B0604020202020204" pitchFamily="34" charset="0"/>
              <a:buNone/>
              <a:defRPr sz="1200" kern="1200">
                <a:solidFill>
                  <a:schemeClr val="tx1">
                    <a:lumMod val="85000"/>
                    <a:lumOff val="15000"/>
                  </a:schemeClr>
                </a:solidFill>
                <a:latin typeface="+mn-lt"/>
                <a:ea typeface="+mn-ea"/>
                <a:cs typeface="+mn-cs"/>
              </a:defRPr>
            </a:lvl3pPr>
            <a:lvl4pPr marL="1371600" indent="0" algn="l" defTabSz="914400" rtl="0" eaLnBrk="1" latinLnBrk="0" hangingPunct="1">
              <a:lnSpc>
                <a:spcPct val="100000"/>
              </a:lnSpc>
              <a:spcBef>
                <a:spcPts val="1000"/>
              </a:spcBef>
              <a:buClr>
                <a:schemeClr val="accent2"/>
              </a:buClr>
              <a:buFont typeface="Arial" panose="020B0604020202020204" pitchFamily="34" charset="0"/>
              <a:buNone/>
              <a:defRPr sz="1000" kern="1200">
                <a:solidFill>
                  <a:schemeClr val="tx1">
                    <a:lumMod val="85000"/>
                    <a:lumOff val="15000"/>
                  </a:schemeClr>
                </a:solidFill>
                <a:latin typeface="+mn-lt"/>
                <a:ea typeface="+mn-ea"/>
                <a:cs typeface="+mn-cs"/>
              </a:defRPr>
            </a:lvl4pPr>
            <a:lvl5pPr marL="1828800" indent="0" algn="l" defTabSz="914400" rtl="0" eaLnBrk="1" latinLnBrk="0" hangingPunct="1">
              <a:lnSpc>
                <a:spcPct val="100000"/>
              </a:lnSpc>
              <a:spcBef>
                <a:spcPts val="1000"/>
              </a:spcBef>
              <a:buClr>
                <a:schemeClr val="accent2"/>
              </a:buClr>
              <a:buFont typeface="Arial" panose="020B0604020202020204" pitchFamily="34" charset="0"/>
              <a:buNone/>
              <a:defRPr sz="1000" kern="1200">
                <a:solidFill>
                  <a:schemeClr val="tx1">
                    <a:lumMod val="85000"/>
                    <a:lumOff val="15000"/>
                  </a:schemeClr>
                </a:solidFill>
                <a:latin typeface="+mn-lt"/>
                <a:ea typeface="+mn-ea"/>
                <a:cs typeface="+mn-cs"/>
              </a:defRPr>
            </a:lvl5pPr>
            <a:lvl6pPr marL="2286000" indent="0" algn="l" defTabSz="914400" rtl="0" eaLnBrk="1" latinLnBrk="0" hangingPunct="1">
              <a:lnSpc>
                <a:spcPct val="100000"/>
              </a:lnSpc>
              <a:spcBef>
                <a:spcPts val="1000"/>
              </a:spcBef>
              <a:buClr>
                <a:schemeClr val="accent2"/>
              </a:buClr>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100000"/>
              </a:lnSpc>
              <a:spcBef>
                <a:spcPts val="1000"/>
              </a:spcBef>
              <a:buClr>
                <a:schemeClr val="accent2"/>
              </a:buClr>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100000"/>
              </a:lnSpc>
              <a:spcBef>
                <a:spcPts val="1000"/>
              </a:spcBef>
              <a:buClr>
                <a:schemeClr val="accent2"/>
              </a:buClr>
              <a:buFont typeface="Arial" panose="020B0604020202020204" pitchFamily="34" charset="0"/>
              <a:buNone/>
              <a:defRPr sz="1000" kern="1200" baseline="0">
                <a:solidFill>
                  <a:schemeClr val="tx1"/>
                </a:solidFill>
                <a:latin typeface="+mn-lt"/>
                <a:ea typeface="+mn-ea"/>
                <a:cs typeface="+mn-cs"/>
              </a:defRPr>
            </a:lvl8pPr>
            <a:lvl9pPr marL="3657600" indent="0" algn="l" defTabSz="914400" rtl="0" eaLnBrk="1" latinLnBrk="0" hangingPunct="1">
              <a:lnSpc>
                <a:spcPct val="100000"/>
              </a:lnSpc>
              <a:spcBef>
                <a:spcPts val="1000"/>
              </a:spcBef>
              <a:buClr>
                <a:schemeClr val="accent2"/>
              </a:buClr>
              <a:buFont typeface="Arial" panose="020B0604020202020204" pitchFamily="34" charset="0"/>
              <a:buNone/>
              <a:defRPr sz="1000" kern="1200" baseline="0">
                <a:solidFill>
                  <a:schemeClr val="tx1"/>
                </a:solidFill>
                <a:latin typeface="+mn-lt"/>
                <a:ea typeface="+mn-ea"/>
                <a:cs typeface="+mn-cs"/>
              </a:defRPr>
            </a:lvl9pPr>
          </a:lstStyle>
          <a:p>
            <a:r>
              <a:rPr lang="en-US" sz="2000" b="1" u="sng" dirty="0" smtClean="0">
                <a:solidFill>
                  <a:schemeClr val="tx1"/>
                </a:solidFill>
              </a:rPr>
              <a:t>The reward is not constant </a:t>
            </a:r>
          </a:p>
          <a:p>
            <a:r>
              <a:rPr lang="en-US" sz="2000" dirty="0" smtClean="0">
                <a:solidFill>
                  <a:schemeClr val="tx1"/>
                </a:solidFill>
              </a:rPr>
              <a:t>Every </a:t>
            </a:r>
            <a:r>
              <a:rPr lang="en-US" sz="2000" dirty="0">
                <a:solidFill>
                  <a:schemeClr val="tx1"/>
                </a:solidFill>
              </a:rPr>
              <a:t>time a variable appears in a learnt clause, the numerator of its learning rate reward is incremented. After each conflict, the denominator of each assigned variable’s learning rate reward is incremented</a:t>
            </a:r>
          </a:p>
        </p:txBody>
      </p:sp>
      <p:sp>
        <p:nvSpPr>
          <p:cNvPr id="12" name="Text Placeholder 3"/>
          <p:cNvSpPr txBox="1">
            <a:spLocks/>
          </p:cNvSpPr>
          <p:nvPr/>
        </p:nvSpPr>
        <p:spPr>
          <a:xfrm>
            <a:off x="7134047" y="4444493"/>
            <a:ext cx="4469674" cy="1246122"/>
          </a:xfrm>
          <a:prstGeom prst="rect">
            <a:avLst/>
          </a:prstGeom>
        </p:spPr>
        <p:txBody>
          <a:bodyPr vert="horz" lIns="91440" tIns="45720" rIns="91440" bIns="45720" rtlCol="0" anchor="t" anchorCtr="1">
            <a:normAutofit fontScale="77500" lnSpcReduction="20000"/>
          </a:bodyPr>
          <a:lstStyle>
            <a:lvl1pPr marL="0" indent="0" algn="ctr" defTabSz="914400" rtl="0" eaLnBrk="1" latinLnBrk="0" hangingPunct="1">
              <a:lnSpc>
                <a:spcPct val="100000"/>
              </a:lnSpc>
              <a:spcBef>
                <a:spcPts val="1000"/>
              </a:spcBef>
              <a:buClr>
                <a:schemeClr val="accent2"/>
              </a:buClr>
              <a:buFont typeface="Arial" panose="020B0604020202020204" pitchFamily="34" charset="0"/>
              <a:buNone/>
              <a:defRPr sz="1500" kern="1200">
                <a:solidFill>
                  <a:srgbClr val="FFFFFF"/>
                </a:solidFill>
                <a:latin typeface="+mn-lt"/>
                <a:ea typeface="+mn-ea"/>
                <a:cs typeface="+mn-cs"/>
              </a:defRPr>
            </a:lvl1pPr>
            <a:lvl2pPr marL="457200" indent="0" algn="l" defTabSz="914400" rtl="0" eaLnBrk="1" latinLnBrk="0" hangingPunct="1">
              <a:lnSpc>
                <a:spcPct val="100000"/>
              </a:lnSpc>
              <a:spcBef>
                <a:spcPts val="1000"/>
              </a:spcBef>
              <a:buClr>
                <a:schemeClr val="accent2"/>
              </a:buClr>
              <a:buFont typeface="Arial" panose="020B0604020202020204" pitchFamily="34" charset="0"/>
              <a:buNone/>
              <a:defRPr sz="1400" kern="1200">
                <a:solidFill>
                  <a:schemeClr val="tx1">
                    <a:lumMod val="85000"/>
                    <a:lumOff val="15000"/>
                  </a:schemeClr>
                </a:solidFill>
                <a:latin typeface="+mn-lt"/>
                <a:ea typeface="+mn-ea"/>
                <a:cs typeface="+mn-cs"/>
              </a:defRPr>
            </a:lvl2pPr>
            <a:lvl3pPr marL="914400" indent="0" algn="l" defTabSz="914400" rtl="0" eaLnBrk="1" latinLnBrk="0" hangingPunct="1">
              <a:lnSpc>
                <a:spcPct val="100000"/>
              </a:lnSpc>
              <a:spcBef>
                <a:spcPts val="1000"/>
              </a:spcBef>
              <a:buClr>
                <a:schemeClr val="accent2"/>
              </a:buClr>
              <a:buFont typeface="Arial" panose="020B0604020202020204" pitchFamily="34" charset="0"/>
              <a:buNone/>
              <a:defRPr sz="1200" kern="1200">
                <a:solidFill>
                  <a:schemeClr val="tx1">
                    <a:lumMod val="85000"/>
                    <a:lumOff val="15000"/>
                  </a:schemeClr>
                </a:solidFill>
                <a:latin typeface="+mn-lt"/>
                <a:ea typeface="+mn-ea"/>
                <a:cs typeface="+mn-cs"/>
              </a:defRPr>
            </a:lvl3pPr>
            <a:lvl4pPr marL="1371600" indent="0" algn="l" defTabSz="914400" rtl="0" eaLnBrk="1" latinLnBrk="0" hangingPunct="1">
              <a:lnSpc>
                <a:spcPct val="100000"/>
              </a:lnSpc>
              <a:spcBef>
                <a:spcPts val="1000"/>
              </a:spcBef>
              <a:buClr>
                <a:schemeClr val="accent2"/>
              </a:buClr>
              <a:buFont typeface="Arial" panose="020B0604020202020204" pitchFamily="34" charset="0"/>
              <a:buNone/>
              <a:defRPr sz="1000" kern="1200">
                <a:solidFill>
                  <a:schemeClr val="tx1">
                    <a:lumMod val="85000"/>
                    <a:lumOff val="15000"/>
                  </a:schemeClr>
                </a:solidFill>
                <a:latin typeface="+mn-lt"/>
                <a:ea typeface="+mn-ea"/>
                <a:cs typeface="+mn-cs"/>
              </a:defRPr>
            </a:lvl4pPr>
            <a:lvl5pPr marL="1828800" indent="0" algn="l" defTabSz="914400" rtl="0" eaLnBrk="1" latinLnBrk="0" hangingPunct="1">
              <a:lnSpc>
                <a:spcPct val="100000"/>
              </a:lnSpc>
              <a:spcBef>
                <a:spcPts val="1000"/>
              </a:spcBef>
              <a:buClr>
                <a:schemeClr val="accent2"/>
              </a:buClr>
              <a:buFont typeface="Arial" panose="020B0604020202020204" pitchFamily="34" charset="0"/>
              <a:buNone/>
              <a:defRPr sz="1000" kern="1200">
                <a:solidFill>
                  <a:schemeClr val="tx1">
                    <a:lumMod val="85000"/>
                    <a:lumOff val="15000"/>
                  </a:schemeClr>
                </a:solidFill>
                <a:latin typeface="+mn-lt"/>
                <a:ea typeface="+mn-ea"/>
                <a:cs typeface="+mn-cs"/>
              </a:defRPr>
            </a:lvl5pPr>
            <a:lvl6pPr marL="2286000" indent="0" algn="l" defTabSz="914400" rtl="0" eaLnBrk="1" latinLnBrk="0" hangingPunct="1">
              <a:lnSpc>
                <a:spcPct val="100000"/>
              </a:lnSpc>
              <a:spcBef>
                <a:spcPts val="1000"/>
              </a:spcBef>
              <a:buClr>
                <a:schemeClr val="accent2"/>
              </a:buClr>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100000"/>
              </a:lnSpc>
              <a:spcBef>
                <a:spcPts val="1000"/>
              </a:spcBef>
              <a:buClr>
                <a:schemeClr val="accent2"/>
              </a:buClr>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100000"/>
              </a:lnSpc>
              <a:spcBef>
                <a:spcPts val="1000"/>
              </a:spcBef>
              <a:buClr>
                <a:schemeClr val="accent2"/>
              </a:buClr>
              <a:buFont typeface="Arial" panose="020B0604020202020204" pitchFamily="34" charset="0"/>
              <a:buNone/>
              <a:defRPr sz="1000" kern="1200" baseline="0">
                <a:solidFill>
                  <a:schemeClr val="tx1"/>
                </a:solidFill>
                <a:latin typeface="+mn-lt"/>
                <a:ea typeface="+mn-ea"/>
                <a:cs typeface="+mn-cs"/>
              </a:defRPr>
            </a:lvl8pPr>
            <a:lvl9pPr marL="3657600" indent="0" algn="l" defTabSz="914400" rtl="0" eaLnBrk="1" latinLnBrk="0" hangingPunct="1">
              <a:lnSpc>
                <a:spcPct val="100000"/>
              </a:lnSpc>
              <a:spcBef>
                <a:spcPts val="1000"/>
              </a:spcBef>
              <a:buClr>
                <a:schemeClr val="accent2"/>
              </a:buClr>
              <a:buFont typeface="Arial" panose="020B0604020202020204" pitchFamily="34" charset="0"/>
              <a:buNone/>
              <a:defRPr sz="1000" kern="1200" baseline="0">
                <a:solidFill>
                  <a:schemeClr val="tx1"/>
                </a:solidFill>
                <a:latin typeface="+mn-lt"/>
                <a:ea typeface="+mn-ea"/>
                <a:cs typeface="+mn-cs"/>
              </a:defRPr>
            </a:lvl9pPr>
          </a:lstStyle>
          <a:p>
            <a:r>
              <a:rPr lang="en-US" sz="2000" b="1" u="sng" dirty="0" smtClean="0">
                <a:solidFill>
                  <a:schemeClr val="tx1"/>
                </a:solidFill>
              </a:rPr>
              <a:t>EMA performed only when variable goes from assigned to unassigned</a:t>
            </a:r>
          </a:p>
          <a:p>
            <a:r>
              <a:rPr lang="en-US" sz="2000" dirty="0" smtClean="0">
                <a:solidFill>
                  <a:schemeClr val="tx1"/>
                </a:solidFill>
              </a:rPr>
              <a:t>When </a:t>
            </a:r>
            <a:r>
              <a:rPr lang="en-US" sz="2000" dirty="0">
                <a:solidFill>
                  <a:schemeClr val="tx1"/>
                </a:solidFill>
              </a:rPr>
              <a:t>a variable is unassigned, the variable receives the learning rate reward, and the estimate Q is updated</a:t>
            </a:r>
          </a:p>
        </p:txBody>
      </p:sp>
    </p:spTree>
    <p:extLst>
      <p:ext uri="{BB962C8B-B14F-4D97-AF65-F5344CB8AC3E}">
        <p14:creationId xmlns:p14="http://schemas.microsoft.com/office/powerpoint/2010/main" val="21751931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0" grpId="0"/>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3446" y="270418"/>
            <a:ext cx="8877096" cy="1188720"/>
          </a:xfrm>
        </p:spPr>
        <p:txBody>
          <a:bodyPr/>
          <a:lstStyle/>
          <a:p>
            <a:r>
              <a:rPr lang="en-US" dirty="0"/>
              <a:t>Experimental SETUP</a:t>
            </a:r>
          </a:p>
        </p:txBody>
      </p:sp>
      <p:sp>
        <p:nvSpPr>
          <p:cNvPr id="4" name="Content Placeholder 3"/>
          <p:cNvSpPr>
            <a:spLocks noGrp="1"/>
          </p:cNvSpPr>
          <p:nvPr>
            <p:ph idx="1"/>
          </p:nvPr>
        </p:nvSpPr>
        <p:spPr>
          <a:xfrm>
            <a:off x="1568743" y="1681035"/>
            <a:ext cx="9275507" cy="4445403"/>
          </a:xfrm>
        </p:spPr>
        <p:txBody>
          <a:bodyPr>
            <a:normAutofit lnSpcReduction="10000"/>
          </a:bodyPr>
          <a:lstStyle/>
          <a:p>
            <a:r>
              <a:rPr lang="en-US" sz="2400" dirty="0"/>
              <a:t>Benchmark consists of </a:t>
            </a:r>
            <a:r>
              <a:rPr lang="en-US" sz="2400" b="1" dirty="0"/>
              <a:t>all</a:t>
            </a:r>
            <a:r>
              <a:rPr lang="en-US" sz="2400" dirty="0"/>
              <a:t> the instances in the application and hard combinatorial categories from four previous SAT competitions (</a:t>
            </a:r>
            <a:r>
              <a:rPr lang="en-US" sz="2400" dirty="0">
                <a:solidFill>
                  <a:srgbClr val="0000FF"/>
                </a:solidFill>
              </a:rPr>
              <a:t>2009, 2011, 2013, 2014</a:t>
            </a:r>
            <a:r>
              <a:rPr lang="en-US" sz="2400" dirty="0"/>
              <a:t>)</a:t>
            </a:r>
          </a:p>
          <a:p>
            <a:r>
              <a:rPr lang="en-US" sz="2400" dirty="0"/>
              <a:t>Total number of instances: 1975</a:t>
            </a:r>
          </a:p>
          <a:p>
            <a:r>
              <a:rPr lang="en-US" sz="2400" dirty="0"/>
              <a:t>Experiments performed on </a:t>
            </a:r>
            <a:r>
              <a:rPr lang="en-US" sz="2400" dirty="0" err="1"/>
              <a:t>StarExec</a:t>
            </a:r>
            <a:r>
              <a:rPr lang="en-US" sz="2400" dirty="0"/>
              <a:t> cluster with 5000 second timeout</a:t>
            </a:r>
          </a:p>
          <a:p>
            <a:pPr>
              <a:buFont typeface="Arial"/>
              <a:buChar char="•"/>
            </a:pPr>
            <a:r>
              <a:rPr lang="en-US" sz="2400" dirty="0"/>
              <a:t>The solvers we used in our experiments are:</a:t>
            </a:r>
          </a:p>
          <a:p>
            <a:pPr lvl="2">
              <a:buFont typeface="Arial"/>
              <a:buChar char="•"/>
            </a:pPr>
            <a:r>
              <a:rPr lang="en-US" sz="2200" dirty="0" err="1"/>
              <a:t>MiniSat</a:t>
            </a:r>
            <a:r>
              <a:rPr lang="en-US" sz="2200" dirty="0"/>
              <a:t> 2.2.0 with VSIDS replaced with </a:t>
            </a:r>
            <a:r>
              <a:rPr lang="en-US" sz="2200" dirty="0" smtClean="0"/>
              <a:t>CHB and LRB (</a:t>
            </a:r>
            <a:r>
              <a:rPr lang="en-US" sz="2200" dirty="0" err="1" smtClean="0"/>
              <a:t>MapleSAT</a:t>
            </a:r>
            <a:r>
              <a:rPr lang="en-US" sz="2200" dirty="0" smtClean="0"/>
              <a:t>)</a:t>
            </a:r>
            <a:endParaRPr lang="en-US" sz="2200" dirty="0"/>
          </a:p>
          <a:p>
            <a:pPr lvl="2">
              <a:buFont typeface="Arial"/>
              <a:buChar char="•"/>
            </a:pPr>
            <a:r>
              <a:rPr lang="en-US" sz="2200" dirty="0" err="1"/>
              <a:t>CryptoMiniSat</a:t>
            </a:r>
            <a:r>
              <a:rPr lang="en-US" sz="2200" dirty="0"/>
              <a:t> 4.5.3 with VSIDS replaced with </a:t>
            </a:r>
            <a:r>
              <a:rPr lang="en-US" sz="2200" dirty="0" smtClean="0"/>
              <a:t>LRB (</a:t>
            </a:r>
            <a:r>
              <a:rPr lang="en-US" sz="2200" dirty="0" err="1" smtClean="0"/>
              <a:t>MapleCMS</a:t>
            </a:r>
            <a:r>
              <a:rPr lang="en-US" sz="2200" dirty="0" smtClean="0"/>
              <a:t>)</a:t>
            </a:r>
            <a:endParaRPr lang="en-US" sz="2200" dirty="0"/>
          </a:p>
          <a:p>
            <a:pPr lvl="2">
              <a:buFont typeface="Arial"/>
              <a:buChar char="•"/>
            </a:pPr>
            <a:r>
              <a:rPr lang="en-US" sz="2200" dirty="0" err="1"/>
              <a:t>Lingeling</a:t>
            </a:r>
            <a:r>
              <a:rPr lang="en-US" sz="2200" dirty="0"/>
              <a:t> </a:t>
            </a:r>
            <a:r>
              <a:rPr lang="en-US" sz="2200" dirty="0" err="1"/>
              <a:t>bal</a:t>
            </a:r>
            <a:r>
              <a:rPr lang="en-US" sz="2200" dirty="0"/>
              <a:t> from 2015 SAT Race</a:t>
            </a:r>
          </a:p>
          <a:p>
            <a:pPr lvl="2">
              <a:buFont typeface="Arial"/>
              <a:buChar char="•"/>
            </a:pPr>
            <a:r>
              <a:rPr lang="en-US" sz="2200" dirty="0"/>
              <a:t>Glucose 4.0</a:t>
            </a:r>
          </a:p>
        </p:txBody>
      </p:sp>
      <p:sp>
        <p:nvSpPr>
          <p:cNvPr id="3" name="Slide Number Placeholder 2"/>
          <p:cNvSpPr>
            <a:spLocks noGrp="1"/>
          </p:cNvSpPr>
          <p:nvPr>
            <p:ph type="sldNum" sz="quarter" idx="12"/>
          </p:nvPr>
        </p:nvSpPr>
        <p:spPr/>
        <p:txBody>
          <a:bodyPr/>
          <a:lstStyle/>
          <a:p>
            <a:fld id="{8A7A6979-0714-4377-B894-6BE4C2D6E202}" type="slidenum">
              <a:rPr lang="en-US" smtClean="0"/>
              <a:t>31</a:t>
            </a:fld>
            <a:endParaRPr lang="en-US" dirty="0"/>
          </a:p>
        </p:txBody>
      </p:sp>
    </p:spTree>
    <p:extLst>
      <p:ext uri="{BB962C8B-B14F-4D97-AF65-F5344CB8AC3E}">
        <p14:creationId xmlns:p14="http://schemas.microsoft.com/office/powerpoint/2010/main" val="28406519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APPLE-TO-APPLE </a:t>
            </a:r>
            <a:r>
              <a:rPr lang="en-US" dirty="0" err="1"/>
              <a:t>ResultS</a:t>
            </a:r>
            <a:r>
              <a:rPr lang="en-US" dirty="0"/>
              <a:t> </a:t>
            </a:r>
            <a:br>
              <a:rPr lang="en-US" dirty="0"/>
            </a:br>
            <a:r>
              <a:rPr lang="en-US" dirty="0"/>
              <a:t>(</a:t>
            </a:r>
            <a:r>
              <a:rPr lang="en-US" dirty="0" err="1"/>
              <a:t>Minisat</a:t>
            </a:r>
            <a:r>
              <a:rPr lang="en-US" dirty="0"/>
              <a:t> WITH </a:t>
            </a:r>
            <a:r>
              <a:rPr lang="en-US" dirty="0" err="1"/>
              <a:t>vsids</a:t>
            </a:r>
            <a:r>
              <a:rPr lang="en-US" dirty="0"/>
              <a:t> vs. </a:t>
            </a:r>
            <a:r>
              <a:rPr lang="en-US" dirty="0" err="1"/>
              <a:t>chb</a:t>
            </a:r>
            <a:r>
              <a:rPr lang="en-US" dirty="0"/>
              <a:t> vs. </a:t>
            </a:r>
            <a:r>
              <a:rPr lang="en-US" dirty="0" err="1"/>
              <a:t>lrb</a:t>
            </a:r>
            <a:r>
              <a:rPr lang="en-US" dirty="0"/>
              <a:t>)</a:t>
            </a:r>
          </a:p>
        </p:txBody>
      </p:sp>
      <p:sp>
        <p:nvSpPr>
          <p:cNvPr id="3" name="Slide Number Placeholder 2"/>
          <p:cNvSpPr>
            <a:spLocks noGrp="1"/>
          </p:cNvSpPr>
          <p:nvPr>
            <p:ph type="sldNum" sz="quarter" idx="12"/>
          </p:nvPr>
        </p:nvSpPr>
        <p:spPr/>
        <p:txBody>
          <a:bodyPr/>
          <a:lstStyle/>
          <a:p>
            <a:fld id="{8A7A6979-0714-4377-B894-6BE4C2D6E202}" type="slidenum">
              <a:rPr lang="en-US" smtClean="0"/>
              <a:t>32</a:t>
            </a:fld>
            <a:endParaRPr lang="en-US" dirty="0"/>
          </a:p>
        </p:txBody>
      </p:sp>
      <p:pic>
        <p:nvPicPr>
          <p:cNvPr id="4" name="Content Placeholder 4"/>
          <p:cNvPicPr>
            <a:picLocks noChangeAspect="1"/>
          </p:cNvPicPr>
          <p:nvPr/>
        </p:nvPicPr>
        <p:blipFill>
          <a:blip r:embed="rId3"/>
          <a:stretch>
            <a:fillRect/>
          </a:stretch>
        </p:blipFill>
        <p:spPr>
          <a:xfrm>
            <a:off x="2231136" y="1502176"/>
            <a:ext cx="7729728" cy="5101824"/>
          </a:xfrm>
          <a:prstGeom prst="rect">
            <a:avLst/>
          </a:prstGeom>
        </p:spPr>
      </p:pic>
    </p:spTree>
    <p:extLst>
      <p:ext uri="{BB962C8B-B14F-4D97-AF65-F5344CB8AC3E}">
        <p14:creationId xmlns:p14="http://schemas.microsoft.com/office/powerpoint/2010/main" val="26009345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7067" y="270418"/>
            <a:ext cx="9601200" cy="1188720"/>
          </a:xfrm>
        </p:spPr>
        <p:txBody>
          <a:bodyPr>
            <a:normAutofit fontScale="90000"/>
          </a:bodyPr>
          <a:lstStyle/>
          <a:p>
            <a:r>
              <a:rPr lang="en-US" dirty="0" smtClean="0"/>
              <a:t>COMPARISON WITH STATE-OF-THE-ART:</a:t>
            </a:r>
            <a:br>
              <a:rPr lang="en-US" dirty="0" smtClean="0"/>
            </a:br>
            <a:r>
              <a:rPr lang="en-US" dirty="0" err="1" smtClean="0"/>
              <a:t>CryptoMinisat</a:t>
            </a:r>
            <a:r>
              <a:rPr lang="en-US" dirty="0"/>
              <a:t>, </a:t>
            </a:r>
            <a:r>
              <a:rPr lang="en-US" dirty="0" err="1"/>
              <a:t>MapleCMS</a:t>
            </a:r>
            <a:r>
              <a:rPr lang="en-US" dirty="0"/>
              <a:t>, Glucose, and </a:t>
            </a:r>
            <a:r>
              <a:rPr lang="en-US" dirty="0" err="1"/>
              <a:t>Lingeling</a:t>
            </a:r>
            <a:endParaRPr lang="en-US" dirty="0"/>
          </a:p>
        </p:txBody>
      </p:sp>
      <p:sp>
        <p:nvSpPr>
          <p:cNvPr id="3" name="Slide Number Placeholder 2"/>
          <p:cNvSpPr>
            <a:spLocks noGrp="1"/>
          </p:cNvSpPr>
          <p:nvPr>
            <p:ph type="sldNum" sz="quarter" idx="12"/>
          </p:nvPr>
        </p:nvSpPr>
        <p:spPr/>
        <p:txBody>
          <a:bodyPr/>
          <a:lstStyle/>
          <a:p>
            <a:fld id="{8A7A6979-0714-4377-B894-6BE4C2D6E202}" type="slidenum">
              <a:rPr lang="en-US" smtClean="0"/>
              <a:t>33</a:t>
            </a:fld>
            <a:endParaRPr lang="en-US" dirty="0"/>
          </a:p>
        </p:txBody>
      </p:sp>
      <p:pic>
        <p:nvPicPr>
          <p:cNvPr id="4" name="Content Placeholder 4"/>
          <p:cNvPicPr>
            <a:picLocks noChangeAspect="1"/>
          </p:cNvPicPr>
          <p:nvPr/>
        </p:nvPicPr>
        <p:blipFill>
          <a:blip r:embed="rId3"/>
          <a:stretch>
            <a:fillRect/>
          </a:stretch>
        </p:blipFill>
        <p:spPr>
          <a:xfrm>
            <a:off x="2231136" y="1502176"/>
            <a:ext cx="7729728" cy="5101824"/>
          </a:xfrm>
          <a:prstGeom prst="rect">
            <a:avLst/>
          </a:prstGeom>
        </p:spPr>
      </p:pic>
    </p:spTree>
    <p:extLst>
      <p:ext uri="{BB962C8B-B14F-4D97-AF65-F5344CB8AC3E}">
        <p14:creationId xmlns:p14="http://schemas.microsoft.com/office/powerpoint/2010/main" val="19852490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7021" y="270418"/>
            <a:ext cx="10819349" cy="1188720"/>
          </a:xfrm>
        </p:spPr>
        <p:txBody>
          <a:bodyPr/>
          <a:lstStyle/>
          <a:p>
            <a:r>
              <a:rPr lang="en-US" dirty="0"/>
              <a:t>Result: Global Learning-Rate</a:t>
            </a:r>
          </a:p>
        </p:txBody>
      </p:sp>
      <p:sp>
        <p:nvSpPr>
          <p:cNvPr id="3" name="Slide Number Placeholder 2"/>
          <p:cNvSpPr>
            <a:spLocks noGrp="1"/>
          </p:cNvSpPr>
          <p:nvPr>
            <p:ph type="sldNum" sz="quarter" idx="12"/>
          </p:nvPr>
        </p:nvSpPr>
        <p:spPr/>
        <p:txBody>
          <a:bodyPr/>
          <a:lstStyle/>
          <a:p>
            <a:fld id="{8A7A6979-0714-4377-B894-6BE4C2D6E202}" type="slidenum">
              <a:rPr lang="en-US" smtClean="0"/>
              <a:t>34</a:t>
            </a:fld>
            <a:endParaRPr lang="en-US" dirty="0"/>
          </a:p>
        </p:txBody>
      </p:sp>
      <p:sp>
        <p:nvSpPr>
          <p:cNvPr id="5" name="TextBox 4"/>
          <p:cNvSpPr txBox="1"/>
          <p:nvPr/>
        </p:nvSpPr>
        <p:spPr>
          <a:xfrm>
            <a:off x="1761067" y="1557867"/>
            <a:ext cx="8686800" cy="2123658"/>
          </a:xfrm>
          <a:prstGeom prst="rect">
            <a:avLst/>
          </a:prstGeom>
          <a:noFill/>
        </p:spPr>
        <p:txBody>
          <a:bodyPr wrap="square" rtlCol="0">
            <a:spAutoFit/>
          </a:bodyPr>
          <a:lstStyle/>
          <a:p>
            <a:pPr marL="285750" indent="-285750">
              <a:buFont typeface="Arial"/>
              <a:buChar char="•"/>
            </a:pPr>
            <a:r>
              <a:rPr lang="en-US" sz="2200" dirty="0"/>
              <a:t>Global Learning Rate: </a:t>
            </a:r>
            <a:r>
              <a:rPr lang="en-US" sz="2200" dirty="0">
                <a:solidFill>
                  <a:srgbClr val="FF0000"/>
                </a:solidFill>
              </a:rPr>
              <a:t># of conflicts/# of decisions</a:t>
            </a:r>
          </a:p>
          <a:p>
            <a:endParaRPr lang="en-US" sz="2200" dirty="0" smtClean="0"/>
          </a:p>
          <a:p>
            <a:pPr marL="285750" indent="-285750">
              <a:buFont typeface="Arial"/>
              <a:buChar char="•"/>
            </a:pPr>
            <a:r>
              <a:rPr lang="en-US" sz="2200" dirty="0" smtClean="0"/>
              <a:t>Experimental setup: ran 1200+ application and hand-crafted instances on </a:t>
            </a:r>
            <a:r>
              <a:rPr lang="en-US" sz="2200" dirty="0" err="1" smtClean="0"/>
              <a:t>MapleSAT</a:t>
            </a:r>
            <a:r>
              <a:rPr lang="en-US" sz="2200" dirty="0" smtClean="0"/>
              <a:t> with VSIDS, CHB, LRB, </a:t>
            </a:r>
            <a:r>
              <a:rPr lang="en-US" sz="2200" dirty="0" err="1" smtClean="0"/>
              <a:t>Berkmin</a:t>
            </a:r>
            <a:r>
              <a:rPr lang="en-US" sz="2200" dirty="0" smtClean="0"/>
              <a:t>, DLIS, and JW with 5400 sec timeout per instance on </a:t>
            </a:r>
            <a:r>
              <a:rPr lang="en-US" sz="2200" dirty="0" err="1" smtClean="0"/>
              <a:t>StarExec</a:t>
            </a:r>
            <a:endParaRPr lang="en-US" sz="2200" dirty="0" smtClean="0">
              <a:solidFill>
                <a:srgbClr val="FF0000"/>
              </a:solidFill>
            </a:endParaRPr>
          </a:p>
          <a:p>
            <a:pPr marL="285750" indent="-285750">
              <a:buFont typeface="Arial"/>
              <a:buChar char="•"/>
            </a:pPr>
            <a:endParaRPr lang="en-US" sz="2200" dirty="0"/>
          </a:p>
        </p:txBody>
      </p:sp>
      <p:graphicFrame>
        <p:nvGraphicFramePr>
          <p:cNvPr id="6" name="Table 5"/>
          <p:cNvGraphicFramePr>
            <a:graphicFrameLocks noGrp="1"/>
          </p:cNvGraphicFramePr>
          <p:nvPr>
            <p:extLst>
              <p:ext uri="{D42A27DB-BD31-4B8C-83A1-F6EECF244321}">
                <p14:modId xmlns:p14="http://schemas.microsoft.com/office/powerpoint/2010/main" val="573315993"/>
              </p:ext>
            </p:extLst>
          </p:nvPr>
        </p:nvGraphicFramePr>
        <p:xfrm>
          <a:off x="2065867" y="3547533"/>
          <a:ext cx="8128000" cy="2966720"/>
        </p:xfrm>
        <a:graphic>
          <a:graphicData uri="http://schemas.openxmlformats.org/drawingml/2006/table">
            <a:tbl>
              <a:tblPr firstRow="1" bandRow="1">
                <a:tableStyleId>{5C22544A-7EE6-4342-B048-85BDC9FD1C3A}</a:tableStyleId>
              </a:tblPr>
              <a:tblGrid>
                <a:gridCol w="4064000"/>
                <a:gridCol w="4064000"/>
              </a:tblGrid>
              <a:tr h="370840">
                <a:tc>
                  <a:txBody>
                    <a:bodyPr/>
                    <a:lstStyle/>
                    <a:p>
                      <a:r>
                        <a:rPr lang="en-US" dirty="0" smtClean="0">
                          <a:solidFill>
                            <a:srgbClr val="FF0000"/>
                          </a:solidFill>
                        </a:rPr>
                        <a:t>Branching</a:t>
                      </a:r>
                      <a:r>
                        <a:rPr lang="en-US" baseline="0" dirty="0" smtClean="0">
                          <a:solidFill>
                            <a:srgbClr val="FF0000"/>
                          </a:solidFill>
                        </a:rPr>
                        <a:t> Heuristic</a:t>
                      </a:r>
                      <a:endParaRPr lang="en-US" dirty="0">
                        <a:solidFill>
                          <a:srgbClr val="FF0000"/>
                        </a:solidFill>
                      </a:endParaRPr>
                    </a:p>
                  </a:txBody>
                  <a:tcPr/>
                </a:tc>
                <a:tc>
                  <a:txBody>
                    <a:bodyPr/>
                    <a:lstStyle/>
                    <a:p>
                      <a:r>
                        <a:rPr lang="en-US" dirty="0" smtClean="0">
                          <a:solidFill>
                            <a:srgbClr val="FF0000"/>
                          </a:solidFill>
                        </a:rPr>
                        <a:t>Global</a:t>
                      </a:r>
                      <a:r>
                        <a:rPr lang="en-US" baseline="0" dirty="0" smtClean="0">
                          <a:solidFill>
                            <a:srgbClr val="FF0000"/>
                          </a:solidFill>
                        </a:rPr>
                        <a:t> </a:t>
                      </a:r>
                      <a:r>
                        <a:rPr lang="en-US" dirty="0" smtClean="0">
                          <a:solidFill>
                            <a:srgbClr val="FF0000"/>
                          </a:solidFill>
                        </a:rPr>
                        <a:t>Learning Rate</a:t>
                      </a:r>
                      <a:endParaRPr lang="en-US" dirty="0">
                        <a:solidFill>
                          <a:srgbClr val="FF0000"/>
                        </a:solidFill>
                      </a:endParaRPr>
                    </a:p>
                  </a:txBody>
                  <a:tcPr/>
                </a:tc>
              </a:tr>
              <a:tr h="370840">
                <a:tc>
                  <a:txBody>
                    <a:bodyPr/>
                    <a:lstStyle/>
                    <a:p>
                      <a:r>
                        <a:rPr lang="en-US" dirty="0" smtClean="0"/>
                        <a:t>LRB</a:t>
                      </a:r>
                      <a:endParaRPr lang="en-US" dirty="0"/>
                    </a:p>
                  </a:txBody>
                  <a:tcPr/>
                </a:tc>
                <a:tc>
                  <a:txBody>
                    <a:bodyPr/>
                    <a:lstStyle/>
                    <a:p>
                      <a:r>
                        <a:rPr lang="en-US" dirty="0" smtClean="0"/>
                        <a:t>0.452</a:t>
                      </a:r>
                      <a:endParaRPr lang="en-US" dirty="0"/>
                    </a:p>
                  </a:txBody>
                  <a:tcPr/>
                </a:tc>
              </a:tr>
              <a:tr h="370840">
                <a:tc>
                  <a:txBody>
                    <a:bodyPr/>
                    <a:lstStyle/>
                    <a:p>
                      <a:r>
                        <a:rPr lang="en-US" dirty="0" smtClean="0"/>
                        <a:t>MVSIDS</a:t>
                      </a:r>
                      <a:endParaRPr lang="en-US" dirty="0"/>
                    </a:p>
                  </a:txBody>
                  <a:tcPr/>
                </a:tc>
                <a:tc>
                  <a:txBody>
                    <a:bodyPr/>
                    <a:lstStyle/>
                    <a:p>
                      <a:r>
                        <a:rPr lang="en-US" dirty="0" smtClean="0"/>
                        <a:t>0.410</a:t>
                      </a:r>
                      <a:endParaRPr lang="en-US" dirty="0"/>
                    </a:p>
                  </a:txBody>
                  <a:tcPr/>
                </a:tc>
              </a:tr>
              <a:tr h="370840">
                <a:tc>
                  <a:txBody>
                    <a:bodyPr/>
                    <a:lstStyle/>
                    <a:p>
                      <a:r>
                        <a:rPr lang="en-US" dirty="0" smtClean="0"/>
                        <a:t>CHB</a:t>
                      </a:r>
                      <a:endParaRPr lang="en-US" dirty="0"/>
                    </a:p>
                  </a:txBody>
                  <a:tcPr/>
                </a:tc>
                <a:tc>
                  <a:txBody>
                    <a:bodyPr/>
                    <a:lstStyle/>
                    <a:p>
                      <a:r>
                        <a:rPr lang="en-US" dirty="0" smtClean="0"/>
                        <a:t>0.404</a:t>
                      </a:r>
                      <a:endParaRPr lang="en-US" dirty="0"/>
                    </a:p>
                  </a:txBody>
                  <a:tcPr/>
                </a:tc>
              </a:tr>
              <a:tr h="370840">
                <a:tc>
                  <a:txBody>
                    <a:bodyPr/>
                    <a:lstStyle/>
                    <a:p>
                      <a:r>
                        <a:rPr lang="en-US" dirty="0" smtClean="0"/>
                        <a:t>CVSIDS</a:t>
                      </a:r>
                      <a:endParaRPr lang="en-US" dirty="0"/>
                    </a:p>
                  </a:txBody>
                  <a:tcPr/>
                </a:tc>
                <a:tc>
                  <a:txBody>
                    <a:bodyPr/>
                    <a:lstStyle/>
                    <a:p>
                      <a:r>
                        <a:rPr lang="en-US" dirty="0" smtClean="0"/>
                        <a:t>0.341</a:t>
                      </a:r>
                      <a:endParaRPr lang="en-US" dirty="0"/>
                    </a:p>
                  </a:txBody>
                  <a:tcPr/>
                </a:tc>
              </a:tr>
              <a:tr h="370840">
                <a:tc>
                  <a:txBody>
                    <a:bodyPr/>
                    <a:lstStyle/>
                    <a:p>
                      <a:r>
                        <a:rPr lang="en-US" dirty="0" smtClean="0"/>
                        <a:t>BERKMIN</a:t>
                      </a:r>
                      <a:endParaRPr lang="en-US" dirty="0"/>
                    </a:p>
                  </a:txBody>
                  <a:tcPr/>
                </a:tc>
                <a:tc>
                  <a:txBody>
                    <a:bodyPr/>
                    <a:lstStyle/>
                    <a:p>
                      <a:r>
                        <a:rPr lang="en-US" dirty="0" smtClean="0"/>
                        <a:t>0.339</a:t>
                      </a:r>
                      <a:endParaRPr lang="en-US" dirty="0"/>
                    </a:p>
                  </a:txBody>
                  <a:tcPr/>
                </a:tc>
              </a:tr>
              <a:tr h="370840">
                <a:tc>
                  <a:txBody>
                    <a:bodyPr/>
                    <a:lstStyle/>
                    <a:p>
                      <a:r>
                        <a:rPr lang="en-US" dirty="0" smtClean="0"/>
                        <a:t>DLIS</a:t>
                      </a:r>
                      <a:endParaRPr lang="en-US" dirty="0"/>
                    </a:p>
                  </a:txBody>
                  <a:tcPr/>
                </a:tc>
                <a:tc>
                  <a:txBody>
                    <a:bodyPr/>
                    <a:lstStyle/>
                    <a:p>
                      <a:r>
                        <a:rPr lang="en-US" dirty="0" smtClean="0"/>
                        <a:t>0.241</a:t>
                      </a:r>
                      <a:endParaRPr lang="en-US" dirty="0"/>
                    </a:p>
                  </a:txBody>
                  <a:tcPr/>
                </a:tc>
              </a:tr>
              <a:tr h="370840">
                <a:tc>
                  <a:txBody>
                    <a:bodyPr/>
                    <a:lstStyle/>
                    <a:p>
                      <a:r>
                        <a:rPr lang="en-US" dirty="0" smtClean="0"/>
                        <a:t>JW</a:t>
                      </a:r>
                      <a:endParaRPr lang="en-US" dirty="0"/>
                    </a:p>
                  </a:txBody>
                  <a:tcPr/>
                </a:tc>
                <a:tc>
                  <a:txBody>
                    <a:bodyPr/>
                    <a:lstStyle/>
                    <a:p>
                      <a:r>
                        <a:rPr lang="en-US" dirty="0" smtClean="0"/>
                        <a:t>0.107</a:t>
                      </a:r>
                      <a:endParaRPr lang="en-US" dirty="0"/>
                    </a:p>
                  </a:txBody>
                  <a:tcPr/>
                </a:tc>
              </a:tr>
            </a:tbl>
          </a:graphicData>
        </a:graphic>
      </p:graphicFrame>
    </p:spTree>
    <p:extLst>
      <p:ext uri="{BB962C8B-B14F-4D97-AF65-F5344CB8AC3E}">
        <p14:creationId xmlns:p14="http://schemas.microsoft.com/office/powerpoint/2010/main" val="41534200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768" y="270418"/>
            <a:ext cx="10794449" cy="1188720"/>
          </a:xfrm>
        </p:spPr>
        <p:txBody>
          <a:bodyPr/>
          <a:lstStyle/>
          <a:p>
            <a:r>
              <a:rPr lang="en-US" dirty="0"/>
              <a:t>Future Work: Quality Of Learning</a:t>
            </a:r>
          </a:p>
        </p:txBody>
      </p:sp>
      <p:sp>
        <p:nvSpPr>
          <p:cNvPr id="4" name="Content Placeholder 3"/>
          <p:cNvSpPr>
            <a:spLocks noGrp="1"/>
          </p:cNvSpPr>
          <p:nvPr>
            <p:ph idx="1"/>
          </p:nvPr>
        </p:nvSpPr>
        <p:spPr>
          <a:xfrm>
            <a:off x="1557867" y="1828800"/>
            <a:ext cx="9516533" cy="4318000"/>
          </a:xfrm>
        </p:spPr>
        <p:txBody>
          <a:bodyPr>
            <a:normAutofit lnSpcReduction="10000"/>
          </a:bodyPr>
          <a:lstStyle/>
          <a:p>
            <a:pPr algn="just"/>
            <a:r>
              <a:rPr lang="en-US" sz="2400" dirty="0"/>
              <a:t>Simultaneously maximize learning rate and maximize the “quality” of learnt clauses</a:t>
            </a:r>
            <a:r>
              <a:rPr lang="en-US" sz="2400" dirty="0" smtClean="0"/>
              <a:t>.</a:t>
            </a:r>
          </a:p>
          <a:p>
            <a:pPr algn="just"/>
            <a:endParaRPr lang="en-US" sz="2400" dirty="0"/>
          </a:p>
          <a:p>
            <a:pPr algn="just"/>
            <a:r>
              <a:rPr lang="en-US" sz="2400" dirty="0"/>
              <a:t>Not all learnt clauses are created equal, good learnt clauses prune a lot of remaining search space.</a:t>
            </a:r>
          </a:p>
          <a:p>
            <a:pPr algn="just"/>
            <a:endParaRPr lang="en-US" sz="2400" dirty="0" smtClean="0"/>
          </a:p>
          <a:p>
            <a:pPr algn="just"/>
            <a:r>
              <a:rPr lang="en-US" sz="2400" dirty="0" smtClean="0"/>
              <a:t>Should </a:t>
            </a:r>
            <a:r>
              <a:rPr lang="en-US" sz="2400" dirty="0"/>
              <a:t>branch on variables that will lead to high quality learnt-clauses.</a:t>
            </a:r>
          </a:p>
          <a:p>
            <a:pPr algn="just"/>
            <a:endParaRPr lang="en-US" sz="2400" dirty="0" smtClean="0"/>
          </a:p>
          <a:p>
            <a:pPr algn="just"/>
            <a:r>
              <a:rPr lang="en-US" sz="2400" dirty="0" smtClean="0">
                <a:solidFill>
                  <a:schemeClr val="tx1"/>
                </a:solidFill>
              </a:rPr>
              <a:t>Need </a:t>
            </a:r>
            <a:r>
              <a:rPr lang="en-US" sz="2400" dirty="0">
                <a:solidFill>
                  <a:schemeClr val="tx1"/>
                </a:solidFill>
              </a:rPr>
              <a:t>to consider the trade-off between the two objectives: learning rate and quality.</a:t>
            </a:r>
          </a:p>
        </p:txBody>
      </p:sp>
      <p:sp>
        <p:nvSpPr>
          <p:cNvPr id="3" name="Slide Number Placeholder 2"/>
          <p:cNvSpPr>
            <a:spLocks noGrp="1"/>
          </p:cNvSpPr>
          <p:nvPr>
            <p:ph type="sldNum" sz="quarter" idx="12"/>
          </p:nvPr>
        </p:nvSpPr>
        <p:spPr/>
        <p:txBody>
          <a:bodyPr/>
          <a:lstStyle/>
          <a:p>
            <a:fld id="{8A7A6979-0714-4377-B894-6BE4C2D6E202}" type="slidenum">
              <a:rPr lang="en-US" smtClean="0"/>
              <a:t>35</a:t>
            </a:fld>
            <a:endParaRPr lang="en-US" dirty="0"/>
          </a:p>
        </p:txBody>
      </p:sp>
    </p:spTree>
    <p:extLst>
      <p:ext uri="{BB962C8B-B14F-4D97-AF65-F5344CB8AC3E}">
        <p14:creationId xmlns:p14="http://schemas.microsoft.com/office/powerpoint/2010/main" val="16488300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1326" y="270418"/>
            <a:ext cx="10570342" cy="1188720"/>
          </a:xfrm>
        </p:spPr>
        <p:txBody>
          <a:bodyPr/>
          <a:lstStyle/>
          <a:p>
            <a:r>
              <a:rPr lang="en-US" dirty="0" smtClean="0"/>
              <a:t>Conclusion: Branching heuristics</a:t>
            </a:r>
            <a:endParaRPr lang="en-US" dirty="0"/>
          </a:p>
        </p:txBody>
      </p:sp>
      <p:sp>
        <p:nvSpPr>
          <p:cNvPr id="13" name="Content Placeholder 12"/>
          <p:cNvSpPr>
            <a:spLocks noGrp="1"/>
          </p:cNvSpPr>
          <p:nvPr>
            <p:ph idx="1"/>
          </p:nvPr>
        </p:nvSpPr>
        <p:spPr>
          <a:xfrm>
            <a:off x="1930400" y="1676400"/>
            <a:ext cx="8839200" cy="4622800"/>
          </a:xfrm>
        </p:spPr>
        <p:txBody>
          <a:bodyPr>
            <a:normAutofit fontScale="92500"/>
          </a:bodyPr>
          <a:lstStyle/>
          <a:p>
            <a:pPr algn="just"/>
            <a:r>
              <a:rPr lang="en-US" sz="2400" dirty="0"/>
              <a:t>LRB </a:t>
            </a:r>
            <a:r>
              <a:rPr lang="en-US" sz="2400" dirty="0" smtClean="0"/>
              <a:t>(and CHB) is </a:t>
            </a:r>
            <a:r>
              <a:rPr lang="en-US" sz="2400" dirty="0"/>
              <a:t>shown to be a </a:t>
            </a:r>
            <a:r>
              <a:rPr lang="en-US" sz="2400" dirty="0" smtClean="0"/>
              <a:t>significant improvement </a:t>
            </a:r>
            <a:r>
              <a:rPr lang="en-US" sz="2400" dirty="0"/>
              <a:t>over state-of-the-art VSIDS branching </a:t>
            </a:r>
            <a:r>
              <a:rPr lang="en-US" sz="2400" dirty="0" smtClean="0"/>
              <a:t>heuristic, for the first time in 15 years</a:t>
            </a:r>
          </a:p>
          <a:p>
            <a:pPr algn="just"/>
            <a:endParaRPr lang="en-US" sz="2400" dirty="0" smtClean="0"/>
          </a:p>
          <a:p>
            <a:pPr algn="just"/>
            <a:r>
              <a:rPr lang="en-US" sz="2400" dirty="0" smtClean="0"/>
              <a:t>View </a:t>
            </a:r>
            <a:r>
              <a:rPr lang="en-US" sz="2400" dirty="0"/>
              <a:t>heuristics like the branching </a:t>
            </a:r>
            <a:r>
              <a:rPr lang="en-US" sz="2400" dirty="0" smtClean="0"/>
              <a:t>as </a:t>
            </a:r>
            <a:r>
              <a:rPr lang="en-US" sz="2400" dirty="0"/>
              <a:t>an optimization problem with a </a:t>
            </a:r>
            <a:r>
              <a:rPr lang="en-US" sz="2400" dirty="0" smtClean="0"/>
              <a:t>learning rate objective function</a:t>
            </a:r>
            <a:endParaRPr lang="en-US" sz="2400" dirty="0"/>
          </a:p>
          <a:p>
            <a:pPr algn="just"/>
            <a:endParaRPr lang="en-US" sz="2400" dirty="0" smtClean="0"/>
          </a:p>
          <a:p>
            <a:pPr algn="just"/>
            <a:r>
              <a:rPr lang="en-US" sz="2400" dirty="0" smtClean="0"/>
              <a:t>Leverage reinforcement learning </a:t>
            </a:r>
            <a:r>
              <a:rPr lang="en-US" sz="2400" dirty="0"/>
              <a:t>to solve such optimization </a:t>
            </a:r>
            <a:r>
              <a:rPr lang="en-US" sz="2400" dirty="0" smtClean="0"/>
              <a:t>problems, </a:t>
            </a:r>
            <a:r>
              <a:rPr lang="en-US" sz="2400" dirty="0"/>
              <a:t>making use of the enormous amount of </a:t>
            </a:r>
            <a:r>
              <a:rPr lang="en-US" sz="2400" dirty="0" smtClean="0"/>
              <a:t>online data </a:t>
            </a:r>
            <a:r>
              <a:rPr lang="en-US" sz="2400" dirty="0"/>
              <a:t>generated by a CDCL SAT solver</a:t>
            </a:r>
          </a:p>
          <a:p>
            <a:pPr algn="just"/>
            <a:endParaRPr lang="en-US" sz="2400" dirty="0" smtClean="0"/>
          </a:p>
          <a:p>
            <a:pPr algn="just"/>
            <a:r>
              <a:rPr lang="en-US" sz="2400" dirty="0" smtClean="0"/>
              <a:t>Online policy </a:t>
            </a:r>
            <a:r>
              <a:rPr lang="en-US" sz="2400" dirty="0"/>
              <a:t>optimization is everywhere in SAT solvers</a:t>
            </a:r>
          </a:p>
          <a:p>
            <a:endParaRPr lang="en-US" sz="2400" dirty="0"/>
          </a:p>
        </p:txBody>
      </p:sp>
      <p:sp>
        <p:nvSpPr>
          <p:cNvPr id="3" name="Slide Number Placeholder 2"/>
          <p:cNvSpPr>
            <a:spLocks noGrp="1"/>
          </p:cNvSpPr>
          <p:nvPr>
            <p:ph type="sldNum" sz="quarter" idx="12"/>
          </p:nvPr>
        </p:nvSpPr>
        <p:spPr/>
        <p:txBody>
          <a:bodyPr/>
          <a:lstStyle/>
          <a:p>
            <a:fld id="{8A7A6979-0714-4377-B894-6BE4C2D6E202}" type="slidenum">
              <a:rPr lang="en-US" smtClean="0"/>
              <a:t>36</a:t>
            </a:fld>
            <a:endParaRPr lang="en-US" dirty="0"/>
          </a:p>
        </p:txBody>
      </p:sp>
    </p:spTree>
    <p:extLst>
      <p:ext uri="{BB962C8B-B14F-4D97-AF65-F5344CB8AC3E}">
        <p14:creationId xmlns:p14="http://schemas.microsoft.com/office/powerpoint/2010/main" val="24067401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2" end="2"/>
                                            </p:txEl>
                                          </p:spTgt>
                                        </p:tgtEl>
                                        <p:attrNameLst>
                                          <p:attrName>style.visibility</p:attrName>
                                        </p:attrNameLst>
                                      </p:cBhvr>
                                      <p:to>
                                        <p:strVal val="visible"/>
                                      </p:to>
                                    </p:set>
                                    <p:animEffect transition="in" filter="fade">
                                      <p:cBhvr>
                                        <p:cTn id="12" dur="500"/>
                                        <p:tgtEl>
                                          <p:spTgt spid="1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xEl>
                                              <p:pRg st="4" end="4"/>
                                            </p:txEl>
                                          </p:spTgt>
                                        </p:tgtEl>
                                        <p:attrNameLst>
                                          <p:attrName>style.visibility</p:attrName>
                                        </p:attrNameLst>
                                      </p:cBhvr>
                                      <p:to>
                                        <p:strVal val="visible"/>
                                      </p:to>
                                    </p:set>
                                    <p:animEffect transition="in" filter="fade">
                                      <p:cBhvr>
                                        <p:cTn id="17" dur="500"/>
                                        <p:tgtEl>
                                          <p:spTgt spid="1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xEl>
                                              <p:pRg st="6" end="6"/>
                                            </p:txEl>
                                          </p:spTgt>
                                        </p:tgtEl>
                                        <p:attrNameLst>
                                          <p:attrName>style.visibility</p:attrName>
                                        </p:attrNameLst>
                                      </p:cBhvr>
                                      <p:to>
                                        <p:strVal val="visible"/>
                                      </p:to>
                                    </p:set>
                                    <p:animEffect transition="in" filter="fade">
                                      <p:cBhvr>
                                        <p:cTn id="22" dur="500"/>
                                        <p:tgtEl>
                                          <p:spTgt spid="1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txBox="1">
            <a:spLocks noGrp="1"/>
          </p:cNvSpPr>
          <p:nvPr>
            <p:ph type="body" idx="1"/>
          </p:nvPr>
        </p:nvSpPr>
        <p:spPr>
          <a:xfrm>
            <a:off x="368300" y="1308100"/>
            <a:ext cx="11417300" cy="5359400"/>
          </a:xfrm>
          <a:ln>
            <a:noFill/>
          </a:ln>
        </p:spPr>
        <p:txBody>
          <a:bodyPr>
            <a:normAutofit lnSpcReduction="10000"/>
          </a:bodyPr>
          <a:lstStyle/>
          <a:p>
            <a:pPr marL="344592" indent="-342900">
              <a:lnSpc>
                <a:spcPct val="90000"/>
              </a:lnSpc>
              <a:buSzPct val="100000"/>
              <a:defRPr/>
            </a:pPr>
            <a:r>
              <a:rPr lang="en-CA" sz="2600" dirty="0">
                <a:solidFill>
                  <a:schemeClr val="tx1"/>
                </a:solidFill>
              </a:rPr>
              <a:t>Motivation</a:t>
            </a:r>
          </a:p>
          <a:p>
            <a:pPr marL="1692" indent="0">
              <a:lnSpc>
                <a:spcPct val="90000"/>
              </a:lnSpc>
              <a:buSzPct val="100000"/>
              <a:buNone/>
              <a:defRPr/>
            </a:pPr>
            <a:endParaRPr lang="en-CA" sz="2600" dirty="0">
              <a:solidFill>
                <a:schemeClr val="tx1"/>
              </a:solidFill>
            </a:endParaRPr>
          </a:p>
          <a:p>
            <a:pPr marL="344592" indent="-342900">
              <a:lnSpc>
                <a:spcPct val="90000"/>
              </a:lnSpc>
              <a:buSzPct val="100000"/>
              <a:defRPr/>
            </a:pPr>
            <a:r>
              <a:rPr lang="en-CA" sz="2600" dirty="0">
                <a:solidFill>
                  <a:schemeClr val="tx1"/>
                </a:solidFill>
              </a:rPr>
              <a:t>Background: Internals of SAT solvers</a:t>
            </a:r>
          </a:p>
          <a:p>
            <a:pPr marL="1692" indent="0">
              <a:lnSpc>
                <a:spcPct val="90000"/>
              </a:lnSpc>
              <a:buSzPct val="100000"/>
              <a:defRPr/>
            </a:pPr>
            <a:endParaRPr lang="en-CA" sz="2600" dirty="0">
              <a:solidFill>
                <a:schemeClr val="tx1"/>
              </a:solidFill>
            </a:endParaRPr>
          </a:p>
          <a:p>
            <a:pPr marL="344592" indent="-342900">
              <a:lnSpc>
                <a:spcPct val="90000"/>
              </a:lnSpc>
              <a:buSzPct val="100000"/>
              <a:defRPr/>
            </a:pPr>
            <a:r>
              <a:rPr lang="en-CA" sz="2600" dirty="0">
                <a:solidFill>
                  <a:schemeClr val="tx1"/>
                </a:solidFill>
              </a:rPr>
              <a:t>Problem </a:t>
            </a:r>
            <a:r>
              <a:rPr lang="en-CA" sz="2600" dirty="0" smtClean="0">
                <a:solidFill>
                  <a:schemeClr val="tx1"/>
                </a:solidFill>
              </a:rPr>
              <a:t>statement</a:t>
            </a:r>
            <a:endParaRPr lang="en-CA" sz="2600" dirty="0">
              <a:solidFill>
                <a:schemeClr val="tx1"/>
              </a:solidFill>
            </a:endParaRPr>
          </a:p>
          <a:p>
            <a:pPr marL="1692" indent="0">
              <a:lnSpc>
                <a:spcPct val="90000"/>
              </a:lnSpc>
              <a:buSzPct val="100000"/>
              <a:buNone/>
              <a:defRPr/>
            </a:pPr>
            <a:endParaRPr lang="en-CA" sz="2600" dirty="0">
              <a:solidFill>
                <a:schemeClr val="tx1"/>
              </a:solidFill>
            </a:endParaRPr>
          </a:p>
          <a:p>
            <a:pPr marL="344592" indent="-342900">
              <a:lnSpc>
                <a:spcPct val="90000"/>
              </a:lnSpc>
              <a:buSzPct val="100000"/>
              <a:buFont typeface="Arial"/>
              <a:buChar char="•"/>
              <a:defRPr/>
            </a:pPr>
            <a:r>
              <a:rPr lang="en-CA" sz="2600" dirty="0" smtClean="0">
                <a:solidFill>
                  <a:schemeClr val="tx1"/>
                </a:solidFill>
              </a:rPr>
              <a:t>Our empirical discoveries</a:t>
            </a:r>
          </a:p>
          <a:p>
            <a:pPr marL="344592" indent="-342900">
              <a:lnSpc>
                <a:spcPct val="90000"/>
              </a:lnSpc>
              <a:buSzPct val="100000"/>
              <a:buFont typeface="Arial"/>
              <a:buChar char="•"/>
              <a:defRPr/>
            </a:pPr>
            <a:endParaRPr lang="en-CA" sz="2600" dirty="0">
              <a:solidFill>
                <a:schemeClr val="tx1"/>
              </a:solidFill>
            </a:endParaRPr>
          </a:p>
          <a:p>
            <a:pPr marL="973242" lvl="2" indent="-514350">
              <a:lnSpc>
                <a:spcPct val="90000"/>
              </a:lnSpc>
              <a:buFont typeface="+mj-lt"/>
              <a:buAutoNum type="arabicPeriod"/>
              <a:defRPr/>
            </a:pPr>
            <a:r>
              <a:rPr lang="en-CA" sz="2600" dirty="0" smtClean="0">
                <a:solidFill>
                  <a:schemeClr val="tx1"/>
                </a:solidFill>
              </a:rPr>
              <a:t>Characterizing industrial instances via community structure</a:t>
            </a:r>
            <a:r>
              <a:rPr lang="en-CA" sz="1800" dirty="0" smtClean="0">
                <a:solidFill>
                  <a:schemeClr val="tx1"/>
                </a:solidFill>
              </a:rPr>
              <a:t> </a:t>
            </a:r>
            <a:r>
              <a:rPr lang="en-US" sz="1800" dirty="0" smtClean="0">
                <a:solidFill>
                  <a:schemeClr val="tx1"/>
                </a:solidFill>
              </a:rPr>
              <a:t>[LGRC15, NGFAS14]*</a:t>
            </a:r>
            <a:endParaRPr lang="en-CA" sz="1800" dirty="0" smtClean="0">
              <a:solidFill>
                <a:schemeClr val="tx1"/>
              </a:solidFill>
            </a:endParaRPr>
          </a:p>
          <a:p>
            <a:pPr marL="973242" lvl="2" indent="-514350">
              <a:lnSpc>
                <a:spcPct val="90000"/>
              </a:lnSpc>
              <a:buFont typeface="+mj-lt"/>
              <a:buAutoNum type="arabicPeriod"/>
              <a:defRPr/>
            </a:pPr>
            <a:endParaRPr lang="en-CA" sz="2600" dirty="0">
              <a:solidFill>
                <a:schemeClr val="tx1"/>
              </a:solidFill>
            </a:endParaRPr>
          </a:p>
          <a:p>
            <a:pPr marL="973242" lvl="2" indent="-514350">
              <a:lnSpc>
                <a:spcPct val="90000"/>
              </a:lnSpc>
              <a:buFont typeface="+mj-lt"/>
              <a:buAutoNum type="arabicPeriod"/>
              <a:defRPr/>
            </a:pPr>
            <a:r>
              <a:rPr lang="en-CA" sz="2600" dirty="0" smtClean="0">
                <a:solidFill>
                  <a:schemeClr val="tx1"/>
                </a:solidFill>
              </a:rPr>
              <a:t>Understanding branching heuristics, a la, VSIDS</a:t>
            </a:r>
            <a:r>
              <a:rPr lang="en-CA" sz="1800" dirty="0" smtClean="0">
                <a:solidFill>
                  <a:schemeClr val="tx1"/>
                </a:solidFill>
              </a:rPr>
              <a:t> [LGZC15]</a:t>
            </a:r>
          </a:p>
          <a:p>
            <a:pPr marL="973242" lvl="2" indent="-514350">
              <a:lnSpc>
                <a:spcPct val="90000"/>
              </a:lnSpc>
              <a:buFont typeface="+mj-lt"/>
              <a:buAutoNum type="arabicPeriod"/>
              <a:defRPr/>
            </a:pPr>
            <a:endParaRPr lang="en-CA" sz="2600" dirty="0">
              <a:solidFill>
                <a:schemeClr val="tx1"/>
              </a:solidFill>
            </a:endParaRPr>
          </a:p>
          <a:p>
            <a:pPr marL="973242" lvl="2" indent="-514350">
              <a:lnSpc>
                <a:spcPct val="90000"/>
              </a:lnSpc>
              <a:buFont typeface="+mj-lt"/>
              <a:buAutoNum type="arabicPeriod"/>
              <a:defRPr/>
            </a:pPr>
            <a:r>
              <a:rPr lang="en-CA" sz="2600" dirty="0" smtClean="0">
                <a:solidFill>
                  <a:schemeClr val="tx1"/>
                </a:solidFill>
              </a:rPr>
              <a:t>LRB: A new branching heuristic </a:t>
            </a:r>
            <a:r>
              <a:rPr lang="en-CA" sz="1800" dirty="0" smtClean="0">
                <a:solidFill>
                  <a:schemeClr val="tx1"/>
                </a:solidFill>
              </a:rPr>
              <a:t>[LGPC16, LGPC+16]**</a:t>
            </a:r>
          </a:p>
          <a:p>
            <a:pPr marL="801792" lvl="2" indent="-342900">
              <a:lnSpc>
                <a:spcPct val="90000"/>
              </a:lnSpc>
              <a:buFont typeface="Arial"/>
              <a:buChar char="•"/>
              <a:defRPr/>
            </a:pPr>
            <a:endParaRPr lang="en-CA" sz="2600" dirty="0">
              <a:solidFill>
                <a:schemeClr val="tx1"/>
              </a:solidFill>
            </a:endParaRPr>
          </a:p>
          <a:p>
            <a:pPr marL="344592" indent="-342900">
              <a:lnSpc>
                <a:spcPct val="90000"/>
              </a:lnSpc>
              <a:buFont typeface="Arial"/>
              <a:buChar char="•"/>
              <a:defRPr/>
            </a:pPr>
            <a:r>
              <a:rPr lang="en-CA" sz="2600" dirty="0" smtClean="0">
                <a:solidFill>
                  <a:srgbClr val="FF0000"/>
                </a:solidFill>
              </a:rPr>
              <a:t>Putting it all together, and conclusions</a:t>
            </a:r>
          </a:p>
          <a:p>
            <a:pPr marL="344592" indent="-342900">
              <a:lnSpc>
                <a:spcPct val="90000"/>
              </a:lnSpc>
              <a:buFont typeface="Arial"/>
              <a:buChar char="•"/>
              <a:defRPr/>
            </a:pPr>
            <a:endParaRPr lang="en-CA" sz="2600" dirty="0">
              <a:solidFill>
                <a:schemeClr val="tx1"/>
              </a:solidFill>
            </a:endParaRPr>
          </a:p>
        </p:txBody>
      </p:sp>
      <p:sp>
        <p:nvSpPr>
          <p:cNvPr id="138" name="Shape 138"/>
          <p:cNvSpPr txBox="1">
            <a:spLocks noGrp="1"/>
          </p:cNvSpPr>
          <p:nvPr>
            <p:ph type="title"/>
          </p:nvPr>
        </p:nvSpPr>
        <p:spPr>
          <a:xfrm>
            <a:off x="393700" y="88900"/>
            <a:ext cx="11391900" cy="1130300"/>
          </a:xfrm>
        </p:spPr>
        <p:txBody>
          <a:bodyPr>
            <a:normAutofit/>
          </a:bodyPr>
          <a:lstStyle/>
          <a:p>
            <a:pPr>
              <a:defRPr/>
            </a:pPr>
            <a:r>
              <a:rPr lang="en-CA" dirty="0" smtClean="0"/>
              <a:t>Talk Outline</a:t>
            </a:r>
            <a:endParaRPr lang="en" sz="4000" u="none" dirty="0">
              <a:solidFill>
                <a:srgbClr val="800000"/>
              </a:solidFill>
            </a:endParaRPr>
          </a:p>
        </p:txBody>
      </p:sp>
    </p:spTree>
    <p:extLst>
      <p:ext uri="{BB962C8B-B14F-4D97-AF65-F5344CB8AC3E}">
        <p14:creationId xmlns:p14="http://schemas.microsoft.com/office/powerpoint/2010/main" val="705041494"/>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600" y="115292"/>
            <a:ext cx="11176000" cy="1294038"/>
          </a:xfrm>
        </p:spPr>
        <p:txBody>
          <a:bodyPr>
            <a:normAutofit/>
          </a:bodyPr>
          <a:lstStyle/>
          <a:p>
            <a:r>
              <a:rPr lang="en-US" sz="2500" dirty="0" smtClean="0">
                <a:solidFill>
                  <a:srgbClr val="008000"/>
                </a:solidFill>
              </a:rPr>
              <a:t>CONCLUSIONS: UNDERSTANDING </a:t>
            </a:r>
            <a:br>
              <a:rPr lang="en-US" sz="2500" dirty="0" smtClean="0">
                <a:solidFill>
                  <a:srgbClr val="008000"/>
                </a:solidFill>
              </a:rPr>
            </a:br>
            <a:r>
              <a:rPr lang="en-US" sz="2500" dirty="0" smtClean="0">
                <a:solidFill>
                  <a:srgbClr val="008000"/>
                </a:solidFill>
              </a:rPr>
              <a:t>The </a:t>
            </a:r>
            <a:r>
              <a:rPr lang="en-US" sz="2500" dirty="0">
                <a:solidFill>
                  <a:srgbClr val="008000"/>
                </a:solidFill>
              </a:rPr>
              <a:t>UNREASONABLE EFFECTIVENESS </a:t>
            </a:r>
            <a:r>
              <a:rPr lang="en-US" sz="2500" dirty="0" smtClean="0">
                <a:solidFill>
                  <a:srgbClr val="008000"/>
                </a:solidFill>
              </a:rPr>
              <a:t>OF </a:t>
            </a:r>
            <a:r>
              <a:rPr lang="en-US" sz="2500" dirty="0">
                <a:solidFill>
                  <a:srgbClr val="008000"/>
                </a:solidFill>
              </a:rPr>
              <a:t>CDCL SAT </a:t>
            </a:r>
            <a:r>
              <a:rPr lang="en-US" sz="2500" dirty="0" smtClean="0">
                <a:solidFill>
                  <a:srgbClr val="008000"/>
                </a:solidFill>
              </a:rPr>
              <a:t>SOLVERS</a:t>
            </a:r>
            <a:endParaRPr lang="en-US" sz="2500" dirty="0"/>
          </a:p>
        </p:txBody>
      </p:sp>
      <p:sp>
        <p:nvSpPr>
          <p:cNvPr id="3" name="Content Placeholder 2"/>
          <p:cNvSpPr>
            <a:spLocks noGrp="1"/>
          </p:cNvSpPr>
          <p:nvPr>
            <p:ph idx="1"/>
          </p:nvPr>
        </p:nvSpPr>
        <p:spPr>
          <a:xfrm>
            <a:off x="485565" y="1593870"/>
            <a:ext cx="11192860" cy="5117817"/>
          </a:xfrm>
        </p:spPr>
        <p:txBody>
          <a:bodyPr>
            <a:normAutofit lnSpcReduction="10000"/>
          </a:bodyPr>
          <a:lstStyle/>
          <a:p>
            <a:pPr marL="0" indent="0">
              <a:buNone/>
            </a:pPr>
            <a:r>
              <a:rPr lang="en-US" sz="2000" dirty="0" smtClean="0">
                <a:solidFill>
                  <a:srgbClr val="FF0000"/>
                </a:solidFill>
              </a:rPr>
              <a:t>Result #1:</a:t>
            </a:r>
            <a:r>
              <a:rPr lang="en-US" sz="2000" dirty="0" smtClean="0">
                <a:solidFill>
                  <a:srgbClr val="660066"/>
                </a:solidFill>
              </a:rPr>
              <a:t> Understand </a:t>
            </a:r>
            <a:r>
              <a:rPr lang="en-US" sz="2000" dirty="0">
                <a:solidFill>
                  <a:srgbClr val="660066"/>
                </a:solidFill>
              </a:rPr>
              <a:t>the input </a:t>
            </a:r>
            <a:r>
              <a:rPr lang="en-US" sz="2000" dirty="0" smtClean="0">
                <a:solidFill>
                  <a:srgbClr val="660066"/>
                </a:solidFill>
              </a:rPr>
              <a:t>structure of industrial SAT instances (contrast with randomly</a:t>
            </a:r>
            <a:r>
              <a:rPr lang="en-US" sz="2000" dirty="0">
                <a:solidFill>
                  <a:srgbClr val="660066"/>
                </a:solidFill>
              </a:rPr>
              <a:t> </a:t>
            </a:r>
            <a:r>
              <a:rPr lang="en-US" sz="2000" dirty="0" smtClean="0">
                <a:solidFill>
                  <a:srgbClr val="660066"/>
                </a:solidFill>
              </a:rPr>
              <a:t>hard ones)</a:t>
            </a:r>
            <a:endParaRPr lang="en-US" sz="2000" dirty="0">
              <a:solidFill>
                <a:srgbClr val="660066"/>
              </a:solidFill>
            </a:endParaRPr>
          </a:p>
          <a:p>
            <a:pPr marL="800100" lvl="2" indent="-342900">
              <a:buFont typeface="+mj-lt"/>
              <a:buAutoNum type="arabicPeriod"/>
            </a:pPr>
            <a:r>
              <a:rPr lang="en-US" sz="2000" dirty="0">
                <a:solidFill>
                  <a:srgbClr val="FF0000"/>
                </a:solidFill>
              </a:rPr>
              <a:t>Understanding:</a:t>
            </a:r>
            <a:r>
              <a:rPr lang="en-US" sz="2000" dirty="0">
                <a:solidFill>
                  <a:srgbClr val="3366FF"/>
                </a:solidFill>
              </a:rPr>
              <a:t> </a:t>
            </a:r>
            <a:r>
              <a:rPr lang="en-US" sz="2000" dirty="0">
                <a:solidFill>
                  <a:srgbClr val="660066"/>
                </a:solidFill>
              </a:rPr>
              <a:t>e</a:t>
            </a:r>
            <a:r>
              <a:rPr lang="en-US" sz="2000" dirty="0" smtClean="0">
                <a:solidFill>
                  <a:srgbClr val="660066"/>
                </a:solidFill>
              </a:rPr>
              <a:t>stablished empirically that community structure is more predictive of solver runtime than other measures</a:t>
            </a:r>
          </a:p>
          <a:p>
            <a:pPr marL="800100" lvl="2" indent="-342900">
              <a:buFont typeface="+mj-lt"/>
              <a:buAutoNum type="arabicPeriod"/>
            </a:pPr>
            <a:r>
              <a:rPr lang="en-US" sz="2000" dirty="0" smtClean="0">
                <a:solidFill>
                  <a:srgbClr val="FF0000"/>
                </a:solidFill>
              </a:rPr>
              <a:t>New techniques: </a:t>
            </a:r>
            <a:r>
              <a:rPr lang="en-US" sz="2000" dirty="0" smtClean="0">
                <a:solidFill>
                  <a:srgbClr val="660066"/>
                </a:solidFill>
              </a:rPr>
              <a:t>many new proposals use community structure to refine SAT solver heuristics</a:t>
            </a:r>
          </a:p>
          <a:p>
            <a:pPr marL="800100" lvl="2" indent="-342900">
              <a:buFont typeface="+mj-lt"/>
              <a:buAutoNum type="arabicPeriod"/>
            </a:pPr>
            <a:r>
              <a:rPr lang="en-US" sz="2000" dirty="0" smtClean="0">
                <a:solidFill>
                  <a:srgbClr val="FF0000"/>
                </a:solidFill>
              </a:rPr>
              <a:t>Impact: </a:t>
            </a:r>
            <a:r>
              <a:rPr lang="en-US" sz="2000" dirty="0" smtClean="0">
                <a:solidFill>
                  <a:srgbClr val="660066"/>
                </a:solidFill>
              </a:rPr>
              <a:t>potential deeper theoretical understanding, in </a:t>
            </a:r>
            <a:r>
              <a:rPr lang="en-US" sz="2000" dirty="0" smtClean="0">
                <a:solidFill>
                  <a:srgbClr val="660066"/>
                </a:solidFill>
              </a:rPr>
              <a:t>conjunction </a:t>
            </a:r>
            <a:r>
              <a:rPr lang="en-US" sz="2000" dirty="0" smtClean="0">
                <a:solidFill>
                  <a:srgbClr val="660066"/>
                </a:solidFill>
              </a:rPr>
              <a:t>with </a:t>
            </a:r>
            <a:r>
              <a:rPr lang="en-US" sz="2000" dirty="0" smtClean="0">
                <a:solidFill>
                  <a:srgbClr val="660066"/>
                </a:solidFill>
              </a:rPr>
              <a:t>Result #2</a:t>
            </a:r>
          </a:p>
          <a:p>
            <a:pPr marL="0" indent="0">
              <a:buNone/>
            </a:pPr>
            <a:endParaRPr lang="en-US" sz="2000" dirty="0">
              <a:solidFill>
                <a:srgbClr val="660066"/>
              </a:solidFill>
            </a:endParaRPr>
          </a:p>
          <a:p>
            <a:pPr marL="0" indent="0">
              <a:buNone/>
            </a:pPr>
            <a:r>
              <a:rPr lang="en-US" sz="2000" dirty="0" smtClean="0">
                <a:solidFill>
                  <a:srgbClr val="FF0000"/>
                </a:solidFill>
              </a:rPr>
              <a:t>Result #2:</a:t>
            </a:r>
            <a:r>
              <a:rPr lang="en-US" sz="2000" dirty="0" smtClean="0">
                <a:solidFill>
                  <a:srgbClr val="660066"/>
                </a:solidFill>
              </a:rPr>
              <a:t> </a:t>
            </a:r>
            <a:r>
              <a:rPr lang="en-US" sz="2000" dirty="0" smtClean="0">
                <a:solidFill>
                  <a:srgbClr val="3366FF"/>
                </a:solidFill>
              </a:rPr>
              <a:t>Branching heuristics are techniques to solve optimization problem of maximizing learning rate</a:t>
            </a:r>
          </a:p>
          <a:p>
            <a:pPr marL="800100" lvl="2" indent="-342900">
              <a:buFont typeface="+mj-lt"/>
              <a:buAutoNum type="arabicPeriod"/>
            </a:pPr>
            <a:r>
              <a:rPr lang="en-US" sz="2000" dirty="0" smtClean="0">
                <a:solidFill>
                  <a:srgbClr val="FF0000"/>
                </a:solidFill>
              </a:rPr>
              <a:t>Understanding:</a:t>
            </a:r>
            <a:r>
              <a:rPr lang="en-US" sz="2000" dirty="0" smtClean="0">
                <a:solidFill>
                  <a:srgbClr val="3366FF"/>
                </a:solidFill>
              </a:rPr>
              <a:t> established much deeper understanding of branching heuristics via a </a:t>
            </a:r>
            <a:r>
              <a:rPr lang="en-US" sz="2000" dirty="0">
                <a:solidFill>
                  <a:srgbClr val="3366FF"/>
                </a:solidFill>
              </a:rPr>
              <a:t>model of SAT solver as a combination of </a:t>
            </a:r>
            <a:r>
              <a:rPr lang="en-US" sz="2000" dirty="0" smtClean="0">
                <a:solidFill>
                  <a:srgbClr val="3366FF"/>
                </a:solidFill>
              </a:rPr>
              <a:t>reinforcement learning </a:t>
            </a:r>
            <a:r>
              <a:rPr lang="en-US" sz="2000" dirty="0">
                <a:solidFill>
                  <a:srgbClr val="3366FF"/>
                </a:solidFill>
              </a:rPr>
              <a:t>and a deductive corrective feedback </a:t>
            </a:r>
            <a:r>
              <a:rPr lang="en-US" sz="2000" dirty="0" smtClean="0">
                <a:solidFill>
                  <a:srgbClr val="3366FF"/>
                </a:solidFill>
              </a:rPr>
              <a:t>algorithm</a:t>
            </a:r>
          </a:p>
          <a:p>
            <a:pPr marL="800100" lvl="2" indent="-342900">
              <a:buFont typeface="+mj-lt"/>
              <a:buAutoNum type="arabicPeriod"/>
            </a:pPr>
            <a:r>
              <a:rPr lang="en-US" sz="2000" dirty="0" smtClean="0">
                <a:solidFill>
                  <a:srgbClr val="FF0000"/>
                </a:solidFill>
              </a:rPr>
              <a:t>New techniques: </a:t>
            </a:r>
            <a:r>
              <a:rPr lang="en-US" sz="2000" dirty="0">
                <a:solidFill>
                  <a:srgbClr val="3366FF"/>
                </a:solidFill>
              </a:rPr>
              <a:t>i</a:t>
            </a:r>
            <a:r>
              <a:rPr lang="en-US" sz="2000" dirty="0" smtClean="0">
                <a:solidFill>
                  <a:srgbClr val="3366FF"/>
                </a:solidFill>
              </a:rPr>
              <a:t>nvented LRB and CHB, first branching heuristics to beat VSIDS in 15+ years</a:t>
            </a:r>
          </a:p>
          <a:p>
            <a:pPr marL="800100" lvl="2" indent="-342900">
              <a:buFont typeface="+mj-lt"/>
              <a:buAutoNum type="arabicPeriod"/>
            </a:pPr>
            <a:r>
              <a:rPr lang="en-US" sz="2000" dirty="0" smtClean="0">
                <a:solidFill>
                  <a:srgbClr val="FF0000"/>
                </a:solidFill>
              </a:rPr>
              <a:t>Impact:</a:t>
            </a:r>
            <a:r>
              <a:rPr lang="en-US" sz="2000" dirty="0" smtClean="0">
                <a:solidFill>
                  <a:srgbClr val="3366FF"/>
                </a:solidFill>
              </a:rPr>
              <a:t> winner of SAT competition 2016</a:t>
            </a:r>
            <a:endParaRPr lang="en-US" sz="2000" dirty="0"/>
          </a:p>
          <a:p>
            <a:pPr marL="0" indent="0">
              <a:buNone/>
            </a:pPr>
            <a:endParaRPr lang="en-US" sz="2000" dirty="0" smtClean="0">
              <a:solidFill>
                <a:srgbClr val="3366FF"/>
              </a:solidFill>
            </a:endParaRPr>
          </a:p>
          <a:p>
            <a:pPr marL="0" indent="0">
              <a:buNone/>
            </a:pPr>
            <a:r>
              <a:rPr lang="en-US" sz="2000" dirty="0" smtClean="0">
                <a:solidFill>
                  <a:srgbClr val="3366FF"/>
                </a:solidFill>
              </a:rPr>
              <a:t>Theoretical work? Ongoing</a:t>
            </a:r>
            <a:endParaRPr lang="en-US" sz="2000" dirty="0">
              <a:solidFill>
                <a:srgbClr val="3366FF"/>
              </a:solidFill>
            </a:endParaRPr>
          </a:p>
        </p:txBody>
      </p:sp>
      <p:sp>
        <p:nvSpPr>
          <p:cNvPr id="4" name="Slide Number Placeholder 3"/>
          <p:cNvSpPr>
            <a:spLocks noGrp="1"/>
          </p:cNvSpPr>
          <p:nvPr>
            <p:ph type="sldNum" sz="quarter" idx="12"/>
          </p:nvPr>
        </p:nvSpPr>
        <p:spPr/>
        <p:txBody>
          <a:bodyPr/>
          <a:lstStyle/>
          <a:p>
            <a:fld id="{8A7A6979-0714-4377-B894-6BE4C2D6E202}" type="slidenum">
              <a:rPr lang="en-US" smtClean="0"/>
              <a:pPr/>
              <a:t>38</a:t>
            </a:fld>
            <a:endParaRPr lang="en-US" dirty="0"/>
          </a:p>
        </p:txBody>
      </p:sp>
    </p:spTree>
    <p:extLst>
      <p:ext uri="{BB962C8B-B14F-4D97-AF65-F5344CB8AC3E}">
        <p14:creationId xmlns:p14="http://schemas.microsoft.com/office/powerpoint/2010/main" val="16703331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1"/>
          <p:cNvSpPr>
            <a:spLocks noGrp="1" noChangeArrowheads="1"/>
          </p:cNvSpPr>
          <p:nvPr>
            <p:ph type="title"/>
          </p:nvPr>
        </p:nvSpPr>
        <p:spPr>
          <a:xfrm>
            <a:off x="622517" y="149425"/>
            <a:ext cx="10993656" cy="1033525"/>
          </a:xfrm>
        </p:spPr>
        <p:txBody>
          <a:bodyPr>
            <a:normAutofit/>
          </a:bodyPr>
          <a:lstStyle/>
          <a:p>
            <a:pPr eaLnBrk="1" hangingPunct="1">
              <a:lnSpc>
                <a:spcPct val="90000"/>
              </a:lnSpc>
              <a:defRPr/>
            </a:pPr>
            <a:r>
              <a:rPr lang="en-US" sz="2800" u="sng" dirty="0" smtClean="0">
                <a:solidFill>
                  <a:srgbClr val="800000"/>
                </a:solidFill>
              </a:rPr>
              <a:t>CURRENT PROJECTS AND Contributions</a:t>
            </a:r>
            <a:endParaRPr lang="en-US" sz="2800" dirty="0">
              <a:solidFill>
                <a:srgbClr val="0000FF"/>
              </a:solidFill>
            </a:endParaRPr>
          </a:p>
        </p:txBody>
      </p:sp>
      <p:graphicFrame>
        <p:nvGraphicFramePr>
          <p:cNvPr id="77826" name="Group 2"/>
          <p:cNvGraphicFramePr>
            <a:graphicFrameLocks noGrp="1"/>
          </p:cNvGraphicFramePr>
          <p:nvPr>
            <p:extLst>
              <p:ext uri="{D42A27DB-BD31-4B8C-83A1-F6EECF244321}">
                <p14:modId xmlns:p14="http://schemas.microsoft.com/office/powerpoint/2010/main" val="3306950682"/>
              </p:ext>
            </p:extLst>
          </p:nvPr>
        </p:nvGraphicFramePr>
        <p:xfrm>
          <a:off x="622517" y="1518726"/>
          <a:ext cx="10993655" cy="4145453"/>
        </p:xfrm>
        <a:graphic>
          <a:graphicData uri="http://schemas.openxmlformats.org/drawingml/2006/table">
            <a:tbl>
              <a:tblPr/>
              <a:tblGrid>
                <a:gridCol w="3283240"/>
                <a:gridCol w="3060395"/>
                <a:gridCol w="2674134"/>
                <a:gridCol w="1975886"/>
              </a:tblGrid>
              <a:tr h="654058">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400" b="1" i="0" u="sng" strike="noStrike" cap="none" normalizeH="0" baseline="0" dirty="0">
                          <a:ln>
                            <a:noFill/>
                          </a:ln>
                          <a:solidFill>
                            <a:srgbClr val="0000FF"/>
                          </a:solidFill>
                          <a:effectLst/>
                          <a:latin typeface="+mn-lt"/>
                          <a:ea typeface="ヒラギノ角ゴ ProN W3" charset="0"/>
                          <a:cs typeface="ヒラギノ角ゴ ProN W3" charset="0"/>
                          <a:sym typeface="Gill Sans" charset="0"/>
                        </a:rPr>
                        <a:t>Name</a:t>
                      </a:r>
                    </a:p>
                  </a:txBody>
                  <a:tcPr marL="47625" marR="47625" marT="35719" marB="35719" anchor="ctr" horzOverflow="overflow">
                    <a:lnL w="50800" cap="flat" cmpd="sng" algn="ctr">
                      <a:solidFill>
                        <a:srgbClr val="6666FF"/>
                      </a:solidFill>
                      <a:prstDash val="solid"/>
                      <a:round/>
                      <a:headEnd type="none" w="med" len="med"/>
                      <a:tailEnd type="none" w="med" len="med"/>
                    </a:lnL>
                    <a:lnR w="50800" cap="flat" cmpd="sng" algn="ctr">
                      <a:solidFill>
                        <a:srgbClr val="6666FF"/>
                      </a:solidFill>
                      <a:prstDash val="solid"/>
                      <a:round/>
                      <a:headEnd type="none" w="med" len="med"/>
                      <a:tailEnd type="none" w="med" len="med"/>
                    </a:lnR>
                    <a:lnT w="50800" cap="flat" cmpd="sng" algn="ctr">
                      <a:solidFill>
                        <a:srgbClr val="6666FF"/>
                      </a:solidFill>
                      <a:prstDash val="solid"/>
                      <a:round/>
                      <a:headEnd type="none" w="med" len="med"/>
                      <a:tailEnd type="none" w="med" len="med"/>
                    </a:lnT>
                    <a:lnB w="50800" cap="flat" cmpd="sng" algn="ctr">
                      <a:solidFill>
                        <a:srgbClr val="6666FF"/>
                      </a:solidFill>
                      <a:prstDash val="solid"/>
                      <a:round/>
                      <a:headEnd type="none" w="med" len="med"/>
                      <a:tailEnd type="none" w="med" len="med"/>
                    </a:lnB>
                    <a:lnTlToBr>
                      <a:noFill/>
                    </a:lnTlToBr>
                    <a:lnBlToTr>
                      <a:noFill/>
                    </a:lnBlToTr>
                    <a:gradFill rotWithShape="0">
                      <a:gsLst>
                        <a:gs pos="0">
                          <a:srgbClr val="FFFFFF"/>
                        </a:gs>
                        <a:gs pos="100000">
                          <a:srgbClr val="D3FECF"/>
                        </a:gs>
                      </a:gsLst>
                      <a:lin ang="5400000" scaled="1"/>
                    </a:grad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400" b="1" i="0" u="sng" strike="noStrike" cap="none" normalizeH="0" baseline="0" dirty="0">
                          <a:ln>
                            <a:noFill/>
                          </a:ln>
                          <a:solidFill>
                            <a:srgbClr val="0000FF"/>
                          </a:solidFill>
                          <a:effectLst/>
                          <a:latin typeface="+mn-lt"/>
                          <a:ea typeface="ヒラギノ角ゴ ProN W3" charset="0"/>
                          <a:cs typeface="ヒラギノ角ゴ ProN W3" charset="0"/>
                          <a:sym typeface="Gill Sans" charset="0"/>
                        </a:rPr>
                        <a:t>Key Concept</a:t>
                      </a:r>
                    </a:p>
                  </a:txBody>
                  <a:tcPr marL="47625" marR="47625" marT="35719" marB="35719" anchor="ctr" horzOverflow="overflow">
                    <a:lnL w="50800" cap="flat" cmpd="sng" algn="ctr">
                      <a:solidFill>
                        <a:srgbClr val="6666FF"/>
                      </a:solidFill>
                      <a:prstDash val="solid"/>
                      <a:round/>
                      <a:headEnd type="none" w="med" len="med"/>
                      <a:tailEnd type="none" w="med" len="med"/>
                    </a:lnL>
                    <a:lnR w="50800" cap="flat" cmpd="sng" algn="ctr">
                      <a:solidFill>
                        <a:srgbClr val="6666FF"/>
                      </a:solidFill>
                      <a:prstDash val="solid"/>
                      <a:round/>
                      <a:headEnd type="none" w="med" len="med"/>
                      <a:tailEnd type="none" w="med" len="med"/>
                    </a:lnR>
                    <a:lnT w="50800" cap="flat" cmpd="sng" algn="ctr">
                      <a:solidFill>
                        <a:srgbClr val="6666FF"/>
                      </a:solidFill>
                      <a:prstDash val="solid"/>
                      <a:round/>
                      <a:headEnd type="none" w="med" len="med"/>
                      <a:tailEnd type="none" w="med" len="med"/>
                    </a:lnT>
                    <a:lnB w="50800" cap="flat" cmpd="sng" algn="ctr">
                      <a:solidFill>
                        <a:srgbClr val="6666FF"/>
                      </a:solidFill>
                      <a:prstDash val="solid"/>
                      <a:round/>
                      <a:headEnd type="none" w="med" len="med"/>
                      <a:tailEnd type="none" w="med" len="med"/>
                    </a:lnB>
                    <a:lnTlToBr>
                      <a:noFill/>
                    </a:lnTlToBr>
                    <a:lnBlToTr>
                      <a:noFill/>
                    </a:lnBlToTr>
                    <a:gradFill rotWithShape="0">
                      <a:gsLst>
                        <a:gs pos="0">
                          <a:srgbClr val="FFFFFF"/>
                        </a:gs>
                        <a:gs pos="100000">
                          <a:srgbClr val="D3FECF"/>
                        </a:gs>
                      </a:gsLst>
                      <a:lin ang="5400000" scaled="1"/>
                    </a:grad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400" b="1" i="0" u="sng" strike="noStrike" cap="none" normalizeH="0" baseline="0">
                          <a:ln>
                            <a:noFill/>
                          </a:ln>
                          <a:solidFill>
                            <a:srgbClr val="0000FF"/>
                          </a:solidFill>
                          <a:effectLst/>
                          <a:latin typeface="+mn-lt"/>
                          <a:ea typeface="ヒラギノ角ゴ ProN W3" charset="0"/>
                          <a:cs typeface="ヒラギノ角ゴ ProN W3" charset="0"/>
                          <a:sym typeface="Gill Sans" charset="0"/>
                        </a:rPr>
                        <a:t>Impact</a:t>
                      </a:r>
                    </a:p>
                  </a:txBody>
                  <a:tcPr marL="47625" marR="47625" marT="35719" marB="35719" anchor="ctr" horzOverflow="overflow">
                    <a:lnL w="50800" cap="flat" cmpd="sng" algn="ctr">
                      <a:solidFill>
                        <a:srgbClr val="6666FF"/>
                      </a:solidFill>
                      <a:prstDash val="solid"/>
                      <a:round/>
                      <a:headEnd type="none" w="med" len="med"/>
                      <a:tailEnd type="none" w="med" len="med"/>
                    </a:lnL>
                    <a:lnR w="50800" cap="flat" cmpd="sng" algn="ctr">
                      <a:solidFill>
                        <a:srgbClr val="6666FF"/>
                      </a:solidFill>
                      <a:prstDash val="solid"/>
                      <a:round/>
                      <a:headEnd type="none" w="med" len="med"/>
                      <a:tailEnd type="none" w="med" len="med"/>
                    </a:lnR>
                    <a:lnT w="50800" cap="flat" cmpd="sng" algn="ctr">
                      <a:solidFill>
                        <a:srgbClr val="6666FF"/>
                      </a:solidFill>
                      <a:prstDash val="solid"/>
                      <a:round/>
                      <a:headEnd type="none" w="med" len="med"/>
                      <a:tailEnd type="none" w="med" len="med"/>
                    </a:lnT>
                    <a:lnB w="50800" cap="flat" cmpd="sng" algn="ctr">
                      <a:solidFill>
                        <a:srgbClr val="6666FF"/>
                      </a:solidFill>
                      <a:prstDash val="solid"/>
                      <a:round/>
                      <a:headEnd type="none" w="med" len="med"/>
                      <a:tailEnd type="none" w="med" len="med"/>
                    </a:lnB>
                    <a:lnTlToBr>
                      <a:noFill/>
                    </a:lnTlToBr>
                    <a:lnBlToTr>
                      <a:noFill/>
                    </a:lnBlToTr>
                    <a:gradFill rotWithShape="0">
                      <a:gsLst>
                        <a:gs pos="0">
                          <a:srgbClr val="FFFFFF"/>
                        </a:gs>
                        <a:gs pos="100000">
                          <a:srgbClr val="D3FECF"/>
                        </a:gs>
                      </a:gsLst>
                      <a:lin ang="5400000" scaled="1"/>
                    </a:grad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400" b="1" i="0" u="sng" strike="noStrike" cap="none" normalizeH="0" baseline="0">
                          <a:ln>
                            <a:noFill/>
                          </a:ln>
                          <a:solidFill>
                            <a:srgbClr val="0000FF"/>
                          </a:solidFill>
                          <a:effectLst/>
                          <a:latin typeface="+mn-lt"/>
                          <a:ea typeface="ヒラギノ角ゴ ProN W3" charset="0"/>
                          <a:cs typeface="ヒラギノ角ゴ ProN W3" charset="0"/>
                          <a:sym typeface="Gill Sans" charset="0"/>
                        </a:rPr>
                        <a:t>Pubs</a:t>
                      </a:r>
                    </a:p>
                  </a:txBody>
                  <a:tcPr marL="47625" marR="47625" marT="35719" marB="35719" anchor="ctr" horzOverflow="overflow">
                    <a:lnL w="50800" cap="flat" cmpd="sng" algn="ctr">
                      <a:solidFill>
                        <a:srgbClr val="6666FF"/>
                      </a:solidFill>
                      <a:prstDash val="solid"/>
                      <a:round/>
                      <a:headEnd type="none" w="med" len="med"/>
                      <a:tailEnd type="none" w="med" len="med"/>
                    </a:lnL>
                    <a:lnR w="50800" cap="flat" cmpd="sng" algn="ctr">
                      <a:solidFill>
                        <a:srgbClr val="6666FF"/>
                      </a:solidFill>
                      <a:prstDash val="solid"/>
                      <a:round/>
                      <a:headEnd type="none" w="med" len="med"/>
                      <a:tailEnd type="none" w="med" len="med"/>
                    </a:lnR>
                    <a:lnT w="50800" cap="flat" cmpd="sng" algn="ctr">
                      <a:solidFill>
                        <a:srgbClr val="6666FF"/>
                      </a:solidFill>
                      <a:prstDash val="solid"/>
                      <a:round/>
                      <a:headEnd type="none" w="med" len="med"/>
                      <a:tailEnd type="none" w="med" len="med"/>
                    </a:lnT>
                    <a:lnB w="50800" cap="flat" cmpd="sng" algn="ctr">
                      <a:solidFill>
                        <a:srgbClr val="6666FF"/>
                      </a:solidFill>
                      <a:prstDash val="solid"/>
                      <a:round/>
                      <a:headEnd type="none" w="med" len="med"/>
                      <a:tailEnd type="none" w="med" len="med"/>
                    </a:lnB>
                    <a:lnTlToBr>
                      <a:noFill/>
                    </a:lnTlToBr>
                    <a:lnBlToTr>
                      <a:noFill/>
                    </a:lnBlToTr>
                    <a:gradFill rotWithShape="0">
                      <a:gsLst>
                        <a:gs pos="0">
                          <a:srgbClr val="FFFFFF"/>
                        </a:gs>
                        <a:gs pos="100000">
                          <a:srgbClr val="D3FECF"/>
                        </a:gs>
                      </a:gsLst>
                      <a:lin ang="5400000" scaled="1"/>
                    </a:gradFill>
                  </a:tcPr>
                </a:tc>
              </a:tr>
              <a:tr h="658433">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914400" algn="l"/>
                          <a:tab pos="914400" algn="l"/>
                        </a:tabLst>
                      </a:pPr>
                      <a:r>
                        <a:rPr kumimoji="0" lang="en-US" sz="1400" b="1" i="0" u="none" strike="noStrike" cap="none" normalizeH="0" baseline="0" dirty="0" smtClean="0">
                          <a:ln>
                            <a:noFill/>
                          </a:ln>
                          <a:solidFill>
                            <a:srgbClr val="800000"/>
                          </a:solidFill>
                          <a:effectLst/>
                          <a:latin typeface="+mn-lt"/>
                          <a:ea typeface="ヒラギノ角ゴ ProN W3" charset="0"/>
                          <a:cs typeface="ヒラギノ角ゴ ProN W3" charset="0"/>
                          <a:sym typeface="Gill Sans" charset="0"/>
                        </a:rPr>
                        <a:t>Z3-str</a:t>
                      </a:r>
                      <a:r>
                        <a:rPr kumimoji="0" lang="en-US" sz="1400" b="1" i="0" u="none" strike="noStrike" cap="none" normalizeH="0" baseline="0" dirty="0">
                          <a:ln>
                            <a:noFill/>
                          </a:ln>
                          <a:solidFill>
                            <a:srgbClr val="800000"/>
                          </a:solidFill>
                          <a:effectLst/>
                          <a:latin typeface="+mn-lt"/>
                          <a:ea typeface="ヒラギノ角ゴ ProN W3" charset="0"/>
                          <a:cs typeface="ヒラギノ角ゴ ProN W3" charset="0"/>
                          <a:sym typeface="Gill Sans" charset="0"/>
                        </a:rPr>
                        <a:t> </a:t>
                      </a:r>
                      <a:r>
                        <a:rPr kumimoji="0" lang="en-US" sz="1400" b="1" i="0" u="none" strike="noStrike" cap="none" normalizeH="0" baseline="0" dirty="0" smtClean="0">
                          <a:ln>
                            <a:noFill/>
                          </a:ln>
                          <a:solidFill>
                            <a:srgbClr val="800000"/>
                          </a:solidFill>
                          <a:effectLst/>
                          <a:latin typeface="+mn-lt"/>
                          <a:ea typeface="ヒラギノ角ゴ ProN W3" charset="0"/>
                          <a:cs typeface="ヒラギノ角ゴ ProN W3" charset="0"/>
                          <a:sym typeface="Gill Sans" charset="0"/>
                        </a:rPr>
                        <a:t>String and Numeric Solver</a:t>
                      </a:r>
                      <a:r>
                        <a:rPr kumimoji="0" lang="en-US" sz="1400" b="1" i="0" u="none" strike="noStrike" cap="none" normalizeH="0" baseline="32000" dirty="0" smtClean="0">
                          <a:ln>
                            <a:noFill/>
                          </a:ln>
                          <a:solidFill>
                            <a:srgbClr val="400080"/>
                          </a:solidFill>
                          <a:effectLst/>
                          <a:latin typeface="+mn-lt"/>
                          <a:ea typeface="ヒラギノ角ゴ ProN W3" charset="0"/>
                          <a:cs typeface="ヒラギノ角ゴ ProN W3" charset="0"/>
                          <a:sym typeface="Gill Sans" charset="0"/>
                        </a:rPr>
                        <a:t>1</a:t>
                      </a:r>
                      <a:endParaRPr kumimoji="0" lang="en-US" sz="1400" b="1" i="0" u="none" strike="noStrike" cap="none" normalizeH="0" baseline="32000" dirty="0">
                        <a:ln>
                          <a:noFill/>
                        </a:ln>
                        <a:solidFill>
                          <a:srgbClr val="400080"/>
                        </a:solidFill>
                        <a:effectLst/>
                        <a:latin typeface="+mn-lt"/>
                        <a:ea typeface="ヒラギノ角ゴ ProN W3" charset="0"/>
                        <a:cs typeface="ヒラギノ角ゴ ProN W3" charset="0"/>
                        <a:sym typeface="Gill Sans" charset="0"/>
                      </a:endParaRPr>
                    </a:p>
                  </a:txBody>
                  <a:tcPr marL="47625" marR="47625" marT="35719" marB="35719" anchor="ctr" horzOverflow="overflow">
                    <a:lnL w="50800" cap="flat" cmpd="sng" algn="ctr">
                      <a:solidFill>
                        <a:srgbClr val="6666FF"/>
                      </a:solidFill>
                      <a:prstDash val="solid"/>
                      <a:round/>
                      <a:headEnd type="none" w="med" len="med"/>
                      <a:tailEnd type="none" w="med" len="med"/>
                    </a:lnL>
                    <a:lnR w="50800" cap="flat" cmpd="sng" algn="ctr">
                      <a:solidFill>
                        <a:srgbClr val="6666FF"/>
                      </a:solidFill>
                      <a:prstDash val="solid"/>
                      <a:round/>
                      <a:headEnd type="none" w="med" len="med"/>
                      <a:tailEnd type="none" w="med" len="med"/>
                    </a:lnR>
                    <a:lnT w="50800" cap="flat" cmpd="sng" algn="ctr">
                      <a:solidFill>
                        <a:srgbClr val="6666FF"/>
                      </a:solidFill>
                      <a:prstDash val="solid"/>
                      <a:round/>
                      <a:headEnd type="none" w="med" len="med"/>
                      <a:tailEnd type="none" w="med" len="med"/>
                    </a:lnT>
                    <a:lnB w="50800" cap="flat" cmpd="sng" algn="ctr">
                      <a:solidFill>
                        <a:srgbClr val="6666FF"/>
                      </a:solidFill>
                      <a:prstDash val="solid"/>
                      <a:round/>
                      <a:headEnd type="none" w="med" len="med"/>
                      <a:tailEnd type="none" w="med" len="med"/>
                    </a:lnB>
                    <a:lnTlToBr>
                      <a:noFill/>
                    </a:lnTlToBr>
                    <a:lnBlToTr>
                      <a:noFill/>
                    </a:lnBlToTr>
                    <a:gradFill rotWithShape="0">
                      <a:gsLst>
                        <a:gs pos="0">
                          <a:srgbClr val="FFFFFF"/>
                        </a:gs>
                        <a:gs pos="100000">
                          <a:srgbClr val="D3FECF"/>
                        </a:gs>
                      </a:gsLst>
                      <a:lin ang="5400000" scaled="1"/>
                    </a:grad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400" b="0" i="0" u="none" strike="noStrike" cap="none" normalizeH="0" baseline="0" dirty="0" smtClean="0">
                          <a:ln>
                            <a:noFill/>
                          </a:ln>
                          <a:solidFill>
                            <a:srgbClr val="191919"/>
                          </a:solidFill>
                          <a:effectLst/>
                          <a:latin typeface="+mn-lt"/>
                          <a:ea typeface="ヒラギノ角ゴ ProN W3" charset="0"/>
                          <a:cs typeface="ヒラギノ角ゴ ProN W3" charset="0"/>
                          <a:sym typeface="Gill Sans" charset="0"/>
                        </a:rPr>
                        <a:t>Novel techniques for string + integer combination</a:t>
                      </a:r>
                      <a:endParaRPr kumimoji="0" lang="en-US" sz="1400" b="0" i="0" u="none" strike="noStrike" cap="none" normalizeH="0" baseline="0" dirty="0">
                        <a:ln>
                          <a:noFill/>
                        </a:ln>
                        <a:solidFill>
                          <a:srgbClr val="191919"/>
                        </a:solidFill>
                        <a:effectLst/>
                        <a:latin typeface="+mn-lt"/>
                        <a:ea typeface="ヒラギノ角ゴ ProN W3" charset="0"/>
                        <a:cs typeface="ヒラギノ角ゴ ProN W3" charset="0"/>
                        <a:sym typeface="Gill Sans" charset="0"/>
                      </a:endParaRPr>
                    </a:p>
                  </a:txBody>
                  <a:tcPr marL="47625" marR="47625" marT="35719" marB="35719" anchor="ctr" horzOverflow="overflow">
                    <a:lnL w="50800" cap="flat" cmpd="sng" algn="ctr">
                      <a:solidFill>
                        <a:srgbClr val="6666FF"/>
                      </a:solidFill>
                      <a:prstDash val="solid"/>
                      <a:round/>
                      <a:headEnd type="none" w="med" len="med"/>
                      <a:tailEnd type="none" w="med" len="med"/>
                    </a:lnL>
                    <a:lnR w="50800" cap="flat" cmpd="sng" algn="ctr">
                      <a:solidFill>
                        <a:srgbClr val="6666FF"/>
                      </a:solidFill>
                      <a:prstDash val="solid"/>
                      <a:round/>
                      <a:headEnd type="none" w="med" len="med"/>
                      <a:tailEnd type="none" w="med" len="med"/>
                    </a:lnR>
                    <a:lnT w="50800" cap="flat" cmpd="sng" algn="ctr">
                      <a:solidFill>
                        <a:srgbClr val="6666FF"/>
                      </a:solidFill>
                      <a:prstDash val="solid"/>
                      <a:round/>
                      <a:headEnd type="none" w="med" len="med"/>
                      <a:tailEnd type="none" w="med" len="med"/>
                    </a:lnT>
                    <a:lnB w="50800" cap="flat" cmpd="sng" algn="ctr">
                      <a:solidFill>
                        <a:srgbClr val="6666FF"/>
                      </a:solidFill>
                      <a:prstDash val="solid"/>
                      <a:round/>
                      <a:headEnd type="none" w="med" len="med"/>
                      <a:tailEnd type="none" w="med" len="med"/>
                    </a:lnB>
                    <a:lnTlToBr>
                      <a:noFill/>
                    </a:lnTlToBr>
                    <a:lnBlToTr>
                      <a:noFill/>
                    </a:lnBlToTr>
                    <a:gradFill rotWithShape="0">
                      <a:gsLst>
                        <a:gs pos="0">
                          <a:srgbClr val="FFFFFF"/>
                        </a:gs>
                        <a:gs pos="100000">
                          <a:srgbClr val="D3FECF"/>
                        </a:gs>
                      </a:gsLst>
                      <a:lin ang="5400000" scaled="1"/>
                    </a:grad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914400" algn="l"/>
                          <a:tab pos="914400" algn="l"/>
                        </a:tabLst>
                      </a:pPr>
                      <a:r>
                        <a:rPr kumimoji="0" lang="en-US" sz="1400" b="0" i="0" u="none" strike="noStrike" cap="none" normalizeH="0" baseline="0" dirty="0">
                          <a:ln>
                            <a:noFill/>
                          </a:ln>
                          <a:solidFill>
                            <a:srgbClr val="191919"/>
                          </a:solidFill>
                          <a:effectLst/>
                          <a:latin typeface="+mn-lt"/>
                          <a:ea typeface="ヒラギノ角ゴ ProN W3" charset="0"/>
                          <a:cs typeface="ヒラギノ角ゴ ProN W3" charset="0"/>
                          <a:sym typeface="Gill Sans" charset="0"/>
                        </a:rPr>
                        <a:t>Analysis of </a:t>
                      </a:r>
                      <a:r>
                        <a:rPr kumimoji="0" lang="en-US" sz="1400" b="0" i="0" u="none" strike="noStrike" cap="none" normalizeH="0" baseline="0" dirty="0" smtClean="0">
                          <a:ln>
                            <a:noFill/>
                          </a:ln>
                          <a:solidFill>
                            <a:srgbClr val="191919"/>
                          </a:solidFill>
                          <a:effectLst/>
                          <a:latin typeface="+mn-lt"/>
                          <a:ea typeface="ヒラギノ角ゴ ProN W3" charset="0"/>
                          <a:cs typeface="ヒラギノ角ゴ ProN W3" charset="0"/>
                          <a:sym typeface="Gill Sans" charset="0"/>
                        </a:rPr>
                        <a:t> Web </a:t>
                      </a:r>
                      <a:r>
                        <a:rPr kumimoji="0" lang="en-US" sz="1400" b="0" i="0" u="none" strike="noStrike" cap="none" normalizeH="0" baseline="0" dirty="0">
                          <a:ln>
                            <a:noFill/>
                          </a:ln>
                          <a:solidFill>
                            <a:srgbClr val="191919"/>
                          </a:solidFill>
                          <a:effectLst/>
                          <a:latin typeface="+mn-lt"/>
                          <a:ea typeface="ヒラギノ角ゴ ProN W3" charset="0"/>
                          <a:cs typeface="ヒラギノ角ゴ ProN W3" charset="0"/>
                          <a:sym typeface="Gill Sans" charset="0"/>
                        </a:rPr>
                        <a:t>Apps</a:t>
                      </a:r>
                    </a:p>
                  </a:txBody>
                  <a:tcPr marL="47625" marR="47625" marT="35719" marB="35719" anchor="ctr" horzOverflow="overflow">
                    <a:lnL w="50800" cap="flat" cmpd="sng" algn="ctr">
                      <a:solidFill>
                        <a:srgbClr val="6666FF"/>
                      </a:solidFill>
                      <a:prstDash val="solid"/>
                      <a:round/>
                      <a:headEnd type="none" w="med" len="med"/>
                      <a:tailEnd type="none" w="med" len="med"/>
                    </a:lnL>
                    <a:lnR w="50800" cap="flat" cmpd="sng" algn="ctr">
                      <a:solidFill>
                        <a:srgbClr val="6666FF"/>
                      </a:solidFill>
                      <a:prstDash val="solid"/>
                      <a:round/>
                      <a:headEnd type="none" w="med" len="med"/>
                      <a:tailEnd type="none" w="med" len="med"/>
                    </a:lnR>
                    <a:lnT w="50800" cap="flat" cmpd="sng" algn="ctr">
                      <a:solidFill>
                        <a:srgbClr val="6666FF"/>
                      </a:solidFill>
                      <a:prstDash val="solid"/>
                      <a:round/>
                      <a:headEnd type="none" w="med" len="med"/>
                      <a:tailEnd type="none" w="med" len="med"/>
                    </a:lnT>
                    <a:lnB w="50800" cap="flat" cmpd="sng" algn="ctr">
                      <a:solidFill>
                        <a:srgbClr val="6666FF"/>
                      </a:solidFill>
                      <a:prstDash val="solid"/>
                      <a:round/>
                      <a:headEnd type="none" w="med" len="med"/>
                      <a:tailEnd type="none" w="med" len="med"/>
                    </a:lnB>
                    <a:lnTlToBr>
                      <a:noFill/>
                    </a:lnTlToBr>
                    <a:lnBlToTr>
                      <a:noFill/>
                    </a:lnBlToTr>
                    <a:gradFill rotWithShape="0">
                      <a:gsLst>
                        <a:gs pos="0">
                          <a:srgbClr val="FFFFFF"/>
                        </a:gs>
                        <a:gs pos="100000">
                          <a:srgbClr val="D3FECF"/>
                        </a:gs>
                      </a:gsLst>
                      <a:lin ang="5400000" scaled="1"/>
                    </a:grad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914400" algn="l"/>
                          <a:tab pos="914400" algn="l"/>
                          <a:tab pos="914400" algn="l"/>
                        </a:tabLst>
                      </a:pPr>
                      <a:r>
                        <a:rPr kumimoji="0" lang="en-US" sz="1400" b="0" i="0" u="none" strike="noStrike" cap="none" normalizeH="0" baseline="0" dirty="0" smtClean="0">
                          <a:ln>
                            <a:noFill/>
                          </a:ln>
                          <a:solidFill>
                            <a:schemeClr val="tx1"/>
                          </a:solidFill>
                          <a:effectLst/>
                          <a:latin typeface="+mn-lt"/>
                          <a:ea typeface="ヒラギノ角ゴ ProN W3" charset="0"/>
                          <a:cs typeface="ヒラギノ角ゴ ProN W3" charset="0"/>
                          <a:sym typeface="Gill Sans" charset="0"/>
                        </a:rPr>
                        <a:t>FSE 2013</a:t>
                      </a:r>
                    </a:p>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914400" algn="l"/>
                          <a:tab pos="914400" algn="l"/>
                          <a:tab pos="914400" algn="l"/>
                        </a:tabLst>
                      </a:pPr>
                      <a:r>
                        <a:rPr kumimoji="0" lang="en-US" sz="1400" b="0" i="0" u="none" strike="noStrike" cap="none" normalizeH="0" baseline="0" dirty="0" smtClean="0">
                          <a:ln>
                            <a:noFill/>
                          </a:ln>
                          <a:solidFill>
                            <a:schemeClr val="tx1"/>
                          </a:solidFill>
                          <a:effectLst/>
                          <a:latin typeface="+mn-lt"/>
                          <a:ea typeface="ヒラギノ角ゴ ProN W3" charset="0"/>
                          <a:cs typeface="ヒラギノ角ゴ ProN W3" charset="0"/>
                          <a:sym typeface="Gill Sans" charset="0"/>
                        </a:rPr>
                        <a:t>CAV 2015</a:t>
                      </a:r>
                      <a:r>
                        <a:rPr kumimoji="0" lang="en-US" sz="1400" b="0" i="0" u="none" strike="noStrike" cap="none" normalizeH="0" baseline="32000" dirty="0" smtClean="0">
                          <a:ln>
                            <a:noFill/>
                          </a:ln>
                          <a:solidFill>
                            <a:srgbClr val="B80202"/>
                          </a:solidFill>
                          <a:effectLst/>
                          <a:latin typeface="+mn-lt"/>
                          <a:ea typeface="ヒラギノ角ゴ ProN W3" charset="0"/>
                          <a:cs typeface="ヒラギノ角ゴ ProN W3" charset="0"/>
                          <a:sym typeface="Gill Sans" charset="0"/>
                        </a:rPr>
                        <a:t>3</a:t>
                      </a:r>
                      <a:endParaRPr kumimoji="0" lang="en-US" sz="1400" b="0" i="0" u="none" strike="noStrike" cap="none" normalizeH="0" baseline="0" dirty="0">
                        <a:ln>
                          <a:noFill/>
                        </a:ln>
                        <a:solidFill>
                          <a:schemeClr val="tx1"/>
                        </a:solidFill>
                        <a:effectLst/>
                        <a:latin typeface="+mn-lt"/>
                        <a:ea typeface="ヒラギノ角ゴ ProN W3" charset="0"/>
                        <a:cs typeface="ヒラギノ角ゴ ProN W3" charset="0"/>
                        <a:sym typeface="Gill Sans" charset="0"/>
                      </a:endParaRPr>
                    </a:p>
                  </a:txBody>
                  <a:tcPr marL="47625" marR="47625" marT="35719" marB="35719" anchor="ctr" horzOverflow="overflow">
                    <a:lnL w="50800" cap="flat" cmpd="sng" algn="ctr">
                      <a:solidFill>
                        <a:srgbClr val="6666FF"/>
                      </a:solidFill>
                      <a:prstDash val="solid"/>
                      <a:round/>
                      <a:headEnd type="none" w="med" len="med"/>
                      <a:tailEnd type="none" w="med" len="med"/>
                    </a:lnL>
                    <a:lnR w="50800" cap="flat" cmpd="sng" algn="ctr">
                      <a:solidFill>
                        <a:srgbClr val="6666FF"/>
                      </a:solidFill>
                      <a:prstDash val="solid"/>
                      <a:round/>
                      <a:headEnd type="none" w="med" len="med"/>
                      <a:tailEnd type="none" w="med" len="med"/>
                    </a:lnR>
                    <a:lnT w="50800" cap="flat" cmpd="sng" algn="ctr">
                      <a:solidFill>
                        <a:srgbClr val="6666FF"/>
                      </a:solidFill>
                      <a:prstDash val="solid"/>
                      <a:round/>
                      <a:headEnd type="none" w="med" len="med"/>
                      <a:tailEnd type="none" w="med" len="med"/>
                    </a:lnT>
                    <a:lnB w="50800" cap="flat" cmpd="sng" algn="ctr">
                      <a:solidFill>
                        <a:srgbClr val="6666FF"/>
                      </a:solidFill>
                      <a:prstDash val="solid"/>
                      <a:round/>
                      <a:headEnd type="none" w="med" len="med"/>
                      <a:tailEnd type="none" w="med" len="med"/>
                    </a:lnB>
                    <a:lnTlToBr>
                      <a:noFill/>
                    </a:lnTlToBr>
                    <a:lnBlToTr>
                      <a:noFill/>
                    </a:lnBlToTr>
                    <a:gradFill rotWithShape="0">
                      <a:gsLst>
                        <a:gs pos="0">
                          <a:srgbClr val="FFFFFF"/>
                        </a:gs>
                        <a:gs pos="100000">
                          <a:srgbClr val="D3FECF"/>
                        </a:gs>
                      </a:gsLst>
                      <a:lin ang="5400000" scaled="1"/>
                    </a:gradFill>
                  </a:tcPr>
                </a:tc>
              </a:tr>
              <a:tr h="658433">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914400" algn="l"/>
                          <a:tab pos="914400" algn="l"/>
                        </a:tabLst>
                      </a:pPr>
                      <a:r>
                        <a:rPr kumimoji="0" lang="en-US" sz="1400" b="1" i="0" u="none" strike="noStrike" cap="none" normalizeH="0" baseline="0" dirty="0" smtClean="0">
                          <a:ln>
                            <a:noFill/>
                          </a:ln>
                          <a:solidFill>
                            <a:srgbClr val="800000"/>
                          </a:solidFill>
                          <a:effectLst/>
                          <a:latin typeface="+mn-lt"/>
                          <a:ea typeface="ヒラギノ角ゴ ProN W3" charset="0"/>
                          <a:cs typeface="ヒラギノ角ゴ ProN W3" charset="0"/>
                          <a:sym typeface="Gill Sans" charset="0"/>
                        </a:rPr>
                        <a:t>Maple Series of SAT Solvers, and understanding SAT</a:t>
                      </a:r>
                      <a:endParaRPr kumimoji="0" lang="en-US" sz="1400" b="0" i="0" u="none" strike="noStrike" cap="none" normalizeH="0" baseline="32000" dirty="0">
                        <a:ln>
                          <a:noFill/>
                        </a:ln>
                        <a:solidFill>
                          <a:srgbClr val="400080"/>
                        </a:solidFill>
                        <a:effectLst/>
                        <a:latin typeface="+mn-lt"/>
                        <a:ea typeface="ヒラギノ角ゴ ProN W3" charset="0"/>
                        <a:cs typeface="ヒラギノ角ゴ ProN W3" charset="0"/>
                        <a:sym typeface="Gill Sans" charset="0"/>
                      </a:endParaRPr>
                    </a:p>
                  </a:txBody>
                  <a:tcPr marL="47625" marR="47625" marT="35719" marB="35719" anchor="ctr" horzOverflow="overflow">
                    <a:lnL w="50800" cap="flat" cmpd="sng" algn="ctr">
                      <a:solidFill>
                        <a:srgbClr val="6666FF"/>
                      </a:solidFill>
                      <a:prstDash val="solid"/>
                      <a:round/>
                      <a:headEnd type="none" w="med" len="med"/>
                      <a:tailEnd type="none" w="med" len="med"/>
                    </a:lnL>
                    <a:lnR w="50800" cap="flat" cmpd="sng" algn="ctr">
                      <a:solidFill>
                        <a:srgbClr val="6666FF"/>
                      </a:solidFill>
                      <a:prstDash val="solid"/>
                      <a:round/>
                      <a:headEnd type="none" w="med" len="med"/>
                      <a:tailEnd type="none" w="med" len="med"/>
                    </a:lnR>
                    <a:lnT w="50800" cap="flat" cmpd="sng" algn="ctr">
                      <a:solidFill>
                        <a:srgbClr val="6666FF"/>
                      </a:solidFill>
                      <a:prstDash val="solid"/>
                      <a:round/>
                      <a:headEnd type="none" w="med" len="med"/>
                      <a:tailEnd type="none" w="med" len="med"/>
                    </a:lnT>
                    <a:lnB w="50800" cap="flat" cmpd="sng" algn="ctr">
                      <a:solidFill>
                        <a:srgbClr val="6666FF"/>
                      </a:solidFill>
                      <a:prstDash val="solid"/>
                      <a:round/>
                      <a:headEnd type="none" w="med" len="med"/>
                      <a:tailEnd type="none" w="med" len="med"/>
                    </a:lnB>
                    <a:lnTlToBr>
                      <a:noFill/>
                    </a:lnTlToBr>
                    <a:lnBlToTr>
                      <a:noFill/>
                    </a:lnBlToTr>
                    <a:gradFill rotWithShape="0">
                      <a:gsLst>
                        <a:gs pos="0">
                          <a:srgbClr val="FFFFFF"/>
                        </a:gs>
                        <a:gs pos="100000">
                          <a:srgbClr val="D3FECF"/>
                        </a:gs>
                      </a:gsLst>
                      <a:lin ang="5400000" scaled="1"/>
                    </a:grad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400" b="0" i="0" u="none" strike="noStrike" cap="none" normalizeH="0" baseline="0" dirty="0" smtClean="0">
                          <a:ln>
                            <a:noFill/>
                          </a:ln>
                          <a:solidFill>
                            <a:srgbClr val="191919"/>
                          </a:solidFill>
                          <a:effectLst/>
                          <a:latin typeface="+mn-lt"/>
                          <a:ea typeface="ヒラギノ角ゴ ProN W3" charset="0"/>
                          <a:cs typeface="ヒラギノ角ゴ ProN W3" charset="0"/>
                          <a:sym typeface="Gill Sans" charset="0"/>
                        </a:rPr>
                        <a:t>Branching heuristics, and community structure</a:t>
                      </a:r>
                      <a:endParaRPr kumimoji="0" lang="en-US" sz="1400" b="0" i="0" u="none" strike="noStrike" cap="none" normalizeH="0" baseline="0" dirty="0">
                        <a:ln>
                          <a:noFill/>
                        </a:ln>
                        <a:solidFill>
                          <a:srgbClr val="191919"/>
                        </a:solidFill>
                        <a:effectLst/>
                        <a:latin typeface="+mn-lt"/>
                        <a:ea typeface="ヒラギノ角ゴ ProN W3" charset="0"/>
                        <a:cs typeface="ヒラギノ角ゴ ProN W3" charset="0"/>
                        <a:sym typeface="Gill Sans" charset="0"/>
                      </a:endParaRPr>
                    </a:p>
                  </a:txBody>
                  <a:tcPr marL="47625" marR="47625" marT="35719" marB="35719" anchor="ctr" horzOverflow="overflow">
                    <a:lnL w="50800" cap="flat" cmpd="sng" algn="ctr">
                      <a:solidFill>
                        <a:srgbClr val="6666FF"/>
                      </a:solidFill>
                      <a:prstDash val="solid"/>
                      <a:round/>
                      <a:headEnd type="none" w="med" len="med"/>
                      <a:tailEnd type="none" w="med" len="med"/>
                    </a:lnL>
                    <a:lnR w="50800" cap="flat" cmpd="sng" algn="ctr">
                      <a:solidFill>
                        <a:srgbClr val="6666FF"/>
                      </a:solidFill>
                      <a:prstDash val="solid"/>
                      <a:round/>
                      <a:headEnd type="none" w="med" len="med"/>
                      <a:tailEnd type="none" w="med" len="med"/>
                    </a:lnR>
                    <a:lnT w="50800" cap="flat" cmpd="sng" algn="ctr">
                      <a:solidFill>
                        <a:srgbClr val="6666FF"/>
                      </a:solidFill>
                      <a:prstDash val="solid"/>
                      <a:round/>
                      <a:headEnd type="none" w="med" len="med"/>
                      <a:tailEnd type="none" w="med" len="med"/>
                    </a:lnT>
                    <a:lnB w="50800" cap="flat" cmpd="sng" algn="ctr">
                      <a:solidFill>
                        <a:srgbClr val="6666FF"/>
                      </a:solidFill>
                      <a:prstDash val="solid"/>
                      <a:round/>
                      <a:headEnd type="none" w="med" len="med"/>
                      <a:tailEnd type="none" w="med" len="med"/>
                    </a:lnB>
                    <a:lnTlToBr>
                      <a:noFill/>
                    </a:lnTlToBr>
                    <a:lnBlToTr>
                      <a:noFill/>
                    </a:lnBlToTr>
                    <a:gradFill rotWithShape="0">
                      <a:gsLst>
                        <a:gs pos="0">
                          <a:srgbClr val="FFFFFF"/>
                        </a:gs>
                        <a:gs pos="100000">
                          <a:srgbClr val="D3FECF"/>
                        </a:gs>
                      </a:gsLst>
                      <a:lin ang="5400000" scaled="1"/>
                    </a:grad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914400" algn="l"/>
                          <a:tab pos="914400" algn="l"/>
                        </a:tabLst>
                      </a:pPr>
                      <a:r>
                        <a:rPr kumimoji="0" lang="en-US" sz="1400" b="0" i="0" u="none" strike="noStrike" cap="none" normalizeH="0" baseline="0" dirty="0" smtClean="0">
                          <a:ln>
                            <a:noFill/>
                          </a:ln>
                          <a:solidFill>
                            <a:srgbClr val="191919"/>
                          </a:solidFill>
                          <a:effectLst/>
                          <a:latin typeface="+mn-lt"/>
                          <a:ea typeface="ヒラギノ角ゴ ProN W3" charset="0"/>
                          <a:cs typeface="ヒラギノ角ゴ ProN W3" charset="0"/>
                          <a:sym typeface="Gill Sans" charset="0"/>
                        </a:rPr>
                        <a:t>Maple series of SAT solvers are among </a:t>
                      </a:r>
                      <a:r>
                        <a:rPr kumimoji="0" lang="en-US" sz="1400" b="0" i="0" u="none" strike="noStrike" cap="none" normalizeH="0" baseline="0" smtClean="0">
                          <a:ln>
                            <a:noFill/>
                          </a:ln>
                          <a:solidFill>
                            <a:srgbClr val="191919"/>
                          </a:solidFill>
                          <a:effectLst/>
                          <a:latin typeface="+mn-lt"/>
                          <a:ea typeface="ヒラギノ角ゴ ProN W3" charset="0"/>
                          <a:cs typeface="ヒラギノ角ゴ ProN W3" charset="0"/>
                          <a:sym typeface="Gill Sans" charset="0"/>
                        </a:rPr>
                        <a:t>the fastest</a:t>
                      </a:r>
                      <a:endParaRPr kumimoji="0" lang="en-US" sz="1400" b="0" i="0" u="none" strike="noStrike" cap="none" normalizeH="0" baseline="0" dirty="0">
                        <a:ln>
                          <a:noFill/>
                        </a:ln>
                        <a:solidFill>
                          <a:srgbClr val="191919"/>
                        </a:solidFill>
                        <a:effectLst/>
                        <a:latin typeface="+mn-lt"/>
                        <a:ea typeface="ヒラギノ角ゴ ProN W3" charset="0"/>
                        <a:cs typeface="ヒラギノ角ゴ ProN W3" charset="0"/>
                        <a:sym typeface="Gill Sans" charset="0"/>
                      </a:endParaRPr>
                    </a:p>
                  </a:txBody>
                  <a:tcPr marL="47625" marR="47625" marT="35719" marB="35719" anchor="ctr" horzOverflow="overflow">
                    <a:lnL w="50800" cap="flat" cmpd="sng" algn="ctr">
                      <a:solidFill>
                        <a:srgbClr val="6666FF"/>
                      </a:solidFill>
                      <a:prstDash val="solid"/>
                      <a:round/>
                      <a:headEnd type="none" w="med" len="med"/>
                      <a:tailEnd type="none" w="med" len="med"/>
                    </a:lnL>
                    <a:lnR w="50800" cap="flat" cmpd="sng" algn="ctr">
                      <a:solidFill>
                        <a:srgbClr val="6666FF"/>
                      </a:solidFill>
                      <a:prstDash val="solid"/>
                      <a:round/>
                      <a:headEnd type="none" w="med" len="med"/>
                      <a:tailEnd type="none" w="med" len="med"/>
                    </a:lnR>
                    <a:lnT w="50800" cap="flat" cmpd="sng" algn="ctr">
                      <a:solidFill>
                        <a:srgbClr val="6666FF"/>
                      </a:solidFill>
                      <a:prstDash val="solid"/>
                      <a:round/>
                      <a:headEnd type="none" w="med" len="med"/>
                      <a:tailEnd type="none" w="med" len="med"/>
                    </a:lnT>
                    <a:lnB w="50800" cap="flat" cmpd="sng" algn="ctr">
                      <a:solidFill>
                        <a:srgbClr val="6666FF"/>
                      </a:solidFill>
                      <a:prstDash val="solid"/>
                      <a:round/>
                      <a:headEnd type="none" w="med" len="med"/>
                      <a:tailEnd type="none" w="med" len="med"/>
                    </a:lnB>
                    <a:lnTlToBr>
                      <a:noFill/>
                    </a:lnTlToBr>
                    <a:lnBlToTr>
                      <a:noFill/>
                    </a:lnBlToTr>
                    <a:gradFill rotWithShape="0">
                      <a:gsLst>
                        <a:gs pos="0">
                          <a:srgbClr val="FFFFFF"/>
                        </a:gs>
                        <a:gs pos="100000">
                          <a:srgbClr val="D3FECF"/>
                        </a:gs>
                      </a:gsLst>
                      <a:lin ang="5400000" scaled="1"/>
                    </a:grad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914400" algn="l"/>
                          <a:tab pos="914400" algn="l"/>
                          <a:tab pos="914400" algn="l"/>
                        </a:tabLst>
                      </a:pPr>
                      <a:r>
                        <a:rPr kumimoji="0" lang="en-US" sz="1400" b="0" i="0" u="none" strike="noStrike" cap="none" normalizeH="0" baseline="0" dirty="0" smtClean="0">
                          <a:ln>
                            <a:noFill/>
                          </a:ln>
                          <a:solidFill>
                            <a:schemeClr val="tx1"/>
                          </a:solidFill>
                          <a:effectLst/>
                          <a:latin typeface="+mn-lt"/>
                          <a:ea typeface="ヒラギノ角ゴ ProN W3" charset="0"/>
                          <a:cs typeface="ヒラギノ角ゴ ProN W3" charset="0"/>
                          <a:sym typeface="Gill Sans" charset="0"/>
                        </a:rPr>
                        <a:t>AAAI 2016, SAT 2016 </a:t>
                      </a:r>
                    </a:p>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914400" algn="l"/>
                          <a:tab pos="914400" algn="l"/>
                          <a:tab pos="914400" algn="l"/>
                        </a:tabLst>
                      </a:pPr>
                      <a:r>
                        <a:rPr kumimoji="0" lang="en-US" sz="1400" b="0" i="0" u="none" strike="noStrike" cap="none" normalizeH="0" baseline="0" dirty="0" smtClean="0">
                          <a:ln>
                            <a:noFill/>
                          </a:ln>
                          <a:solidFill>
                            <a:schemeClr val="tx1"/>
                          </a:solidFill>
                          <a:effectLst/>
                          <a:latin typeface="+mn-lt"/>
                          <a:ea typeface="ヒラギノ角ゴ ProN W3" charset="0"/>
                          <a:cs typeface="ヒラギノ角ゴ ProN W3" charset="0"/>
                          <a:sym typeface="Gill Sans" charset="0"/>
                        </a:rPr>
                        <a:t>HVC 2015, SAT 2014</a:t>
                      </a:r>
                      <a:r>
                        <a:rPr kumimoji="0" lang="en-US" sz="1400" b="0" i="0" u="none" strike="noStrike" cap="none" normalizeH="0" baseline="32000" dirty="0" smtClean="0">
                          <a:ln>
                            <a:noFill/>
                          </a:ln>
                          <a:solidFill>
                            <a:srgbClr val="B80202"/>
                          </a:solidFill>
                          <a:effectLst/>
                          <a:latin typeface="+mn-lt"/>
                          <a:ea typeface="ヒラギノ角ゴ ProN W3" charset="0"/>
                          <a:cs typeface="ヒラギノ角ゴ ProN W3" charset="0"/>
                          <a:sym typeface="Gill Sans" charset="0"/>
                        </a:rPr>
                        <a:t>3</a:t>
                      </a:r>
                      <a:endParaRPr kumimoji="0" lang="en-US" sz="1400" b="0" i="0" u="none" strike="noStrike" cap="none" normalizeH="0" baseline="0" dirty="0">
                        <a:ln>
                          <a:noFill/>
                        </a:ln>
                        <a:solidFill>
                          <a:schemeClr val="tx1"/>
                        </a:solidFill>
                        <a:effectLst/>
                        <a:latin typeface="+mn-lt"/>
                        <a:ea typeface="ヒラギノ角ゴ ProN W3" charset="0"/>
                        <a:cs typeface="ヒラギノ角ゴ ProN W3" charset="0"/>
                        <a:sym typeface="Gill Sans" charset="0"/>
                      </a:endParaRPr>
                    </a:p>
                  </a:txBody>
                  <a:tcPr marL="47625" marR="47625" marT="35719" marB="35719" anchor="ctr" horzOverflow="overflow">
                    <a:lnL w="50800" cap="flat" cmpd="sng" algn="ctr">
                      <a:solidFill>
                        <a:srgbClr val="6666FF"/>
                      </a:solidFill>
                      <a:prstDash val="solid"/>
                      <a:round/>
                      <a:headEnd type="none" w="med" len="med"/>
                      <a:tailEnd type="none" w="med" len="med"/>
                    </a:lnL>
                    <a:lnR w="50800" cap="flat" cmpd="sng" algn="ctr">
                      <a:solidFill>
                        <a:srgbClr val="6666FF"/>
                      </a:solidFill>
                      <a:prstDash val="solid"/>
                      <a:round/>
                      <a:headEnd type="none" w="med" len="med"/>
                      <a:tailEnd type="none" w="med" len="med"/>
                    </a:lnR>
                    <a:lnT w="50800" cap="flat" cmpd="sng" algn="ctr">
                      <a:solidFill>
                        <a:srgbClr val="6666FF"/>
                      </a:solidFill>
                      <a:prstDash val="solid"/>
                      <a:round/>
                      <a:headEnd type="none" w="med" len="med"/>
                      <a:tailEnd type="none" w="med" len="med"/>
                    </a:lnT>
                    <a:lnB w="50800" cap="flat" cmpd="sng" algn="ctr">
                      <a:solidFill>
                        <a:srgbClr val="6666FF"/>
                      </a:solidFill>
                      <a:prstDash val="solid"/>
                      <a:round/>
                      <a:headEnd type="none" w="med" len="med"/>
                      <a:tailEnd type="none" w="med" len="med"/>
                    </a:lnB>
                    <a:lnTlToBr>
                      <a:noFill/>
                    </a:lnTlToBr>
                    <a:lnBlToTr>
                      <a:noFill/>
                    </a:lnBlToTr>
                    <a:gradFill rotWithShape="0">
                      <a:gsLst>
                        <a:gs pos="0">
                          <a:srgbClr val="FFFFFF"/>
                        </a:gs>
                        <a:gs pos="100000">
                          <a:srgbClr val="D3FECF"/>
                        </a:gs>
                      </a:gsLst>
                      <a:lin ang="5400000" scaled="1"/>
                    </a:gradFill>
                  </a:tcPr>
                </a:tc>
              </a:tr>
              <a:tr h="658433">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914400" algn="l"/>
                          <a:tab pos="914400" algn="l"/>
                        </a:tabLst>
                      </a:pPr>
                      <a:r>
                        <a:rPr kumimoji="0" lang="en-US" sz="1400" b="1" i="0" u="none" strike="noStrike" cap="none" normalizeH="0" baseline="0" dirty="0" smtClean="0">
                          <a:ln>
                            <a:noFill/>
                          </a:ln>
                          <a:solidFill>
                            <a:srgbClr val="800000"/>
                          </a:solidFill>
                          <a:effectLst/>
                          <a:latin typeface="+mn-lt"/>
                          <a:ea typeface="ヒラギノ角ゴ ProN W3" charset="0"/>
                          <a:cs typeface="ヒラギノ角ゴ ProN W3" charset="0"/>
                          <a:sym typeface="Gill Sans" charset="0"/>
                        </a:rPr>
                        <a:t>MathCheck Conjecture Verifier</a:t>
                      </a:r>
                      <a:endParaRPr kumimoji="0" lang="en-US" sz="1400" b="0" i="0" u="none" strike="noStrike" cap="none" normalizeH="0" baseline="32000" dirty="0">
                        <a:ln>
                          <a:noFill/>
                        </a:ln>
                        <a:solidFill>
                          <a:srgbClr val="400080"/>
                        </a:solidFill>
                        <a:effectLst/>
                        <a:latin typeface="+mn-lt"/>
                        <a:ea typeface="ヒラギノ角ゴ ProN W3" charset="0"/>
                        <a:cs typeface="ヒラギノ角ゴ ProN W3" charset="0"/>
                        <a:sym typeface="Gill Sans" charset="0"/>
                      </a:endParaRPr>
                    </a:p>
                  </a:txBody>
                  <a:tcPr marL="47625" marR="47625" marT="35719" marB="35719" anchor="ctr" horzOverflow="overflow">
                    <a:lnL w="50800" cap="flat" cmpd="sng" algn="ctr">
                      <a:solidFill>
                        <a:srgbClr val="6666FF"/>
                      </a:solidFill>
                      <a:prstDash val="solid"/>
                      <a:round/>
                      <a:headEnd type="none" w="med" len="med"/>
                      <a:tailEnd type="none" w="med" len="med"/>
                    </a:lnL>
                    <a:lnR w="50800" cap="flat" cmpd="sng" algn="ctr">
                      <a:solidFill>
                        <a:srgbClr val="6666FF"/>
                      </a:solidFill>
                      <a:prstDash val="solid"/>
                      <a:round/>
                      <a:headEnd type="none" w="med" len="med"/>
                      <a:tailEnd type="none" w="med" len="med"/>
                    </a:lnR>
                    <a:lnT w="50800" cap="flat" cmpd="sng" algn="ctr">
                      <a:solidFill>
                        <a:srgbClr val="6666FF"/>
                      </a:solidFill>
                      <a:prstDash val="solid"/>
                      <a:round/>
                      <a:headEnd type="none" w="med" len="med"/>
                      <a:tailEnd type="none" w="med" len="med"/>
                    </a:lnT>
                    <a:lnB w="50800" cap="flat" cmpd="sng" algn="ctr">
                      <a:solidFill>
                        <a:srgbClr val="6666FF"/>
                      </a:solidFill>
                      <a:prstDash val="solid"/>
                      <a:round/>
                      <a:headEnd type="none" w="med" len="med"/>
                      <a:tailEnd type="none" w="med" len="med"/>
                    </a:lnB>
                    <a:lnTlToBr>
                      <a:noFill/>
                    </a:lnTlToBr>
                    <a:lnBlToTr>
                      <a:noFill/>
                    </a:lnBlToTr>
                    <a:gradFill rotWithShape="0">
                      <a:gsLst>
                        <a:gs pos="0">
                          <a:srgbClr val="FFFFFF"/>
                        </a:gs>
                        <a:gs pos="100000">
                          <a:srgbClr val="D3FECF"/>
                        </a:gs>
                      </a:gsLst>
                      <a:lin ang="5400000" scaled="1"/>
                    </a:grad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400" b="0" i="0" u="none" strike="noStrike" cap="none" normalizeH="0" baseline="0" dirty="0" smtClean="0">
                          <a:ln>
                            <a:noFill/>
                          </a:ln>
                          <a:solidFill>
                            <a:srgbClr val="191919"/>
                          </a:solidFill>
                          <a:effectLst/>
                          <a:latin typeface="+mn-lt"/>
                          <a:ea typeface="ヒラギノ角ゴ ProN W3" charset="0"/>
                          <a:cs typeface="ヒラギノ角ゴ ProN W3" charset="0"/>
                          <a:sym typeface="Gill Sans" charset="0"/>
                        </a:rPr>
                        <a:t>CAS+SAT combination</a:t>
                      </a:r>
                      <a:endParaRPr kumimoji="0" lang="en-US" sz="1400" b="0" i="0" u="none" strike="noStrike" cap="none" normalizeH="0" baseline="0" dirty="0">
                        <a:ln>
                          <a:noFill/>
                        </a:ln>
                        <a:solidFill>
                          <a:srgbClr val="191919"/>
                        </a:solidFill>
                        <a:effectLst/>
                        <a:latin typeface="+mn-lt"/>
                        <a:ea typeface="ヒラギノ角ゴ ProN W3" charset="0"/>
                        <a:cs typeface="ヒラギノ角ゴ ProN W3" charset="0"/>
                        <a:sym typeface="Gill Sans" charset="0"/>
                      </a:endParaRPr>
                    </a:p>
                  </a:txBody>
                  <a:tcPr marL="47625" marR="47625" marT="35719" marB="35719" anchor="ctr" horzOverflow="overflow">
                    <a:lnL w="50800" cap="flat" cmpd="sng" algn="ctr">
                      <a:solidFill>
                        <a:srgbClr val="6666FF"/>
                      </a:solidFill>
                      <a:prstDash val="solid"/>
                      <a:round/>
                      <a:headEnd type="none" w="med" len="med"/>
                      <a:tailEnd type="none" w="med" len="med"/>
                    </a:lnL>
                    <a:lnR w="50800" cap="flat" cmpd="sng" algn="ctr">
                      <a:solidFill>
                        <a:srgbClr val="6666FF"/>
                      </a:solidFill>
                      <a:prstDash val="solid"/>
                      <a:round/>
                      <a:headEnd type="none" w="med" len="med"/>
                      <a:tailEnd type="none" w="med" len="med"/>
                    </a:lnR>
                    <a:lnT w="50800" cap="flat" cmpd="sng" algn="ctr">
                      <a:solidFill>
                        <a:srgbClr val="6666FF"/>
                      </a:solidFill>
                      <a:prstDash val="solid"/>
                      <a:round/>
                      <a:headEnd type="none" w="med" len="med"/>
                      <a:tailEnd type="none" w="med" len="med"/>
                    </a:lnT>
                    <a:lnB w="50800" cap="flat" cmpd="sng" algn="ctr">
                      <a:solidFill>
                        <a:srgbClr val="6666FF"/>
                      </a:solidFill>
                      <a:prstDash val="solid"/>
                      <a:round/>
                      <a:headEnd type="none" w="med" len="med"/>
                      <a:tailEnd type="none" w="med" len="med"/>
                    </a:lnB>
                    <a:lnTlToBr>
                      <a:noFill/>
                    </a:lnTlToBr>
                    <a:lnBlToTr>
                      <a:noFill/>
                    </a:lnBlToTr>
                    <a:gradFill rotWithShape="0">
                      <a:gsLst>
                        <a:gs pos="0">
                          <a:srgbClr val="FFFFFF"/>
                        </a:gs>
                        <a:gs pos="100000">
                          <a:srgbClr val="D3FECF"/>
                        </a:gs>
                      </a:gsLst>
                      <a:lin ang="5400000" scaled="1"/>
                    </a:grad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914400" algn="l"/>
                          <a:tab pos="914400" algn="l"/>
                        </a:tabLst>
                      </a:pPr>
                      <a:r>
                        <a:rPr kumimoji="0" lang="en-US" sz="1400" b="0" i="0" u="none" strike="noStrike" cap="none" normalizeH="0" baseline="0" dirty="0" smtClean="0">
                          <a:ln>
                            <a:noFill/>
                          </a:ln>
                          <a:solidFill>
                            <a:srgbClr val="800000"/>
                          </a:solidFill>
                          <a:effectLst/>
                          <a:latin typeface="+mn-lt"/>
                          <a:ea typeface="ヒラギノ角ゴ ProN W3" charset="0"/>
                          <a:cs typeface="ヒラギノ角ゴ ProN W3" charset="0"/>
                          <a:sym typeface="Gill Sans" charset="0"/>
                        </a:rPr>
                        <a:t>Finitely verified math conjectures</a:t>
                      </a:r>
                      <a:endParaRPr kumimoji="0" lang="en-US" sz="1400" b="0" i="0" u="none" strike="noStrike" cap="none" normalizeH="0" baseline="0" dirty="0">
                        <a:ln>
                          <a:noFill/>
                        </a:ln>
                        <a:solidFill>
                          <a:srgbClr val="800000"/>
                        </a:solidFill>
                        <a:effectLst/>
                        <a:latin typeface="+mn-lt"/>
                        <a:ea typeface="ヒラギノ角ゴ ProN W3" charset="0"/>
                        <a:cs typeface="ヒラギノ角ゴ ProN W3" charset="0"/>
                        <a:sym typeface="Gill Sans" charset="0"/>
                      </a:endParaRPr>
                    </a:p>
                  </a:txBody>
                  <a:tcPr marL="47625" marR="47625" marT="35719" marB="35719" anchor="ctr" horzOverflow="overflow">
                    <a:lnL w="50800" cap="flat" cmpd="sng" algn="ctr">
                      <a:solidFill>
                        <a:srgbClr val="6666FF"/>
                      </a:solidFill>
                      <a:prstDash val="solid"/>
                      <a:round/>
                      <a:headEnd type="none" w="med" len="med"/>
                      <a:tailEnd type="none" w="med" len="med"/>
                    </a:lnL>
                    <a:lnR w="50800" cap="flat" cmpd="sng" algn="ctr">
                      <a:solidFill>
                        <a:srgbClr val="6666FF"/>
                      </a:solidFill>
                      <a:prstDash val="solid"/>
                      <a:round/>
                      <a:headEnd type="none" w="med" len="med"/>
                      <a:tailEnd type="none" w="med" len="med"/>
                    </a:lnR>
                    <a:lnT w="50800" cap="flat" cmpd="sng" algn="ctr">
                      <a:solidFill>
                        <a:srgbClr val="6666FF"/>
                      </a:solidFill>
                      <a:prstDash val="solid"/>
                      <a:round/>
                      <a:headEnd type="none" w="med" len="med"/>
                      <a:tailEnd type="none" w="med" len="med"/>
                    </a:lnT>
                    <a:lnB w="50800" cap="flat" cmpd="sng" algn="ctr">
                      <a:solidFill>
                        <a:srgbClr val="6666FF"/>
                      </a:solidFill>
                      <a:prstDash val="solid"/>
                      <a:round/>
                      <a:headEnd type="none" w="med" len="med"/>
                      <a:tailEnd type="none" w="med" len="med"/>
                    </a:lnB>
                    <a:lnTlToBr>
                      <a:noFill/>
                    </a:lnTlToBr>
                    <a:lnBlToTr>
                      <a:noFill/>
                    </a:lnBlToTr>
                    <a:gradFill rotWithShape="0">
                      <a:gsLst>
                        <a:gs pos="0">
                          <a:srgbClr val="FFFFFF"/>
                        </a:gs>
                        <a:gs pos="100000">
                          <a:srgbClr val="D3FECF"/>
                        </a:gs>
                      </a:gsLst>
                      <a:lin ang="5400000" scaled="1"/>
                    </a:grad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914400" algn="l"/>
                          <a:tab pos="914400" algn="l"/>
                          <a:tab pos="914400" algn="l"/>
                        </a:tabLst>
                      </a:pPr>
                      <a:r>
                        <a:rPr kumimoji="0" lang="en-US" sz="1400" b="0" i="0" u="none" strike="noStrike" cap="none" normalizeH="0" baseline="0" dirty="0" smtClean="0">
                          <a:ln>
                            <a:noFill/>
                          </a:ln>
                          <a:solidFill>
                            <a:schemeClr val="tx1"/>
                          </a:solidFill>
                          <a:effectLst/>
                          <a:latin typeface="+mn-lt"/>
                          <a:ea typeface="ヒラギノ角ゴ ProN W3" charset="0"/>
                          <a:cs typeface="ヒラギノ角ゴ ProN W3" charset="0"/>
                          <a:sym typeface="Gill Sans" charset="0"/>
                        </a:rPr>
                        <a:t>IJCAI 2016, CASC 2016, CADE 2015</a:t>
                      </a:r>
                      <a:r>
                        <a:rPr kumimoji="0" lang="en-US" sz="1400" b="0" i="0" u="none" strike="noStrike" cap="none" normalizeH="0" baseline="32000" dirty="0" smtClean="0">
                          <a:ln>
                            <a:noFill/>
                          </a:ln>
                          <a:solidFill>
                            <a:srgbClr val="B80202"/>
                          </a:solidFill>
                          <a:effectLst/>
                          <a:latin typeface="+mn-lt"/>
                          <a:ea typeface="ヒラギノ角ゴ ProN W3" charset="0"/>
                          <a:cs typeface="ヒラギノ角ゴ ProN W3" charset="0"/>
                          <a:sym typeface="Gill Sans" charset="0"/>
                        </a:rPr>
                        <a:t>3</a:t>
                      </a:r>
                      <a:endParaRPr kumimoji="0" lang="en-US" sz="1400" b="0" i="0" u="none" strike="noStrike" cap="none" normalizeH="0" baseline="0" dirty="0">
                        <a:ln>
                          <a:noFill/>
                        </a:ln>
                        <a:solidFill>
                          <a:schemeClr val="tx1"/>
                        </a:solidFill>
                        <a:effectLst/>
                        <a:latin typeface="+mn-lt"/>
                        <a:ea typeface="ヒラギノ角ゴ ProN W3" charset="0"/>
                        <a:cs typeface="ヒラギノ角ゴ ProN W3" charset="0"/>
                        <a:sym typeface="Gill Sans" charset="0"/>
                      </a:endParaRPr>
                    </a:p>
                  </a:txBody>
                  <a:tcPr marL="47625" marR="47625" marT="35719" marB="35719" anchor="ctr" horzOverflow="overflow">
                    <a:lnL w="50800" cap="flat" cmpd="sng" algn="ctr">
                      <a:solidFill>
                        <a:srgbClr val="6666FF"/>
                      </a:solidFill>
                      <a:prstDash val="solid"/>
                      <a:round/>
                      <a:headEnd type="none" w="med" len="med"/>
                      <a:tailEnd type="none" w="med" len="med"/>
                    </a:lnL>
                    <a:lnR w="50800" cap="flat" cmpd="sng" algn="ctr">
                      <a:solidFill>
                        <a:srgbClr val="6666FF"/>
                      </a:solidFill>
                      <a:prstDash val="solid"/>
                      <a:round/>
                      <a:headEnd type="none" w="med" len="med"/>
                      <a:tailEnd type="none" w="med" len="med"/>
                    </a:lnR>
                    <a:lnT w="50800" cap="flat" cmpd="sng" algn="ctr">
                      <a:solidFill>
                        <a:srgbClr val="6666FF"/>
                      </a:solidFill>
                      <a:prstDash val="solid"/>
                      <a:round/>
                      <a:headEnd type="none" w="med" len="med"/>
                      <a:tailEnd type="none" w="med" len="med"/>
                    </a:lnT>
                    <a:lnB w="50800" cap="flat" cmpd="sng" algn="ctr">
                      <a:solidFill>
                        <a:srgbClr val="6666FF"/>
                      </a:solidFill>
                      <a:prstDash val="solid"/>
                      <a:round/>
                      <a:headEnd type="none" w="med" len="med"/>
                      <a:tailEnd type="none" w="med" len="med"/>
                    </a:lnB>
                    <a:lnTlToBr>
                      <a:noFill/>
                    </a:lnTlToBr>
                    <a:lnBlToTr>
                      <a:noFill/>
                    </a:lnBlToTr>
                    <a:gradFill rotWithShape="0">
                      <a:gsLst>
                        <a:gs pos="0">
                          <a:srgbClr val="FFFFFF"/>
                        </a:gs>
                        <a:gs pos="100000">
                          <a:srgbClr val="D3FECF"/>
                        </a:gs>
                      </a:gsLst>
                      <a:lin ang="5400000" scaled="1"/>
                    </a:gradFill>
                  </a:tcPr>
                </a:tc>
              </a:tr>
              <a:tr h="758048">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400" b="1" i="0" u="none" strike="noStrike" cap="none" normalizeH="0" baseline="0" dirty="0" smtClean="0">
                          <a:ln>
                            <a:noFill/>
                          </a:ln>
                          <a:solidFill>
                            <a:srgbClr val="800000"/>
                          </a:solidFill>
                          <a:effectLst/>
                          <a:latin typeface="+mn-lt"/>
                          <a:ea typeface="ヒラギノ角ゴ ProN W3" charset="0"/>
                          <a:cs typeface="ヒラギノ角ゴ ProN W3" charset="0"/>
                          <a:sym typeface="Gill Sans" charset="0"/>
                        </a:rPr>
                        <a:t>Undecidability results for theories over strings</a:t>
                      </a:r>
                      <a:endParaRPr kumimoji="0" lang="en-US" sz="1400" b="1" i="0" u="none" strike="noStrike" cap="none" normalizeH="0" baseline="0" dirty="0">
                        <a:ln>
                          <a:noFill/>
                        </a:ln>
                        <a:solidFill>
                          <a:srgbClr val="800000"/>
                        </a:solidFill>
                        <a:effectLst/>
                        <a:latin typeface="+mn-lt"/>
                        <a:ea typeface="ヒラギノ角ゴ ProN W3" charset="0"/>
                        <a:cs typeface="ヒラギノ角ゴ ProN W3" charset="0"/>
                        <a:sym typeface="Gill Sans" charset="0"/>
                      </a:endParaRPr>
                    </a:p>
                  </a:txBody>
                  <a:tcPr marL="47625" marR="47625" marT="35719" marB="35719" anchor="ctr" horzOverflow="overflow">
                    <a:lnL w="50800" cap="flat" cmpd="sng" algn="ctr">
                      <a:solidFill>
                        <a:srgbClr val="6666FF"/>
                      </a:solidFill>
                      <a:prstDash val="solid"/>
                      <a:round/>
                      <a:headEnd type="none" w="med" len="med"/>
                      <a:tailEnd type="none" w="med" len="med"/>
                    </a:lnL>
                    <a:lnR w="50800" cap="flat" cmpd="sng" algn="ctr">
                      <a:solidFill>
                        <a:srgbClr val="6666FF"/>
                      </a:solidFill>
                      <a:prstDash val="solid"/>
                      <a:round/>
                      <a:headEnd type="none" w="med" len="med"/>
                      <a:tailEnd type="none" w="med" len="med"/>
                    </a:lnR>
                    <a:lnT w="50800" cap="flat" cmpd="sng" algn="ctr">
                      <a:solidFill>
                        <a:srgbClr val="6666FF"/>
                      </a:solidFill>
                      <a:prstDash val="solid"/>
                      <a:round/>
                      <a:headEnd type="none" w="med" len="med"/>
                      <a:tailEnd type="none" w="med" len="med"/>
                    </a:lnT>
                    <a:lnB w="50800" cap="flat" cmpd="sng" algn="ctr">
                      <a:solidFill>
                        <a:srgbClr val="6666FF"/>
                      </a:solidFill>
                      <a:prstDash val="solid"/>
                      <a:round/>
                      <a:headEnd type="none" w="med" len="med"/>
                      <a:tailEnd type="none" w="med" len="med"/>
                    </a:lnB>
                    <a:lnTlToBr>
                      <a:noFill/>
                    </a:lnTlToBr>
                    <a:lnBlToTr>
                      <a:noFill/>
                    </a:lnBlToTr>
                    <a:gradFill rotWithShape="0">
                      <a:gsLst>
                        <a:gs pos="0">
                          <a:srgbClr val="FFFFFF"/>
                        </a:gs>
                        <a:gs pos="100000">
                          <a:srgbClr val="D3FECF"/>
                        </a:gs>
                      </a:gsLst>
                      <a:lin ang="5400000" scaled="1"/>
                    </a:grad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914400" algn="l"/>
                          <a:tab pos="914400" algn="l"/>
                        </a:tabLst>
                      </a:pPr>
                      <a:r>
                        <a:rPr kumimoji="0" lang="en-US" sz="1400" b="0" i="0" u="none" strike="noStrike" cap="none" normalizeH="0" baseline="0" dirty="0" smtClean="0">
                          <a:ln>
                            <a:noFill/>
                          </a:ln>
                          <a:solidFill>
                            <a:srgbClr val="191919"/>
                          </a:solidFill>
                          <a:effectLst/>
                          <a:latin typeface="+mn-lt"/>
                          <a:ea typeface="ヒラギノ角ゴ ProN W3" charset="0"/>
                          <a:cs typeface="ヒラギノ角ゴ ProN W3" charset="0"/>
                          <a:sym typeface="Gill Sans" charset="0"/>
                        </a:rPr>
                        <a:t>New reductions</a:t>
                      </a:r>
                      <a:endParaRPr kumimoji="0" lang="en-US" sz="1400" b="0" i="0" u="none" strike="noStrike" cap="none" normalizeH="0" baseline="0" dirty="0">
                        <a:ln>
                          <a:noFill/>
                        </a:ln>
                        <a:solidFill>
                          <a:srgbClr val="191919"/>
                        </a:solidFill>
                        <a:effectLst/>
                        <a:latin typeface="+mn-lt"/>
                        <a:ea typeface="ヒラギノ角ゴ ProN W3" charset="0"/>
                        <a:cs typeface="ヒラギノ角ゴ ProN W3" charset="0"/>
                        <a:sym typeface="Gill Sans" charset="0"/>
                      </a:endParaRPr>
                    </a:p>
                  </a:txBody>
                  <a:tcPr marL="47625" marR="47625" marT="35719" marB="35719" anchor="ctr" horzOverflow="overflow">
                    <a:lnL w="50800" cap="flat" cmpd="sng" algn="ctr">
                      <a:solidFill>
                        <a:srgbClr val="6666FF"/>
                      </a:solidFill>
                      <a:prstDash val="solid"/>
                      <a:round/>
                      <a:headEnd type="none" w="med" len="med"/>
                      <a:tailEnd type="none" w="med" len="med"/>
                    </a:lnL>
                    <a:lnR w="50800" cap="flat" cmpd="sng" algn="ctr">
                      <a:solidFill>
                        <a:srgbClr val="6666FF"/>
                      </a:solidFill>
                      <a:prstDash val="solid"/>
                      <a:round/>
                      <a:headEnd type="none" w="med" len="med"/>
                      <a:tailEnd type="none" w="med" len="med"/>
                    </a:lnR>
                    <a:lnT w="50800" cap="flat" cmpd="sng" algn="ctr">
                      <a:solidFill>
                        <a:srgbClr val="6666FF"/>
                      </a:solidFill>
                      <a:prstDash val="solid"/>
                      <a:round/>
                      <a:headEnd type="none" w="med" len="med"/>
                      <a:tailEnd type="none" w="med" len="med"/>
                    </a:lnT>
                    <a:lnB w="50800" cap="flat" cmpd="sng" algn="ctr">
                      <a:solidFill>
                        <a:srgbClr val="6666FF"/>
                      </a:solidFill>
                      <a:prstDash val="solid"/>
                      <a:round/>
                      <a:headEnd type="none" w="med" len="med"/>
                      <a:tailEnd type="none" w="med" len="med"/>
                    </a:lnB>
                    <a:lnTlToBr>
                      <a:noFill/>
                    </a:lnTlToBr>
                    <a:lnBlToTr>
                      <a:noFill/>
                    </a:lnBlToTr>
                    <a:gradFill rotWithShape="0">
                      <a:gsLst>
                        <a:gs pos="0">
                          <a:srgbClr val="FFFFFF"/>
                        </a:gs>
                        <a:gs pos="100000">
                          <a:srgbClr val="D3FECF"/>
                        </a:gs>
                      </a:gsLst>
                      <a:lin ang="5400000" scaled="1"/>
                    </a:grad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400" b="0" i="0" u="none" strike="noStrike" cap="none" normalizeH="0" baseline="0" dirty="0" smtClean="0">
                          <a:ln>
                            <a:noFill/>
                          </a:ln>
                          <a:solidFill>
                            <a:srgbClr val="800000"/>
                          </a:solidFill>
                          <a:effectLst/>
                          <a:latin typeface="+mn-lt"/>
                          <a:ea typeface="ヒラギノ角ゴ ProN W3" charset="0"/>
                          <a:cs typeface="ヒラギノ角ゴ ProN W3" charset="0"/>
                          <a:sym typeface="Gill Sans" charset="0"/>
                        </a:rPr>
                        <a:t>Solved open problems</a:t>
                      </a:r>
                      <a:endParaRPr kumimoji="0" lang="en-US" sz="1400" b="0" i="0" u="none" strike="noStrike" cap="none" normalizeH="0" baseline="0" dirty="0">
                        <a:ln>
                          <a:noFill/>
                        </a:ln>
                        <a:solidFill>
                          <a:srgbClr val="800000"/>
                        </a:solidFill>
                        <a:effectLst/>
                        <a:latin typeface="+mn-lt"/>
                        <a:ea typeface="ヒラギノ角ゴ ProN W3" charset="0"/>
                        <a:cs typeface="ヒラギノ角ゴ ProN W3" charset="0"/>
                        <a:sym typeface="Gill Sans" charset="0"/>
                      </a:endParaRPr>
                    </a:p>
                  </a:txBody>
                  <a:tcPr marL="47625" marR="47625" marT="35719" marB="35719" anchor="ctr" horzOverflow="overflow">
                    <a:lnL w="50800" cap="flat" cmpd="sng" algn="ctr">
                      <a:solidFill>
                        <a:srgbClr val="6666FF"/>
                      </a:solidFill>
                      <a:prstDash val="solid"/>
                      <a:round/>
                      <a:headEnd type="none" w="med" len="med"/>
                      <a:tailEnd type="none" w="med" len="med"/>
                    </a:lnL>
                    <a:lnR w="50800" cap="flat" cmpd="sng" algn="ctr">
                      <a:solidFill>
                        <a:srgbClr val="6666FF"/>
                      </a:solidFill>
                      <a:prstDash val="solid"/>
                      <a:round/>
                      <a:headEnd type="none" w="med" len="med"/>
                      <a:tailEnd type="none" w="med" len="med"/>
                    </a:lnR>
                    <a:lnT w="50800" cap="flat" cmpd="sng" algn="ctr">
                      <a:solidFill>
                        <a:srgbClr val="6666FF"/>
                      </a:solidFill>
                      <a:prstDash val="solid"/>
                      <a:round/>
                      <a:headEnd type="none" w="med" len="med"/>
                      <a:tailEnd type="none" w="med" len="med"/>
                    </a:lnT>
                    <a:lnB w="50800" cap="flat" cmpd="sng" algn="ctr">
                      <a:solidFill>
                        <a:srgbClr val="6666FF"/>
                      </a:solidFill>
                      <a:prstDash val="solid"/>
                      <a:round/>
                      <a:headEnd type="none" w="med" len="med"/>
                      <a:tailEnd type="none" w="med" len="med"/>
                    </a:lnB>
                    <a:lnTlToBr>
                      <a:noFill/>
                    </a:lnTlToBr>
                    <a:lnBlToTr>
                      <a:noFill/>
                    </a:lnBlToTr>
                    <a:gradFill rotWithShape="0">
                      <a:gsLst>
                        <a:gs pos="0">
                          <a:srgbClr val="FFFFFF"/>
                        </a:gs>
                        <a:gs pos="100000">
                          <a:srgbClr val="D3FECF"/>
                        </a:gs>
                      </a:gsLst>
                      <a:lin ang="5400000" scaled="1"/>
                    </a:grad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400" b="0" i="0" u="none" strike="noStrike" cap="none" normalizeH="0" baseline="0" dirty="0" smtClean="0">
                          <a:ln>
                            <a:noFill/>
                          </a:ln>
                          <a:solidFill>
                            <a:schemeClr val="tx1"/>
                          </a:solidFill>
                          <a:effectLst/>
                          <a:latin typeface="+mn-lt"/>
                          <a:ea typeface="ヒラギノ角ゴ ProN W3" charset="0"/>
                          <a:cs typeface="ヒラギノ角ゴ ProN W3" charset="0"/>
                          <a:sym typeface="Gill Sans" charset="0"/>
                        </a:rPr>
                        <a:t>HVC 2012, Under submission</a:t>
                      </a:r>
                      <a:endParaRPr kumimoji="0" lang="en-US" sz="1400" b="0" i="0" u="none" strike="noStrike" cap="none" normalizeH="0" baseline="0" dirty="0">
                        <a:ln>
                          <a:noFill/>
                        </a:ln>
                        <a:solidFill>
                          <a:schemeClr val="tx1"/>
                        </a:solidFill>
                        <a:effectLst/>
                        <a:latin typeface="+mn-lt"/>
                        <a:ea typeface="ヒラギノ角ゴ ProN W3" charset="0"/>
                        <a:cs typeface="ヒラギノ角ゴ ProN W3" charset="0"/>
                        <a:sym typeface="Gill Sans" charset="0"/>
                      </a:endParaRPr>
                    </a:p>
                  </a:txBody>
                  <a:tcPr marL="47625" marR="47625" marT="35719" marB="35719" anchor="ctr" horzOverflow="overflow">
                    <a:lnL w="50800" cap="flat" cmpd="sng" algn="ctr">
                      <a:solidFill>
                        <a:srgbClr val="6666FF"/>
                      </a:solidFill>
                      <a:prstDash val="solid"/>
                      <a:round/>
                      <a:headEnd type="none" w="med" len="med"/>
                      <a:tailEnd type="none" w="med" len="med"/>
                    </a:lnL>
                    <a:lnR w="50800" cap="flat" cmpd="sng" algn="ctr">
                      <a:solidFill>
                        <a:srgbClr val="6666FF"/>
                      </a:solidFill>
                      <a:prstDash val="solid"/>
                      <a:round/>
                      <a:headEnd type="none" w="med" len="med"/>
                      <a:tailEnd type="none" w="med" len="med"/>
                    </a:lnR>
                    <a:lnT w="50800" cap="flat" cmpd="sng" algn="ctr">
                      <a:solidFill>
                        <a:srgbClr val="6666FF"/>
                      </a:solidFill>
                      <a:prstDash val="solid"/>
                      <a:round/>
                      <a:headEnd type="none" w="med" len="med"/>
                      <a:tailEnd type="none" w="med" len="med"/>
                    </a:lnT>
                    <a:lnB w="50800" cap="flat" cmpd="sng" algn="ctr">
                      <a:solidFill>
                        <a:srgbClr val="6666FF"/>
                      </a:solidFill>
                      <a:prstDash val="solid"/>
                      <a:round/>
                      <a:headEnd type="none" w="med" len="med"/>
                      <a:tailEnd type="none" w="med" len="med"/>
                    </a:lnB>
                    <a:lnTlToBr>
                      <a:noFill/>
                    </a:lnTlToBr>
                    <a:lnBlToTr>
                      <a:noFill/>
                    </a:lnBlToTr>
                    <a:gradFill rotWithShape="0">
                      <a:gsLst>
                        <a:gs pos="0">
                          <a:srgbClr val="FFFFFF"/>
                        </a:gs>
                        <a:gs pos="100000">
                          <a:srgbClr val="D3FECF"/>
                        </a:gs>
                      </a:gsLst>
                      <a:lin ang="5400000" scaled="1"/>
                    </a:gradFill>
                  </a:tcPr>
                </a:tc>
              </a:tr>
              <a:tr h="758048">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400" b="1" i="0" u="none" strike="noStrike" cap="none" normalizeH="0" baseline="0" dirty="0" smtClean="0">
                          <a:ln>
                            <a:noFill/>
                          </a:ln>
                          <a:solidFill>
                            <a:srgbClr val="800000"/>
                          </a:solidFill>
                          <a:effectLst/>
                          <a:latin typeface="+mn-lt"/>
                          <a:ea typeface="ヒラギノ角ゴ ProN W3" charset="0"/>
                          <a:cs typeface="ヒラギノ角ゴ ProN W3" charset="0"/>
                          <a:sym typeface="Gill Sans" charset="0"/>
                        </a:rPr>
                        <a:t>Attack-resistance</a:t>
                      </a:r>
                      <a:endParaRPr kumimoji="0" lang="en-US" sz="1400" b="1" i="0" u="none" strike="noStrike" cap="none" normalizeH="0" baseline="0" dirty="0">
                        <a:ln>
                          <a:noFill/>
                        </a:ln>
                        <a:solidFill>
                          <a:srgbClr val="800000"/>
                        </a:solidFill>
                        <a:effectLst/>
                        <a:latin typeface="+mn-lt"/>
                        <a:ea typeface="ヒラギノ角ゴ ProN W3" charset="0"/>
                        <a:cs typeface="ヒラギノ角ゴ ProN W3" charset="0"/>
                        <a:sym typeface="Gill Sans" charset="0"/>
                      </a:endParaRPr>
                    </a:p>
                  </a:txBody>
                  <a:tcPr marL="47625" marR="47625" marT="35719" marB="35719" anchor="ctr" horzOverflow="overflow">
                    <a:lnL w="50800" cap="flat" cmpd="sng" algn="ctr">
                      <a:solidFill>
                        <a:srgbClr val="6666FF"/>
                      </a:solidFill>
                      <a:prstDash val="solid"/>
                      <a:round/>
                      <a:headEnd type="none" w="med" len="med"/>
                      <a:tailEnd type="none" w="med" len="med"/>
                    </a:lnL>
                    <a:lnR w="50800" cap="flat" cmpd="sng" algn="ctr">
                      <a:solidFill>
                        <a:srgbClr val="6666FF"/>
                      </a:solidFill>
                      <a:prstDash val="solid"/>
                      <a:round/>
                      <a:headEnd type="none" w="med" len="med"/>
                      <a:tailEnd type="none" w="med" len="med"/>
                    </a:lnR>
                    <a:lnT w="50800" cap="flat" cmpd="sng" algn="ctr">
                      <a:solidFill>
                        <a:srgbClr val="6666FF"/>
                      </a:solidFill>
                      <a:prstDash val="solid"/>
                      <a:round/>
                      <a:headEnd type="none" w="med" len="med"/>
                      <a:tailEnd type="none" w="med" len="med"/>
                    </a:lnT>
                    <a:lnB w="50800" cap="flat" cmpd="sng" algn="ctr">
                      <a:solidFill>
                        <a:srgbClr val="6666FF"/>
                      </a:solidFill>
                      <a:prstDash val="solid"/>
                      <a:round/>
                      <a:headEnd type="none" w="med" len="med"/>
                      <a:tailEnd type="none" w="med" len="med"/>
                    </a:lnB>
                    <a:lnTlToBr>
                      <a:noFill/>
                    </a:lnTlToBr>
                    <a:lnBlToTr>
                      <a:noFill/>
                    </a:lnBlToTr>
                    <a:gradFill rotWithShape="0">
                      <a:gsLst>
                        <a:gs pos="0">
                          <a:srgbClr val="FFFFFF"/>
                        </a:gs>
                        <a:gs pos="100000">
                          <a:srgbClr val="D3FECF"/>
                        </a:gs>
                      </a:gsLst>
                      <a:lin ang="5400000" scaled="1"/>
                    </a:grad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914400" algn="l"/>
                          <a:tab pos="914400" algn="l"/>
                        </a:tabLst>
                      </a:pPr>
                      <a:r>
                        <a:rPr kumimoji="0" lang="en-US" sz="1400" b="0" i="0" u="none" strike="noStrike" cap="none" normalizeH="0" baseline="0" dirty="0" smtClean="0">
                          <a:ln>
                            <a:noFill/>
                          </a:ln>
                          <a:solidFill>
                            <a:srgbClr val="191919"/>
                          </a:solidFill>
                          <a:effectLst/>
                          <a:latin typeface="+mn-lt"/>
                          <a:ea typeface="ヒラギノ角ゴ ProN W3" charset="0"/>
                          <a:cs typeface="ヒラギノ角ゴ ProN W3" charset="0"/>
                          <a:sym typeface="Gill Sans" charset="0"/>
                        </a:rPr>
                        <a:t>A new approach to formally establishing the efficacy of security defenses</a:t>
                      </a:r>
                      <a:endParaRPr kumimoji="0" lang="en-US" sz="1400" b="0" i="0" u="none" strike="noStrike" cap="none" normalizeH="0" baseline="0" dirty="0">
                        <a:ln>
                          <a:noFill/>
                        </a:ln>
                        <a:solidFill>
                          <a:srgbClr val="191919"/>
                        </a:solidFill>
                        <a:effectLst/>
                        <a:latin typeface="+mn-lt"/>
                        <a:ea typeface="ヒラギノ角ゴ ProN W3" charset="0"/>
                        <a:cs typeface="ヒラギノ角ゴ ProN W3" charset="0"/>
                        <a:sym typeface="Gill Sans" charset="0"/>
                      </a:endParaRPr>
                    </a:p>
                  </a:txBody>
                  <a:tcPr marL="47625" marR="47625" marT="35719" marB="35719" anchor="ctr" horzOverflow="overflow">
                    <a:lnL w="50800" cap="flat" cmpd="sng" algn="ctr">
                      <a:solidFill>
                        <a:srgbClr val="6666FF"/>
                      </a:solidFill>
                      <a:prstDash val="solid"/>
                      <a:round/>
                      <a:headEnd type="none" w="med" len="med"/>
                      <a:tailEnd type="none" w="med" len="med"/>
                    </a:lnL>
                    <a:lnR w="50800" cap="flat" cmpd="sng" algn="ctr">
                      <a:solidFill>
                        <a:srgbClr val="6666FF"/>
                      </a:solidFill>
                      <a:prstDash val="solid"/>
                      <a:round/>
                      <a:headEnd type="none" w="med" len="med"/>
                      <a:tailEnd type="none" w="med" len="med"/>
                    </a:lnR>
                    <a:lnT w="50800" cap="flat" cmpd="sng" algn="ctr">
                      <a:solidFill>
                        <a:srgbClr val="6666FF"/>
                      </a:solidFill>
                      <a:prstDash val="solid"/>
                      <a:round/>
                      <a:headEnd type="none" w="med" len="med"/>
                      <a:tailEnd type="none" w="med" len="med"/>
                    </a:lnT>
                    <a:lnB w="50800" cap="flat" cmpd="sng" algn="ctr">
                      <a:solidFill>
                        <a:srgbClr val="6666FF"/>
                      </a:solidFill>
                      <a:prstDash val="solid"/>
                      <a:round/>
                      <a:headEnd type="none" w="med" len="med"/>
                      <a:tailEnd type="none" w="med" len="med"/>
                    </a:lnB>
                    <a:lnTlToBr>
                      <a:noFill/>
                    </a:lnTlToBr>
                    <a:lnBlToTr>
                      <a:noFill/>
                    </a:lnBlToTr>
                    <a:gradFill rotWithShape="0">
                      <a:gsLst>
                        <a:gs pos="0">
                          <a:srgbClr val="FFFFFF"/>
                        </a:gs>
                        <a:gs pos="100000">
                          <a:srgbClr val="D3FECF"/>
                        </a:gs>
                      </a:gsLst>
                      <a:lin ang="5400000" scaled="1"/>
                    </a:grad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1400" b="0" i="0" u="none" strike="noStrike" cap="none" normalizeH="0" baseline="0" dirty="0">
                        <a:ln>
                          <a:noFill/>
                        </a:ln>
                        <a:solidFill>
                          <a:srgbClr val="800000"/>
                        </a:solidFill>
                        <a:effectLst/>
                        <a:latin typeface="+mn-lt"/>
                        <a:ea typeface="ヒラギノ角ゴ ProN W3" charset="0"/>
                        <a:cs typeface="ヒラギノ角ゴ ProN W3" charset="0"/>
                        <a:sym typeface="Gill Sans" charset="0"/>
                      </a:endParaRPr>
                    </a:p>
                  </a:txBody>
                  <a:tcPr marL="47625" marR="47625" marT="35719" marB="35719" anchor="ctr" horzOverflow="overflow">
                    <a:lnL w="50800" cap="flat" cmpd="sng" algn="ctr">
                      <a:solidFill>
                        <a:srgbClr val="6666FF"/>
                      </a:solidFill>
                      <a:prstDash val="solid"/>
                      <a:round/>
                      <a:headEnd type="none" w="med" len="med"/>
                      <a:tailEnd type="none" w="med" len="med"/>
                    </a:lnL>
                    <a:lnR w="50800" cap="flat" cmpd="sng" algn="ctr">
                      <a:solidFill>
                        <a:srgbClr val="6666FF"/>
                      </a:solidFill>
                      <a:prstDash val="solid"/>
                      <a:round/>
                      <a:headEnd type="none" w="med" len="med"/>
                      <a:tailEnd type="none" w="med" len="med"/>
                    </a:lnR>
                    <a:lnT w="50800" cap="flat" cmpd="sng" algn="ctr">
                      <a:solidFill>
                        <a:srgbClr val="6666FF"/>
                      </a:solidFill>
                      <a:prstDash val="solid"/>
                      <a:round/>
                      <a:headEnd type="none" w="med" len="med"/>
                      <a:tailEnd type="none" w="med" len="med"/>
                    </a:lnT>
                    <a:lnB w="50800" cap="flat" cmpd="sng" algn="ctr">
                      <a:solidFill>
                        <a:srgbClr val="6666FF"/>
                      </a:solidFill>
                      <a:prstDash val="solid"/>
                      <a:round/>
                      <a:headEnd type="none" w="med" len="med"/>
                      <a:tailEnd type="none" w="med" len="med"/>
                    </a:lnB>
                    <a:lnTlToBr>
                      <a:noFill/>
                    </a:lnTlToBr>
                    <a:lnBlToTr>
                      <a:noFill/>
                    </a:lnBlToTr>
                    <a:gradFill rotWithShape="0">
                      <a:gsLst>
                        <a:gs pos="0">
                          <a:srgbClr val="FFFFFF"/>
                        </a:gs>
                        <a:gs pos="100000">
                          <a:srgbClr val="D3FECF"/>
                        </a:gs>
                      </a:gsLst>
                      <a:lin ang="5400000" scaled="1"/>
                    </a:grad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400" b="0" i="0" u="none" strike="noStrike" cap="none" normalizeH="0" baseline="0" dirty="0" smtClean="0">
                          <a:ln>
                            <a:noFill/>
                          </a:ln>
                          <a:solidFill>
                            <a:schemeClr val="tx1"/>
                          </a:solidFill>
                          <a:effectLst/>
                          <a:latin typeface="+mn-lt"/>
                          <a:ea typeface="ヒラギノ角ゴ ProN W3" charset="0"/>
                          <a:cs typeface="ヒラギノ角ゴ ProN W3" charset="0"/>
                          <a:sym typeface="Gill Sans" charset="0"/>
                        </a:rPr>
                        <a:t>PLAS 2015</a:t>
                      </a:r>
                      <a:endParaRPr kumimoji="0" lang="en-US" sz="1400" b="0" i="0" u="none" strike="noStrike" cap="none" normalizeH="0" baseline="0" dirty="0">
                        <a:ln>
                          <a:noFill/>
                        </a:ln>
                        <a:solidFill>
                          <a:schemeClr val="tx1"/>
                        </a:solidFill>
                        <a:effectLst/>
                        <a:latin typeface="+mn-lt"/>
                        <a:ea typeface="ヒラギノ角ゴ ProN W3" charset="0"/>
                        <a:cs typeface="ヒラギノ角ゴ ProN W3" charset="0"/>
                        <a:sym typeface="Gill Sans" charset="0"/>
                      </a:endParaRPr>
                    </a:p>
                  </a:txBody>
                  <a:tcPr marL="47625" marR="47625" marT="35719" marB="35719" anchor="ctr" horzOverflow="overflow">
                    <a:lnL w="50800" cap="flat" cmpd="sng" algn="ctr">
                      <a:solidFill>
                        <a:srgbClr val="6666FF"/>
                      </a:solidFill>
                      <a:prstDash val="solid"/>
                      <a:round/>
                      <a:headEnd type="none" w="med" len="med"/>
                      <a:tailEnd type="none" w="med" len="med"/>
                    </a:lnL>
                    <a:lnR w="50800" cap="flat" cmpd="sng" algn="ctr">
                      <a:solidFill>
                        <a:srgbClr val="6666FF"/>
                      </a:solidFill>
                      <a:prstDash val="solid"/>
                      <a:round/>
                      <a:headEnd type="none" w="med" len="med"/>
                      <a:tailEnd type="none" w="med" len="med"/>
                    </a:lnR>
                    <a:lnT w="50800" cap="flat" cmpd="sng" algn="ctr">
                      <a:solidFill>
                        <a:srgbClr val="6666FF"/>
                      </a:solidFill>
                      <a:prstDash val="solid"/>
                      <a:round/>
                      <a:headEnd type="none" w="med" len="med"/>
                      <a:tailEnd type="none" w="med" len="med"/>
                    </a:lnT>
                    <a:lnB w="50800" cap="flat" cmpd="sng" algn="ctr">
                      <a:solidFill>
                        <a:srgbClr val="6666FF"/>
                      </a:solidFill>
                      <a:prstDash val="solid"/>
                      <a:round/>
                      <a:headEnd type="none" w="med" len="med"/>
                      <a:tailEnd type="none" w="med" len="med"/>
                    </a:lnB>
                    <a:lnTlToBr>
                      <a:noFill/>
                    </a:lnTlToBr>
                    <a:lnBlToTr>
                      <a:noFill/>
                    </a:lnBlToTr>
                    <a:gradFill rotWithShape="0">
                      <a:gsLst>
                        <a:gs pos="0">
                          <a:srgbClr val="FFFFFF"/>
                        </a:gs>
                        <a:gs pos="100000">
                          <a:srgbClr val="D3FECF"/>
                        </a:gs>
                      </a:gsLst>
                      <a:lin ang="5400000" scaled="1"/>
                    </a:gradFill>
                  </a:tcPr>
                </a:tc>
              </a:tr>
            </a:tbl>
          </a:graphicData>
        </a:graphic>
      </p:graphicFrame>
      <p:sp>
        <p:nvSpPr>
          <p:cNvPr id="344099" name="Rectangle 72"/>
          <p:cNvSpPr>
            <a:spLocks/>
          </p:cNvSpPr>
          <p:nvPr/>
        </p:nvSpPr>
        <p:spPr bwMode="auto">
          <a:xfrm>
            <a:off x="622517" y="5802685"/>
            <a:ext cx="10993655" cy="949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l">
              <a:buFontTx/>
              <a:buAutoNum type="arabicPeriod"/>
            </a:pPr>
            <a:r>
              <a:rPr lang="en-US" sz="1300" dirty="0">
                <a:solidFill>
                  <a:srgbClr val="400080"/>
                </a:solidFill>
                <a:ea typeface="ＭＳ Ｐゴシック" charset="0"/>
                <a:cs typeface="ＭＳ Ｐゴシック" charset="0"/>
              </a:rPr>
              <a:t> 100+ research projects use </a:t>
            </a:r>
            <a:r>
              <a:rPr lang="en-US" sz="1300" dirty="0" smtClean="0">
                <a:solidFill>
                  <a:srgbClr val="400080"/>
                </a:solidFill>
                <a:ea typeface="ＭＳ Ｐゴシック" charset="0"/>
                <a:cs typeface="ＭＳ Ｐゴシック" charset="0"/>
              </a:rPr>
              <a:t>STP, HAMPI, and Z3str2.</a:t>
            </a:r>
            <a:endParaRPr lang="en-US" sz="1300" dirty="0">
              <a:solidFill>
                <a:srgbClr val="FF0000"/>
              </a:solidFill>
              <a:ea typeface="ＭＳ Ｐゴシック" charset="0"/>
              <a:cs typeface="ＭＳ Ｐゴシック" charset="0"/>
            </a:endParaRPr>
          </a:p>
          <a:p>
            <a:pPr algn="l">
              <a:buFontTx/>
              <a:buAutoNum type="arabicPeriod"/>
            </a:pPr>
            <a:r>
              <a:rPr lang="en-US" sz="1300" dirty="0">
                <a:solidFill>
                  <a:srgbClr val="400080"/>
                </a:solidFill>
                <a:ea typeface="ＭＳ Ｐゴシック" charset="0"/>
                <a:cs typeface="ＭＳ Ｐゴシック" charset="0"/>
              </a:rPr>
              <a:t> STP won the SMTCOMP 2006/2010 and second in 2011/2014 competitions for bit-vector solvers</a:t>
            </a:r>
          </a:p>
          <a:p>
            <a:pPr algn="l">
              <a:buFontTx/>
              <a:buAutoNum type="arabicPeriod"/>
            </a:pPr>
            <a:r>
              <a:rPr lang="en-US" sz="1300" dirty="0">
                <a:solidFill>
                  <a:srgbClr val="FF0000"/>
                </a:solidFill>
                <a:ea typeface="ＭＳ Ｐゴシック" charset="0"/>
                <a:cs typeface="ＭＳ Ｐゴシック" charset="0"/>
              </a:rPr>
              <a:t> </a:t>
            </a:r>
            <a:r>
              <a:rPr lang="en-US" sz="1300" dirty="0" smtClean="0">
                <a:solidFill>
                  <a:srgbClr val="FF0000"/>
                </a:solidFill>
                <a:ea typeface="ＭＳ Ｐゴシック" charset="0"/>
                <a:cs typeface="ＭＳ Ｐゴシック" charset="0"/>
              </a:rPr>
              <a:t>Best paper awards/honors at various conferences including SAT, DATE, SPLC, CAV, and CADE</a:t>
            </a:r>
            <a:endParaRPr lang="en-US" sz="1300" dirty="0">
              <a:solidFill>
                <a:srgbClr val="FF0000"/>
              </a:solidFill>
              <a:ea typeface="ＭＳ Ｐゴシック" charset="0"/>
              <a:cs typeface="ＭＳ Ｐゴシック" charset="0"/>
            </a:endParaRPr>
          </a:p>
          <a:p>
            <a:pPr algn="l">
              <a:buFontTx/>
              <a:buAutoNum type="arabicPeriod"/>
            </a:pPr>
            <a:r>
              <a:rPr lang="en-US" sz="1300" dirty="0">
                <a:solidFill>
                  <a:srgbClr val="400080"/>
                </a:solidFill>
                <a:ea typeface="ＭＳ Ｐゴシック" charset="0"/>
                <a:cs typeface="ＭＳ Ｐゴシック" charset="0"/>
              </a:rPr>
              <a:t> Retargetable Compiler (DATE 1999, 2008). </a:t>
            </a:r>
            <a:r>
              <a:rPr lang="en-US" sz="1300" dirty="0">
                <a:solidFill>
                  <a:srgbClr val="FF0000"/>
                </a:solidFill>
                <a:ea typeface="ＭＳ Ｐゴシック" charset="0"/>
                <a:cs typeface="ＭＳ Ｐゴシック" charset="0"/>
              </a:rPr>
              <a:t>Ten Year Most-influential paper award at DATE 2008.</a:t>
            </a:r>
          </a:p>
        </p:txBody>
      </p:sp>
    </p:spTree>
    <p:extLst>
      <p:ext uri="{BB962C8B-B14F-4D97-AF65-F5344CB8AC3E}">
        <p14:creationId xmlns:p14="http://schemas.microsoft.com/office/powerpoint/2010/main" val="37104752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83678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1"/>
          <p:cNvSpPr>
            <a:spLocks noGrp="1" noChangeArrowheads="1"/>
          </p:cNvSpPr>
          <p:nvPr>
            <p:ph type="title"/>
          </p:nvPr>
        </p:nvSpPr>
        <p:spPr>
          <a:xfrm>
            <a:off x="498013" y="136973"/>
            <a:ext cx="11242661" cy="921455"/>
          </a:xfrm>
        </p:spPr>
        <p:txBody>
          <a:bodyPr>
            <a:normAutofit/>
          </a:bodyPr>
          <a:lstStyle/>
          <a:p>
            <a:pPr eaLnBrk="1" hangingPunct="1">
              <a:lnSpc>
                <a:spcPct val="90000"/>
              </a:lnSpc>
              <a:defRPr/>
            </a:pPr>
            <a:r>
              <a:rPr lang="en-US" sz="2800" u="sng" dirty="0" smtClean="0">
                <a:solidFill>
                  <a:srgbClr val="800000"/>
                </a:solidFill>
              </a:rPr>
              <a:t>PAST Contributions</a:t>
            </a:r>
            <a:endParaRPr lang="en-US" sz="2800" dirty="0">
              <a:solidFill>
                <a:srgbClr val="0000FF"/>
              </a:solidFill>
            </a:endParaRPr>
          </a:p>
        </p:txBody>
      </p:sp>
      <p:graphicFrame>
        <p:nvGraphicFramePr>
          <p:cNvPr id="77826" name="Group 2"/>
          <p:cNvGraphicFramePr>
            <a:graphicFrameLocks noGrp="1"/>
          </p:cNvGraphicFramePr>
          <p:nvPr>
            <p:extLst>
              <p:ext uri="{D42A27DB-BD31-4B8C-83A1-F6EECF244321}">
                <p14:modId xmlns:p14="http://schemas.microsoft.com/office/powerpoint/2010/main" val="596370156"/>
              </p:ext>
            </p:extLst>
          </p:nvPr>
        </p:nvGraphicFramePr>
        <p:xfrm>
          <a:off x="522914" y="1232761"/>
          <a:ext cx="11242662" cy="4432953"/>
        </p:xfrm>
        <a:graphic>
          <a:graphicData uri="http://schemas.openxmlformats.org/drawingml/2006/table">
            <a:tbl>
              <a:tblPr/>
              <a:tblGrid>
                <a:gridCol w="3357605"/>
                <a:gridCol w="3129713"/>
                <a:gridCol w="2734703"/>
                <a:gridCol w="2020641"/>
              </a:tblGrid>
              <a:tr h="643465">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400" b="1" i="0" u="sng" strike="noStrike" cap="none" normalizeH="0" baseline="0" dirty="0">
                          <a:ln>
                            <a:noFill/>
                          </a:ln>
                          <a:solidFill>
                            <a:srgbClr val="0000FF"/>
                          </a:solidFill>
                          <a:effectLst/>
                          <a:latin typeface="+mn-lt"/>
                          <a:ea typeface="ヒラギノ角ゴ ProN W3" charset="0"/>
                          <a:cs typeface="ヒラギノ角ゴ ProN W3" charset="0"/>
                          <a:sym typeface="Gill Sans" charset="0"/>
                        </a:rPr>
                        <a:t>Name</a:t>
                      </a:r>
                    </a:p>
                  </a:txBody>
                  <a:tcPr marL="47625" marR="47625" marT="35719" marB="35719" anchor="ctr" horzOverflow="overflow">
                    <a:lnL w="50800" cap="flat" cmpd="sng" algn="ctr">
                      <a:solidFill>
                        <a:srgbClr val="6666FF"/>
                      </a:solidFill>
                      <a:prstDash val="solid"/>
                      <a:round/>
                      <a:headEnd type="none" w="med" len="med"/>
                      <a:tailEnd type="none" w="med" len="med"/>
                    </a:lnL>
                    <a:lnR w="50800" cap="flat" cmpd="sng" algn="ctr">
                      <a:solidFill>
                        <a:srgbClr val="6666FF"/>
                      </a:solidFill>
                      <a:prstDash val="solid"/>
                      <a:round/>
                      <a:headEnd type="none" w="med" len="med"/>
                      <a:tailEnd type="none" w="med" len="med"/>
                    </a:lnR>
                    <a:lnT w="50800" cap="flat" cmpd="sng" algn="ctr">
                      <a:solidFill>
                        <a:srgbClr val="6666FF"/>
                      </a:solidFill>
                      <a:prstDash val="solid"/>
                      <a:round/>
                      <a:headEnd type="none" w="med" len="med"/>
                      <a:tailEnd type="none" w="med" len="med"/>
                    </a:lnT>
                    <a:lnB w="50800" cap="flat" cmpd="sng" algn="ctr">
                      <a:solidFill>
                        <a:srgbClr val="6666FF"/>
                      </a:solidFill>
                      <a:prstDash val="solid"/>
                      <a:round/>
                      <a:headEnd type="none" w="med" len="med"/>
                      <a:tailEnd type="none" w="med" len="med"/>
                    </a:lnB>
                    <a:lnTlToBr>
                      <a:noFill/>
                    </a:lnTlToBr>
                    <a:lnBlToTr>
                      <a:noFill/>
                    </a:lnBlToTr>
                    <a:gradFill rotWithShape="0">
                      <a:gsLst>
                        <a:gs pos="0">
                          <a:srgbClr val="FFFFFF"/>
                        </a:gs>
                        <a:gs pos="100000">
                          <a:srgbClr val="D3FECF"/>
                        </a:gs>
                      </a:gsLst>
                      <a:lin ang="5400000" scaled="1"/>
                    </a:grad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400" b="1" i="0" u="sng" strike="noStrike" cap="none" normalizeH="0" baseline="0" dirty="0">
                          <a:ln>
                            <a:noFill/>
                          </a:ln>
                          <a:solidFill>
                            <a:srgbClr val="0000FF"/>
                          </a:solidFill>
                          <a:effectLst/>
                          <a:latin typeface="+mn-lt"/>
                          <a:ea typeface="ヒラギノ角ゴ ProN W3" charset="0"/>
                          <a:cs typeface="ヒラギノ角ゴ ProN W3" charset="0"/>
                          <a:sym typeface="Gill Sans" charset="0"/>
                        </a:rPr>
                        <a:t>Key Concept</a:t>
                      </a:r>
                    </a:p>
                  </a:txBody>
                  <a:tcPr marL="47625" marR="47625" marT="35719" marB="35719" anchor="ctr" horzOverflow="overflow">
                    <a:lnL w="50800" cap="flat" cmpd="sng" algn="ctr">
                      <a:solidFill>
                        <a:srgbClr val="6666FF"/>
                      </a:solidFill>
                      <a:prstDash val="solid"/>
                      <a:round/>
                      <a:headEnd type="none" w="med" len="med"/>
                      <a:tailEnd type="none" w="med" len="med"/>
                    </a:lnL>
                    <a:lnR w="50800" cap="flat" cmpd="sng" algn="ctr">
                      <a:solidFill>
                        <a:srgbClr val="6666FF"/>
                      </a:solidFill>
                      <a:prstDash val="solid"/>
                      <a:round/>
                      <a:headEnd type="none" w="med" len="med"/>
                      <a:tailEnd type="none" w="med" len="med"/>
                    </a:lnR>
                    <a:lnT w="50800" cap="flat" cmpd="sng" algn="ctr">
                      <a:solidFill>
                        <a:srgbClr val="6666FF"/>
                      </a:solidFill>
                      <a:prstDash val="solid"/>
                      <a:round/>
                      <a:headEnd type="none" w="med" len="med"/>
                      <a:tailEnd type="none" w="med" len="med"/>
                    </a:lnT>
                    <a:lnB w="50800" cap="flat" cmpd="sng" algn="ctr">
                      <a:solidFill>
                        <a:srgbClr val="6666FF"/>
                      </a:solidFill>
                      <a:prstDash val="solid"/>
                      <a:round/>
                      <a:headEnd type="none" w="med" len="med"/>
                      <a:tailEnd type="none" w="med" len="med"/>
                    </a:lnB>
                    <a:lnTlToBr>
                      <a:noFill/>
                    </a:lnTlToBr>
                    <a:lnBlToTr>
                      <a:noFill/>
                    </a:lnBlToTr>
                    <a:gradFill rotWithShape="0">
                      <a:gsLst>
                        <a:gs pos="0">
                          <a:srgbClr val="FFFFFF"/>
                        </a:gs>
                        <a:gs pos="100000">
                          <a:srgbClr val="D3FECF"/>
                        </a:gs>
                      </a:gsLst>
                      <a:lin ang="5400000" scaled="1"/>
                    </a:grad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400" b="1" i="0" u="sng" strike="noStrike" cap="none" normalizeH="0" baseline="0">
                          <a:ln>
                            <a:noFill/>
                          </a:ln>
                          <a:solidFill>
                            <a:srgbClr val="0000FF"/>
                          </a:solidFill>
                          <a:effectLst/>
                          <a:latin typeface="+mn-lt"/>
                          <a:ea typeface="ヒラギノ角ゴ ProN W3" charset="0"/>
                          <a:cs typeface="ヒラギノ角ゴ ProN W3" charset="0"/>
                          <a:sym typeface="Gill Sans" charset="0"/>
                        </a:rPr>
                        <a:t>Impact</a:t>
                      </a:r>
                    </a:p>
                  </a:txBody>
                  <a:tcPr marL="47625" marR="47625" marT="35719" marB="35719" anchor="ctr" horzOverflow="overflow">
                    <a:lnL w="50800" cap="flat" cmpd="sng" algn="ctr">
                      <a:solidFill>
                        <a:srgbClr val="6666FF"/>
                      </a:solidFill>
                      <a:prstDash val="solid"/>
                      <a:round/>
                      <a:headEnd type="none" w="med" len="med"/>
                      <a:tailEnd type="none" w="med" len="med"/>
                    </a:lnL>
                    <a:lnR w="50800" cap="flat" cmpd="sng" algn="ctr">
                      <a:solidFill>
                        <a:srgbClr val="6666FF"/>
                      </a:solidFill>
                      <a:prstDash val="solid"/>
                      <a:round/>
                      <a:headEnd type="none" w="med" len="med"/>
                      <a:tailEnd type="none" w="med" len="med"/>
                    </a:lnR>
                    <a:lnT w="50800" cap="flat" cmpd="sng" algn="ctr">
                      <a:solidFill>
                        <a:srgbClr val="6666FF"/>
                      </a:solidFill>
                      <a:prstDash val="solid"/>
                      <a:round/>
                      <a:headEnd type="none" w="med" len="med"/>
                      <a:tailEnd type="none" w="med" len="med"/>
                    </a:lnT>
                    <a:lnB w="50800" cap="flat" cmpd="sng" algn="ctr">
                      <a:solidFill>
                        <a:srgbClr val="6666FF"/>
                      </a:solidFill>
                      <a:prstDash val="solid"/>
                      <a:round/>
                      <a:headEnd type="none" w="med" len="med"/>
                      <a:tailEnd type="none" w="med" len="med"/>
                    </a:lnB>
                    <a:lnTlToBr>
                      <a:noFill/>
                    </a:lnTlToBr>
                    <a:lnBlToTr>
                      <a:noFill/>
                    </a:lnBlToTr>
                    <a:gradFill rotWithShape="0">
                      <a:gsLst>
                        <a:gs pos="0">
                          <a:srgbClr val="FFFFFF"/>
                        </a:gs>
                        <a:gs pos="100000">
                          <a:srgbClr val="D3FECF"/>
                        </a:gs>
                      </a:gsLst>
                      <a:lin ang="5400000" scaled="1"/>
                    </a:grad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400" b="1" i="0" u="sng" strike="noStrike" cap="none" normalizeH="0" baseline="0">
                          <a:ln>
                            <a:noFill/>
                          </a:ln>
                          <a:solidFill>
                            <a:srgbClr val="0000FF"/>
                          </a:solidFill>
                          <a:effectLst/>
                          <a:latin typeface="+mn-lt"/>
                          <a:ea typeface="ヒラギノ角ゴ ProN W3" charset="0"/>
                          <a:cs typeface="ヒラギノ角ゴ ProN W3" charset="0"/>
                          <a:sym typeface="Gill Sans" charset="0"/>
                        </a:rPr>
                        <a:t>Pubs</a:t>
                      </a:r>
                    </a:p>
                  </a:txBody>
                  <a:tcPr marL="47625" marR="47625" marT="35719" marB="35719" anchor="ctr" horzOverflow="overflow">
                    <a:lnL w="50800" cap="flat" cmpd="sng" algn="ctr">
                      <a:solidFill>
                        <a:srgbClr val="6666FF"/>
                      </a:solidFill>
                      <a:prstDash val="solid"/>
                      <a:round/>
                      <a:headEnd type="none" w="med" len="med"/>
                      <a:tailEnd type="none" w="med" len="med"/>
                    </a:lnL>
                    <a:lnR w="50800" cap="flat" cmpd="sng" algn="ctr">
                      <a:solidFill>
                        <a:srgbClr val="6666FF"/>
                      </a:solidFill>
                      <a:prstDash val="solid"/>
                      <a:round/>
                      <a:headEnd type="none" w="med" len="med"/>
                      <a:tailEnd type="none" w="med" len="med"/>
                    </a:lnR>
                    <a:lnT w="50800" cap="flat" cmpd="sng" algn="ctr">
                      <a:solidFill>
                        <a:srgbClr val="6666FF"/>
                      </a:solidFill>
                      <a:prstDash val="solid"/>
                      <a:round/>
                      <a:headEnd type="none" w="med" len="med"/>
                      <a:tailEnd type="none" w="med" len="med"/>
                    </a:lnT>
                    <a:lnB w="50800" cap="flat" cmpd="sng" algn="ctr">
                      <a:solidFill>
                        <a:srgbClr val="6666FF"/>
                      </a:solidFill>
                      <a:prstDash val="solid"/>
                      <a:round/>
                      <a:headEnd type="none" w="med" len="med"/>
                      <a:tailEnd type="none" w="med" len="med"/>
                    </a:lnB>
                    <a:lnTlToBr>
                      <a:noFill/>
                    </a:lnTlToBr>
                    <a:lnBlToTr>
                      <a:noFill/>
                    </a:lnBlToTr>
                    <a:gradFill rotWithShape="0">
                      <a:gsLst>
                        <a:gs pos="0">
                          <a:srgbClr val="FFFFFF"/>
                        </a:gs>
                        <a:gs pos="100000">
                          <a:srgbClr val="D3FECF"/>
                        </a:gs>
                      </a:gsLst>
                      <a:lin ang="5400000" scaled="1"/>
                    </a:gradFill>
                  </a:tcPr>
                </a:tc>
              </a:tr>
              <a:tr h="925207">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914400" algn="l"/>
                          <a:tab pos="914400" algn="l"/>
                        </a:tabLst>
                      </a:pPr>
                      <a:r>
                        <a:rPr kumimoji="0" lang="en-US" sz="1400" b="1" i="0" u="none" strike="noStrike" cap="none" normalizeH="0" baseline="0" dirty="0">
                          <a:ln>
                            <a:noFill/>
                          </a:ln>
                          <a:solidFill>
                            <a:srgbClr val="800000"/>
                          </a:solidFill>
                          <a:effectLst/>
                          <a:latin typeface="+mn-lt"/>
                          <a:ea typeface="ヒラギノ角ゴ ProN W3" charset="0"/>
                          <a:cs typeface="ヒラギノ角ゴ ProN W3" charset="0"/>
                          <a:sym typeface="Gill Sans" charset="0"/>
                        </a:rPr>
                        <a:t>STP </a:t>
                      </a:r>
                      <a:r>
                        <a:rPr kumimoji="0" lang="en-US" sz="1400" b="0" i="0" u="none" strike="noStrike" cap="none" normalizeH="0" baseline="0" dirty="0" smtClean="0">
                          <a:ln>
                            <a:noFill/>
                          </a:ln>
                          <a:solidFill>
                            <a:srgbClr val="800000"/>
                          </a:solidFill>
                          <a:effectLst/>
                          <a:latin typeface="+mn-lt"/>
                          <a:ea typeface="ヒラギノ角ゴ ProN W3" charset="0"/>
                          <a:cs typeface="ヒラギノ角ゴ ProN W3" charset="0"/>
                          <a:sym typeface="Gill Sans" charset="0"/>
                        </a:rPr>
                        <a:t>Bit</a:t>
                      </a:r>
                      <a:r>
                        <a:rPr kumimoji="0" lang="en-US" sz="1400" b="0" i="0" u="none" strike="noStrike" cap="none" normalizeH="0" baseline="0" dirty="0">
                          <a:ln>
                            <a:noFill/>
                          </a:ln>
                          <a:solidFill>
                            <a:srgbClr val="800000"/>
                          </a:solidFill>
                          <a:effectLst/>
                          <a:latin typeface="+mn-lt"/>
                          <a:ea typeface="ヒラギノ角ゴ ProN W3" charset="0"/>
                          <a:cs typeface="ヒラギノ角ゴ ProN W3" charset="0"/>
                          <a:sym typeface="Gill Sans" charset="0"/>
                        </a:rPr>
                        <a:t>-vector &amp; Array Solver</a:t>
                      </a:r>
                      <a:r>
                        <a:rPr kumimoji="0" lang="en-US" sz="1400" b="0" i="0" u="none" strike="noStrike" cap="none" normalizeH="0" baseline="32000" dirty="0">
                          <a:ln>
                            <a:noFill/>
                          </a:ln>
                          <a:solidFill>
                            <a:srgbClr val="400080"/>
                          </a:solidFill>
                          <a:effectLst/>
                          <a:latin typeface="+mn-lt"/>
                          <a:ea typeface="ヒラギノ角ゴ ProN W3" charset="0"/>
                          <a:cs typeface="ヒラギノ角ゴ ProN W3" charset="0"/>
                          <a:sym typeface="Gill Sans" charset="0"/>
                        </a:rPr>
                        <a:t>1,2</a:t>
                      </a:r>
                    </a:p>
                  </a:txBody>
                  <a:tcPr marL="47625" marR="47625" marT="35719" marB="35719" anchor="ctr" horzOverflow="overflow">
                    <a:lnL w="50800" cap="flat" cmpd="sng" algn="ctr">
                      <a:solidFill>
                        <a:srgbClr val="6666FF"/>
                      </a:solidFill>
                      <a:prstDash val="solid"/>
                      <a:round/>
                      <a:headEnd type="none" w="med" len="med"/>
                      <a:tailEnd type="none" w="med" len="med"/>
                    </a:lnL>
                    <a:lnR w="50800" cap="flat" cmpd="sng" algn="ctr">
                      <a:solidFill>
                        <a:srgbClr val="6666FF"/>
                      </a:solidFill>
                      <a:prstDash val="solid"/>
                      <a:round/>
                      <a:headEnd type="none" w="med" len="med"/>
                      <a:tailEnd type="none" w="med" len="med"/>
                    </a:lnR>
                    <a:lnT w="50800" cap="flat" cmpd="sng" algn="ctr">
                      <a:solidFill>
                        <a:srgbClr val="6666FF"/>
                      </a:solidFill>
                      <a:prstDash val="solid"/>
                      <a:round/>
                      <a:headEnd type="none" w="med" len="med"/>
                      <a:tailEnd type="none" w="med" len="med"/>
                    </a:lnT>
                    <a:lnB w="50800" cap="flat" cmpd="sng" algn="ctr">
                      <a:solidFill>
                        <a:srgbClr val="6666FF"/>
                      </a:solidFill>
                      <a:prstDash val="solid"/>
                      <a:round/>
                      <a:headEnd type="none" w="med" len="med"/>
                      <a:tailEnd type="none" w="med" len="med"/>
                    </a:lnB>
                    <a:lnTlToBr>
                      <a:noFill/>
                    </a:lnTlToBr>
                    <a:lnBlToTr>
                      <a:noFill/>
                    </a:lnBlToTr>
                    <a:gradFill rotWithShape="0">
                      <a:gsLst>
                        <a:gs pos="0">
                          <a:srgbClr val="FFFFFF"/>
                        </a:gs>
                        <a:gs pos="100000">
                          <a:srgbClr val="D3FECF"/>
                        </a:gs>
                      </a:gsLst>
                      <a:lin ang="5400000" scaled="1"/>
                    </a:grad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914400" algn="l"/>
                          <a:tab pos="914400" algn="l"/>
                        </a:tabLst>
                      </a:pPr>
                      <a:r>
                        <a:rPr kumimoji="0" lang="en-US" sz="1400" b="0" i="0" u="none" strike="noStrike" cap="none" normalizeH="0" baseline="0" dirty="0">
                          <a:ln>
                            <a:noFill/>
                          </a:ln>
                          <a:solidFill>
                            <a:srgbClr val="191919"/>
                          </a:solidFill>
                          <a:effectLst/>
                          <a:latin typeface="+mn-lt"/>
                          <a:ea typeface="ヒラギノ角ゴ ProN W3" charset="0"/>
                          <a:cs typeface="ヒラギノ角ゴ ProN W3" charset="0"/>
                          <a:sym typeface="Gill Sans" charset="0"/>
                        </a:rPr>
                        <a:t>Abstraction-refinement </a:t>
                      </a:r>
                      <a:r>
                        <a:rPr kumimoji="0" lang="en-US" sz="1400" b="0" i="0" u="none" strike="noStrike" cap="none" normalizeH="0" baseline="0" dirty="0" smtClean="0">
                          <a:ln>
                            <a:noFill/>
                          </a:ln>
                          <a:solidFill>
                            <a:srgbClr val="191919"/>
                          </a:solidFill>
                          <a:effectLst/>
                          <a:latin typeface="+mn-lt"/>
                          <a:ea typeface="ヒラギノ角ゴ ProN W3" charset="0"/>
                          <a:cs typeface="ヒラギノ角ゴ ProN W3" charset="0"/>
                          <a:sym typeface="Gill Sans" charset="0"/>
                        </a:rPr>
                        <a:t>for solving</a:t>
                      </a:r>
                      <a:r>
                        <a:rPr kumimoji="0" lang="en-US" sz="1400" b="0" i="0" u="none" strike="noStrike" cap="none" normalizeH="0" baseline="0" dirty="0" smtClean="0">
                          <a:ln>
                            <a:noFill/>
                          </a:ln>
                          <a:solidFill>
                            <a:srgbClr val="800000"/>
                          </a:solidFill>
                          <a:effectLst/>
                          <a:latin typeface="+mn-lt"/>
                          <a:ea typeface="ヒラギノ角ゴ ProN W3" charset="0"/>
                          <a:cs typeface="ヒラギノ角ゴ ProN W3" charset="0"/>
                          <a:sym typeface="Gill Sans" charset="0"/>
                        </a:rPr>
                        <a:t> </a:t>
                      </a:r>
                      <a:endParaRPr kumimoji="0" lang="en-US" sz="1400" b="0" i="0" u="none" strike="noStrike" cap="none" normalizeH="0" baseline="0" dirty="0">
                        <a:ln>
                          <a:noFill/>
                        </a:ln>
                        <a:solidFill>
                          <a:srgbClr val="800000"/>
                        </a:solidFill>
                        <a:effectLst/>
                        <a:latin typeface="+mn-lt"/>
                        <a:ea typeface="ヒラギノ角ゴ ProN W3" charset="0"/>
                        <a:cs typeface="ヒラギノ角ゴ ProN W3" charset="0"/>
                        <a:sym typeface="Gill Sans" charset="0"/>
                      </a:endParaRPr>
                    </a:p>
                  </a:txBody>
                  <a:tcPr marL="47625" marR="47625" marT="35719" marB="35719" anchor="ctr" horzOverflow="overflow">
                    <a:lnL w="50800" cap="flat" cmpd="sng" algn="ctr">
                      <a:solidFill>
                        <a:srgbClr val="6666FF"/>
                      </a:solidFill>
                      <a:prstDash val="solid"/>
                      <a:round/>
                      <a:headEnd type="none" w="med" len="med"/>
                      <a:tailEnd type="none" w="med" len="med"/>
                    </a:lnL>
                    <a:lnR w="50800" cap="flat" cmpd="sng" algn="ctr">
                      <a:solidFill>
                        <a:srgbClr val="6666FF"/>
                      </a:solidFill>
                      <a:prstDash val="solid"/>
                      <a:round/>
                      <a:headEnd type="none" w="med" len="med"/>
                      <a:tailEnd type="none" w="med" len="med"/>
                    </a:lnR>
                    <a:lnT w="50800" cap="flat" cmpd="sng" algn="ctr">
                      <a:solidFill>
                        <a:srgbClr val="6666FF"/>
                      </a:solidFill>
                      <a:prstDash val="solid"/>
                      <a:round/>
                      <a:headEnd type="none" w="med" len="med"/>
                      <a:tailEnd type="none" w="med" len="med"/>
                    </a:lnT>
                    <a:lnB w="50800" cap="flat" cmpd="sng" algn="ctr">
                      <a:solidFill>
                        <a:srgbClr val="6666FF"/>
                      </a:solidFill>
                      <a:prstDash val="solid"/>
                      <a:round/>
                      <a:headEnd type="none" w="med" len="med"/>
                      <a:tailEnd type="none" w="med" len="med"/>
                    </a:lnB>
                    <a:lnTlToBr>
                      <a:noFill/>
                    </a:lnTlToBr>
                    <a:lnBlToTr>
                      <a:noFill/>
                    </a:lnBlToTr>
                    <a:gradFill rotWithShape="0">
                      <a:gsLst>
                        <a:gs pos="0">
                          <a:srgbClr val="FFFFFF"/>
                        </a:gs>
                        <a:gs pos="100000">
                          <a:srgbClr val="D3FECF"/>
                        </a:gs>
                      </a:gsLst>
                      <a:lin ang="5400000" scaled="1"/>
                    </a:grad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400" b="0" i="0" u="none" strike="noStrike" cap="none" normalizeH="0" baseline="0">
                          <a:ln>
                            <a:noFill/>
                          </a:ln>
                          <a:solidFill>
                            <a:srgbClr val="800000"/>
                          </a:solidFill>
                          <a:effectLst/>
                          <a:latin typeface="+mn-lt"/>
                          <a:ea typeface="ヒラギノ角ゴ ProN W3" charset="0"/>
                          <a:cs typeface="ヒラギノ角ゴ ProN W3" charset="0"/>
                          <a:sym typeface="Gill Sans" charset="0"/>
                        </a:rPr>
                        <a:t>Concolic Testing</a:t>
                      </a:r>
                    </a:p>
                  </a:txBody>
                  <a:tcPr marL="47625" marR="47625" marT="35719" marB="35719" anchor="ctr" horzOverflow="overflow">
                    <a:lnL w="50800" cap="flat" cmpd="sng" algn="ctr">
                      <a:solidFill>
                        <a:srgbClr val="6666FF"/>
                      </a:solidFill>
                      <a:prstDash val="solid"/>
                      <a:round/>
                      <a:headEnd type="none" w="med" len="med"/>
                      <a:tailEnd type="none" w="med" len="med"/>
                    </a:lnL>
                    <a:lnR w="50800" cap="flat" cmpd="sng" algn="ctr">
                      <a:solidFill>
                        <a:srgbClr val="6666FF"/>
                      </a:solidFill>
                      <a:prstDash val="solid"/>
                      <a:round/>
                      <a:headEnd type="none" w="med" len="med"/>
                      <a:tailEnd type="none" w="med" len="med"/>
                    </a:lnR>
                    <a:lnT w="50800" cap="flat" cmpd="sng" algn="ctr">
                      <a:solidFill>
                        <a:srgbClr val="6666FF"/>
                      </a:solidFill>
                      <a:prstDash val="solid"/>
                      <a:round/>
                      <a:headEnd type="none" w="med" len="med"/>
                      <a:tailEnd type="none" w="med" len="med"/>
                    </a:lnT>
                    <a:lnB w="50800" cap="flat" cmpd="sng" algn="ctr">
                      <a:solidFill>
                        <a:srgbClr val="6666FF"/>
                      </a:solidFill>
                      <a:prstDash val="solid"/>
                      <a:round/>
                      <a:headEnd type="none" w="med" len="med"/>
                      <a:tailEnd type="none" w="med" len="med"/>
                    </a:lnB>
                    <a:lnTlToBr>
                      <a:noFill/>
                    </a:lnTlToBr>
                    <a:lnBlToTr>
                      <a:noFill/>
                    </a:lnBlToTr>
                    <a:gradFill rotWithShape="0">
                      <a:gsLst>
                        <a:gs pos="0">
                          <a:srgbClr val="FFFFFF"/>
                        </a:gs>
                        <a:gs pos="100000">
                          <a:srgbClr val="D3FECF"/>
                        </a:gs>
                      </a:gsLst>
                      <a:lin ang="5400000" scaled="1"/>
                    </a:grad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914400" algn="l"/>
                          <a:tab pos="914400" algn="l"/>
                          <a:tab pos="914400" algn="l"/>
                        </a:tabLst>
                      </a:pPr>
                      <a:r>
                        <a:rPr kumimoji="0" lang="en-US" sz="1400" b="0" i="0" u="none" strike="noStrike" cap="none" normalizeH="0" baseline="0">
                          <a:ln>
                            <a:noFill/>
                          </a:ln>
                          <a:solidFill>
                            <a:schemeClr val="tx1"/>
                          </a:solidFill>
                          <a:effectLst/>
                          <a:latin typeface="+mn-lt"/>
                          <a:ea typeface="ヒラギノ角ゴ ProN W3" charset="0"/>
                          <a:cs typeface="ヒラギノ角ゴ ProN W3" charset="0"/>
                          <a:sym typeface="Gill Sans" charset="0"/>
                        </a:rPr>
                        <a:t>CAV 2007</a:t>
                      </a:r>
                    </a:p>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914400" algn="l"/>
                          <a:tab pos="914400" algn="l"/>
                          <a:tab pos="914400" algn="l"/>
                        </a:tabLst>
                      </a:pPr>
                      <a:r>
                        <a:rPr kumimoji="0" lang="en-US" sz="1400" b="0" i="0" u="none" strike="noStrike" cap="none" normalizeH="0" baseline="0">
                          <a:ln>
                            <a:noFill/>
                          </a:ln>
                          <a:solidFill>
                            <a:schemeClr val="tx1"/>
                          </a:solidFill>
                          <a:effectLst/>
                          <a:latin typeface="+mn-lt"/>
                          <a:ea typeface="ヒラギノ角ゴ ProN W3" charset="0"/>
                          <a:cs typeface="ヒラギノ角ゴ ProN W3" charset="0"/>
                          <a:sym typeface="Gill Sans" charset="0"/>
                        </a:rPr>
                        <a:t>CCS 2006</a:t>
                      </a:r>
                    </a:p>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914400" algn="l"/>
                          <a:tab pos="914400" algn="l"/>
                          <a:tab pos="914400" algn="l"/>
                        </a:tabLst>
                      </a:pPr>
                      <a:r>
                        <a:rPr kumimoji="0" lang="en-US" sz="1400" b="0" i="0" u="none" strike="noStrike" cap="none" normalizeH="0" baseline="0">
                          <a:ln>
                            <a:noFill/>
                          </a:ln>
                          <a:solidFill>
                            <a:schemeClr val="tx1"/>
                          </a:solidFill>
                          <a:effectLst/>
                          <a:latin typeface="+mn-lt"/>
                          <a:ea typeface="ヒラギノ角ゴ ProN W3" charset="0"/>
                          <a:cs typeface="ヒラギノ角ゴ ProN W3" charset="0"/>
                          <a:sym typeface="Gill Sans" charset="0"/>
                        </a:rPr>
                        <a:t>TISSEC 2008</a:t>
                      </a:r>
                    </a:p>
                  </a:txBody>
                  <a:tcPr marL="47625" marR="47625" marT="35719" marB="35719" anchor="ctr" horzOverflow="overflow">
                    <a:lnL w="50800" cap="flat" cmpd="sng" algn="ctr">
                      <a:solidFill>
                        <a:srgbClr val="6666FF"/>
                      </a:solidFill>
                      <a:prstDash val="solid"/>
                      <a:round/>
                      <a:headEnd type="none" w="med" len="med"/>
                      <a:tailEnd type="none" w="med" len="med"/>
                    </a:lnL>
                    <a:lnR w="50800" cap="flat" cmpd="sng" algn="ctr">
                      <a:solidFill>
                        <a:srgbClr val="6666FF"/>
                      </a:solidFill>
                      <a:prstDash val="solid"/>
                      <a:round/>
                      <a:headEnd type="none" w="med" len="med"/>
                      <a:tailEnd type="none" w="med" len="med"/>
                    </a:lnR>
                    <a:lnT w="50800" cap="flat" cmpd="sng" algn="ctr">
                      <a:solidFill>
                        <a:srgbClr val="6666FF"/>
                      </a:solidFill>
                      <a:prstDash val="solid"/>
                      <a:round/>
                      <a:headEnd type="none" w="med" len="med"/>
                      <a:tailEnd type="none" w="med" len="med"/>
                    </a:lnT>
                    <a:lnB w="50800" cap="flat" cmpd="sng" algn="ctr">
                      <a:solidFill>
                        <a:srgbClr val="6666FF"/>
                      </a:solidFill>
                      <a:prstDash val="solid"/>
                      <a:round/>
                      <a:headEnd type="none" w="med" len="med"/>
                      <a:tailEnd type="none" w="med" len="med"/>
                    </a:lnB>
                    <a:lnTlToBr>
                      <a:noFill/>
                    </a:lnTlToBr>
                    <a:lnBlToTr>
                      <a:noFill/>
                    </a:lnBlToTr>
                    <a:gradFill rotWithShape="0">
                      <a:gsLst>
                        <a:gs pos="0">
                          <a:srgbClr val="FFFFFF"/>
                        </a:gs>
                        <a:gs pos="100000">
                          <a:srgbClr val="D3FECF"/>
                        </a:gs>
                      </a:gsLst>
                      <a:lin ang="5400000" scaled="1"/>
                    </a:gradFill>
                  </a:tcPr>
                </a:tc>
              </a:tr>
              <a:tr h="925207">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914400" algn="l"/>
                          <a:tab pos="914400" algn="l"/>
                        </a:tabLst>
                      </a:pPr>
                      <a:r>
                        <a:rPr kumimoji="0" lang="en-US" sz="1400" b="1" i="0" u="none" strike="noStrike" cap="none" normalizeH="0" baseline="0" dirty="0">
                          <a:ln>
                            <a:noFill/>
                          </a:ln>
                          <a:solidFill>
                            <a:srgbClr val="800000"/>
                          </a:solidFill>
                          <a:effectLst/>
                          <a:latin typeface="+mn-lt"/>
                          <a:ea typeface="ヒラギノ角ゴ ProN W3" charset="0"/>
                          <a:cs typeface="ヒラギノ角ゴ ProN W3" charset="0"/>
                          <a:sym typeface="Gill Sans" charset="0"/>
                        </a:rPr>
                        <a:t>HAMPI </a:t>
                      </a:r>
                      <a:r>
                        <a:rPr kumimoji="0" lang="en-US" sz="1400" b="0" i="0" u="none" strike="noStrike" cap="none" normalizeH="0" baseline="0" dirty="0" smtClean="0">
                          <a:ln>
                            <a:noFill/>
                          </a:ln>
                          <a:solidFill>
                            <a:srgbClr val="800000"/>
                          </a:solidFill>
                          <a:effectLst/>
                          <a:latin typeface="+mn-lt"/>
                          <a:ea typeface="ヒラギノ角ゴ ProN W3" charset="0"/>
                          <a:cs typeface="ヒラギノ角ゴ ProN W3" charset="0"/>
                          <a:sym typeface="Gill Sans" charset="0"/>
                        </a:rPr>
                        <a:t>String </a:t>
                      </a:r>
                      <a:r>
                        <a:rPr kumimoji="0" lang="en-US" sz="1400" b="0" i="0" u="none" strike="noStrike" cap="none" normalizeH="0" baseline="0" dirty="0">
                          <a:ln>
                            <a:noFill/>
                          </a:ln>
                          <a:solidFill>
                            <a:srgbClr val="800000"/>
                          </a:solidFill>
                          <a:effectLst/>
                          <a:latin typeface="+mn-lt"/>
                          <a:ea typeface="ヒラギノ角ゴ ProN W3" charset="0"/>
                          <a:cs typeface="ヒラギノ角ゴ ProN W3" charset="0"/>
                          <a:sym typeface="Gill Sans" charset="0"/>
                        </a:rPr>
                        <a:t>Solver</a:t>
                      </a:r>
                      <a:r>
                        <a:rPr kumimoji="0" lang="en-US" sz="1400" b="0" i="0" u="none" strike="noStrike" cap="none" normalizeH="0" baseline="32000" dirty="0">
                          <a:ln>
                            <a:noFill/>
                          </a:ln>
                          <a:solidFill>
                            <a:srgbClr val="400080"/>
                          </a:solidFill>
                          <a:effectLst/>
                          <a:latin typeface="+mn-lt"/>
                          <a:ea typeface="ヒラギノ角ゴ ProN W3" charset="0"/>
                          <a:cs typeface="ヒラギノ角ゴ ProN W3" charset="0"/>
                          <a:sym typeface="Gill Sans" charset="0"/>
                        </a:rPr>
                        <a:t>1</a:t>
                      </a:r>
                    </a:p>
                  </a:txBody>
                  <a:tcPr marL="47625" marR="47625" marT="35719" marB="35719" anchor="ctr" horzOverflow="overflow">
                    <a:lnL w="50800" cap="flat" cmpd="sng" algn="ctr">
                      <a:solidFill>
                        <a:srgbClr val="6666FF"/>
                      </a:solidFill>
                      <a:prstDash val="solid"/>
                      <a:round/>
                      <a:headEnd type="none" w="med" len="med"/>
                      <a:tailEnd type="none" w="med" len="med"/>
                    </a:lnL>
                    <a:lnR w="50800" cap="flat" cmpd="sng" algn="ctr">
                      <a:solidFill>
                        <a:srgbClr val="6666FF"/>
                      </a:solidFill>
                      <a:prstDash val="solid"/>
                      <a:round/>
                      <a:headEnd type="none" w="med" len="med"/>
                      <a:tailEnd type="none" w="med" len="med"/>
                    </a:lnR>
                    <a:lnT w="50800" cap="flat" cmpd="sng" algn="ctr">
                      <a:solidFill>
                        <a:srgbClr val="6666FF"/>
                      </a:solidFill>
                      <a:prstDash val="solid"/>
                      <a:round/>
                      <a:headEnd type="none" w="med" len="med"/>
                      <a:tailEnd type="none" w="med" len="med"/>
                    </a:lnT>
                    <a:lnB w="50800" cap="flat" cmpd="sng" algn="ctr">
                      <a:solidFill>
                        <a:srgbClr val="6666FF"/>
                      </a:solidFill>
                      <a:prstDash val="solid"/>
                      <a:round/>
                      <a:headEnd type="none" w="med" len="med"/>
                      <a:tailEnd type="none" w="med" len="med"/>
                    </a:lnB>
                    <a:lnTlToBr>
                      <a:noFill/>
                    </a:lnTlToBr>
                    <a:lnBlToTr>
                      <a:noFill/>
                    </a:lnBlToTr>
                    <a:gradFill rotWithShape="0">
                      <a:gsLst>
                        <a:gs pos="0">
                          <a:srgbClr val="FFFFFF"/>
                        </a:gs>
                        <a:gs pos="100000">
                          <a:srgbClr val="D3FECF"/>
                        </a:gs>
                      </a:gsLst>
                      <a:lin ang="5400000" scaled="1"/>
                    </a:grad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400" b="0" i="0" u="none" strike="noStrike" cap="none" normalizeH="0" baseline="0" dirty="0">
                          <a:ln>
                            <a:noFill/>
                          </a:ln>
                          <a:solidFill>
                            <a:srgbClr val="191919"/>
                          </a:solidFill>
                          <a:effectLst/>
                          <a:latin typeface="+mn-lt"/>
                          <a:ea typeface="ヒラギノ角ゴ ProN W3" charset="0"/>
                          <a:cs typeface="ヒラギノ角ゴ ProN W3" charset="0"/>
                          <a:sym typeface="Gill Sans" charset="0"/>
                        </a:rPr>
                        <a:t>App-driven </a:t>
                      </a:r>
                      <a:r>
                        <a:rPr kumimoji="0" lang="en-US" sz="1400" b="0" i="0" u="none" strike="noStrike" cap="none" normalizeH="0" baseline="0" dirty="0" smtClean="0">
                          <a:ln>
                            <a:noFill/>
                          </a:ln>
                          <a:solidFill>
                            <a:srgbClr val="191919"/>
                          </a:solidFill>
                          <a:effectLst/>
                          <a:latin typeface="+mn-lt"/>
                          <a:ea typeface="ヒラギノ角ゴ ProN W3" charset="0"/>
                          <a:cs typeface="ヒラギノ角ゴ ProN W3" charset="0"/>
                          <a:sym typeface="Gill Sans" charset="0"/>
                        </a:rPr>
                        <a:t>bounding </a:t>
                      </a:r>
                      <a:r>
                        <a:rPr kumimoji="0" lang="en-US" sz="1400" b="0" i="0" u="none" strike="noStrike" cap="none" normalizeH="0" baseline="0" dirty="0">
                          <a:ln>
                            <a:noFill/>
                          </a:ln>
                          <a:solidFill>
                            <a:srgbClr val="191919"/>
                          </a:solidFill>
                          <a:effectLst/>
                          <a:latin typeface="+mn-lt"/>
                          <a:ea typeface="ヒラギノ角ゴ ProN W3" charset="0"/>
                          <a:cs typeface="ヒラギノ角ゴ ProN W3" charset="0"/>
                          <a:sym typeface="Gill Sans" charset="0"/>
                        </a:rPr>
                        <a:t>for </a:t>
                      </a:r>
                      <a:r>
                        <a:rPr kumimoji="0" lang="en-US" sz="1400" b="0" i="0" u="none" strike="noStrike" cap="none" normalizeH="0" baseline="0" dirty="0" smtClean="0">
                          <a:ln>
                            <a:noFill/>
                          </a:ln>
                          <a:solidFill>
                            <a:srgbClr val="191919"/>
                          </a:solidFill>
                          <a:effectLst/>
                          <a:latin typeface="+mn-lt"/>
                          <a:ea typeface="ヒラギノ角ゴ ProN W3" charset="0"/>
                          <a:cs typeface="ヒラギノ角ゴ ProN W3" charset="0"/>
                          <a:sym typeface="Gill Sans" charset="0"/>
                        </a:rPr>
                        <a:t>solving</a:t>
                      </a:r>
                      <a:endParaRPr kumimoji="0" lang="en-US" sz="1400" b="0" i="0" u="none" strike="noStrike" cap="none" normalizeH="0" baseline="0" dirty="0">
                        <a:ln>
                          <a:noFill/>
                        </a:ln>
                        <a:solidFill>
                          <a:srgbClr val="191919"/>
                        </a:solidFill>
                        <a:effectLst/>
                        <a:latin typeface="+mn-lt"/>
                        <a:ea typeface="ヒラギノ角ゴ ProN W3" charset="0"/>
                        <a:cs typeface="ヒラギノ角ゴ ProN W3" charset="0"/>
                        <a:sym typeface="Gill Sans" charset="0"/>
                      </a:endParaRPr>
                    </a:p>
                  </a:txBody>
                  <a:tcPr marL="47625" marR="47625" marT="35719" marB="35719" anchor="ctr" horzOverflow="overflow">
                    <a:lnL w="50800" cap="flat" cmpd="sng" algn="ctr">
                      <a:solidFill>
                        <a:srgbClr val="6666FF"/>
                      </a:solidFill>
                      <a:prstDash val="solid"/>
                      <a:round/>
                      <a:headEnd type="none" w="med" len="med"/>
                      <a:tailEnd type="none" w="med" len="med"/>
                    </a:lnL>
                    <a:lnR w="50800" cap="flat" cmpd="sng" algn="ctr">
                      <a:solidFill>
                        <a:srgbClr val="6666FF"/>
                      </a:solidFill>
                      <a:prstDash val="solid"/>
                      <a:round/>
                      <a:headEnd type="none" w="med" len="med"/>
                      <a:tailEnd type="none" w="med" len="med"/>
                    </a:lnR>
                    <a:lnT w="50800" cap="flat" cmpd="sng" algn="ctr">
                      <a:solidFill>
                        <a:srgbClr val="6666FF"/>
                      </a:solidFill>
                      <a:prstDash val="solid"/>
                      <a:round/>
                      <a:headEnd type="none" w="med" len="med"/>
                      <a:tailEnd type="none" w="med" len="med"/>
                    </a:lnT>
                    <a:lnB w="50800" cap="flat" cmpd="sng" algn="ctr">
                      <a:solidFill>
                        <a:srgbClr val="6666FF"/>
                      </a:solidFill>
                      <a:prstDash val="solid"/>
                      <a:round/>
                      <a:headEnd type="none" w="med" len="med"/>
                      <a:tailEnd type="none" w="med" len="med"/>
                    </a:lnB>
                    <a:lnTlToBr>
                      <a:noFill/>
                    </a:lnTlToBr>
                    <a:lnBlToTr>
                      <a:noFill/>
                    </a:lnBlToTr>
                    <a:gradFill rotWithShape="0">
                      <a:gsLst>
                        <a:gs pos="0">
                          <a:srgbClr val="FFFFFF"/>
                        </a:gs>
                        <a:gs pos="100000">
                          <a:srgbClr val="D3FECF"/>
                        </a:gs>
                      </a:gsLst>
                      <a:lin ang="5400000" scaled="1"/>
                    </a:grad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914400" algn="l"/>
                          <a:tab pos="914400" algn="l"/>
                        </a:tabLst>
                      </a:pPr>
                      <a:r>
                        <a:rPr kumimoji="0" lang="en-US" sz="1400" b="0" i="0" u="none" strike="noStrike" cap="none" normalizeH="0" baseline="0" dirty="0">
                          <a:ln>
                            <a:noFill/>
                          </a:ln>
                          <a:solidFill>
                            <a:srgbClr val="191919"/>
                          </a:solidFill>
                          <a:effectLst/>
                          <a:latin typeface="+mn-lt"/>
                          <a:ea typeface="ヒラギノ角ゴ ProN W3" charset="0"/>
                          <a:cs typeface="ヒラギノ角ゴ ProN W3" charset="0"/>
                          <a:sym typeface="Gill Sans" charset="0"/>
                        </a:rPr>
                        <a:t>Analysis </a:t>
                      </a:r>
                      <a:r>
                        <a:rPr kumimoji="0" lang="en-US" sz="1400" b="0" i="0" u="none" strike="noStrike" cap="none" normalizeH="0" baseline="0">
                          <a:ln>
                            <a:noFill/>
                          </a:ln>
                          <a:solidFill>
                            <a:srgbClr val="191919"/>
                          </a:solidFill>
                          <a:effectLst/>
                          <a:latin typeface="+mn-lt"/>
                          <a:ea typeface="ヒラギノ角ゴ ProN W3" charset="0"/>
                          <a:cs typeface="ヒラギノ角ゴ ProN W3" charset="0"/>
                          <a:sym typeface="Gill Sans" charset="0"/>
                        </a:rPr>
                        <a:t>of </a:t>
                      </a:r>
                      <a:r>
                        <a:rPr kumimoji="0" lang="en-US" sz="1400" b="0" i="0" u="none" strike="noStrike" cap="none" normalizeH="0" baseline="0" smtClean="0">
                          <a:ln>
                            <a:noFill/>
                          </a:ln>
                          <a:solidFill>
                            <a:srgbClr val="191919"/>
                          </a:solidFill>
                          <a:effectLst/>
                          <a:latin typeface="+mn-lt"/>
                          <a:ea typeface="ヒラギノ角ゴ ProN W3" charset="0"/>
                          <a:cs typeface="ヒラギノ角ゴ ProN W3" charset="0"/>
                          <a:sym typeface="Gill Sans" charset="0"/>
                        </a:rPr>
                        <a:t> Web </a:t>
                      </a:r>
                      <a:r>
                        <a:rPr kumimoji="0" lang="en-US" sz="1400" b="0" i="0" u="none" strike="noStrike" cap="none" normalizeH="0" baseline="0" dirty="0">
                          <a:ln>
                            <a:noFill/>
                          </a:ln>
                          <a:solidFill>
                            <a:srgbClr val="191919"/>
                          </a:solidFill>
                          <a:effectLst/>
                          <a:latin typeface="+mn-lt"/>
                          <a:ea typeface="ヒラギノ角ゴ ProN W3" charset="0"/>
                          <a:cs typeface="ヒラギノ角ゴ ProN W3" charset="0"/>
                          <a:sym typeface="Gill Sans" charset="0"/>
                        </a:rPr>
                        <a:t>Apps</a:t>
                      </a:r>
                    </a:p>
                  </a:txBody>
                  <a:tcPr marL="47625" marR="47625" marT="35719" marB="35719" anchor="ctr" horzOverflow="overflow">
                    <a:lnL w="50800" cap="flat" cmpd="sng" algn="ctr">
                      <a:solidFill>
                        <a:srgbClr val="6666FF"/>
                      </a:solidFill>
                      <a:prstDash val="solid"/>
                      <a:round/>
                      <a:headEnd type="none" w="med" len="med"/>
                      <a:tailEnd type="none" w="med" len="med"/>
                    </a:lnL>
                    <a:lnR w="50800" cap="flat" cmpd="sng" algn="ctr">
                      <a:solidFill>
                        <a:srgbClr val="6666FF"/>
                      </a:solidFill>
                      <a:prstDash val="solid"/>
                      <a:round/>
                      <a:headEnd type="none" w="med" len="med"/>
                      <a:tailEnd type="none" w="med" len="med"/>
                    </a:lnR>
                    <a:lnT w="50800" cap="flat" cmpd="sng" algn="ctr">
                      <a:solidFill>
                        <a:srgbClr val="6666FF"/>
                      </a:solidFill>
                      <a:prstDash val="solid"/>
                      <a:round/>
                      <a:headEnd type="none" w="med" len="med"/>
                      <a:tailEnd type="none" w="med" len="med"/>
                    </a:lnT>
                    <a:lnB w="50800" cap="flat" cmpd="sng" algn="ctr">
                      <a:solidFill>
                        <a:srgbClr val="6666FF"/>
                      </a:solidFill>
                      <a:prstDash val="solid"/>
                      <a:round/>
                      <a:headEnd type="none" w="med" len="med"/>
                      <a:tailEnd type="none" w="med" len="med"/>
                    </a:lnB>
                    <a:lnTlToBr>
                      <a:noFill/>
                    </a:lnTlToBr>
                    <a:lnBlToTr>
                      <a:noFill/>
                    </a:lnBlToTr>
                    <a:gradFill rotWithShape="0">
                      <a:gsLst>
                        <a:gs pos="0">
                          <a:srgbClr val="FFFFFF"/>
                        </a:gs>
                        <a:gs pos="100000">
                          <a:srgbClr val="D3FECF"/>
                        </a:gs>
                      </a:gsLst>
                      <a:lin ang="5400000" scaled="1"/>
                    </a:grad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914400" algn="l"/>
                          <a:tab pos="914400" algn="l"/>
                          <a:tab pos="914400" algn="l"/>
                        </a:tabLst>
                      </a:pPr>
                      <a:r>
                        <a:rPr kumimoji="0" lang="en-US" sz="1400" b="0" i="0" u="none" strike="noStrike" cap="none" normalizeH="0" baseline="0" dirty="0">
                          <a:ln>
                            <a:noFill/>
                          </a:ln>
                          <a:solidFill>
                            <a:schemeClr val="tx1"/>
                          </a:solidFill>
                          <a:effectLst/>
                          <a:latin typeface="+mn-lt"/>
                          <a:ea typeface="ヒラギノ角ゴ ProN W3" charset="0"/>
                          <a:cs typeface="ヒラギノ角ゴ ProN W3" charset="0"/>
                          <a:sym typeface="Gill Sans" charset="0"/>
                        </a:rPr>
                        <a:t>ISSTA 2009</a:t>
                      </a:r>
                      <a:r>
                        <a:rPr kumimoji="0" lang="en-US" sz="1400" b="0" i="0" u="none" strike="noStrike" cap="none" normalizeH="0" baseline="32000" dirty="0">
                          <a:ln>
                            <a:noFill/>
                          </a:ln>
                          <a:solidFill>
                            <a:srgbClr val="B80202"/>
                          </a:solidFill>
                          <a:effectLst/>
                          <a:latin typeface="+mn-lt"/>
                          <a:ea typeface="ヒラギノ角ゴ ProN W3" charset="0"/>
                          <a:cs typeface="ヒラギノ角ゴ ProN W3" charset="0"/>
                          <a:sym typeface="Gill Sans" charset="0"/>
                        </a:rPr>
                        <a:t>3</a:t>
                      </a:r>
                      <a:endParaRPr kumimoji="0" lang="en-US" sz="1400" b="0" i="0" u="none" strike="noStrike" cap="none" normalizeH="0" baseline="0" dirty="0">
                        <a:ln>
                          <a:noFill/>
                        </a:ln>
                        <a:solidFill>
                          <a:schemeClr val="tx1"/>
                        </a:solidFill>
                        <a:effectLst/>
                        <a:latin typeface="+mn-lt"/>
                        <a:ea typeface="ヒラギノ角ゴ ProN W3" charset="0"/>
                        <a:cs typeface="ヒラギノ角ゴ ProN W3" charset="0"/>
                        <a:sym typeface="Gill Sans" charset="0"/>
                      </a:endParaRPr>
                    </a:p>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914400" algn="l"/>
                          <a:tab pos="914400" algn="l"/>
                          <a:tab pos="914400" algn="l"/>
                        </a:tabLst>
                      </a:pPr>
                      <a:r>
                        <a:rPr kumimoji="0" lang="en-US" sz="1400" b="0" i="0" u="none" strike="noStrike" cap="none" normalizeH="0" baseline="0" dirty="0">
                          <a:ln>
                            <a:noFill/>
                          </a:ln>
                          <a:solidFill>
                            <a:schemeClr val="tx1"/>
                          </a:solidFill>
                          <a:effectLst/>
                          <a:latin typeface="+mn-lt"/>
                          <a:ea typeface="ヒラギノ角ゴ ProN W3" charset="0"/>
                          <a:cs typeface="ヒラギノ角ゴ ProN W3" charset="0"/>
                          <a:sym typeface="Gill Sans" charset="0"/>
                        </a:rPr>
                        <a:t>TOSEM </a:t>
                      </a:r>
                      <a:r>
                        <a:rPr kumimoji="0" lang="en-US" sz="1400" b="0" i="0" u="none" strike="noStrike" cap="none" normalizeH="0" baseline="0" dirty="0" smtClean="0">
                          <a:ln>
                            <a:noFill/>
                          </a:ln>
                          <a:solidFill>
                            <a:schemeClr val="tx1"/>
                          </a:solidFill>
                          <a:effectLst/>
                          <a:latin typeface="+mn-lt"/>
                          <a:ea typeface="ヒラギノ角ゴ ProN W3" charset="0"/>
                          <a:cs typeface="ヒラギノ角ゴ ProN W3" charset="0"/>
                          <a:sym typeface="Gill Sans" charset="0"/>
                        </a:rPr>
                        <a:t>2012</a:t>
                      </a:r>
                      <a:endParaRPr kumimoji="0" lang="en-US" sz="1400" b="0" i="0" u="none" strike="noStrike" cap="none" normalizeH="0" baseline="0" dirty="0">
                        <a:ln>
                          <a:noFill/>
                        </a:ln>
                        <a:solidFill>
                          <a:schemeClr val="tx1"/>
                        </a:solidFill>
                        <a:effectLst/>
                        <a:latin typeface="+mn-lt"/>
                        <a:ea typeface="ヒラギノ角ゴ ProN W3" charset="0"/>
                        <a:cs typeface="ヒラギノ角ゴ ProN W3" charset="0"/>
                        <a:sym typeface="Gill Sans" charset="0"/>
                      </a:endParaRPr>
                    </a:p>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914400" algn="l"/>
                          <a:tab pos="914400" algn="l"/>
                          <a:tab pos="914400" algn="l"/>
                        </a:tabLst>
                      </a:pPr>
                      <a:r>
                        <a:rPr kumimoji="0" lang="en-US" sz="1400" b="0" i="0" u="none" strike="noStrike" cap="none" normalizeH="0" baseline="0" dirty="0" smtClean="0">
                          <a:ln>
                            <a:noFill/>
                          </a:ln>
                          <a:solidFill>
                            <a:schemeClr val="tx1"/>
                          </a:solidFill>
                          <a:effectLst/>
                          <a:latin typeface="+mn-lt"/>
                          <a:ea typeface="ヒラギノ角ゴ ProN W3" charset="0"/>
                          <a:cs typeface="ヒラギノ角ゴ ProN W3" charset="0"/>
                          <a:sym typeface="Gill Sans" charset="0"/>
                        </a:rPr>
                        <a:t>CAV 2011</a:t>
                      </a:r>
                      <a:endParaRPr kumimoji="0" lang="en-US" sz="1400" b="0" i="0" u="none" strike="noStrike" cap="none" normalizeH="0" baseline="0" dirty="0">
                        <a:ln>
                          <a:noFill/>
                        </a:ln>
                        <a:solidFill>
                          <a:schemeClr val="tx1"/>
                        </a:solidFill>
                        <a:effectLst/>
                        <a:latin typeface="+mn-lt"/>
                        <a:ea typeface="ヒラギノ角ゴ ProN W3" charset="0"/>
                        <a:cs typeface="ヒラギノ角ゴ ProN W3" charset="0"/>
                        <a:sym typeface="Gill Sans" charset="0"/>
                      </a:endParaRPr>
                    </a:p>
                  </a:txBody>
                  <a:tcPr marL="47625" marR="47625" marT="35719" marB="35719" anchor="ctr" horzOverflow="overflow">
                    <a:lnL w="50800" cap="flat" cmpd="sng" algn="ctr">
                      <a:solidFill>
                        <a:srgbClr val="6666FF"/>
                      </a:solidFill>
                      <a:prstDash val="solid"/>
                      <a:round/>
                      <a:headEnd type="none" w="med" len="med"/>
                      <a:tailEnd type="none" w="med" len="med"/>
                    </a:lnL>
                    <a:lnR w="50800" cap="flat" cmpd="sng" algn="ctr">
                      <a:solidFill>
                        <a:srgbClr val="6666FF"/>
                      </a:solidFill>
                      <a:prstDash val="solid"/>
                      <a:round/>
                      <a:headEnd type="none" w="med" len="med"/>
                      <a:tailEnd type="none" w="med" len="med"/>
                    </a:lnR>
                    <a:lnT w="50800" cap="flat" cmpd="sng" algn="ctr">
                      <a:solidFill>
                        <a:srgbClr val="6666FF"/>
                      </a:solidFill>
                      <a:prstDash val="solid"/>
                      <a:round/>
                      <a:headEnd type="none" w="med" len="med"/>
                      <a:tailEnd type="none" w="med" len="med"/>
                    </a:lnT>
                    <a:lnB w="50800" cap="flat" cmpd="sng" algn="ctr">
                      <a:solidFill>
                        <a:srgbClr val="6666FF"/>
                      </a:solidFill>
                      <a:prstDash val="solid"/>
                      <a:round/>
                      <a:headEnd type="none" w="med" len="med"/>
                      <a:tailEnd type="none" w="med" len="med"/>
                    </a:lnB>
                    <a:lnTlToBr>
                      <a:noFill/>
                    </a:lnTlToBr>
                    <a:lnBlToTr>
                      <a:noFill/>
                    </a:lnBlToTr>
                    <a:gradFill rotWithShape="0">
                      <a:gsLst>
                        <a:gs pos="0">
                          <a:srgbClr val="FFFFFF"/>
                        </a:gs>
                        <a:gs pos="100000">
                          <a:srgbClr val="D3FECF"/>
                        </a:gs>
                      </a:gsLst>
                      <a:lin ang="5400000" scaled="1"/>
                    </a:gradFill>
                  </a:tcPr>
                </a:tc>
              </a:tr>
              <a:tr h="647769">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914400" algn="l"/>
                          <a:tab pos="914400" algn="l"/>
                        </a:tabLst>
                      </a:pPr>
                      <a:r>
                        <a:rPr kumimoji="0" lang="en-US" sz="1400" b="1" i="0" u="none" strike="noStrike" cap="none" normalizeH="0" baseline="0" dirty="0">
                          <a:ln>
                            <a:noFill/>
                          </a:ln>
                          <a:solidFill>
                            <a:srgbClr val="800000"/>
                          </a:solidFill>
                          <a:effectLst/>
                          <a:latin typeface="+mn-lt"/>
                          <a:ea typeface="ヒラギノ角ゴ ProN W3" charset="0"/>
                          <a:cs typeface="ヒラギノ角ゴ ProN W3" charset="0"/>
                          <a:sym typeface="Gill Sans" charset="0"/>
                        </a:rPr>
                        <a:t>Taint-based Fuzzing</a:t>
                      </a:r>
                    </a:p>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914400" algn="l"/>
                          <a:tab pos="914400" algn="l"/>
                        </a:tabLst>
                      </a:pPr>
                      <a:endParaRPr kumimoji="0" lang="en-US" sz="1400" b="1" i="0" u="none" strike="noStrike" cap="none" normalizeH="0" baseline="0" dirty="0">
                        <a:ln>
                          <a:noFill/>
                        </a:ln>
                        <a:solidFill>
                          <a:srgbClr val="800000"/>
                        </a:solidFill>
                        <a:effectLst/>
                        <a:latin typeface="+mn-lt"/>
                        <a:ea typeface="ヒラギノ角ゴ ProN W3" charset="0"/>
                        <a:cs typeface="ヒラギノ角ゴ ProN W3" charset="0"/>
                        <a:sym typeface="Gill Sans" charset="0"/>
                      </a:endParaRPr>
                    </a:p>
                  </a:txBody>
                  <a:tcPr marL="47625" marR="47625" marT="35719" marB="35719" anchor="ctr" horzOverflow="overflow">
                    <a:lnL w="50800" cap="flat" cmpd="sng" algn="ctr">
                      <a:solidFill>
                        <a:srgbClr val="6666FF"/>
                      </a:solidFill>
                      <a:prstDash val="solid"/>
                      <a:round/>
                      <a:headEnd type="none" w="med" len="med"/>
                      <a:tailEnd type="none" w="med" len="med"/>
                    </a:lnL>
                    <a:lnR w="50800" cap="flat" cmpd="sng" algn="ctr">
                      <a:solidFill>
                        <a:srgbClr val="6666FF"/>
                      </a:solidFill>
                      <a:prstDash val="solid"/>
                      <a:round/>
                      <a:headEnd type="none" w="med" len="med"/>
                      <a:tailEnd type="none" w="med" len="med"/>
                    </a:lnR>
                    <a:lnT w="50800" cap="flat" cmpd="sng" algn="ctr">
                      <a:solidFill>
                        <a:srgbClr val="6666FF"/>
                      </a:solidFill>
                      <a:prstDash val="solid"/>
                      <a:round/>
                      <a:headEnd type="none" w="med" len="med"/>
                      <a:tailEnd type="none" w="med" len="med"/>
                    </a:lnT>
                    <a:lnB w="50800" cap="flat" cmpd="sng" algn="ctr">
                      <a:solidFill>
                        <a:srgbClr val="6666FF"/>
                      </a:solidFill>
                      <a:prstDash val="solid"/>
                      <a:round/>
                      <a:headEnd type="none" w="med" len="med"/>
                      <a:tailEnd type="none" w="med" len="med"/>
                    </a:lnB>
                    <a:lnTlToBr>
                      <a:noFill/>
                    </a:lnTlToBr>
                    <a:lnBlToTr>
                      <a:noFill/>
                    </a:lnBlToTr>
                    <a:gradFill rotWithShape="0">
                      <a:gsLst>
                        <a:gs pos="0">
                          <a:srgbClr val="FFFFFF"/>
                        </a:gs>
                        <a:gs pos="100000">
                          <a:srgbClr val="D3FECF"/>
                        </a:gs>
                      </a:gsLst>
                      <a:lin ang="5400000" scaled="1"/>
                    </a:grad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400" b="0" i="0" u="none" strike="noStrike" cap="none" normalizeH="0" baseline="0" dirty="0" smtClean="0">
                          <a:ln>
                            <a:noFill/>
                          </a:ln>
                          <a:solidFill>
                            <a:srgbClr val="191919"/>
                          </a:solidFill>
                          <a:effectLst/>
                          <a:latin typeface="+mn-lt"/>
                          <a:ea typeface="ヒラギノ角ゴ ProN W3" charset="0"/>
                          <a:cs typeface="ヒラギノ角ゴ ProN W3" charset="0"/>
                          <a:sym typeface="Gill Sans" charset="0"/>
                        </a:rPr>
                        <a:t>Data flow </a:t>
                      </a:r>
                      <a:r>
                        <a:rPr kumimoji="0" lang="en-US" sz="1400" b="0" i="0" u="none" strike="noStrike" cap="none" normalizeH="0" baseline="0" dirty="0">
                          <a:ln>
                            <a:noFill/>
                          </a:ln>
                          <a:solidFill>
                            <a:srgbClr val="191919"/>
                          </a:solidFill>
                          <a:effectLst/>
                          <a:latin typeface="+mn-lt"/>
                          <a:ea typeface="ヒラギノ角ゴ ProN W3" charset="0"/>
                          <a:cs typeface="ヒラギノ角ゴ ProN W3" charset="0"/>
                          <a:sym typeface="Gill Sans" charset="0"/>
                        </a:rPr>
                        <a:t>is cheaper than </a:t>
                      </a:r>
                      <a:r>
                        <a:rPr kumimoji="0" lang="en-US" sz="1400" b="0" i="0" u="none" strike="noStrike" cap="none" normalizeH="0" baseline="0" dirty="0" err="1">
                          <a:ln>
                            <a:noFill/>
                          </a:ln>
                          <a:solidFill>
                            <a:srgbClr val="191919"/>
                          </a:solidFill>
                          <a:effectLst/>
                          <a:latin typeface="+mn-lt"/>
                          <a:ea typeface="ヒラギノ角ゴ ProN W3" charset="0"/>
                          <a:cs typeface="ヒラギノ角ゴ ProN W3" charset="0"/>
                          <a:sym typeface="Gill Sans" charset="0"/>
                        </a:rPr>
                        <a:t>concolic</a:t>
                      </a:r>
                      <a:endParaRPr kumimoji="0" lang="en-US" sz="1400" b="0" i="0" u="none" strike="noStrike" cap="none" normalizeH="0" baseline="0" dirty="0">
                        <a:ln>
                          <a:noFill/>
                        </a:ln>
                        <a:solidFill>
                          <a:srgbClr val="191919"/>
                        </a:solidFill>
                        <a:effectLst/>
                        <a:latin typeface="+mn-lt"/>
                        <a:ea typeface="ヒラギノ角ゴ ProN W3" charset="0"/>
                        <a:cs typeface="ヒラギノ角ゴ ProN W3" charset="0"/>
                        <a:sym typeface="Gill Sans" charset="0"/>
                      </a:endParaRPr>
                    </a:p>
                  </a:txBody>
                  <a:tcPr marL="47625" marR="47625" marT="35719" marB="35719" anchor="ctr" horzOverflow="overflow">
                    <a:lnL w="50800" cap="flat" cmpd="sng" algn="ctr">
                      <a:solidFill>
                        <a:srgbClr val="6666FF"/>
                      </a:solidFill>
                      <a:prstDash val="solid"/>
                      <a:round/>
                      <a:headEnd type="none" w="med" len="med"/>
                      <a:tailEnd type="none" w="med" len="med"/>
                    </a:lnL>
                    <a:lnR w="50800" cap="flat" cmpd="sng" algn="ctr">
                      <a:solidFill>
                        <a:srgbClr val="6666FF"/>
                      </a:solidFill>
                      <a:prstDash val="solid"/>
                      <a:round/>
                      <a:headEnd type="none" w="med" len="med"/>
                      <a:tailEnd type="none" w="med" len="med"/>
                    </a:lnR>
                    <a:lnT w="50800" cap="flat" cmpd="sng" algn="ctr">
                      <a:solidFill>
                        <a:srgbClr val="6666FF"/>
                      </a:solidFill>
                      <a:prstDash val="solid"/>
                      <a:round/>
                      <a:headEnd type="none" w="med" len="med"/>
                      <a:tailEnd type="none" w="med" len="med"/>
                    </a:lnT>
                    <a:lnB w="50800" cap="flat" cmpd="sng" algn="ctr">
                      <a:solidFill>
                        <a:srgbClr val="6666FF"/>
                      </a:solidFill>
                      <a:prstDash val="solid"/>
                      <a:round/>
                      <a:headEnd type="none" w="med" len="med"/>
                      <a:tailEnd type="none" w="med" len="med"/>
                    </a:lnB>
                    <a:lnTlToBr>
                      <a:noFill/>
                    </a:lnTlToBr>
                    <a:lnBlToTr>
                      <a:noFill/>
                    </a:lnBlToTr>
                    <a:gradFill rotWithShape="0">
                      <a:gsLst>
                        <a:gs pos="0">
                          <a:srgbClr val="FFFFFF"/>
                        </a:gs>
                        <a:gs pos="100000">
                          <a:srgbClr val="D3FECF"/>
                        </a:gs>
                      </a:gsLst>
                      <a:lin ang="5400000" scaled="1"/>
                    </a:grad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400" b="0" i="0" u="none" strike="noStrike" cap="none" normalizeH="0" baseline="0" dirty="0">
                          <a:ln>
                            <a:noFill/>
                          </a:ln>
                          <a:solidFill>
                            <a:srgbClr val="191919"/>
                          </a:solidFill>
                          <a:effectLst/>
                          <a:latin typeface="+mn-lt"/>
                          <a:ea typeface="ヒラギノ角ゴ ProN W3" charset="0"/>
                          <a:cs typeface="ヒラギノ角ゴ ProN W3" charset="0"/>
                          <a:sym typeface="Gill Sans" charset="0"/>
                        </a:rPr>
                        <a:t>Scales better than </a:t>
                      </a:r>
                      <a:r>
                        <a:rPr kumimoji="0" lang="en-US" sz="1400" b="0" i="0" u="none" strike="noStrike" cap="none" normalizeH="0" baseline="0" dirty="0" err="1">
                          <a:ln>
                            <a:noFill/>
                          </a:ln>
                          <a:solidFill>
                            <a:srgbClr val="191919"/>
                          </a:solidFill>
                          <a:effectLst/>
                          <a:latin typeface="+mn-lt"/>
                          <a:ea typeface="ヒラギノ角ゴ ProN W3" charset="0"/>
                          <a:cs typeface="ヒラギノ角ゴ ProN W3" charset="0"/>
                          <a:sym typeface="Gill Sans" charset="0"/>
                        </a:rPr>
                        <a:t>concolic</a:t>
                      </a:r>
                      <a:endParaRPr kumimoji="0" lang="en-US" sz="1400" b="0" i="0" u="none" strike="noStrike" cap="none" normalizeH="0" baseline="0" dirty="0">
                        <a:ln>
                          <a:noFill/>
                        </a:ln>
                        <a:solidFill>
                          <a:srgbClr val="191919"/>
                        </a:solidFill>
                        <a:effectLst/>
                        <a:latin typeface="+mn-lt"/>
                        <a:ea typeface="ヒラギノ角ゴ ProN W3" charset="0"/>
                        <a:cs typeface="ヒラギノ角ゴ ProN W3" charset="0"/>
                        <a:sym typeface="Gill Sans" charset="0"/>
                      </a:endParaRPr>
                    </a:p>
                  </a:txBody>
                  <a:tcPr marL="47625" marR="47625" marT="35719" marB="35719" anchor="ctr" horzOverflow="overflow">
                    <a:lnL w="50800" cap="flat" cmpd="sng" algn="ctr">
                      <a:solidFill>
                        <a:srgbClr val="6666FF"/>
                      </a:solidFill>
                      <a:prstDash val="solid"/>
                      <a:round/>
                      <a:headEnd type="none" w="med" len="med"/>
                      <a:tailEnd type="none" w="med" len="med"/>
                    </a:lnL>
                    <a:lnR w="50800" cap="flat" cmpd="sng" algn="ctr">
                      <a:solidFill>
                        <a:srgbClr val="6666FF"/>
                      </a:solidFill>
                      <a:prstDash val="solid"/>
                      <a:round/>
                      <a:headEnd type="none" w="med" len="med"/>
                      <a:tailEnd type="none" w="med" len="med"/>
                    </a:lnR>
                    <a:lnT w="50800" cap="flat" cmpd="sng" algn="ctr">
                      <a:solidFill>
                        <a:srgbClr val="6666FF"/>
                      </a:solidFill>
                      <a:prstDash val="solid"/>
                      <a:round/>
                      <a:headEnd type="none" w="med" len="med"/>
                      <a:tailEnd type="none" w="med" len="med"/>
                    </a:lnT>
                    <a:lnB w="50800" cap="flat" cmpd="sng" algn="ctr">
                      <a:solidFill>
                        <a:srgbClr val="6666FF"/>
                      </a:solidFill>
                      <a:prstDash val="solid"/>
                      <a:round/>
                      <a:headEnd type="none" w="med" len="med"/>
                      <a:tailEnd type="none" w="med" len="med"/>
                    </a:lnB>
                    <a:lnTlToBr>
                      <a:noFill/>
                    </a:lnTlToBr>
                    <a:lnBlToTr>
                      <a:noFill/>
                    </a:lnBlToTr>
                    <a:gradFill rotWithShape="0">
                      <a:gsLst>
                        <a:gs pos="0">
                          <a:srgbClr val="FFFFFF"/>
                        </a:gs>
                        <a:gs pos="100000">
                          <a:srgbClr val="D3FECF"/>
                        </a:gs>
                      </a:gsLst>
                      <a:lin ang="5400000" scaled="1"/>
                    </a:grad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400" b="0" i="0" u="none" strike="noStrike" cap="none" normalizeH="0" baseline="0">
                          <a:ln>
                            <a:noFill/>
                          </a:ln>
                          <a:solidFill>
                            <a:schemeClr val="tx1"/>
                          </a:solidFill>
                          <a:effectLst/>
                          <a:latin typeface="+mn-lt"/>
                          <a:ea typeface="ヒラギノ角ゴ ProN W3" charset="0"/>
                          <a:cs typeface="ヒラギノ角ゴ ProN W3" charset="0"/>
                          <a:sym typeface="Gill Sans" charset="0"/>
                        </a:rPr>
                        <a:t>ICSE 2009</a:t>
                      </a:r>
                    </a:p>
                  </a:txBody>
                  <a:tcPr marL="47625" marR="47625" marT="35719" marB="35719" anchor="ctr" horzOverflow="overflow">
                    <a:lnL w="50800" cap="flat" cmpd="sng" algn="ctr">
                      <a:solidFill>
                        <a:srgbClr val="6666FF"/>
                      </a:solidFill>
                      <a:prstDash val="solid"/>
                      <a:round/>
                      <a:headEnd type="none" w="med" len="med"/>
                      <a:tailEnd type="none" w="med" len="med"/>
                    </a:lnL>
                    <a:lnR w="50800" cap="flat" cmpd="sng" algn="ctr">
                      <a:solidFill>
                        <a:srgbClr val="6666FF"/>
                      </a:solidFill>
                      <a:prstDash val="solid"/>
                      <a:round/>
                      <a:headEnd type="none" w="med" len="med"/>
                      <a:tailEnd type="none" w="med" len="med"/>
                    </a:lnR>
                    <a:lnT w="50800" cap="flat" cmpd="sng" algn="ctr">
                      <a:solidFill>
                        <a:srgbClr val="6666FF"/>
                      </a:solidFill>
                      <a:prstDash val="solid"/>
                      <a:round/>
                      <a:headEnd type="none" w="med" len="med"/>
                      <a:tailEnd type="none" w="med" len="med"/>
                    </a:lnT>
                    <a:lnB w="50800" cap="flat" cmpd="sng" algn="ctr">
                      <a:solidFill>
                        <a:srgbClr val="6666FF"/>
                      </a:solidFill>
                      <a:prstDash val="solid"/>
                      <a:round/>
                      <a:headEnd type="none" w="med" len="med"/>
                      <a:tailEnd type="none" w="med" len="med"/>
                    </a:lnB>
                    <a:lnTlToBr>
                      <a:noFill/>
                    </a:lnTlToBr>
                    <a:lnBlToTr>
                      <a:noFill/>
                    </a:lnBlToTr>
                    <a:gradFill rotWithShape="0">
                      <a:gsLst>
                        <a:gs pos="0">
                          <a:srgbClr val="FFFFFF"/>
                        </a:gs>
                        <a:gs pos="100000">
                          <a:srgbClr val="D3FECF"/>
                        </a:gs>
                      </a:gsLst>
                      <a:lin ang="5400000" scaled="1"/>
                    </a:gradFill>
                  </a:tcPr>
                </a:tc>
              </a:tr>
              <a:tr h="643536">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400" b="1" i="0" u="none" strike="noStrike" cap="none" normalizeH="0" baseline="0" dirty="0">
                          <a:ln>
                            <a:noFill/>
                          </a:ln>
                          <a:solidFill>
                            <a:srgbClr val="800000"/>
                          </a:solidFill>
                          <a:effectLst/>
                          <a:latin typeface="+mn-lt"/>
                          <a:ea typeface="ヒラギノ角ゴ ProN W3" charset="0"/>
                          <a:cs typeface="ヒラギノ角ゴ ProN W3" charset="0"/>
                          <a:sym typeface="Gill Sans" charset="0"/>
                        </a:rPr>
                        <a:t>Automatic Input Rectification</a:t>
                      </a:r>
                    </a:p>
                  </a:txBody>
                  <a:tcPr marL="47625" marR="47625" marT="35719" marB="35719" anchor="ctr" horzOverflow="overflow">
                    <a:lnL w="50800" cap="flat" cmpd="sng" algn="ctr">
                      <a:solidFill>
                        <a:srgbClr val="6666FF"/>
                      </a:solidFill>
                      <a:prstDash val="solid"/>
                      <a:round/>
                      <a:headEnd type="none" w="med" len="med"/>
                      <a:tailEnd type="none" w="med" len="med"/>
                    </a:lnL>
                    <a:lnR w="50800" cap="flat" cmpd="sng" algn="ctr">
                      <a:solidFill>
                        <a:srgbClr val="6666FF"/>
                      </a:solidFill>
                      <a:prstDash val="solid"/>
                      <a:round/>
                      <a:headEnd type="none" w="med" len="med"/>
                      <a:tailEnd type="none" w="med" len="med"/>
                    </a:lnR>
                    <a:lnT w="50800" cap="flat" cmpd="sng" algn="ctr">
                      <a:solidFill>
                        <a:srgbClr val="6666FF"/>
                      </a:solidFill>
                      <a:prstDash val="solid"/>
                      <a:round/>
                      <a:headEnd type="none" w="med" len="med"/>
                      <a:tailEnd type="none" w="med" len="med"/>
                    </a:lnT>
                    <a:lnB w="50800" cap="flat" cmpd="sng" algn="ctr">
                      <a:solidFill>
                        <a:srgbClr val="6666FF"/>
                      </a:solidFill>
                      <a:prstDash val="solid"/>
                      <a:round/>
                      <a:headEnd type="none" w="med" len="med"/>
                      <a:tailEnd type="none" w="med" len="med"/>
                    </a:lnB>
                    <a:lnTlToBr>
                      <a:noFill/>
                    </a:lnTlToBr>
                    <a:lnBlToTr>
                      <a:noFill/>
                    </a:lnBlToTr>
                    <a:gradFill rotWithShape="0">
                      <a:gsLst>
                        <a:gs pos="0">
                          <a:srgbClr val="FFFFFF"/>
                        </a:gs>
                        <a:gs pos="100000">
                          <a:srgbClr val="D3FECF"/>
                        </a:gs>
                      </a:gsLst>
                      <a:lin ang="5400000" scaled="1"/>
                    </a:grad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914400" algn="l"/>
                          <a:tab pos="914400" algn="l"/>
                        </a:tabLst>
                      </a:pPr>
                      <a:r>
                        <a:rPr kumimoji="0" lang="en-US" sz="1400" b="0" i="0" u="none" strike="noStrike" cap="none" normalizeH="0" baseline="0" dirty="0" smtClean="0">
                          <a:ln>
                            <a:noFill/>
                          </a:ln>
                          <a:solidFill>
                            <a:srgbClr val="000000"/>
                          </a:solidFill>
                          <a:effectLst/>
                          <a:latin typeface="+mn-lt"/>
                          <a:ea typeface="ヒラギノ角ゴ ProN W3" charset="0"/>
                          <a:cs typeface="ヒラギノ角ゴ ProN W3" charset="0"/>
                          <a:sym typeface="Gill Sans" charset="0"/>
                        </a:rPr>
                        <a:t>Automatic security envelope</a:t>
                      </a:r>
                      <a:endParaRPr kumimoji="0" lang="en-US" sz="1400" b="0" i="0" u="none" strike="noStrike" cap="none" normalizeH="0" baseline="0" dirty="0">
                        <a:ln>
                          <a:noFill/>
                        </a:ln>
                        <a:solidFill>
                          <a:srgbClr val="000000"/>
                        </a:solidFill>
                        <a:effectLst/>
                        <a:latin typeface="+mn-lt"/>
                        <a:ea typeface="ヒラギノ角ゴ ProN W3" charset="0"/>
                        <a:cs typeface="ヒラギノ角ゴ ProN W3" charset="0"/>
                        <a:sym typeface="Gill Sans" charset="0"/>
                      </a:endParaRPr>
                    </a:p>
                  </a:txBody>
                  <a:tcPr marL="47625" marR="47625" marT="35719" marB="35719" anchor="ctr" horzOverflow="overflow">
                    <a:lnL w="50800" cap="flat" cmpd="sng" algn="ctr">
                      <a:solidFill>
                        <a:srgbClr val="6666FF"/>
                      </a:solidFill>
                      <a:prstDash val="solid"/>
                      <a:round/>
                      <a:headEnd type="none" w="med" len="med"/>
                      <a:tailEnd type="none" w="med" len="med"/>
                    </a:lnL>
                    <a:lnR w="50800" cap="flat" cmpd="sng" algn="ctr">
                      <a:solidFill>
                        <a:srgbClr val="6666FF"/>
                      </a:solidFill>
                      <a:prstDash val="solid"/>
                      <a:round/>
                      <a:headEnd type="none" w="med" len="med"/>
                      <a:tailEnd type="none" w="med" len="med"/>
                    </a:lnR>
                    <a:lnT w="50800" cap="flat" cmpd="sng" algn="ctr">
                      <a:solidFill>
                        <a:srgbClr val="6666FF"/>
                      </a:solidFill>
                      <a:prstDash val="solid"/>
                      <a:round/>
                      <a:headEnd type="none" w="med" len="med"/>
                      <a:tailEnd type="none" w="med" len="med"/>
                    </a:lnT>
                    <a:lnB w="50800" cap="flat" cmpd="sng" algn="ctr">
                      <a:solidFill>
                        <a:srgbClr val="6666FF"/>
                      </a:solidFill>
                      <a:prstDash val="solid"/>
                      <a:round/>
                      <a:headEnd type="none" w="med" len="med"/>
                      <a:tailEnd type="none" w="med" len="med"/>
                    </a:lnB>
                    <a:lnTlToBr>
                      <a:noFill/>
                    </a:lnTlToBr>
                    <a:lnBlToTr>
                      <a:noFill/>
                    </a:lnBlToTr>
                    <a:gradFill rotWithShape="0">
                      <a:gsLst>
                        <a:gs pos="0">
                          <a:srgbClr val="FFFFFF"/>
                        </a:gs>
                        <a:gs pos="100000">
                          <a:srgbClr val="D3FECF"/>
                        </a:gs>
                      </a:gsLst>
                      <a:lin ang="5400000" scaled="1"/>
                    </a:grad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400" b="0" i="0" u="none" strike="noStrike" cap="none" normalizeH="0" baseline="0" dirty="0" smtClean="0">
                          <a:ln>
                            <a:noFill/>
                          </a:ln>
                          <a:solidFill>
                            <a:schemeClr val="tx1"/>
                          </a:solidFill>
                          <a:effectLst/>
                          <a:latin typeface="+mn-lt"/>
                          <a:ea typeface="ヒラギノ角ゴ ProN W3" charset="0"/>
                          <a:cs typeface="ヒラギノ角ゴ ProN W3" charset="0"/>
                          <a:sym typeface="Gill Sans" charset="0"/>
                        </a:rPr>
                        <a:t>New security approach</a:t>
                      </a:r>
                      <a:endParaRPr kumimoji="0" lang="en-US" sz="1400" b="0" i="0" u="none" strike="noStrike" cap="none" normalizeH="0" baseline="0" dirty="0">
                        <a:ln>
                          <a:noFill/>
                        </a:ln>
                        <a:solidFill>
                          <a:schemeClr val="tx1"/>
                        </a:solidFill>
                        <a:effectLst/>
                        <a:latin typeface="+mn-lt"/>
                        <a:ea typeface="ヒラギノ角ゴ ProN W3" charset="0"/>
                        <a:cs typeface="ヒラギノ角ゴ ProN W3" charset="0"/>
                        <a:sym typeface="Gill Sans" charset="0"/>
                      </a:endParaRPr>
                    </a:p>
                  </a:txBody>
                  <a:tcPr marL="47625" marR="47625" marT="35719" marB="35719" anchor="ctr" horzOverflow="overflow">
                    <a:lnL w="50800" cap="flat" cmpd="sng" algn="ctr">
                      <a:solidFill>
                        <a:srgbClr val="6666FF"/>
                      </a:solidFill>
                      <a:prstDash val="solid"/>
                      <a:round/>
                      <a:headEnd type="none" w="med" len="med"/>
                      <a:tailEnd type="none" w="med" len="med"/>
                    </a:lnL>
                    <a:lnR w="50800" cap="flat" cmpd="sng" algn="ctr">
                      <a:solidFill>
                        <a:srgbClr val="6666FF"/>
                      </a:solidFill>
                      <a:prstDash val="solid"/>
                      <a:round/>
                      <a:headEnd type="none" w="med" len="med"/>
                      <a:tailEnd type="none" w="med" len="med"/>
                    </a:lnR>
                    <a:lnT w="50800" cap="flat" cmpd="sng" algn="ctr">
                      <a:solidFill>
                        <a:srgbClr val="6666FF"/>
                      </a:solidFill>
                      <a:prstDash val="solid"/>
                      <a:round/>
                      <a:headEnd type="none" w="med" len="med"/>
                      <a:tailEnd type="none" w="med" len="med"/>
                    </a:lnT>
                    <a:lnB w="50800" cap="flat" cmpd="sng" algn="ctr">
                      <a:solidFill>
                        <a:srgbClr val="6666FF"/>
                      </a:solidFill>
                      <a:prstDash val="solid"/>
                      <a:round/>
                      <a:headEnd type="none" w="med" len="med"/>
                      <a:tailEnd type="none" w="med" len="med"/>
                    </a:lnB>
                    <a:lnTlToBr>
                      <a:noFill/>
                    </a:lnTlToBr>
                    <a:lnBlToTr>
                      <a:noFill/>
                    </a:lnBlToTr>
                    <a:gradFill rotWithShape="0">
                      <a:gsLst>
                        <a:gs pos="0">
                          <a:srgbClr val="FFFFFF"/>
                        </a:gs>
                        <a:gs pos="100000">
                          <a:srgbClr val="D3FECF"/>
                        </a:gs>
                      </a:gsLst>
                      <a:lin ang="5400000" scaled="1"/>
                    </a:grad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400" b="0" i="0" u="none" strike="noStrike" cap="none" normalizeH="0" baseline="0" dirty="0" smtClean="0">
                          <a:ln>
                            <a:noFill/>
                          </a:ln>
                          <a:solidFill>
                            <a:schemeClr val="tx1"/>
                          </a:solidFill>
                          <a:effectLst/>
                          <a:latin typeface="+mn-lt"/>
                          <a:ea typeface="ヒラギノ角ゴ ProN W3" charset="0"/>
                          <a:cs typeface="ヒラギノ角ゴ ProN W3" charset="0"/>
                          <a:sym typeface="Gill Sans" charset="0"/>
                        </a:rPr>
                        <a:t>ICSE 2012</a:t>
                      </a:r>
                      <a:endParaRPr kumimoji="0" lang="en-US" sz="1400" b="0" i="0" u="none" strike="noStrike" cap="none" normalizeH="0" baseline="0" dirty="0">
                        <a:ln>
                          <a:noFill/>
                        </a:ln>
                        <a:solidFill>
                          <a:schemeClr val="tx1"/>
                        </a:solidFill>
                        <a:effectLst/>
                        <a:latin typeface="+mn-lt"/>
                        <a:ea typeface="ヒラギノ角ゴ ProN W3" charset="0"/>
                        <a:cs typeface="ヒラギノ角ゴ ProN W3" charset="0"/>
                        <a:sym typeface="Gill Sans" charset="0"/>
                      </a:endParaRPr>
                    </a:p>
                  </a:txBody>
                  <a:tcPr marL="47625" marR="47625" marT="35719" marB="35719" anchor="ctr" horzOverflow="overflow">
                    <a:lnL w="50800" cap="flat" cmpd="sng" algn="ctr">
                      <a:solidFill>
                        <a:srgbClr val="6666FF"/>
                      </a:solidFill>
                      <a:prstDash val="solid"/>
                      <a:round/>
                      <a:headEnd type="none" w="med" len="med"/>
                      <a:tailEnd type="none" w="med" len="med"/>
                    </a:lnL>
                    <a:lnR w="50800" cap="flat" cmpd="sng" algn="ctr">
                      <a:solidFill>
                        <a:srgbClr val="6666FF"/>
                      </a:solidFill>
                      <a:prstDash val="solid"/>
                      <a:round/>
                      <a:headEnd type="none" w="med" len="med"/>
                      <a:tailEnd type="none" w="med" len="med"/>
                    </a:lnR>
                    <a:lnT w="50800" cap="flat" cmpd="sng" algn="ctr">
                      <a:solidFill>
                        <a:srgbClr val="6666FF"/>
                      </a:solidFill>
                      <a:prstDash val="solid"/>
                      <a:round/>
                      <a:headEnd type="none" w="med" len="med"/>
                      <a:tailEnd type="none" w="med" len="med"/>
                    </a:lnT>
                    <a:lnB w="50800" cap="flat" cmpd="sng" algn="ctr">
                      <a:solidFill>
                        <a:srgbClr val="6666FF"/>
                      </a:solidFill>
                      <a:prstDash val="solid"/>
                      <a:round/>
                      <a:headEnd type="none" w="med" len="med"/>
                      <a:tailEnd type="none" w="med" len="med"/>
                    </a:lnB>
                    <a:lnTlToBr>
                      <a:noFill/>
                    </a:lnTlToBr>
                    <a:lnBlToTr>
                      <a:noFill/>
                    </a:lnBlToTr>
                    <a:gradFill rotWithShape="0">
                      <a:gsLst>
                        <a:gs pos="0">
                          <a:srgbClr val="FFFFFF"/>
                        </a:gs>
                        <a:gs pos="100000">
                          <a:srgbClr val="D3FECF"/>
                        </a:gs>
                      </a:gsLst>
                      <a:lin ang="5400000" scaled="1"/>
                    </a:gradFill>
                  </a:tcPr>
                </a:tc>
              </a:tr>
              <a:tr h="647769">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400" b="1" i="0" u="none" strike="noStrike" cap="none" normalizeH="0" baseline="0" dirty="0" smtClean="0">
                          <a:ln>
                            <a:noFill/>
                          </a:ln>
                          <a:solidFill>
                            <a:srgbClr val="800000"/>
                          </a:solidFill>
                          <a:effectLst/>
                          <a:latin typeface="+mn-lt"/>
                          <a:ea typeface="ヒラギノ角ゴ ProN W3" charset="0"/>
                          <a:cs typeface="ヒラギノ角ゴ ProN W3" charset="0"/>
                          <a:sym typeface="Gill Sans" charset="0"/>
                        </a:rPr>
                        <a:t>Undecidability results for theories over strings</a:t>
                      </a:r>
                      <a:endParaRPr kumimoji="0" lang="en-US" sz="1400" b="1" i="0" u="none" strike="noStrike" cap="none" normalizeH="0" baseline="0" dirty="0">
                        <a:ln>
                          <a:noFill/>
                        </a:ln>
                        <a:solidFill>
                          <a:srgbClr val="800000"/>
                        </a:solidFill>
                        <a:effectLst/>
                        <a:latin typeface="+mn-lt"/>
                        <a:ea typeface="ヒラギノ角ゴ ProN W3" charset="0"/>
                        <a:cs typeface="ヒラギノ角ゴ ProN W3" charset="0"/>
                        <a:sym typeface="Gill Sans" charset="0"/>
                      </a:endParaRPr>
                    </a:p>
                  </a:txBody>
                  <a:tcPr marL="47625" marR="47625" marT="35719" marB="35719" anchor="ctr" horzOverflow="overflow">
                    <a:lnL w="50800" cap="flat" cmpd="sng" algn="ctr">
                      <a:solidFill>
                        <a:srgbClr val="6666FF"/>
                      </a:solidFill>
                      <a:prstDash val="solid"/>
                      <a:round/>
                      <a:headEnd type="none" w="med" len="med"/>
                      <a:tailEnd type="none" w="med" len="med"/>
                    </a:lnL>
                    <a:lnR w="50800" cap="flat" cmpd="sng" algn="ctr">
                      <a:solidFill>
                        <a:srgbClr val="6666FF"/>
                      </a:solidFill>
                      <a:prstDash val="solid"/>
                      <a:round/>
                      <a:headEnd type="none" w="med" len="med"/>
                      <a:tailEnd type="none" w="med" len="med"/>
                    </a:lnR>
                    <a:lnT w="50800" cap="flat" cmpd="sng" algn="ctr">
                      <a:solidFill>
                        <a:srgbClr val="6666FF"/>
                      </a:solidFill>
                      <a:prstDash val="solid"/>
                      <a:round/>
                      <a:headEnd type="none" w="med" len="med"/>
                      <a:tailEnd type="none" w="med" len="med"/>
                    </a:lnT>
                    <a:lnB w="50800" cap="flat" cmpd="sng" algn="ctr">
                      <a:solidFill>
                        <a:srgbClr val="6666FF"/>
                      </a:solidFill>
                      <a:prstDash val="solid"/>
                      <a:round/>
                      <a:headEnd type="none" w="med" len="med"/>
                      <a:tailEnd type="none" w="med" len="med"/>
                    </a:lnB>
                    <a:lnTlToBr>
                      <a:noFill/>
                    </a:lnTlToBr>
                    <a:lnBlToTr>
                      <a:noFill/>
                    </a:lnBlToTr>
                    <a:gradFill rotWithShape="0">
                      <a:gsLst>
                        <a:gs pos="0">
                          <a:srgbClr val="FFFFFF"/>
                        </a:gs>
                        <a:gs pos="100000">
                          <a:srgbClr val="D3FECF"/>
                        </a:gs>
                      </a:gsLst>
                      <a:lin ang="5400000" scaled="1"/>
                    </a:grad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914400" algn="l"/>
                          <a:tab pos="914400" algn="l"/>
                        </a:tabLst>
                      </a:pPr>
                      <a:r>
                        <a:rPr kumimoji="0" lang="en-US" sz="1400" b="0" i="0" u="none" strike="noStrike" cap="none" normalizeH="0" baseline="0" dirty="0" smtClean="0">
                          <a:ln>
                            <a:noFill/>
                          </a:ln>
                          <a:solidFill>
                            <a:srgbClr val="191919"/>
                          </a:solidFill>
                          <a:effectLst/>
                          <a:latin typeface="+mn-lt"/>
                          <a:ea typeface="ヒラギノ角ゴ ProN W3" charset="0"/>
                          <a:cs typeface="ヒラギノ角ゴ ProN W3" charset="0"/>
                          <a:sym typeface="Gill Sans" charset="0"/>
                        </a:rPr>
                        <a:t>New reductions</a:t>
                      </a:r>
                      <a:endParaRPr kumimoji="0" lang="en-US" sz="1400" b="0" i="0" u="none" strike="noStrike" cap="none" normalizeH="0" baseline="0" dirty="0">
                        <a:ln>
                          <a:noFill/>
                        </a:ln>
                        <a:solidFill>
                          <a:srgbClr val="191919"/>
                        </a:solidFill>
                        <a:effectLst/>
                        <a:latin typeface="+mn-lt"/>
                        <a:ea typeface="ヒラギノ角ゴ ProN W3" charset="0"/>
                        <a:cs typeface="ヒラギノ角ゴ ProN W3" charset="0"/>
                        <a:sym typeface="Gill Sans" charset="0"/>
                      </a:endParaRPr>
                    </a:p>
                  </a:txBody>
                  <a:tcPr marL="47625" marR="47625" marT="35719" marB="35719" anchor="ctr" horzOverflow="overflow">
                    <a:lnL w="50800" cap="flat" cmpd="sng" algn="ctr">
                      <a:solidFill>
                        <a:srgbClr val="6666FF"/>
                      </a:solidFill>
                      <a:prstDash val="solid"/>
                      <a:round/>
                      <a:headEnd type="none" w="med" len="med"/>
                      <a:tailEnd type="none" w="med" len="med"/>
                    </a:lnL>
                    <a:lnR w="50800" cap="flat" cmpd="sng" algn="ctr">
                      <a:solidFill>
                        <a:srgbClr val="6666FF"/>
                      </a:solidFill>
                      <a:prstDash val="solid"/>
                      <a:round/>
                      <a:headEnd type="none" w="med" len="med"/>
                      <a:tailEnd type="none" w="med" len="med"/>
                    </a:lnR>
                    <a:lnT w="50800" cap="flat" cmpd="sng" algn="ctr">
                      <a:solidFill>
                        <a:srgbClr val="6666FF"/>
                      </a:solidFill>
                      <a:prstDash val="solid"/>
                      <a:round/>
                      <a:headEnd type="none" w="med" len="med"/>
                      <a:tailEnd type="none" w="med" len="med"/>
                    </a:lnT>
                    <a:lnB w="50800" cap="flat" cmpd="sng" algn="ctr">
                      <a:solidFill>
                        <a:srgbClr val="6666FF"/>
                      </a:solidFill>
                      <a:prstDash val="solid"/>
                      <a:round/>
                      <a:headEnd type="none" w="med" len="med"/>
                      <a:tailEnd type="none" w="med" len="med"/>
                    </a:lnB>
                    <a:lnTlToBr>
                      <a:noFill/>
                    </a:lnTlToBr>
                    <a:lnBlToTr>
                      <a:noFill/>
                    </a:lnBlToTr>
                    <a:gradFill rotWithShape="0">
                      <a:gsLst>
                        <a:gs pos="0">
                          <a:srgbClr val="FFFFFF"/>
                        </a:gs>
                        <a:gs pos="100000">
                          <a:srgbClr val="D3FECF"/>
                        </a:gs>
                      </a:gsLst>
                      <a:lin ang="5400000" scaled="1"/>
                    </a:grad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400" b="0" i="0" u="none" strike="noStrike" cap="none" normalizeH="0" baseline="0" dirty="0" smtClean="0">
                          <a:ln>
                            <a:noFill/>
                          </a:ln>
                          <a:solidFill>
                            <a:srgbClr val="800000"/>
                          </a:solidFill>
                          <a:effectLst/>
                          <a:latin typeface="+mn-lt"/>
                          <a:ea typeface="ヒラギノ角ゴ ProN W3" charset="0"/>
                          <a:cs typeface="ヒラギノ角ゴ ProN W3" charset="0"/>
                          <a:sym typeface="Gill Sans" charset="0"/>
                        </a:rPr>
                        <a:t>Solved open problems</a:t>
                      </a:r>
                      <a:endParaRPr kumimoji="0" lang="en-US" sz="1400" b="0" i="0" u="none" strike="noStrike" cap="none" normalizeH="0" baseline="0" dirty="0">
                        <a:ln>
                          <a:noFill/>
                        </a:ln>
                        <a:solidFill>
                          <a:srgbClr val="800000"/>
                        </a:solidFill>
                        <a:effectLst/>
                        <a:latin typeface="+mn-lt"/>
                        <a:ea typeface="ヒラギノ角ゴ ProN W3" charset="0"/>
                        <a:cs typeface="ヒラギノ角ゴ ProN W3" charset="0"/>
                        <a:sym typeface="Gill Sans" charset="0"/>
                      </a:endParaRPr>
                    </a:p>
                  </a:txBody>
                  <a:tcPr marL="47625" marR="47625" marT="35719" marB="35719" anchor="ctr" horzOverflow="overflow">
                    <a:lnL w="50800" cap="flat" cmpd="sng" algn="ctr">
                      <a:solidFill>
                        <a:srgbClr val="6666FF"/>
                      </a:solidFill>
                      <a:prstDash val="solid"/>
                      <a:round/>
                      <a:headEnd type="none" w="med" len="med"/>
                      <a:tailEnd type="none" w="med" len="med"/>
                    </a:lnL>
                    <a:lnR w="50800" cap="flat" cmpd="sng" algn="ctr">
                      <a:solidFill>
                        <a:srgbClr val="6666FF"/>
                      </a:solidFill>
                      <a:prstDash val="solid"/>
                      <a:round/>
                      <a:headEnd type="none" w="med" len="med"/>
                      <a:tailEnd type="none" w="med" len="med"/>
                    </a:lnR>
                    <a:lnT w="50800" cap="flat" cmpd="sng" algn="ctr">
                      <a:solidFill>
                        <a:srgbClr val="6666FF"/>
                      </a:solidFill>
                      <a:prstDash val="solid"/>
                      <a:round/>
                      <a:headEnd type="none" w="med" len="med"/>
                      <a:tailEnd type="none" w="med" len="med"/>
                    </a:lnT>
                    <a:lnB w="50800" cap="flat" cmpd="sng" algn="ctr">
                      <a:solidFill>
                        <a:srgbClr val="6666FF"/>
                      </a:solidFill>
                      <a:prstDash val="solid"/>
                      <a:round/>
                      <a:headEnd type="none" w="med" len="med"/>
                      <a:tailEnd type="none" w="med" len="med"/>
                    </a:lnB>
                    <a:lnTlToBr>
                      <a:noFill/>
                    </a:lnTlToBr>
                    <a:lnBlToTr>
                      <a:noFill/>
                    </a:lnBlToTr>
                    <a:gradFill rotWithShape="0">
                      <a:gsLst>
                        <a:gs pos="0">
                          <a:srgbClr val="FFFFFF"/>
                        </a:gs>
                        <a:gs pos="100000">
                          <a:srgbClr val="D3FECF"/>
                        </a:gs>
                      </a:gsLst>
                      <a:lin ang="5400000" scaled="1"/>
                    </a:grad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400" b="0" i="0" u="none" strike="noStrike" cap="none" normalizeH="0" baseline="0" dirty="0" smtClean="0">
                          <a:ln>
                            <a:noFill/>
                          </a:ln>
                          <a:solidFill>
                            <a:schemeClr val="tx1"/>
                          </a:solidFill>
                          <a:effectLst/>
                          <a:latin typeface="+mn-lt"/>
                          <a:ea typeface="ヒラギノ角ゴ ProN W3" charset="0"/>
                          <a:cs typeface="ヒラギノ角ゴ ProN W3" charset="0"/>
                          <a:sym typeface="Gill Sans" charset="0"/>
                        </a:rPr>
                        <a:t>HVC 2012</a:t>
                      </a:r>
                      <a:endParaRPr kumimoji="0" lang="en-US" sz="1400" b="0" i="0" u="none" strike="noStrike" cap="none" normalizeH="0" baseline="0" dirty="0">
                        <a:ln>
                          <a:noFill/>
                        </a:ln>
                        <a:solidFill>
                          <a:schemeClr val="tx1"/>
                        </a:solidFill>
                        <a:effectLst/>
                        <a:latin typeface="+mn-lt"/>
                        <a:ea typeface="ヒラギノ角ゴ ProN W3" charset="0"/>
                        <a:cs typeface="ヒラギノ角ゴ ProN W3" charset="0"/>
                        <a:sym typeface="Gill Sans" charset="0"/>
                      </a:endParaRPr>
                    </a:p>
                  </a:txBody>
                  <a:tcPr marL="47625" marR="47625" marT="35719" marB="35719" anchor="ctr" horzOverflow="overflow">
                    <a:lnL w="50800" cap="flat" cmpd="sng" algn="ctr">
                      <a:solidFill>
                        <a:srgbClr val="6666FF"/>
                      </a:solidFill>
                      <a:prstDash val="solid"/>
                      <a:round/>
                      <a:headEnd type="none" w="med" len="med"/>
                      <a:tailEnd type="none" w="med" len="med"/>
                    </a:lnL>
                    <a:lnR w="50800" cap="flat" cmpd="sng" algn="ctr">
                      <a:solidFill>
                        <a:srgbClr val="6666FF"/>
                      </a:solidFill>
                      <a:prstDash val="solid"/>
                      <a:round/>
                      <a:headEnd type="none" w="med" len="med"/>
                      <a:tailEnd type="none" w="med" len="med"/>
                    </a:lnR>
                    <a:lnT w="50800" cap="flat" cmpd="sng" algn="ctr">
                      <a:solidFill>
                        <a:srgbClr val="6666FF"/>
                      </a:solidFill>
                      <a:prstDash val="solid"/>
                      <a:round/>
                      <a:headEnd type="none" w="med" len="med"/>
                      <a:tailEnd type="none" w="med" len="med"/>
                    </a:lnT>
                    <a:lnB w="50800" cap="flat" cmpd="sng" algn="ctr">
                      <a:solidFill>
                        <a:srgbClr val="6666FF"/>
                      </a:solidFill>
                      <a:prstDash val="solid"/>
                      <a:round/>
                      <a:headEnd type="none" w="med" len="med"/>
                      <a:tailEnd type="none" w="med" len="med"/>
                    </a:lnB>
                    <a:lnTlToBr>
                      <a:noFill/>
                    </a:lnTlToBr>
                    <a:lnBlToTr>
                      <a:noFill/>
                    </a:lnBlToTr>
                    <a:gradFill rotWithShape="0">
                      <a:gsLst>
                        <a:gs pos="0">
                          <a:srgbClr val="FFFFFF"/>
                        </a:gs>
                        <a:gs pos="100000">
                          <a:srgbClr val="D3FECF"/>
                        </a:gs>
                      </a:gsLst>
                      <a:lin ang="5400000" scaled="1"/>
                    </a:gradFill>
                  </a:tcPr>
                </a:tc>
              </a:tr>
            </a:tbl>
          </a:graphicData>
        </a:graphic>
      </p:graphicFrame>
      <p:sp>
        <p:nvSpPr>
          <p:cNvPr id="344099" name="Rectangle 72"/>
          <p:cNvSpPr>
            <a:spLocks/>
          </p:cNvSpPr>
          <p:nvPr/>
        </p:nvSpPr>
        <p:spPr bwMode="auto">
          <a:xfrm>
            <a:off x="498013" y="5930897"/>
            <a:ext cx="11267563" cy="821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l">
              <a:buFontTx/>
              <a:buAutoNum type="arabicPeriod"/>
            </a:pPr>
            <a:r>
              <a:rPr lang="en-US" sz="1300" dirty="0">
                <a:solidFill>
                  <a:srgbClr val="400080"/>
                </a:solidFill>
                <a:ea typeface="ＭＳ Ｐゴシック" charset="0"/>
                <a:cs typeface="ＭＳ Ｐゴシック" charset="0"/>
              </a:rPr>
              <a:t> 100+ research projects use </a:t>
            </a:r>
            <a:r>
              <a:rPr lang="en-US" sz="1300" dirty="0" smtClean="0">
                <a:solidFill>
                  <a:srgbClr val="400080"/>
                </a:solidFill>
                <a:ea typeface="ＭＳ Ｐゴシック" charset="0"/>
                <a:cs typeface="ＭＳ Ｐゴシック" charset="0"/>
              </a:rPr>
              <a:t>STP, HAMPI, and Z3str2.</a:t>
            </a:r>
            <a:endParaRPr lang="en-US" sz="1300" dirty="0">
              <a:solidFill>
                <a:srgbClr val="FF0000"/>
              </a:solidFill>
              <a:ea typeface="ＭＳ Ｐゴシック" charset="0"/>
              <a:cs typeface="ＭＳ Ｐゴシック" charset="0"/>
            </a:endParaRPr>
          </a:p>
          <a:p>
            <a:pPr algn="l">
              <a:buFontTx/>
              <a:buAutoNum type="arabicPeriod"/>
            </a:pPr>
            <a:r>
              <a:rPr lang="en-US" sz="1300" dirty="0">
                <a:solidFill>
                  <a:srgbClr val="400080"/>
                </a:solidFill>
                <a:ea typeface="ＭＳ Ｐゴシック" charset="0"/>
                <a:cs typeface="ＭＳ Ｐゴシック" charset="0"/>
              </a:rPr>
              <a:t> STP won the SMTCOMP 2006/2010 and second in 2011/2014 competitions for bit-vector solvers</a:t>
            </a:r>
          </a:p>
          <a:p>
            <a:pPr algn="l">
              <a:buFontTx/>
              <a:buAutoNum type="arabicPeriod"/>
            </a:pPr>
            <a:r>
              <a:rPr lang="en-US" sz="1300" dirty="0">
                <a:solidFill>
                  <a:srgbClr val="FF0000"/>
                </a:solidFill>
                <a:ea typeface="ＭＳ Ｐゴシック" charset="0"/>
                <a:cs typeface="ＭＳ Ｐゴシック" charset="0"/>
              </a:rPr>
              <a:t> </a:t>
            </a:r>
            <a:r>
              <a:rPr lang="en-US" sz="1300" dirty="0" smtClean="0">
                <a:solidFill>
                  <a:srgbClr val="FF0000"/>
                </a:solidFill>
                <a:ea typeface="ＭＳ Ｐゴシック" charset="0"/>
                <a:cs typeface="ＭＳ Ｐゴシック" charset="0"/>
              </a:rPr>
              <a:t>Best paper awards/honors at various conferences including SAT, DATE, SPLC, CAV, and CADE</a:t>
            </a:r>
            <a:endParaRPr lang="en-US" sz="1300" dirty="0">
              <a:solidFill>
                <a:srgbClr val="FF0000"/>
              </a:solidFill>
              <a:ea typeface="ＭＳ Ｐゴシック" charset="0"/>
              <a:cs typeface="ＭＳ Ｐゴシック" charset="0"/>
            </a:endParaRPr>
          </a:p>
          <a:p>
            <a:pPr algn="l">
              <a:buFontTx/>
              <a:buAutoNum type="arabicPeriod"/>
            </a:pPr>
            <a:r>
              <a:rPr lang="en-US" sz="1300" dirty="0">
                <a:solidFill>
                  <a:srgbClr val="400080"/>
                </a:solidFill>
                <a:ea typeface="ＭＳ Ｐゴシック" charset="0"/>
                <a:cs typeface="ＭＳ Ｐゴシック" charset="0"/>
              </a:rPr>
              <a:t> Retargetable Compiler (DATE 1999, 2008). </a:t>
            </a:r>
            <a:r>
              <a:rPr lang="en-US" sz="1300" dirty="0">
                <a:solidFill>
                  <a:srgbClr val="FF0000"/>
                </a:solidFill>
                <a:ea typeface="ＭＳ Ｐゴシック" charset="0"/>
                <a:cs typeface="ＭＳ Ｐゴシック" charset="0"/>
              </a:rPr>
              <a:t>Ten Year Most-influential paper award at DATE 2008.</a:t>
            </a:r>
          </a:p>
        </p:txBody>
      </p:sp>
    </p:spTree>
    <p:extLst>
      <p:ext uri="{BB962C8B-B14F-4D97-AF65-F5344CB8AC3E}">
        <p14:creationId xmlns:p14="http://schemas.microsoft.com/office/powerpoint/2010/main" val="3044626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900" y="270418"/>
            <a:ext cx="11176000" cy="1188720"/>
          </a:xfrm>
        </p:spPr>
        <p:txBody>
          <a:bodyPr/>
          <a:lstStyle/>
          <a:p>
            <a:r>
              <a:rPr lang="en-US" dirty="0"/>
              <a:t>References</a:t>
            </a:r>
          </a:p>
        </p:txBody>
      </p:sp>
      <p:sp>
        <p:nvSpPr>
          <p:cNvPr id="4" name="Content Placeholder 3"/>
          <p:cNvSpPr>
            <a:spLocks noGrp="1"/>
          </p:cNvSpPr>
          <p:nvPr>
            <p:ph idx="1"/>
          </p:nvPr>
        </p:nvSpPr>
        <p:spPr>
          <a:xfrm>
            <a:off x="584200" y="1587500"/>
            <a:ext cx="11188700" cy="5168900"/>
          </a:xfrm>
        </p:spPr>
        <p:txBody>
          <a:bodyPr>
            <a:normAutofit fontScale="92500" lnSpcReduction="20000"/>
          </a:bodyPr>
          <a:lstStyle/>
          <a:p>
            <a:r>
              <a:rPr lang="en-US" dirty="0"/>
              <a:t>[WGS03] Williams, R., Gomes, C.P. and Selman, B., 2003. Backdoors to typical case complexity. In </a:t>
            </a:r>
            <a:r>
              <a:rPr lang="en-US" dirty="0" smtClean="0"/>
              <a:t>IJCAI 2003</a:t>
            </a:r>
            <a:endParaRPr lang="en-US" dirty="0"/>
          </a:p>
          <a:p>
            <a:r>
              <a:rPr lang="en-US" dirty="0" smtClean="0"/>
              <a:t>[</a:t>
            </a:r>
            <a:r>
              <a:rPr lang="en-US" dirty="0"/>
              <a:t>BSG09] </a:t>
            </a:r>
            <a:r>
              <a:rPr lang="en-US" dirty="0" err="1"/>
              <a:t>Dilkina</a:t>
            </a:r>
            <a:r>
              <a:rPr lang="en-US" dirty="0"/>
              <a:t>, B., Gomes, C.P. and Sabharwal, A., 2009. Backdoors in the context of learning. In </a:t>
            </a:r>
            <a:r>
              <a:rPr lang="en-US" dirty="0" smtClean="0"/>
              <a:t>SAT 2009</a:t>
            </a:r>
            <a:endParaRPr lang="en-US" dirty="0"/>
          </a:p>
          <a:p>
            <a:r>
              <a:rPr lang="en-US" dirty="0" smtClean="0"/>
              <a:t>[</a:t>
            </a:r>
            <a:r>
              <a:rPr lang="en-US" dirty="0"/>
              <a:t>AL12] </a:t>
            </a:r>
            <a:r>
              <a:rPr lang="en-US" dirty="0" err="1"/>
              <a:t>Ansótegui</a:t>
            </a:r>
            <a:r>
              <a:rPr lang="en-US" dirty="0"/>
              <a:t>, C., </a:t>
            </a:r>
            <a:r>
              <a:rPr lang="en-US" dirty="0" err="1"/>
              <a:t>Giráldez</a:t>
            </a:r>
            <a:r>
              <a:rPr lang="en-US" dirty="0"/>
              <a:t>-Cru, J. and Levy, J., 2012. The community structure of SAT formulas. In </a:t>
            </a:r>
            <a:r>
              <a:rPr lang="en-US" dirty="0" smtClean="0"/>
              <a:t>SAT</a:t>
            </a:r>
            <a:endParaRPr lang="en-US" dirty="0"/>
          </a:p>
          <a:p>
            <a:r>
              <a:rPr lang="en-US" dirty="0"/>
              <a:t>[NGFAS14] </a:t>
            </a:r>
            <a:r>
              <a:rPr lang="en-US" dirty="0" err="1"/>
              <a:t>Newsham</a:t>
            </a:r>
            <a:r>
              <a:rPr lang="en-US" dirty="0"/>
              <a:t>, Z., Ganesh, V., </a:t>
            </a:r>
            <a:r>
              <a:rPr lang="en-US" dirty="0" err="1"/>
              <a:t>Fischmeister</a:t>
            </a:r>
            <a:r>
              <a:rPr lang="en-US" dirty="0"/>
              <a:t>, S., </a:t>
            </a:r>
            <a:r>
              <a:rPr lang="en-US" dirty="0" err="1"/>
              <a:t>Audemard</a:t>
            </a:r>
            <a:r>
              <a:rPr lang="en-US" dirty="0"/>
              <a:t>, G. and Simon, L., 2014. Impact of community structure on SAT solver performance. In </a:t>
            </a:r>
            <a:r>
              <a:rPr lang="en-US" dirty="0" smtClean="0"/>
              <a:t>SAT 2014</a:t>
            </a:r>
            <a:endParaRPr lang="en-US" dirty="0"/>
          </a:p>
          <a:p>
            <a:r>
              <a:rPr lang="en-US" dirty="0" smtClean="0"/>
              <a:t>[KSM11</a:t>
            </a:r>
            <a:r>
              <a:rPr lang="en-US" dirty="0"/>
              <a:t>] </a:t>
            </a:r>
            <a:r>
              <a:rPr lang="en-US" dirty="0" err="1"/>
              <a:t>Katebi</a:t>
            </a:r>
            <a:r>
              <a:rPr lang="en-US" dirty="0"/>
              <a:t>, H., </a:t>
            </a:r>
            <a:r>
              <a:rPr lang="en-US" dirty="0" err="1"/>
              <a:t>Sakallah</a:t>
            </a:r>
            <a:r>
              <a:rPr lang="en-US" dirty="0"/>
              <a:t>, K.A. and Marques-Silva, J.P., 2011. Empirical study of the anatomy of modern SAT solvers. In </a:t>
            </a:r>
            <a:r>
              <a:rPr lang="en-US" dirty="0" smtClean="0"/>
              <a:t>SAT 2011</a:t>
            </a:r>
            <a:endParaRPr lang="en-US" dirty="0"/>
          </a:p>
          <a:p>
            <a:r>
              <a:rPr lang="en-US" dirty="0" smtClean="0"/>
              <a:t>[</a:t>
            </a:r>
            <a:r>
              <a:rPr lang="en-US" dirty="0"/>
              <a:t>LGZC15] Liang, J.H., Ganesh, V., </a:t>
            </a:r>
            <a:r>
              <a:rPr lang="en-US" dirty="0" err="1"/>
              <a:t>Zulkoski</a:t>
            </a:r>
            <a:r>
              <a:rPr lang="en-US" dirty="0"/>
              <a:t>, E., Zaman, A. and </a:t>
            </a:r>
            <a:r>
              <a:rPr lang="en-US" dirty="0" err="1"/>
              <a:t>Czarnecki</a:t>
            </a:r>
            <a:r>
              <a:rPr lang="en-US" dirty="0"/>
              <a:t>, K., 2015. Understanding VSIDS branching heuristics in conflict-driven clause-learning SAT solvers. In </a:t>
            </a:r>
            <a:r>
              <a:rPr lang="en-US" dirty="0" smtClean="0"/>
              <a:t>HVC 2015.</a:t>
            </a:r>
            <a:endParaRPr lang="en-US" dirty="0"/>
          </a:p>
          <a:p>
            <a:r>
              <a:rPr lang="en-US" dirty="0" smtClean="0"/>
              <a:t>[</a:t>
            </a:r>
            <a:r>
              <a:rPr lang="en-US" dirty="0"/>
              <a:t>MMZZM01] </a:t>
            </a:r>
            <a:r>
              <a:rPr lang="en-US" dirty="0" err="1"/>
              <a:t>Moskewicz</a:t>
            </a:r>
            <a:r>
              <a:rPr lang="en-US" dirty="0"/>
              <a:t>, M.W., Madigan, C.F., Zhao, Y., Zhang, L. and Malik, S., 2001. Chaff: Engineering an efficient SAT solver. In </a:t>
            </a:r>
            <a:r>
              <a:rPr lang="en-US" dirty="0" smtClean="0"/>
              <a:t>DAC 2001</a:t>
            </a:r>
            <a:endParaRPr lang="en-US" dirty="0"/>
          </a:p>
          <a:p>
            <a:r>
              <a:rPr lang="en-US" dirty="0" smtClean="0"/>
              <a:t>[</a:t>
            </a:r>
            <a:r>
              <a:rPr lang="en-US" dirty="0"/>
              <a:t>B09] </a:t>
            </a:r>
            <a:r>
              <a:rPr lang="en-US" dirty="0" err="1"/>
              <a:t>Biere</a:t>
            </a:r>
            <a:r>
              <a:rPr lang="en-US" dirty="0"/>
              <a:t>, A., 2008. Adaptive restart strategies for conflict driven SAT solvers. In </a:t>
            </a:r>
            <a:r>
              <a:rPr lang="en-US" dirty="0" smtClean="0"/>
              <a:t>SAT</a:t>
            </a:r>
            <a:r>
              <a:rPr lang="en-US" dirty="0"/>
              <a:t> </a:t>
            </a:r>
            <a:r>
              <a:rPr lang="en-US" dirty="0" smtClean="0"/>
              <a:t>2008</a:t>
            </a:r>
          </a:p>
          <a:p>
            <a:r>
              <a:rPr lang="en-US" dirty="0" smtClean="0"/>
              <a:t>[LGPC16] </a:t>
            </a:r>
            <a:r>
              <a:rPr lang="en-US" dirty="0"/>
              <a:t>Liang, J.H., Ganesh, V., </a:t>
            </a:r>
            <a:r>
              <a:rPr lang="en-US" dirty="0" err="1" smtClean="0"/>
              <a:t>Poupart</a:t>
            </a:r>
            <a:r>
              <a:rPr lang="en-US" dirty="0" smtClean="0"/>
              <a:t>, P., </a:t>
            </a:r>
            <a:r>
              <a:rPr lang="en-US" dirty="0"/>
              <a:t>and Czarnecki, K</a:t>
            </a:r>
            <a:r>
              <a:rPr lang="en-US" dirty="0" smtClean="0"/>
              <a:t>. Learning </a:t>
            </a:r>
            <a:r>
              <a:rPr lang="en-US" dirty="0"/>
              <a:t>Rate Based Branching Heuristic for SAT </a:t>
            </a:r>
            <a:r>
              <a:rPr lang="en-US" dirty="0" smtClean="0"/>
              <a:t>Solvers. In SAT 2016</a:t>
            </a:r>
          </a:p>
          <a:p>
            <a:r>
              <a:rPr lang="en-US" dirty="0" smtClean="0"/>
              <a:t>[LGPC+</a:t>
            </a:r>
            <a:r>
              <a:rPr lang="en-US" dirty="0"/>
              <a:t>16] Liang, J.H., Ganesh, V., </a:t>
            </a:r>
            <a:r>
              <a:rPr lang="en-US" dirty="0" err="1"/>
              <a:t>Poupart</a:t>
            </a:r>
            <a:r>
              <a:rPr lang="en-US" dirty="0"/>
              <a:t>, P., and Czarnecki, K</a:t>
            </a:r>
            <a:r>
              <a:rPr lang="en-US" dirty="0" smtClean="0"/>
              <a:t>. Conflict-history Based </a:t>
            </a:r>
            <a:r>
              <a:rPr lang="en-US" dirty="0"/>
              <a:t>Branching Heuristic for SAT Solvers. In </a:t>
            </a:r>
            <a:r>
              <a:rPr lang="en-US" dirty="0" smtClean="0"/>
              <a:t>AAAI 2016</a:t>
            </a:r>
          </a:p>
          <a:p>
            <a:r>
              <a:rPr lang="en-US" dirty="0" smtClean="0"/>
              <a:t>[LGRC15</a:t>
            </a:r>
            <a:r>
              <a:rPr lang="en-US" dirty="0"/>
              <a:t>] Liang, J.H., Ganesh, V., </a:t>
            </a:r>
            <a:r>
              <a:rPr lang="en-US" dirty="0" smtClean="0"/>
              <a:t>Raman, V.</a:t>
            </a:r>
            <a:r>
              <a:rPr lang="en-US" dirty="0"/>
              <a:t>, and Czarnecki, K</a:t>
            </a:r>
            <a:r>
              <a:rPr lang="en-US" dirty="0" smtClean="0"/>
              <a:t>. SAT-based Analysis of Large Real-world Feature Models are Easy. In SPLC 2015</a:t>
            </a:r>
          </a:p>
        </p:txBody>
      </p:sp>
      <p:sp>
        <p:nvSpPr>
          <p:cNvPr id="3" name="Slide Number Placeholder 2"/>
          <p:cNvSpPr>
            <a:spLocks noGrp="1"/>
          </p:cNvSpPr>
          <p:nvPr>
            <p:ph type="sldNum" sz="quarter" idx="12"/>
          </p:nvPr>
        </p:nvSpPr>
        <p:spPr/>
        <p:txBody>
          <a:bodyPr/>
          <a:lstStyle/>
          <a:p>
            <a:fld id="{8A7A6979-0714-4377-B894-6BE4C2D6E202}" type="slidenum">
              <a:rPr lang="en-US" smtClean="0"/>
              <a:t>41</a:t>
            </a:fld>
            <a:endParaRPr lang="en-US" dirty="0"/>
          </a:p>
        </p:txBody>
      </p:sp>
    </p:spTree>
    <p:extLst>
      <p:ext uri="{BB962C8B-B14F-4D97-AF65-F5344CB8AC3E}">
        <p14:creationId xmlns:p14="http://schemas.microsoft.com/office/powerpoint/2010/main" val="29896008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5833" y="964170"/>
            <a:ext cx="8991599" cy="5147734"/>
          </a:xfrm>
        </p:spPr>
        <p:txBody>
          <a:bodyPr>
            <a:normAutofit/>
          </a:bodyPr>
          <a:lstStyle/>
          <a:p>
            <a:r>
              <a:rPr lang="en-US" dirty="0" smtClean="0"/>
              <a:t>THANKS!</a:t>
            </a:r>
            <a:br>
              <a:rPr lang="en-US" dirty="0" smtClean="0"/>
            </a:br>
            <a:r>
              <a:rPr lang="en-US" dirty="0" smtClean="0"/>
              <a:t/>
            </a:r>
            <a:br>
              <a:rPr lang="en-US" dirty="0" smtClean="0"/>
            </a:br>
            <a:r>
              <a:rPr lang="en-US" dirty="0" smtClean="0"/>
              <a:t>MAPLE </a:t>
            </a:r>
            <a:r>
              <a:rPr lang="en-US" dirty="0"/>
              <a:t>SERIES OF SAT SOLVERS HERE:</a:t>
            </a:r>
            <a:br>
              <a:rPr lang="en-US" dirty="0"/>
            </a:br>
            <a:r>
              <a:rPr lang="en-US" sz="1800" dirty="0">
                <a:solidFill>
                  <a:srgbClr val="3366FF"/>
                </a:solidFill>
                <a:hlinkClick r:id="rId3"/>
              </a:rPr>
              <a:t>https://</a:t>
            </a:r>
            <a:r>
              <a:rPr lang="en-US" sz="1800" dirty="0" err="1">
                <a:solidFill>
                  <a:srgbClr val="3366FF"/>
                </a:solidFill>
                <a:hlinkClick r:id="rId3"/>
              </a:rPr>
              <a:t>sites.google.com</a:t>
            </a:r>
            <a:r>
              <a:rPr lang="en-US" sz="1800" dirty="0">
                <a:solidFill>
                  <a:srgbClr val="3366FF"/>
                </a:solidFill>
                <a:hlinkClick r:id="rId3"/>
              </a:rPr>
              <a:t>/a/</a:t>
            </a:r>
            <a:r>
              <a:rPr lang="en-US" sz="1800" dirty="0" err="1">
                <a:solidFill>
                  <a:srgbClr val="3366FF"/>
                </a:solidFill>
                <a:hlinkClick r:id="rId3"/>
              </a:rPr>
              <a:t>gsd.uwaterloo.ca</a:t>
            </a:r>
            <a:r>
              <a:rPr lang="en-US" sz="1800" dirty="0">
                <a:solidFill>
                  <a:srgbClr val="3366FF"/>
                </a:solidFill>
                <a:hlinkClick r:id="rId3"/>
              </a:rPr>
              <a:t>/</a:t>
            </a:r>
            <a:r>
              <a:rPr lang="en-US" sz="1800" dirty="0" err="1">
                <a:solidFill>
                  <a:srgbClr val="3366FF"/>
                </a:solidFill>
                <a:hlinkClick r:id="rId3"/>
              </a:rPr>
              <a:t>maplesat</a:t>
            </a:r>
            <a:r>
              <a:rPr lang="en-US" sz="1800" dirty="0" smtClean="0">
                <a:solidFill>
                  <a:srgbClr val="3366FF"/>
                </a:solidFill>
                <a:hlinkClick r:id="rId3"/>
              </a:rPr>
              <a:t>/</a:t>
            </a:r>
            <a:r>
              <a:rPr lang="en-US" dirty="0" smtClean="0"/>
              <a:t/>
            </a:r>
            <a:br>
              <a:rPr lang="en-US" dirty="0" smtClean="0"/>
            </a:br>
            <a:r>
              <a:rPr lang="en-US" dirty="0" smtClean="0"/>
              <a:t/>
            </a:r>
            <a:br>
              <a:rPr lang="en-US" dirty="0" smtClean="0"/>
            </a:br>
            <a:r>
              <a:rPr lang="en-US" dirty="0" smtClean="0"/>
              <a:t>QUESTIONS?</a:t>
            </a:r>
            <a:endParaRPr lang="en-US" dirty="0"/>
          </a:p>
        </p:txBody>
      </p:sp>
      <p:sp>
        <p:nvSpPr>
          <p:cNvPr id="3" name="Slide Number Placeholder 2"/>
          <p:cNvSpPr>
            <a:spLocks noGrp="1"/>
          </p:cNvSpPr>
          <p:nvPr>
            <p:ph type="sldNum" sz="quarter" idx="12"/>
          </p:nvPr>
        </p:nvSpPr>
        <p:spPr/>
        <p:txBody>
          <a:bodyPr/>
          <a:lstStyle/>
          <a:p>
            <a:fld id="{8A7A6979-0714-4377-B894-6BE4C2D6E202}" type="slidenum">
              <a:rPr lang="en-US" smtClean="0"/>
              <a:t>42</a:t>
            </a:fld>
            <a:endParaRPr lang="en-US" dirty="0"/>
          </a:p>
        </p:txBody>
      </p:sp>
    </p:spTree>
    <p:extLst>
      <p:ext uri="{BB962C8B-B14F-4D97-AF65-F5344CB8AC3E}">
        <p14:creationId xmlns:p14="http://schemas.microsoft.com/office/powerpoint/2010/main" val="42407560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body" idx="1"/>
          </p:nvPr>
        </p:nvSpPr>
        <p:spPr>
          <a:xfrm>
            <a:off x="292100" y="1460500"/>
            <a:ext cx="11645900" cy="5283200"/>
          </a:xfrm>
        </p:spPr>
        <p:txBody>
          <a:bodyPr anchor="ctr">
            <a:noAutofit/>
          </a:bodyPr>
          <a:lstStyle/>
          <a:p>
            <a:pPr>
              <a:lnSpc>
                <a:spcPts val="3181"/>
              </a:lnSpc>
              <a:buFont typeface="Arial"/>
              <a:buChar char="•"/>
              <a:defRPr/>
            </a:pPr>
            <a:r>
              <a:rPr lang="en-US" sz="2000" dirty="0">
                <a:cs typeface="Gill Sans"/>
              </a:rPr>
              <a:t>A </a:t>
            </a:r>
            <a:r>
              <a:rPr lang="en-US" sz="2000" b="1" dirty="0">
                <a:cs typeface="Gill Sans"/>
              </a:rPr>
              <a:t>literal</a:t>
            </a:r>
            <a:r>
              <a:rPr lang="en-US" sz="2000" dirty="0">
                <a:cs typeface="Gill Sans"/>
              </a:rPr>
              <a:t> </a:t>
            </a:r>
            <a:r>
              <a:rPr lang="en-US" sz="2000" i="1" dirty="0">
                <a:solidFill>
                  <a:srgbClr val="C00000"/>
                </a:solidFill>
                <a:cs typeface="Gill Sans"/>
              </a:rPr>
              <a:t>p</a:t>
            </a:r>
            <a:r>
              <a:rPr lang="en-US" sz="2000" dirty="0">
                <a:cs typeface="Gill Sans"/>
              </a:rPr>
              <a:t> is a Boolean variable </a:t>
            </a:r>
            <a:r>
              <a:rPr lang="en-US" sz="2000" i="1" dirty="0">
                <a:solidFill>
                  <a:srgbClr val="C00000"/>
                </a:solidFill>
                <a:cs typeface="Gill Sans"/>
              </a:rPr>
              <a:t>x</a:t>
            </a:r>
            <a:r>
              <a:rPr lang="en-US" sz="2000" dirty="0">
                <a:cs typeface="Gill Sans"/>
              </a:rPr>
              <a:t> or its negation </a:t>
            </a:r>
            <a:r>
              <a:rPr lang="en-US" sz="2000" b="1" baseline="15000" dirty="0">
                <a:solidFill>
                  <a:srgbClr val="C00000"/>
                </a:solidFill>
                <a:cs typeface="Gill Sans"/>
              </a:rPr>
              <a:t>¬</a:t>
            </a:r>
            <a:r>
              <a:rPr lang="en-US" sz="2000" i="1" dirty="0">
                <a:solidFill>
                  <a:srgbClr val="C00000"/>
                </a:solidFill>
                <a:cs typeface="Gill Sans"/>
              </a:rPr>
              <a:t>x</a:t>
            </a:r>
            <a:r>
              <a:rPr lang="en-US" sz="2000" dirty="0">
                <a:cs typeface="Gill Sans"/>
              </a:rPr>
              <a:t>. A </a:t>
            </a:r>
            <a:r>
              <a:rPr lang="en-US" sz="2000" b="1" dirty="0">
                <a:cs typeface="Gill Sans"/>
              </a:rPr>
              <a:t>clause </a:t>
            </a:r>
            <a:r>
              <a:rPr lang="en-US" sz="2000" i="1" dirty="0">
                <a:solidFill>
                  <a:srgbClr val="C00000"/>
                </a:solidFill>
                <a:cs typeface="Gill Sans"/>
              </a:rPr>
              <a:t>C</a:t>
            </a:r>
            <a:r>
              <a:rPr lang="en-US" sz="2000" dirty="0">
                <a:cs typeface="Gill Sans"/>
              </a:rPr>
              <a:t> is a disjunction of literals:  </a:t>
            </a:r>
            <a:r>
              <a:rPr lang="en-US" sz="2000" i="1" dirty="0">
                <a:solidFill>
                  <a:srgbClr val="C00000"/>
                </a:solidFill>
                <a:cs typeface="Gill Sans"/>
              </a:rPr>
              <a:t>x</a:t>
            </a:r>
            <a:r>
              <a:rPr lang="en-US" sz="2000" i="1" baseline="-24000" dirty="0">
                <a:solidFill>
                  <a:srgbClr val="C00000"/>
                </a:solidFill>
                <a:cs typeface="Gill Sans"/>
              </a:rPr>
              <a:t>2</a:t>
            </a:r>
            <a:r>
              <a:rPr lang="en-US" sz="2000" dirty="0">
                <a:cs typeface="Gill Sans"/>
              </a:rPr>
              <a:t> </a:t>
            </a:r>
            <a:r>
              <a:rPr lang="en-US" sz="2000" dirty="0">
                <a:solidFill>
                  <a:srgbClr val="C00000"/>
                </a:solidFill>
                <a:cs typeface="Gill Sans"/>
              </a:rPr>
              <a:t>∨</a:t>
            </a:r>
            <a:r>
              <a:rPr lang="en-US" sz="2000" i="1" dirty="0">
                <a:solidFill>
                  <a:srgbClr val="C00000"/>
                </a:solidFill>
                <a:cs typeface="Gill Sans"/>
              </a:rPr>
              <a:t> </a:t>
            </a:r>
            <a:r>
              <a:rPr lang="en-US" sz="2000" baseline="15000" dirty="0">
                <a:solidFill>
                  <a:srgbClr val="C00000"/>
                </a:solidFill>
                <a:cs typeface="Gill Sans"/>
              </a:rPr>
              <a:t>¬</a:t>
            </a:r>
            <a:r>
              <a:rPr lang="en-US" sz="2000" i="1" dirty="0">
                <a:solidFill>
                  <a:srgbClr val="C00000"/>
                </a:solidFill>
                <a:cs typeface="Gill Sans"/>
              </a:rPr>
              <a:t>x</a:t>
            </a:r>
            <a:r>
              <a:rPr lang="en-US" sz="2000" i="1" baseline="-24000" dirty="0">
                <a:solidFill>
                  <a:srgbClr val="C00000"/>
                </a:solidFill>
                <a:cs typeface="Gill Sans"/>
              </a:rPr>
              <a:t>41</a:t>
            </a:r>
            <a:r>
              <a:rPr lang="en-US" sz="2000" baseline="-6000" dirty="0">
                <a:solidFill>
                  <a:srgbClr val="C00000"/>
                </a:solidFill>
                <a:cs typeface="Gill Sans"/>
              </a:rPr>
              <a:t> </a:t>
            </a:r>
            <a:r>
              <a:rPr lang="en-US" sz="2000" dirty="0">
                <a:solidFill>
                  <a:srgbClr val="C00000"/>
                </a:solidFill>
                <a:cs typeface="Gill Sans"/>
              </a:rPr>
              <a:t>∨</a:t>
            </a:r>
            <a:r>
              <a:rPr lang="en-US" sz="2000" i="1" dirty="0">
                <a:solidFill>
                  <a:srgbClr val="C00000"/>
                </a:solidFill>
                <a:cs typeface="Gill Sans"/>
              </a:rPr>
              <a:t> </a:t>
            </a:r>
            <a:r>
              <a:rPr lang="en-US" sz="2000" i="1" dirty="0" smtClean="0">
                <a:solidFill>
                  <a:srgbClr val="C00000"/>
                </a:solidFill>
                <a:cs typeface="Gill Sans"/>
              </a:rPr>
              <a:t>x</a:t>
            </a:r>
            <a:r>
              <a:rPr lang="en-US" sz="2000" i="1" baseline="-24000" dirty="0" smtClean="0">
                <a:solidFill>
                  <a:srgbClr val="C00000"/>
                </a:solidFill>
                <a:cs typeface="Gill Sans"/>
              </a:rPr>
              <a:t>15</a:t>
            </a:r>
            <a:endParaRPr lang="en-US" sz="2000" dirty="0">
              <a:cs typeface="Gill Sans"/>
            </a:endParaRPr>
          </a:p>
          <a:p>
            <a:pPr>
              <a:lnSpc>
                <a:spcPts val="3181"/>
              </a:lnSpc>
              <a:buFont typeface="Arial"/>
              <a:buChar char="•"/>
              <a:defRPr/>
            </a:pPr>
            <a:r>
              <a:rPr lang="en-US" sz="2000" dirty="0" smtClean="0">
                <a:cs typeface="Gill Sans"/>
              </a:rPr>
              <a:t>A </a:t>
            </a:r>
            <a:r>
              <a:rPr lang="en-US" sz="2000" b="1" dirty="0">
                <a:cs typeface="Gill Sans"/>
              </a:rPr>
              <a:t>CNF</a:t>
            </a:r>
            <a:r>
              <a:rPr lang="en-US" sz="2000" dirty="0">
                <a:cs typeface="Gill Sans"/>
              </a:rPr>
              <a:t> is a conjunction of clauses: </a:t>
            </a:r>
            <a:r>
              <a:rPr lang="en-US" sz="2000" dirty="0">
                <a:solidFill>
                  <a:srgbClr val="C00000"/>
                </a:solidFill>
                <a:cs typeface="Gill Sans"/>
              </a:rPr>
              <a:t>(</a:t>
            </a:r>
            <a:r>
              <a:rPr lang="en-US" sz="2000" i="1" dirty="0">
                <a:solidFill>
                  <a:srgbClr val="C00000"/>
                </a:solidFill>
                <a:cs typeface="Gill Sans"/>
              </a:rPr>
              <a:t>x</a:t>
            </a:r>
            <a:r>
              <a:rPr lang="en-US" sz="2000" i="1" baseline="-22000" dirty="0">
                <a:solidFill>
                  <a:srgbClr val="C00000"/>
                </a:solidFill>
                <a:cs typeface="Gill Sans"/>
              </a:rPr>
              <a:t>2</a:t>
            </a:r>
            <a:r>
              <a:rPr lang="en-US" sz="2000" dirty="0">
                <a:cs typeface="Gill Sans"/>
              </a:rPr>
              <a:t> </a:t>
            </a:r>
            <a:r>
              <a:rPr lang="en-US" sz="2000" baseline="-1000" dirty="0">
                <a:solidFill>
                  <a:srgbClr val="C00000"/>
                </a:solidFill>
                <a:cs typeface="Gill Sans"/>
              </a:rPr>
              <a:t>∨</a:t>
            </a:r>
            <a:r>
              <a:rPr lang="en-US" sz="2000" i="1" dirty="0">
                <a:solidFill>
                  <a:srgbClr val="C00000"/>
                </a:solidFill>
                <a:cs typeface="Gill Sans"/>
              </a:rPr>
              <a:t> </a:t>
            </a:r>
            <a:r>
              <a:rPr lang="en-US" sz="2000" baseline="18000" dirty="0">
                <a:solidFill>
                  <a:srgbClr val="C00000"/>
                </a:solidFill>
                <a:cs typeface="Gill Sans"/>
              </a:rPr>
              <a:t>¬</a:t>
            </a:r>
            <a:r>
              <a:rPr lang="en-US" sz="2000" i="1" dirty="0">
                <a:solidFill>
                  <a:srgbClr val="C00000"/>
                </a:solidFill>
                <a:cs typeface="Gill Sans"/>
              </a:rPr>
              <a:t>x</a:t>
            </a:r>
            <a:r>
              <a:rPr lang="en-US" sz="2000" i="1" baseline="-22000" dirty="0">
                <a:solidFill>
                  <a:srgbClr val="C00000"/>
                </a:solidFill>
                <a:cs typeface="Gill Sans"/>
              </a:rPr>
              <a:t>1</a:t>
            </a:r>
            <a:r>
              <a:rPr lang="en-US" sz="2000" baseline="-1000" dirty="0">
                <a:solidFill>
                  <a:srgbClr val="C00000"/>
                </a:solidFill>
                <a:cs typeface="Gill Sans"/>
              </a:rPr>
              <a:t> ∨ </a:t>
            </a:r>
            <a:r>
              <a:rPr lang="en-US" sz="2000" i="1" dirty="0">
                <a:solidFill>
                  <a:srgbClr val="C00000"/>
                </a:solidFill>
                <a:cs typeface="Gill Sans"/>
              </a:rPr>
              <a:t>x</a:t>
            </a:r>
            <a:r>
              <a:rPr lang="en-US" sz="2000" i="1" baseline="-22000" dirty="0">
                <a:solidFill>
                  <a:srgbClr val="C00000"/>
                </a:solidFill>
                <a:cs typeface="Gill Sans"/>
              </a:rPr>
              <a:t>5</a:t>
            </a:r>
            <a:r>
              <a:rPr lang="en-US" sz="2000" dirty="0">
                <a:solidFill>
                  <a:srgbClr val="C00000"/>
                </a:solidFill>
                <a:cs typeface="Gill Sans"/>
              </a:rPr>
              <a:t>) ∧ (</a:t>
            </a:r>
            <a:r>
              <a:rPr lang="en-US" sz="2000" i="1" dirty="0">
                <a:solidFill>
                  <a:srgbClr val="C00000"/>
                </a:solidFill>
                <a:cs typeface="Gill Sans"/>
              </a:rPr>
              <a:t>x</a:t>
            </a:r>
            <a:r>
              <a:rPr lang="en-US" sz="2000" i="1" baseline="-22000" dirty="0">
                <a:solidFill>
                  <a:srgbClr val="C00000"/>
                </a:solidFill>
                <a:cs typeface="Gill Sans"/>
              </a:rPr>
              <a:t>6</a:t>
            </a:r>
            <a:r>
              <a:rPr lang="en-US" sz="2000" baseline="-1000" dirty="0">
                <a:solidFill>
                  <a:srgbClr val="C00000"/>
                </a:solidFill>
                <a:cs typeface="Gill Sans"/>
              </a:rPr>
              <a:t> ∨ </a:t>
            </a:r>
            <a:r>
              <a:rPr lang="en-US" sz="2000" baseline="18000" dirty="0">
                <a:solidFill>
                  <a:srgbClr val="C00000"/>
                </a:solidFill>
                <a:cs typeface="Gill Sans"/>
              </a:rPr>
              <a:t>¬</a:t>
            </a:r>
            <a:r>
              <a:rPr lang="en-US" sz="2000" i="1" dirty="0">
                <a:solidFill>
                  <a:srgbClr val="C00000"/>
                </a:solidFill>
                <a:cs typeface="Gill Sans"/>
              </a:rPr>
              <a:t>x</a:t>
            </a:r>
            <a:r>
              <a:rPr lang="en-US" sz="2000" i="1" baseline="-22000" dirty="0">
                <a:solidFill>
                  <a:srgbClr val="C00000"/>
                </a:solidFill>
                <a:cs typeface="Gill Sans"/>
              </a:rPr>
              <a:t>2</a:t>
            </a:r>
            <a:r>
              <a:rPr lang="en-US" sz="2000" dirty="0">
                <a:solidFill>
                  <a:srgbClr val="C00000"/>
                </a:solidFill>
                <a:cs typeface="Gill Sans"/>
              </a:rPr>
              <a:t>) ∧</a:t>
            </a:r>
            <a:r>
              <a:rPr lang="en-US" sz="2000" dirty="0">
                <a:cs typeface="Gill Sans"/>
              </a:rPr>
              <a:t> </a:t>
            </a:r>
            <a:r>
              <a:rPr lang="en-US" sz="2000" dirty="0">
                <a:solidFill>
                  <a:srgbClr val="C00000"/>
                </a:solidFill>
                <a:cs typeface="Gill Sans"/>
              </a:rPr>
              <a:t>(</a:t>
            </a:r>
            <a:r>
              <a:rPr lang="en-US" sz="2000" i="1" dirty="0">
                <a:solidFill>
                  <a:srgbClr val="C00000"/>
                </a:solidFill>
                <a:cs typeface="Gill Sans"/>
              </a:rPr>
              <a:t>x</a:t>
            </a:r>
            <a:r>
              <a:rPr lang="en-US" sz="2000" i="1" baseline="-22000" dirty="0">
                <a:solidFill>
                  <a:srgbClr val="C00000"/>
                </a:solidFill>
                <a:cs typeface="Gill Sans"/>
              </a:rPr>
              <a:t>3</a:t>
            </a:r>
            <a:r>
              <a:rPr lang="en-US" sz="2000" dirty="0">
                <a:cs typeface="Gill Sans"/>
              </a:rPr>
              <a:t> </a:t>
            </a:r>
            <a:r>
              <a:rPr lang="en-US" sz="2000" baseline="-1000" dirty="0">
                <a:solidFill>
                  <a:srgbClr val="C00000"/>
                </a:solidFill>
                <a:cs typeface="Gill Sans"/>
              </a:rPr>
              <a:t>∨</a:t>
            </a:r>
            <a:r>
              <a:rPr lang="en-US" sz="2000" b="1" baseline="20000" dirty="0">
                <a:solidFill>
                  <a:srgbClr val="C00000"/>
                </a:solidFill>
                <a:cs typeface="Gill Sans"/>
              </a:rPr>
              <a:t> </a:t>
            </a:r>
            <a:r>
              <a:rPr lang="en-US" sz="2000" baseline="18000" dirty="0">
                <a:solidFill>
                  <a:srgbClr val="C00000"/>
                </a:solidFill>
                <a:cs typeface="Gill Sans"/>
              </a:rPr>
              <a:t>¬</a:t>
            </a:r>
            <a:r>
              <a:rPr lang="en-US" sz="2000" i="1" dirty="0">
                <a:solidFill>
                  <a:srgbClr val="C00000"/>
                </a:solidFill>
                <a:cs typeface="Gill Sans"/>
              </a:rPr>
              <a:t>x</a:t>
            </a:r>
            <a:r>
              <a:rPr lang="en-US" sz="2000" i="1" baseline="-22000" dirty="0">
                <a:solidFill>
                  <a:srgbClr val="C00000"/>
                </a:solidFill>
                <a:cs typeface="Gill Sans"/>
              </a:rPr>
              <a:t>4</a:t>
            </a:r>
            <a:r>
              <a:rPr lang="en-US" sz="2000" dirty="0">
                <a:cs typeface="Gill Sans"/>
              </a:rPr>
              <a:t> </a:t>
            </a:r>
            <a:r>
              <a:rPr lang="en-US" sz="2000" baseline="-1000" dirty="0">
                <a:solidFill>
                  <a:srgbClr val="C00000"/>
                </a:solidFill>
                <a:cs typeface="Gill Sans"/>
              </a:rPr>
              <a:t>∨</a:t>
            </a:r>
            <a:r>
              <a:rPr lang="en-US" sz="2000" i="1" dirty="0">
                <a:solidFill>
                  <a:srgbClr val="C00000"/>
                </a:solidFill>
                <a:cs typeface="Gill Sans"/>
              </a:rPr>
              <a:t> </a:t>
            </a:r>
            <a:r>
              <a:rPr lang="en-US" sz="2000" baseline="18000" dirty="0">
                <a:solidFill>
                  <a:srgbClr val="C00000"/>
                </a:solidFill>
                <a:cs typeface="Gill Sans"/>
              </a:rPr>
              <a:t>¬</a:t>
            </a:r>
            <a:r>
              <a:rPr lang="en-US" sz="2000" i="1" dirty="0">
                <a:solidFill>
                  <a:srgbClr val="C00000"/>
                </a:solidFill>
                <a:cs typeface="Gill Sans"/>
              </a:rPr>
              <a:t>x</a:t>
            </a:r>
            <a:r>
              <a:rPr lang="en-US" sz="2000" i="1" baseline="-22000" dirty="0">
                <a:solidFill>
                  <a:srgbClr val="C00000"/>
                </a:solidFill>
                <a:cs typeface="Gill Sans"/>
              </a:rPr>
              <a:t>6</a:t>
            </a:r>
            <a:r>
              <a:rPr lang="en-US" sz="2000" dirty="0" smtClean="0">
                <a:solidFill>
                  <a:srgbClr val="C00000"/>
                </a:solidFill>
                <a:cs typeface="Gill Sans"/>
              </a:rPr>
              <a:t>)</a:t>
            </a:r>
            <a:endParaRPr lang="en-US" sz="2000" dirty="0" smtClean="0">
              <a:cs typeface="Gill Sans"/>
            </a:endParaRPr>
          </a:p>
          <a:p>
            <a:pPr>
              <a:lnSpc>
                <a:spcPts val="3181"/>
              </a:lnSpc>
              <a:buFont typeface="Arial"/>
              <a:buChar char="•"/>
              <a:defRPr/>
            </a:pPr>
            <a:r>
              <a:rPr lang="en-US" sz="2000" dirty="0" smtClean="0">
                <a:cs typeface="Gill Sans"/>
              </a:rPr>
              <a:t>An </a:t>
            </a:r>
            <a:r>
              <a:rPr lang="en-US" sz="2000" b="1" dirty="0">
                <a:cs typeface="Gill Sans"/>
              </a:rPr>
              <a:t>a</a:t>
            </a:r>
            <a:r>
              <a:rPr lang="en-US" sz="2000" b="1" dirty="0" smtClean="0">
                <a:cs typeface="Gill Sans"/>
              </a:rPr>
              <a:t>ssignment </a:t>
            </a:r>
            <a:r>
              <a:rPr lang="en-US" sz="2000" dirty="0">
                <a:cs typeface="Gill Sans"/>
              </a:rPr>
              <a:t>is a mapping </a:t>
            </a:r>
            <a:r>
              <a:rPr lang="en-US" sz="2000" dirty="0" smtClean="0">
                <a:cs typeface="Gill Sans"/>
              </a:rPr>
              <a:t>from </a:t>
            </a:r>
            <a:r>
              <a:rPr lang="en-US" sz="2000" dirty="0">
                <a:cs typeface="Gill Sans"/>
              </a:rPr>
              <a:t>variables to Boolean values </a:t>
            </a:r>
            <a:r>
              <a:rPr lang="en-US" sz="2000" b="1" dirty="0">
                <a:cs typeface="Gill Sans"/>
              </a:rPr>
              <a:t>(True, False).</a:t>
            </a:r>
            <a:r>
              <a:rPr lang="en-US" sz="2000" dirty="0">
                <a:cs typeface="Gill Sans"/>
              </a:rPr>
              <a:t> A </a:t>
            </a:r>
            <a:r>
              <a:rPr lang="en-US" sz="2000" b="1" dirty="0">
                <a:cs typeface="Gill Sans"/>
              </a:rPr>
              <a:t>unit clause </a:t>
            </a:r>
            <a:r>
              <a:rPr lang="en-US" sz="2000" i="1" dirty="0">
                <a:solidFill>
                  <a:srgbClr val="C00000"/>
                </a:solidFill>
                <a:cs typeface="Gill Sans"/>
              </a:rPr>
              <a:t>C</a:t>
            </a:r>
            <a:r>
              <a:rPr lang="en-US" sz="2000" dirty="0">
                <a:cs typeface="Gill Sans"/>
              </a:rPr>
              <a:t> is a clause with a single unbound </a:t>
            </a:r>
            <a:r>
              <a:rPr lang="en-US" sz="2000" dirty="0" smtClean="0">
                <a:cs typeface="Gill Sans"/>
              </a:rPr>
              <a:t>literal</a:t>
            </a:r>
          </a:p>
          <a:p>
            <a:pPr>
              <a:lnSpc>
                <a:spcPts val="3181"/>
              </a:lnSpc>
              <a:buFont typeface="Arial"/>
              <a:buChar char="•"/>
              <a:defRPr/>
            </a:pPr>
            <a:r>
              <a:rPr lang="en-US" sz="2000" dirty="0" smtClean="0">
                <a:cs typeface="Gill Sans"/>
              </a:rPr>
              <a:t>The </a:t>
            </a:r>
            <a:r>
              <a:rPr lang="en-US" sz="2000" dirty="0">
                <a:cs typeface="Gill Sans"/>
              </a:rPr>
              <a:t>Boolean </a:t>
            </a:r>
            <a:r>
              <a:rPr lang="en-US" sz="2000" b="1" dirty="0">
                <a:cs typeface="Gill Sans"/>
              </a:rPr>
              <a:t>SAT problem</a:t>
            </a:r>
            <a:r>
              <a:rPr lang="en-US" sz="2000" dirty="0">
                <a:cs typeface="Gill Sans"/>
              </a:rPr>
              <a:t> </a:t>
            </a:r>
            <a:r>
              <a:rPr lang="en-US" sz="2000" dirty="0" smtClean="0">
                <a:cs typeface="Gill Sans"/>
              </a:rPr>
              <a:t>is</a:t>
            </a:r>
          </a:p>
          <a:p>
            <a:pPr lvl="2">
              <a:lnSpc>
                <a:spcPts val="3181"/>
              </a:lnSpc>
              <a:buFont typeface="Arial"/>
              <a:buChar char="•"/>
              <a:defRPr/>
            </a:pPr>
            <a:r>
              <a:rPr lang="en-US" sz="2000" dirty="0" smtClean="0">
                <a:cs typeface="Gill Sans"/>
              </a:rPr>
              <a:t>Find </a:t>
            </a:r>
            <a:r>
              <a:rPr lang="en-US" sz="2000" dirty="0">
                <a:cs typeface="Gill Sans"/>
              </a:rPr>
              <a:t>an assignment such that each input clause has a true literal (aka input formula </a:t>
            </a:r>
            <a:r>
              <a:rPr lang="en-US" sz="2000" dirty="0" smtClean="0">
                <a:cs typeface="Gill Sans"/>
              </a:rPr>
              <a:t>is </a:t>
            </a:r>
            <a:r>
              <a:rPr lang="en-US" sz="2000" dirty="0">
                <a:cs typeface="Gill Sans"/>
              </a:rPr>
              <a:t>SAT) OR </a:t>
            </a:r>
            <a:r>
              <a:rPr lang="en-US" sz="2000" dirty="0" smtClean="0">
                <a:cs typeface="Gill Sans"/>
              </a:rPr>
              <a:t>establish that </a:t>
            </a:r>
            <a:r>
              <a:rPr lang="en-US" sz="2000" dirty="0">
                <a:cs typeface="Gill Sans"/>
              </a:rPr>
              <a:t>input formula has no solution (aka input formula is UNSAT</a:t>
            </a:r>
            <a:r>
              <a:rPr lang="en-US" sz="2000" dirty="0" smtClean="0">
                <a:cs typeface="Gill Sans"/>
              </a:rPr>
              <a:t>)</a:t>
            </a:r>
          </a:p>
          <a:p>
            <a:pPr lvl="2">
              <a:lnSpc>
                <a:spcPts val="3181"/>
              </a:lnSpc>
              <a:buFont typeface="Arial"/>
              <a:buChar char="•"/>
              <a:defRPr/>
            </a:pPr>
            <a:r>
              <a:rPr lang="en-US" sz="2000" dirty="0" smtClean="0">
                <a:cs typeface="Gill Sans"/>
              </a:rPr>
              <a:t>SAT solvers are required to output a solution if input is SAT (many solvers also produce a proof if input is UNSAT)</a:t>
            </a:r>
          </a:p>
          <a:p>
            <a:pPr>
              <a:lnSpc>
                <a:spcPts val="3181"/>
              </a:lnSpc>
              <a:buFont typeface="Arial"/>
              <a:buChar char="•"/>
              <a:defRPr/>
            </a:pPr>
            <a:r>
              <a:rPr lang="en-US" sz="2000" dirty="0" smtClean="0">
                <a:cs typeface="Gill Sans"/>
              </a:rPr>
              <a:t>Boolean </a:t>
            </a:r>
            <a:r>
              <a:rPr lang="en-US" sz="2000" dirty="0">
                <a:cs typeface="Gill Sans"/>
              </a:rPr>
              <a:t>formulas are </a:t>
            </a:r>
            <a:r>
              <a:rPr lang="en-US" sz="2000" dirty="0" smtClean="0">
                <a:cs typeface="Gill Sans"/>
              </a:rPr>
              <a:t>typically represented </a:t>
            </a:r>
            <a:r>
              <a:rPr lang="en-US" sz="2000" dirty="0">
                <a:cs typeface="Gill Sans"/>
              </a:rPr>
              <a:t>in </a:t>
            </a:r>
            <a:r>
              <a:rPr lang="en-US" sz="2000" b="1" dirty="0">
                <a:cs typeface="Gill Sans"/>
              </a:rPr>
              <a:t>DIMACS </a:t>
            </a:r>
            <a:r>
              <a:rPr lang="en-US" sz="2000" b="1" dirty="0" smtClean="0">
                <a:cs typeface="Gill Sans"/>
              </a:rPr>
              <a:t>Format</a:t>
            </a:r>
            <a:endParaRPr lang="en-US" sz="2000" dirty="0">
              <a:solidFill>
                <a:srgbClr val="C00000"/>
              </a:solidFill>
              <a:cs typeface="Gill Sans"/>
            </a:endParaRPr>
          </a:p>
        </p:txBody>
      </p:sp>
      <p:sp>
        <p:nvSpPr>
          <p:cNvPr id="4" name="Title 1"/>
          <p:cNvSpPr>
            <a:spLocks noGrp="1"/>
          </p:cNvSpPr>
          <p:nvPr>
            <p:ph type="title"/>
          </p:nvPr>
        </p:nvSpPr>
        <p:spPr>
          <a:xfrm>
            <a:off x="279400" y="139700"/>
            <a:ext cx="11645900" cy="1319438"/>
          </a:xfrm>
        </p:spPr>
        <p:txBody>
          <a:bodyPr>
            <a:noAutofit/>
          </a:bodyPr>
          <a:lstStyle/>
          <a:p>
            <a:r>
              <a:rPr lang="en-US" u="sng" dirty="0" smtClean="0">
                <a:solidFill>
                  <a:srgbClr val="008000"/>
                </a:solidFill>
              </a:rPr>
              <a:t>The </a:t>
            </a:r>
            <a:r>
              <a:rPr lang="en-US" u="sng" dirty="0" err="1" smtClean="0">
                <a:solidFill>
                  <a:srgbClr val="008000"/>
                </a:solidFill>
              </a:rPr>
              <a:t>boolean</a:t>
            </a:r>
            <a:r>
              <a:rPr lang="en-US" u="sng" dirty="0" smtClean="0">
                <a:solidFill>
                  <a:srgbClr val="008000"/>
                </a:solidFill>
              </a:rPr>
              <a:t> satisfiability problem</a:t>
            </a:r>
            <a:r>
              <a:rPr lang="en-US" dirty="0" smtClean="0">
                <a:solidFill>
                  <a:srgbClr val="008000"/>
                </a:solidFill>
              </a:rPr>
              <a:t/>
            </a:r>
            <a:br>
              <a:rPr lang="en-US" dirty="0" smtClean="0">
                <a:solidFill>
                  <a:srgbClr val="008000"/>
                </a:solidFill>
              </a:rPr>
            </a:br>
            <a:r>
              <a:rPr lang="en-US" dirty="0" smtClean="0">
                <a:solidFill>
                  <a:srgbClr val="008000"/>
                </a:solidFill>
              </a:rPr>
              <a:t>some standard definitions</a:t>
            </a:r>
            <a:endParaRPr lang="en-US" dirty="0">
              <a:solidFill>
                <a:srgbClr val="008000"/>
              </a:solidFill>
            </a:endParaRPr>
          </a:p>
        </p:txBody>
      </p:sp>
    </p:spTree>
    <p:extLst>
      <p:ext uri="{BB962C8B-B14F-4D97-AF65-F5344CB8AC3E}">
        <p14:creationId xmlns:p14="http://schemas.microsoft.com/office/powerpoint/2010/main" val="19959142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4294967295"/>
          </p:nvPr>
        </p:nvSpPr>
        <p:spPr>
          <a:xfrm>
            <a:off x="11799094" y="6554391"/>
            <a:ext cx="321469" cy="258961"/>
          </a:xfrm>
          <a:prstGeom prst="rect">
            <a:avLst/>
          </a:prstGeom>
        </p:spPr>
        <p:txBody>
          <a:bodyPr/>
          <a:lstStyle/>
          <a:p>
            <a:pPr>
              <a:defRPr/>
            </a:pPr>
            <a:fld id="{D3033F64-B93F-AE4A-BD08-690D0F5F5E90}" type="slidenum">
              <a:rPr lang="en-US"/>
              <a:pPr>
                <a:defRPr/>
              </a:pPr>
              <a:t>6</a:t>
            </a:fld>
            <a:endParaRPr lang="en-US"/>
          </a:p>
        </p:txBody>
      </p:sp>
      <p:sp>
        <p:nvSpPr>
          <p:cNvPr id="48129" name="Rectangle 1"/>
          <p:cNvSpPr>
            <a:spLocks noGrp="1" noChangeArrowheads="1"/>
          </p:cNvSpPr>
          <p:nvPr>
            <p:ph type="title"/>
          </p:nvPr>
        </p:nvSpPr>
        <p:spPr>
          <a:xfrm>
            <a:off x="596901" y="127000"/>
            <a:ext cx="11074399" cy="1143000"/>
          </a:xfrm>
        </p:spPr>
        <p:txBody>
          <a:bodyPr>
            <a:normAutofit fontScale="90000"/>
          </a:bodyPr>
          <a:lstStyle/>
          <a:p>
            <a:pPr eaLnBrk="1" hangingPunct="1">
              <a:lnSpc>
                <a:spcPct val="90000"/>
              </a:lnSpc>
              <a:defRPr/>
            </a:pPr>
            <a:r>
              <a:rPr lang="en-US" sz="3700" u="sng" dirty="0">
                <a:solidFill>
                  <a:srgbClr val="008000"/>
                </a:solidFill>
              </a:rPr>
              <a:t>DPLL SAT Solver Architecture</a:t>
            </a:r>
            <a:br>
              <a:rPr lang="en-US" sz="3700" u="sng" dirty="0">
                <a:solidFill>
                  <a:srgbClr val="008000"/>
                </a:solidFill>
              </a:rPr>
            </a:br>
            <a:r>
              <a:rPr lang="en-US" sz="3700" dirty="0">
                <a:solidFill>
                  <a:srgbClr val="800000"/>
                </a:solidFill>
              </a:rPr>
              <a:t>The Basic Solver</a:t>
            </a:r>
          </a:p>
        </p:txBody>
      </p:sp>
      <p:sp>
        <p:nvSpPr>
          <p:cNvPr id="259075" name="Rectangle 2"/>
          <p:cNvSpPr>
            <a:spLocks/>
          </p:cNvSpPr>
          <p:nvPr/>
        </p:nvSpPr>
        <p:spPr bwMode="auto">
          <a:xfrm>
            <a:off x="606326" y="1508124"/>
            <a:ext cx="5057874" cy="4892675"/>
          </a:xfrm>
          <a:prstGeom prst="rect">
            <a:avLst/>
          </a:prstGeom>
          <a:gradFill rotWithShape="0">
            <a:gsLst>
              <a:gs pos="0">
                <a:srgbClr val="FFFFFF"/>
              </a:gs>
              <a:gs pos="100000">
                <a:srgbClr val="C880FF"/>
              </a:gs>
            </a:gsLst>
            <a:lin ang="5400000" scaled="1"/>
          </a:gradFill>
          <a:ln w="25400">
            <a:solidFill>
              <a:schemeClr val="tx1"/>
            </a:solidFill>
            <a:miter lim="800000"/>
            <a:headEnd/>
            <a:tailEnd/>
          </a:ln>
        </p:spPr>
        <p:txBody>
          <a:bodyPr lIns="0" tIns="0" rIns="0" bIns="0" anchor="ctr"/>
          <a:lstStyle/>
          <a:p>
            <a:pPr lvl="1"/>
            <a:r>
              <a:rPr lang="en-US" sz="2000" b="1" dirty="0">
                <a:ea typeface="ＭＳ Ｐゴシック" charset="0"/>
                <a:cs typeface="ＭＳ Ｐゴシック" charset="0"/>
              </a:rPr>
              <a:t>DPLL(</a:t>
            </a:r>
            <a:r>
              <a:rPr lang="en-US" sz="2000" b="1" dirty="0" err="1">
                <a:ea typeface="ＭＳ Ｐゴシック" charset="0"/>
                <a:cs typeface="ＭＳ Ｐゴシック" charset="0"/>
              </a:rPr>
              <a:t>Θ</a:t>
            </a:r>
            <a:r>
              <a:rPr lang="en-US" sz="2000" b="1" baseline="-6000" dirty="0" err="1">
                <a:ea typeface="ＭＳ Ｐゴシック" charset="0"/>
                <a:cs typeface="ＭＳ Ｐゴシック" charset="0"/>
              </a:rPr>
              <a:t>cnf</a:t>
            </a:r>
            <a:r>
              <a:rPr lang="en-US" sz="2000" b="1" dirty="0">
                <a:ea typeface="ＭＳ Ｐゴシック" charset="0"/>
                <a:cs typeface="ＭＳ Ｐゴシック" charset="0"/>
              </a:rPr>
              <a:t>, assign) {</a:t>
            </a:r>
          </a:p>
          <a:p>
            <a:pPr lvl="1"/>
            <a:endParaRPr lang="en-US" sz="2000" dirty="0">
              <a:ea typeface="ＭＳ Ｐゴシック" charset="0"/>
              <a:cs typeface="ＭＳ Ｐゴシック" charset="0"/>
            </a:endParaRPr>
          </a:p>
          <a:p>
            <a:pPr lvl="1"/>
            <a:r>
              <a:rPr lang="en-US" sz="2000" dirty="0">
                <a:ea typeface="ＭＳ Ｐゴシック" charset="0"/>
                <a:cs typeface="ＭＳ Ｐゴシック" charset="0"/>
              </a:rPr>
              <a:t>Propagate unit clauses;</a:t>
            </a:r>
          </a:p>
          <a:p>
            <a:pPr lvl="1"/>
            <a:endParaRPr lang="en-US" sz="2000" dirty="0">
              <a:ea typeface="ＭＳ Ｐゴシック" charset="0"/>
              <a:cs typeface="ＭＳ Ｐゴシック" charset="0"/>
            </a:endParaRPr>
          </a:p>
          <a:p>
            <a:pPr lvl="1"/>
            <a:r>
              <a:rPr lang="en-US" sz="2000" b="1" dirty="0">
                <a:ea typeface="ＭＳ Ｐゴシック" charset="0"/>
                <a:cs typeface="ＭＳ Ｐゴシック" charset="0"/>
              </a:rPr>
              <a:t>if</a:t>
            </a:r>
            <a:r>
              <a:rPr lang="en-US" sz="2000" dirty="0">
                <a:ea typeface="ＭＳ Ｐゴシック" charset="0"/>
                <a:cs typeface="ＭＳ Ｐゴシック" charset="0"/>
              </a:rPr>
              <a:t> </a:t>
            </a:r>
            <a:r>
              <a:rPr lang="ja-JP" altLang="en-US" sz="2000" i="1" dirty="0">
                <a:solidFill>
                  <a:srgbClr val="0070C0"/>
                </a:solidFill>
                <a:latin typeface="Arial" charset="0"/>
                <a:ea typeface="ＭＳ Ｐゴシック" charset="0"/>
                <a:cs typeface="ＭＳ Ｐゴシック" charset="0"/>
              </a:rPr>
              <a:t>”</a:t>
            </a:r>
            <a:r>
              <a:rPr lang="en-US" altLang="ja-JP" sz="2000" i="1" dirty="0">
                <a:solidFill>
                  <a:srgbClr val="0070C0"/>
                </a:solidFill>
                <a:cs typeface="Gill Sans" charset="0"/>
              </a:rPr>
              <a:t>conflict</a:t>
            </a:r>
            <a:r>
              <a:rPr lang="ja-JP" altLang="en-US" sz="2000" i="1" dirty="0">
                <a:solidFill>
                  <a:srgbClr val="0070C0"/>
                </a:solidFill>
                <a:latin typeface="Arial" charset="0"/>
                <a:ea typeface="ＭＳ Ｐゴシック" charset="0"/>
                <a:cs typeface="ＭＳ Ｐゴシック" charset="0"/>
              </a:rPr>
              <a:t>”</a:t>
            </a:r>
            <a:r>
              <a:rPr lang="en-US" altLang="ja-JP" sz="2000" dirty="0">
                <a:cs typeface="Gill Sans" charset="0"/>
              </a:rPr>
              <a:t>: </a:t>
            </a:r>
            <a:r>
              <a:rPr lang="en-US" altLang="ja-JP" sz="2000" b="1" dirty="0">
                <a:cs typeface="Gill Sans" charset="0"/>
              </a:rPr>
              <a:t>return</a:t>
            </a:r>
            <a:r>
              <a:rPr lang="en-US" altLang="ja-JP" sz="2000" dirty="0">
                <a:cs typeface="Gill Sans" charset="0"/>
              </a:rPr>
              <a:t> </a:t>
            </a:r>
            <a:r>
              <a:rPr lang="en-US" altLang="ja-JP" sz="2000" dirty="0">
                <a:solidFill>
                  <a:srgbClr val="7F7F7F"/>
                </a:solidFill>
                <a:cs typeface="Gill Sans" charset="0"/>
              </a:rPr>
              <a:t>FALSE</a:t>
            </a:r>
            <a:r>
              <a:rPr lang="en-US" altLang="ja-JP" sz="2000" dirty="0">
                <a:cs typeface="Gill Sans" charset="0"/>
              </a:rPr>
              <a:t>;</a:t>
            </a:r>
          </a:p>
          <a:p>
            <a:pPr lvl="1"/>
            <a:r>
              <a:rPr lang="en-US" sz="2000" dirty="0">
                <a:cs typeface="Gill Sans" charset="0"/>
              </a:rPr>
              <a:t>    </a:t>
            </a:r>
          </a:p>
          <a:p>
            <a:pPr lvl="1"/>
            <a:r>
              <a:rPr lang="en-US" sz="2000" b="1" dirty="0">
                <a:cs typeface="Gill Sans" charset="0"/>
              </a:rPr>
              <a:t>if</a:t>
            </a:r>
            <a:r>
              <a:rPr lang="en-US" sz="2000" dirty="0">
                <a:cs typeface="Gill Sans" charset="0"/>
              </a:rPr>
              <a:t> </a:t>
            </a:r>
            <a:r>
              <a:rPr lang="ja-JP" altLang="en-US" sz="2000" i="1" dirty="0">
                <a:solidFill>
                  <a:srgbClr val="0070C0"/>
                </a:solidFill>
                <a:latin typeface="Arial" charset="0"/>
                <a:ea typeface="ＭＳ Ｐゴシック" charset="0"/>
                <a:cs typeface="ＭＳ Ｐゴシック" charset="0"/>
              </a:rPr>
              <a:t>”</a:t>
            </a:r>
            <a:r>
              <a:rPr lang="en-US" altLang="ja-JP" sz="2000" i="1" dirty="0">
                <a:solidFill>
                  <a:srgbClr val="0070C0"/>
                </a:solidFill>
                <a:cs typeface="Gill Sans" charset="0"/>
              </a:rPr>
              <a:t>complete assign</a:t>
            </a:r>
            <a:r>
              <a:rPr lang="ja-JP" altLang="en-US" sz="2000" i="1" dirty="0">
                <a:solidFill>
                  <a:srgbClr val="0070C0"/>
                </a:solidFill>
                <a:latin typeface="Arial" charset="0"/>
                <a:ea typeface="ＭＳ Ｐゴシック" charset="0"/>
                <a:cs typeface="ＭＳ Ｐゴシック" charset="0"/>
              </a:rPr>
              <a:t>”</a:t>
            </a:r>
            <a:r>
              <a:rPr lang="en-US" altLang="ja-JP" sz="2000" dirty="0">
                <a:cs typeface="Gill Sans" charset="0"/>
              </a:rPr>
              <a:t>: </a:t>
            </a:r>
            <a:r>
              <a:rPr lang="en-US" altLang="ja-JP" sz="2000" b="1" dirty="0">
                <a:cs typeface="Gill Sans" charset="0"/>
              </a:rPr>
              <a:t>return</a:t>
            </a:r>
            <a:r>
              <a:rPr lang="en-US" altLang="ja-JP" sz="2000" dirty="0">
                <a:cs typeface="Gill Sans" charset="0"/>
              </a:rPr>
              <a:t> </a:t>
            </a:r>
            <a:r>
              <a:rPr lang="en-US" altLang="ja-JP" sz="2000" dirty="0">
                <a:solidFill>
                  <a:srgbClr val="7F7F7F"/>
                </a:solidFill>
                <a:cs typeface="Gill Sans" charset="0"/>
              </a:rPr>
              <a:t>TRUE</a:t>
            </a:r>
            <a:r>
              <a:rPr lang="en-US" altLang="ja-JP" sz="2000" dirty="0">
                <a:cs typeface="Gill Sans" charset="0"/>
              </a:rPr>
              <a:t>;</a:t>
            </a:r>
          </a:p>
          <a:p>
            <a:pPr lvl="1"/>
            <a:endParaRPr lang="en-US" sz="2000" dirty="0">
              <a:cs typeface="Gill Sans" charset="0"/>
            </a:endParaRPr>
          </a:p>
          <a:p>
            <a:pPr lvl="1"/>
            <a:r>
              <a:rPr lang="ja-JP" altLang="en-US" sz="2000" i="1" dirty="0">
                <a:solidFill>
                  <a:srgbClr val="0070C0"/>
                </a:solidFill>
                <a:latin typeface="Arial" charset="0"/>
                <a:ea typeface="ＭＳ Ｐゴシック" charset="0"/>
                <a:cs typeface="ＭＳ Ｐゴシック" charset="0"/>
              </a:rPr>
              <a:t>”</a:t>
            </a:r>
            <a:r>
              <a:rPr lang="en-US" altLang="ja-JP" sz="2000" i="1" dirty="0">
                <a:solidFill>
                  <a:srgbClr val="0070C0"/>
                </a:solidFill>
                <a:cs typeface="Gill Sans" charset="0"/>
              </a:rPr>
              <a:t>pick decision variable x</a:t>
            </a:r>
            <a:r>
              <a:rPr lang="ja-JP" altLang="en-US" sz="2000" i="1" dirty="0">
                <a:solidFill>
                  <a:srgbClr val="0070C0"/>
                </a:solidFill>
                <a:latin typeface="Arial" charset="0"/>
                <a:ea typeface="ＭＳ Ｐゴシック" charset="0"/>
                <a:cs typeface="ＭＳ Ｐゴシック" charset="0"/>
              </a:rPr>
              <a:t>”</a:t>
            </a:r>
            <a:r>
              <a:rPr lang="en-US" altLang="ja-JP" sz="2000" dirty="0">
                <a:cs typeface="Gill Sans" charset="0"/>
              </a:rPr>
              <a:t>;</a:t>
            </a:r>
          </a:p>
          <a:p>
            <a:pPr lvl="1"/>
            <a:endParaRPr lang="en-US" sz="2000" dirty="0">
              <a:cs typeface="Gill Sans" charset="0"/>
            </a:endParaRPr>
          </a:p>
          <a:p>
            <a:pPr lvl="1"/>
            <a:r>
              <a:rPr lang="en-US" sz="2000" b="1" dirty="0">
                <a:cs typeface="Gill Sans" charset="0"/>
              </a:rPr>
              <a:t>return</a:t>
            </a:r>
            <a:r>
              <a:rPr lang="en-US" sz="2000" dirty="0">
                <a:cs typeface="Gill Sans" charset="0"/>
              </a:rPr>
              <a:t> </a:t>
            </a:r>
          </a:p>
          <a:p>
            <a:pPr marL="1318222" lvl="3"/>
            <a:r>
              <a:rPr lang="en-US" sz="2000" dirty="0">
                <a:solidFill>
                  <a:srgbClr val="C00000"/>
                </a:solidFill>
                <a:cs typeface="Gill Sans" charset="0"/>
              </a:rPr>
              <a:t>DPLL</a:t>
            </a:r>
            <a:r>
              <a:rPr lang="en-US" sz="2000" dirty="0">
                <a:cs typeface="Gill Sans" charset="0"/>
              </a:rPr>
              <a:t>(</a:t>
            </a:r>
            <a:r>
              <a:rPr lang="en-US" sz="2000" dirty="0" err="1">
                <a:cs typeface="Gill Sans" charset="0"/>
              </a:rPr>
              <a:t>Θ</a:t>
            </a:r>
            <a:r>
              <a:rPr lang="en-US" sz="2000" baseline="-6000" dirty="0" err="1">
                <a:cs typeface="Gill Sans" charset="0"/>
              </a:rPr>
              <a:t>cnf</a:t>
            </a:r>
            <a:r>
              <a:rPr lang="en-US" sz="2000" dirty="0" err="1">
                <a:cs typeface="Gill Sans" charset="0"/>
              </a:rPr>
              <a:t>⎮</a:t>
            </a:r>
            <a:r>
              <a:rPr lang="en-US" sz="2000" baseline="-6000" dirty="0" err="1">
                <a:cs typeface="Gill Sans" charset="0"/>
              </a:rPr>
              <a:t>x</a:t>
            </a:r>
            <a:r>
              <a:rPr lang="en-US" sz="2000" baseline="-6000" dirty="0">
                <a:cs typeface="Gill Sans" charset="0"/>
              </a:rPr>
              <a:t>=0</a:t>
            </a:r>
            <a:r>
              <a:rPr lang="en-US" sz="2000" dirty="0">
                <a:cs typeface="Gill Sans" charset="0"/>
              </a:rPr>
              <a:t>, assign[x=0])</a:t>
            </a:r>
          </a:p>
          <a:p>
            <a:pPr marL="1031215" lvl="2"/>
            <a:r>
              <a:rPr lang="en-US" sz="2000" dirty="0">
                <a:cs typeface="Gill Sans" charset="0"/>
              </a:rPr>
              <a:t> </a:t>
            </a:r>
            <a:r>
              <a:rPr lang="en-US" sz="2000" b="1" dirty="0">
                <a:cs typeface="Gill Sans" charset="0"/>
              </a:rPr>
              <a:t>|| </a:t>
            </a:r>
            <a:r>
              <a:rPr lang="en-US" sz="2000" dirty="0">
                <a:solidFill>
                  <a:srgbClr val="C00000"/>
                </a:solidFill>
                <a:cs typeface="Gill Sans" charset="0"/>
              </a:rPr>
              <a:t>DPLL</a:t>
            </a:r>
            <a:r>
              <a:rPr lang="en-US" sz="2000" dirty="0">
                <a:cs typeface="Gill Sans" charset="0"/>
              </a:rPr>
              <a:t>(</a:t>
            </a:r>
            <a:r>
              <a:rPr lang="en-US" sz="2000" dirty="0" err="1">
                <a:cs typeface="Gill Sans" charset="0"/>
              </a:rPr>
              <a:t>Θ</a:t>
            </a:r>
            <a:r>
              <a:rPr lang="en-US" sz="2000" baseline="-6000" dirty="0" err="1">
                <a:cs typeface="Gill Sans" charset="0"/>
              </a:rPr>
              <a:t>cnf</a:t>
            </a:r>
            <a:r>
              <a:rPr lang="en-US" sz="2000" dirty="0" err="1">
                <a:cs typeface="Gill Sans" charset="0"/>
              </a:rPr>
              <a:t>⎮</a:t>
            </a:r>
            <a:r>
              <a:rPr lang="en-US" sz="2000" baseline="-6000" dirty="0" err="1">
                <a:cs typeface="Gill Sans" charset="0"/>
              </a:rPr>
              <a:t>x</a:t>
            </a:r>
            <a:r>
              <a:rPr lang="en-US" sz="2000" baseline="-6000" dirty="0">
                <a:cs typeface="Gill Sans" charset="0"/>
              </a:rPr>
              <a:t>=1</a:t>
            </a:r>
            <a:r>
              <a:rPr lang="en-US" sz="2000" dirty="0">
                <a:cs typeface="Gill Sans" charset="0"/>
              </a:rPr>
              <a:t>, assign[x=1]);</a:t>
            </a:r>
          </a:p>
          <a:p>
            <a:pPr marL="1031215" lvl="2"/>
            <a:endParaRPr lang="en-US" sz="2000" dirty="0">
              <a:cs typeface="Gill Sans" charset="0"/>
            </a:endParaRPr>
          </a:p>
          <a:p>
            <a:pPr lvl="1"/>
            <a:r>
              <a:rPr lang="en-US" sz="2000" b="1" dirty="0">
                <a:cs typeface="Gill Sans" charset="0"/>
              </a:rPr>
              <a:t>}</a:t>
            </a:r>
          </a:p>
        </p:txBody>
      </p:sp>
      <p:sp>
        <p:nvSpPr>
          <p:cNvPr id="259076" name="Rectangle 3"/>
          <p:cNvSpPr>
            <a:spLocks/>
          </p:cNvSpPr>
          <p:nvPr/>
        </p:nvSpPr>
        <p:spPr bwMode="auto">
          <a:xfrm>
            <a:off x="6604000" y="1515666"/>
            <a:ext cx="5112544" cy="4885134"/>
          </a:xfrm>
          <a:prstGeom prst="rect">
            <a:avLst/>
          </a:prstGeom>
          <a:gradFill flip="none" rotWithShape="1">
            <a:gsLst>
              <a:gs pos="0">
                <a:srgbClr val="3366FF"/>
              </a:gs>
              <a:gs pos="100000">
                <a:prstClr val="white"/>
              </a:gs>
            </a:gsLst>
            <a:path path="circle">
              <a:fillToRect l="100000" t="100000"/>
            </a:path>
            <a:tileRect r="-100000" b="-100000"/>
          </a:gradFill>
          <a:ln w="25400">
            <a:solidFill>
              <a:schemeClr val="tx1"/>
            </a:solidFill>
            <a:miter lim="800000"/>
            <a:headEnd/>
            <a:tailEnd/>
          </a:ln>
          <a:extLst/>
        </p:spPr>
        <p:txBody>
          <a:bodyPr lIns="0" tIns="0" rIns="0" bIns="0" anchor="ctr"/>
          <a:lstStyle/>
          <a:p>
            <a:pPr lvl="1">
              <a:buClr>
                <a:srgbClr val="800000"/>
              </a:buClr>
              <a:buSzPct val="125000"/>
            </a:pPr>
            <a:r>
              <a:rPr lang="en-US" sz="2000" u="sng" dirty="0">
                <a:solidFill>
                  <a:srgbClr val="800000"/>
                </a:solidFill>
                <a:ea typeface="ＭＳ Ｐゴシック" charset="0"/>
                <a:cs typeface="ＭＳ Ｐゴシック" charset="0"/>
              </a:rPr>
              <a:t>Key Steps in a DPLL SAT Solver</a:t>
            </a:r>
          </a:p>
          <a:p>
            <a:pPr lvl="1">
              <a:buClr>
                <a:srgbClr val="800000"/>
              </a:buClr>
              <a:buSzPct val="125000"/>
            </a:pPr>
            <a:r>
              <a:rPr lang="en-US" sz="2000" dirty="0">
                <a:solidFill>
                  <a:srgbClr val="800000"/>
                </a:solidFill>
                <a:ea typeface="ＭＳ Ｐゴシック" charset="0"/>
                <a:cs typeface="ＭＳ Ｐゴシック" charset="0"/>
              </a:rPr>
              <a:t> </a:t>
            </a:r>
          </a:p>
          <a:p>
            <a:pPr lvl="1">
              <a:buClr>
                <a:srgbClr val="800000"/>
              </a:buClr>
              <a:buSzPct val="125000"/>
            </a:pPr>
            <a:r>
              <a:rPr lang="en-US" sz="2000" dirty="0">
                <a:solidFill>
                  <a:srgbClr val="FF0000"/>
                </a:solidFill>
                <a:ea typeface="ＭＳ Ｐゴシック" charset="0"/>
                <a:cs typeface="ＭＳ Ｐゴシック" charset="0"/>
              </a:rPr>
              <a:t>Propagate (Boolean Constant Propagation)</a:t>
            </a:r>
          </a:p>
          <a:p>
            <a:pPr lvl="2">
              <a:buSzPct val="125000"/>
              <a:buFont typeface="Gill Sans" charset="0"/>
              <a:buChar char="•"/>
            </a:pPr>
            <a:r>
              <a:rPr lang="en-US" sz="2000" dirty="0">
                <a:ea typeface="ＭＳ Ｐゴシック" charset="0"/>
                <a:cs typeface="ＭＳ Ｐゴシック" charset="0"/>
              </a:rPr>
              <a:t> </a:t>
            </a:r>
            <a:r>
              <a:rPr lang="en-US" dirty="0">
                <a:ea typeface="ＭＳ Ｐゴシック" charset="0"/>
                <a:cs typeface="ＭＳ Ｐゴシック" charset="0"/>
              </a:rPr>
              <a:t>Propagate inferences due to unit clauses</a:t>
            </a:r>
          </a:p>
          <a:p>
            <a:pPr lvl="2">
              <a:buSzPct val="125000"/>
              <a:buFont typeface="Gill Sans" charset="0"/>
              <a:buChar char="•"/>
            </a:pPr>
            <a:r>
              <a:rPr lang="en-US" dirty="0">
                <a:ea typeface="ＭＳ Ｐゴシック" charset="0"/>
                <a:cs typeface="ＭＳ Ｐゴシック" charset="0"/>
              </a:rPr>
              <a:t> Most of </a:t>
            </a:r>
            <a:r>
              <a:rPr lang="en-US" dirty="0" smtClean="0">
                <a:ea typeface="ＭＳ Ｐゴシック" charset="0"/>
                <a:cs typeface="ＭＳ Ｐゴシック" charset="0"/>
              </a:rPr>
              <a:t>solving </a:t>
            </a:r>
            <a:r>
              <a:rPr lang="en-US" dirty="0">
                <a:ea typeface="ＭＳ Ｐゴシック" charset="0"/>
                <a:cs typeface="ＭＳ Ｐゴシック" charset="0"/>
              </a:rPr>
              <a:t>“effort” goes into this </a:t>
            </a:r>
            <a:r>
              <a:rPr lang="en-US" dirty="0" smtClean="0">
                <a:ea typeface="ＭＳ Ｐゴシック" charset="0"/>
                <a:cs typeface="ＭＳ Ｐゴシック" charset="0"/>
              </a:rPr>
              <a:t>step</a:t>
            </a:r>
            <a:endParaRPr lang="en-US" dirty="0">
              <a:ea typeface="ＭＳ Ｐゴシック" charset="0"/>
              <a:cs typeface="ＭＳ Ｐゴシック" charset="0"/>
            </a:endParaRPr>
          </a:p>
          <a:p>
            <a:pPr lvl="1">
              <a:buClr>
                <a:srgbClr val="C00000"/>
              </a:buClr>
              <a:buSzPct val="125000"/>
            </a:pPr>
            <a:endParaRPr lang="en-US" sz="2000" dirty="0" smtClean="0">
              <a:solidFill>
                <a:srgbClr val="C00000"/>
              </a:solidFill>
              <a:ea typeface="ＭＳ Ｐゴシック" charset="0"/>
              <a:cs typeface="ＭＳ Ｐゴシック" charset="0"/>
            </a:endParaRPr>
          </a:p>
          <a:p>
            <a:pPr lvl="1">
              <a:buClr>
                <a:srgbClr val="C00000"/>
              </a:buClr>
              <a:buSzPct val="125000"/>
            </a:pPr>
            <a:r>
              <a:rPr lang="en-US" sz="2000" dirty="0" smtClean="0">
                <a:solidFill>
                  <a:srgbClr val="C00000"/>
                </a:solidFill>
                <a:ea typeface="ＭＳ Ｐゴシック" charset="0"/>
                <a:cs typeface="ＭＳ Ｐゴシック" charset="0"/>
              </a:rPr>
              <a:t>Detect </a:t>
            </a:r>
            <a:r>
              <a:rPr lang="en-US" sz="2000" dirty="0">
                <a:solidFill>
                  <a:srgbClr val="C00000"/>
                </a:solidFill>
                <a:ea typeface="ＭＳ Ｐゴシック" charset="0"/>
                <a:cs typeface="ＭＳ Ｐゴシック" charset="0"/>
              </a:rPr>
              <a:t>Conflict</a:t>
            </a:r>
          </a:p>
          <a:p>
            <a:pPr lvl="2">
              <a:buClr>
                <a:srgbClr val="000000"/>
              </a:buClr>
              <a:buSzPct val="125000"/>
              <a:buFont typeface="Gill Sans" charset="0"/>
              <a:buChar char="•"/>
            </a:pPr>
            <a:r>
              <a:rPr lang="en-US" dirty="0">
                <a:ea typeface="ＭＳ Ｐゴシック" charset="0"/>
                <a:cs typeface="ＭＳ Ｐゴシック" charset="0"/>
              </a:rPr>
              <a:t> </a:t>
            </a:r>
            <a:r>
              <a:rPr lang="en-US" dirty="0" smtClean="0">
                <a:ea typeface="ＭＳ Ｐゴシック" charset="0"/>
                <a:cs typeface="ＭＳ Ｐゴシック" charset="0"/>
              </a:rPr>
              <a:t>Conflict: partial </a:t>
            </a:r>
            <a:r>
              <a:rPr lang="en-US" dirty="0">
                <a:ea typeface="ＭＳ Ｐゴシック" charset="0"/>
                <a:cs typeface="ＭＳ Ｐゴシック" charset="0"/>
              </a:rPr>
              <a:t>assignment is not satisfying</a:t>
            </a:r>
          </a:p>
          <a:p>
            <a:pPr lvl="1"/>
            <a:endParaRPr lang="en-US" sz="2000" dirty="0">
              <a:ea typeface="ＭＳ Ｐゴシック" charset="0"/>
              <a:cs typeface="ＭＳ Ｐゴシック" charset="0"/>
            </a:endParaRPr>
          </a:p>
          <a:p>
            <a:pPr lvl="1">
              <a:buClr>
                <a:srgbClr val="C00000"/>
              </a:buClr>
              <a:buSzPct val="125000"/>
            </a:pPr>
            <a:r>
              <a:rPr lang="en-US" sz="2000" dirty="0">
                <a:solidFill>
                  <a:srgbClr val="C00000"/>
                </a:solidFill>
                <a:ea typeface="ＭＳ Ｐゴシック" charset="0"/>
                <a:cs typeface="ＭＳ Ｐゴシック" charset="0"/>
              </a:rPr>
              <a:t>Decide (Branch)</a:t>
            </a:r>
          </a:p>
          <a:p>
            <a:pPr lvl="2">
              <a:buClr>
                <a:srgbClr val="000000"/>
              </a:buClr>
              <a:buSzPct val="125000"/>
              <a:buFont typeface="Gill Sans" charset="0"/>
              <a:buChar char="•"/>
            </a:pPr>
            <a:r>
              <a:rPr lang="en-US" dirty="0">
                <a:ea typeface="ＭＳ Ｐゴシック" charset="0"/>
                <a:cs typeface="ＭＳ Ｐゴシック" charset="0"/>
              </a:rPr>
              <a:t> Choose a variable &amp; assign some value</a:t>
            </a:r>
          </a:p>
          <a:p>
            <a:pPr lvl="1">
              <a:buClr>
                <a:srgbClr val="000000"/>
              </a:buClr>
              <a:buSzPct val="125000"/>
              <a:buFont typeface="Gill Sans" charset="0"/>
              <a:buChar char="•"/>
            </a:pPr>
            <a:endParaRPr lang="en-US" sz="2000" dirty="0">
              <a:ea typeface="ＭＳ Ｐゴシック" charset="0"/>
              <a:cs typeface="ＭＳ Ｐゴシック" charset="0"/>
            </a:endParaRPr>
          </a:p>
          <a:p>
            <a:pPr lvl="1">
              <a:buClr>
                <a:srgbClr val="C00000"/>
              </a:buClr>
              <a:buSzPct val="125000"/>
            </a:pPr>
            <a:r>
              <a:rPr lang="en-US" sz="2000" dirty="0">
                <a:solidFill>
                  <a:srgbClr val="C00000"/>
                </a:solidFill>
                <a:ea typeface="ＭＳ Ｐゴシック" charset="0"/>
                <a:cs typeface="ＭＳ Ｐゴシック" charset="0"/>
              </a:rPr>
              <a:t>Backtracking</a:t>
            </a:r>
          </a:p>
          <a:p>
            <a:pPr lvl="2">
              <a:buClr>
                <a:srgbClr val="000000"/>
              </a:buClr>
              <a:buSzPct val="125000"/>
              <a:buFont typeface="Gill Sans" charset="0"/>
              <a:buChar char="•"/>
            </a:pPr>
            <a:r>
              <a:rPr lang="en-US" dirty="0">
                <a:ea typeface="ＭＳ Ｐゴシック" charset="0"/>
                <a:cs typeface="ＭＳ Ｐゴシック" charset="0"/>
              </a:rPr>
              <a:t> Implicitly done </a:t>
            </a:r>
            <a:r>
              <a:rPr lang="en-US" dirty="0" smtClean="0">
                <a:ea typeface="ＭＳ Ｐゴシック" charset="0"/>
                <a:cs typeface="ＭＳ Ｐゴシック" charset="0"/>
              </a:rPr>
              <a:t>via </a:t>
            </a:r>
            <a:r>
              <a:rPr lang="en-US" dirty="0">
                <a:ea typeface="ＭＳ Ｐゴシック" charset="0"/>
                <a:cs typeface="ＭＳ Ｐゴシック" charset="0"/>
              </a:rPr>
              <a:t>recursive </a:t>
            </a:r>
            <a:r>
              <a:rPr lang="en-US" dirty="0" smtClean="0">
                <a:ea typeface="ＭＳ Ｐゴシック" charset="0"/>
                <a:cs typeface="ＭＳ Ｐゴシック" charset="0"/>
              </a:rPr>
              <a:t>calls </a:t>
            </a:r>
            <a:r>
              <a:rPr lang="en-US" dirty="0">
                <a:ea typeface="ＭＳ Ｐゴシック" charset="0"/>
                <a:cs typeface="ＭＳ Ｐゴシック" charset="0"/>
              </a:rPr>
              <a:t>in DPLL</a:t>
            </a:r>
          </a:p>
          <a:p>
            <a:pPr algn="l"/>
            <a:endParaRPr lang="en-US" dirty="0">
              <a:ea typeface="ＭＳ Ｐゴシック" charset="0"/>
              <a:cs typeface="ＭＳ Ｐゴシック" charset="0"/>
            </a:endParaRPr>
          </a:p>
        </p:txBody>
      </p:sp>
    </p:spTree>
    <p:extLst>
      <p:ext uri="{BB962C8B-B14F-4D97-AF65-F5344CB8AC3E}">
        <p14:creationId xmlns:p14="http://schemas.microsoft.com/office/powerpoint/2010/main" val="1408748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Slide Number Placeholder 3"/>
          <p:cNvSpPr>
            <a:spLocks noGrp="1"/>
          </p:cNvSpPr>
          <p:nvPr>
            <p:ph type="sldNum" sz="quarter" idx="4294967295"/>
          </p:nvPr>
        </p:nvSpPr>
        <p:spPr>
          <a:xfrm>
            <a:off x="11799094" y="6554391"/>
            <a:ext cx="321469" cy="258961"/>
          </a:xfrm>
          <a:prstGeom prst="rect">
            <a:avLst/>
          </a:prstGeom>
        </p:spPr>
        <p:txBody>
          <a:bodyPr/>
          <a:lstStyle/>
          <a:p>
            <a:pPr>
              <a:defRPr/>
            </a:pPr>
            <a:fld id="{DF7EF774-2EFC-054D-B21C-F2873ED77A4D}" type="slidenum">
              <a:rPr lang="en-US"/>
              <a:pPr>
                <a:defRPr/>
              </a:pPr>
              <a:t>7</a:t>
            </a:fld>
            <a:endParaRPr lang="en-US"/>
          </a:p>
        </p:txBody>
      </p:sp>
      <p:sp>
        <p:nvSpPr>
          <p:cNvPr id="49153" name="Rectangle 1"/>
          <p:cNvSpPr>
            <a:spLocks noGrp="1" noChangeArrowheads="1"/>
          </p:cNvSpPr>
          <p:nvPr>
            <p:ph type="title"/>
          </p:nvPr>
        </p:nvSpPr>
        <p:spPr>
          <a:xfrm>
            <a:off x="482601" y="101600"/>
            <a:ext cx="11214099" cy="990600"/>
          </a:xfrm>
        </p:spPr>
        <p:txBody>
          <a:bodyPr>
            <a:normAutofit fontScale="90000"/>
          </a:bodyPr>
          <a:lstStyle/>
          <a:p>
            <a:pPr eaLnBrk="1" hangingPunct="1">
              <a:lnSpc>
                <a:spcPct val="90000"/>
              </a:lnSpc>
              <a:defRPr/>
            </a:pPr>
            <a:r>
              <a:rPr lang="en-US" sz="3700" u="sng" dirty="0">
                <a:solidFill>
                  <a:srgbClr val="0000FF"/>
                </a:solidFill>
              </a:rPr>
              <a:t>Modern CDCL SAT Solver Architecture</a:t>
            </a:r>
            <a:br>
              <a:rPr lang="en-US" sz="3700" u="sng" dirty="0">
                <a:solidFill>
                  <a:srgbClr val="0000FF"/>
                </a:solidFill>
              </a:rPr>
            </a:br>
            <a:r>
              <a:rPr lang="en-US" sz="3700" dirty="0">
                <a:solidFill>
                  <a:srgbClr val="800000"/>
                </a:solidFill>
              </a:rPr>
              <a:t>Key Steps and Data-structures</a:t>
            </a:r>
          </a:p>
        </p:txBody>
      </p:sp>
      <p:grpSp>
        <p:nvGrpSpPr>
          <p:cNvPr id="260099" name="Group 53"/>
          <p:cNvGrpSpPr>
            <a:grpSpLocks/>
          </p:cNvGrpSpPr>
          <p:nvPr/>
        </p:nvGrpSpPr>
        <p:grpSpPr bwMode="auto">
          <a:xfrm>
            <a:off x="660400" y="1269999"/>
            <a:ext cx="4940300" cy="5248821"/>
            <a:chOff x="0" y="22"/>
            <a:chExt cx="3641" cy="4832"/>
          </a:xfrm>
        </p:grpSpPr>
        <p:grpSp>
          <p:nvGrpSpPr>
            <p:cNvPr id="260101" name="Group 48"/>
            <p:cNvGrpSpPr>
              <a:grpSpLocks/>
            </p:cNvGrpSpPr>
            <p:nvPr/>
          </p:nvGrpSpPr>
          <p:grpSpPr bwMode="auto">
            <a:xfrm>
              <a:off x="23" y="22"/>
              <a:ext cx="3618" cy="4832"/>
              <a:chOff x="0" y="22"/>
              <a:chExt cx="3618" cy="4832"/>
            </a:xfrm>
          </p:grpSpPr>
          <p:sp>
            <p:nvSpPr>
              <p:cNvPr id="260106" name="Line 2"/>
              <p:cNvSpPr>
                <a:spLocks noChangeShapeType="1"/>
              </p:cNvSpPr>
              <p:nvPr/>
            </p:nvSpPr>
            <p:spPr bwMode="auto">
              <a:xfrm rot="10800000" flipH="1">
                <a:off x="1509" y="131"/>
                <a:ext cx="3" cy="317"/>
              </a:xfrm>
              <a:prstGeom prst="line">
                <a:avLst/>
              </a:prstGeom>
              <a:noFill/>
              <a:ln w="38100">
                <a:solidFill>
                  <a:schemeClr val="tx1"/>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grpSp>
            <p:nvGrpSpPr>
              <p:cNvPr id="260107" name="Group 5"/>
              <p:cNvGrpSpPr>
                <a:grpSpLocks/>
              </p:cNvGrpSpPr>
              <p:nvPr/>
            </p:nvGrpSpPr>
            <p:grpSpPr bwMode="auto">
              <a:xfrm>
                <a:off x="845" y="456"/>
                <a:ext cx="1328" cy="520"/>
                <a:chOff x="0" y="0"/>
                <a:chExt cx="1328" cy="520"/>
              </a:xfrm>
            </p:grpSpPr>
            <p:sp>
              <p:nvSpPr>
                <p:cNvPr id="260150" name="Rectangle 3"/>
                <p:cNvSpPr>
                  <a:spLocks/>
                </p:cNvSpPr>
                <p:nvPr/>
              </p:nvSpPr>
              <p:spPr bwMode="auto">
                <a:xfrm>
                  <a:off x="0" y="0"/>
                  <a:ext cx="1328" cy="520"/>
                </a:xfrm>
                <a:prstGeom prst="rect">
                  <a:avLst/>
                </a:prstGeom>
                <a:gradFill rotWithShape="0">
                  <a:gsLst>
                    <a:gs pos="0">
                      <a:srgbClr val="FFFFFF"/>
                    </a:gs>
                    <a:gs pos="100000">
                      <a:srgbClr val="0000FF"/>
                    </a:gs>
                  </a:gsLst>
                  <a:lin ang="5400000" scaled="1"/>
                </a:gradFill>
                <a:ln w="25400">
                  <a:solidFill>
                    <a:srgbClr val="602280"/>
                  </a:solidFill>
                  <a:miter lim="800000"/>
                  <a:headEnd/>
                  <a:tailEnd/>
                </a:ln>
              </p:spPr>
              <p:txBody>
                <a:bodyPr lIns="0" tIns="0" rIns="0" bIns="0"/>
                <a:lstStyle/>
                <a:p>
                  <a:endParaRPr lang="en-US"/>
                </a:p>
              </p:txBody>
            </p:sp>
            <p:sp>
              <p:nvSpPr>
                <p:cNvPr id="260151" name="Rectangle 4"/>
                <p:cNvSpPr>
                  <a:spLocks/>
                </p:cNvSpPr>
                <p:nvPr/>
              </p:nvSpPr>
              <p:spPr bwMode="auto">
                <a:xfrm>
                  <a:off x="9" y="60"/>
                  <a:ext cx="1288" cy="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ctr"/>
                  <a:r>
                    <a:rPr lang="en-US" sz="1500" dirty="0">
                      <a:ea typeface="ＭＳ Ｐゴシック" charset="0"/>
                      <a:cs typeface="ＭＳ Ｐゴシック" charset="0"/>
                    </a:rPr>
                    <a:t>Propagate()</a:t>
                  </a:r>
                </a:p>
                <a:p>
                  <a:pPr algn="ctr"/>
                  <a:r>
                    <a:rPr lang="en-US" sz="1500" dirty="0">
                      <a:ea typeface="ＭＳ Ｐゴシック" charset="0"/>
                      <a:cs typeface="ＭＳ Ｐゴシック" charset="0"/>
                    </a:rPr>
                    <a:t>(BCP)</a:t>
                  </a:r>
                </a:p>
              </p:txBody>
            </p:sp>
          </p:grpSp>
          <p:sp>
            <p:nvSpPr>
              <p:cNvPr id="260108" name="Line 6"/>
              <p:cNvSpPr>
                <a:spLocks noChangeShapeType="1"/>
              </p:cNvSpPr>
              <p:nvPr/>
            </p:nvSpPr>
            <p:spPr bwMode="auto">
              <a:xfrm rot="10800000" flipH="1">
                <a:off x="1506" y="982"/>
                <a:ext cx="0" cy="154"/>
              </a:xfrm>
              <a:prstGeom prst="line">
                <a:avLst/>
              </a:prstGeom>
              <a:noFill/>
              <a:ln w="38100">
                <a:solidFill>
                  <a:schemeClr val="tx1"/>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grpSp>
            <p:nvGrpSpPr>
              <p:cNvPr id="260109" name="Group 9"/>
              <p:cNvGrpSpPr>
                <a:grpSpLocks/>
              </p:cNvGrpSpPr>
              <p:nvPr/>
            </p:nvGrpSpPr>
            <p:grpSpPr bwMode="auto">
              <a:xfrm>
                <a:off x="1101" y="1136"/>
                <a:ext cx="800" cy="800"/>
                <a:chOff x="0" y="0"/>
                <a:chExt cx="800" cy="800"/>
              </a:xfrm>
            </p:grpSpPr>
            <p:sp>
              <p:nvSpPr>
                <p:cNvPr id="260148" name="AutoShape 7"/>
                <p:cNvSpPr>
                  <a:spLocks/>
                </p:cNvSpPr>
                <p:nvPr/>
              </p:nvSpPr>
              <p:spPr bwMode="auto">
                <a:xfrm>
                  <a:off x="0" y="0"/>
                  <a:ext cx="800" cy="800"/>
                </a:xfrm>
                <a:prstGeom prst="diamond">
                  <a:avLst/>
                </a:prstGeom>
                <a:gradFill rotWithShape="0">
                  <a:gsLst>
                    <a:gs pos="0">
                      <a:srgbClr val="FFFFFF"/>
                    </a:gs>
                    <a:gs pos="100000">
                      <a:srgbClr val="0000FF"/>
                    </a:gs>
                  </a:gsLst>
                  <a:lin ang="0" scaled="1"/>
                </a:gradFill>
                <a:ln w="25400">
                  <a:solidFill>
                    <a:srgbClr val="602280"/>
                  </a:solidFill>
                  <a:miter lim="800000"/>
                  <a:headEnd/>
                  <a:tailEnd/>
                </a:ln>
              </p:spPr>
              <p:txBody>
                <a:bodyPr lIns="0" tIns="0" rIns="0" bIns="0"/>
                <a:lstStyle/>
                <a:p>
                  <a:endParaRPr lang="en-US"/>
                </a:p>
              </p:txBody>
            </p:sp>
            <p:sp>
              <p:nvSpPr>
                <p:cNvPr id="260149" name="Rectangle 8"/>
                <p:cNvSpPr>
                  <a:spLocks/>
                </p:cNvSpPr>
                <p:nvPr/>
              </p:nvSpPr>
              <p:spPr bwMode="auto">
                <a:xfrm>
                  <a:off x="138" y="286"/>
                  <a:ext cx="495" cy="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US" sz="1500" dirty="0" smtClean="0">
                      <a:ea typeface="ＭＳ Ｐゴシック" charset="0"/>
                      <a:cs typeface="ＭＳ Ｐゴシック" charset="0"/>
                    </a:rPr>
                    <a:t>Conflict</a:t>
                  </a:r>
                  <a:r>
                    <a:rPr lang="en-US" sz="1500" dirty="0">
                      <a:ea typeface="ＭＳ Ｐゴシック" charset="0"/>
                      <a:cs typeface="ＭＳ Ｐゴシック" charset="0"/>
                    </a:rPr>
                    <a:t>?</a:t>
                  </a:r>
                </a:p>
              </p:txBody>
            </p:sp>
          </p:grpSp>
          <p:sp>
            <p:nvSpPr>
              <p:cNvPr id="260110" name="Line 10"/>
              <p:cNvSpPr>
                <a:spLocks noChangeShapeType="1"/>
              </p:cNvSpPr>
              <p:nvPr/>
            </p:nvSpPr>
            <p:spPr bwMode="auto">
              <a:xfrm rot="10800000" flipH="1">
                <a:off x="1141" y="1936"/>
                <a:ext cx="355" cy="262"/>
              </a:xfrm>
              <a:prstGeom prst="line">
                <a:avLst/>
              </a:prstGeom>
              <a:noFill/>
              <a:ln w="38100">
                <a:solidFill>
                  <a:srgbClr val="0000FF"/>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grpSp>
            <p:nvGrpSpPr>
              <p:cNvPr id="260111" name="Group 13"/>
              <p:cNvGrpSpPr>
                <a:grpSpLocks/>
              </p:cNvGrpSpPr>
              <p:nvPr/>
            </p:nvGrpSpPr>
            <p:grpSpPr bwMode="auto">
              <a:xfrm>
                <a:off x="741" y="2208"/>
                <a:ext cx="800" cy="800"/>
                <a:chOff x="0" y="0"/>
                <a:chExt cx="800" cy="800"/>
              </a:xfrm>
            </p:grpSpPr>
            <p:sp>
              <p:nvSpPr>
                <p:cNvPr id="260146" name="AutoShape 11"/>
                <p:cNvSpPr>
                  <a:spLocks/>
                </p:cNvSpPr>
                <p:nvPr/>
              </p:nvSpPr>
              <p:spPr bwMode="auto">
                <a:xfrm>
                  <a:off x="0" y="0"/>
                  <a:ext cx="800" cy="800"/>
                </a:xfrm>
                <a:prstGeom prst="diamond">
                  <a:avLst/>
                </a:prstGeom>
                <a:gradFill rotWithShape="0">
                  <a:gsLst>
                    <a:gs pos="0">
                      <a:srgbClr val="FFFFFF"/>
                    </a:gs>
                    <a:gs pos="100000">
                      <a:srgbClr val="0000FF"/>
                    </a:gs>
                  </a:gsLst>
                  <a:lin ang="0" scaled="1"/>
                </a:gradFill>
                <a:ln w="25400">
                  <a:solidFill>
                    <a:srgbClr val="602280"/>
                  </a:solidFill>
                  <a:miter lim="800000"/>
                  <a:headEnd/>
                  <a:tailEnd/>
                </a:ln>
              </p:spPr>
              <p:txBody>
                <a:bodyPr lIns="0" tIns="0" rIns="0" bIns="0"/>
                <a:lstStyle/>
                <a:p>
                  <a:endParaRPr lang="en-US"/>
                </a:p>
              </p:txBody>
            </p:sp>
            <p:sp>
              <p:nvSpPr>
                <p:cNvPr id="260147" name="Rectangle 12"/>
                <p:cNvSpPr>
                  <a:spLocks/>
                </p:cNvSpPr>
                <p:nvPr/>
              </p:nvSpPr>
              <p:spPr bwMode="auto">
                <a:xfrm>
                  <a:off x="77" y="147"/>
                  <a:ext cx="583" cy="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US" sz="1500" dirty="0">
                      <a:ea typeface="ＭＳ Ｐゴシック" charset="0"/>
                      <a:cs typeface="ＭＳ Ｐゴシック" charset="0"/>
                    </a:rPr>
                    <a:t>All </a:t>
                  </a:r>
                  <a:r>
                    <a:rPr lang="en-US" sz="1500" dirty="0" err="1">
                      <a:ea typeface="ＭＳ Ｐゴシック" charset="0"/>
                      <a:cs typeface="ＭＳ Ｐゴシック" charset="0"/>
                    </a:rPr>
                    <a:t>Vars</a:t>
                  </a:r>
                  <a:endParaRPr lang="en-US" sz="1500" dirty="0">
                    <a:ea typeface="ＭＳ Ｐゴシック" charset="0"/>
                    <a:cs typeface="ＭＳ Ｐゴシック" charset="0"/>
                  </a:endParaRPr>
                </a:p>
                <a:p>
                  <a:pPr algn="ctr"/>
                  <a:r>
                    <a:rPr lang="en-US" sz="1500" dirty="0">
                      <a:ea typeface="ＭＳ Ｐゴシック" charset="0"/>
                      <a:cs typeface="ＭＳ Ｐゴシック" charset="0"/>
                    </a:rPr>
                    <a:t>Assigned?</a:t>
                  </a:r>
                </a:p>
              </p:txBody>
            </p:sp>
          </p:grpSp>
          <p:sp>
            <p:nvSpPr>
              <p:cNvPr id="260112" name="Line 14"/>
              <p:cNvSpPr>
                <a:spLocks noChangeShapeType="1"/>
              </p:cNvSpPr>
              <p:nvPr/>
            </p:nvSpPr>
            <p:spPr bwMode="auto">
              <a:xfrm rot="10800000">
                <a:off x="1503" y="1936"/>
                <a:ext cx="393" cy="275"/>
              </a:xfrm>
              <a:prstGeom prst="line">
                <a:avLst/>
              </a:prstGeom>
              <a:noFill/>
              <a:ln w="38100">
                <a:solidFill>
                  <a:srgbClr val="C00000"/>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grpSp>
            <p:nvGrpSpPr>
              <p:cNvPr id="260113" name="Group 17"/>
              <p:cNvGrpSpPr>
                <a:grpSpLocks/>
              </p:cNvGrpSpPr>
              <p:nvPr/>
            </p:nvGrpSpPr>
            <p:grpSpPr bwMode="auto">
              <a:xfrm>
                <a:off x="1693" y="2200"/>
                <a:ext cx="736" cy="808"/>
                <a:chOff x="0" y="0"/>
                <a:chExt cx="736" cy="808"/>
              </a:xfrm>
            </p:grpSpPr>
            <p:sp>
              <p:nvSpPr>
                <p:cNvPr id="260144" name="Rectangle 15"/>
                <p:cNvSpPr>
                  <a:spLocks/>
                </p:cNvSpPr>
                <p:nvPr/>
              </p:nvSpPr>
              <p:spPr bwMode="auto">
                <a:xfrm>
                  <a:off x="0" y="0"/>
                  <a:ext cx="736" cy="808"/>
                </a:xfrm>
                <a:prstGeom prst="rect">
                  <a:avLst/>
                </a:prstGeom>
                <a:gradFill rotWithShape="0">
                  <a:gsLst>
                    <a:gs pos="0">
                      <a:srgbClr val="FFFFFF"/>
                    </a:gs>
                    <a:gs pos="100000">
                      <a:srgbClr val="0000FF"/>
                    </a:gs>
                  </a:gsLst>
                  <a:lin ang="5400000" scaled="1"/>
                </a:gradFill>
                <a:ln w="25400">
                  <a:solidFill>
                    <a:srgbClr val="602280"/>
                  </a:solidFill>
                  <a:miter lim="800000"/>
                  <a:headEnd/>
                  <a:tailEnd/>
                </a:ln>
              </p:spPr>
              <p:txBody>
                <a:bodyPr lIns="0" tIns="0" rIns="0" bIns="0"/>
                <a:lstStyle/>
                <a:p>
                  <a:endParaRPr lang="en-US"/>
                </a:p>
              </p:txBody>
            </p:sp>
            <p:sp>
              <p:nvSpPr>
                <p:cNvPr id="260145" name="Rectangle 16"/>
                <p:cNvSpPr>
                  <a:spLocks/>
                </p:cNvSpPr>
                <p:nvPr/>
              </p:nvSpPr>
              <p:spPr bwMode="auto">
                <a:xfrm>
                  <a:off x="5" y="68"/>
                  <a:ext cx="714" cy="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ctr"/>
                  <a:r>
                    <a:rPr lang="en-US" sz="1500" dirty="0">
                      <a:ea typeface="ＭＳ Ｐゴシック" charset="0"/>
                      <a:cs typeface="ＭＳ Ｐゴシック" charset="0"/>
                    </a:rPr>
                    <a:t>Conflict</a:t>
                  </a:r>
                </a:p>
                <a:p>
                  <a:pPr algn="ctr"/>
                  <a:r>
                    <a:rPr lang="en-US" sz="1500" dirty="0">
                      <a:ea typeface="ＭＳ Ｐゴシック" charset="0"/>
                      <a:cs typeface="ＭＳ Ｐゴシック" charset="0"/>
                    </a:rPr>
                    <a:t>Analysis()</a:t>
                  </a:r>
                </a:p>
              </p:txBody>
            </p:sp>
          </p:grpSp>
          <p:grpSp>
            <p:nvGrpSpPr>
              <p:cNvPr id="260114" name="Group 20"/>
              <p:cNvGrpSpPr>
                <a:grpSpLocks/>
              </p:cNvGrpSpPr>
              <p:nvPr/>
            </p:nvGrpSpPr>
            <p:grpSpPr bwMode="auto">
              <a:xfrm>
                <a:off x="738" y="3000"/>
                <a:ext cx="762" cy="267"/>
                <a:chOff x="0" y="0"/>
                <a:chExt cx="761" cy="267"/>
              </a:xfrm>
            </p:grpSpPr>
            <p:sp>
              <p:nvSpPr>
                <p:cNvPr id="260142" name="Line 18"/>
                <p:cNvSpPr>
                  <a:spLocks noChangeShapeType="1"/>
                </p:cNvSpPr>
                <p:nvPr/>
              </p:nvSpPr>
              <p:spPr bwMode="auto">
                <a:xfrm rot="10800000" flipH="1">
                  <a:off x="0" y="0"/>
                  <a:ext cx="406" cy="267"/>
                </a:xfrm>
                <a:prstGeom prst="line">
                  <a:avLst/>
                </a:prstGeom>
                <a:noFill/>
                <a:ln w="38100">
                  <a:solidFill>
                    <a:srgbClr val="0000FF"/>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260143" name="Line 19"/>
                <p:cNvSpPr>
                  <a:spLocks noChangeShapeType="1"/>
                </p:cNvSpPr>
                <p:nvPr/>
              </p:nvSpPr>
              <p:spPr bwMode="auto">
                <a:xfrm rot="10800000">
                  <a:off x="390" y="4"/>
                  <a:ext cx="371" cy="263"/>
                </a:xfrm>
                <a:prstGeom prst="line">
                  <a:avLst/>
                </a:prstGeom>
                <a:noFill/>
                <a:ln w="38100">
                  <a:solidFill>
                    <a:srgbClr val="C00000"/>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grpSp>
          <p:grpSp>
            <p:nvGrpSpPr>
              <p:cNvPr id="260115" name="Group 23"/>
              <p:cNvGrpSpPr>
                <a:grpSpLocks/>
              </p:cNvGrpSpPr>
              <p:nvPr/>
            </p:nvGrpSpPr>
            <p:grpSpPr bwMode="auto">
              <a:xfrm>
                <a:off x="365" y="3272"/>
                <a:ext cx="648" cy="520"/>
                <a:chOff x="0" y="0"/>
                <a:chExt cx="648" cy="520"/>
              </a:xfrm>
            </p:grpSpPr>
            <p:sp>
              <p:nvSpPr>
                <p:cNvPr id="260140" name="Rectangle 21"/>
                <p:cNvSpPr>
                  <a:spLocks/>
                </p:cNvSpPr>
                <p:nvPr/>
              </p:nvSpPr>
              <p:spPr bwMode="auto">
                <a:xfrm>
                  <a:off x="0" y="0"/>
                  <a:ext cx="648" cy="520"/>
                </a:xfrm>
                <a:prstGeom prst="rect">
                  <a:avLst/>
                </a:prstGeom>
                <a:gradFill rotWithShape="0">
                  <a:gsLst>
                    <a:gs pos="0">
                      <a:srgbClr val="FFFFFF"/>
                    </a:gs>
                    <a:gs pos="100000">
                      <a:srgbClr val="0000FF"/>
                    </a:gs>
                  </a:gsLst>
                  <a:lin ang="5400000" scaled="1"/>
                </a:gradFill>
                <a:ln w="25400">
                  <a:solidFill>
                    <a:srgbClr val="602280"/>
                  </a:solidFill>
                  <a:miter lim="800000"/>
                  <a:headEnd/>
                  <a:tailEnd/>
                </a:ln>
              </p:spPr>
              <p:txBody>
                <a:bodyPr lIns="0" tIns="0" rIns="0" bIns="0"/>
                <a:lstStyle/>
                <a:p>
                  <a:endParaRPr lang="en-US"/>
                </a:p>
              </p:txBody>
            </p:sp>
            <p:sp>
              <p:nvSpPr>
                <p:cNvPr id="260141" name="Rectangle 22"/>
                <p:cNvSpPr>
                  <a:spLocks/>
                </p:cNvSpPr>
                <p:nvPr/>
              </p:nvSpPr>
              <p:spPr bwMode="auto">
                <a:xfrm>
                  <a:off x="4" y="44"/>
                  <a:ext cx="629" cy="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ctr"/>
                  <a:r>
                    <a:rPr lang="en-US" sz="1500" b="1" dirty="0">
                      <a:solidFill>
                        <a:srgbClr val="800000"/>
                      </a:solidFill>
                      <a:ea typeface="ＭＳ Ｐゴシック" charset="0"/>
                      <a:cs typeface="ＭＳ Ｐゴシック" charset="0"/>
                    </a:rPr>
                    <a:t>Return</a:t>
                  </a:r>
                </a:p>
                <a:p>
                  <a:pPr algn="ctr"/>
                  <a:r>
                    <a:rPr lang="en-US" sz="1500" b="1" dirty="0">
                      <a:solidFill>
                        <a:srgbClr val="800000"/>
                      </a:solidFill>
                      <a:ea typeface="ＭＳ Ｐゴシック" charset="0"/>
                      <a:cs typeface="ＭＳ Ｐゴシック" charset="0"/>
                    </a:rPr>
                    <a:t>SAT</a:t>
                  </a:r>
                </a:p>
              </p:txBody>
            </p:sp>
          </p:grpSp>
          <p:grpSp>
            <p:nvGrpSpPr>
              <p:cNvPr id="260116" name="Group 26"/>
              <p:cNvGrpSpPr>
                <a:grpSpLocks/>
              </p:cNvGrpSpPr>
              <p:nvPr/>
            </p:nvGrpSpPr>
            <p:grpSpPr bwMode="auto">
              <a:xfrm>
                <a:off x="1133" y="3272"/>
                <a:ext cx="648" cy="520"/>
                <a:chOff x="0" y="0"/>
                <a:chExt cx="648" cy="520"/>
              </a:xfrm>
            </p:grpSpPr>
            <p:sp>
              <p:nvSpPr>
                <p:cNvPr id="260138" name="Rectangle 24"/>
                <p:cNvSpPr>
                  <a:spLocks/>
                </p:cNvSpPr>
                <p:nvPr/>
              </p:nvSpPr>
              <p:spPr bwMode="auto">
                <a:xfrm>
                  <a:off x="0" y="0"/>
                  <a:ext cx="648" cy="520"/>
                </a:xfrm>
                <a:prstGeom prst="rect">
                  <a:avLst/>
                </a:prstGeom>
                <a:gradFill rotWithShape="0">
                  <a:gsLst>
                    <a:gs pos="0">
                      <a:srgbClr val="FFFFFF"/>
                    </a:gs>
                    <a:gs pos="100000">
                      <a:srgbClr val="0000FF"/>
                    </a:gs>
                  </a:gsLst>
                  <a:lin ang="5400000" scaled="1"/>
                </a:gradFill>
                <a:ln w="25400">
                  <a:solidFill>
                    <a:srgbClr val="602280"/>
                  </a:solidFill>
                  <a:miter lim="800000"/>
                  <a:headEnd/>
                  <a:tailEnd/>
                </a:ln>
              </p:spPr>
              <p:txBody>
                <a:bodyPr lIns="0" tIns="0" rIns="0" bIns="0"/>
                <a:lstStyle/>
                <a:p>
                  <a:endParaRPr lang="en-US"/>
                </a:p>
              </p:txBody>
            </p:sp>
            <p:sp>
              <p:nvSpPr>
                <p:cNvPr id="260139" name="Rectangle 25"/>
                <p:cNvSpPr>
                  <a:spLocks/>
                </p:cNvSpPr>
                <p:nvPr/>
              </p:nvSpPr>
              <p:spPr bwMode="auto">
                <a:xfrm>
                  <a:off x="4" y="44"/>
                  <a:ext cx="629" cy="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ctr"/>
                  <a:r>
                    <a:rPr lang="en-US" sz="1500" dirty="0">
                      <a:ea typeface="ＭＳ Ｐゴシック" charset="0"/>
                      <a:cs typeface="ＭＳ Ｐゴシック" charset="0"/>
                    </a:rPr>
                    <a:t>Decide()</a:t>
                  </a:r>
                </a:p>
              </p:txBody>
            </p:sp>
          </p:grpSp>
          <p:grpSp>
            <p:nvGrpSpPr>
              <p:cNvPr id="260117" name="Group 29"/>
              <p:cNvGrpSpPr>
                <a:grpSpLocks/>
              </p:cNvGrpSpPr>
              <p:nvPr/>
            </p:nvGrpSpPr>
            <p:grpSpPr bwMode="auto">
              <a:xfrm>
                <a:off x="2197" y="3136"/>
                <a:ext cx="800" cy="800"/>
                <a:chOff x="0" y="0"/>
                <a:chExt cx="799" cy="800"/>
              </a:xfrm>
            </p:grpSpPr>
            <p:sp>
              <p:nvSpPr>
                <p:cNvPr id="260136" name="AutoShape 27"/>
                <p:cNvSpPr>
                  <a:spLocks/>
                </p:cNvSpPr>
                <p:nvPr/>
              </p:nvSpPr>
              <p:spPr bwMode="auto">
                <a:xfrm>
                  <a:off x="0" y="0"/>
                  <a:ext cx="799" cy="800"/>
                </a:xfrm>
                <a:prstGeom prst="diamond">
                  <a:avLst/>
                </a:prstGeom>
                <a:gradFill rotWithShape="0">
                  <a:gsLst>
                    <a:gs pos="0">
                      <a:srgbClr val="FFFFFF"/>
                    </a:gs>
                    <a:gs pos="100000">
                      <a:srgbClr val="0000FF"/>
                    </a:gs>
                  </a:gsLst>
                  <a:lin ang="0" scaled="1"/>
                </a:gradFill>
                <a:ln w="25400">
                  <a:solidFill>
                    <a:srgbClr val="602280"/>
                  </a:solidFill>
                  <a:miter lim="800000"/>
                  <a:headEnd/>
                  <a:tailEnd/>
                </a:ln>
              </p:spPr>
              <p:txBody>
                <a:bodyPr lIns="0" tIns="0" rIns="0" bIns="0"/>
                <a:lstStyle/>
                <a:p>
                  <a:endParaRPr lang="en-US"/>
                </a:p>
              </p:txBody>
            </p:sp>
            <p:sp>
              <p:nvSpPr>
                <p:cNvPr id="260137" name="Rectangle 28"/>
                <p:cNvSpPr>
                  <a:spLocks/>
                </p:cNvSpPr>
                <p:nvPr/>
              </p:nvSpPr>
              <p:spPr bwMode="auto">
                <a:xfrm>
                  <a:off x="77" y="196"/>
                  <a:ext cx="634" cy="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ctr"/>
                  <a:r>
                    <a:rPr lang="en-US" sz="1500" dirty="0" err="1">
                      <a:ea typeface="ＭＳ Ｐゴシック" charset="0"/>
                      <a:cs typeface="ＭＳ Ｐゴシック" charset="0"/>
                    </a:rPr>
                    <a:t>TopLevel</a:t>
                  </a:r>
                  <a:endParaRPr lang="en-US" sz="1500" dirty="0">
                    <a:ea typeface="ＭＳ Ｐゴシック" charset="0"/>
                    <a:cs typeface="ＭＳ Ｐゴシック" charset="0"/>
                  </a:endParaRPr>
                </a:p>
                <a:p>
                  <a:pPr algn="ctr"/>
                  <a:r>
                    <a:rPr lang="en-US" sz="1500" dirty="0">
                      <a:ea typeface="ＭＳ Ｐゴシック" charset="0"/>
                      <a:cs typeface="ＭＳ Ｐゴシック" charset="0"/>
                    </a:rPr>
                    <a:t>Conflict?</a:t>
                  </a:r>
                </a:p>
              </p:txBody>
            </p:sp>
          </p:grpSp>
          <p:sp>
            <p:nvSpPr>
              <p:cNvPr id="260118" name="Line 30"/>
              <p:cNvSpPr>
                <a:spLocks noChangeShapeType="1"/>
              </p:cNvSpPr>
              <p:nvPr/>
            </p:nvSpPr>
            <p:spPr bwMode="auto">
              <a:xfrm rot="10800000">
                <a:off x="2069" y="3126"/>
                <a:ext cx="536" cy="2"/>
              </a:xfrm>
              <a:prstGeom prst="line">
                <a:avLst/>
              </a:prstGeom>
              <a:noFill/>
              <a:ln w="38100">
                <a:solidFill>
                  <a:schemeClr val="tx1"/>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260119" name="Line 31"/>
              <p:cNvSpPr>
                <a:spLocks noChangeShapeType="1"/>
              </p:cNvSpPr>
              <p:nvPr/>
            </p:nvSpPr>
            <p:spPr bwMode="auto">
              <a:xfrm>
                <a:off x="2082" y="3011"/>
                <a:ext cx="0" cy="121"/>
              </a:xfrm>
              <a:prstGeom prst="line">
                <a:avLst/>
              </a:prstGeom>
              <a:noFill/>
              <a:ln w="381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grpSp>
            <p:nvGrpSpPr>
              <p:cNvPr id="260120" name="Group 34"/>
              <p:cNvGrpSpPr>
                <a:grpSpLocks/>
              </p:cNvGrpSpPr>
              <p:nvPr/>
            </p:nvGrpSpPr>
            <p:grpSpPr bwMode="auto">
              <a:xfrm>
                <a:off x="2210" y="3923"/>
                <a:ext cx="794" cy="272"/>
                <a:chOff x="0" y="0"/>
                <a:chExt cx="793" cy="271"/>
              </a:xfrm>
            </p:grpSpPr>
            <p:sp>
              <p:nvSpPr>
                <p:cNvPr id="260134" name="Line 32"/>
                <p:cNvSpPr>
                  <a:spLocks noChangeShapeType="1"/>
                </p:cNvSpPr>
                <p:nvPr/>
              </p:nvSpPr>
              <p:spPr bwMode="auto">
                <a:xfrm rot="10800000" flipH="1">
                  <a:off x="0" y="0"/>
                  <a:ext cx="409" cy="271"/>
                </a:xfrm>
                <a:prstGeom prst="line">
                  <a:avLst/>
                </a:prstGeom>
                <a:noFill/>
                <a:ln w="38100">
                  <a:solidFill>
                    <a:srgbClr val="0000FF"/>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260135" name="Line 33"/>
                <p:cNvSpPr>
                  <a:spLocks noChangeShapeType="1"/>
                </p:cNvSpPr>
                <p:nvPr/>
              </p:nvSpPr>
              <p:spPr bwMode="auto">
                <a:xfrm rot="10800000">
                  <a:off x="393" y="4"/>
                  <a:ext cx="400" cy="261"/>
                </a:xfrm>
                <a:prstGeom prst="line">
                  <a:avLst/>
                </a:prstGeom>
                <a:noFill/>
                <a:ln w="38100">
                  <a:solidFill>
                    <a:srgbClr val="C00000"/>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grpSp>
          <p:grpSp>
            <p:nvGrpSpPr>
              <p:cNvPr id="260121" name="Group 41"/>
              <p:cNvGrpSpPr>
                <a:grpSpLocks/>
              </p:cNvGrpSpPr>
              <p:nvPr/>
            </p:nvGrpSpPr>
            <p:grpSpPr bwMode="auto">
              <a:xfrm>
                <a:off x="1885" y="4200"/>
                <a:ext cx="1608" cy="520"/>
                <a:chOff x="0" y="0"/>
                <a:chExt cx="1608" cy="520"/>
              </a:xfrm>
            </p:grpSpPr>
            <p:grpSp>
              <p:nvGrpSpPr>
                <p:cNvPr id="260128" name="Group 37"/>
                <p:cNvGrpSpPr>
                  <a:grpSpLocks/>
                </p:cNvGrpSpPr>
                <p:nvPr/>
              </p:nvGrpSpPr>
              <p:grpSpPr bwMode="auto">
                <a:xfrm>
                  <a:off x="0" y="0"/>
                  <a:ext cx="680" cy="520"/>
                  <a:chOff x="0" y="0"/>
                  <a:chExt cx="680" cy="520"/>
                </a:xfrm>
              </p:grpSpPr>
              <p:sp>
                <p:nvSpPr>
                  <p:cNvPr id="260132" name="Rectangle 35"/>
                  <p:cNvSpPr>
                    <a:spLocks/>
                  </p:cNvSpPr>
                  <p:nvPr/>
                </p:nvSpPr>
                <p:spPr bwMode="auto">
                  <a:xfrm>
                    <a:off x="0" y="0"/>
                    <a:ext cx="680" cy="520"/>
                  </a:xfrm>
                  <a:prstGeom prst="rect">
                    <a:avLst/>
                  </a:prstGeom>
                  <a:gradFill rotWithShape="0">
                    <a:gsLst>
                      <a:gs pos="0">
                        <a:srgbClr val="FFFFFF"/>
                      </a:gs>
                      <a:gs pos="100000">
                        <a:srgbClr val="0000FF"/>
                      </a:gs>
                    </a:gsLst>
                    <a:lin ang="5400000" scaled="1"/>
                  </a:gradFill>
                  <a:ln w="25400">
                    <a:solidFill>
                      <a:srgbClr val="602280"/>
                    </a:solidFill>
                    <a:miter lim="800000"/>
                    <a:headEnd/>
                    <a:tailEnd/>
                  </a:ln>
                </p:spPr>
                <p:txBody>
                  <a:bodyPr lIns="0" tIns="0" rIns="0" bIns="0"/>
                  <a:lstStyle/>
                  <a:p>
                    <a:endParaRPr lang="en-US"/>
                  </a:p>
                </p:txBody>
              </p:sp>
              <p:sp>
                <p:nvSpPr>
                  <p:cNvPr id="260133" name="Rectangle 36"/>
                  <p:cNvSpPr>
                    <a:spLocks/>
                  </p:cNvSpPr>
                  <p:nvPr/>
                </p:nvSpPr>
                <p:spPr bwMode="auto">
                  <a:xfrm>
                    <a:off x="4" y="44"/>
                    <a:ext cx="661" cy="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ctr"/>
                    <a:r>
                      <a:rPr lang="en-US" sz="1500" b="1" dirty="0">
                        <a:solidFill>
                          <a:srgbClr val="800000"/>
                        </a:solidFill>
                        <a:ea typeface="ＭＳ Ｐゴシック" charset="0"/>
                        <a:cs typeface="ＭＳ Ｐゴシック" charset="0"/>
                      </a:rPr>
                      <a:t>Return</a:t>
                    </a:r>
                  </a:p>
                  <a:p>
                    <a:pPr algn="ctr"/>
                    <a:r>
                      <a:rPr lang="en-US" sz="1500" b="1" dirty="0">
                        <a:solidFill>
                          <a:srgbClr val="800000"/>
                        </a:solidFill>
                        <a:ea typeface="ＭＳ Ｐゴシック" charset="0"/>
                        <a:cs typeface="ＭＳ Ｐゴシック" charset="0"/>
                      </a:rPr>
                      <a:t>UNSAT</a:t>
                    </a:r>
                  </a:p>
                </p:txBody>
              </p:sp>
            </p:grpSp>
            <p:grpSp>
              <p:nvGrpSpPr>
                <p:cNvPr id="260129" name="Group 40"/>
                <p:cNvGrpSpPr>
                  <a:grpSpLocks/>
                </p:cNvGrpSpPr>
                <p:nvPr/>
              </p:nvGrpSpPr>
              <p:grpSpPr bwMode="auto">
                <a:xfrm>
                  <a:off x="808" y="0"/>
                  <a:ext cx="800" cy="520"/>
                  <a:chOff x="0" y="0"/>
                  <a:chExt cx="800" cy="520"/>
                </a:xfrm>
              </p:grpSpPr>
              <p:sp>
                <p:nvSpPr>
                  <p:cNvPr id="260130" name="Rectangle 38"/>
                  <p:cNvSpPr>
                    <a:spLocks/>
                  </p:cNvSpPr>
                  <p:nvPr/>
                </p:nvSpPr>
                <p:spPr bwMode="auto">
                  <a:xfrm>
                    <a:off x="41" y="0"/>
                    <a:ext cx="721" cy="520"/>
                  </a:xfrm>
                  <a:prstGeom prst="rect">
                    <a:avLst/>
                  </a:prstGeom>
                  <a:gradFill rotWithShape="0">
                    <a:gsLst>
                      <a:gs pos="0">
                        <a:srgbClr val="FFFFFF"/>
                      </a:gs>
                      <a:gs pos="100000">
                        <a:srgbClr val="0000FF"/>
                      </a:gs>
                    </a:gsLst>
                    <a:lin ang="5400000" scaled="1"/>
                  </a:gradFill>
                  <a:ln w="25400">
                    <a:solidFill>
                      <a:srgbClr val="602280"/>
                    </a:solidFill>
                    <a:miter lim="800000"/>
                    <a:headEnd/>
                    <a:tailEnd/>
                  </a:ln>
                </p:spPr>
                <p:txBody>
                  <a:bodyPr lIns="0" tIns="0" rIns="0" bIns="0"/>
                  <a:lstStyle/>
                  <a:p>
                    <a:endParaRPr lang="en-US"/>
                  </a:p>
                </p:txBody>
              </p:sp>
              <p:sp>
                <p:nvSpPr>
                  <p:cNvPr id="260131" name="Rectangle 39"/>
                  <p:cNvSpPr>
                    <a:spLocks/>
                  </p:cNvSpPr>
                  <p:nvPr/>
                </p:nvSpPr>
                <p:spPr bwMode="auto">
                  <a:xfrm>
                    <a:off x="0" y="44"/>
                    <a:ext cx="800"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ctr"/>
                    <a:r>
                      <a:rPr lang="en-US" sz="1500" dirty="0" err="1">
                        <a:ea typeface="ＭＳ Ｐゴシック" charset="0"/>
                        <a:cs typeface="ＭＳ Ｐゴシック" charset="0"/>
                      </a:rPr>
                      <a:t>BackJump</a:t>
                    </a:r>
                    <a:r>
                      <a:rPr lang="en-US" sz="1500" dirty="0">
                        <a:ea typeface="ＭＳ Ｐゴシック" charset="0"/>
                        <a:cs typeface="ＭＳ Ｐゴシック" charset="0"/>
                      </a:rPr>
                      <a:t>()</a:t>
                    </a:r>
                  </a:p>
                </p:txBody>
              </p:sp>
            </p:grpSp>
          </p:grpSp>
          <p:sp>
            <p:nvSpPr>
              <p:cNvPr id="260122" name="Line 42"/>
              <p:cNvSpPr>
                <a:spLocks noChangeShapeType="1"/>
              </p:cNvSpPr>
              <p:nvPr/>
            </p:nvSpPr>
            <p:spPr bwMode="auto">
              <a:xfrm>
                <a:off x="3100" y="4723"/>
                <a:ext cx="0" cy="117"/>
              </a:xfrm>
              <a:prstGeom prst="line">
                <a:avLst/>
              </a:prstGeom>
              <a:noFill/>
              <a:ln w="381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260123" name="Line 43"/>
              <p:cNvSpPr>
                <a:spLocks noChangeShapeType="1"/>
              </p:cNvSpPr>
              <p:nvPr/>
            </p:nvSpPr>
            <p:spPr bwMode="auto">
              <a:xfrm>
                <a:off x="3087" y="4854"/>
                <a:ext cx="531" cy="0"/>
              </a:xfrm>
              <a:prstGeom prst="line">
                <a:avLst/>
              </a:prstGeom>
              <a:noFill/>
              <a:ln w="381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260124" name="Line 44"/>
              <p:cNvSpPr>
                <a:spLocks noChangeShapeType="1"/>
              </p:cNvSpPr>
              <p:nvPr/>
            </p:nvSpPr>
            <p:spPr bwMode="auto">
              <a:xfrm>
                <a:off x="3580" y="707"/>
                <a:ext cx="25" cy="4140"/>
              </a:xfrm>
              <a:prstGeom prst="line">
                <a:avLst/>
              </a:prstGeom>
              <a:noFill/>
              <a:ln w="381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260125" name="Line 45"/>
              <p:cNvSpPr>
                <a:spLocks noChangeShapeType="1"/>
              </p:cNvSpPr>
              <p:nvPr/>
            </p:nvSpPr>
            <p:spPr bwMode="auto">
              <a:xfrm rot="10800000" flipH="1">
                <a:off x="2176" y="713"/>
                <a:ext cx="1397" cy="5"/>
              </a:xfrm>
              <a:prstGeom prst="line">
                <a:avLst/>
              </a:prstGeom>
              <a:noFill/>
              <a:ln w="38100">
                <a:solidFill>
                  <a:schemeClr val="tx1"/>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260126" name="Rectangle 46"/>
              <p:cNvSpPr>
                <a:spLocks/>
              </p:cNvSpPr>
              <p:nvPr/>
            </p:nvSpPr>
            <p:spPr bwMode="auto">
              <a:xfrm>
                <a:off x="0" y="22"/>
                <a:ext cx="1281" cy="221"/>
              </a:xfrm>
              <a:prstGeom prst="rect">
                <a:avLst/>
              </a:prstGeom>
              <a:gradFill rotWithShape="0">
                <a:gsLst>
                  <a:gs pos="0">
                    <a:srgbClr val="FFFFFF"/>
                  </a:gs>
                  <a:gs pos="100000">
                    <a:srgbClr val="602280"/>
                  </a:gs>
                </a:gsLst>
                <a:lin ang="0" scaled="1"/>
              </a:gradFill>
              <a:ln w="25400">
                <a:solidFill>
                  <a:schemeClr val="tx1"/>
                </a:solidFill>
                <a:miter lim="800000"/>
                <a:headEnd/>
                <a:tailEnd/>
              </a:ln>
            </p:spPr>
            <p:txBody>
              <a:bodyPr wrap="square" lIns="0" tIns="0" rIns="0" bIns="0" anchor="ctr">
                <a:spAutoFit/>
              </a:bodyPr>
              <a:lstStyle/>
              <a:p>
                <a:pPr algn="ctr"/>
                <a:r>
                  <a:rPr lang="en-US" sz="1600" dirty="0">
                    <a:ea typeface="ＭＳ Ｐゴシック" charset="0"/>
                    <a:cs typeface="ＭＳ Ｐゴシック" charset="0"/>
                  </a:rPr>
                  <a:t>Input SAT Instance</a:t>
                </a:r>
              </a:p>
            </p:txBody>
          </p:sp>
          <p:sp>
            <p:nvSpPr>
              <p:cNvPr id="260127" name="Line 47"/>
              <p:cNvSpPr>
                <a:spLocks noChangeShapeType="1"/>
              </p:cNvSpPr>
              <p:nvPr/>
            </p:nvSpPr>
            <p:spPr bwMode="auto">
              <a:xfrm rot="10800000" flipH="1">
                <a:off x="1287" y="137"/>
                <a:ext cx="240" cy="0"/>
              </a:xfrm>
              <a:prstGeom prst="line">
                <a:avLst/>
              </a:prstGeom>
              <a:noFill/>
              <a:ln w="381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grpSp>
        <p:sp>
          <p:nvSpPr>
            <p:cNvPr id="260102" name="Line 49"/>
            <p:cNvSpPr>
              <a:spLocks noChangeShapeType="1"/>
            </p:cNvSpPr>
            <p:nvPr/>
          </p:nvSpPr>
          <p:spPr bwMode="auto">
            <a:xfrm>
              <a:off x="1500" y="3800"/>
              <a:ext cx="4" cy="432"/>
            </a:xfrm>
            <a:prstGeom prst="line">
              <a:avLst/>
            </a:prstGeom>
            <a:noFill/>
            <a:ln w="381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260103" name="Line 50"/>
            <p:cNvSpPr>
              <a:spLocks noChangeShapeType="1"/>
            </p:cNvSpPr>
            <p:nvPr/>
          </p:nvSpPr>
          <p:spPr bwMode="auto">
            <a:xfrm>
              <a:off x="0" y="4219"/>
              <a:ext cx="1508" cy="5"/>
            </a:xfrm>
            <a:prstGeom prst="line">
              <a:avLst/>
            </a:prstGeom>
            <a:noFill/>
            <a:ln w="381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260104" name="Line 51"/>
            <p:cNvSpPr>
              <a:spLocks noChangeShapeType="1"/>
            </p:cNvSpPr>
            <p:nvPr/>
          </p:nvSpPr>
          <p:spPr bwMode="auto">
            <a:xfrm flipH="1">
              <a:off x="12" y="724"/>
              <a:ext cx="7" cy="3492"/>
            </a:xfrm>
            <a:prstGeom prst="line">
              <a:avLst/>
            </a:prstGeom>
            <a:noFill/>
            <a:ln w="381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260105" name="Line 52"/>
            <p:cNvSpPr>
              <a:spLocks noChangeShapeType="1"/>
            </p:cNvSpPr>
            <p:nvPr/>
          </p:nvSpPr>
          <p:spPr bwMode="auto">
            <a:xfrm rot="10800000">
              <a:off x="6" y="718"/>
              <a:ext cx="864" cy="0"/>
            </a:xfrm>
            <a:prstGeom prst="line">
              <a:avLst/>
            </a:prstGeom>
            <a:noFill/>
            <a:ln w="38100">
              <a:solidFill>
                <a:schemeClr val="tx1"/>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grpSp>
      <p:sp>
        <p:nvSpPr>
          <p:cNvPr id="260100" name="Rectangle 54"/>
          <p:cNvSpPr>
            <a:spLocks/>
          </p:cNvSpPr>
          <p:nvPr/>
        </p:nvSpPr>
        <p:spPr bwMode="auto">
          <a:xfrm>
            <a:off x="7150100" y="1270000"/>
            <a:ext cx="4579938" cy="5232399"/>
          </a:xfrm>
          <a:prstGeom prst="rect">
            <a:avLst/>
          </a:prstGeom>
          <a:gradFill flip="none" rotWithShape="1">
            <a:gsLst>
              <a:gs pos="0">
                <a:srgbClr val="CCFFCC"/>
              </a:gs>
              <a:gs pos="100000">
                <a:srgbClr val="FFFFFF"/>
              </a:gs>
            </a:gsLst>
            <a:lin ang="0" scaled="1"/>
            <a:tileRect/>
          </a:gradFill>
          <a:ln w="25400">
            <a:solidFill>
              <a:schemeClr val="tx1"/>
            </a:solidFill>
            <a:miter lim="800000"/>
            <a:headEnd/>
            <a:tailEnd/>
          </a:ln>
          <a:extLst/>
        </p:spPr>
        <p:txBody>
          <a:bodyPr lIns="0" tIns="0" rIns="0" bIns="0" anchor="ctr"/>
          <a:lstStyle/>
          <a:p>
            <a:pPr lvl="1"/>
            <a:r>
              <a:rPr lang="en-US" sz="1500" dirty="0">
                <a:solidFill>
                  <a:srgbClr val="800000"/>
                </a:solidFill>
                <a:ea typeface="ＭＳ Ｐゴシック" charset="0"/>
                <a:cs typeface="ＭＳ Ｐゴシック" charset="0"/>
              </a:rPr>
              <a:t>Key steps</a:t>
            </a:r>
            <a:br>
              <a:rPr lang="en-US" sz="1500" dirty="0">
                <a:solidFill>
                  <a:srgbClr val="800000"/>
                </a:solidFill>
                <a:ea typeface="ＭＳ Ｐゴシック" charset="0"/>
                <a:cs typeface="ＭＳ Ｐゴシック" charset="0"/>
              </a:rPr>
            </a:br>
            <a:endParaRPr lang="en-US" sz="1500" dirty="0">
              <a:solidFill>
                <a:srgbClr val="800000"/>
              </a:solidFill>
              <a:ea typeface="ＭＳ Ｐゴシック" charset="0"/>
              <a:cs typeface="ＭＳ Ｐゴシック" charset="0"/>
            </a:endParaRPr>
          </a:p>
          <a:p>
            <a:pPr lvl="2">
              <a:buClr>
                <a:srgbClr val="191919"/>
              </a:buClr>
              <a:buSzPct val="125000"/>
              <a:buFont typeface="Gill Sans" charset="0"/>
              <a:buChar char="•"/>
            </a:pPr>
            <a:r>
              <a:rPr lang="en-US" sz="1500" dirty="0">
                <a:ea typeface="ＭＳ Ｐゴシック" charset="0"/>
                <a:cs typeface="ＭＳ Ｐゴシック" charset="0"/>
              </a:rPr>
              <a:t> Decide()</a:t>
            </a:r>
          </a:p>
          <a:p>
            <a:pPr lvl="2">
              <a:buClr>
                <a:srgbClr val="191919"/>
              </a:buClr>
              <a:buSzPct val="125000"/>
              <a:buFont typeface="Gill Sans" charset="0"/>
              <a:buChar char="•"/>
            </a:pPr>
            <a:r>
              <a:rPr lang="en-US" sz="1500" dirty="0">
                <a:ea typeface="ＭＳ Ｐゴシック" charset="0"/>
                <a:cs typeface="ＭＳ Ｐゴシック" charset="0"/>
              </a:rPr>
              <a:t> Propagate() (Boolean constant propagation)</a:t>
            </a:r>
          </a:p>
          <a:p>
            <a:pPr lvl="2">
              <a:buClr>
                <a:srgbClr val="191919"/>
              </a:buClr>
              <a:buSzPct val="125000"/>
              <a:buFont typeface="Gill Sans" charset="0"/>
              <a:buChar char="•"/>
            </a:pPr>
            <a:r>
              <a:rPr lang="en-US" sz="1500" dirty="0">
                <a:ea typeface="ＭＳ Ｐゴシック" charset="0"/>
                <a:cs typeface="ＭＳ Ｐゴシック" charset="0"/>
              </a:rPr>
              <a:t> Conflict analysis and learning() (CDCL)</a:t>
            </a:r>
          </a:p>
          <a:p>
            <a:pPr lvl="2">
              <a:buClr>
                <a:srgbClr val="191919"/>
              </a:buClr>
              <a:buSzPct val="125000"/>
              <a:buFont typeface="Gill Sans" charset="0"/>
              <a:buChar char="•"/>
            </a:pPr>
            <a:r>
              <a:rPr lang="en-US" sz="1500" dirty="0">
                <a:ea typeface="ＭＳ Ｐゴシック" charset="0"/>
                <a:cs typeface="ＭＳ Ｐゴシック" charset="0"/>
              </a:rPr>
              <a:t> </a:t>
            </a:r>
            <a:r>
              <a:rPr lang="en-US" sz="1500" dirty="0" err="1">
                <a:ea typeface="ＭＳ Ｐゴシック" charset="0"/>
                <a:cs typeface="ＭＳ Ｐゴシック" charset="0"/>
              </a:rPr>
              <a:t>Backjump</a:t>
            </a:r>
            <a:r>
              <a:rPr lang="en-US" sz="1500" dirty="0">
                <a:ea typeface="ＭＳ Ｐゴシック" charset="0"/>
                <a:cs typeface="ＭＳ Ｐゴシック" charset="0"/>
              </a:rPr>
              <a:t>()</a:t>
            </a:r>
          </a:p>
          <a:p>
            <a:pPr lvl="2">
              <a:buClr>
                <a:srgbClr val="191919"/>
              </a:buClr>
              <a:buSzPct val="125000"/>
              <a:buFont typeface="Gill Sans" charset="0"/>
              <a:buChar char="•"/>
            </a:pPr>
            <a:r>
              <a:rPr lang="en-US" sz="1500" dirty="0">
                <a:ea typeface="ＭＳ Ｐゴシック" charset="0"/>
                <a:cs typeface="ＭＳ Ｐゴシック" charset="0"/>
              </a:rPr>
              <a:t> Forget()</a:t>
            </a:r>
          </a:p>
          <a:p>
            <a:pPr lvl="2">
              <a:buClr>
                <a:srgbClr val="191919"/>
              </a:buClr>
              <a:buSzPct val="125000"/>
              <a:buFont typeface="Gill Sans" charset="0"/>
              <a:buChar char="•"/>
            </a:pPr>
            <a:r>
              <a:rPr lang="en-US" sz="1500" dirty="0">
                <a:ea typeface="ＭＳ Ｐゴシック" charset="0"/>
                <a:cs typeface="ＭＳ Ｐゴシック" charset="0"/>
              </a:rPr>
              <a:t> Restart()</a:t>
            </a:r>
          </a:p>
          <a:p>
            <a:pPr lvl="1"/>
            <a:endParaRPr lang="en-US" sz="1500" dirty="0">
              <a:solidFill>
                <a:srgbClr val="800000"/>
              </a:solidFill>
              <a:ea typeface="ＭＳ Ｐゴシック" charset="0"/>
              <a:cs typeface="ＭＳ Ｐゴシック" charset="0"/>
            </a:endParaRPr>
          </a:p>
          <a:p>
            <a:pPr lvl="1"/>
            <a:r>
              <a:rPr lang="en-US" sz="1500" dirty="0">
                <a:solidFill>
                  <a:srgbClr val="800000"/>
                </a:solidFill>
                <a:ea typeface="ＭＳ Ｐゴシック" charset="0"/>
                <a:cs typeface="ＭＳ Ｐゴシック" charset="0"/>
              </a:rPr>
              <a:t>CDCL: Conflict-Driven Clause-Learning</a:t>
            </a:r>
          </a:p>
          <a:p>
            <a:pPr lvl="1"/>
            <a:endParaRPr lang="en-US" sz="1500" dirty="0">
              <a:solidFill>
                <a:srgbClr val="800000"/>
              </a:solidFill>
              <a:ea typeface="ＭＳ Ｐゴシック" charset="0"/>
              <a:cs typeface="ＭＳ Ｐゴシック" charset="0"/>
            </a:endParaRPr>
          </a:p>
          <a:p>
            <a:pPr lvl="2">
              <a:buClr>
                <a:srgbClr val="191919"/>
              </a:buClr>
              <a:buSzPct val="125000"/>
              <a:buFont typeface="Gill Sans" charset="0"/>
              <a:buChar char="•"/>
            </a:pPr>
            <a:r>
              <a:rPr lang="en-US" sz="1500" dirty="0">
                <a:solidFill>
                  <a:srgbClr val="800000"/>
                </a:solidFill>
                <a:ea typeface="ＭＳ Ｐゴシック" charset="0"/>
                <a:cs typeface="ＭＳ Ｐゴシック" charset="0"/>
              </a:rPr>
              <a:t> </a:t>
            </a:r>
            <a:r>
              <a:rPr lang="en-US" sz="1500" dirty="0">
                <a:ea typeface="ＭＳ Ｐゴシック" charset="0"/>
                <a:cs typeface="ＭＳ Ｐゴシック" charset="0"/>
              </a:rPr>
              <a:t>Conflict analysis is a key step</a:t>
            </a:r>
          </a:p>
          <a:p>
            <a:pPr lvl="2">
              <a:buClr>
                <a:srgbClr val="191919"/>
              </a:buClr>
              <a:buSzPct val="125000"/>
              <a:buFont typeface="Gill Sans" charset="0"/>
              <a:buChar char="•"/>
            </a:pPr>
            <a:r>
              <a:rPr lang="en-US" sz="1500" dirty="0">
                <a:ea typeface="ＭＳ Ｐゴシック" charset="0"/>
                <a:cs typeface="ＭＳ Ｐゴシック" charset="0"/>
              </a:rPr>
              <a:t> Results in learning a learnt clause</a:t>
            </a:r>
          </a:p>
          <a:p>
            <a:pPr lvl="2">
              <a:buClr>
                <a:srgbClr val="191919"/>
              </a:buClr>
              <a:buSzPct val="125000"/>
              <a:buFont typeface="Gill Sans" charset="0"/>
              <a:buChar char="•"/>
            </a:pPr>
            <a:r>
              <a:rPr lang="en-US" sz="1500" dirty="0">
                <a:ea typeface="ＭＳ Ｐゴシック" charset="0"/>
                <a:cs typeface="ＭＳ Ｐゴシック" charset="0"/>
              </a:rPr>
              <a:t> Prunes the search space</a:t>
            </a:r>
            <a:endParaRPr lang="en-US" sz="1500" dirty="0">
              <a:solidFill>
                <a:srgbClr val="800000"/>
              </a:solidFill>
              <a:ea typeface="ＭＳ Ｐゴシック" charset="0"/>
              <a:cs typeface="ＭＳ Ｐゴシック" charset="0"/>
            </a:endParaRPr>
          </a:p>
          <a:p>
            <a:pPr lvl="1"/>
            <a:endParaRPr lang="en-US" sz="1500" dirty="0">
              <a:solidFill>
                <a:srgbClr val="191919"/>
              </a:solidFill>
              <a:ea typeface="ＭＳ Ｐゴシック" charset="0"/>
              <a:cs typeface="ＭＳ Ｐゴシック" charset="0"/>
            </a:endParaRPr>
          </a:p>
          <a:p>
            <a:pPr lvl="1"/>
            <a:r>
              <a:rPr lang="en-US" sz="1500" dirty="0">
                <a:solidFill>
                  <a:srgbClr val="800000"/>
                </a:solidFill>
                <a:ea typeface="ＭＳ Ｐゴシック" charset="0"/>
                <a:cs typeface="ＭＳ Ｐゴシック" charset="0"/>
              </a:rPr>
              <a:t>Key data-structures (Solver state)</a:t>
            </a:r>
          </a:p>
          <a:p>
            <a:pPr lvl="1"/>
            <a:endParaRPr lang="en-US" sz="1500" dirty="0">
              <a:solidFill>
                <a:srgbClr val="191919"/>
              </a:solidFill>
              <a:ea typeface="ＭＳ Ｐゴシック" charset="0"/>
              <a:cs typeface="ＭＳ Ｐゴシック" charset="0"/>
            </a:endParaRPr>
          </a:p>
          <a:p>
            <a:pPr lvl="2">
              <a:buClr>
                <a:srgbClr val="191919"/>
              </a:buClr>
              <a:buSzPct val="125000"/>
              <a:buFont typeface="Gill Sans" charset="0"/>
              <a:buChar char="•"/>
            </a:pPr>
            <a:r>
              <a:rPr lang="en-US" sz="1500" dirty="0">
                <a:solidFill>
                  <a:srgbClr val="191919"/>
                </a:solidFill>
                <a:ea typeface="ＭＳ Ｐゴシック" charset="0"/>
                <a:cs typeface="ＭＳ Ｐゴシック" charset="0"/>
              </a:rPr>
              <a:t> Stack or trail of partial assignments (AT)</a:t>
            </a:r>
          </a:p>
          <a:p>
            <a:pPr lvl="2">
              <a:buClr>
                <a:srgbClr val="191919"/>
              </a:buClr>
              <a:buSzPct val="125000"/>
              <a:buFont typeface="Gill Sans" charset="0"/>
              <a:buChar char="•"/>
            </a:pPr>
            <a:r>
              <a:rPr lang="en-US" sz="1500" dirty="0">
                <a:solidFill>
                  <a:srgbClr val="191919"/>
                </a:solidFill>
                <a:ea typeface="ＭＳ Ｐゴシック" charset="0"/>
                <a:cs typeface="ＭＳ Ｐゴシック" charset="0"/>
              </a:rPr>
              <a:t> Input clause database</a:t>
            </a:r>
          </a:p>
          <a:p>
            <a:pPr lvl="2">
              <a:buClr>
                <a:srgbClr val="191919"/>
              </a:buClr>
              <a:buSzPct val="125000"/>
              <a:buFont typeface="Gill Sans" charset="0"/>
              <a:buChar char="•"/>
            </a:pPr>
            <a:r>
              <a:rPr lang="en-US" sz="1500" dirty="0">
                <a:solidFill>
                  <a:srgbClr val="191919"/>
                </a:solidFill>
                <a:ea typeface="ＭＳ Ｐゴシック" charset="0"/>
                <a:cs typeface="ＭＳ Ｐゴシック" charset="0"/>
              </a:rPr>
              <a:t> Conflict clause database</a:t>
            </a:r>
          </a:p>
          <a:p>
            <a:pPr lvl="2">
              <a:buClr>
                <a:srgbClr val="191919"/>
              </a:buClr>
              <a:buSzPct val="125000"/>
              <a:buFont typeface="Gill Sans" charset="0"/>
              <a:buChar char="•"/>
            </a:pPr>
            <a:r>
              <a:rPr lang="en-US" sz="1500" dirty="0">
                <a:solidFill>
                  <a:srgbClr val="191919"/>
                </a:solidFill>
                <a:ea typeface="ＭＳ Ｐゴシック" charset="0"/>
                <a:cs typeface="ＭＳ Ｐゴシック" charset="0"/>
              </a:rPr>
              <a:t> Conflict graph</a:t>
            </a:r>
          </a:p>
          <a:p>
            <a:pPr lvl="2">
              <a:buClr>
                <a:srgbClr val="191919"/>
              </a:buClr>
              <a:buSzPct val="125000"/>
              <a:buFont typeface="Gill Sans" charset="0"/>
              <a:buChar char="•"/>
            </a:pPr>
            <a:r>
              <a:rPr lang="en-US" sz="1500" dirty="0">
                <a:solidFill>
                  <a:srgbClr val="191919"/>
                </a:solidFill>
                <a:ea typeface="ＭＳ Ｐゴシック" charset="0"/>
                <a:cs typeface="ＭＳ Ｐゴシック" charset="0"/>
              </a:rPr>
              <a:t> Decision level (DL) of a variable</a:t>
            </a:r>
          </a:p>
        </p:txBody>
      </p:sp>
    </p:spTree>
    <p:extLst>
      <p:ext uri="{BB962C8B-B14F-4D97-AF65-F5344CB8AC3E}">
        <p14:creationId xmlns:p14="http://schemas.microsoft.com/office/powerpoint/2010/main" val="14676746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600" y="165100"/>
            <a:ext cx="11176000" cy="1294038"/>
          </a:xfrm>
        </p:spPr>
        <p:txBody>
          <a:bodyPr>
            <a:normAutofit/>
          </a:bodyPr>
          <a:lstStyle/>
          <a:p>
            <a:r>
              <a:rPr lang="en-US" sz="2500" dirty="0" smtClean="0">
                <a:solidFill>
                  <a:srgbClr val="008000"/>
                </a:solidFill>
              </a:rPr>
              <a:t>THE RESEARCH QUESTIONS IN UNDERSTANDING </a:t>
            </a:r>
            <a:br>
              <a:rPr lang="en-US" sz="2500" dirty="0" smtClean="0">
                <a:solidFill>
                  <a:srgbClr val="008000"/>
                </a:solidFill>
              </a:rPr>
            </a:br>
            <a:r>
              <a:rPr lang="en-US" sz="2500" dirty="0" smtClean="0">
                <a:solidFill>
                  <a:srgbClr val="008000"/>
                </a:solidFill>
              </a:rPr>
              <a:t>The </a:t>
            </a:r>
            <a:r>
              <a:rPr lang="en-US" sz="2500" dirty="0">
                <a:solidFill>
                  <a:srgbClr val="008000"/>
                </a:solidFill>
              </a:rPr>
              <a:t>UNREASONABLE EFFECTIVENESS </a:t>
            </a:r>
            <a:r>
              <a:rPr lang="en-US" sz="2500" dirty="0" smtClean="0">
                <a:solidFill>
                  <a:srgbClr val="008000"/>
                </a:solidFill>
              </a:rPr>
              <a:t>OF </a:t>
            </a:r>
            <a:r>
              <a:rPr lang="en-US" sz="2500" dirty="0">
                <a:solidFill>
                  <a:srgbClr val="008000"/>
                </a:solidFill>
              </a:rPr>
              <a:t>CDCL SAT </a:t>
            </a:r>
            <a:r>
              <a:rPr lang="en-US" sz="2500" dirty="0" smtClean="0">
                <a:solidFill>
                  <a:srgbClr val="008000"/>
                </a:solidFill>
              </a:rPr>
              <a:t>SOLVERS</a:t>
            </a:r>
            <a:endParaRPr lang="en-US" sz="2500" dirty="0"/>
          </a:p>
        </p:txBody>
      </p:sp>
      <p:sp>
        <p:nvSpPr>
          <p:cNvPr id="3" name="Content Placeholder 2"/>
          <p:cNvSpPr>
            <a:spLocks noGrp="1"/>
          </p:cNvSpPr>
          <p:nvPr>
            <p:ph idx="1"/>
          </p:nvPr>
        </p:nvSpPr>
        <p:spPr>
          <a:xfrm>
            <a:off x="1170332" y="1733664"/>
            <a:ext cx="9922925" cy="4442583"/>
          </a:xfrm>
        </p:spPr>
        <p:txBody>
          <a:bodyPr>
            <a:normAutofit fontScale="92500" lnSpcReduction="10000"/>
          </a:bodyPr>
          <a:lstStyle/>
          <a:p>
            <a:pPr marL="342900" indent="-342900">
              <a:buFont typeface="+mj-lt"/>
              <a:buAutoNum type="arabicPeriod"/>
            </a:pPr>
            <a:r>
              <a:rPr lang="en-US" sz="2800" dirty="0">
                <a:solidFill>
                  <a:srgbClr val="660066"/>
                </a:solidFill>
              </a:rPr>
              <a:t>Understand the input </a:t>
            </a:r>
            <a:r>
              <a:rPr lang="en-US" sz="2800" dirty="0" smtClean="0">
                <a:solidFill>
                  <a:srgbClr val="660066"/>
                </a:solidFill>
              </a:rPr>
              <a:t>structure of SAT instances </a:t>
            </a:r>
            <a:r>
              <a:rPr lang="en-US" sz="2800" dirty="0">
                <a:solidFill>
                  <a:srgbClr val="660066"/>
                </a:solidFill>
              </a:rPr>
              <a:t>(e.g., community structure, backdoors,…) </a:t>
            </a:r>
            <a:r>
              <a:rPr lang="en-US" sz="2400" dirty="0">
                <a:solidFill>
                  <a:srgbClr val="660066"/>
                </a:solidFill>
              </a:rPr>
              <a:t>[WGS03, BSG09, AL12, NGFAS14,…]</a:t>
            </a:r>
            <a:br>
              <a:rPr lang="en-US" sz="2400" dirty="0">
                <a:solidFill>
                  <a:srgbClr val="660066"/>
                </a:solidFill>
              </a:rPr>
            </a:br>
            <a:endParaRPr lang="en-US" sz="2800" dirty="0">
              <a:solidFill>
                <a:srgbClr val="660066"/>
              </a:solidFill>
            </a:endParaRPr>
          </a:p>
          <a:p>
            <a:pPr marL="342900" indent="-342900">
              <a:buFont typeface="+mj-lt"/>
              <a:buAutoNum type="arabicPeriod"/>
            </a:pPr>
            <a:r>
              <a:rPr lang="en-US" sz="2800" dirty="0">
                <a:solidFill>
                  <a:srgbClr val="3366FF"/>
                </a:solidFill>
              </a:rPr>
              <a:t>Identify the most important </a:t>
            </a:r>
            <a:r>
              <a:rPr lang="en-US" sz="2800" dirty="0" smtClean="0">
                <a:solidFill>
                  <a:srgbClr val="3366FF"/>
                </a:solidFill>
              </a:rPr>
              <a:t>techniques in CDCL SAT solvers </a:t>
            </a:r>
            <a:r>
              <a:rPr lang="en-US" sz="2400" dirty="0" smtClean="0">
                <a:solidFill>
                  <a:srgbClr val="3366FF"/>
                </a:solidFill>
              </a:rPr>
              <a:t>[KSM11</a:t>
            </a:r>
            <a:r>
              <a:rPr lang="en-US" sz="2400" dirty="0">
                <a:solidFill>
                  <a:srgbClr val="3366FF"/>
                </a:solidFill>
              </a:rPr>
              <a:t>,…]</a:t>
            </a:r>
            <a:br>
              <a:rPr lang="en-US" sz="2400" dirty="0">
                <a:solidFill>
                  <a:srgbClr val="3366FF"/>
                </a:solidFill>
              </a:rPr>
            </a:br>
            <a:endParaRPr lang="en-US" sz="2400" dirty="0">
              <a:solidFill>
                <a:srgbClr val="3366FF"/>
              </a:solidFill>
            </a:endParaRPr>
          </a:p>
          <a:p>
            <a:pPr marL="342900" indent="-342900">
              <a:buFont typeface="+mj-lt"/>
              <a:buAutoNum type="arabicPeriod"/>
            </a:pPr>
            <a:r>
              <a:rPr lang="en-US" sz="2800" dirty="0">
                <a:solidFill>
                  <a:srgbClr val="660066"/>
                </a:solidFill>
              </a:rPr>
              <a:t>Define a precise model encompassing the most important </a:t>
            </a:r>
            <a:r>
              <a:rPr lang="en-US" sz="2800" dirty="0" smtClean="0">
                <a:solidFill>
                  <a:srgbClr val="660066"/>
                </a:solidFill>
              </a:rPr>
              <a:t>techniques, </a:t>
            </a:r>
            <a:r>
              <a:rPr lang="en-US" sz="2800" dirty="0">
                <a:solidFill>
                  <a:srgbClr val="660066"/>
                </a:solidFill>
              </a:rPr>
              <a:t>e.g., branching</a:t>
            </a:r>
            <a:r>
              <a:rPr lang="en-US" sz="2400" dirty="0">
                <a:solidFill>
                  <a:srgbClr val="660066"/>
                </a:solidFill>
              </a:rPr>
              <a:t> [LGZC15]</a:t>
            </a:r>
            <a:endParaRPr lang="en-US" sz="2800" dirty="0">
              <a:solidFill>
                <a:srgbClr val="660066"/>
              </a:solidFill>
            </a:endParaRPr>
          </a:p>
          <a:p>
            <a:pPr marL="342900" indent="-342900">
              <a:buFont typeface="+mj-lt"/>
              <a:buAutoNum type="arabicPeriod"/>
            </a:pPr>
            <a:endParaRPr lang="en-US" sz="2800" dirty="0"/>
          </a:p>
          <a:p>
            <a:pPr marL="342900" indent="-342900">
              <a:buFont typeface="+mj-lt"/>
              <a:buAutoNum type="arabicPeriod"/>
            </a:pPr>
            <a:r>
              <a:rPr lang="en-US" sz="2800" dirty="0">
                <a:solidFill>
                  <a:srgbClr val="3366FF"/>
                </a:solidFill>
              </a:rPr>
              <a:t>Put all of this together in a complexity-theoretic framework </a:t>
            </a:r>
            <a:r>
              <a:rPr lang="en-US" sz="2600" dirty="0">
                <a:solidFill>
                  <a:srgbClr val="3366FF"/>
                </a:solidFill>
              </a:rPr>
              <a:t>[AFT11, PD11,…]</a:t>
            </a:r>
            <a:endParaRPr lang="en-US" sz="2800" dirty="0">
              <a:solidFill>
                <a:srgbClr val="3366FF"/>
              </a:solidFill>
            </a:endParaRPr>
          </a:p>
        </p:txBody>
      </p:sp>
      <p:sp>
        <p:nvSpPr>
          <p:cNvPr id="4" name="Slide Number Placeholder 3"/>
          <p:cNvSpPr>
            <a:spLocks noGrp="1"/>
          </p:cNvSpPr>
          <p:nvPr>
            <p:ph type="sldNum" sz="quarter" idx="12"/>
          </p:nvPr>
        </p:nvSpPr>
        <p:spPr/>
        <p:txBody>
          <a:bodyPr/>
          <a:lstStyle/>
          <a:p>
            <a:fld id="{8A7A6979-0714-4377-B894-6BE4C2D6E202}" type="slidenum">
              <a:rPr lang="en-US" smtClean="0"/>
              <a:pPr/>
              <a:t>8</a:t>
            </a:fld>
            <a:endParaRPr lang="en-US" dirty="0"/>
          </a:p>
        </p:txBody>
      </p:sp>
    </p:spTree>
    <p:extLst>
      <p:ext uri="{BB962C8B-B14F-4D97-AF65-F5344CB8AC3E}">
        <p14:creationId xmlns:p14="http://schemas.microsoft.com/office/powerpoint/2010/main" val="31853103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txBox="1">
            <a:spLocks noGrp="1"/>
          </p:cNvSpPr>
          <p:nvPr>
            <p:ph type="body" idx="1"/>
          </p:nvPr>
        </p:nvSpPr>
        <p:spPr>
          <a:xfrm>
            <a:off x="368300" y="1308100"/>
            <a:ext cx="11417300" cy="5359400"/>
          </a:xfrm>
          <a:ln>
            <a:noFill/>
          </a:ln>
        </p:spPr>
        <p:txBody>
          <a:bodyPr>
            <a:normAutofit fontScale="92500" lnSpcReduction="10000"/>
          </a:bodyPr>
          <a:lstStyle/>
          <a:p>
            <a:pPr marL="344592" indent="-342900">
              <a:lnSpc>
                <a:spcPct val="90000"/>
              </a:lnSpc>
              <a:buSzPct val="100000"/>
              <a:defRPr/>
            </a:pPr>
            <a:r>
              <a:rPr lang="en-CA" sz="2600" dirty="0">
                <a:solidFill>
                  <a:schemeClr val="bg1">
                    <a:lumMod val="85000"/>
                  </a:schemeClr>
                </a:solidFill>
              </a:rPr>
              <a:t>Motivation</a:t>
            </a:r>
          </a:p>
          <a:p>
            <a:pPr marL="1692" indent="0">
              <a:lnSpc>
                <a:spcPct val="90000"/>
              </a:lnSpc>
              <a:buSzPct val="100000"/>
              <a:buNone/>
              <a:defRPr/>
            </a:pPr>
            <a:endParaRPr lang="en-CA" sz="2600" dirty="0">
              <a:solidFill>
                <a:schemeClr val="bg1">
                  <a:lumMod val="85000"/>
                </a:schemeClr>
              </a:solidFill>
            </a:endParaRPr>
          </a:p>
          <a:p>
            <a:pPr marL="344592" indent="-342900">
              <a:lnSpc>
                <a:spcPct val="90000"/>
              </a:lnSpc>
              <a:buSzPct val="100000"/>
              <a:defRPr/>
            </a:pPr>
            <a:r>
              <a:rPr lang="en-CA" sz="2600" dirty="0">
                <a:solidFill>
                  <a:schemeClr val="bg1">
                    <a:lumMod val="85000"/>
                  </a:schemeClr>
                </a:solidFill>
              </a:rPr>
              <a:t>Background: Internals of SAT solvers</a:t>
            </a:r>
          </a:p>
          <a:p>
            <a:pPr marL="1692" indent="0">
              <a:lnSpc>
                <a:spcPct val="90000"/>
              </a:lnSpc>
              <a:buSzPct val="100000"/>
              <a:defRPr/>
            </a:pPr>
            <a:endParaRPr lang="en-CA" sz="2600" dirty="0">
              <a:solidFill>
                <a:schemeClr val="bg1">
                  <a:lumMod val="85000"/>
                </a:schemeClr>
              </a:solidFill>
            </a:endParaRPr>
          </a:p>
          <a:p>
            <a:pPr marL="344592" indent="-342900">
              <a:lnSpc>
                <a:spcPct val="90000"/>
              </a:lnSpc>
              <a:buSzPct val="100000"/>
              <a:defRPr/>
            </a:pPr>
            <a:r>
              <a:rPr lang="en-CA" sz="2600" dirty="0">
                <a:solidFill>
                  <a:schemeClr val="bg1">
                    <a:lumMod val="85000"/>
                  </a:schemeClr>
                </a:solidFill>
              </a:rPr>
              <a:t>Problem </a:t>
            </a:r>
            <a:r>
              <a:rPr lang="en-CA" sz="2600" dirty="0" smtClean="0">
                <a:solidFill>
                  <a:schemeClr val="bg1">
                    <a:lumMod val="85000"/>
                  </a:schemeClr>
                </a:solidFill>
              </a:rPr>
              <a:t>statement</a:t>
            </a:r>
            <a:endParaRPr lang="en-CA" sz="2600" dirty="0">
              <a:solidFill>
                <a:schemeClr val="bg1">
                  <a:lumMod val="85000"/>
                </a:schemeClr>
              </a:solidFill>
            </a:endParaRPr>
          </a:p>
          <a:p>
            <a:pPr marL="1692" indent="0">
              <a:lnSpc>
                <a:spcPct val="90000"/>
              </a:lnSpc>
              <a:buSzPct val="100000"/>
              <a:buNone/>
              <a:defRPr/>
            </a:pPr>
            <a:endParaRPr lang="en-CA" sz="2600" dirty="0">
              <a:solidFill>
                <a:schemeClr val="tx1"/>
              </a:solidFill>
            </a:endParaRPr>
          </a:p>
          <a:p>
            <a:pPr marL="344592" indent="-342900">
              <a:lnSpc>
                <a:spcPct val="90000"/>
              </a:lnSpc>
              <a:buSzPct val="100000"/>
              <a:buFont typeface="Arial"/>
              <a:buChar char="•"/>
              <a:defRPr/>
            </a:pPr>
            <a:r>
              <a:rPr lang="en-CA" sz="2600" dirty="0" smtClean="0">
                <a:solidFill>
                  <a:srgbClr val="FF0000"/>
                </a:solidFill>
              </a:rPr>
              <a:t>Our empirical discoveries</a:t>
            </a:r>
          </a:p>
          <a:p>
            <a:pPr marL="344592" indent="-342900">
              <a:lnSpc>
                <a:spcPct val="90000"/>
              </a:lnSpc>
              <a:buSzPct val="100000"/>
              <a:buFont typeface="Arial"/>
              <a:buChar char="•"/>
              <a:defRPr/>
            </a:pPr>
            <a:endParaRPr lang="en-CA" sz="2600" dirty="0">
              <a:solidFill>
                <a:schemeClr val="tx1"/>
              </a:solidFill>
            </a:endParaRPr>
          </a:p>
          <a:p>
            <a:pPr marL="973242" lvl="2" indent="-514350">
              <a:lnSpc>
                <a:spcPct val="90000"/>
              </a:lnSpc>
              <a:buFont typeface="+mj-lt"/>
              <a:buAutoNum type="arabicPeriod"/>
              <a:defRPr/>
            </a:pPr>
            <a:r>
              <a:rPr lang="en-CA" sz="2600" dirty="0" smtClean="0">
                <a:solidFill>
                  <a:schemeClr val="tx1"/>
                </a:solidFill>
              </a:rPr>
              <a:t>Characterizing industrial instances via community structure</a:t>
            </a:r>
            <a:r>
              <a:rPr lang="en-CA" sz="1800" dirty="0" smtClean="0">
                <a:solidFill>
                  <a:schemeClr val="tx1"/>
                </a:solidFill>
              </a:rPr>
              <a:t> </a:t>
            </a:r>
            <a:r>
              <a:rPr lang="en-US" sz="1800" dirty="0" smtClean="0">
                <a:solidFill>
                  <a:srgbClr val="800000"/>
                </a:solidFill>
              </a:rPr>
              <a:t>[LGRC15, NGFAS14]*</a:t>
            </a:r>
            <a:endParaRPr lang="en-CA" sz="1800" dirty="0" smtClean="0">
              <a:solidFill>
                <a:srgbClr val="800000"/>
              </a:solidFill>
            </a:endParaRPr>
          </a:p>
          <a:p>
            <a:pPr marL="973242" lvl="2" indent="-514350">
              <a:lnSpc>
                <a:spcPct val="90000"/>
              </a:lnSpc>
              <a:buFont typeface="+mj-lt"/>
              <a:buAutoNum type="arabicPeriod"/>
              <a:defRPr/>
            </a:pPr>
            <a:endParaRPr lang="en-CA" sz="2600" dirty="0">
              <a:solidFill>
                <a:schemeClr val="tx1"/>
              </a:solidFill>
            </a:endParaRPr>
          </a:p>
          <a:p>
            <a:pPr marL="973242" lvl="2" indent="-514350">
              <a:lnSpc>
                <a:spcPct val="90000"/>
              </a:lnSpc>
              <a:buFont typeface="+mj-lt"/>
              <a:buAutoNum type="arabicPeriod"/>
              <a:defRPr/>
            </a:pPr>
            <a:r>
              <a:rPr lang="en-CA" sz="2600" dirty="0" smtClean="0">
                <a:solidFill>
                  <a:srgbClr val="0000FF"/>
                </a:solidFill>
              </a:rPr>
              <a:t>Understanding branching heuristics, a la, VSIDS</a:t>
            </a:r>
            <a:r>
              <a:rPr lang="en-CA" sz="1800" dirty="0" smtClean="0">
                <a:solidFill>
                  <a:srgbClr val="800000"/>
                </a:solidFill>
              </a:rPr>
              <a:t> [LGZC15]</a:t>
            </a:r>
          </a:p>
          <a:p>
            <a:pPr marL="973242" lvl="2" indent="-514350">
              <a:lnSpc>
                <a:spcPct val="90000"/>
              </a:lnSpc>
              <a:buFont typeface="+mj-lt"/>
              <a:buAutoNum type="arabicPeriod"/>
              <a:defRPr/>
            </a:pPr>
            <a:endParaRPr lang="en-CA" sz="2600" dirty="0">
              <a:solidFill>
                <a:srgbClr val="0000FF"/>
              </a:solidFill>
            </a:endParaRPr>
          </a:p>
          <a:p>
            <a:pPr marL="973242" lvl="2" indent="-514350">
              <a:lnSpc>
                <a:spcPct val="90000"/>
              </a:lnSpc>
              <a:buFont typeface="+mj-lt"/>
              <a:buAutoNum type="arabicPeriod"/>
              <a:defRPr/>
            </a:pPr>
            <a:r>
              <a:rPr lang="en-CA" sz="2600" dirty="0" smtClean="0">
                <a:solidFill>
                  <a:srgbClr val="0000FF"/>
                </a:solidFill>
              </a:rPr>
              <a:t>LRB: A new branching heuristic</a:t>
            </a:r>
            <a:r>
              <a:rPr lang="en-CA" sz="2600" dirty="0" smtClean="0">
                <a:solidFill>
                  <a:srgbClr val="800000"/>
                </a:solidFill>
              </a:rPr>
              <a:t> </a:t>
            </a:r>
            <a:r>
              <a:rPr lang="en-CA" sz="1800" dirty="0" smtClean="0">
                <a:solidFill>
                  <a:srgbClr val="800000"/>
                </a:solidFill>
              </a:rPr>
              <a:t>[LGPC16, LGPC+16]**</a:t>
            </a:r>
          </a:p>
          <a:p>
            <a:pPr marL="801792" lvl="2" indent="-342900">
              <a:lnSpc>
                <a:spcPct val="90000"/>
              </a:lnSpc>
              <a:buFont typeface="Arial"/>
              <a:buChar char="•"/>
              <a:defRPr/>
            </a:pPr>
            <a:endParaRPr lang="en-CA" sz="2600" dirty="0">
              <a:solidFill>
                <a:schemeClr val="tx1"/>
              </a:solidFill>
            </a:endParaRPr>
          </a:p>
          <a:p>
            <a:pPr marL="344592" indent="-342900">
              <a:lnSpc>
                <a:spcPct val="90000"/>
              </a:lnSpc>
              <a:buFont typeface="Arial"/>
              <a:buChar char="•"/>
              <a:defRPr/>
            </a:pPr>
            <a:r>
              <a:rPr lang="en-CA" sz="2600" dirty="0" smtClean="0">
                <a:solidFill>
                  <a:schemeClr val="tx1"/>
                </a:solidFill>
              </a:rPr>
              <a:t>Putting it all together, and conclusions</a:t>
            </a:r>
          </a:p>
          <a:p>
            <a:pPr marL="344592" indent="-342900">
              <a:lnSpc>
                <a:spcPct val="90000"/>
              </a:lnSpc>
              <a:buFont typeface="Arial"/>
              <a:buChar char="•"/>
              <a:defRPr/>
            </a:pPr>
            <a:endParaRPr lang="en-CA" sz="2600" dirty="0">
              <a:solidFill>
                <a:schemeClr val="tx1"/>
              </a:solidFill>
            </a:endParaRPr>
          </a:p>
          <a:p>
            <a:pPr marL="1692" indent="0">
              <a:lnSpc>
                <a:spcPct val="90000"/>
              </a:lnSpc>
              <a:buNone/>
              <a:defRPr/>
            </a:pPr>
            <a:r>
              <a:rPr lang="en-CA" sz="1700" dirty="0" smtClean="0">
                <a:solidFill>
                  <a:srgbClr val="800000"/>
                </a:solidFill>
              </a:rPr>
              <a:t>(* Won best paper award at SPLC 2015, and student paper award at SAT 2014. ** Won the SAT competition 2016)</a:t>
            </a:r>
            <a:endParaRPr lang="en-CA" sz="1700" dirty="0">
              <a:solidFill>
                <a:srgbClr val="800000"/>
              </a:solidFill>
            </a:endParaRPr>
          </a:p>
        </p:txBody>
      </p:sp>
      <p:sp>
        <p:nvSpPr>
          <p:cNvPr id="138" name="Shape 138"/>
          <p:cNvSpPr txBox="1">
            <a:spLocks noGrp="1"/>
          </p:cNvSpPr>
          <p:nvPr>
            <p:ph type="title"/>
          </p:nvPr>
        </p:nvSpPr>
        <p:spPr>
          <a:xfrm>
            <a:off x="393700" y="88900"/>
            <a:ext cx="11391900" cy="1130300"/>
          </a:xfrm>
        </p:spPr>
        <p:txBody>
          <a:bodyPr>
            <a:normAutofit/>
          </a:bodyPr>
          <a:lstStyle/>
          <a:p>
            <a:pPr>
              <a:defRPr/>
            </a:pPr>
            <a:r>
              <a:rPr lang="en-CA" dirty="0" smtClean="0"/>
              <a:t>Talk Outline</a:t>
            </a:r>
            <a:endParaRPr lang="en" sz="4000" u="none" dirty="0">
              <a:solidFill>
                <a:srgbClr val="800000"/>
              </a:solidFill>
            </a:endParaRPr>
          </a:p>
        </p:txBody>
      </p:sp>
    </p:spTree>
    <p:extLst>
      <p:ext uri="{BB962C8B-B14F-4D97-AF65-F5344CB8AC3E}">
        <p14:creationId xmlns:p14="http://schemas.microsoft.com/office/powerpoint/2010/main" val="2934286910"/>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TM10001115[[fn=Parcel]]</Template>
  <TotalTime>967</TotalTime>
  <Words>3384</Words>
  <Application>Microsoft Macintosh PowerPoint</Application>
  <PresentationFormat>Custom</PresentationFormat>
  <Paragraphs>572</Paragraphs>
  <Slides>42</Slides>
  <Notes>20</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Parcel</vt:lpstr>
      <vt:lpstr>Towards a DEEPER Empirical Understanding of  CDCL SAT Solvers</vt:lpstr>
      <vt:lpstr>MOTIVATION: The UNREASONABLE EFFECTIVENESS OF CDCL SAT SOLVERS</vt:lpstr>
      <vt:lpstr>THE RESEARCH QUESTIONS IN UNDERSTANDING  The UNREASONABLE EFFECTIVENESS OF CDCL SAT SOLVERS</vt:lpstr>
      <vt:lpstr>PowerPoint Presentation</vt:lpstr>
      <vt:lpstr>The boolean satisfiability problem some standard definitions</vt:lpstr>
      <vt:lpstr>DPLL SAT Solver Architecture The Basic Solver</vt:lpstr>
      <vt:lpstr>Modern CDCL SAT Solver Architecture Key Steps and Data-structures</vt:lpstr>
      <vt:lpstr>THE RESEARCH QUESTIONS IN UNDERSTANDING  The UNREASONABLE EFFECTIVENESS OF CDCL SAT SOLVERS</vt:lpstr>
      <vt:lpstr>Talk Outline</vt:lpstr>
      <vt:lpstr>Community Structure and SAT Solver Performance Graphs and their Community Structure</vt:lpstr>
      <vt:lpstr>A note on Community Structure in Graphs Applications in Various Domains</vt:lpstr>
      <vt:lpstr>Community Structure in Graphs Variable-incidence Graph of Non-random Formula</vt:lpstr>
      <vt:lpstr>Community Structure in Graphs Variable-incidence Graph of Random Formula</vt:lpstr>
      <vt:lpstr>Modularity and Communities in Graphs Community Structure in Graphs</vt:lpstr>
      <vt:lpstr>Community Structure and SAT Solver Performance Empirical Results</vt:lpstr>
      <vt:lpstr>Community Structure and SAT Solver Performance Characterizing Typical Inputs</vt:lpstr>
      <vt:lpstr>Community Structure and SAT Solver Performance IMPACT of this idea</vt:lpstr>
      <vt:lpstr>Talk Outline</vt:lpstr>
      <vt:lpstr>Modern CDCL SAT Solver Architecture Key Steps and Data-structures</vt:lpstr>
      <vt:lpstr>What is a branching heuristic?</vt:lpstr>
      <vt:lpstr>VSIDS (variable state independent decaying sum) Branching Heuristic</vt:lpstr>
      <vt:lpstr>VSIDS Questions</vt:lpstr>
      <vt:lpstr>Problem Statement</vt:lpstr>
      <vt:lpstr>Branching heuristic solves multi-objective Optimization problem</vt:lpstr>
      <vt:lpstr>Learning Rate Example</vt:lpstr>
      <vt:lpstr>Learning Rate</vt:lpstr>
      <vt:lpstr>Exponential Moving Average (EMA)</vt:lpstr>
      <vt:lpstr>Multi-Armed Bandit PROBLEM to MODEL BRANCHING HEURISTICS</vt:lpstr>
      <vt:lpstr>Learning-Rate Branching (LRB) Example</vt:lpstr>
      <vt:lpstr>VSIDS</vt:lpstr>
      <vt:lpstr>Experimental SETUP</vt:lpstr>
      <vt:lpstr>APPLE-TO-APPLE ResultS  (Minisat WITH vsids vs. chb vs. lrb)</vt:lpstr>
      <vt:lpstr>COMPARISON WITH STATE-OF-THE-ART: CryptoMinisat, MapleCMS, Glucose, and Lingeling</vt:lpstr>
      <vt:lpstr>Result: Global Learning-Rate</vt:lpstr>
      <vt:lpstr>Future Work: Quality Of Learning</vt:lpstr>
      <vt:lpstr>Conclusion: Branching heuristics</vt:lpstr>
      <vt:lpstr>Talk Outline</vt:lpstr>
      <vt:lpstr>CONCLUSIONS: UNDERSTANDING  The UNREASONABLE EFFECTIVENESS OF CDCL SAT SOLVERS</vt:lpstr>
      <vt:lpstr>CURRENT PROJECTS AND Contributions</vt:lpstr>
      <vt:lpstr>PAST Contributions</vt:lpstr>
      <vt:lpstr>References</vt:lpstr>
      <vt:lpstr>THANKS!  MAPLE SERIES OF SAT SOLVERS HERE: https://sites.google.com/a/gsd.uwaterloo.ca/maplesat/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Rate Based Branching Heuristic for SAT Solvers</dc:title>
  <dc:creator>jimmy</dc:creator>
  <cp:lastModifiedBy>v g</cp:lastModifiedBy>
  <cp:revision>717</cp:revision>
  <dcterms:created xsi:type="dcterms:W3CDTF">2016-07-02T00:40:08Z</dcterms:created>
  <dcterms:modified xsi:type="dcterms:W3CDTF">2016-07-17T06:49:23Z</dcterms:modified>
</cp:coreProperties>
</file>