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57"/>
  </p:notesMasterIdLst>
  <p:handoutMasterIdLst>
    <p:handoutMasterId r:id="rId58"/>
  </p:handoutMasterIdLst>
  <p:sldIdLst>
    <p:sldId id="256" r:id="rId2"/>
    <p:sldId id="389" r:id="rId3"/>
    <p:sldId id="391" r:id="rId4"/>
    <p:sldId id="392" r:id="rId5"/>
    <p:sldId id="315" r:id="rId6"/>
    <p:sldId id="341" r:id="rId7"/>
    <p:sldId id="335" r:id="rId8"/>
    <p:sldId id="319" r:id="rId9"/>
    <p:sldId id="320" r:id="rId10"/>
    <p:sldId id="321" r:id="rId11"/>
    <p:sldId id="322" r:id="rId12"/>
    <p:sldId id="316" r:id="rId13"/>
    <p:sldId id="323" r:id="rId14"/>
    <p:sldId id="324" r:id="rId15"/>
    <p:sldId id="325" r:id="rId16"/>
    <p:sldId id="326" r:id="rId17"/>
    <p:sldId id="386" r:id="rId18"/>
    <p:sldId id="373" r:id="rId19"/>
    <p:sldId id="374" r:id="rId20"/>
    <p:sldId id="376" r:id="rId21"/>
    <p:sldId id="380" r:id="rId22"/>
    <p:sldId id="327" r:id="rId23"/>
    <p:sldId id="328" r:id="rId24"/>
    <p:sldId id="336" r:id="rId25"/>
    <p:sldId id="337" r:id="rId26"/>
    <p:sldId id="382" r:id="rId27"/>
    <p:sldId id="342" r:id="rId28"/>
    <p:sldId id="343" r:id="rId29"/>
    <p:sldId id="346" r:id="rId30"/>
    <p:sldId id="347" r:id="rId31"/>
    <p:sldId id="350" r:id="rId32"/>
    <p:sldId id="349" r:id="rId33"/>
    <p:sldId id="351" r:id="rId34"/>
    <p:sldId id="352" r:id="rId35"/>
    <p:sldId id="355" r:id="rId36"/>
    <p:sldId id="354" r:id="rId37"/>
    <p:sldId id="348" r:id="rId38"/>
    <p:sldId id="356" r:id="rId39"/>
    <p:sldId id="357" r:id="rId40"/>
    <p:sldId id="358" r:id="rId41"/>
    <p:sldId id="359" r:id="rId42"/>
    <p:sldId id="360" r:id="rId43"/>
    <p:sldId id="361" r:id="rId44"/>
    <p:sldId id="385" r:id="rId45"/>
    <p:sldId id="372" r:id="rId46"/>
    <p:sldId id="388" r:id="rId47"/>
    <p:sldId id="369" r:id="rId48"/>
    <p:sldId id="387" r:id="rId49"/>
    <p:sldId id="384" r:id="rId50"/>
    <p:sldId id="381" r:id="rId51"/>
    <p:sldId id="362" r:id="rId52"/>
    <p:sldId id="364" r:id="rId53"/>
    <p:sldId id="363" r:id="rId54"/>
    <p:sldId id="365" r:id="rId55"/>
    <p:sldId id="366" r:id="rId5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800000"/>
    <a:srgbClr val="FF0000"/>
    <a:srgbClr val="008000"/>
    <a:srgbClr val="FFFF99"/>
    <a:srgbClr val="CCECFF"/>
    <a:srgbClr val="FFFFFF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9831" autoAdjust="0"/>
  </p:normalViewPr>
  <p:slideViewPr>
    <p:cSldViewPr>
      <p:cViewPr varScale="1">
        <p:scale>
          <a:sx n="71" d="100"/>
          <a:sy n="71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07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imonpj\talks\NDP%20Barnes%20Hut%20Dec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GB"/>
            </a:pPr>
            <a:r>
              <a:rPr lang="en-GB" sz="1600"/>
              <a:t>Speedup</a:t>
            </a:r>
            <a:r>
              <a:rPr lang="en-GB" sz="1600" baseline="0"/>
              <a:t> for SMVN on 8-core UltraSparc </a:t>
            </a:r>
            <a:endParaRPr lang="en-GB" sz="1600"/>
          </a:p>
        </c:rich>
      </c:tx>
    </c:title>
    <c:plotArea>
      <c:layout/>
      <c:lineChart>
        <c:grouping val="standard"/>
        <c:ser>
          <c:idx val="1"/>
          <c:order val="0"/>
          <c:tx>
            <c:strRef>
              <c:f>Sheet1!$C$1</c:f>
              <c:strCache>
                <c:ptCount val="1"/>
                <c:pt idx="0">
                  <c:v>Speedup (prim)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cat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0.46189376443418012</c:v>
                </c:pt>
                <c:pt idx="1">
                  <c:v>0.87719298245614064</c:v>
                </c:pt>
                <c:pt idx="2">
                  <c:v>0.9188361408882072</c:v>
                </c:pt>
                <c:pt idx="3">
                  <c:v>1.6304347826086956</c:v>
                </c:pt>
                <c:pt idx="4">
                  <c:v>2.0408163265306132</c:v>
                </c:pt>
                <c:pt idx="5">
                  <c:v>3.0456852791878171</c:v>
                </c:pt>
                <c:pt idx="6">
                  <c:v>3.75</c:v>
                </c:pt>
              </c:numCache>
            </c:numRef>
          </c:val>
        </c:ser>
        <c:ser>
          <c:idx val="2"/>
          <c:order val="1"/>
          <c:tx>
            <c:strRef>
              <c:f>Sheet1!$E$1</c:f>
              <c:strCache>
                <c:ptCount val="1"/>
                <c:pt idx="0">
                  <c:v>Speedup (vect)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0.29880478087649487</c:v>
                </c:pt>
                <c:pt idx="1">
                  <c:v>0.57251908396946549</c:v>
                </c:pt>
                <c:pt idx="2">
                  <c:v>0.59405940594059503</c:v>
                </c:pt>
                <c:pt idx="3">
                  <c:v>1.1009174311926626</c:v>
                </c:pt>
                <c:pt idx="4">
                  <c:v>1.408450704225352</c:v>
                </c:pt>
                <c:pt idx="5">
                  <c:v>2.2304832713754652</c:v>
                </c:pt>
                <c:pt idx="6">
                  <c:v>2.3255813953488373</c:v>
                </c:pt>
              </c:numCache>
            </c:numRef>
          </c:val>
        </c:ser>
        <c:marker val="1"/>
        <c:axId val="59259904"/>
        <c:axId val="59435648"/>
      </c:lineChart>
      <c:catAx>
        <c:axId val="592599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GB"/>
                </a:pPr>
                <a:r>
                  <a:rPr lang="en-US"/>
                  <a:t>Number of threads</a:t>
                </a:r>
              </a:p>
            </c:rich>
          </c:tx>
        </c:title>
        <c:numFmt formatCode="General" sourceLinked="1"/>
        <c:tickLblPos val="low"/>
        <c:txPr>
          <a:bodyPr/>
          <a:lstStyle/>
          <a:p>
            <a:pPr>
              <a:defRPr lang="en-GB"/>
            </a:pPr>
            <a:endParaRPr lang="en-US"/>
          </a:p>
        </c:txPr>
        <c:crossAx val="59435648"/>
        <c:crosses val="autoZero"/>
        <c:auto val="1"/>
        <c:lblAlgn val="ctr"/>
        <c:lblOffset val="100"/>
      </c:catAx>
      <c:valAx>
        <c:axId val="59435648"/>
        <c:scaling>
          <c:logBase val="10"/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/>
                </a:pPr>
                <a:r>
                  <a:rPr lang="en-GB"/>
                  <a:t>Speedup</a:t>
                </a:r>
              </a:p>
            </c:rich>
          </c:tx>
        </c:title>
        <c:numFmt formatCode="General" sourceLinked="1"/>
        <c:minorTickMark val="out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59259904"/>
        <c:crosses val="autoZero"/>
        <c:crossBetween val="between"/>
        <c:majorUnit val="10"/>
        <c:minorUnit val="10"/>
      </c:valAx>
    </c:plotArea>
    <c:legend>
      <c:legendPos val="r"/>
      <c:txPr>
        <a:bodyPr/>
        <a:lstStyle/>
        <a:p>
          <a:pPr>
            <a:defRPr lang="en-GB"/>
          </a:pPr>
          <a:endParaRPr lang="en-US"/>
        </a:p>
      </c:txPr>
    </c:legend>
    <c:plotVisOnly val="1"/>
  </c:chart>
  <c:spPr>
    <a:solidFill>
      <a:srgbClr val="FFFFFF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Barnes Hut</a:t>
            </a:r>
          </a:p>
        </c:rich>
      </c:tx>
    </c:title>
    <c:plotArea>
      <c:layout/>
      <c:barChart>
        <c:barDir val="col"/>
        <c:grouping val="clustered"/>
        <c:ser>
          <c:idx val="1"/>
          <c:order val="0"/>
          <c:spPr>
            <a:solidFill>
              <a:srgbClr val="33CC33"/>
            </a:solidFill>
          </c:spPr>
          <c:val>
            <c:numRef>
              <c:f>Sheet1!$A$2:$D$2</c:f>
              <c:numCache>
                <c:formatCode>General</c:formatCode>
                <c:ptCount val="4"/>
                <c:pt idx="0">
                  <c:v>1</c:v>
                </c:pt>
                <c:pt idx="1">
                  <c:v>1.7188240872451381</c:v>
                </c:pt>
                <c:pt idx="2">
                  <c:v>2.1947527749747731</c:v>
                </c:pt>
                <c:pt idx="3">
                  <c:v>2.3853915332309716</c:v>
                </c:pt>
              </c:numCache>
            </c:numRef>
          </c:val>
        </c:ser>
        <c:axId val="59457920"/>
        <c:axId val="59459840"/>
      </c:barChart>
      <c:catAx>
        <c:axId val="59457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processors</a:t>
                </a:r>
              </a:p>
            </c:rich>
          </c:tx>
        </c:title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9459840"/>
        <c:crosses val="autoZero"/>
        <c:auto val="1"/>
        <c:lblAlgn val="ctr"/>
        <c:lblOffset val="100"/>
      </c:catAx>
      <c:valAx>
        <c:axId val="594598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Speedup</a:t>
                </a:r>
              </a:p>
            </c:rich>
          </c:tx>
          <c:layout>
            <c:manualLayout>
              <c:xMode val="edge"/>
              <c:yMode val="edge"/>
              <c:x val="8.6198312544393755E-3"/>
              <c:y val="0.38378156305589933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9457920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CCC678D-3F0A-4658-A451-A7B1C53FFB6A}" type="datetimeFigureOut">
              <a:rPr lang="en-US"/>
              <a:pPr>
                <a:defRPr/>
              </a:pPr>
              <a:t>4/21/2010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4F42267-34F8-4BF0-BA84-C419899C3A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4AEF3F-CA02-49D6-BA9A-01A1CCC9B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E9951F-64E9-474A-9962-292B6EE8F974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4AEF3F-CA02-49D6-BA9A-01A1CCC9BC6A}" type="slidenum">
              <a:rPr lang="en-GB" smtClean="0"/>
              <a:pPr>
                <a:defRPr/>
              </a:pPr>
              <a:t>50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EE459-D72C-4D76-B5BD-DCBAE1A9B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" name="Date Placeholder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4713769-279D-4A0C-9230-0A40144BF9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haskell.org/haskellwiki/GHC/Data_Parallel_Haskell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744661"/>
            <a:ext cx="7924800" cy="1470025"/>
          </a:xfrm>
        </p:spPr>
        <p:txBody>
          <a:bodyPr/>
          <a:lstStyle/>
          <a:p>
            <a:pPr eaLnBrk="1" hangingPunct="1"/>
            <a:r>
              <a:rPr lang="en-GB" sz="5400" dirty="0" smtClean="0"/>
              <a:t>Nested data parallelism in Haskell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3857628"/>
            <a:ext cx="7850187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Simon Peyton Jones </a:t>
            </a:r>
            <a:r>
              <a:rPr lang="en-GB" sz="1800" dirty="0" smtClean="0"/>
              <a:t>(Microsoft)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Manuel Chakravarty, Gabriele Keller, </a:t>
            </a:r>
            <a:br>
              <a:rPr lang="en-GB" sz="2400" dirty="0" smtClean="0"/>
            </a:br>
            <a:r>
              <a:rPr lang="en-GB" sz="2400" dirty="0" smtClean="0"/>
              <a:t>Roman Leshchinskiy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/>
              <a:t>(University of New South Wales)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smtClean="0"/>
              <a:t>2010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Paper: “Harnessing the </a:t>
            </a:r>
            <a:r>
              <a:rPr lang="en-GB" sz="2400" dirty="0" err="1" smtClean="0"/>
              <a:t>multicores</a:t>
            </a:r>
            <a:r>
              <a:rPr lang="en-GB" sz="2400" dirty="0" smtClean="0"/>
              <a:t>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At http:://research.microsoft.com/~</a:t>
            </a:r>
            <a:r>
              <a:rPr lang="en-GB" sz="2400" dirty="0" err="1" smtClean="0"/>
              <a:t>simonpj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Nested DP is great for </a:t>
            </a:r>
            <a:r>
              <a:rPr lang="en-GB" sz="4000" b="1" smtClean="0">
                <a:solidFill>
                  <a:srgbClr val="FF0000"/>
                </a:solidFill>
              </a:rPr>
              <a:t>programmers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600200"/>
            <a:ext cx="8893175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/>
              <a:t>Fundamentally more modular</a:t>
            </a:r>
          </a:p>
          <a:p>
            <a:pPr>
              <a:lnSpc>
                <a:spcPct val="90000"/>
              </a:lnSpc>
            </a:pPr>
            <a:r>
              <a:rPr lang="en-GB" sz="2800" smtClean="0"/>
              <a:t>Opens up a much wider range of applications: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Sparse arrays, variable grid adaptive methods (e.g. Barnes-Hut)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Divide and conquer algorithms (e.g. sort)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Graph algorithms (e.g. shortest path, spanning trees)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Physics engines for games, computational graphics (e.g. Delauny triangulation)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Machine learning, optimisation, constraint solving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Nested DP is tough for </a:t>
            </a:r>
            <a:r>
              <a:rPr lang="en-GB" sz="4000" b="1" smtClean="0">
                <a:solidFill>
                  <a:srgbClr val="FF0000"/>
                </a:solidFill>
              </a:rPr>
              <a:t>compilers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dirty="0" smtClean="0"/>
              <a:t>...because the concurrency tree is both irregular and fine-grained</a:t>
            </a:r>
          </a:p>
          <a:p>
            <a:r>
              <a:rPr lang="en-GB" dirty="0" smtClean="0"/>
              <a:t>But it can be done!  NESL (</a:t>
            </a:r>
            <a:r>
              <a:rPr lang="en-GB" dirty="0" err="1" smtClean="0"/>
              <a:t>Blelloch</a:t>
            </a:r>
            <a:r>
              <a:rPr lang="en-GB" dirty="0" smtClean="0"/>
              <a:t> 1995) is an existence proof</a:t>
            </a:r>
          </a:p>
          <a:p>
            <a:r>
              <a:rPr lang="en-GB" dirty="0" smtClean="0"/>
              <a:t>Key idea: “flattening” transformation: 	</a:t>
            </a:r>
          </a:p>
          <a:p>
            <a:endParaRPr lang="en-GB" dirty="0" smtClean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28992" y="4983468"/>
            <a:ext cx="1857388" cy="733663"/>
          </a:xfrm>
          <a:prstGeom prst="rightArrow">
            <a:avLst>
              <a:gd name="adj1" fmla="val 50000"/>
              <a:gd name="adj2" fmla="val 35177"/>
            </a:avLst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dirty="0" smtClean="0"/>
              <a:t>Compiler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857224" y="4554840"/>
            <a:ext cx="2428892" cy="163449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1800" b="1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Nested data parallel</a:t>
            </a:r>
            <a:r>
              <a:rPr kumimoji="0" lang="en-GB" sz="1800" b="1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 program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lang="en-GB" baseline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(the one we want to write)</a:t>
            </a:r>
            <a:endParaRPr kumimoji="0" lang="en-GB" sz="1800" b="1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Verdana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500694" y="4500570"/>
            <a:ext cx="2428892" cy="1634490"/>
          </a:xfrm>
          <a:prstGeom prst="roundRect">
            <a:avLst/>
          </a:prstGeom>
          <a:solidFill>
            <a:srgbClr val="0EC21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1800" b="1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Flat</a:t>
            </a:r>
            <a:r>
              <a:rPr kumimoji="0" lang="en-GB" sz="1800" b="1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 </a:t>
            </a:r>
            <a:r>
              <a:rPr kumimoji="0" lang="en-GB" sz="1800" b="1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data parallel</a:t>
            </a:r>
            <a:r>
              <a:rPr kumimoji="0" lang="en-GB" sz="1800" b="1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 program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lang="en-GB" baseline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(the one we want to run)</a:t>
            </a:r>
            <a:endParaRPr kumimoji="0" lang="en-GB" sz="1800" b="1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Array comprehensions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95288" y="2708275"/>
            <a:ext cx="82899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vecMul :: [:Float:]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vecMul v1 v2 = sumP [: f1*f2 | f1 &lt;- v1 | f2 &lt;- v2 :]</a:t>
            </a:r>
          </a:p>
        </p:txBody>
      </p:sp>
      <p:sp>
        <p:nvSpPr>
          <p:cNvPr id="11268" name="AutoShape 5"/>
          <p:cNvSpPr>
            <a:spLocks noChangeArrowheads="1"/>
          </p:cNvSpPr>
          <p:nvPr/>
        </p:nvSpPr>
        <p:spPr bwMode="auto">
          <a:xfrm>
            <a:off x="1331913" y="1263650"/>
            <a:ext cx="3887787" cy="919163"/>
          </a:xfrm>
          <a:prstGeom prst="wedgeRoundRectCallout">
            <a:avLst>
              <a:gd name="adj1" fmla="val -18681"/>
              <a:gd name="adj2" fmla="val 121481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[:Float:] is the type of parallel arrays of Float</a:t>
            </a:r>
          </a:p>
        </p:txBody>
      </p:sp>
      <p:sp>
        <p:nvSpPr>
          <p:cNvPr id="11269" name="AutoShape 6"/>
          <p:cNvSpPr>
            <a:spLocks noChangeArrowheads="1"/>
          </p:cNvSpPr>
          <p:nvPr/>
        </p:nvSpPr>
        <p:spPr bwMode="auto">
          <a:xfrm>
            <a:off x="4356100" y="3995738"/>
            <a:ext cx="4537075" cy="1668462"/>
          </a:xfrm>
          <a:prstGeom prst="wedgeRoundRectCallout">
            <a:avLst>
              <a:gd name="adj1" fmla="val -52903"/>
              <a:gd name="adj2" fmla="val -8748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An array comprehension: </a:t>
            </a:r>
            <a:r>
              <a:rPr lang="en-GB" sz="2400">
                <a:solidFill>
                  <a:schemeClr val="bg1"/>
                </a:solidFill>
              </a:rPr>
              <a:t>“</a:t>
            </a: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the array of all f1*f2 where f1 is drawn from v1 and f2 from v2</a:t>
            </a:r>
            <a:r>
              <a:rPr lang="en-GB" sz="2400">
                <a:solidFill>
                  <a:schemeClr val="bg1"/>
                </a:solidFill>
              </a:rPr>
              <a:t>”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107950" y="4005263"/>
            <a:ext cx="3887788" cy="485775"/>
          </a:xfrm>
          <a:prstGeom prst="wedgeRoundRectCallout">
            <a:avLst>
              <a:gd name="adj1" fmla="val 21500"/>
              <a:gd name="adj2" fmla="val -17779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sumP :: [:Float:] -&gt; Float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79388" y="4868863"/>
            <a:ext cx="41052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/>
              <a:t>Operations over parallel array are computed in parallel; that is the only way the programmer says “do parallel stuff”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6443663" y="6165850"/>
            <a:ext cx="23971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/>
              <a:t>NB: no locks!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Sparse vector multiplication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95288" y="3203575"/>
            <a:ext cx="72231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sv v = sumP [: f*(v!i) | (i,f) &lt;- sv :]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611188" y="1484313"/>
            <a:ext cx="5688012" cy="879475"/>
          </a:xfrm>
          <a:prstGeom prst="wedgeRoundRectCallout">
            <a:avLst>
              <a:gd name="adj1" fmla="val -30769"/>
              <a:gd name="adj2" fmla="val 140977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A sparse vector is represented as a vector of (index,value) pairs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924300" y="4581525"/>
            <a:ext cx="4787900" cy="485775"/>
          </a:xfrm>
          <a:prstGeom prst="wedgeRoundRectCallout">
            <a:avLst>
              <a:gd name="adj1" fmla="val -39190"/>
              <a:gd name="adj2" fmla="val -19117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v!i gets the i</a:t>
            </a:r>
            <a:r>
              <a:rPr lang="en-GB" sz="2400">
                <a:solidFill>
                  <a:schemeClr val="bg1"/>
                </a:solidFill>
              </a:rPr>
              <a:t>’</a:t>
            </a: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th element of v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395288" y="4365625"/>
            <a:ext cx="316865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/>
              <a:t>Parallelism is proportional to length of sparse vector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Sparse matrix multiplication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95288" y="3203575"/>
            <a:ext cx="78327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smMul :: [:[:(Int,Float):]:]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smMul sm v = sumP [: svMul sv v | sv &lt;- sm :]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827088" y="1484313"/>
            <a:ext cx="5688012" cy="879475"/>
          </a:xfrm>
          <a:prstGeom prst="wedgeRoundRectCallout">
            <a:avLst>
              <a:gd name="adj1" fmla="val -27981"/>
              <a:gd name="adj2" fmla="val 12761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A sparse matrix is a vector of sparse vectors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403350" y="5126038"/>
            <a:ext cx="6769100" cy="1341437"/>
          </a:xfrm>
          <a:prstGeom prst="wedgeRoundRectCallout">
            <a:avLst>
              <a:gd name="adj1" fmla="val -10833"/>
              <a:gd name="adj2" fmla="val -14455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>
                <a:solidFill>
                  <a:schemeClr val="bg1"/>
                </a:solidFill>
                <a:latin typeface="Comic Sans MS" pitchFamily="66" charset="0"/>
              </a:rPr>
              <a:t>Nested data parallelism here!</a:t>
            </a: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  </a:t>
            </a:r>
            <a:br>
              <a:rPr lang="en-GB" sz="240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We are calling a parallel operation, svMul, on every element of a parallel array, 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Hard to implement well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763713" y="2492375"/>
            <a:ext cx="5688012" cy="469900"/>
          </a:xfrm>
          <a:prstGeom prst="rect">
            <a:avLst/>
          </a:prstGeom>
          <a:solidFill>
            <a:srgbClr val="92DE8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40" name="Line 5"/>
          <p:cNvSpPr>
            <a:spLocks noChangeShapeType="1"/>
          </p:cNvSpPr>
          <p:nvPr/>
        </p:nvSpPr>
        <p:spPr bwMode="auto">
          <a:xfrm>
            <a:off x="2243138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>
            <a:off x="2722563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2" name="Line 7"/>
          <p:cNvSpPr>
            <a:spLocks noChangeShapeType="1"/>
          </p:cNvSpPr>
          <p:nvPr/>
        </p:nvSpPr>
        <p:spPr bwMode="auto">
          <a:xfrm>
            <a:off x="3203575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3684588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Line 9"/>
          <p:cNvSpPr>
            <a:spLocks noChangeShapeType="1"/>
          </p:cNvSpPr>
          <p:nvPr/>
        </p:nvSpPr>
        <p:spPr bwMode="auto">
          <a:xfrm>
            <a:off x="4165600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5" name="Line 10"/>
          <p:cNvSpPr>
            <a:spLocks noChangeShapeType="1"/>
          </p:cNvSpPr>
          <p:nvPr/>
        </p:nvSpPr>
        <p:spPr bwMode="auto">
          <a:xfrm>
            <a:off x="4645025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6" name="Line 11"/>
          <p:cNvSpPr>
            <a:spLocks noChangeShapeType="1"/>
          </p:cNvSpPr>
          <p:nvPr/>
        </p:nvSpPr>
        <p:spPr bwMode="auto">
          <a:xfrm>
            <a:off x="5126038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7" name="Line 12"/>
          <p:cNvSpPr>
            <a:spLocks noChangeShapeType="1"/>
          </p:cNvSpPr>
          <p:nvPr/>
        </p:nvSpPr>
        <p:spPr bwMode="auto">
          <a:xfrm>
            <a:off x="5607050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8" name="Line 13"/>
          <p:cNvSpPr>
            <a:spLocks noChangeShapeType="1"/>
          </p:cNvSpPr>
          <p:nvPr/>
        </p:nvSpPr>
        <p:spPr bwMode="auto">
          <a:xfrm>
            <a:off x="6086475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9" name="Line 14"/>
          <p:cNvSpPr>
            <a:spLocks noChangeShapeType="1"/>
          </p:cNvSpPr>
          <p:nvPr/>
        </p:nvSpPr>
        <p:spPr bwMode="auto">
          <a:xfrm>
            <a:off x="6567488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0" name="Line 15"/>
          <p:cNvSpPr>
            <a:spLocks noChangeShapeType="1"/>
          </p:cNvSpPr>
          <p:nvPr/>
        </p:nvSpPr>
        <p:spPr bwMode="auto">
          <a:xfrm>
            <a:off x="7048500" y="2492375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4351" name="Group 30"/>
          <p:cNvGrpSpPr>
            <a:grpSpLocks/>
          </p:cNvGrpSpPr>
          <p:nvPr/>
        </p:nvGrpSpPr>
        <p:grpSpPr bwMode="auto">
          <a:xfrm>
            <a:off x="1863725" y="3162300"/>
            <a:ext cx="273050" cy="1879600"/>
            <a:chOff x="1701" y="1570"/>
            <a:chExt cx="317" cy="2132"/>
          </a:xfrm>
        </p:grpSpPr>
        <p:sp>
          <p:nvSpPr>
            <p:cNvPr id="14441" name="Rectangle 16"/>
            <p:cNvSpPr>
              <a:spLocks noChangeArrowheads="1"/>
            </p:cNvSpPr>
            <p:nvPr/>
          </p:nvSpPr>
          <p:spPr bwMode="auto">
            <a:xfrm rot="-5400000">
              <a:off x="794" y="2477"/>
              <a:ext cx="2132" cy="31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42" name="Line 21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43" name="Line 22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44" name="Line 23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45" name="Line 24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46" name="Line 25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47" name="Line 26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2" name="Group 54"/>
          <p:cNvGrpSpPr>
            <a:grpSpLocks/>
          </p:cNvGrpSpPr>
          <p:nvPr/>
        </p:nvGrpSpPr>
        <p:grpSpPr bwMode="auto">
          <a:xfrm>
            <a:off x="3768725" y="3162300"/>
            <a:ext cx="274638" cy="471488"/>
            <a:chOff x="1292" y="1570"/>
            <a:chExt cx="182" cy="318"/>
          </a:xfrm>
        </p:grpSpPr>
        <p:sp>
          <p:nvSpPr>
            <p:cNvPr id="14439" name="Rectangle 32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40" name="Line 38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3" name="Group 53"/>
          <p:cNvGrpSpPr>
            <a:grpSpLocks/>
          </p:cNvGrpSpPr>
          <p:nvPr/>
        </p:nvGrpSpPr>
        <p:grpSpPr bwMode="auto">
          <a:xfrm>
            <a:off x="2339975" y="3162300"/>
            <a:ext cx="273050" cy="3290888"/>
            <a:chOff x="1927" y="1570"/>
            <a:chExt cx="181" cy="2223"/>
          </a:xfrm>
        </p:grpSpPr>
        <p:sp>
          <p:nvSpPr>
            <p:cNvPr id="14426" name="Rectangle 40"/>
            <p:cNvSpPr>
              <a:spLocks noChangeArrowheads="1"/>
            </p:cNvSpPr>
            <p:nvPr/>
          </p:nvSpPr>
          <p:spPr bwMode="auto">
            <a:xfrm rot="-5400000">
              <a:off x="906" y="2591"/>
              <a:ext cx="2223" cy="18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27" name="Line 41"/>
            <p:cNvSpPr>
              <a:spLocks noChangeShapeType="1"/>
            </p:cNvSpPr>
            <p:nvPr/>
          </p:nvSpPr>
          <p:spPr bwMode="auto">
            <a:xfrm rot="-5400000">
              <a:off x="2018" y="25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8" name="Line 42"/>
            <p:cNvSpPr>
              <a:spLocks noChangeShapeType="1"/>
            </p:cNvSpPr>
            <p:nvPr/>
          </p:nvSpPr>
          <p:spPr bwMode="auto">
            <a:xfrm rot="-5400000">
              <a:off x="2018" y="239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9" name="Line 43"/>
            <p:cNvSpPr>
              <a:spLocks noChangeShapeType="1"/>
            </p:cNvSpPr>
            <p:nvPr/>
          </p:nvSpPr>
          <p:spPr bwMode="auto">
            <a:xfrm rot="-5400000">
              <a:off x="2018" y="220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0" name="Line 44"/>
            <p:cNvSpPr>
              <a:spLocks noChangeShapeType="1"/>
            </p:cNvSpPr>
            <p:nvPr/>
          </p:nvSpPr>
          <p:spPr bwMode="auto">
            <a:xfrm rot="-5400000">
              <a:off x="2018" y="201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1" name="Line 45"/>
            <p:cNvSpPr>
              <a:spLocks noChangeShapeType="1"/>
            </p:cNvSpPr>
            <p:nvPr/>
          </p:nvSpPr>
          <p:spPr bwMode="auto">
            <a:xfrm rot="-5400000">
              <a:off x="2018" y="182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2" name="Line 46"/>
            <p:cNvSpPr>
              <a:spLocks noChangeShapeType="1"/>
            </p:cNvSpPr>
            <p:nvPr/>
          </p:nvSpPr>
          <p:spPr bwMode="auto">
            <a:xfrm rot="-5400000">
              <a:off x="2018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3" name="Line 47"/>
            <p:cNvSpPr>
              <a:spLocks noChangeShapeType="1"/>
            </p:cNvSpPr>
            <p:nvPr/>
          </p:nvSpPr>
          <p:spPr bwMode="auto">
            <a:xfrm rot="-5400000">
              <a:off x="2018" y="27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4" name="Line 48"/>
            <p:cNvSpPr>
              <a:spLocks noChangeShapeType="1"/>
            </p:cNvSpPr>
            <p:nvPr/>
          </p:nvSpPr>
          <p:spPr bwMode="auto">
            <a:xfrm rot="-5400000">
              <a:off x="2018" y="2912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5" name="Line 49"/>
            <p:cNvSpPr>
              <a:spLocks noChangeShapeType="1"/>
            </p:cNvSpPr>
            <p:nvPr/>
          </p:nvSpPr>
          <p:spPr bwMode="auto">
            <a:xfrm rot="-5400000">
              <a:off x="2018" y="307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6" name="Line 50"/>
            <p:cNvSpPr>
              <a:spLocks noChangeShapeType="1"/>
            </p:cNvSpPr>
            <p:nvPr/>
          </p:nvSpPr>
          <p:spPr bwMode="auto">
            <a:xfrm rot="-5400000">
              <a:off x="2018" y="323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7" name="Line 51"/>
            <p:cNvSpPr>
              <a:spLocks noChangeShapeType="1"/>
            </p:cNvSpPr>
            <p:nvPr/>
          </p:nvSpPr>
          <p:spPr bwMode="auto">
            <a:xfrm rot="-5400000">
              <a:off x="2018" y="3401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38" name="Line 52"/>
            <p:cNvSpPr>
              <a:spLocks noChangeShapeType="1"/>
            </p:cNvSpPr>
            <p:nvPr/>
          </p:nvSpPr>
          <p:spPr bwMode="auto">
            <a:xfrm rot="-5400000">
              <a:off x="2018" y="356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4" name="Group 55"/>
          <p:cNvGrpSpPr>
            <a:grpSpLocks/>
          </p:cNvGrpSpPr>
          <p:nvPr/>
        </p:nvGrpSpPr>
        <p:grpSpPr bwMode="auto">
          <a:xfrm>
            <a:off x="2816225" y="3162300"/>
            <a:ext cx="273050" cy="3290888"/>
            <a:chOff x="1927" y="1570"/>
            <a:chExt cx="181" cy="2223"/>
          </a:xfrm>
        </p:grpSpPr>
        <p:sp>
          <p:nvSpPr>
            <p:cNvPr id="14413" name="Rectangle 56"/>
            <p:cNvSpPr>
              <a:spLocks noChangeArrowheads="1"/>
            </p:cNvSpPr>
            <p:nvPr/>
          </p:nvSpPr>
          <p:spPr bwMode="auto">
            <a:xfrm rot="-5400000">
              <a:off x="906" y="2591"/>
              <a:ext cx="2223" cy="18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14" name="Line 57"/>
            <p:cNvSpPr>
              <a:spLocks noChangeShapeType="1"/>
            </p:cNvSpPr>
            <p:nvPr/>
          </p:nvSpPr>
          <p:spPr bwMode="auto">
            <a:xfrm rot="-5400000">
              <a:off x="2018" y="25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15" name="Line 58"/>
            <p:cNvSpPr>
              <a:spLocks noChangeShapeType="1"/>
            </p:cNvSpPr>
            <p:nvPr/>
          </p:nvSpPr>
          <p:spPr bwMode="auto">
            <a:xfrm rot="-5400000">
              <a:off x="2018" y="239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16" name="Line 59"/>
            <p:cNvSpPr>
              <a:spLocks noChangeShapeType="1"/>
            </p:cNvSpPr>
            <p:nvPr/>
          </p:nvSpPr>
          <p:spPr bwMode="auto">
            <a:xfrm rot="-5400000">
              <a:off x="2018" y="220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17" name="Line 60"/>
            <p:cNvSpPr>
              <a:spLocks noChangeShapeType="1"/>
            </p:cNvSpPr>
            <p:nvPr/>
          </p:nvSpPr>
          <p:spPr bwMode="auto">
            <a:xfrm rot="-5400000">
              <a:off x="2018" y="201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18" name="Line 61"/>
            <p:cNvSpPr>
              <a:spLocks noChangeShapeType="1"/>
            </p:cNvSpPr>
            <p:nvPr/>
          </p:nvSpPr>
          <p:spPr bwMode="auto">
            <a:xfrm rot="-5400000">
              <a:off x="2018" y="182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19" name="Line 62"/>
            <p:cNvSpPr>
              <a:spLocks noChangeShapeType="1"/>
            </p:cNvSpPr>
            <p:nvPr/>
          </p:nvSpPr>
          <p:spPr bwMode="auto">
            <a:xfrm rot="-5400000">
              <a:off x="2018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0" name="Line 63"/>
            <p:cNvSpPr>
              <a:spLocks noChangeShapeType="1"/>
            </p:cNvSpPr>
            <p:nvPr/>
          </p:nvSpPr>
          <p:spPr bwMode="auto">
            <a:xfrm rot="-5400000">
              <a:off x="2018" y="27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1" name="Line 64"/>
            <p:cNvSpPr>
              <a:spLocks noChangeShapeType="1"/>
            </p:cNvSpPr>
            <p:nvPr/>
          </p:nvSpPr>
          <p:spPr bwMode="auto">
            <a:xfrm rot="-5400000">
              <a:off x="2018" y="2912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2" name="Line 65"/>
            <p:cNvSpPr>
              <a:spLocks noChangeShapeType="1"/>
            </p:cNvSpPr>
            <p:nvPr/>
          </p:nvSpPr>
          <p:spPr bwMode="auto">
            <a:xfrm rot="-5400000">
              <a:off x="2018" y="307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3" name="Line 66"/>
            <p:cNvSpPr>
              <a:spLocks noChangeShapeType="1"/>
            </p:cNvSpPr>
            <p:nvPr/>
          </p:nvSpPr>
          <p:spPr bwMode="auto">
            <a:xfrm rot="-5400000">
              <a:off x="2018" y="323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4" name="Line 67"/>
            <p:cNvSpPr>
              <a:spLocks noChangeShapeType="1"/>
            </p:cNvSpPr>
            <p:nvPr/>
          </p:nvSpPr>
          <p:spPr bwMode="auto">
            <a:xfrm rot="-5400000">
              <a:off x="2018" y="3401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25" name="Line 68"/>
            <p:cNvSpPr>
              <a:spLocks noChangeShapeType="1"/>
            </p:cNvSpPr>
            <p:nvPr/>
          </p:nvSpPr>
          <p:spPr bwMode="auto">
            <a:xfrm rot="-5400000">
              <a:off x="2018" y="356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5" name="Group 69"/>
          <p:cNvGrpSpPr>
            <a:grpSpLocks/>
          </p:cNvGrpSpPr>
          <p:nvPr/>
        </p:nvGrpSpPr>
        <p:grpSpPr bwMode="auto">
          <a:xfrm>
            <a:off x="3290888" y="3162300"/>
            <a:ext cx="276225" cy="471488"/>
            <a:chOff x="1292" y="1570"/>
            <a:chExt cx="182" cy="318"/>
          </a:xfrm>
        </p:grpSpPr>
        <p:sp>
          <p:nvSpPr>
            <p:cNvPr id="14411" name="Rectangle 70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12" name="Line 71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6" name="Group 72"/>
          <p:cNvGrpSpPr>
            <a:grpSpLocks/>
          </p:cNvGrpSpPr>
          <p:nvPr/>
        </p:nvGrpSpPr>
        <p:grpSpPr bwMode="auto">
          <a:xfrm>
            <a:off x="4246563" y="3162300"/>
            <a:ext cx="274637" cy="471488"/>
            <a:chOff x="1292" y="1570"/>
            <a:chExt cx="182" cy="318"/>
          </a:xfrm>
        </p:grpSpPr>
        <p:sp>
          <p:nvSpPr>
            <p:cNvPr id="14409" name="Rectangle 73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10" name="Line 74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7" name="Group 75"/>
          <p:cNvGrpSpPr>
            <a:grpSpLocks/>
          </p:cNvGrpSpPr>
          <p:nvPr/>
        </p:nvGrpSpPr>
        <p:grpSpPr bwMode="auto">
          <a:xfrm>
            <a:off x="4725988" y="3162300"/>
            <a:ext cx="273050" cy="1879600"/>
            <a:chOff x="1701" y="1570"/>
            <a:chExt cx="317" cy="2132"/>
          </a:xfrm>
        </p:grpSpPr>
        <p:sp>
          <p:nvSpPr>
            <p:cNvPr id="14402" name="Rectangle 76"/>
            <p:cNvSpPr>
              <a:spLocks noChangeArrowheads="1"/>
            </p:cNvSpPr>
            <p:nvPr/>
          </p:nvSpPr>
          <p:spPr bwMode="auto">
            <a:xfrm rot="-5400000">
              <a:off x="794" y="2477"/>
              <a:ext cx="2132" cy="31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403" name="Line 77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4" name="Line 78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5" name="Line 79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6" name="Line 80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7" name="Line 81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8" name="Line 82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8" name="Group 83"/>
          <p:cNvGrpSpPr>
            <a:grpSpLocks/>
          </p:cNvGrpSpPr>
          <p:nvPr/>
        </p:nvGrpSpPr>
        <p:grpSpPr bwMode="auto">
          <a:xfrm>
            <a:off x="5678488" y="3162300"/>
            <a:ext cx="274637" cy="1879600"/>
            <a:chOff x="1701" y="1570"/>
            <a:chExt cx="317" cy="2132"/>
          </a:xfrm>
        </p:grpSpPr>
        <p:sp>
          <p:nvSpPr>
            <p:cNvPr id="14395" name="Rectangle 84"/>
            <p:cNvSpPr>
              <a:spLocks noChangeArrowheads="1"/>
            </p:cNvSpPr>
            <p:nvPr/>
          </p:nvSpPr>
          <p:spPr bwMode="auto">
            <a:xfrm rot="-5400000">
              <a:off x="794" y="2477"/>
              <a:ext cx="2132" cy="31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96" name="Line 85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7" name="Line 86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8" name="Line 87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9" name="Line 88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0" name="Line 89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401" name="Line 90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59" name="Group 91"/>
          <p:cNvGrpSpPr>
            <a:grpSpLocks/>
          </p:cNvGrpSpPr>
          <p:nvPr/>
        </p:nvGrpSpPr>
        <p:grpSpPr bwMode="auto">
          <a:xfrm>
            <a:off x="5202238" y="3162300"/>
            <a:ext cx="274637" cy="471488"/>
            <a:chOff x="1292" y="1570"/>
            <a:chExt cx="182" cy="318"/>
          </a:xfrm>
        </p:grpSpPr>
        <p:sp>
          <p:nvSpPr>
            <p:cNvPr id="14393" name="Rectangle 92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94" name="Line 93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60" name="Group 94"/>
          <p:cNvGrpSpPr>
            <a:grpSpLocks/>
          </p:cNvGrpSpPr>
          <p:nvPr/>
        </p:nvGrpSpPr>
        <p:grpSpPr bwMode="auto">
          <a:xfrm>
            <a:off x="6154738" y="3162300"/>
            <a:ext cx="274637" cy="3290888"/>
            <a:chOff x="1927" y="1570"/>
            <a:chExt cx="181" cy="2223"/>
          </a:xfrm>
        </p:grpSpPr>
        <p:sp>
          <p:nvSpPr>
            <p:cNvPr id="14380" name="Rectangle 95"/>
            <p:cNvSpPr>
              <a:spLocks noChangeArrowheads="1"/>
            </p:cNvSpPr>
            <p:nvPr/>
          </p:nvSpPr>
          <p:spPr bwMode="auto">
            <a:xfrm rot="-5400000">
              <a:off x="906" y="2591"/>
              <a:ext cx="2223" cy="18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81" name="Line 96"/>
            <p:cNvSpPr>
              <a:spLocks noChangeShapeType="1"/>
            </p:cNvSpPr>
            <p:nvPr/>
          </p:nvSpPr>
          <p:spPr bwMode="auto">
            <a:xfrm rot="-5400000">
              <a:off x="2018" y="25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2" name="Line 97"/>
            <p:cNvSpPr>
              <a:spLocks noChangeShapeType="1"/>
            </p:cNvSpPr>
            <p:nvPr/>
          </p:nvSpPr>
          <p:spPr bwMode="auto">
            <a:xfrm rot="-5400000">
              <a:off x="2018" y="239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3" name="Line 98"/>
            <p:cNvSpPr>
              <a:spLocks noChangeShapeType="1"/>
            </p:cNvSpPr>
            <p:nvPr/>
          </p:nvSpPr>
          <p:spPr bwMode="auto">
            <a:xfrm rot="-5400000">
              <a:off x="2018" y="220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4" name="Line 99"/>
            <p:cNvSpPr>
              <a:spLocks noChangeShapeType="1"/>
            </p:cNvSpPr>
            <p:nvPr/>
          </p:nvSpPr>
          <p:spPr bwMode="auto">
            <a:xfrm rot="-5400000">
              <a:off x="2018" y="201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5" name="Line 100"/>
            <p:cNvSpPr>
              <a:spLocks noChangeShapeType="1"/>
            </p:cNvSpPr>
            <p:nvPr/>
          </p:nvSpPr>
          <p:spPr bwMode="auto">
            <a:xfrm rot="-5400000">
              <a:off x="2018" y="182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6" name="Line 101"/>
            <p:cNvSpPr>
              <a:spLocks noChangeShapeType="1"/>
            </p:cNvSpPr>
            <p:nvPr/>
          </p:nvSpPr>
          <p:spPr bwMode="auto">
            <a:xfrm rot="-5400000">
              <a:off x="2018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7" name="Line 102"/>
            <p:cNvSpPr>
              <a:spLocks noChangeShapeType="1"/>
            </p:cNvSpPr>
            <p:nvPr/>
          </p:nvSpPr>
          <p:spPr bwMode="auto">
            <a:xfrm rot="-5400000">
              <a:off x="2018" y="27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8" name="Line 103"/>
            <p:cNvSpPr>
              <a:spLocks noChangeShapeType="1"/>
            </p:cNvSpPr>
            <p:nvPr/>
          </p:nvSpPr>
          <p:spPr bwMode="auto">
            <a:xfrm rot="-5400000">
              <a:off x="2018" y="2912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89" name="Line 104"/>
            <p:cNvSpPr>
              <a:spLocks noChangeShapeType="1"/>
            </p:cNvSpPr>
            <p:nvPr/>
          </p:nvSpPr>
          <p:spPr bwMode="auto">
            <a:xfrm rot="-5400000">
              <a:off x="2018" y="307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0" name="Line 105"/>
            <p:cNvSpPr>
              <a:spLocks noChangeShapeType="1"/>
            </p:cNvSpPr>
            <p:nvPr/>
          </p:nvSpPr>
          <p:spPr bwMode="auto">
            <a:xfrm rot="-5400000">
              <a:off x="2018" y="323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1" name="Line 106"/>
            <p:cNvSpPr>
              <a:spLocks noChangeShapeType="1"/>
            </p:cNvSpPr>
            <p:nvPr/>
          </p:nvSpPr>
          <p:spPr bwMode="auto">
            <a:xfrm rot="-5400000">
              <a:off x="2018" y="3401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92" name="Line 107"/>
            <p:cNvSpPr>
              <a:spLocks noChangeShapeType="1"/>
            </p:cNvSpPr>
            <p:nvPr/>
          </p:nvSpPr>
          <p:spPr bwMode="auto">
            <a:xfrm rot="-5400000">
              <a:off x="2018" y="356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61" name="Group 108"/>
          <p:cNvGrpSpPr>
            <a:grpSpLocks/>
          </p:cNvGrpSpPr>
          <p:nvPr/>
        </p:nvGrpSpPr>
        <p:grpSpPr bwMode="auto">
          <a:xfrm>
            <a:off x="6630988" y="3162300"/>
            <a:ext cx="274637" cy="471488"/>
            <a:chOff x="1292" y="1570"/>
            <a:chExt cx="182" cy="318"/>
          </a:xfrm>
        </p:grpSpPr>
        <p:sp>
          <p:nvSpPr>
            <p:cNvPr id="14378" name="Rectangle 109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79" name="Line 110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4362" name="Group 111"/>
          <p:cNvGrpSpPr>
            <a:grpSpLocks/>
          </p:cNvGrpSpPr>
          <p:nvPr/>
        </p:nvGrpSpPr>
        <p:grpSpPr bwMode="auto">
          <a:xfrm>
            <a:off x="7110413" y="3162300"/>
            <a:ext cx="274637" cy="471488"/>
            <a:chOff x="1292" y="1570"/>
            <a:chExt cx="182" cy="318"/>
          </a:xfrm>
        </p:grpSpPr>
        <p:sp>
          <p:nvSpPr>
            <p:cNvPr id="14376" name="Rectangle 112"/>
            <p:cNvSpPr>
              <a:spLocks noChangeArrowheads="1"/>
            </p:cNvSpPr>
            <p:nvPr/>
          </p:nvSpPr>
          <p:spPr bwMode="auto">
            <a:xfrm rot="-5400000">
              <a:off x="1224" y="1638"/>
              <a:ext cx="318" cy="18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77" name="Line 113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363" name="Line 114"/>
          <p:cNvSpPr>
            <a:spLocks noChangeShapeType="1"/>
          </p:cNvSpPr>
          <p:nvPr/>
        </p:nvSpPr>
        <p:spPr bwMode="auto">
          <a:xfrm>
            <a:off x="1968500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4" name="Line 115"/>
          <p:cNvSpPr>
            <a:spLocks noChangeShapeType="1"/>
          </p:cNvSpPr>
          <p:nvPr/>
        </p:nvSpPr>
        <p:spPr bwMode="auto">
          <a:xfrm>
            <a:off x="2455863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5" name="Line 116"/>
          <p:cNvSpPr>
            <a:spLocks noChangeShapeType="1"/>
          </p:cNvSpPr>
          <p:nvPr/>
        </p:nvSpPr>
        <p:spPr bwMode="auto">
          <a:xfrm>
            <a:off x="2941638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6" name="Line 117"/>
          <p:cNvSpPr>
            <a:spLocks noChangeShapeType="1"/>
          </p:cNvSpPr>
          <p:nvPr/>
        </p:nvSpPr>
        <p:spPr bwMode="auto">
          <a:xfrm>
            <a:off x="3429000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7" name="Line 118"/>
          <p:cNvSpPr>
            <a:spLocks noChangeShapeType="1"/>
          </p:cNvSpPr>
          <p:nvPr/>
        </p:nvSpPr>
        <p:spPr bwMode="auto">
          <a:xfrm>
            <a:off x="3916363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8" name="Line 119"/>
          <p:cNvSpPr>
            <a:spLocks noChangeShapeType="1"/>
          </p:cNvSpPr>
          <p:nvPr/>
        </p:nvSpPr>
        <p:spPr bwMode="auto">
          <a:xfrm>
            <a:off x="4402138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69" name="Line 120"/>
          <p:cNvSpPr>
            <a:spLocks noChangeShapeType="1"/>
          </p:cNvSpPr>
          <p:nvPr/>
        </p:nvSpPr>
        <p:spPr bwMode="auto">
          <a:xfrm>
            <a:off x="4889500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0" name="Line 121"/>
          <p:cNvSpPr>
            <a:spLocks noChangeShapeType="1"/>
          </p:cNvSpPr>
          <p:nvPr/>
        </p:nvSpPr>
        <p:spPr bwMode="auto">
          <a:xfrm>
            <a:off x="5375275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1" name="Line 122"/>
          <p:cNvSpPr>
            <a:spLocks noChangeShapeType="1"/>
          </p:cNvSpPr>
          <p:nvPr/>
        </p:nvSpPr>
        <p:spPr bwMode="auto">
          <a:xfrm>
            <a:off x="5862638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2" name="Line 123"/>
          <p:cNvSpPr>
            <a:spLocks noChangeShapeType="1"/>
          </p:cNvSpPr>
          <p:nvPr/>
        </p:nvSpPr>
        <p:spPr bwMode="auto">
          <a:xfrm>
            <a:off x="6348413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3" name="Line 124"/>
          <p:cNvSpPr>
            <a:spLocks noChangeShapeType="1"/>
          </p:cNvSpPr>
          <p:nvPr/>
        </p:nvSpPr>
        <p:spPr bwMode="auto">
          <a:xfrm>
            <a:off x="6835775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4" name="Line 138"/>
          <p:cNvSpPr>
            <a:spLocks noChangeShapeType="1"/>
          </p:cNvSpPr>
          <p:nvPr/>
        </p:nvSpPr>
        <p:spPr bwMode="auto">
          <a:xfrm>
            <a:off x="7246938" y="2760663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75" name="Text Box 139"/>
          <p:cNvSpPr txBox="1">
            <a:spLocks noChangeArrowheads="1"/>
          </p:cNvSpPr>
          <p:nvPr/>
        </p:nvSpPr>
        <p:spPr bwMode="auto">
          <a:xfrm>
            <a:off x="360363" y="1377950"/>
            <a:ext cx="8243887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Evenly chunking at top level might be 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ill-balanced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Top level along might 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not be very 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The flattening transformation</a:t>
            </a:r>
          </a:p>
        </p:txBody>
      </p:sp>
      <p:grpSp>
        <p:nvGrpSpPr>
          <p:cNvPr id="15363" name="Group 116"/>
          <p:cNvGrpSpPr>
            <a:grpSpLocks/>
          </p:cNvGrpSpPr>
          <p:nvPr/>
        </p:nvGrpSpPr>
        <p:grpSpPr bwMode="auto">
          <a:xfrm>
            <a:off x="250825" y="3322638"/>
            <a:ext cx="8642350" cy="393700"/>
            <a:chOff x="158" y="1599"/>
            <a:chExt cx="5444" cy="248"/>
          </a:xfrm>
        </p:grpSpPr>
        <p:sp>
          <p:nvSpPr>
            <p:cNvPr id="15378" name="Rectangle 4"/>
            <p:cNvSpPr>
              <a:spLocks noChangeArrowheads="1"/>
            </p:cNvSpPr>
            <p:nvPr/>
          </p:nvSpPr>
          <p:spPr bwMode="auto">
            <a:xfrm>
              <a:off x="158" y="1599"/>
              <a:ext cx="5444" cy="237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5379" name="Group 16"/>
            <p:cNvGrpSpPr>
              <a:grpSpLocks/>
            </p:cNvGrpSpPr>
            <p:nvPr/>
          </p:nvGrpSpPr>
          <p:grpSpPr bwMode="auto">
            <a:xfrm rot="-5400000">
              <a:off x="390" y="1447"/>
              <a:ext cx="172" cy="544"/>
              <a:chOff x="1701" y="1570"/>
              <a:chExt cx="317" cy="2132"/>
            </a:xfrm>
          </p:grpSpPr>
          <p:sp>
            <p:nvSpPr>
              <p:cNvPr id="15429" name="Rectangle 17"/>
              <p:cNvSpPr>
                <a:spLocks noChangeArrowheads="1"/>
              </p:cNvSpPr>
              <p:nvPr/>
            </p:nvSpPr>
            <p:spPr bwMode="auto">
              <a:xfrm rot="-5400000">
                <a:off x="794" y="2477"/>
                <a:ext cx="2132" cy="317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0" name="Line 18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1" name="Line 19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2" name="Line 20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3" name="Line 21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4" name="Line 22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5" name="Line 23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0" name="Group 24"/>
            <p:cNvGrpSpPr>
              <a:grpSpLocks/>
            </p:cNvGrpSpPr>
            <p:nvPr/>
          </p:nvGrpSpPr>
          <p:grpSpPr bwMode="auto">
            <a:xfrm rot="5400000">
              <a:off x="2861" y="1653"/>
              <a:ext cx="173" cy="136"/>
              <a:chOff x="1292" y="1570"/>
              <a:chExt cx="182" cy="318"/>
            </a:xfrm>
          </p:grpSpPr>
          <p:sp>
            <p:nvSpPr>
              <p:cNvPr id="15427" name="Rectangle 25"/>
              <p:cNvSpPr>
                <a:spLocks noChangeArrowheads="1"/>
              </p:cNvSpPr>
              <p:nvPr/>
            </p:nvSpPr>
            <p:spPr bwMode="auto">
              <a:xfrm rot="-5400000">
                <a:off x="1224" y="1638"/>
                <a:ext cx="318" cy="182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8" name="Line 26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1" name="Group 27"/>
            <p:cNvGrpSpPr>
              <a:grpSpLocks/>
            </p:cNvGrpSpPr>
            <p:nvPr/>
          </p:nvGrpSpPr>
          <p:grpSpPr bwMode="auto">
            <a:xfrm rot="5400000">
              <a:off x="1161" y="1266"/>
              <a:ext cx="172" cy="908"/>
              <a:chOff x="1927" y="1570"/>
              <a:chExt cx="181" cy="2223"/>
            </a:xfrm>
          </p:grpSpPr>
          <p:sp>
            <p:nvSpPr>
              <p:cNvPr id="15414" name="Rectangle 28"/>
              <p:cNvSpPr>
                <a:spLocks noChangeArrowheads="1"/>
              </p:cNvSpPr>
              <p:nvPr/>
            </p:nvSpPr>
            <p:spPr bwMode="auto">
              <a:xfrm rot="-5400000">
                <a:off x="906" y="2591"/>
                <a:ext cx="2223" cy="181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5" name="Line 29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6" name="Line 30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7" name="Line 31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8" name="Line 32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9" name="Line 33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0" name="Line 34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1" name="Line 35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2" name="Line 36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3" name="Line 37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4" name="Line 38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5" name="Line 39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26" name="Line 40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2" name="Group 41"/>
            <p:cNvGrpSpPr>
              <a:grpSpLocks/>
            </p:cNvGrpSpPr>
            <p:nvPr/>
          </p:nvGrpSpPr>
          <p:grpSpPr bwMode="auto">
            <a:xfrm rot="5400000">
              <a:off x="2114" y="1266"/>
              <a:ext cx="172" cy="908"/>
              <a:chOff x="1927" y="1570"/>
              <a:chExt cx="181" cy="2223"/>
            </a:xfrm>
          </p:grpSpPr>
          <p:sp>
            <p:nvSpPr>
              <p:cNvPr id="15401" name="Rectangle 42"/>
              <p:cNvSpPr>
                <a:spLocks noChangeArrowheads="1"/>
              </p:cNvSpPr>
              <p:nvPr/>
            </p:nvSpPr>
            <p:spPr bwMode="auto">
              <a:xfrm rot="-5400000">
                <a:off x="906" y="2591"/>
                <a:ext cx="2223" cy="181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2" name="Line 43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3" name="Line 44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4" name="Line 45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5" name="Line 46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6" name="Line 47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7" name="Line 48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8" name="Line 49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9" name="Line 50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0" name="Line 51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1" name="Line 52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2" name="Line 53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13" name="Line 54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3" name="Group 55"/>
            <p:cNvGrpSpPr>
              <a:grpSpLocks/>
            </p:cNvGrpSpPr>
            <p:nvPr/>
          </p:nvGrpSpPr>
          <p:grpSpPr bwMode="auto">
            <a:xfrm rot="5400000">
              <a:off x="2684" y="1649"/>
              <a:ext cx="174" cy="143"/>
              <a:chOff x="1292" y="1570"/>
              <a:chExt cx="182" cy="318"/>
            </a:xfrm>
          </p:grpSpPr>
          <p:sp>
            <p:nvSpPr>
              <p:cNvPr id="15399" name="Rectangle 56"/>
              <p:cNvSpPr>
                <a:spLocks noChangeArrowheads="1"/>
              </p:cNvSpPr>
              <p:nvPr/>
            </p:nvSpPr>
            <p:spPr bwMode="auto">
              <a:xfrm rot="-5400000">
                <a:off x="1224" y="1638"/>
                <a:ext cx="318" cy="182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00" name="Line 57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4" name="Group 58"/>
            <p:cNvGrpSpPr>
              <a:grpSpLocks/>
            </p:cNvGrpSpPr>
            <p:nvPr/>
          </p:nvGrpSpPr>
          <p:grpSpPr bwMode="auto">
            <a:xfrm rot="-5400000">
              <a:off x="3054" y="1641"/>
              <a:ext cx="173" cy="159"/>
              <a:chOff x="1292" y="1570"/>
              <a:chExt cx="182" cy="318"/>
            </a:xfrm>
          </p:grpSpPr>
          <p:sp>
            <p:nvSpPr>
              <p:cNvPr id="15397" name="Rectangle 59"/>
              <p:cNvSpPr>
                <a:spLocks noChangeArrowheads="1"/>
              </p:cNvSpPr>
              <p:nvPr/>
            </p:nvSpPr>
            <p:spPr bwMode="auto">
              <a:xfrm rot="-5400000">
                <a:off x="1224" y="1638"/>
                <a:ext cx="318" cy="182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8" name="Line 60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5" name="Group 61"/>
            <p:cNvGrpSpPr>
              <a:grpSpLocks/>
            </p:cNvGrpSpPr>
            <p:nvPr/>
          </p:nvGrpSpPr>
          <p:grpSpPr bwMode="auto">
            <a:xfrm rot="-5400000">
              <a:off x="3475" y="1402"/>
              <a:ext cx="172" cy="636"/>
              <a:chOff x="1701" y="1570"/>
              <a:chExt cx="317" cy="2132"/>
            </a:xfrm>
          </p:grpSpPr>
          <p:sp>
            <p:nvSpPr>
              <p:cNvPr id="15390" name="Rectangle 62"/>
              <p:cNvSpPr>
                <a:spLocks noChangeArrowheads="1"/>
              </p:cNvSpPr>
              <p:nvPr/>
            </p:nvSpPr>
            <p:spPr bwMode="auto">
              <a:xfrm rot="-5400000">
                <a:off x="794" y="2477"/>
                <a:ext cx="2132" cy="317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1" name="Line 63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2" name="Line 64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3" name="Line 65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4" name="Line 66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5" name="Line 67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96" name="Line 68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86" name="Group 77"/>
            <p:cNvGrpSpPr>
              <a:grpSpLocks/>
            </p:cNvGrpSpPr>
            <p:nvPr/>
          </p:nvGrpSpPr>
          <p:grpSpPr bwMode="auto">
            <a:xfrm rot="-5400000">
              <a:off x="3916" y="1641"/>
              <a:ext cx="173" cy="159"/>
              <a:chOff x="1292" y="1570"/>
              <a:chExt cx="182" cy="318"/>
            </a:xfrm>
          </p:grpSpPr>
          <p:sp>
            <p:nvSpPr>
              <p:cNvPr id="15388" name="Rectangle 78"/>
              <p:cNvSpPr>
                <a:spLocks noChangeArrowheads="1"/>
              </p:cNvSpPr>
              <p:nvPr/>
            </p:nvSpPr>
            <p:spPr bwMode="auto">
              <a:xfrm rot="-5400000">
                <a:off x="1224" y="1638"/>
                <a:ext cx="318" cy="182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89" name="Line 79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5387" name="Text Box 114"/>
            <p:cNvSpPr txBox="1">
              <a:spLocks noChangeArrowheads="1"/>
            </p:cNvSpPr>
            <p:nvPr/>
          </p:nvSpPr>
          <p:spPr bwMode="auto">
            <a:xfrm>
              <a:off x="4241" y="1616"/>
              <a:ext cx="472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/>
                <a:t>...etc</a:t>
              </a:r>
            </a:p>
          </p:txBody>
        </p:sp>
      </p:grpSp>
      <p:sp>
        <p:nvSpPr>
          <p:cNvPr id="15364" name="Text Box 115"/>
          <p:cNvSpPr txBox="1">
            <a:spLocks noChangeArrowheads="1"/>
          </p:cNvSpPr>
          <p:nvPr/>
        </p:nvSpPr>
        <p:spPr bwMode="auto">
          <a:xfrm>
            <a:off x="360363" y="1377950"/>
            <a:ext cx="8243887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Concatenate sub-arrays into one big, flat array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Operate in parallel on the big array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Segment vector keeps track of where the sub-arrays are</a:t>
            </a:r>
          </a:p>
        </p:txBody>
      </p:sp>
      <p:grpSp>
        <p:nvGrpSpPr>
          <p:cNvPr id="15365" name="Group 117"/>
          <p:cNvGrpSpPr>
            <a:grpSpLocks/>
          </p:cNvGrpSpPr>
          <p:nvPr/>
        </p:nvGrpSpPr>
        <p:grpSpPr bwMode="auto">
          <a:xfrm rot="-5400000">
            <a:off x="1270794" y="3563144"/>
            <a:ext cx="274638" cy="1879600"/>
            <a:chOff x="1701" y="1570"/>
            <a:chExt cx="317" cy="2132"/>
          </a:xfrm>
        </p:grpSpPr>
        <p:sp>
          <p:nvSpPr>
            <p:cNvPr id="15371" name="Rectangle 118"/>
            <p:cNvSpPr>
              <a:spLocks noChangeArrowheads="1"/>
            </p:cNvSpPr>
            <p:nvPr/>
          </p:nvSpPr>
          <p:spPr bwMode="auto">
            <a:xfrm rot="-5400000">
              <a:off x="794" y="2477"/>
              <a:ext cx="2132" cy="317"/>
            </a:xfrm>
            <a:prstGeom prst="rect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72" name="Line 119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3" name="Line 120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4" name="Line 121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5" name="Line 122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6" name="Line 123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7" name="Line 124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5366" name="Line 126"/>
          <p:cNvSpPr>
            <a:spLocks noChangeShapeType="1"/>
          </p:cNvSpPr>
          <p:nvPr/>
        </p:nvSpPr>
        <p:spPr bwMode="auto">
          <a:xfrm flipH="1" flipV="1">
            <a:off x="468313" y="3716338"/>
            <a:ext cx="14287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7" name="Line 127"/>
          <p:cNvSpPr>
            <a:spLocks noChangeShapeType="1"/>
          </p:cNvSpPr>
          <p:nvPr/>
        </p:nvSpPr>
        <p:spPr bwMode="auto">
          <a:xfrm flipV="1">
            <a:off x="827088" y="3644900"/>
            <a:ext cx="4318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8" name="Line 128"/>
          <p:cNvSpPr>
            <a:spLocks noChangeShapeType="1"/>
          </p:cNvSpPr>
          <p:nvPr/>
        </p:nvSpPr>
        <p:spPr bwMode="auto">
          <a:xfrm flipV="1">
            <a:off x="1116013" y="3644900"/>
            <a:ext cx="17272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9" name="Line 129"/>
          <p:cNvSpPr>
            <a:spLocks noChangeShapeType="1"/>
          </p:cNvSpPr>
          <p:nvPr/>
        </p:nvSpPr>
        <p:spPr bwMode="auto">
          <a:xfrm flipV="1">
            <a:off x="1404938" y="3716338"/>
            <a:ext cx="287972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0" name="Text Box 130"/>
          <p:cNvSpPr txBox="1">
            <a:spLocks noChangeArrowheads="1"/>
          </p:cNvSpPr>
          <p:nvPr/>
        </p:nvSpPr>
        <p:spPr bwMode="auto">
          <a:xfrm>
            <a:off x="2951163" y="4365625"/>
            <a:ext cx="6084887" cy="1938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Lots of tricksy book-keeping!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Possible to do by hand (and done in practice), but very hard to get right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Blelloch showed it could be done systematically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Fusion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4997450"/>
          </a:xfrm>
        </p:spPr>
        <p:txBody>
          <a:bodyPr/>
          <a:lstStyle/>
          <a:p>
            <a:pPr marL="538163" indent="-269875">
              <a:lnSpc>
                <a:spcPct val="90000"/>
              </a:lnSpc>
            </a:pPr>
            <a:r>
              <a:rPr lang="en-GB" sz="2800" smtClean="0"/>
              <a:t>Flattening is not enough</a:t>
            </a:r>
          </a:p>
          <a:p>
            <a:pPr marL="538163" indent="-269875">
              <a:lnSpc>
                <a:spcPct val="90000"/>
              </a:lnSpc>
            </a:pPr>
            <a:endParaRPr lang="en-GB" sz="2800" smtClean="0"/>
          </a:p>
          <a:p>
            <a:pPr marL="538163" indent="-269875">
              <a:lnSpc>
                <a:spcPct val="90000"/>
              </a:lnSpc>
            </a:pPr>
            <a:endParaRPr lang="en-GB" sz="2800" smtClean="0"/>
          </a:p>
          <a:p>
            <a:pPr marL="538163" indent="-269875">
              <a:lnSpc>
                <a:spcPct val="90000"/>
              </a:lnSpc>
            </a:pPr>
            <a:r>
              <a:rPr lang="en-GB" sz="2800" smtClean="0"/>
              <a:t>Do not</a:t>
            </a:r>
          </a:p>
          <a:p>
            <a:pPr marL="1887538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smtClean="0"/>
              <a:t>Generate [: f1*f2 | f1 &lt;- v1 | f2 &lt;- v2 :]</a:t>
            </a:r>
            <a:br>
              <a:rPr lang="en-GB" sz="2400" smtClean="0"/>
            </a:br>
            <a:r>
              <a:rPr lang="en-GB" sz="2400" smtClean="0"/>
              <a:t>	(big intermediate vector)</a:t>
            </a:r>
          </a:p>
          <a:p>
            <a:pPr marL="1887538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smtClean="0"/>
              <a:t>Add up the elements of this vector</a:t>
            </a:r>
          </a:p>
          <a:p>
            <a:pPr marL="538163" indent="-269875">
              <a:lnSpc>
                <a:spcPct val="90000"/>
              </a:lnSpc>
            </a:pPr>
            <a:r>
              <a:rPr lang="en-GB" sz="2800" smtClean="0"/>
              <a:t>Instead: multiply and add in the same loop</a:t>
            </a:r>
          </a:p>
          <a:p>
            <a:pPr marL="538163" indent="-269875">
              <a:lnSpc>
                <a:spcPct val="90000"/>
              </a:lnSpc>
            </a:pPr>
            <a:r>
              <a:rPr lang="en-GB" sz="2800" smtClean="0"/>
              <a:t>That is, </a:t>
            </a:r>
            <a:r>
              <a:rPr lang="en-GB" sz="3600" b="1" smtClean="0">
                <a:solidFill>
                  <a:srgbClr val="FF0000"/>
                </a:solidFill>
              </a:rPr>
              <a:t>fuse</a:t>
            </a:r>
            <a:r>
              <a:rPr lang="en-GB" sz="2800" smtClean="0"/>
              <a:t> the multiply loop with the add loop</a:t>
            </a:r>
          </a:p>
          <a:p>
            <a:pPr marL="538163" indent="-269875">
              <a:lnSpc>
                <a:spcPct val="90000"/>
              </a:lnSpc>
            </a:pPr>
            <a:r>
              <a:rPr lang="en-GB" sz="2800" smtClean="0"/>
              <a:t>Very general, aggressive fusion is required</a:t>
            </a:r>
          </a:p>
          <a:p>
            <a:pPr marL="538163" indent="-269875">
              <a:lnSpc>
                <a:spcPct val="90000"/>
              </a:lnSpc>
            </a:pPr>
            <a:endParaRPr lang="en-GB" sz="2800" smtClean="0">
              <a:solidFill>
                <a:srgbClr val="FFFFFF"/>
              </a:solidFill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8313" y="1835150"/>
            <a:ext cx="82899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vecMul :: [:Float:]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vecMul v1 v2 = sumP [: f1*f2 | f1 &lt;- v1 | f2 &lt;- v2 :]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8596" y="1214422"/>
            <a:ext cx="7879080" cy="1323439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Doc = [: String :] -- Sequence of words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 = [: Document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search ::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-&gt; String -&gt; [: (Doc,[: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:]):]</a:t>
            </a:r>
            <a:endParaRPr lang="en-GB" sz="2000" b="1" dirty="0">
              <a:solidFill>
                <a:srgbClr val="800000"/>
              </a:solidFill>
              <a:latin typeface="Courier New" pitchFamily="49" charset="0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143108" y="3143248"/>
            <a:ext cx="4357718" cy="2145268"/>
          </a:xfrm>
          <a:prstGeom prst="wedgeRoundRectCallout">
            <a:avLst>
              <a:gd name="adj1" fmla="val 45123"/>
              <a:gd name="adj2" fmla="val -81089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2400" b="0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Find all </a:t>
            </a:r>
            <a: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Docs that mention the string, along with the places where it is mentioned </a:t>
            </a:r>
            <a:b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</a:br>
            <a: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(e.g. word 45 and 99) 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Verdan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57158" y="-142900"/>
            <a:ext cx="79248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Parallel search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214554"/>
            <a:ext cx="7924800" cy="1470025"/>
          </a:xfrm>
        </p:spPr>
        <p:txBody>
          <a:bodyPr/>
          <a:lstStyle/>
          <a:p>
            <a:r>
              <a:rPr lang="en-GB" dirty="0" smtClean="0"/>
              <a:t>Parallel search</a:t>
            </a:r>
            <a:endParaRPr lang="en-GB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596" y="1214422"/>
            <a:ext cx="7725192" cy="193899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Doc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 = [: Document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search ::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-&gt; String -&gt; [: (Doc,[: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:: Doc -&gt; String -&gt; [: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:]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285984" y="3929066"/>
            <a:ext cx="4357718" cy="1736646"/>
          </a:xfrm>
          <a:prstGeom prst="wedgeRoundRectCallout">
            <a:avLst>
              <a:gd name="adj1" fmla="val 24306"/>
              <a:gd name="adj2" fmla="val -9642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2400" b="0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Verdana"/>
              </a:rPr>
              <a:t>Find all </a:t>
            </a:r>
            <a: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the places where a string is mentioned in a document</a:t>
            </a:r>
            <a:b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</a:br>
            <a:r>
              <a:rPr lang="en-GB" sz="2400" b="0" dirty="0" smtClean="0">
                <a:solidFill>
                  <a:schemeClr val="tx1">
                    <a:alpha val="100000"/>
                  </a:schemeClr>
                </a:solidFill>
                <a:latin typeface="Verdana"/>
              </a:rPr>
              <a:t>(e.g. word 45 and 99) 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Verdana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28596" y="-41289"/>
            <a:ext cx="79248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Parallel search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n-GB" dirty="0" smtClean="0"/>
              <a:t>Thesis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2800" dirty="0" smtClean="0"/>
              <a:t>The free lunch is over.  </a:t>
            </a:r>
            <a:r>
              <a:rPr lang="en-GB" sz="2800" dirty="0" err="1" smtClean="0"/>
              <a:t>Muticores</a:t>
            </a:r>
            <a:r>
              <a:rPr lang="en-GB" sz="2800" dirty="0" smtClean="0"/>
              <a:t> are here.  we have to program them.  This is hard.  </a:t>
            </a:r>
            <a:r>
              <a:rPr lang="en-GB" sz="2800" dirty="0" err="1" smtClean="0"/>
              <a:t>Yada-yada-yada</a:t>
            </a:r>
            <a:r>
              <a:rPr lang="en-GB" sz="2800" dirty="0" smtClean="0"/>
              <a:t>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2800" dirty="0" smtClean="0"/>
              <a:t>Programming parallel computers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Plan A.  Start with a language whose computational fabric is by-default sequential, and by heroic means make the program parallel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Plan B.  Start with a language whose computational fabric is by-default parallel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2800" dirty="0" smtClean="0"/>
              <a:t>Plan B will win.  Parallel programming will increasingly mean functional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Parallel search</a:t>
            </a:r>
            <a:endParaRPr lang="en-GB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596" y="1214422"/>
            <a:ext cx="7725192" cy="286232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Doc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 = [: Document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search ::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-&gt; String -&gt; [: (Doc,[: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search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= [: (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d,is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) |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&lt;-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ds</a:t>
            </a:r>
            <a:endParaRPr lang="en-GB" sz="2000" b="1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						, let is =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s</a:t>
            </a:r>
            <a:endParaRPr lang="en-GB" sz="2000" b="1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						, not (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nullP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is)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wordOccs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:: Doc -&gt; String -&gt; [: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:]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786314" y="5715016"/>
            <a:ext cx="3570208" cy="400110"/>
          </a:xfrm>
          <a:prstGeom prst="rect">
            <a:avLst/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nullP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:: [:a:] -&gt;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Bool</a:t>
            </a:r>
            <a:endParaRPr lang="en-GB" sz="2000" b="1" dirty="0">
              <a:solidFill>
                <a:srgbClr val="800000"/>
              </a:solidFill>
              <a:latin typeface="Courier New" pitchFamily="49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28596" y="-41289"/>
            <a:ext cx="79248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Parallel search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Parallel search</a:t>
            </a:r>
            <a:endParaRPr lang="en-GB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14348" y="1237009"/>
            <a:ext cx="7725192" cy="34778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Doc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type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 = [: Document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search ::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DocBase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-&gt; String -&gt; [: (Doc,[: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wordOccs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:: Doc -&gt; String -&gt; [: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d s = [: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| (i,s2) &lt;-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zipP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positions d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                   ,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s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== s2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   where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     positions :: [: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     positions = [: 1..lengthP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:]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000364" y="5500702"/>
            <a:ext cx="6032421" cy="707886"/>
          </a:xfrm>
          <a:prstGeom prst="rect">
            <a:avLst/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zipP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   :: [:a:] -&gt; [: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b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:] -&gt; [:(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a,b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lengthP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:: [:a:] -&gt; 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Int</a:t>
            </a:r>
            <a:endParaRPr lang="en-GB" sz="2000" b="1" dirty="0">
              <a:solidFill>
                <a:srgbClr val="800000"/>
              </a:solidFill>
              <a:latin typeface="Courier New" pitchFamily="49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28596" y="-41289"/>
            <a:ext cx="79248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Parallel search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n-GB" smtClean="0"/>
              <a:t>Data-parallel quicksort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84213" y="1412875"/>
            <a:ext cx="6296025" cy="2863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sort :: [:Float:] -&gt; [:Float:]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sort a = if (</a:t>
            </a:r>
            <a:r>
              <a:rPr lang="en-GB" sz="2000" b="1" dirty="0" err="1" smtClean="0">
                <a:solidFill>
                  <a:srgbClr val="800000"/>
                </a:solidFill>
                <a:latin typeface="Courier New" pitchFamily="49" charset="0"/>
              </a:rPr>
              <a:t>lengthP</a:t>
            </a:r>
            <a:r>
              <a:rPr lang="en-GB" sz="2000" b="1" dirty="0" smtClean="0">
                <a:solidFill>
                  <a:srgbClr val="8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a &lt;= 1) then a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	else sa!0 +++ 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eq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++</a:t>
            </a:r>
            <a:r>
              <a:rPr lang="en-GB" b="1" dirty="0">
                <a:solidFill>
                  <a:srgbClr val="800000"/>
                </a:solidFill>
              </a:rPr>
              <a:t>+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sa!1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	where 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m = a!0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lt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= [: f | f&lt;-a, f&lt;m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eq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= [: f | f&lt;-a, f==m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gr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= [: f | f&lt;-a, f&gt;m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		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sa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 = [: sort a | a &lt;- [:</a:t>
            </a:r>
            <a:r>
              <a:rPr lang="en-GB" sz="2000" b="1" dirty="0" err="1">
                <a:solidFill>
                  <a:srgbClr val="800000"/>
                </a:solidFill>
                <a:latin typeface="Courier New" pitchFamily="49" charset="0"/>
              </a:rPr>
              <a:t>lt,gr</a:t>
            </a:r>
            <a:r>
              <a:rPr lang="en-GB" sz="2000" b="1" dirty="0">
                <a:solidFill>
                  <a:srgbClr val="800000"/>
                </a:solidFill>
                <a:latin typeface="Courier New" pitchFamily="49" charset="0"/>
              </a:rPr>
              <a:t>:] :]</a:t>
            </a:r>
          </a:p>
        </p:txBody>
      </p:sp>
      <p:sp>
        <p:nvSpPr>
          <p:cNvPr id="16388" name="AutoShape 5"/>
          <p:cNvSpPr>
            <a:spLocks noChangeArrowheads="1"/>
          </p:cNvSpPr>
          <p:nvPr/>
        </p:nvSpPr>
        <p:spPr bwMode="auto">
          <a:xfrm>
            <a:off x="1403350" y="5137150"/>
            <a:ext cx="4321175" cy="1014413"/>
          </a:xfrm>
          <a:prstGeom prst="wedgeRoundRectCallout">
            <a:avLst>
              <a:gd name="adj1" fmla="val -11352"/>
              <a:gd name="adj2" fmla="val -136542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>
                <a:solidFill>
                  <a:schemeClr val="bg1"/>
                </a:solidFill>
                <a:latin typeface="Comic Sans MS" pitchFamily="66" charset="0"/>
              </a:rPr>
              <a:t>2-way nested data parallelism here!</a:t>
            </a: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  </a:t>
            </a:r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>
            <a:off x="6659563" y="1916113"/>
            <a:ext cx="2160587" cy="1014412"/>
          </a:xfrm>
          <a:prstGeom prst="wedgeRoundRectCallout">
            <a:avLst>
              <a:gd name="adj1" fmla="val -107093"/>
              <a:gd name="adj2" fmla="val 104148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>
                <a:solidFill>
                  <a:schemeClr val="bg1"/>
                </a:solidFill>
                <a:latin typeface="Comic Sans MS" pitchFamily="66" charset="0"/>
              </a:rPr>
              <a:t>Parallel</a:t>
            </a:r>
            <a:r>
              <a:rPr lang="en-GB" sz="2800" b="1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GB" sz="2800">
                <a:solidFill>
                  <a:schemeClr val="bg1"/>
                </a:solidFill>
                <a:latin typeface="Comic Sans MS" pitchFamily="66" charset="0"/>
              </a:rPr>
              <a:t>filters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How it works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690688" y="1401763"/>
            <a:ext cx="6911975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1690688" y="2336800"/>
            <a:ext cx="4537075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6659563" y="2336800"/>
            <a:ext cx="1944687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1690688" y="3344863"/>
            <a:ext cx="1441450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3348038" y="3344863"/>
            <a:ext cx="2808287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659563" y="3344863"/>
            <a:ext cx="1296987" cy="4699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sort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8172450" y="3363913"/>
            <a:ext cx="360363" cy="431800"/>
          </a:xfrm>
          <a:prstGeom prst="rect">
            <a:avLst/>
          </a:prstGeom>
          <a:solidFill>
            <a:srgbClr val="92DE88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179388" y="1344613"/>
            <a:ext cx="10890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Step 1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179388" y="2354263"/>
            <a:ext cx="10890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Step 2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179388" y="3290888"/>
            <a:ext cx="10890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Step 3</a:t>
            </a:r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4030663" y="3724275"/>
            <a:ext cx="16938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/>
              <a:t>...etc...</a:t>
            </a:r>
          </a:p>
        </p:txBody>
      </p:sp>
      <p:cxnSp>
        <p:nvCxnSpPr>
          <p:cNvPr id="17422" name="AutoShape 17"/>
          <p:cNvCxnSpPr>
            <a:cxnSpLocks noChangeShapeType="1"/>
            <a:stCxn id="17411" idx="2"/>
            <a:endCxn id="17412" idx="0"/>
          </p:cNvCxnSpPr>
          <p:nvPr/>
        </p:nvCxnSpPr>
        <p:spPr bwMode="auto">
          <a:xfrm flipH="1">
            <a:off x="3959225" y="1871663"/>
            <a:ext cx="1187450" cy="465137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3" name="AutoShape 18"/>
          <p:cNvCxnSpPr>
            <a:cxnSpLocks noChangeShapeType="1"/>
            <a:stCxn id="17411" idx="2"/>
            <a:endCxn id="17413" idx="0"/>
          </p:cNvCxnSpPr>
          <p:nvPr/>
        </p:nvCxnSpPr>
        <p:spPr bwMode="auto">
          <a:xfrm>
            <a:off x="5146675" y="1871663"/>
            <a:ext cx="2486025" cy="465137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4" name="AutoShape 19"/>
          <p:cNvCxnSpPr>
            <a:cxnSpLocks noChangeShapeType="1"/>
            <a:stCxn id="17412" idx="2"/>
            <a:endCxn id="17414" idx="0"/>
          </p:cNvCxnSpPr>
          <p:nvPr/>
        </p:nvCxnSpPr>
        <p:spPr bwMode="auto">
          <a:xfrm flipH="1">
            <a:off x="2411413" y="2806700"/>
            <a:ext cx="1547812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5" name="AutoShape 20"/>
          <p:cNvCxnSpPr>
            <a:cxnSpLocks noChangeShapeType="1"/>
            <a:stCxn id="17412" idx="2"/>
            <a:endCxn id="17415" idx="0"/>
          </p:cNvCxnSpPr>
          <p:nvPr/>
        </p:nvCxnSpPr>
        <p:spPr bwMode="auto">
          <a:xfrm>
            <a:off x="3959225" y="2806700"/>
            <a:ext cx="793750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6" name="AutoShape 21"/>
          <p:cNvCxnSpPr>
            <a:cxnSpLocks noChangeShapeType="1"/>
            <a:stCxn id="17413" idx="2"/>
            <a:endCxn id="17416" idx="0"/>
          </p:cNvCxnSpPr>
          <p:nvPr/>
        </p:nvCxnSpPr>
        <p:spPr bwMode="auto">
          <a:xfrm flipH="1">
            <a:off x="7308850" y="2806700"/>
            <a:ext cx="323850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7" name="AutoShape 22"/>
          <p:cNvCxnSpPr>
            <a:cxnSpLocks noChangeShapeType="1"/>
            <a:stCxn id="17413" idx="2"/>
            <a:endCxn id="17417" idx="0"/>
          </p:cNvCxnSpPr>
          <p:nvPr/>
        </p:nvCxnSpPr>
        <p:spPr bwMode="auto">
          <a:xfrm>
            <a:off x="7632700" y="2806700"/>
            <a:ext cx="720725" cy="55721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428" name="Text Box 23"/>
          <p:cNvSpPr txBox="1">
            <a:spLocks noChangeArrowheads="1"/>
          </p:cNvSpPr>
          <p:nvPr/>
        </p:nvSpPr>
        <p:spPr bwMode="auto">
          <a:xfrm>
            <a:off x="720725" y="4508500"/>
            <a:ext cx="8243888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All sub-sorts at the same level are done in parallel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Segment vectors track which chunk belongs to which sub problem</a:t>
            </a:r>
          </a:p>
          <a:p>
            <a:pPr marL="265113" indent="-265113">
              <a:buFontTx/>
              <a:buChar char="•"/>
            </a:pPr>
            <a:r>
              <a:rPr lang="en-GB" sz="2400">
                <a:latin typeface="Comic Sans MS" pitchFamily="66" charset="0"/>
              </a:rPr>
              <a:t>Instant insanity when done by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In “Harnessing the </a:t>
            </a:r>
            <a:r>
              <a:rPr lang="en-GB" dirty="0" err="1" smtClean="0"/>
              <a:t>multicores</a:t>
            </a:r>
            <a:r>
              <a:rPr lang="en-GB" dirty="0" smtClean="0"/>
              <a:t>”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28735"/>
            <a:ext cx="8229600" cy="4837127"/>
          </a:xfrm>
        </p:spPr>
        <p:txBody>
          <a:bodyPr/>
          <a:lstStyle/>
          <a:p>
            <a:pPr marL="538163" indent="-269875">
              <a:lnSpc>
                <a:spcPct val="90000"/>
              </a:lnSpc>
            </a:pPr>
            <a:r>
              <a:rPr lang="en-GB" sz="3600" dirty="0" smtClean="0"/>
              <a:t>All the examples so far have been small</a:t>
            </a:r>
          </a:p>
          <a:p>
            <a:pPr marL="538163" indent="-269875">
              <a:lnSpc>
                <a:spcPct val="90000"/>
              </a:lnSpc>
            </a:pPr>
            <a:r>
              <a:rPr lang="en-GB" sz="3600" dirty="0" smtClean="0"/>
              <a:t>In the paper you’ll find a much more substantial example: the Barnes-Hut N-body simulation algorithm</a:t>
            </a:r>
            <a:endParaRPr lang="en-GB" sz="3600" dirty="0" smtClean="0">
              <a:solidFill>
                <a:srgbClr val="FFFFFF"/>
              </a:solidFill>
            </a:endParaRPr>
          </a:p>
          <a:p>
            <a:pPr marL="538163" indent="-269875">
              <a:lnSpc>
                <a:spcPct val="90000"/>
              </a:lnSpc>
            </a:pPr>
            <a:r>
              <a:rPr lang="en-GB" sz="3600" dirty="0" smtClean="0"/>
              <a:t>Very hard to fully parallelise by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What we are doing about it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4114800" cy="2116138"/>
          </a:xfrm>
          <a:solidFill>
            <a:srgbClr val="92DE88"/>
          </a:solidFill>
          <a:ln w="19050">
            <a:solidFill>
              <a:srgbClr val="0000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000" smtClean="0"/>
              <a:t> </a:t>
            </a:r>
            <a:r>
              <a:rPr lang="en-GB" sz="2800" b="1" smtClean="0"/>
              <a:t>NESL</a:t>
            </a:r>
            <a:br>
              <a:rPr lang="en-GB" sz="2800" b="1" smtClean="0"/>
            </a:br>
            <a:r>
              <a:rPr lang="en-GB" sz="2000" smtClean="0"/>
              <a:t>a mega-breakthrough but: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specialised, prototype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first order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few data types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no fusion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interpreted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067175" y="4365625"/>
            <a:ext cx="4537075" cy="23034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400">
                <a:latin typeface="Comic Sans MS" pitchFamily="66" charset="0"/>
              </a:rPr>
              <a:t> </a:t>
            </a:r>
            <a:r>
              <a:rPr lang="en-GB" sz="3200" b="1">
                <a:latin typeface="Comic Sans MS" pitchFamily="66" charset="0"/>
              </a:rPr>
              <a:t>Haskell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>
                <a:latin typeface="Comic Sans MS" pitchFamily="66" charset="0"/>
              </a:rPr>
              <a:t>broad-spectrum, widely used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>
                <a:latin typeface="Comic Sans MS" pitchFamily="66" charset="0"/>
              </a:rPr>
              <a:t>higher order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>
                <a:latin typeface="Comic Sans MS" pitchFamily="66" charset="0"/>
              </a:rPr>
              <a:t>very rich data types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>
                <a:latin typeface="Comic Sans MS" pitchFamily="66" charset="0"/>
              </a:rPr>
              <a:t>aggressive fusion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>
                <a:latin typeface="Comic Sans MS" pitchFamily="66" charset="0"/>
              </a:rPr>
              <a:t>compiled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 flipV="1">
            <a:off x="4859338" y="2781300"/>
            <a:ext cx="2305050" cy="13684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4859338" y="1412875"/>
            <a:ext cx="417830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68288" indent="-268288"/>
            <a:r>
              <a:rPr lang="en-GB" sz="2400" b="1"/>
              <a:t>Substantial improvement in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Expressiveness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Performance</a:t>
            </a: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0" y="3857625"/>
            <a:ext cx="382905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 b="1"/>
              <a:t>Shared memory initially</a:t>
            </a:r>
          </a:p>
          <a:p>
            <a:pPr>
              <a:buFontTx/>
              <a:buChar char="•"/>
            </a:pPr>
            <a:r>
              <a:rPr lang="en-GB" sz="2400" b="1"/>
              <a:t>Distributed memory </a:t>
            </a:r>
            <a:br>
              <a:rPr lang="en-GB" sz="2400" b="1"/>
            </a:br>
            <a:r>
              <a:rPr lang="en-GB" sz="2400" b="1"/>
              <a:t>	eventually</a:t>
            </a:r>
          </a:p>
          <a:p>
            <a:pPr>
              <a:buFontTx/>
              <a:buChar char="•"/>
            </a:pPr>
            <a:r>
              <a:rPr lang="en-GB" sz="2400" b="1"/>
              <a:t>GPUs anyone?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998663"/>
            <a:ext cx="8291512" cy="4525962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Four key pieces of technology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GB" sz="2800" dirty="0" smtClean="0"/>
              <a:t>Flattening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400" dirty="0" smtClean="0"/>
              <a:t>specific to parallel arrays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GB" sz="2800" dirty="0" smtClean="0"/>
              <a:t>Non-parametric data representations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400" dirty="0" smtClean="0"/>
              <a:t>A generically useful new feature in GHC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GB" sz="2800" dirty="0" smtClean="0"/>
              <a:t>Chunking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400" dirty="0" smtClean="0"/>
              <a:t>Divide up the work evenly between processors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GB" sz="2800" dirty="0" smtClean="0"/>
              <a:t>Aggressive fusion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400" dirty="0" smtClean="0"/>
              <a:t>Uses “rewrite rules”, an old feature of GHC</a:t>
            </a:r>
          </a:p>
          <a:p>
            <a:pPr marL="781050" lvl="1" indent="-381000">
              <a:lnSpc>
                <a:spcPct val="80000"/>
              </a:lnSpc>
            </a:pPr>
            <a:endParaRPr lang="en-GB" sz="2400" dirty="0" smtClean="0"/>
          </a:p>
          <a:p>
            <a:pPr marL="781050" lvl="1" indent="-381000">
              <a:lnSpc>
                <a:spcPct val="80000"/>
              </a:lnSpc>
              <a:buFontTx/>
              <a:buNone/>
            </a:pPr>
            <a:r>
              <a:rPr lang="en-GB" b="1" dirty="0" smtClean="0"/>
              <a:t>	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571500" y="285750"/>
            <a:ext cx="7858125" cy="1328738"/>
          </a:xfrm>
          <a:prstGeom prst="roundRect">
            <a:avLst>
              <a:gd name="adj" fmla="val 16667"/>
            </a:avLst>
          </a:prstGeom>
          <a:solidFill>
            <a:srgbClr val="92DE88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Main contribution: an optimising data-parallel compiler implemented by modest enhancements to a full-scale functional language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Overview of compilation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082259" y="1785926"/>
            <a:ext cx="1598388" cy="44267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</a:rPr>
              <a:t>Typecheck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256123" y="2714620"/>
            <a:ext cx="1250660" cy="44267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</a:rPr>
              <a:t>Desugar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823127" y="3727611"/>
            <a:ext cx="2116653" cy="646986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</a:rPr>
              <a:t>Vectorise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878385" y="4893479"/>
            <a:ext cx="2006137" cy="646986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</a:rPr>
              <a:t>Optimise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endParaRPr>
          </a:p>
        </p:txBody>
      </p:sp>
      <p:cxnSp>
        <p:nvCxnSpPr>
          <p:cNvPr id="11" name="Straight Arrow Connector 10"/>
          <p:cNvCxnSpPr>
            <a:stCxn id="6" idx="2"/>
            <a:endCxn id="7" idx="0"/>
          </p:cNvCxnSpPr>
          <p:nvPr/>
        </p:nvCxnSpPr>
        <p:spPr bwMode="auto">
          <a:xfrm rot="5400000">
            <a:off x="1638443" y="2471610"/>
            <a:ext cx="486020" cy="1588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7" idx="2"/>
            <a:endCxn id="8" idx="0"/>
          </p:cNvCxnSpPr>
          <p:nvPr/>
        </p:nvCxnSpPr>
        <p:spPr bwMode="auto">
          <a:xfrm rot="16200000" flipH="1">
            <a:off x="1596295" y="3442451"/>
            <a:ext cx="570317" cy="1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8" idx="2"/>
            <a:endCxn id="9" idx="0"/>
          </p:cNvCxnSpPr>
          <p:nvPr/>
        </p:nvCxnSpPr>
        <p:spPr bwMode="auto">
          <a:xfrm rot="5400000">
            <a:off x="1622013" y="4634038"/>
            <a:ext cx="518882" cy="1588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714348" y="6085065"/>
            <a:ext cx="2334210" cy="44267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</a:rPr>
              <a:t>Code generation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endParaRPr>
          </a:p>
        </p:txBody>
      </p:sp>
      <p:cxnSp>
        <p:nvCxnSpPr>
          <p:cNvPr id="19" name="Straight Arrow Connector 18"/>
          <p:cNvCxnSpPr>
            <a:stCxn id="9" idx="2"/>
            <a:endCxn id="18" idx="0"/>
          </p:cNvCxnSpPr>
          <p:nvPr/>
        </p:nvCxnSpPr>
        <p:spPr bwMode="auto">
          <a:xfrm rot="5400000">
            <a:off x="1609154" y="5812765"/>
            <a:ext cx="544600" cy="1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hape 22"/>
          <p:cNvCxnSpPr>
            <a:stCxn id="9" idx="2"/>
            <a:endCxn id="9" idx="0"/>
          </p:cNvCxnSpPr>
          <p:nvPr/>
        </p:nvCxnSpPr>
        <p:spPr bwMode="auto">
          <a:xfrm rot="5400000" flipH="1">
            <a:off x="1557961" y="5216972"/>
            <a:ext cx="646986" cy="1588"/>
          </a:xfrm>
          <a:prstGeom prst="curvedConnector5">
            <a:avLst>
              <a:gd name="adj1" fmla="val -35333"/>
              <a:gd name="adj2" fmla="val 77560957"/>
              <a:gd name="adj3" fmla="val 135333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3428992" y="3300241"/>
            <a:ext cx="43973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The flattening transformation</a:t>
            </a:r>
          </a:p>
          <a:p>
            <a:pPr algn="ctr"/>
            <a:r>
              <a:rPr lang="en-GB" sz="2400" b="1" dirty="0" smtClean="0"/>
              <a:t>(new for NDP)</a:t>
            </a:r>
          </a:p>
          <a:p>
            <a:pPr algn="ctr"/>
            <a:r>
              <a:rPr lang="en-GB" sz="2400" b="1" dirty="0" smtClean="0"/>
              <a:t>Main focus of the paper</a:t>
            </a:r>
            <a:endParaRPr lang="en-US" sz="2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3500430" y="4857760"/>
            <a:ext cx="3243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smtClean="0"/>
              <a:t>Chunking and fusion</a:t>
            </a:r>
          </a:p>
          <a:p>
            <a:pPr algn="ctr"/>
            <a:r>
              <a:rPr lang="en-GB" sz="2400" b="1" dirty="0" smtClean="0"/>
              <a:t>(“just” library code)</a:t>
            </a:r>
            <a:endParaRPr lang="en-US" sz="2400" b="1" dirty="0"/>
          </a:p>
        </p:txBody>
      </p:sp>
      <p:sp>
        <p:nvSpPr>
          <p:cNvPr id="81" name="Rectangle 80"/>
          <p:cNvSpPr/>
          <p:nvPr/>
        </p:nvSpPr>
        <p:spPr>
          <a:xfrm>
            <a:off x="4572000" y="14287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Not a special purpose data-parallel compiler!  </a:t>
            </a:r>
            <a:br>
              <a:rPr lang="en-GB" b="1" dirty="0" smtClean="0"/>
            </a:br>
            <a:r>
              <a:rPr lang="en-GB" b="1" dirty="0" smtClean="0"/>
              <a:t>Most support is either useful for other things, or is in the form of library code.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800" smtClean="0"/>
              <a:t>Step 0: desugaring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000125" y="1500188"/>
            <a:ext cx="72231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sv v = sumP [: f*(v!i) | (i,f) &lt;- sv :]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57250" y="4429125"/>
            <a:ext cx="7724775" cy="708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sv v = sumP (mapP (\(i,f) -&gt; f * (v!i)) sv)</a:t>
            </a:r>
          </a:p>
        </p:txBody>
      </p:sp>
      <p:sp>
        <p:nvSpPr>
          <p:cNvPr id="25605" name="Down Arrow 9"/>
          <p:cNvSpPr>
            <a:spLocks noChangeArrowheads="1"/>
          </p:cNvSpPr>
          <p:nvPr/>
        </p:nvSpPr>
        <p:spPr bwMode="auto">
          <a:xfrm>
            <a:off x="1143000" y="2571750"/>
            <a:ext cx="1143000" cy="164306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2571750" y="2714625"/>
            <a:ext cx="5416550" cy="708025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sumP :: Num a =&gt; [:a:] -&gt; a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mapP :: (a -&gt; b) -&gt; [:a:] -&gt; [:b:]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377825" y="4941888"/>
            <a:ext cx="84423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sv v = sumP (snd^ sv  *^  bpermuteP v (fst^ sv))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Step 1: Vectorisation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28688" y="1357313"/>
            <a:ext cx="7724775" cy="708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sv v = sumP (mapP (\(i,f) -&gt; f * (v!i)) sv)</a:t>
            </a:r>
          </a:p>
        </p:txBody>
      </p:sp>
      <p:sp>
        <p:nvSpPr>
          <p:cNvPr id="26629" name="Down Arrow 9"/>
          <p:cNvSpPr>
            <a:spLocks noChangeArrowheads="1"/>
          </p:cNvSpPr>
          <p:nvPr/>
        </p:nvSpPr>
        <p:spPr bwMode="auto">
          <a:xfrm>
            <a:off x="539750" y="2571750"/>
            <a:ext cx="1143000" cy="2214563"/>
          </a:xfrm>
          <a:prstGeom prst="down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1835150" y="2571750"/>
            <a:ext cx="6985000" cy="1339850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sumP 	:: Num a =&gt; [:a:] -&gt; a</a:t>
            </a:r>
          </a:p>
          <a:p>
            <a:pPr>
              <a:tabLst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*^ 	:: Num a =&gt; [:a:] -&gt; [:a:] -&gt; [:a:]</a:t>
            </a:r>
          </a:p>
          <a:p>
            <a:pPr>
              <a:tabLst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fst^	:: [:(a,b):] -&gt; [:a:]</a:t>
            </a:r>
          </a:p>
          <a:p>
            <a:pPr>
              <a:tabLst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bpermuteP	:: [:a:] -&gt; [:Int:] -&gt; [:a:]</a:t>
            </a:r>
          </a:p>
        </p:txBody>
      </p:sp>
      <p:sp>
        <p:nvSpPr>
          <p:cNvPr id="26631" name="AutoShape 5"/>
          <p:cNvSpPr>
            <a:spLocks noChangeArrowheads="1"/>
          </p:cNvSpPr>
          <p:nvPr/>
        </p:nvSpPr>
        <p:spPr bwMode="auto">
          <a:xfrm>
            <a:off x="2071688" y="5940425"/>
            <a:ext cx="4321175" cy="749300"/>
          </a:xfrm>
          <a:prstGeom prst="wedgeRoundRectCallout">
            <a:avLst>
              <a:gd name="adj1" fmla="val 14694"/>
              <a:gd name="adj2" fmla="val -107625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Scalar operation * replaced by vector operation *^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n-GB" dirty="0" smtClean="0"/>
              <a:t>Antithesis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2265068"/>
          <a:ext cx="8501122" cy="41757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3600"/>
                <a:gridCol w="42875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Then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Now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Uniprocessors</a:t>
                      </a:r>
                      <a:r>
                        <a:rPr lang="en-GB" sz="1800" dirty="0" smtClean="0"/>
                        <a:t> were getting faster really, really quickly.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Uniprocessors</a:t>
                      </a:r>
                      <a:r>
                        <a:rPr lang="en-GB" baseline="0" dirty="0" smtClean="0"/>
                        <a:t> are stalled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Our compilers were </a:t>
                      </a:r>
                      <a:r>
                        <a:rPr lang="en-GB" sz="1800" strike="sngStrike" baseline="0" dirty="0" smtClean="0"/>
                        <a:t>crappy</a:t>
                      </a:r>
                      <a:r>
                        <a:rPr lang="en-GB" sz="1800" dirty="0" smtClean="0"/>
                        <a:t> naive, so constant factors were bad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Compilers are pretty good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The parallel guys were a dedicated band of super-talented programmers who would burn any number of cycles to make their supercomputer smoke.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They are regular Joe Developers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Parallel computers were really expensive, so you needed 95% utilisation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Everyone will has 8, 16, 32 cores, whether they use ‘</a:t>
                      </a:r>
                      <a:r>
                        <a:rPr lang="en-GB" sz="1800" dirty="0" err="1" smtClean="0"/>
                        <a:t>em</a:t>
                      </a:r>
                      <a:r>
                        <a:rPr lang="en-GB" sz="1800" dirty="0" smtClean="0"/>
                        <a:t> or not.  Even using 4 of them (with little</a:t>
                      </a:r>
                      <a:r>
                        <a:rPr lang="en-GB" sz="1800" baseline="0" dirty="0" smtClean="0"/>
                        <a:t> effort) </a:t>
                      </a:r>
                      <a:r>
                        <a:rPr lang="en-GB" sz="1800" dirty="0" smtClean="0"/>
                        <a:t>would be a Jolly Good Thing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500034" y="1285860"/>
            <a:ext cx="7858180" cy="864918"/>
          </a:xfrm>
          <a:prstGeom prst="roundRect">
            <a:avLst/>
          </a:prstGeom>
          <a:solidFill>
            <a:srgbClr val="33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GB" sz="2800" dirty="0" smtClean="0"/>
              <a:t>Parallel functional programming was tried in the 80’s, and basically failed to deliver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Vectorisation: the basic idea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857375" y="1357313"/>
            <a:ext cx="1903413" cy="5238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800" b="1">
                <a:solidFill>
                  <a:srgbClr val="800000"/>
                </a:solidFill>
                <a:latin typeface="Courier New" pitchFamily="49" charset="0"/>
              </a:rPr>
              <a:t>mapP f v</a:t>
            </a:r>
          </a:p>
        </p:txBody>
      </p:sp>
      <p:sp>
        <p:nvSpPr>
          <p:cNvPr id="27652" name="Rectangle 3"/>
          <p:cNvSpPr txBox="1">
            <a:spLocks noChangeArrowheads="1"/>
          </p:cNvSpPr>
          <p:nvPr/>
        </p:nvSpPr>
        <p:spPr bwMode="auto">
          <a:xfrm>
            <a:off x="457200" y="3071813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GB" sz="2800" dirty="0">
                <a:latin typeface="Comic Sans MS" pitchFamily="66" charset="0"/>
              </a:rPr>
              <a:t>For every function f, generate its </a:t>
            </a:r>
            <a:br>
              <a:rPr lang="en-GB" sz="2800" dirty="0">
                <a:latin typeface="Comic Sans MS" pitchFamily="66" charset="0"/>
              </a:rPr>
            </a:br>
            <a:r>
              <a:rPr lang="en-GB" sz="2800" b="1" dirty="0" smtClean="0">
                <a:solidFill>
                  <a:srgbClr val="FF0000"/>
                </a:solidFill>
                <a:latin typeface="Comic Sans MS" pitchFamily="66" charset="0"/>
              </a:rPr>
              <a:t>lifted version</a:t>
            </a:r>
            <a:r>
              <a:rPr lang="en-GB" sz="2800" dirty="0">
                <a:latin typeface="Comic Sans MS" pitchFamily="66" charset="0"/>
              </a:rPr>
              <a:t>, namely f^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GB" sz="2800" dirty="0">
                <a:latin typeface="Comic Sans MS" pitchFamily="66" charset="0"/>
              </a:rPr>
              <a:t>Result: a functional program, operating over flat arrays, with a fixed set of primitive operations *^, </a:t>
            </a:r>
            <a:r>
              <a:rPr lang="en-GB" sz="2800" dirty="0" err="1">
                <a:latin typeface="Comic Sans MS" pitchFamily="66" charset="0"/>
              </a:rPr>
              <a:t>sumP</a:t>
            </a:r>
            <a:r>
              <a:rPr lang="en-GB" sz="2800" dirty="0">
                <a:latin typeface="Comic Sans MS" pitchFamily="66" charset="0"/>
              </a:rPr>
              <a:t>, </a:t>
            </a:r>
            <a:r>
              <a:rPr lang="en-GB" sz="2800" dirty="0" err="1">
                <a:latin typeface="Comic Sans MS" pitchFamily="66" charset="0"/>
              </a:rPr>
              <a:t>fst</a:t>
            </a:r>
            <a:r>
              <a:rPr lang="en-GB" sz="2800" dirty="0">
                <a:latin typeface="Comic Sans MS" pitchFamily="66" charset="0"/>
              </a:rPr>
              <a:t>^, etc.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GB" sz="2800" dirty="0">
                <a:latin typeface="Comic Sans MS" pitchFamily="66" charset="0"/>
              </a:rPr>
              <a:t>Lots of intermediate arrays!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4786313" y="1357313"/>
            <a:ext cx="1044575" cy="5238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800" b="1">
                <a:solidFill>
                  <a:srgbClr val="800000"/>
                </a:solidFill>
                <a:latin typeface="Courier New" pitchFamily="49" charset="0"/>
              </a:rPr>
              <a:t>f^ v</a:t>
            </a:r>
          </a:p>
        </p:txBody>
      </p:sp>
      <p:sp>
        <p:nvSpPr>
          <p:cNvPr id="27654" name="Right Arrow 16"/>
          <p:cNvSpPr>
            <a:spLocks noChangeArrowheads="1"/>
          </p:cNvSpPr>
          <p:nvPr/>
        </p:nvSpPr>
        <p:spPr bwMode="auto">
          <a:xfrm>
            <a:off x="4000500" y="1500188"/>
            <a:ext cx="428625" cy="2857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1428750" y="2143125"/>
            <a:ext cx="6032500" cy="708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 :: T1 -&gt; T2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:: [:T1:] -&gt; [:T2:]  -- f^ = mapP 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Vectorisation: the basic idea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857375" y="1428750"/>
            <a:ext cx="6032500" cy="16319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 :: Int -&gt; Int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x = x+1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:: [:Int:] -&gt; [:Int:]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x = x +^ (replicateP (lengthP x) 1)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29063" y="5572125"/>
            <a:ext cx="4954587" cy="708025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replicateP :: Int -&gt; a -&gt; [:a:]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lengthP :: [:a:] -&gt; Int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43188" y="3357563"/>
          <a:ext cx="4357718" cy="155479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71636"/>
                <a:gridCol w="2786082"/>
              </a:tblGrid>
              <a:tr h="442278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Transforms to this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Locals, x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Globals</a:t>
                      </a:r>
                      <a:r>
                        <a:rPr lang="en-GB" dirty="0" smtClean="0"/>
                        <a:t>, g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g^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Constants,</a:t>
                      </a:r>
                      <a:r>
                        <a:rPr lang="en-GB" baseline="0" dirty="0" smtClean="0"/>
                        <a:t> k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replicateP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lengthP</a:t>
                      </a:r>
                      <a:r>
                        <a:rPr lang="en-GB" dirty="0" smtClean="0"/>
                        <a:t> x) k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Vectorisation: the key insight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000125" y="1423988"/>
            <a:ext cx="5108575" cy="16446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 :: [:Int:] -&gt; [:Int:]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a = mapP g a = g^ a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:: [:[:Int:]:] -&gt; [:[:Int:]:]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a =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g^^ 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a 	--???</a:t>
            </a:r>
          </a:p>
        </p:txBody>
      </p:sp>
      <p:sp>
        <p:nvSpPr>
          <p:cNvPr id="29700" name="AutoShape 5"/>
          <p:cNvSpPr>
            <a:spLocks noChangeArrowheads="1"/>
          </p:cNvSpPr>
          <p:nvPr/>
        </p:nvSpPr>
        <p:spPr bwMode="auto">
          <a:xfrm>
            <a:off x="2071688" y="4359275"/>
            <a:ext cx="5884862" cy="617538"/>
          </a:xfrm>
          <a:prstGeom prst="wedgeRoundRectCallout">
            <a:avLst>
              <a:gd name="adj1" fmla="val -43255"/>
              <a:gd name="adj2" fmla="val -274421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solidFill>
                  <a:schemeClr val="bg1"/>
                </a:solidFill>
                <a:latin typeface="Comic Sans MS" pitchFamily="66" charset="0"/>
              </a:rPr>
              <a:t>Yet another version of g???</a:t>
            </a:r>
            <a:endParaRPr lang="en-GB" sz="280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Vectorisation: the key insight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1000125" y="1550988"/>
            <a:ext cx="5732463" cy="16446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 :: [:Int:] -&gt; [:Int:]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a = mapP g a = g^ a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:: [:[:Int:]:] -&gt; [:[:Int:]:]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f^ a =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segmentP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a (g^ (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concatP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a))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14375" y="3551238"/>
            <a:ext cx="6765925" cy="730250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concatP  :: [:[:a:]:] -&gt; [:a:]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segmentP :: [:[:a:]:] -&gt; [:b:] -&gt; [:[:b:]:]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6357938" y="1695450"/>
            <a:ext cx="2643187" cy="1079500"/>
          </a:xfrm>
          <a:prstGeom prst="wedgeRoundRectCallout">
            <a:avLst>
              <a:gd name="adj1" fmla="val -58407"/>
              <a:gd name="adj2" fmla="val 48824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First concatenate, </a:t>
            </a:r>
            <a:br>
              <a:rPr lang="en-GB" sz="200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then map, </a:t>
            </a:r>
            <a:br>
              <a:rPr lang="en-GB" sz="200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then re-split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26" name="AutoShape 5"/>
          <p:cNvSpPr>
            <a:spLocks noChangeArrowheads="1"/>
          </p:cNvSpPr>
          <p:nvPr/>
        </p:nvSpPr>
        <p:spPr bwMode="auto">
          <a:xfrm>
            <a:off x="1357313" y="4765675"/>
            <a:ext cx="1285875" cy="420688"/>
          </a:xfrm>
          <a:prstGeom prst="wedgeRoundRectCallout">
            <a:avLst>
              <a:gd name="adj1" fmla="val 105106"/>
              <a:gd name="adj2" fmla="val -176708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Shape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27" name="AutoShape 5"/>
          <p:cNvSpPr>
            <a:spLocks noChangeArrowheads="1"/>
          </p:cNvSpPr>
          <p:nvPr/>
        </p:nvSpPr>
        <p:spPr bwMode="auto">
          <a:xfrm>
            <a:off x="3429000" y="4765675"/>
            <a:ext cx="1428750" cy="420688"/>
          </a:xfrm>
          <a:prstGeom prst="wedgeRoundRectCallout">
            <a:avLst>
              <a:gd name="adj1" fmla="val 42616"/>
              <a:gd name="adj2" fmla="val -176708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Flat data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28" name="AutoShape 5"/>
          <p:cNvSpPr>
            <a:spLocks noChangeArrowheads="1"/>
          </p:cNvSpPr>
          <p:nvPr/>
        </p:nvSpPr>
        <p:spPr bwMode="auto">
          <a:xfrm>
            <a:off x="5572125" y="4767263"/>
            <a:ext cx="1285875" cy="749300"/>
          </a:xfrm>
          <a:prstGeom prst="wedgeRoundRectCallout">
            <a:avLst>
              <a:gd name="adj1" fmla="val 31125"/>
              <a:gd name="adj2" fmla="val -114204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Nested data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29" name="Rectangle 3"/>
          <p:cNvSpPr txBox="1">
            <a:spLocks noChangeArrowheads="1"/>
          </p:cNvSpPr>
          <p:nvPr/>
        </p:nvSpPr>
        <p:spPr bwMode="auto">
          <a:xfrm>
            <a:off x="468313" y="5805488"/>
            <a:ext cx="85328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</a:pPr>
            <a:r>
              <a:rPr lang="en-GB" sz="3200" b="1">
                <a:latin typeface="Comic Sans MS" pitchFamily="66" charset="0"/>
              </a:rPr>
              <a:t>Payoff: f and f^ are enough.  No f^^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Step 2: Representing arrays</a:t>
            </a:r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395288" y="1341438"/>
            <a:ext cx="82296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800" b="1">
                <a:latin typeface="Courier New" pitchFamily="49" charset="0"/>
              </a:rPr>
              <a:t>[:Double:]	</a:t>
            </a:r>
            <a:r>
              <a:rPr lang="en-GB" sz="2800">
                <a:latin typeface="Comic Sans MS" pitchFamily="66" charset="0"/>
              </a:rPr>
              <a:t>Arrays of pointers to boxed numbers are Much Too Slow</a:t>
            </a:r>
          </a:p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800" b="1">
                <a:latin typeface="Courier New" pitchFamily="49" charset="0"/>
              </a:rPr>
              <a:t>[:(a,b):]</a:t>
            </a:r>
            <a:r>
              <a:rPr lang="en-GB" sz="2800">
                <a:latin typeface="Comic Sans MS" pitchFamily="66" charset="0"/>
              </a:rPr>
              <a:t>	Arrays of pointers to pairs are Much Too Slow</a:t>
            </a:r>
          </a:p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en-GB" sz="2800">
              <a:latin typeface="Comic Sans MS" pitchFamily="66" charset="0"/>
            </a:endParaRPr>
          </a:p>
        </p:txBody>
      </p:sp>
      <p:sp>
        <p:nvSpPr>
          <p:cNvPr id="31748" name="AutoShape 10"/>
          <p:cNvSpPr>
            <a:spLocks noChangeArrowheads="1"/>
          </p:cNvSpPr>
          <p:nvPr/>
        </p:nvSpPr>
        <p:spPr bwMode="auto">
          <a:xfrm>
            <a:off x="4067175" y="4076700"/>
            <a:ext cx="4826000" cy="2343150"/>
          </a:xfrm>
          <a:prstGeom prst="cloudCallout">
            <a:avLst>
              <a:gd name="adj1" fmla="val -105231"/>
              <a:gd name="adj2" fmla="val 468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/>
              <a:t>Idea!</a:t>
            </a:r>
          </a:p>
          <a:p>
            <a:pPr algn="ctr"/>
            <a:r>
              <a:rPr lang="en-GB" sz="2400" b="1"/>
              <a:t>Representation of an array depends on the element type</a:t>
            </a: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468313" y="3260725"/>
            <a:ext cx="3887787" cy="468313"/>
          </a:xfrm>
          <a:prstGeom prst="rect">
            <a:avLst/>
          </a:prstGeom>
          <a:solidFill>
            <a:srgbClr val="92DE8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1750" name="Line 5"/>
          <p:cNvSpPr>
            <a:spLocks noChangeShapeType="1"/>
          </p:cNvSpPr>
          <p:nvPr/>
        </p:nvSpPr>
        <p:spPr bwMode="auto">
          <a:xfrm>
            <a:off x="947738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1" name="Line 6"/>
          <p:cNvSpPr>
            <a:spLocks noChangeShapeType="1"/>
          </p:cNvSpPr>
          <p:nvPr/>
        </p:nvSpPr>
        <p:spPr bwMode="auto">
          <a:xfrm>
            <a:off x="1427163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2" name="Line 7"/>
          <p:cNvSpPr>
            <a:spLocks noChangeShapeType="1"/>
          </p:cNvSpPr>
          <p:nvPr/>
        </p:nvSpPr>
        <p:spPr bwMode="auto">
          <a:xfrm>
            <a:off x="1908175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3" name="Line 8"/>
          <p:cNvSpPr>
            <a:spLocks noChangeShapeType="1"/>
          </p:cNvSpPr>
          <p:nvPr/>
        </p:nvSpPr>
        <p:spPr bwMode="auto">
          <a:xfrm>
            <a:off x="2389188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4" name="Line 9"/>
          <p:cNvSpPr>
            <a:spLocks noChangeShapeType="1"/>
          </p:cNvSpPr>
          <p:nvPr/>
        </p:nvSpPr>
        <p:spPr bwMode="auto">
          <a:xfrm>
            <a:off x="2870200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5" name="Line 10"/>
          <p:cNvSpPr>
            <a:spLocks noChangeShapeType="1"/>
          </p:cNvSpPr>
          <p:nvPr/>
        </p:nvSpPr>
        <p:spPr bwMode="auto">
          <a:xfrm>
            <a:off x="3349625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6" name="Line 11"/>
          <p:cNvSpPr>
            <a:spLocks noChangeShapeType="1"/>
          </p:cNvSpPr>
          <p:nvPr/>
        </p:nvSpPr>
        <p:spPr bwMode="auto">
          <a:xfrm>
            <a:off x="3830638" y="3257550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7" name="Line 114"/>
          <p:cNvSpPr>
            <a:spLocks noChangeShapeType="1"/>
          </p:cNvSpPr>
          <p:nvPr/>
        </p:nvSpPr>
        <p:spPr bwMode="auto">
          <a:xfrm>
            <a:off x="673100" y="3500438"/>
            <a:ext cx="11113" cy="479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8" name="Line 117"/>
          <p:cNvSpPr>
            <a:spLocks noChangeShapeType="1"/>
          </p:cNvSpPr>
          <p:nvPr/>
        </p:nvSpPr>
        <p:spPr bwMode="auto">
          <a:xfrm>
            <a:off x="2133600" y="3525838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59" name="Line 118"/>
          <p:cNvSpPr>
            <a:spLocks noChangeShapeType="1"/>
          </p:cNvSpPr>
          <p:nvPr/>
        </p:nvSpPr>
        <p:spPr bwMode="auto">
          <a:xfrm>
            <a:off x="2620963" y="3525838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60" name="Line 119"/>
          <p:cNvSpPr>
            <a:spLocks noChangeShapeType="1"/>
          </p:cNvSpPr>
          <p:nvPr/>
        </p:nvSpPr>
        <p:spPr bwMode="auto">
          <a:xfrm>
            <a:off x="3106738" y="3525838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61" name="Line 120"/>
          <p:cNvSpPr>
            <a:spLocks noChangeShapeType="1"/>
          </p:cNvSpPr>
          <p:nvPr/>
        </p:nvSpPr>
        <p:spPr bwMode="auto">
          <a:xfrm>
            <a:off x="3594100" y="3525838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62" name="Line 121"/>
          <p:cNvSpPr>
            <a:spLocks noChangeShapeType="1"/>
          </p:cNvSpPr>
          <p:nvPr/>
        </p:nvSpPr>
        <p:spPr bwMode="auto">
          <a:xfrm>
            <a:off x="4079875" y="3525838"/>
            <a:ext cx="0" cy="334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31763" name="Group 38"/>
          <p:cNvGrpSpPr>
            <a:grpSpLocks/>
          </p:cNvGrpSpPr>
          <p:nvPr/>
        </p:nvGrpSpPr>
        <p:grpSpPr bwMode="auto">
          <a:xfrm rot="5400000">
            <a:off x="322263" y="4149725"/>
            <a:ext cx="649287" cy="360363"/>
            <a:chOff x="158" y="2568"/>
            <a:chExt cx="409" cy="227"/>
          </a:xfrm>
        </p:grpSpPr>
        <p:sp>
          <p:nvSpPr>
            <p:cNvPr id="31773" name="Rectangle 35"/>
            <p:cNvSpPr>
              <a:spLocks noChangeArrowheads="1"/>
            </p:cNvSpPr>
            <p:nvPr/>
          </p:nvSpPr>
          <p:spPr bwMode="auto">
            <a:xfrm>
              <a:off x="158" y="2568"/>
              <a:ext cx="409" cy="227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4" name="Line 36"/>
            <p:cNvSpPr>
              <a:spLocks noChangeShapeType="1"/>
            </p:cNvSpPr>
            <p:nvPr/>
          </p:nvSpPr>
          <p:spPr bwMode="auto">
            <a:xfrm>
              <a:off x="358" y="2568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31764" name="Text Box 46"/>
          <p:cNvSpPr txBox="1">
            <a:spLocks noChangeArrowheads="1"/>
          </p:cNvSpPr>
          <p:nvPr/>
        </p:nvSpPr>
        <p:spPr bwMode="auto">
          <a:xfrm>
            <a:off x="1835150" y="3698875"/>
            <a:ext cx="65087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400" b="1"/>
              <a:t>...</a:t>
            </a:r>
          </a:p>
        </p:txBody>
      </p:sp>
      <p:grpSp>
        <p:nvGrpSpPr>
          <p:cNvPr id="31765" name="Group 47"/>
          <p:cNvGrpSpPr>
            <a:grpSpLocks/>
          </p:cNvGrpSpPr>
          <p:nvPr/>
        </p:nvGrpSpPr>
        <p:grpSpPr bwMode="auto">
          <a:xfrm rot="5400000">
            <a:off x="827088" y="4149725"/>
            <a:ext cx="649287" cy="360363"/>
            <a:chOff x="158" y="2568"/>
            <a:chExt cx="409" cy="227"/>
          </a:xfrm>
        </p:grpSpPr>
        <p:sp>
          <p:nvSpPr>
            <p:cNvPr id="31771" name="Rectangle 48"/>
            <p:cNvSpPr>
              <a:spLocks noChangeArrowheads="1"/>
            </p:cNvSpPr>
            <p:nvPr/>
          </p:nvSpPr>
          <p:spPr bwMode="auto">
            <a:xfrm>
              <a:off x="158" y="2568"/>
              <a:ext cx="409" cy="227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2" name="Line 49"/>
            <p:cNvSpPr>
              <a:spLocks noChangeShapeType="1"/>
            </p:cNvSpPr>
            <p:nvPr/>
          </p:nvSpPr>
          <p:spPr bwMode="auto">
            <a:xfrm>
              <a:off x="358" y="2568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pSp>
        <p:nvGrpSpPr>
          <p:cNvPr id="31766" name="Group 50"/>
          <p:cNvGrpSpPr>
            <a:grpSpLocks/>
          </p:cNvGrpSpPr>
          <p:nvPr/>
        </p:nvGrpSpPr>
        <p:grpSpPr bwMode="auto">
          <a:xfrm rot="5400000">
            <a:off x="1331913" y="4149725"/>
            <a:ext cx="649287" cy="360363"/>
            <a:chOff x="158" y="2568"/>
            <a:chExt cx="409" cy="227"/>
          </a:xfrm>
        </p:grpSpPr>
        <p:sp>
          <p:nvSpPr>
            <p:cNvPr id="31769" name="Rectangle 51"/>
            <p:cNvSpPr>
              <a:spLocks noChangeArrowheads="1"/>
            </p:cNvSpPr>
            <p:nvPr/>
          </p:nvSpPr>
          <p:spPr bwMode="auto">
            <a:xfrm>
              <a:off x="158" y="2568"/>
              <a:ext cx="409" cy="227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0" name="Line 52"/>
            <p:cNvSpPr>
              <a:spLocks noChangeShapeType="1"/>
            </p:cNvSpPr>
            <p:nvPr/>
          </p:nvSpPr>
          <p:spPr bwMode="auto">
            <a:xfrm>
              <a:off x="358" y="2568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31767" name="Line 114"/>
          <p:cNvSpPr>
            <a:spLocks noChangeShapeType="1"/>
          </p:cNvSpPr>
          <p:nvPr/>
        </p:nvSpPr>
        <p:spPr bwMode="auto">
          <a:xfrm>
            <a:off x="1187450" y="3500438"/>
            <a:ext cx="11113" cy="479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68" name="Line 114"/>
          <p:cNvSpPr>
            <a:spLocks noChangeShapeType="1"/>
          </p:cNvSpPr>
          <p:nvPr/>
        </p:nvSpPr>
        <p:spPr bwMode="auto">
          <a:xfrm>
            <a:off x="1619250" y="3500438"/>
            <a:ext cx="11113" cy="479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Step 2: Representing arrays </a:t>
            </a:r>
            <a:br>
              <a:rPr lang="en-GB" sz="4000" smtClean="0"/>
            </a:br>
            <a:r>
              <a:rPr lang="en-GB" sz="2400" b="1" smtClean="0">
                <a:solidFill>
                  <a:schemeClr val="tx1"/>
                </a:solidFill>
                <a:latin typeface="Century Gothic" pitchFamily="34" charset="0"/>
              </a:rPr>
              <a:t>[POPL05], [ICFP05], [TLDI07]</a:t>
            </a: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1187450" y="1557338"/>
            <a:ext cx="6524625" cy="1339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data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family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[:a:]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data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instance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[:Double:] = AD ByteArray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data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instance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[:(a,b):]  = AP [:a:] [:b:]</a:t>
            </a:r>
          </a:p>
        </p:txBody>
      </p:sp>
      <p:grpSp>
        <p:nvGrpSpPr>
          <p:cNvPr id="32772" name="Group 9"/>
          <p:cNvGrpSpPr>
            <a:grpSpLocks/>
          </p:cNvGrpSpPr>
          <p:nvPr/>
        </p:nvGrpSpPr>
        <p:grpSpPr bwMode="auto">
          <a:xfrm rot="5400000">
            <a:off x="682625" y="3579813"/>
            <a:ext cx="649288" cy="360362"/>
            <a:chOff x="158" y="2568"/>
            <a:chExt cx="409" cy="227"/>
          </a:xfrm>
        </p:grpSpPr>
        <p:sp>
          <p:nvSpPr>
            <p:cNvPr id="32795" name="Rectangle 10"/>
            <p:cNvSpPr>
              <a:spLocks noChangeArrowheads="1"/>
            </p:cNvSpPr>
            <p:nvPr/>
          </p:nvSpPr>
          <p:spPr bwMode="auto">
            <a:xfrm>
              <a:off x="158" y="2568"/>
              <a:ext cx="409" cy="227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96" name="Line 11"/>
            <p:cNvSpPr>
              <a:spLocks noChangeShapeType="1"/>
            </p:cNvSpPr>
            <p:nvPr/>
          </p:nvSpPr>
          <p:spPr bwMode="auto">
            <a:xfrm>
              <a:off x="358" y="2568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773" name="Group 28"/>
          <p:cNvGrpSpPr>
            <a:grpSpLocks/>
          </p:cNvGrpSpPr>
          <p:nvPr/>
        </p:nvGrpSpPr>
        <p:grpSpPr bwMode="auto">
          <a:xfrm>
            <a:off x="2000250" y="3181350"/>
            <a:ext cx="3887788" cy="471488"/>
            <a:chOff x="295" y="2052"/>
            <a:chExt cx="2449" cy="297"/>
          </a:xfrm>
        </p:grpSpPr>
        <p:sp>
          <p:nvSpPr>
            <p:cNvPr id="32787" name="Rectangle 4"/>
            <p:cNvSpPr>
              <a:spLocks noChangeArrowheads="1"/>
            </p:cNvSpPr>
            <p:nvPr/>
          </p:nvSpPr>
          <p:spPr bwMode="auto">
            <a:xfrm>
              <a:off x="295" y="2054"/>
              <a:ext cx="2449" cy="295"/>
            </a:xfrm>
            <a:prstGeom prst="rect">
              <a:avLst/>
            </a:prstGeom>
            <a:solidFill>
              <a:srgbClr val="92DE8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2788" name="Line 5"/>
            <p:cNvSpPr>
              <a:spLocks noChangeShapeType="1"/>
            </p:cNvSpPr>
            <p:nvPr/>
          </p:nvSpPr>
          <p:spPr bwMode="auto">
            <a:xfrm>
              <a:off x="597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9" name="Line 6"/>
            <p:cNvSpPr>
              <a:spLocks noChangeShapeType="1"/>
            </p:cNvSpPr>
            <p:nvPr/>
          </p:nvSpPr>
          <p:spPr bwMode="auto">
            <a:xfrm>
              <a:off x="899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0" name="Line 7"/>
            <p:cNvSpPr>
              <a:spLocks noChangeShapeType="1"/>
            </p:cNvSpPr>
            <p:nvPr/>
          </p:nvSpPr>
          <p:spPr bwMode="auto">
            <a:xfrm>
              <a:off x="1202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1" name="Line 8"/>
            <p:cNvSpPr>
              <a:spLocks noChangeShapeType="1"/>
            </p:cNvSpPr>
            <p:nvPr/>
          </p:nvSpPr>
          <p:spPr bwMode="auto">
            <a:xfrm>
              <a:off x="1505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2" name="Line 9"/>
            <p:cNvSpPr>
              <a:spLocks noChangeShapeType="1"/>
            </p:cNvSpPr>
            <p:nvPr/>
          </p:nvSpPr>
          <p:spPr bwMode="auto">
            <a:xfrm>
              <a:off x="1808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3" name="Line 10"/>
            <p:cNvSpPr>
              <a:spLocks noChangeShapeType="1"/>
            </p:cNvSpPr>
            <p:nvPr/>
          </p:nvSpPr>
          <p:spPr bwMode="auto">
            <a:xfrm>
              <a:off x="2110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4" name="Line 11"/>
            <p:cNvSpPr>
              <a:spLocks noChangeShapeType="1"/>
            </p:cNvSpPr>
            <p:nvPr/>
          </p:nvSpPr>
          <p:spPr bwMode="auto">
            <a:xfrm>
              <a:off x="2413" y="2052"/>
              <a:ext cx="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1979613" y="3903663"/>
            <a:ext cx="3887787" cy="468312"/>
          </a:xfrm>
          <a:prstGeom prst="rect">
            <a:avLst/>
          </a:prstGeom>
          <a:solidFill>
            <a:srgbClr val="92DE8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2775" name="Line 5"/>
          <p:cNvSpPr>
            <a:spLocks noChangeShapeType="1"/>
          </p:cNvSpPr>
          <p:nvPr/>
        </p:nvSpPr>
        <p:spPr bwMode="auto">
          <a:xfrm>
            <a:off x="2459038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6" name="Line 6"/>
          <p:cNvSpPr>
            <a:spLocks noChangeShapeType="1"/>
          </p:cNvSpPr>
          <p:nvPr/>
        </p:nvSpPr>
        <p:spPr bwMode="auto">
          <a:xfrm>
            <a:off x="2938463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7" name="Line 7"/>
          <p:cNvSpPr>
            <a:spLocks noChangeShapeType="1"/>
          </p:cNvSpPr>
          <p:nvPr/>
        </p:nvSpPr>
        <p:spPr bwMode="auto">
          <a:xfrm>
            <a:off x="3419475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8" name="Line 8"/>
          <p:cNvSpPr>
            <a:spLocks noChangeShapeType="1"/>
          </p:cNvSpPr>
          <p:nvPr/>
        </p:nvSpPr>
        <p:spPr bwMode="auto">
          <a:xfrm>
            <a:off x="3900488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9" name="Line 9"/>
          <p:cNvSpPr>
            <a:spLocks noChangeShapeType="1"/>
          </p:cNvSpPr>
          <p:nvPr/>
        </p:nvSpPr>
        <p:spPr bwMode="auto">
          <a:xfrm>
            <a:off x="4381500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0" name="Line 10"/>
          <p:cNvSpPr>
            <a:spLocks noChangeShapeType="1"/>
          </p:cNvSpPr>
          <p:nvPr/>
        </p:nvSpPr>
        <p:spPr bwMode="auto">
          <a:xfrm>
            <a:off x="4860925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1" name="Line 11"/>
          <p:cNvSpPr>
            <a:spLocks noChangeShapeType="1"/>
          </p:cNvSpPr>
          <p:nvPr/>
        </p:nvSpPr>
        <p:spPr bwMode="auto">
          <a:xfrm>
            <a:off x="5341938" y="3900488"/>
            <a:ext cx="0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2" name="Line 114"/>
          <p:cNvSpPr>
            <a:spLocks noChangeShapeType="1"/>
          </p:cNvSpPr>
          <p:nvPr/>
        </p:nvSpPr>
        <p:spPr bwMode="auto">
          <a:xfrm flipV="1">
            <a:off x="1042988" y="3435350"/>
            <a:ext cx="865187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3" name="Line 114"/>
          <p:cNvSpPr>
            <a:spLocks noChangeShapeType="1"/>
          </p:cNvSpPr>
          <p:nvPr/>
        </p:nvSpPr>
        <p:spPr bwMode="auto">
          <a:xfrm>
            <a:off x="1042988" y="3868738"/>
            <a:ext cx="792162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4" name="Text Box 31"/>
          <p:cNvSpPr txBox="1">
            <a:spLocks noChangeArrowheads="1"/>
          </p:cNvSpPr>
          <p:nvPr/>
        </p:nvSpPr>
        <p:spPr bwMode="auto">
          <a:xfrm>
            <a:off x="776288" y="3068638"/>
            <a:ext cx="482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AP</a:t>
            </a:r>
          </a:p>
        </p:txBody>
      </p:sp>
      <p:sp>
        <p:nvSpPr>
          <p:cNvPr id="32785" name="Text Box 4"/>
          <p:cNvSpPr txBox="1">
            <a:spLocks noChangeArrowheads="1"/>
          </p:cNvSpPr>
          <p:nvPr/>
        </p:nvSpPr>
        <p:spPr bwMode="auto">
          <a:xfrm>
            <a:off x="1042988" y="5734050"/>
            <a:ext cx="65246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fst^ :: [:(a,b):] -&gt; [:a:]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fst^ (AP as bs) = as</a:t>
            </a:r>
          </a:p>
        </p:txBody>
      </p:sp>
      <p:sp>
        <p:nvSpPr>
          <p:cNvPr id="32786" name="Rectangle 3"/>
          <p:cNvSpPr txBox="1">
            <a:spLocks noChangeArrowheads="1"/>
          </p:cNvSpPr>
          <p:nvPr/>
        </p:nvSpPr>
        <p:spPr bwMode="auto">
          <a:xfrm>
            <a:off x="914400" y="45085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GB" sz="2800">
                <a:latin typeface="Comic Sans MS" pitchFamily="66" charset="0"/>
              </a:rPr>
              <a:t>Now *^ is a fast loop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GB" sz="2800">
                <a:latin typeface="Comic Sans MS" pitchFamily="66" charset="0"/>
              </a:rPr>
              <a:t>And fst^ is constant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Step 2: Nested arrays</a:t>
            </a:r>
          </a:p>
        </p:txBody>
      </p:sp>
      <p:sp>
        <p:nvSpPr>
          <p:cNvPr id="33795" name="AutoShape 5"/>
          <p:cNvSpPr>
            <a:spLocks noChangeArrowheads="1"/>
          </p:cNvSpPr>
          <p:nvPr/>
        </p:nvSpPr>
        <p:spPr bwMode="auto">
          <a:xfrm>
            <a:off x="4527550" y="1208088"/>
            <a:ext cx="1285875" cy="420687"/>
          </a:xfrm>
          <a:prstGeom prst="wedgeRoundRectCallout">
            <a:avLst>
              <a:gd name="adj1" fmla="val 20347"/>
              <a:gd name="adj2" fmla="val 167565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Shape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3796" name="Rectangle 3"/>
          <p:cNvSpPr txBox="1">
            <a:spLocks noChangeArrowheads="1"/>
          </p:cNvSpPr>
          <p:nvPr/>
        </p:nvSpPr>
        <p:spPr bwMode="auto">
          <a:xfrm>
            <a:off x="468313" y="4797425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</a:pPr>
            <a:r>
              <a:rPr lang="en-GB" sz="2400">
                <a:latin typeface="Comic Sans MS" pitchFamily="66" charset="0"/>
              </a:rPr>
              <a:t>Surprise: concatP, segmentP are constant time!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428625" y="2133600"/>
            <a:ext cx="6765925" cy="2254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data instance [:[:a:]:] = AN [:Int:] [:a:]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concatP  :: [:[:a:]:] -&gt; [:a:]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concatP (AN shape data) = data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segmentP :: [:[:a:]:] -&gt; [:b:] -&gt; [:[:b:]:]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segmentP (AN shape _) data = AN shape data</a:t>
            </a:r>
          </a:p>
        </p:txBody>
      </p:sp>
      <p:sp>
        <p:nvSpPr>
          <p:cNvPr id="33798" name="AutoShape 5"/>
          <p:cNvSpPr>
            <a:spLocks noChangeArrowheads="1"/>
          </p:cNvSpPr>
          <p:nvPr/>
        </p:nvSpPr>
        <p:spPr bwMode="auto">
          <a:xfrm>
            <a:off x="6527800" y="1279525"/>
            <a:ext cx="1428750" cy="420688"/>
          </a:xfrm>
          <a:prstGeom prst="wedgeRoundRectCallout">
            <a:avLst>
              <a:gd name="adj1" fmla="val -42718"/>
              <a:gd name="adj2" fmla="val 177995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Flat data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smtClean="0"/>
              <a:t>Higher order complications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3071813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GB" sz="2800" kern="0" dirty="0">
                <a:latin typeface="+mn-lt"/>
              </a:rPr>
              <a:t>f1^ is good for [: </a:t>
            </a:r>
            <a:r>
              <a:rPr lang="en-GB" sz="2800" kern="0" dirty="0" err="1">
                <a:latin typeface="+mn-lt"/>
              </a:rPr>
              <a:t>f</a:t>
            </a:r>
            <a:r>
              <a:rPr lang="en-GB" sz="2800" kern="0" dirty="0">
                <a:latin typeface="+mn-lt"/>
              </a:rPr>
              <a:t> a </a:t>
            </a:r>
            <a:r>
              <a:rPr lang="en-GB" sz="2800" kern="0" dirty="0" err="1">
                <a:latin typeface="+mn-lt"/>
              </a:rPr>
              <a:t>b</a:t>
            </a:r>
            <a:r>
              <a:rPr lang="en-GB" sz="2800" kern="0" dirty="0">
                <a:latin typeface="+mn-lt"/>
              </a:rPr>
              <a:t> | a &lt;- as | </a:t>
            </a:r>
            <a:r>
              <a:rPr lang="en-GB" sz="2800" kern="0" dirty="0" err="1">
                <a:latin typeface="+mn-lt"/>
              </a:rPr>
              <a:t>b</a:t>
            </a:r>
            <a:r>
              <a:rPr lang="en-GB" sz="2800" kern="0" dirty="0">
                <a:latin typeface="+mn-lt"/>
              </a:rPr>
              <a:t> &lt;- </a:t>
            </a:r>
            <a:r>
              <a:rPr lang="en-GB" sz="2800" kern="0" dirty="0" err="1">
                <a:latin typeface="+mn-lt"/>
              </a:rPr>
              <a:t>bs</a:t>
            </a:r>
            <a:r>
              <a:rPr lang="en-GB" sz="2800" kern="0" dirty="0">
                <a:latin typeface="+mn-lt"/>
              </a:rPr>
              <a:t> :]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GB" sz="2800" kern="0" dirty="0">
                <a:latin typeface="+mn-lt"/>
              </a:rPr>
              <a:t>But the type transformation is not uniform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GB" sz="2800" kern="0" dirty="0">
                <a:latin typeface="+mn-lt"/>
              </a:rPr>
              <a:t>And sooner or later we want higher-order functions anyway</a:t>
            </a:r>
          </a:p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GB" sz="2800" kern="0" dirty="0">
                <a:latin typeface="+mn-lt"/>
              </a:rPr>
              <a:t>f2^ forces us to find a representation for [:(T2-&gt;T3):].  Closure conversion [PAPP06]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00063" y="1428750"/>
            <a:ext cx="8340725" cy="13239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  :: T1 -&gt; T2 -&gt; T3</a:t>
            </a:r>
          </a:p>
          <a:p>
            <a:pPr>
              <a:tabLst>
                <a:tab pos="450850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f1^ :: [:T1:] -&gt; [:T2:] -&gt; [:T3:] -– f1^ = zipWithP f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f2^ :: [:T1:] -&gt; [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  <a:sym typeface="Wingdings" pitchFamily="2" charset="2"/>
              </a:rPr>
              <a:t>:(T2 -&gt; T3):]   -- f2^ = mapP f</a:t>
            </a: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Step 3: chunking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76475"/>
            <a:ext cx="8229600" cy="4248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 smtClean="0"/>
              <a:t>Program consists of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Flat arrays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Primitive operations over them </a:t>
            </a:r>
            <a:br>
              <a:rPr lang="en-GB" sz="2400" smtClean="0"/>
            </a:br>
            <a:r>
              <a:rPr lang="en-GB" sz="2400" smtClean="0"/>
              <a:t>(*^, sumP etc)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Can directly execute this (NESL).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Hand-code assembler for primitive ops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All the time is spent here anyway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But: 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intermediate arrays, and hence memory traffic</a:t>
            </a:r>
          </a:p>
          <a:p>
            <a:pPr lvl="1">
              <a:lnSpc>
                <a:spcPct val="80000"/>
              </a:lnSpc>
            </a:pPr>
            <a:r>
              <a:rPr lang="en-GB" sz="2400" smtClean="0"/>
              <a:t>each intermediate array is a synchronisation point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Idea: chunking and fusion</a:t>
            </a:r>
          </a:p>
          <a:p>
            <a:pPr>
              <a:lnSpc>
                <a:spcPct val="80000"/>
              </a:lnSpc>
            </a:pPr>
            <a:endParaRPr lang="en-GB" sz="2800" smtClean="0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8327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(AP is fs) v = sumP (fs  *^  bpermuteP v is)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Step 3: Chunking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GB" b="1" smtClean="0">
                <a:solidFill>
                  <a:srgbClr val="FF0000"/>
                </a:solidFill>
              </a:rPr>
              <a:t>Chunking</a:t>
            </a:r>
            <a:r>
              <a:rPr lang="en-GB" smtClean="0"/>
              <a:t>: Divide is,fs into chunks, one chunk per processor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GB" b="1" smtClean="0">
                <a:solidFill>
                  <a:srgbClr val="FF0000"/>
                </a:solidFill>
              </a:rPr>
              <a:t>Fusion</a:t>
            </a:r>
            <a:r>
              <a:rPr lang="en-GB" smtClean="0"/>
              <a:t>: Execute sumP (fs *^ bpermute v is) in a tight, sequential loop on each processor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GB" b="1" smtClean="0">
                <a:solidFill>
                  <a:srgbClr val="FF0000"/>
                </a:solidFill>
              </a:rPr>
              <a:t>Combining</a:t>
            </a:r>
            <a:r>
              <a:rPr lang="en-GB" smtClean="0"/>
              <a:t>: Add up the results of each chunk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8327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(AP is fs) v = sumP (fs  *^  bpermuteP v is)</a:t>
            </a: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468313" y="6165850"/>
            <a:ext cx="7777162" cy="496888"/>
          </a:xfrm>
          <a:prstGeom prst="roundRect">
            <a:avLst>
              <a:gd name="adj" fmla="val 16667"/>
            </a:avLst>
          </a:prstGeom>
          <a:solidFill>
            <a:srgbClr val="92DE88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Step 2 alone is not good for a parallel machine!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n-GB" dirty="0" smtClean="0"/>
              <a:t>Antithesis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2265068"/>
          <a:ext cx="8501122" cy="19812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3600"/>
                <a:gridCol w="42875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Then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Now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We had</a:t>
                      </a:r>
                      <a:r>
                        <a:rPr lang="en-GB" sz="1800" baseline="0" dirty="0" smtClean="0"/>
                        <a:t> no story about </a:t>
                      </a:r>
                      <a:br>
                        <a:rPr lang="en-GB" sz="1800" baseline="0" dirty="0" smtClean="0"/>
                      </a:br>
                      <a:r>
                        <a:rPr lang="en-GB" sz="1800" baseline="0" dirty="0" smtClean="0"/>
                        <a:t>(a) locality, </a:t>
                      </a:r>
                      <a:br>
                        <a:rPr lang="en-GB" sz="1800" baseline="0" dirty="0" smtClean="0"/>
                      </a:br>
                      <a:r>
                        <a:rPr lang="en-GB" sz="1800" baseline="0" dirty="0" smtClean="0"/>
                        <a:t>(b) exploiting regularity, and </a:t>
                      </a:r>
                      <a:br>
                        <a:rPr lang="en-GB" sz="1800" baseline="0" dirty="0" smtClean="0"/>
                      </a:br>
                      <a:r>
                        <a:rPr lang="en-GB" sz="1800" baseline="0" dirty="0" smtClean="0"/>
                        <a:t>(c) granularity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 have DSLs for generating</a:t>
                      </a:r>
                      <a:r>
                        <a:rPr lang="en-GB" baseline="0" dirty="0" smtClean="0"/>
                        <a:t> GPU programs (Harvard, UNSW, Chalmers, Microsoft)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This talk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500034" y="1285860"/>
            <a:ext cx="7858180" cy="864918"/>
          </a:xfrm>
          <a:prstGeom prst="roundRect">
            <a:avLst/>
          </a:prstGeom>
          <a:solidFill>
            <a:srgbClr val="33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GB" sz="2800" dirty="0" smtClean="0"/>
              <a:t>Parallel functional programming was tried in the 80’s, and basically failed to deliver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Expressing chunking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437063"/>
            <a:ext cx="8229600" cy="2160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b="1" smtClean="0">
                <a:solidFill>
                  <a:srgbClr val="FF0000"/>
                </a:solidFill>
              </a:rPr>
              <a:t>sumS</a:t>
            </a:r>
            <a:r>
              <a:rPr lang="en-GB" sz="2800" b="1" smtClean="0"/>
              <a:t> is a tight sequential loop</a:t>
            </a:r>
          </a:p>
          <a:p>
            <a:pPr>
              <a:lnSpc>
                <a:spcPct val="90000"/>
              </a:lnSpc>
            </a:pPr>
            <a:r>
              <a:rPr lang="en-GB" sz="2800" b="1" smtClean="0">
                <a:solidFill>
                  <a:srgbClr val="FF0000"/>
                </a:solidFill>
              </a:rPr>
              <a:t>mapD</a:t>
            </a:r>
            <a:r>
              <a:rPr lang="en-GB" sz="2800" smtClean="0"/>
              <a:t> is the true source of parallelism: 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it starts a “gang”, 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runs it, 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waits for all gang members to finish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58515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sumP ::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sumP xs = sumD (mapD sumS (splitD xs)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539750" y="2420938"/>
            <a:ext cx="7832725" cy="1644650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splitD  	:: [:a:] -&gt; Dist [:a:]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mapD 	:: (a-&gt;b) -&gt; Dist a -&gt; Dist b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sumD 	:: Dist Float -&gt; Float</a:t>
            </a:r>
          </a:p>
          <a:p>
            <a:pPr>
              <a:tabLst>
                <a:tab pos="450850" algn="l"/>
                <a:tab pos="1438275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sumS	:: [:Float:] -&gt; Float	-- Sequential!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Expressing chunking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5080000"/>
            <a:ext cx="8229600" cy="1012825"/>
          </a:xfrm>
        </p:spPr>
        <p:txBody>
          <a:bodyPr/>
          <a:lstStyle/>
          <a:p>
            <a:r>
              <a:rPr lang="en-GB" smtClean="0"/>
              <a:t>Again, mulS is a tight, sequential loop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6613525" cy="10350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*^ :: [:Float:] -&gt; [:Float:] -&gt; [:Float:]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*^ xs ys = joinD (mapD mulS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		(zipD (splitD xs) (splitD ys))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539750" y="2852738"/>
            <a:ext cx="6918325" cy="1949450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splitD  	:: [:a:] -&gt; Dist [:a:]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joinD	:: Dist [:a:] -&gt; [:a:]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mapD 	:: (a-&gt;b) -&gt; Dist a -&gt; Dist b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zipD 	:: Dist a -&gt; Dist b -&gt; Dist (a,b)</a:t>
            </a:r>
          </a:p>
          <a:p>
            <a:pPr>
              <a:tabLst>
                <a:tab pos="450850" algn="l"/>
                <a:tab pos="1438275" algn="l"/>
              </a:tabLst>
            </a:pPr>
            <a:endParaRPr lang="en-GB" sz="2000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mulS :: ([:Float:],[: Float :]) -&gt; [:Float:]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Step 4: Fusion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781300"/>
            <a:ext cx="8229600" cy="3344863"/>
          </a:xfrm>
        </p:spPr>
        <p:txBody>
          <a:bodyPr/>
          <a:lstStyle/>
          <a:p>
            <a:r>
              <a:rPr lang="en-GB" smtClean="0"/>
              <a:t>Aha!  Now use rewrite rules: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832725" cy="1339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(AP is fs) v = sumP (fs  *^  bpermuteP v is)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= sumD . mapD sumS . splitD . joinD . mapD mulS $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	zipD (splitD fs) (splitD (bpermuteP v is))</a:t>
            </a:r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900113" y="3573463"/>
            <a:ext cx="6183312" cy="1035050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3227388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{-# RULE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splitD (joinD x)	= x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mapD f (mapD g x)	= mapD (f.g) x #-}</a:t>
            </a:r>
          </a:p>
        </p:txBody>
      </p:sp>
      <p:sp>
        <p:nvSpPr>
          <p:cNvPr id="39942" name="Text Box 4"/>
          <p:cNvSpPr txBox="1">
            <a:spLocks noChangeArrowheads="1"/>
          </p:cNvSpPr>
          <p:nvPr/>
        </p:nvSpPr>
        <p:spPr bwMode="auto">
          <a:xfrm>
            <a:off x="468313" y="5013325"/>
            <a:ext cx="7832725" cy="1339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(AP is fs) v = sumP (fs  *^  bpermuteP v is)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= sumD . mapD (sumS . mulS) $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	zipD (splitD fs) (splitD (bpermuteP v is))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Step 4: Sequential fusion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781300"/>
            <a:ext cx="8229600" cy="3344863"/>
          </a:xfrm>
        </p:spPr>
        <p:txBody>
          <a:bodyPr/>
          <a:lstStyle/>
          <a:p>
            <a:r>
              <a:rPr lang="en-GB" smtClean="0"/>
              <a:t>Now we have a sequential fusion problem.</a:t>
            </a:r>
          </a:p>
          <a:p>
            <a:r>
              <a:rPr lang="en-GB" smtClean="0"/>
              <a:t>Problem: </a:t>
            </a:r>
          </a:p>
          <a:p>
            <a:pPr lvl="1"/>
            <a:r>
              <a:rPr lang="en-GB" smtClean="0"/>
              <a:t>lots and lots of functions over arrays</a:t>
            </a:r>
          </a:p>
          <a:p>
            <a:pPr lvl="1"/>
            <a:r>
              <a:rPr lang="en-GB" smtClean="0"/>
              <a:t>we can’t have fusion rules for every pair</a:t>
            </a:r>
          </a:p>
          <a:p>
            <a:r>
              <a:rPr lang="en-GB" smtClean="0"/>
              <a:t>New idea: stream fusion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7832725" cy="1339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:: [:(Int,Float):]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svMul (AP is fs) v = sumP (fs  *^  bpermuteP v is)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 = sumD . mapD (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sumS . mulS</a:t>
            </a: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) $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	zipD (splitD fs) (splitD (bpermuteP v is))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In “Harnessing the </a:t>
            </a:r>
            <a:r>
              <a:rPr lang="en-GB" dirty="0" err="1" smtClean="0"/>
              <a:t>multicores</a:t>
            </a:r>
            <a:r>
              <a:rPr lang="en-GB" dirty="0" smtClean="0"/>
              <a:t>”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00173"/>
            <a:ext cx="8229600" cy="502445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dirty="0" smtClean="0"/>
              <a:t>The paper gives a much more detailed description of</a:t>
            </a:r>
          </a:p>
          <a:p>
            <a:pPr lvl="1">
              <a:lnSpc>
                <a:spcPct val="80000"/>
              </a:lnSpc>
            </a:pPr>
            <a:r>
              <a:rPr lang="en-GB" dirty="0" smtClean="0"/>
              <a:t>The </a:t>
            </a:r>
            <a:r>
              <a:rPr lang="en-GB" dirty="0" err="1" smtClean="0"/>
              <a:t>vectorisation</a:t>
            </a:r>
            <a:r>
              <a:rPr lang="en-GB" dirty="0" smtClean="0"/>
              <a:t> transformation</a:t>
            </a:r>
          </a:p>
          <a:p>
            <a:pPr lvl="1">
              <a:lnSpc>
                <a:spcPct val="80000"/>
              </a:lnSpc>
            </a:pPr>
            <a:r>
              <a:rPr lang="en-GB" dirty="0" smtClean="0"/>
              <a:t>The non-parametric representation of arrays</a:t>
            </a:r>
          </a:p>
          <a:p>
            <a:pPr marL="444500" lvl="1" indent="12700">
              <a:lnSpc>
                <a:spcPct val="80000"/>
              </a:lnSpc>
              <a:buNone/>
            </a:pPr>
            <a:r>
              <a:rPr lang="en-GB" dirty="0" smtClean="0"/>
              <a:t>This stuff isn’t new, but the paper gathers several papers into a single coherent presentation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(There’s a sketch of chunking and fusion too, but the main focus is on </a:t>
            </a:r>
            <a:r>
              <a:rPr lang="en-GB" dirty="0" err="1" smtClean="0"/>
              <a:t>vectorisation</a:t>
            </a:r>
            <a:r>
              <a:rPr lang="en-GB" dirty="0" smtClean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714403" y="2744983"/>
            <a:ext cx="7858125" cy="1225868"/>
          </a:xfrm>
          <a:prstGeom prst="roundRect">
            <a:avLst>
              <a:gd name="adj" fmla="val 16667"/>
            </a:avLst>
          </a:prstGeom>
          <a:solidFill>
            <a:srgbClr val="92DE88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6600" b="1" dirty="0" smtClean="0"/>
              <a:t>So does it work?</a:t>
            </a:r>
            <a:endParaRPr lang="en-GB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hart 3"/>
          <p:cNvGraphicFramePr/>
          <p:nvPr/>
        </p:nvGraphicFramePr>
        <p:xfrm>
          <a:off x="1071538" y="500042"/>
          <a:ext cx="714380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2857488" y="4357694"/>
            <a:ext cx="5247520" cy="715089"/>
          </a:xfrm>
          <a:prstGeom prst="roundRect">
            <a:avLst/>
          </a:prstGeom>
          <a:solidFill>
            <a:srgbClr val="33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GB" b="1" dirty="0" smtClean="0"/>
              <a:t>1 = Speed of sequential C program on 1 core</a:t>
            </a:r>
            <a:br>
              <a:rPr lang="en-GB" b="1" dirty="0" smtClean="0"/>
            </a:br>
            <a:r>
              <a:rPr lang="en-GB" b="1" dirty="0" smtClean="0"/>
              <a:t>   = a tough baseline to beat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Less good for Barnes-Hut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85720" y="1357298"/>
          <a:ext cx="79296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Purity pays off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r>
              <a:rPr lang="en-GB" smtClean="0"/>
              <a:t>Two key transformations:</a:t>
            </a:r>
          </a:p>
          <a:p>
            <a:pPr lvl="1"/>
            <a:r>
              <a:rPr lang="en-GB" smtClean="0"/>
              <a:t>Flattening</a:t>
            </a:r>
          </a:p>
          <a:p>
            <a:pPr lvl="1"/>
            <a:r>
              <a:rPr lang="en-GB" smtClean="0"/>
              <a:t>Fusion</a:t>
            </a:r>
          </a:p>
          <a:p>
            <a:r>
              <a:rPr lang="en-GB" smtClean="0"/>
              <a:t>Both depend utterly on purely-functional semantics:</a:t>
            </a:r>
          </a:p>
          <a:p>
            <a:pPr lvl="1"/>
            <a:r>
              <a:rPr lang="en-GB" smtClean="0"/>
              <a:t>no assignments</a:t>
            </a:r>
          </a:p>
          <a:p>
            <a:pPr lvl="1"/>
            <a:r>
              <a:rPr lang="en-GB" smtClean="0"/>
              <a:t>every operation is a pure function</a:t>
            </a:r>
          </a:p>
          <a:p>
            <a:pPr lvl="1"/>
            <a:endParaRPr lang="en-GB" smtClean="0"/>
          </a:p>
          <a:p>
            <a:pPr lvl="1">
              <a:buFontTx/>
              <a:buNone/>
            </a:pPr>
            <a:endParaRPr lang="en-GB" smtClean="0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755650" y="5426075"/>
            <a:ext cx="7337425" cy="1171575"/>
          </a:xfrm>
          <a:prstGeom prst="roundRect">
            <a:avLst>
              <a:gd name="adj" fmla="val 16667"/>
            </a:avLst>
          </a:prstGeom>
          <a:solidFill>
            <a:srgbClr val="92DE88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/>
              <a:t>The data-parallel languages of the future will be functional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85875"/>
            <a:ext cx="8229600" cy="5238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Data parallelism </a:t>
            </a:r>
            <a:r>
              <a:rPr lang="en-GB" sz="2800" dirty="0" smtClean="0"/>
              <a:t>is the only way to harness 100’s of cores</a:t>
            </a:r>
          </a:p>
          <a:p>
            <a:pPr>
              <a:lnSpc>
                <a:spcPct val="8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Nested DP </a:t>
            </a:r>
            <a:r>
              <a:rPr lang="en-GB" sz="2800" dirty="0" smtClean="0"/>
              <a:t>is great for programmers: far, far more flexible than flat DP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Nested DP is tough to implement.  We are optimistic, but have some way to go.</a:t>
            </a:r>
          </a:p>
          <a:p>
            <a:pPr>
              <a:lnSpc>
                <a:spcPct val="8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Huge opportunity</a:t>
            </a:r>
            <a:r>
              <a:rPr lang="en-GB" sz="2800" dirty="0" smtClean="0"/>
              <a:t>: almost no one else is dong this stuff!  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Functional programming is a massive win in this space</a:t>
            </a:r>
          </a:p>
          <a:p>
            <a:pPr>
              <a:lnSpc>
                <a:spcPct val="8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WANTED</a:t>
            </a:r>
            <a:r>
              <a:rPr lang="en-GB" sz="2800" dirty="0" smtClean="0"/>
              <a:t>: friendly guinea pigs</a:t>
            </a:r>
          </a:p>
          <a:p>
            <a:pPr>
              <a:lnSpc>
                <a:spcPct val="80000"/>
              </a:lnSpc>
              <a:buNone/>
            </a:pPr>
            <a:endParaRPr lang="en-GB" sz="1200" dirty="0" smtClean="0"/>
          </a:p>
          <a:p>
            <a:pPr>
              <a:lnSpc>
                <a:spcPct val="80000"/>
              </a:lnSpc>
            </a:pPr>
            <a:endParaRPr lang="en-GB" sz="1200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hlinkClick r:id="rId3"/>
              </a:rPr>
              <a:t>http://haskell.org/haskellwiki/GHC/Data_Parallel_Haskell</a:t>
            </a:r>
            <a:endParaRPr lang="en-GB" sz="2000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/>
              <a:t>Paper: “Harnessing the </a:t>
            </a:r>
            <a:r>
              <a:rPr lang="en-GB" sz="2000" b="1" dirty="0" err="1" smtClean="0"/>
              <a:t>multicores</a:t>
            </a:r>
            <a:r>
              <a:rPr lang="en-GB" sz="2000" b="1" dirty="0" smtClean="0"/>
              <a:t>” on my home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Road map</a:t>
            </a:r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323850" y="692150"/>
            <a:ext cx="2319338" cy="712788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sz="3600" b="1"/>
              <a:t>Multicore</a:t>
            </a: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3419475" y="1412875"/>
            <a:ext cx="2860675" cy="131921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/>
              <a:t>Parallel programming essential</a:t>
            </a:r>
          </a:p>
        </p:txBody>
      </p:sp>
      <p:sp>
        <p:nvSpPr>
          <p:cNvPr id="4101" name="AutoShape 6"/>
          <p:cNvSpPr>
            <a:spLocks noChangeArrowheads="1"/>
          </p:cNvSpPr>
          <p:nvPr/>
        </p:nvSpPr>
        <p:spPr bwMode="auto">
          <a:xfrm>
            <a:off x="271463" y="3652838"/>
            <a:ext cx="4065587" cy="18589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marL="265113" indent="-265113"/>
            <a:r>
              <a:rPr lang="en-GB" sz="3200" b="1">
                <a:solidFill>
                  <a:srgbClr val="FF0000"/>
                </a:solidFill>
              </a:rPr>
              <a:t>Task parallelism</a:t>
            </a:r>
          </a:p>
          <a:p>
            <a:pPr marL="265113" indent="-265113">
              <a:buFontTx/>
              <a:buChar char="•"/>
            </a:pPr>
            <a:r>
              <a:rPr lang="en-GB" sz="2400" b="1"/>
              <a:t>Explicit threads</a:t>
            </a:r>
          </a:p>
          <a:p>
            <a:pPr marL="265113" indent="-265113">
              <a:buFontTx/>
              <a:buChar char="•"/>
            </a:pPr>
            <a:r>
              <a:rPr lang="en-GB" sz="2400" b="1"/>
              <a:t>Synchronise via locks, messages, or STM</a:t>
            </a:r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4741863" y="3692525"/>
            <a:ext cx="4057650" cy="145415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3200" b="1">
                <a:solidFill>
                  <a:srgbClr val="FF0000"/>
                </a:solidFill>
              </a:rPr>
              <a:t>Data parallelism</a:t>
            </a:r>
          </a:p>
          <a:p>
            <a:r>
              <a:rPr lang="en-GB" sz="2400" b="1"/>
              <a:t>Operate simultaneously on bulk data</a:t>
            </a:r>
          </a:p>
        </p:txBody>
      </p:sp>
      <p:sp>
        <p:nvSpPr>
          <p:cNvPr id="4103" name="AutoShape 8"/>
          <p:cNvSpPr>
            <a:spLocks noChangeArrowheads="1"/>
          </p:cNvSpPr>
          <p:nvPr/>
        </p:nvSpPr>
        <p:spPr bwMode="auto">
          <a:xfrm rot="10787483" flipH="1">
            <a:off x="895350" y="1554163"/>
            <a:ext cx="2160588" cy="9382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4" name="AutoShape 9"/>
          <p:cNvSpPr>
            <a:spLocks noChangeArrowheads="1"/>
          </p:cNvSpPr>
          <p:nvPr/>
        </p:nvSpPr>
        <p:spPr bwMode="auto">
          <a:xfrm rot="7198891">
            <a:off x="3419475" y="2895601"/>
            <a:ext cx="865187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5" name="AutoShape 10"/>
          <p:cNvSpPr>
            <a:spLocks noChangeArrowheads="1"/>
          </p:cNvSpPr>
          <p:nvPr/>
        </p:nvSpPr>
        <p:spPr bwMode="auto">
          <a:xfrm rot="3013640">
            <a:off x="5219700" y="2895601"/>
            <a:ext cx="865187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684213" y="5589588"/>
            <a:ext cx="2468562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latin typeface="Comic Sans MS" pitchFamily="66" charset="0"/>
              </a:rPr>
              <a:t>Modest parallelism</a:t>
            </a:r>
          </a:p>
          <a:p>
            <a:r>
              <a:rPr lang="en-GB" sz="2000" b="1">
                <a:latin typeface="Comic Sans MS" pitchFamily="66" charset="0"/>
              </a:rPr>
              <a:t>Hard to program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5076825" y="5229225"/>
            <a:ext cx="3348038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65113" indent="-265113"/>
            <a:r>
              <a:rPr lang="en-GB" sz="2000" b="1">
                <a:latin typeface="Comic Sans MS" pitchFamily="66" charset="0"/>
              </a:rPr>
              <a:t>Massive parallelism</a:t>
            </a:r>
          </a:p>
          <a:p>
            <a:pPr marL="265113" indent="-265113"/>
            <a:r>
              <a:rPr lang="en-GB" sz="2000" b="1">
                <a:latin typeface="Comic Sans MS" pitchFamily="66" charset="0"/>
              </a:rPr>
              <a:t>Easy to program</a:t>
            </a:r>
          </a:p>
          <a:p>
            <a:pPr marL="265113" indent="-265113">
              <a:buFontTx/>
              <a:buChar char="•"/>
            </a:pPr>
            <a:r>
              <a:rPr lang="en-GB" sz="2000" b="1">
                <a:latin typeface="Comic Sans MS" pitchFamily="66" charset="0"/>
              </a:rPr>
              <a:t>Single flow of control</a:t>
            </a:r>
          </a:p>
          <a:p>
            <a:pPr marL="265113" indent="-265113">
              <a:buFontTx/>
              <a:buChar char="•"/>
            </a:pPr>
            <a:r>
              <a:rPr lang="en-GB" sz="2000" b="1">
                <a:latin typeface="Comic Sans MS" pitchFamily="66" charset="0"/>
              </a:rPr>
              <a:t>Implicit synchronisation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Extra slides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Stream fusion for lists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9138"/>
            <a:ext cx="8229600" cy="4137025"/>
          </a:xfrm>
          <a:noFill/>
        </p:spPr>
        <p:txBody>
          <a:bodyPr/>
          <a:lstStyle/>
          <a:p>
            <a:r>
              <a:rPr lang="en-GB" smtClean="0"/>
              <a:t>Problem: </a:t>
            </a:r>
          </a:p>
          <a:p>
            <a:pPr lvl="1"/>
            <a:r>
              <a:rPr lang="en-GB" smtClean="0"/>
              <a:t>lots and lots of functions over lists</a:t>
            </a:r>
          </a:p>
          <a:p>
            <a:pPr lvl="1"/>
            <a:r>
              <a:rPr lang="en-GB" smtClean="0"/>
              <a:t>and they are </a:t>
            </a:r>
            <a:r>
              <a:rPr lang="en-GB" b="1" smtClean="0">
                <a:solidFill>
                  <a:srgbClr val="FF0000"/>
                </a:solidFill>
              </a:rPr>
              <a:t>recursive</a:t>
            </a:r>
            <a:r>
              <a:rPr lang="en-GB" smtClean="0"/>
              <a:t> functions</a:t>
            </a:r>
          </a:p>
          <a:p>
            <a:r>
              <a:rPr lang="en-GB" smtClean="0"/>
              <a:t>New idea: make map, filter etc non-recursive, by defining them to work over </a:t>
            </a:r>
            <a:r>
              <a:rPr lang="en-GB" b="1" smtClean="0">
                <a:solidFill>
                  <a:srgbClr val="FF0000"/>
                </a:solidFill>
              </a:rPr>
              <a:t>streams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268538" y="1412875"/>
            <a:ext cx="4327525" cy="4254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map f (filter p (map g xs))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Stream fusion for lists</a:t>
            </a: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971550" y="1196975"/>
            <a:ext cx="6083300" cy="4789488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data Stream a where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S :: (s -&gt; Step s a) -&gt; s -&gt; Stream a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data Step s a = Done | Yield a (Stream s a)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toStream :: [a] -&gt; Stream a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toStream as = S step as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where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step [] = Done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step (a:as) = Yield a as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fromStream :: Stream a -&gt; [a]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fromStream (S step s) = loop s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where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loop s = case step s of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   Yield a s’	-&gt; a : loop s’</a:t>
            </a:r>
          </a:p>
          <a:p>
            <a:pPr>
              <a:tabLst>
                <a:tab pos="450850" algn="l"/>
                <a:tab pos="1519238" algn="l"/>
                <a:tab pos="349567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   Done	-&gt; []</a:t>
            </a:r>
          </a:p>
        </p:txBody>
      </p:sp>
      <p:sp>
        <p:nvSpPr>
          <p:cNvPr id="43012" name="AutoShape 5"/>
          <p:cNvSpPr>
            <a:spLocks noChangeArrowheads="1"/>
          </p:cNvSpPr>
          <p:nvPr/>
        </p:nvSpPr>
        <p:spPr bwMode="auto">
          <a:xfrm>
            <a:off x="6732588" y="2997200"/>
            <a:ext cx="1744662" cy="749300"/>
          </a:xfrm>
          <a:prstGeom prst="wedgeRoundRectCallout">
            <a:avLst>
              <a:gd name="adj1" fmla="val -165287"/>
              <a:gd name="adj2" fmla="val 87074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Non-recursive!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6804025" y="4221163"/>
            <a:ext cx="1744663" cy="420687"/>
          </a:xfrm>
          <a:prstGeom prst="wedgeRoundRectCallout">
            <a:avLst>
              <a:gd name="adj1" fmla="val -161648"/>
              <a:gd name="adj2" fmla="val 195282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Recursive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Stream fusion for lists</a:t>
            </a: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971550" y="1196975"/>
            <a:ext cx="6902450" cy="2592388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mapStream :: (a-&gt;b) -&gt; Stream a -&gt; Stream b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mapStream f (S step s) = S step’ s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where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step’ s = case step s of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Done 		-&gt; Done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Yield a s’ -&gt; Yield (f a) s’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map :: (a-&gt;b) -&gt; [a] -&gt; [b]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map f xs = fromStream (mapStream f (toStream xs))</a:t>
            </a:r>
          </a:p>
        </p:txBody>
      </p:sp>
      <p:sp>
        <p:nvSpPr>
          <p:cNvPr id="44036" name="AutoShape 5"/>
          <p:cNvSpPr>
            <a:spLocks noChangeArrowheads="1"/>
          </p:cNvSpPr>
          <p:nvPr/>
        </p:nvSpPr>
        <p:spPr bwMode="auto">
          <a:xfrm>
            <a:off x="7164388" y="1412875"/>
            <a:ext cx="1744662" cy="749300"/>
          </a:xfrm>
          <a:prstGeom prst="wedgeRoundRectCallout">
            <a:avLst>
              <a:gd name="adj1" fmla="val -129528"/>
              <a:gd name="adj2" fmla="val 2329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Non-recursive!</a:t>
            </a:r>
            <a:endParaRPr lang="en-GB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Stream fusion for lists</a:t>
            </a: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755650" y="1341438"/>
            <a:ext cx="7585075" cy="3690937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map f (map g xs)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= fromStream (mapStream f (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toStream 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	(fromStream</a:t>
            </a: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(mapStream g (toStream xs))))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= 		-- Apply (toStream (fromStream xs) = xs)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fromStream (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mapStream</a:t>
            </a: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f (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mapStream</a:t>
            </a: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g (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toStream</a:t>
            </a: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xs)))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= 		-- Inline mapStream, toStream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fromStream (Stream step xs) 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where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  step [] = Done</a:t>
            </a:r>
          </a:p>
          <a:p>
            <a:pPr>
              <a:tabLst>
                <a:tab pos="450850" algn="l"/>
                <a:tab pos="2151063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	  step (x:xs) = Yield (f (g x)) xs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Stream fusion for lists</a:t>
            </a: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1476375" y="1500188"/>
            <a:ext cx="6310313" cy="2867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fromStream (Stream step xs) 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where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  step [] = Done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	  step (x:xs) = Yield (f (g x)) xs</a:t>
            </a:r>
          </a:p>
          <a:p>
            <a:pPr>
              <a:tabLst>
                <a:tab pos="712788" algn="l"/>
                <a:tab pos="3133725" algn="l"/>
              </a:tabLst>
            </a:pPr>
            <a:endParaRPr lang="en-GB" b="1">
              <a:solidFill>
                <a:srgbClr val="800000"/>
              </a:solidFill>
              <a:latin typeface="Courier New" pitchFamily="49" charset="0"/>
            </a:endParaRP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= 		-- Inline fromStream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loop xs 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  where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   loop [] = []</a:t>
            </a:r>
          </a:p>
          <a:p>
            <a:pPr>
              <a:tabLst>
                <a:tab pos="712788" algn="l"/>
                <a:tab pos="3133725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   loop (x:xs) = f (g x) : loop xs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548188"/>
            <a:ext cx="8229600" cy="1905000"/>
          </a:xfrm>
          <a:noFill/>
        </p:spPr>
        <p:txBody>
          <a:bodyPr/>
          <a:lstStyle/>
          <a:p>
            <a:r>
              <a:rPr lang="en-GB" sz="2800" smtClean="0"/>
              <a:t>Key idea: mapStream, filterStream etc are all non-recursive, and can be inlined</a:t>
            </a:r>
          </a:p>
          <a:p>
            <a:r>
              <a:rPr lang="en-GB" sz="2800" smtClean="0"/>
              <a:t>Works for arrays; change only fromStream, toStream</a:t>
            </a:r>
          </a:p>
          <a:p>
            <a:endParaRPr lang="en-GB" sz="2800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3600" smtClean="0"/>
              <a:t>Haskell has </a:t>
            </a:r>
            <a:r>
              <a:rPr lang="en-GB" sz="3600" b="1" smtClean="0"/>
              <a:t>three</a:t>
            </a:r>
            <a:r>
              <a:rPr lang="en-GB" sz="3600" smtClean="0"/>
              <a:t> forms of concurrency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marL="357188" indent="-357188">
              <a:defRPr/>
            </a:pPr>
            <a:r>
              <a:rPr lang="en-GB" dirty="0" smtClean="0"/>
              <a:t>Explicit threads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Non-deterministic by design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Monadic: </a:t>
            </a:r>
            <a:r>
              <a:rPr lang="en-GB" sz="2000" b="1" dirty="0" err="1" smtClean="0"/>
              <a:t>forkIO</a:t>
            </a:r>
            <a:r>
              <a:rPr lang="en-GB" sz="2000" dirty="0" smtClean="0"/>
              <a:t> and </a:t>
            </a:r>
            <a:r>
              <a:rPr lang="en-GB" sz="2000" b="1" dirty="0" smtClean="0"/>
              <a:t>STM</a:t>
            </a:r>
          </a:p>
          <a:p>
            <a:pPr marL="357188" indent="-352425">
              <a:defRPr/>
            </a:pPr>
            <a:r>
              <a:rPr lang="en-GB" dirty="0" smtClean="0"/>
              <a:t>Semi-implicit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</a:t>
            </a:r>
            <a:r>
              <a:rPr lang="en-GB" sz="2000" b="1" dirty="0" smtClean="0"/>
              <a:t>par</a:t>
            </a:r>
            <a:r>
              <a:rPr lang="en-GB" sz="2000" dirty="0" smtClean="0"/>
              <a:t> and </a:t>
            </a:r>
            <a:r>
              <a:rPr lang="en-GB" sz="2000" b="1" dirty="0" err="1" smtClean="0"/>
              <a:t>seq</a:t>
            </a:r>
            <a:endParaRPr lang="en-GB" sz="2000" b="1" dirty="0" smtClean="0"/>
          </a:p>
          <a:p>
            <a:pPr marL="357188" indent="-352425">
              <a:defRPr/>
            </a:pPr>
            <a:r>
              <a:rPr lang="en-GB" dirty="0" smtClean="0"/>
              <a:t>Data parallel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  <a:endParaRPr lang="en-GB" dirty="0" smtClean="0"/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parallel arrays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Shared memory initially; distributed memory eventually; possibly even GPUs</a:t>
            </a:r>
          </a:p>
          <a:p>
            <a:pPr marL="409575" indent="-352425">
              <a:defRPr/>
            </a:pPr>
            <a:r>
              <a:rPr lang="en-GB" sz="2400" b="1" dirty="0" smtClean="0"/>
              <a:t>General attitude</a:t>
            </a:r>
            <a:r>
              <a:rPr lang="en-GB" sz="2400" dirty="0" smtClean="0"/>
              <a:t>: using </a:t>
            </a:r>
            <a:r>
              <a:rPr lang="en-GB" sz="2400" b="1" dirty="0" smtClean="0"/>
              <a:t>some of</a:t>
            </a:r>
            <a:r>
              <a:rPr lang="en-GB" sz="2400" dirty="0" smtClean="0"/>
              <a:t> the parallel processors you already have, </a:t>
            </a:r>
            <a:r>
              <a:rPr lang="en-GB" sz="2400" b="1" dirty="0" smtClean="0"/>
              <a:t>relatively easily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143500" y="1522413"/>
            <a:ext cx="3822700" cy="147796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main :: IO () 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  = do { ch &lt;- newChan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; forkIO (ioManager ch)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; forkIO	(worker 1 ch)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... etc ... }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5072063" y="3308350"/>
            <a:ext cx="3906837" cy="1477963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 :: Int -&gt; Int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 x = a `par` b `seq` a + b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where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a = f (x-1)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	b = f (x-2)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6"/>
          <p:cNvSpPr>
            <a:spLocks noChangeArrowheads="1"/>
          </p:cNvSpPr>
          <p:nvPr/>
        </p:nvSpPr>
        <p:spPr bwMode="auto">
          <a:xfrm>
            <a:off x="1608138" y="158750"/>
            <a:ext cx="6088062" cy="138747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>
                <a:solidFill>
                  <a:srgbClr val="FF0000"/>
                </a:solidFill>
              </a:rPr>
              <a:t>Data parallelism</a:t>
            </a:r>
          </a:p>
          <a:p>
            <a:pPr algn="ctr"/>
            <a:r>
              <a:rPr lang="en-GB" sz="4400" b="1">
                <a:solidFill>
                  <a:srgbClr val="FF0000"/>
                </a:solidFill>
              </a:rPr>
              <a:t>The</a:t>
            </a:r>
            <a:r>
              <a:rPr lang="en-GB" sz="3200" b="1">
                <a:solidFill>
                  <a:srgbClr val="FF0000"/>
                </a:solidFill>
              </a:rPr>
              <a:t> key to using multicores</a:t>
            </a:r>
          </a:p>
        </p:txBody>
      </p:sp>
      <p:sp>
        <p:nvSpPr>
          <p:cNvPr id="6147" name="AutoShape 9"/>
          <p:cNvSpPr>
            <a:spLocks noChangeArrowheads="1"/>
          </p:cNvSpPr>
          <p:nvPr/>
        </p:nvSpPr>
        <p:spPr bwMode="auto">
          <a:xfrm rot="7567386">
            <a:off x="2914650" y="1700213"/>
            <a:ext cx="865188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48" name="AutoShape 12"/>
          <p:cNvSpPr>
            <a:spLocks noChangeArrowheads="1"/>
          </p:cNvSpPr>
          <p:nvPr/>
        </p:nvSpPr>
        <p:spPr bwMode="auto">
          <a:xfrm>
            <a:off x="250825" y="2433638"/>
            <a:ext cx="3744913" cy="145415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>
                <a:solidFill>
                  <a:srgbClr val="FF0000"/>
                </a:solidFill>
              </a:rPr>
              <a:t>Flat data parallel</a:t>
            </a:r>
          </a:p>
          <a:p>
            <a:pPr algn="ctr"/>
            <a:r>
              <a:rPr lang="en-GB" sz="2400" b="1"/>
              <a:t>Apply </a:t>
            </a:r>
            <a:r>
              <a:rPr lang="en-GB" sz="2400" b="1">
                <a:solidFill>
                  <a:srgbClr val="008000"/>
                </a:solidFill>
              </a:rPr>
              <a:t>sequential</a:t>
            </a:r>
            <a:r>
              <a:rPr lang="en-GB" sz="2400" b="1"/>
              <a:t> operation to bulk data</a:t>
            </a:r>
          </a:p>
        </p:txBody>
      </p:sp>
      <p:sp>
        <p:nvSpPr>
          <p:cNvPr id="6149" name="AutoShape 13"/>
          <p:cNvSpPr>
            <a:spLocks noChangeArrowheads="1"/>
          </p:cNvSpPr>
          <p:nvPr/>
        </p:nvSpPr>
        <p:spPr bwMode="auto">
          <a:xfrm>
            <a:off x="4452938" y="2433638"/>
            <a:ext cx="4484687" cy="145415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>
                <a:solidFill>
                  <a:srgbClr val="FF0000"/>
                </a:solidFill>
              </a:rPr>
              <a:t>Nested data parallel</a:t>
            </a:r>
          </a:p>
          <a:p>
            <a:pPr algn="ctr"/>
            <a:r>
              <a:rPr lang="en-GB" sz="2400" b="1"/>
              <a:t>Apply </a:t>
            </a:r>
            <a:r>
              <a:rPr lang="en-GB" sz="2400" b="1">
                <a:solidFill>
                  <a:srgbClr val="008000"/>
                </a:solidFill>
              </a:rPr>
              <a:t>parallel</a:t>
            </a:r>
            <a:endParaRPr lang="en-GB" sz="2400" b="1"/>
          </a:p>
          <a:p>
            <a:pPr algn="ctr"/>
            <a:r>
              <a:rPr lang="en-GB" sz="2400" b="1"/>
              <a:t>operation to bulk data</a:t>
            </a:r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 rot="3304454">
            <a:off x="4932363" y="1700212"/>
            <a:ext cx="865188" cy="576263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51" name="Text Box 15"/>
          <p:cNvSpPr txBox="1">
            <a:spLocks noChangeArrowheads="1"/>
          </p:cNvSpPr>
          <p:nvPr/>
        </p:nvSpPr>
        <p:spPr bwMode="auto">
          <a:xfrm>
            <a:off x="323850" y="3933825"/>
            <a:ext cx="4392613" cy="2282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buFontTx/>
              <a:buChar char="•"/>
            </a:pPr>
            <a:r>
              <a:rPr lang="en-GB" sz="2400" b="1"/>
              <a:t>The brand leader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Limited applicability (dense matrix, map/reduce)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Well developed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Limited new opportunities</a:t>
            </a:r>
          </a:p>
        </p:txBody>
      </p:sp>
      <p:sp>
        <p:nvSpPr>
          <p:cNvPr id="6152" name="Text Box 18"/>
          <p:cNvSpPr txBox="1">
            <a:spLocks noChangeArrowheads="1"/>
          </p:cNvSpPr>
          <p:nvPr/>
        </p:nvSpPr>
        <p:spPr bwMode="auto">
          <a:xfrm>
            <a:off x="4751388" y="3933825"/>
            <a:ext cx="4392612" cy="2405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buFontTx/>
              <a:buChar char="•"/>
            </a:pPr>
            <a:r>
              <a:rPr lang="en-GB" sz="2400" b="1"/>
              <a:t>Developed in 90’s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Much wider applicability (sparse matrix, graph algorithms, games etc)</a:t>
            </a:r>
          </a:p>
          <a:p>
            <a:pPr marL="268288" indent="-268288">
              <a:buFontTx/>
              <a:buChar char="•"/>
            </a:pPr>
            <a:r>
              <a:rPr lang="en-GB" sz="2400" b="1"/>
              <a:t>Practically un-developed</a:t>
            </a:r>
          </a:p>
          <a:p>
            <a:pPr marL="268288" indent="-268288">
              <a:buFontTx/>
              <a:buChar char="•"/>
            </a:pPr>
            <a:r>
              <a:rPr lang="en-GB" sz="3200" b="1"/>
              <a:t>Huge opportunity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en-GB" smtClean="0"/>
              <a:t>Flat data parallel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smtClean="0"/>
              <a:t>The brand leader: widely used, well understood, well supported</a:t>
            </a:r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BUT: </a:t>
            </a:r>
            <a:r>
              <a:rPr lang="en-GB" sz="2800" smtClean="0">
                <a:solidFill>
                  <a:srgbClr val="FF0000"/>
                </a:solidFill>
              </a:rPr>
              <a:t>“</a:t>
            </a:r>
            <a:r>
              <a:rPr lang="en-GB" sz="2800" b="1" smtClean="0">
                <a:solidFill>
                  <a:srgbClr val="FF0000"/>
                </a:solidFill>
                <a:latin typeface="Courier New" pitchFamily="49" charset="0"/>
              </a:rPr>
              <a:t>something</a:t>
            </a:r>
            <a:r>
              <a:rPr lang="en-GB" sz="2800" smtClean="0">
                <a:solidFill>
                  <a:srgbClr val="FF0000"/>
                </a:solidFill>
              </a:rPr>
              <a:t>” is sequential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Single point of concurrency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Easy to implement: </a:t>
            </a:r>
            <a:br>
              <a:rPr lang="en-GB" sz="2800" smtClean="0"/>
            </a:br>
            <a:r>
              <a:rPr lang="en-GB" sz="2800" smtClean="0"/>
              <a:t>use “chunking”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Good cost model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80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292725" y="404813"/>
            <a:ext cx="3529013" cy="946150"/>
          </a:xfrm>
          <a:prstGeom prst="rect">
            <a:avLst/>
          </a:prstGeom>
          <a:solidFill>
            <a:srgbClr val="92DE88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800" b="1">
                <a:latin typeface="Comic Sans MS" pitchFamily="66" charset="0"/>
              </a:rPr>
              <a:t>e.g. Fortran(s), *C</a:t>
            </a:r>
            <a:br>
              <a:rPr lang="en-GB" sz="2800" b="1">
                <a:latin typeface="Comic Sans MS" pitchFamily="66" charset="0"/>
              </a:rPr>
            </a:br>
            <a:r>
              <a:rPr lang="en-GB" sz="2800" b="1">
                <a:latin typeface="Comic Sans MS" pitchFamily="66" charset="0"/>
              </a:rPr>
              <a:t>MPI, map/reduce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2268538" y="2565400"/>
            <a:ext cx="4213225" cy="944563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foreach i in 1..N {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	...do something to A[i]...</a:t>
            </a:r>
          </a:p>
          <a:p>
            <a:pPr>
              <a:tabLst>
                <a:tab pos="450850" algn="l"/>
              </a:tabLst>
            </a:pPr>
            <a:r>
              <a:rPr lang="en-GB" b="1">
                <a:solidFill>
                  <a:srgbClr val="8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6588125" y="39338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5292725" y="5014913"/>
            <a:ext cx="287338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76" name="AutoShape 8"/>
          <p:cNvCxnSpPr>
            <a:cxnSpLocks noChangeShapeType="1"/>
            <a:stCxn id="7174" idx="4"/>
            <a:endCxn id="7175" idx="0"/>
          </p:cNvCxnSpPr>
          <p:nvPr/>
        </p:nvCxnSpPr>
        <p:spPr bwMode="auto">
          <a:xfrm flipH="1">
            <a:off x="5437188" y="4294188"/>
            <a:ext cx="1366837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77" name="Oval 25"/>
          <p:cNvSpPr>
            <a:spLocks noChangeArrowheads="1"/>
          </p:cNvSpPr>
          <p:nvPr/>
        </p:nvSpPr>
        <p:spPr bwMode="auto">
          <a:xfrm>
            <a:off x="5641975" y="5014913"/>
            <a:ext cx="287338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78" name="AutoShape 26"/>
          <p:cNvCxnSpPr>
            <a:cxnSpLocks noChangeShapeType="1"/>
            <a:stCxn id="7174" idx="4"/>
            <a:endCxn id="7177" idx="0"/>
          </p:cNvCxnSpPr>
          <p:nvPr/>
        </p:nvCxnSpPr>
        <p:spPr bwMode="auto">
          <a:xfrm flipH="1">
            <a:off x="5786438" y="4294188"/>
            <a:ext cx="1017587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79" name="Oval 28"/>
          <p:cNvSpPr>
            <a:spLocks noChangeArrowheads="1"/>
          </p:cNvSpPr>
          <p:nvPr/>
        </p:nvSpPr>
        <p:spPr bwMode="auto">
          <a:xfrm>
            <a:off x="5991225" y="5014913"/>
            <a:ext cx="287338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80" name="AutoShape 29"/>
          <p:cNvCxnSpPr>
            <a:cxnSpLocks noChangeShapeType="1"/>
            <a:stCxn id="7174" idx="4"/>
            <a:endCxn id="7179" idx="0"/>
          </p:cNvCxnSpPr>
          <p:nvPr/>
        </p:nvCxnSpPr>
        <p:spPr bwMode="auto">
          <a:xfrm flipH="1">
            <a:off x="6135688" y="4294188"/>
            <a:ext cx="668337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1" name="Oval 30"/>
          <p:cNvSpPr>
            <a:spLocks noChangeArrowheads="1"/>
          </p:cNvSpPr>
          <p:nvPr/>
        </p:nvSpPr>
        <p:spPr bwMode="auto">
          <a:xfrm>
            <a:off x="6340475" y="5014913"/>
            <a:ext cx="287338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82" name="AutoShape 31"/>
          <p:cNvCxnSpPr>
            <a:cxnSpLocks noChangeShapeType="1"/>
            <a:stCxn id="7174" idx="4"/>
            <a:endCxn id="7181" idx="0"/>
          </p:cNvCxnSpPr>
          <p:nvPr/>
        </p:nvCxnSpPr>
        <p:spPr bwMode="auto">
          <a:xfrm flipH="1">
            <a:off x="6484938" y="4294188"/>
            <a:ext cx="319087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3" name="Oval 32"/>
          <p:cNvSpPr>
            <a:spLocks noChangeArrowheads="1"/>
          </p:cNvSpPr>
          <p:nvPr/>
        </p:nvSpPr>
        <p:spPr bwMode="auto">
          <a:xfrm>
            <a:off x="6691313" y="5014913"/>
            <a:ext cx="287337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84" name="AutoShape 33"/>
          <p:cNvCxnSpPr>
            <a:cxnSpLocks noChangeShapeType="1"/>
            <a:stCxn id="7174" idx="4"/>
            <a:endCxn id="7183" idx="0"/>
          </p:cNvCxnSpPr>
          <p:nvPr/>
        </p:nvCxnSpPr>
        <p:spPr bwMode="auto">
          <a:xfrm>
            <a:off x="6804025" y="4294188"/>
            <a:ext cx="31750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5" name="Oval 34"/>
          <p:cNvSpPr>
            <a:spLocks noChangeArrowheads="1"/>
          </p:cNvSpPr>
          <p:nvPr/>
        </p:nvSpPr>
        <p:spPr bwMode="auto">
          <a:xfrm>
            <a:off x="7040563" y="5014913"/>
            <a:ext cx="287337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86" name="AutoShape 35"/>
          <p:cNvCxnSpPr>
            <a:cxnSpLocks noChangeShapeType="1"/>
            <a:stCxn id="7174" idx="4"/>
            <a:endCxn id="7185" idx="0"/>
          </p:cNvCxnSpPr>
          <p:nvPr/>
        </p:nvCxnSpPr>
        <p:spPr bwMode="auto">
          <a:xfrm>
            <a:off x="6804025" y="4294188"/>
            <a:ext cx="381000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187" name="AutoShape 37"/>
          <p:cNvCxnSpPr>
            <a:cxnSpLocks noChangeShapeType="1"/>
            <a:stCxn id="7174" idx="4"/>
            <a:endCxn id="7194" idx="0"/>
          </p:cNvCxnSpPr>
          <p:nvPr/>
        </p:nvCxnSpPr>
        <p:spPr bwMode="auto">
          <a:xfrm>
            <a:off x="6804025" y="4294188"/>
            <a:ext cx="720725" cy="7191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8" name="Oval 38"/>
          <p:cNvSpPr>
            <a:spLocks noChangeArrowheads="1"/>
          </p:cNvSpPr>
          <p:nvPr/>
        </p:nvSpPr>
        <p:spPr bwMode="auto">
          <a:xfrm>
            <a:off x="7740650" y="5014913"/>
            <a:ext cx="287338" cy="287337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89" name="AutoShape 39"/>
          <p:cNvCxnSpPr>
            <a:cxnSpLocks noChangeShapeType="1"/>
            <a:stCxn id="7174" idx="4"/>
            <a:endCxn id="7188" idx="0"/>
          </p:cNvCxnSpPr>
          <p:nvPr/>
        </p:nvCxnSpPr>
        <p:spPr bwMode="auto">
          <a:xfrm>
            <a:off x="6804025" y="4294188"/>
            <a:ext cx="1081088" cy="720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90" name="Text Box 40"/>
          <p:cNvSpPr txBox="1">
            <a:spLocks noChangeArrowheads="1"/>
          </p:cNvSpPr>
          <p:nvPr/>
        </p:nvSpPr>
        <p:spPr bwMode="auto">
          <a:xfrm>
            <a:off x="5003800" y="5805488"/>
            <a:ext cx="3708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1,000,000’s of (small) work items</a:t>
            </a:r>
          </a:p>
        </p:txBody>
      </p:sp>
      <p:sp>
        <p:nvSpPr>
          <p:cNvPr id="7191" name="AutoShape 41"/>
          <p:cNvSpPr>
            <a:spLocks noChangeArrowheads="1"/>
          </p:cNvSpPr>
          <p:nvPr/>
        </p:nvSpPr>
        <p:spPr bwMode="auto">
          <a:xfrm>
            <a:off x="5335588" y="5373688"/>
            <a:ext cx="863600" cy="215900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92" name="AutoShape 42"/>
          <p:cNvSpPr>
            <a:spLocks noChangeArrowheads="1"/>
          </p:cNvSpPr>
          <p:nvPr/>
        </p:nvSpPr>
        <p:spPr bwMode="auto">
          <a:xfrm>
            <a:off x="6329363" y="5373688"/>
            <a:ext cx="936625" cy="215900"/>
          </a:xfrm>
          <a:prstGeom prst="leftRightArrow">
            <a:avLst>
              <a:gd name="adj1" fmla="val 50000"/>
              <a:gd name="adj2" fmla="val 86765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93" name="AutoShape 43"/>
          <p:cNvSpPr>
            <a:spLocks noChangeArrowheads="1"/>
          </p:cNvSpPr>
          <p:nvPr/>
        </p:nvSpPr>
        <p:spPr bwMode="auto">
          <a:xfrm>
            <a:off x="7380288" y="5373688"/>
            <a:ext cx="649287" cy="215900"/>
          </a:xfrm>
          <a:prstGeom prst="leftRightArrow">
            <a:avLst>
              <a:gd name="adj1" fmla="val 50000"/>
              <a:gd name="adj2" fmla="val 6014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94" name="Oval 44"/>
          <p:cNvSpPr>
            <a:spLocks noChangeArrowheads="1"/>
          </p:cNvSpPr>
          <p:nvPr/>
        </p:nvSpPr>
        <p:spPr bwMode="auto">
          <a:xfrm>
            <a:off x="7380288" y="5013325"/>
            <a:ext cx="287337" cy="287338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95" name="Text Box 45"/>
          <p:cNvSpPr txBox="1">
            <a:spLocks noChangeArrowheads="1"/>
          </p:cNvSpPr>
          <p:nvPr/>
        </p:nvSpPr>
        <p:spPr bwMode="auto">
          <a:xfrm>
            <a:off x="5570538" y="5484813"/>
            <a:ext cx="4413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P1</a:t>
            </a:r>
          </a:p>
        </p:txBody>
      </p:sp>
      <p:sp>
        <p:nvSpPr>
          <p:cNvPr id="7196" name="Text Box 46"/>
          <p:cNvSpPr txBox="1">
            <a:spLocks noChangeArrowheads="1"/>
          </p:cNvSpPr>
          <p:nvPr/>
        </p:nvSpPr>
        <p:spPr bwMode="auto">
          <a:xfrm>
            <a:off x="6588125" y="5484813"/>
            <a:ext cx="4413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P2</a:t>
            </a:r>
          </a:p>
        </p:txBody>
      </p:sp>
      <p:sp>
        <p:nvSpPr>
          <p:cNvPr id="7197" name="Text Box 47"/>
          <p:cNvSpPr txBox="1">
            <a:spLocks noChangeArrowheads="1"/>
          </p:cNvSpPr>
          <p:nvPr/>
        </p:nvSpPr>
        <p:spPr bwMode="auto">
          <a:xfrm>
            <a:off x="7485063" y="5484813"/>
            <a:ext cx="4413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P3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Nested data parallel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Main idea: </a:t>
            </a:r>
            <a:r>
              <a:rPr lang="en-GB" b="1" dirty="0" smtClean="0">
                <a:solidFill>
                  <a:srgbClr val="FF0000"/>
                </a:solidFill>
              </a:rPr>
              <a:t>allow “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something</a:t>
            </a:r>
            <a:r>
              <a:rPr lang="en-GB" b="1" dirty="0" smtClean="0">
                <a:solidFill>
                  <a:srgbClr val="FF0000"/>
                </a:solidFill>
              </a:rPr>
              <a:t>” to be parallel</a:t>
            </a:r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Now the parallelism </a:t>
            </a:r>
            <a:br>
              <a:rPr lang="en-GB" dirty="0" smtClean="0"/>
            </a:br>
            <a:r>
              <a:rPr lang="en-GB" dirty="0" smtClean="0"/>
              <a:t>structure is recursive, </a:t>
            </a:r>
            <a:br>
              <a:rPr lang="en-GB" dirty="0" smtClean="0"/>
            </a:br>
            <a:r>
              <a:rPr lang="en-GB" dirty="0" smtClean="0"/>
              <a:t>and un-balanced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Still good cost model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916238" y="2420938"/>
            <a:ext cx="4625975" cy="10350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foreach i in 1..N {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	...do something to A[i]...</a:t>
            </a:r>
          </a:p>
          <a:p>
            <a:pPr>
              <a:tabLst>
                <a:tab pos="450850" algn="l"/>
              </a:tabLst>
            </a:pPr>
            <a:r>
              <a:rPr lang="en-GB" sz="2000" b="1">
                <a:solidFill>
                  <a:srgbClr val="8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443663" y="3716338"/>
            <a:ext cx="431800" cy="360362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5724525" y="4292600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6443663" y="4292600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7164388" y="4292600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5219700" y="47974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5724525" y="47974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6226175" y="47974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6948488" y="47974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7670800" y="47974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5724525" y="54451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6229350" y="54451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6734175" y="5445125"/>
            <a:ext cx="431800" cy="360363"/>
          </a:xfrm>
          <a:prstGeom prst="ellipse">
            <a:avLst/>
          </a:prstGeom>
          <a:solidFill>
            <a:srgbClr val="008000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8209" name="AutoShape 17"/>
          <p:cNvCxnSpPr>
            <a:cxnSpLocks noChangeShapeType="1"/>
            <a:stCxn id="8197" idx="4"/>
            <a:endCxn id="8198" idx="7"/>
          </p:cNvCxnSpPr>
          <p:nvPr/>
        </p:nvCxnSpPr>
        <p:spPr bwMode="auto">
          <a:xfrm flipH="1">
            <a:off x="6092825" y="4076700"/>
            <a:ext cx="566738" cy="2682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0" name="AutoShape 18"/>
          <p:cNvCxnSpPr>
            <a:cxnSpLocks noChangeShapeType="1"/>
            <a:stCxn id="8197" idx="4"/>
            <a:endCxn id="8199" idx="0"/>
          </p:cNvCxnSpPr>
          <p:nvPr/>
        </p:nvCxnSpPr>
        <p:spPr bwMode="auto">
          <a:xfrm>
            <a:off x="6659563" y="4076700"/>
            <a:ext cx="0" cy="215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1" name="AutoShape 19"/>
          <p:cNvCxnSpPr>
            <a:cxnSpLocks noChangeShapeType="1"/>
            <a:stCxn id="8197" idx="4"/>
            <a:endCxn id="8200" idx="1"/>
          </p:cNvCxnSpPr>
          <p:nvPr/>
        </p:nvCxnSpPr>
        <p:spPr bwMode="auto">
          <a:xfrm>
            <a:off x="6659563" y="4076700"/>
            <a:ext cx="568325" cy="2682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2" name="AutoShape 20"/>
          <p:cNvCxnSpPr>
            <a:cxnSpLocks noChangeShapeType="1"/>
            <a:stCxn id="8198" idx="4"/>
            <a:endCxn id="8201" idx="7"/>
          </p:cNvCxnSpPr>
          <p:nvPr/>
        </p:nvCxnSpPr>
        <p:spPr bwMode="auto">
          <a:xfrm flipH="1">
            <a:off x="5588000" y="4652963"/>
            <a:ext cx="352425" cy="1968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3" name="AutoShape 21"/>
          <p:cNvCxnSpPr>
            <a:cxnSpLocks noChangeShapeType="1"/>
            <a:stCxn id="8198" idx="4"/>
            <a:endCxn id="8202" idx="0"/>
          </p:cNvCxnSpPr>
          <p:nvPr/>
        </p:nvCxnSpPr>
        <p:spPr bwMode="auto">
          <a:xfrm>
            <a:off x="5940425" y="4652963"/>
            <a:ext cx="0" cy="1444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4" name="AutoShape 22"/>
          <p:cNvCxnSpPr>
            <a:cxnSpLocks noChangeShapeType="1"/>
            <a:stCxn id="8198" idx="4"/>
            <a:endCxn id="8203" idx="1"/>
          </p:cNvCxnSpPr>
          <p:nvPr/>
        </p:nvCxnSpPr>
        <p:spPr bwMode="auto">
          <a:xfrm>
            <a:off x="5940425" y="4652963"/>
            <a:ext cx="349250" cy="1968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5" name="AutoShape 23"/>
          <p:cNvCxnSpPr>
            <a:cxnSpLocks noChangeShapeType="1"/>
            <a:stCxn id="8200" idx="4"/>
            <a:endCxn id="8204" idx="0"/>
          </p:cNvCxnSpPr>
          <p:nvPr/>
        </p:nvCxnSpPr>
        <p:spPr bwMode="auto">
          <a:xfrm flipH="1">
            <a:off x="7164388" y="4652963"/>
            <a:ext cx="215900" cy="1444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6" name="AutoShape 24"/>
          <p:cNvCxnSpPr>
            <a:cxnSpLocks noChangeShapeType="1"/>
            <a:stCxn id="8200" idx="4"/>
            <a:endCxn id="8205" idx="1"/>
          </p:cNvCxnSpPr>
          <p:nvPr/>
        </p:nvCxnSpPr>
        <p:spPr bwMode="auto">
          <a:xfrm>
            <a:off x="7380288" y="4652963"/>
            <a:ext cx="354012" cy="1968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7" name="AutoShape 25"/>
          <p:cNvCxnSpPr>
            <a:cxnSpLocks noChangeShapeType="1"/>
            <a:stCxn id="8203" idx="4"/>
            <a:endCxn id="8208" idx="1"/>
          </p:cNvCxnSpPr>
          <p:nvPr/>
        </p:nvCxnSpPr>
        <p:spPr bwMode="auto">
          <a:xfrm>
            <a:off x="6442075" y="5157788"/>
            <a:ext cx="355600" cy="339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8" name="AutoShape 26"/>
          <p:cNvCxnSpPr>
            <a:cxnSpLocks noChangeShapeType="1"/>
            <a:stCxn id="8203" idx="4"/>
            <a:endCxn id="8207" idx="0"/>
          </p:cNvCxnSpPr>
          <p:nvPr/>
        </p:nvCxnSpPr>
        <p:spPr bwMode="auto">
          <a:xfrm>
            <a:off x="6442075" y="5157788"/>
            <a:ext cx="3175" cy="2873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9" name="AutoShape 27"/>
          <p:cNvCxnSpPr>
            <a:cxnSpLocks noChangeShapeType="1"/>
            <a:stCxn id="8203" idx="4"/>
            <a:endCxn id="8206" idx="7"/>
          </p:cNvCxnSpPr>
          <p:nvPr/>
        </p:nvCxnSpPr>
        <p:spPr bwMode="auto">
          <a:xfrm flipH="1">
            <a:off x="6092825" y="5157788"/>
            <a:ext cx="349250" cy="3397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4787900" y="6086475"/>
            <a:ext cx="41259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Still 1,000,000’s of (small) work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Koi design template">
  <a:themeElements>
    <a:clrScheme name="Koi design template 1">
      <a:dk1>
        <a:srgbClr val="272776"/>
      </a:dk1>
      <a:lt1>
        <a:srgbClr val="F3F1E4"/>
      </a:lt1>
      <a:dk2>
        <a:srgbClr val="272776"/>
      </a:dk2>
      <a:lt2>
        <a:srgbClr val="808080"/>
      </a:lt2>
      <a:accent1>
        <a:srgbClr val="99CCFF"/>
      </a:accent1>
      <a:accent2>
        <a:srgbClr val="CCCCFF"/>
      </a:accent2>
      <a:accent3>
        <a:srgbClr val="F8F7EF"/>
      </a:accent3>
      <a:accent4>
        <a:srgbClr val="202064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2_Koi design templat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Koi design template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i design template 2">
        <a:dk1>
          <a:srgbClr val="272776"/>
        </a:dk1>
        <a:lt1>
          <a:srgbClr val="F3F1E4"/>
        </a:lt1>
        <a:dk2>
          <a:srgbClr val="272776"/>
        </a:dk2>
        <a:lt2>
          <a:srgbClr val="777777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20004</TotalTime>
  <Words>2843</Words>
  <Application>Microsoft Office PowerPoint</Application>
  <PresentationFormat>On-screen Show (4:3)</PresentationFormat>
  <Paragraphs>555</Paragraphs>
  <Slides>55</Slides>
  <Notes>54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2_Koi design template</vt:lpstr>
      <vt:lpstr>Nested data parallelism in Haskell</vt:lpstr>
      <vt:lpstr>Thesis</vt:lpstr>
      <vt:lpstr>Antithesis</vt:lpstr>
      <vt:lpstr>Antithesis</vt:lpstr>
      <vt:lpstr>Road map</vt:lpstr>
      <vt:lpstr>Haskell has three forms of concurrency</vt:lpstr>
      <vt:lpstr>Slide 7</vt:lpstr>
      <vt:lpstr>Flat data parallel</vt:lpstr>
      <vt:lpstr>Nested data parallel</vt:lpstr>
      <vt:lpstr>Nested DP is great for programmers</vt:lpstr>
      <vt:lpstr>Nested DP is tough for compilers</vt:lpstr>
      <vt:lpstr>Array comprehensions</vt:lpstr>
      <vt:lpstr>Sparse vector multiplication</vt:lpstr>
      <vt:lpstr>Sparse matrix multiplication</vt:lpstr>
      <vt:lpstr>Hard to implement well</vt:lpstr>
      <vt:lpstr>The flattening transformation</vt:lpstr>
      <vt:lpstr>Fusion</vt:lpstr>
      <vt:lpstr>Slide 18</vt:lpstr>
      <vt:lpstr>Parallel search</vt:lpstr>
      <vt:lpstr>Parallel search</vt:lpstr>
      <vt:lpstr>Parallel search</vt:lpstr>
      <vt:lpstr>Data-parallel quicksort</vt:lpstr>
      <vt:lpstr>How it works</vt:lpstr>
      <vt:lpstr>In “Harnessing the multicores”</vt:lpstr>
      <vt:lpstr>What we are doing about it</vt:lpstr>
      <vt:lpstr>Slide 26</vt:lpstr>
      <vt:lpstr>Slide 27</vt:lpstr>
      <vt:lpstr>Step 0: desugaring</vt:lpstr>
      <vt:lpstr>Step 1: Vectorisation</vt:lpstr>
      <vt:lpstr>Vectorisation: the basic idea</vt:lpstr>
      <vt:lpstr>Vectorisation: the basic idea</vt:lpstr>
      <vt:lpstr>Vectorisation: the key insight</vt:lpstr>
      <vt:lpstr>Vectorisation: the key insight</vt:lpstr>
      <vt:lpstr>Step 2: Representing arrays</vt:lpstr>
      <vt:lpstr>Step 2: Representing arrays  [POPL05], [ICFP05], [TLDI07]</vt:lpstr>
      <vt:lpstr>Step 2: Nested arrays</vt:lpstr>
      <vt:lpstr>Higher order complications</vt:lpstr>
      <vt:lpstr>Step 3: chunking</vt:lpstr>
      <vt:lpstr>Step 3: Chunking</vt:lpstr>
      <vt:lpstr>Expressing chunking</vt:lpstr>
      <vt:lpstr>Expressing chunking</vt:lpstr>
      <vt:lpstr>Step 4: Fusion</vt:lpstr>
      <vt:lpstr>Step 4: Sequential fusion</vt:lpstr>
      <vt:lpstr>In “Harnessing the multicores”</vt:lpstr>
      <vt:lpstr>Slide 45</vt:lpstr>
      <vt:lpstr>Slide 46</vt:lpstr>
      <vt:lpstr>Less good for Barnes-Hut</vt:lpstr>
      <vt:lpstr>Purity pays off</vt:lpstr>
      <vt:lpstr>Summary</vt:lpstr>
      <vt:lpstr>Extra slides</vt:lpstr>
      <vt:lpstr>Stream fusion for lists</vt:lpstr>
      <vt:lpstr>Stream fusion for lists</vt:lpstr>
      <vt:lpstr>Stream fusion for lists</vt:lpstr>
      <vt:lpstr>Stream fusion for lists</vt:lpstr>
      <vt:lpstr>Stream fusion for lists</vt:lpstr>
    </vt:vector>
  </TitlesOfParts>
  <Manager/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Simon Peyton Jones</dc:creator>
  <cp:keywords/>
  <dc:description/>
  <cp:lastModifiedBy>Simon Peyton Jones</cp:lastModifiedBy>
  <cp:revision>139</cp:revision>
  <dcterms:created xsi:type="dcterms:W3CDTF">2006-04-14T13:14:15Z</dcterms:created>
  <dcterms:modified xsi:type="dcterms:W3CDTF">2010-04-21T15:45:08Z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TC100690421033</vt:lpwstr>
  </property>
</Properties>
</file>