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61" r:id="rId2"/>
    <p:sldId id="263" r:id="rId3"/>
    <p:sldId id="264" r:id="rId4"/>
    <p:sldId id="265" r:id="rId5"/>
    <p:sldId id="279" r:id="rId6"/>
    <p:sldId id="304" r:id="rId7"/>
    <p:sldId id="305" r:id="rId8"/>
    <p:sldId id="306" r:id="rId9"/>
    <p:sldId id="271" r:id="rId10"/>
    <p:sldId id="310" r:id="rId11"/>
    <p:sldId id="308" r:id="rId12"/>
    <p:sldId id="309" r:id="rId13"/>
    <p:sldId id="307" r:id="rId14"/>
    <p:sldId id="312" r:id="rId15"/>
    <p:sldId id="278" r:id="rId16"/>
    <p:sldId id="280" r:id="rId17"/>
    <p:sldId id="281" r:id="rId18"/>
    <p:sldId id="313" r:id="rId19"/>
    <p:sldId id="284" r:id="rId20"/>
    <p:sldId id="283" r:id="rId21"/>
    <p:sldId id="290" r:id="rId22"/>
    <p:sldId id="287" r:id="rId23"/>
    <p:sldId id="289" r:id="rId24"/>
    <p:sldId id="291" r:id="rId25"/>
    <p:sldId id="292" r:id="rId26"/>
    <p:sldId id="285" r:id="rId27"/>
    <p:sldId id="286" r:id="rId28"/>
    <p:sldId id="293" r:id="rId29"/>
    <p:sldId id="315" r:id="rId30"/>
    <p:sldId id="316" r:id="rId31"/>
    <p:sldId id="294" r:id="rId32"/>
    <p:sldId id="297" r:id="rId33"/>
    <p:sldId id="314" r:id="rId34"/>
    <p:sldId id="299" r:id="rId35"/>
    <p:sldId id="298" r:id="rId36"/>
    <p:sldId id="300" r:id="rId37"/>
    <p:sldId id="260" r:id="rId38"/>
    <p:sldId id="295" r:id="rId39"/>
    <p:sldId id="296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67D"/>
    <a:srgbClr val="CBFF97"/>
    <a:srgbClr val="FF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02634-E519-4BC3-B475-9DCD1F1CA4CA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02E6E-22E5-40B7-B3C9-D7256BF26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97460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29994"/>
            <a:ext cx="1080120" cy="301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32" y="4801869"/>
            <a:ext cx="800548" cy="1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6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63638"/>
            <a:ext cx="8229600" cy="1728192"/>
          </a:xfrm>
        </p:spPr>
        <p:txBody>
          <a:bodyPr>
            <a:noAutofit/>
          </a:bodyPr>
          <a:lstStyle>
            <a:lvl1pPr algn="ctr">
              <a:defRPr sz="13000"/>
            </a:lvl1pPr>
          </a:lstStyle>
          <a:p>
            <a:r>
              <a:rPr lang="en-US" dirty="0" smtClean="0"/>
              <a:t>Q&amp;A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1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26" y="2074601"/>
            <a:ext cx="4400948" cy="7131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462978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©2011 Microsoft Corporation. All rights reserved.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4809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9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51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1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45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7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0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9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41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954"/>
            <a:ext cx="9144000" cy="12215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4659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9464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5656" y="4767263"/>
            <a:ext cx="41764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4128" y="4767263"/>
            <a:ext cx="12961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46C9-5287-4979-BC97-2A6052EF703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747554"/>
            <a:ext cx="828423" cy="2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Counterexample Generation for Separation-Logic-Based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97460"/>
            <a:ext cx="6400800" cy="162689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Arlen Cox</a:t>
            </a:r>
          </a:p>
          <a:p>
            <a:r>
              <a:rPr lang="en-US" dirty="0" smtClean="0"/>
              <a:t>Samin Ishtiaq</a:t>
            </a:r>
          </a:p>
          <a:p>
            <a:r>
              <a:rPr lang="en-US" dirty="0" smtClean="0"/>
              <a:t>Josh Berdine</a:t>
            </a:r>
          </a:p>
          <a:p>
            <a:r>
              <a:rPr lang="en-US" dirty="0" smtClean="0"/>
              <a:t>Christoph Wintersteiger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Model Checking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399" y="1691564"/>
            <a:ext cx="1104901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:= 0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98" y="3130251"/>
            <a:ext cx="205740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1" y="3282651"/>
            <a:ext cx="1104899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return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447576"/>
            <a:ext cx="2057400" cy="10975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 :=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l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0" name="Straight Arrow Connector 9"/>
          <p:cNvCxnSpPr>
            <a:stCxn id="5" idx="3"/>
            <a:endCxn id="9" idx="1"/>
          </p:cNvCxnSpPr>
          <p:nvPr/>
        </p:nvCxnSpPr>
        <p:spPr>
          <a:xfrm>
            <a:off x="2019300" y="1996364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Curved Connector 13"/>
          <p:cNvCxnSpPr>
            <a:stCxn id="7" idx="2"/>
            <a:endCxn id="7" idx="3"/>
          </p:cNvCxnSpPr>
          <p:nvPr/>
        </p:nvCxnSpPr>
        <p:spPr>
          <a:xfrm rot="5400000" flipH="1" flipV="1">
            <a:off x="3981449" y="3301701"/>
            <a:ext cx="457200" cy="1028700"/>
          </a:xfrm>
          <a:prstGeom prst="curvedConnector4">
            <a:avLst>
              <a:gd name="adj1" fmla="val -50000"/>
              <a:gd name="adj2" fmla="val 122222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>
            <a:stCxn id="7" idx="1"/>
            <a:endCxn id="8" idx="3"/>
          </p:cNvCxnSpPr>
          <p:nvPr/>
        </p:nvCxnSpPr>
        <p:spPr>
          <a:xfrm flipH="1">
            <a:off x="2019300" y="3587451"/>
            <a:ext cx="6476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Curved Connector 16"/>
          <p:cNvCxnSpPr>
            <a:stCxn id="9" idx="3"/>
            <a:endCxn id="9" idx="0"/>
          </p:cNvCxnSpPr>
          <p:nvPr/>
        </p:nvCxnSpPr>
        <p:spPr>
          <a:xfrm flipH="1" flipV="1">
            <a:off x="3695700" y="1447576"/>
            <a:ext cx="1028700" cy="548788"/>
          </a:xfrm>
          <a:prstGeom prst="curvedConnector4">
            <a:avLst>
              <a:gd name="adj1" fmla="val -44102"/>
              <a:gd name="adj2" fmla="val 205741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>
            <a:off x="5562600" y="2643740"/>
            <a:ext cx="1219200" cy="6181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>
            <a:stCxn id="9" idx="2"/>
            <a:endCxn id="18" idx="1"/>
          </p:cNvCxnSpPr>
          <p:nvPr/>
        </p:nvCxnSpPr>
        <p:spPr>
          <a:xfrm rot="16200000" flipH="1">
            <a:off x="4425312" y="1815539"/>
            <a:ext cx="407676" cy="18669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0" name="Curved Connector 19"/>
          <p:cNvCxnSpPr>
            <a:stCxn id="18" idx="3"/>
            <a:endCxn id="18" idx="0"/>
          </p:cNvCxnSpPr>
          <p:nvPr/>
        </p:nvCxnSpPr>
        <p:spPr>
          <a:xfrm flipH="1" flipV="1">
            <a:off x="6172200" y="2643740"/>
            <a:ext cx="609600" cy="309087"/>
          </a:xfrm>
          <a:prstGeom prst="curvedConnector4">
            <a:avLst>
              <a:gd name="adj1" fmla="val -50192"/>
              <a:gd name="adj2" fmla="val 246782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10</a:t>
            </a:fld>
            <a:endParaRPr lang="en-GB"/>
          </a:p>
        </p:txBody>
      </p:sp>
      <p:cxnSp>
        <p:nvCxnSpPr>
          <p:cNvPr id="39" name="Straight Arrow Connector 38"/>
          <p:cNvCxnSpPr>
            <a:stCxn id="9" idx="2"/>
            <a:endCxn id="7" idx="0"/>
          </p:cNvCxnSpPr>
          <p:nvPr/>
        </p:nvCxnSpPr>
        <p:spPr>
          <a:xfrm flipH="1">
            <a:off x="3695699" y="2545151"/>
            <a:ext cx="1" cy="58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0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Model Checking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399" y="1691564"/>
            <a:ext cx="1104901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:= 0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4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Model Checking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399" y="1691564"/>
            <a:ext cx="1104901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:= 0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447576"/>
            <a:ext cx="2057400" cy="10975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 :=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l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0" name="Straight Arrow Connector 9"/>
          <p:cNvCxnSpPr>
            <a:stCxn id="5" idx="3"/>
            <a:endCxn id="9" idx="1"/>
          </p:cNvCxnSpPr>
          <p:nvPr/>
        </p:nvCxnSpPr>
        <p:spPr>
          <a:xfrm>
            <a:off x="2019300" y="1996364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Model Checking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399" y="1691564"/>
            <a:ext cx="1104901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:= 0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98" y="3130251"/>
            <a:ext cx="205740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447576"/>
            <a:ext cx="2057400" cy="10975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 :=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l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0" name="Straight Arrow Connector 9"/>
          <p:cNvCxnSpPr>
            <a:stCxn id="5" idx="3"/>
            <a:endCxn id="9" idx="1"/>
          </p:cNvCxnSpPr>
          <p:nvPr/>
        </p:nvCxnSpPr>
        <p:spPr>
          <a:xfrm>
            <a:off x="2019300" y="1996364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Curved Connector 16"/>
          <p:cNvCxnSpPr>
            <a:stCxn id="9" idx="3"/>
            <a:endCxn id="21" idx="1"/>
          </p:cNvCxnSpPr>
          <p:nvPr/>
        </p:nvCxnSpPr>
        <p:spPr>
          <a:xfrm flipV="1">
            <a:off x="4724400" y="1996363"/>
            <a:ext cx="228600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>
            <a:off x="5562600" y="2643740"/>
            <a:ext cx="1219200" cy="6181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>
            <a:stCxn id="9" idx="2"/>
            <a:endCxn id="18" idx="1"/>
          </p:cNvCxnSpPr>
          <p:nvPr/>
        </p:nvCxnSpPr>
        <p:spPr>
          <a:xfrm rot="16200000" flipH="1">
            <a:off x="4425312" y="1815539"/>
            <a:ext cx="407676" cy="18669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13</a:t>
            </a:fld>
            <a:endParaRPr lang="en-GB"/>
          </a:p>
        </p:txBody>
      </p:sp>
      <p:cxnSp>
        <p:nvCxnSpPr>
          <p:cNvPr id="39" name="Straight Arrow Connector 38"/>
          <p:cNvCxnSpPr>
            <a:stCxn id="9" idx="2"/>
            <a:endCxn id="7" idx="0"/>
          </p:cNvCxnSpPr>
          <p:nvPr/>
        </p:nvCxnSpPr>
        <p:spPr>
          <a:xfrm flipH="1">
            <a:off x="3695699" y="2545151"/>
            <a:ext cx="1" cy="58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3000" y="1447575"/>
            <a:ext cx="2057400" cy="10975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 :=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l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Model Checking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399" y="1691564"/>
            <a:ext cx="1104901" cy="609600"/>
          </a:xfrm>
          <a:prstGeom prst="rect">
            <a:avLst/>
          </a:prstGeom>
          <a:solidFill>
            <a:srgbClr val="FF967D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:= 0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98" y="3130251"/>
            <a:ext cx="2057401" cy="914400"/>
          </a:xfrm>
          <a:prstGeom prst="rect">
            <a:avLst/>
          </a:prstGeom>
          <a:solidFill>
            <a:srgbClr val="FF967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447576"/>
            <a:ext cx="2057400" cy="1097575"/>
          </a:xfrm>
          <a:prstGeom prst="rect">
            <a:avLst/>
          </a:prstGeom>
          <a:solidFill>
            <a:srgbClr val="FF967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 :=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l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0" name="Straight Arrow Connector 9"/>
          <p:cNvCxnSpPr>
            <a:stCxn id="5" idx="3"/>
            <a:endCxn id="9" idx="1"/>
          </p:cNvCxnSpPr>
          <p:nvPr/>
        </p:nvCxnSpPr>
        <p:spPr>
          <a:xfrm>
            <a:off x="2019300" y="1996364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Curved Connector 16"/>
          <p:cNvCxnSpPr>
            <a:stCxn id="9" idx="3"/>
            <a:endCxn id="21" idx="1"/>
          </p:cNvCxnSpPr>
          <p:nvPr/>
        </p:nvCxnSpPr>
        <p:spPr>
          <a:xfrm flipV="1">
            <a:off x="4724400" y="1996363"/>
            <a:ext cx="228600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>
            <a:off x="5562600" y="2643740"/>
            <a:ext cx="1219200" cy="6181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>
            <a:stCxn id="9" idx="2"/>
            <a:endCxn id="18" idx="1"/>
          </p:cNvCxnSpPr>
          <p:nvPr/>
        </p:nvCxnSpPr>
        <p:spPr>
          <a:xfrm rot="16200000" flipH="1">
            <a:off x="4425312" y="1815539"/>
            <a:ext cx="407676" cy="18669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14</a:t>
            </a:fld>
            <a:endParaRPr lang="en-GB"/>
          </a:p>
        </p:txBody>
      </p:sp>
      <p:cxnSp>
        <p:nvCxnSpPr>
          <p:cNvPr id="39" name="Straight Arrow Connector 38"/>
          <p:cNvCxnSpPr>
            <a:stCxn id="9" idx="2"/>
            <a:endCxn id="7" idx="0"/>
          </p:cNvCxnSpPr>
          <p:nvPr/>
        </p:nvCxnSpPr>
        <p:spPr>
          <a:xfrm flipH="1">
            <a:off x="3695699" y="2545151"/>
            <a:ext cx="1" cy="585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3000" y="1447575"/>
            <a:ext cx="2057400" cy="10975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 :=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l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209550"/>
            <a:ext cx="2057400" cy="10975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 :=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l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" name="Straight Arrow Connector 7"/>
          <p:cNvCxnSpPr>
            <a:stCxn id="21" idx="0"/>
            <a:endCxn id="14" idx="1"/>
          </p:cNvCxnSpPr>
          <p:nvPr/>
        </p:nvCxnSpPr>
        <p:spPr>
          <a:xfrm flipV="1">
            <a:off x="5981700" y="758338"/>
            <a:ext cx="800100" cy="689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467600" y="1691564"/>
            <a:ext cx="1219200" cy="6181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72299" y="2673051"/>
            <a:ext cx="205740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3543861"/>
            <a:ext cx="1219200" cy="6181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8" idx="2"/>
            <a:endCxn id="23" idx="0"/>
          </p:cNvCxnSpPr>
          <p:nvPr/>
        </p:nvCxnSpPr>
        <p:spPr>
          <a:xfrm>
            <a:off x="6172200" y="3261913"/>
            <a:ext cx="0" cy="281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3"/>
            <a:endCxn id="22" idx="0"/>
          </p:cNvCxnSpPr>
          <p:nvPr/>
        </p:nvCxnSpPr>
        <p:spPr>
          <a:xfrm>
            <a:off x="7010400" y="1996363"/>
            <a:ext cx="990600" cy="676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  <a:endCxn id="20" idx="1"/>
          </p:cNvCxnSpPr>
          <p:nvPr/>
        </p:nvCxnSpPr>
        <p:spPr>
          <a:xfrm>
            <a:off x="7010400" y="1996363"/>
            <a:ext cx="457200" cy="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85748" y="2748989"/>
            <a:ext cx="2057401" cy="914400"/>
          </a:xfrm>
          <a:prstGeom prst="rect">
            <a:avLst/>
          </a:prstGeom>
          <a:solidFill>
            <a:srgbClr val="FF967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8200" y="4058426"/>
            <a:ext cx="1104899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return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2" name="Straight Arrow Connector 31"/>
          <p:cNvCxnSpPr>
            <a:stCxn id="7" idx="1"/>
            <a:endCxn id="30" idx="3"/>
          </p:cNvCxnSpPr>
          <p:nvPr/>
        </p:nvCxnSpPr>
        <p:spPr>
          <a:xfrm flipH="1" flipV="1">
            <a:off x="2343149" y="3206189"/>
            <a:ext cx="323849" cy="381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1"/>
            <a:endCxn id="31" idx="3"/>
          </p:cNvCxnSpPr>
          <p:nvPr/>
        </p:nvCxnSpPr>
        <p:spPr>
          <a:xfrm flipH="1">
            <a:off x="1943099" y="3587451"/>
            <a:ext cx="723899" cy="775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Model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search up to some depth</a:t>
            </a:r>
          </a:p>
          <a:p>
            <a:r>
              <a:rPr lang="en-US" dirty="0" smtClean="0"/>
              <a:t>Searching all branches may be time consuming</a:t>
            </a:r>
          </a:p>
          <a:p>
            <a:r>
              <a:rPr lang="en-US" dirty="0" smtClean="0"/>
              <a:t>Depth of search may be insufficient</a:t>
            </a:r>
          </a:p>
          <a:p>
            <a:r>
              <a:rPr lang="en-US" i="1" dirty="0" smtClean="0"/>
              <a:t>Use failed separation logic proof to prune branches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89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BMC on Abstract Counterexample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24200" y="1200151"/>
            <a:ext cx="5562600" cy="33944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Perform BMC on abstract counterexample, unrolling loops</a:t>
            </a:r>
          </a:p>
          <a:p>
            <a:r>
              <a:rPr lang="en-US" dirty="0" smtClean="0"/>
              <a:t>Prune any states that are not on a path to error</a:t>
            </a:r>
          </a:p>
          <a:p>
            <a:r>
              <a:rPr lang="en-US" dirty="0" smtClean="0"/>
              <a:t>Use state constraints to restrict search</a:t>
            </a:r>
          </a:p>
          <a:p>
            <a:pPr marL="400050" lvl="1" indent="0">
              <a:buNone/>
            </a:pPr>
            <a:r>
              <a:rPr lang="en-US" sz="1800" dirty="0" smtClean="0"/>
              <a:t>(would work for symbolic execution as well)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504950"/>
            <a:ext cx="17526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 State S (constraints)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3638550"/>
            <a:ext cx="17526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 State S’ (constraints)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>
            <a:off x="1638300" y="234315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8" name="TextBox 7"/>
          <p:cNvSpPr txBox="1"/>
          <p:nvPr/>
        </p:nvSpPr>
        <p:spPr>
          <a:xfrm>
            <a:off x="1600200" y="2992219"/>
            <a:ext cx="1249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</a:p>
          <a:p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16</a:t>
            </a:fld>
            <a:endParaRPr lang="en-GB"/>
          </a:p>
        </p:txBody>
      </p:sp>
      <p:cxnSp>
        <p:nvCxnSpPr>
          <p:cNvPr id="6" name="Curved Connector 5"/>
          <p:cNvCxnSpPr>
            <a:stCxn id="4" idx="0"/>
            <a:endCxn id="4" idx="1"/>
          </p:cNvCxnSpPr>
          <p:nvPr/>
        </p:nvCxnSpPr>
        <p:spPr>
          <a:xfrm rot="16200000" flipH="1" flipV="1">
            <a:off x="990600" y="1276350"/>
            <a:ext cx="419100" cy="876300"/>
          </a:xfrm>
          <a:prstGeom prst="curvedConnector4">
            <a:avLst>
              <a:gd name="adj1" fmla="val -93146"/>
              <a:gd name="adj2" fmla="val 139732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0199" y="865359"/>
            <a:ext cx="1249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</a:p>
          <a:p>
            <a:r>
              <a:rPr lang="en-US" dirty="0" smtClean="0"/>
              <a:t>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Counterexample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17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25823" y="971550"/>
                <a:ext cx="1150198" cy="3460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Consolas" pitchFamily="49" charset="0"/>
                        </a:rPr>
                        <m:t>𝑒𝑚𝑝</m:t>
                      </m:r>
                    </m:oMath>
                  </m:oMathPara>
                </a14:m>
                <a:endParaRPr lang="en-US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23" y="971550"/>
                <a:ext cx="1150198" cy="3460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22321" y="2114550"/>
                <a:ext cx="1371600" cy="3460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Consolas" pitchFamily="49" charset="0"/>
                        </a:rPr>
                        <m:t>∃</m:t>
                      </m:r>
                      <m:r>
                        <a:rPr lang="en-US" i="1">
                          <a:latin typeface="Cambria Math"/>
                          <a:cs typeface="Consolas" pitchFamily="49" charset="0"/>
                        </a:rPr>
                        <m:t>𝑘</m:t>
                      </m:r>
                      <m:r>
                        <a:rPr lang="en-US" i="1">
                          <a:latin typeface="Cambria Math"/>
                          <a:cs typeface="Consolas" pitchFamily="49" charset="0"/>
                        </a:rPr>
                        <m:t>. </m:t>
                      </m:r>
                      <m:r>
                        <a:rPr lang="en-US" i="1">
                          <a:latin typeface="Cambria Math"/>
                          <a:cs typeface="Consolas" pitchFamily="49" charset="0"/>
                        </a:rPr>
                        <m:t>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Consolas" pitchFamily="49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Consolas" pitchFamily="49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Consolas" pitchFamily="49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Consolas" pitchFamily="49" charset="0"/>
                        </a:rPr>
                        <m:t>(</m:t>
                      </m:r>
                      <m:r>
                        <a:rPr lang="en-US" i="1">
                          <a:latin typeface="Cambria Math"/>
                          <a:cs typeface="Consolas" pitchFamily="49" charset="0"/>
                        </a:rPr>
                        <m:t>𝑙</m:t>
                      </m:r>
                      <m:r>
                        <a:rPr lang="en-US" i="1">
                          <a:latin typeface="Cambria Math"/>
                          <a:cs typeface="Consolas" pitchFamily="49" charset="0"/>
                        </a:rPr>
                        <m:t>,0)</m:t>
                      </m:r>
                    </m:oMath>
                  </m:oMathPara>
                </a14:m>
                <a:endParaRPr lang="en-US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321" y="2114550"/>
                <a:ext cx="1371600" cy="3460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71600" y="2120900"/>
                <a:ext cx="1539241" cy="3460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Consolas" pitchFamily="49" charset="0"/>
                        </a:rPr>
                        <m:t>∃</m:t>
                      </m:r>
                      <m:r>
                        <a:rPr lang="en-US" b="0" i="1" smtClean="0">
                          <a:latin typeface="Cambria Math"/>
                          <a:cs typeface="Consolas" pitchFamily="49" charset="0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cs typeface="Consolas" pitchFamily="49" charset="0"/>
                        </a:rPr>
                        <m:t>. </m:t>
                      </m:r>
                      <m:r>
                        <a:rPr lang="en-US" b="0" i="1" smtClean="0">
                          <a:latin typeface="Cambria Math"/>
                          <a:cs typeface="Consolas" pitchFamily="49" charset="0"/>
                        </a:rPr>
                        <m:t>𝑙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Consolas" pitchFamily="49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Consolas" pitchFamily="49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Consolas" pitchFamily="49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Consolas" pitchFamily="49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Consolas" pitchFamily="49" charset="0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  <a:cs typeface="Consolas" pitchFamily="49" charset="0"/>
                        </a:rPr>
                        <m:t>,0)</m:t>
                      </m:r>
                    </m:oMath>
                  </m:oMathPara>
                </a14:m>
                <a:endParaRPr lang="en-US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120900"/>
                <a:ext cx="1539241" cy="3460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>
          <a:xfrm>
            <a:off x="4000922" y="1317625"/>
            <a:ext cx="7199" cy="796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Curved Connector 13"/>
          <p:cNvCxnSpPr>
            <a:stCxn id="7" idx="2"/>
            <a:endCxn id="7" idx="0"/>
          </p:cNvCxnSpPr>
          <p:nvPr/>
        </p:nvCxnSpPr>
        <p:spPr>
          <a:xfrm rot="5400000" flipH="1">
            <a:off x="3835083" y="2287588"/>
            <a:ext cx="346075" cy="12700"/>
          </a:xfrm>
          <a:prstGeom prst="curvedConnector5">
            <a:avLst>
              <a:gd name="adj1" fmla="val -194100"/>
              <a:gd name="adj2" fmla="val -12793858"/>
              <a:gd name="adj3" fmla="val 265646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>
            <a:stCxn id="7" idx="2"/>
            <a:endCxn id="33" idx="0"/>
          </p:cNvCxnSpPr>
          <p:nvPr/>
        </p:nvCxnSpPr>
        <p:spPr>
          <a:xfrm flipH="1">
            <a:off x="4000922" y="2460625"/>
            <a:ext cx="7199" cy="949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7" idx="1"/>
            <a:endCxn id="8" idx="3"/>
          </p:cNvCxnSpPr>
          <p:nvPr/>
        </p:nvCxnSpPr>
        <p:spPr>
          <a:xfrm flipH="1">
            <a:off x="2910841" y="2287588"/>
            <a:ext cx="411480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7" name="Curved Connector 26"/>
          <p:cNvCxnSpPr>
            <a:stCxn id="8" idx="2"/>
            <a:endCxn id="8" idx="0"/>
          </p:cNvCxnSpPr>
          <p:nvPr/>
        </p:nvCxnSpPr>
        <p:spPr>
          <a:xfrm rot="5400000" flipH="1">
            <a:off x="1968183" y="2293938"/>
            <a:ext cx="346075" cy="12700"/>
          </a:xfrm>
          <a:prstGeom prst="curvedConnector5">
            <a:avLst>
              <a:gd name="adj1" fmla="val -118900"/>
              <a:gd name="adj2" fmla="val 9189228"/>
              <a:gd name="adj3" fmla="val 198574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3421801" y="3409950"/>
                <a:ext cx="1158241" cy="3460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Consolas" pitchFamily="49" charset="0"/>
                        </a:rPr>
                        <m:t>𝐸𝑅𝑅𝑂𝑅</m:t>
                      </m:r>
                    </m:oMath>
                  </m:oMathPara>
                </a14:m>
                <a:endParaRPr lang="en-US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801" y="3409950"/>
                <a:ext cx="1158241" cy="3460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5638800" y="1885950"/>
            <a:ext cx="1957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 :=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l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97880" y="300984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71800" y="165735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0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Counterexample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18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3425823" y="971550"/>
                <a:ext cx="1150198" cy="346075"/>
              </a:xfrm>
              <a:prstGeom prst="rect">
                <a:avLst/>
              </a:prstGeom>
              <a:solidFill>
                <a:srgbClr val="FF967D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Consolas" pitchFamily="49" charset="0"/>
                        </a:rPr>
                        <m:t>𝑒𝑚𝑝</m:t>
                      </m:r>
                    </m:oMath>
                  </m:oMathPara>
                </a14:m>
                <a:endParaRPr lang="en-US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23" y="971550"/>
                <a:ext cx="1150198" cy="3460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3322321" y="2114550"/>
                <a:ext cx="1371600" cy="346075"/>
              </a:xfrm>
              <a:prstGeom prst="rect">
                <a:avLst/>
              </a:prstGeom>
              <a:solidFill>
                <a:srgbClr val="FF967D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Consolas" pitchFamily="49" charset="0"/>
                        </a:rPr>
                        <m:t>∃</m:t>
                      </m:r>
                      <m:r>
                        <a:rPr lang="en-US" i="1">
                          <a:latin typeface="Cambria Math"/>
                          <a:cs typeface="Consolas" pitchFamily="49" charset="0"/>
                        </a:rPr>
                        <m:t>𝑘</m:t>
                      </m:r>
                      <m:r>
                        <a:rPr lang="en-US" i="1">
                          <a:latin typeface="Cambria Math"/>
                          <a:cs typeface="Consolas" pitchFamily="49" charset="0"/>
                        </a:rPr>
                        <m:t>. </m:t>
                      </m:r>
                      <m:r>
                        <a:rPr lang="en-US" i="1">
                          <a:latin typeface="Cambria Math"/>
                          <a:cs typeface="Consolas" pitchFamily="49" charset="0"/>
                        </a:rPr>
                        <m:t>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Consolas" pitchFamily="49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Consolas" pitchFamily="49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cs typeface="Consolas" pitchFamily="49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/>
                          <a:cs typeface="Consolas" pitchFamily="49" charset="0"/>
                        </a:rPr>
                        <m:t>(</m:t>
                      </m:r>
                      <m:r>
                        <a:rPr lang="en-US" i="1">
                          <a:latin typeface="Cambria Math"/>
                          <a:cs typeface="Consolas" pitchFamily="49" charset="0"/>
                        </a:rPr>
                        <m:t>𝑙</m:t>
                      </m:r>
                      <m:r>
                        <a:rPr lang="en-US" i="1">
                          <a:latin typeface="Cambria Math"/>
                          <a:cs typeface="Consolas" pitchFamily="49" charset="0"/>
                        </a:rPr>
                        <m:t>,0)</m:t>
                      </m:r>
                    </m:oMath>
                  </m:oMathPara>
                </a14:m>
                <a:endParaRPr lang="en-US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321" y="2114550"/>
                <a:ext cx="1371600" cy="3460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371600" y="2120900"/>
                <a:ext cx="1539241" cy="3460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Consolas" pitchFamily="49" charset="0"/>
                        </a:rPr>
                        <m:t>∃</m:t>
                      </m:r>
                      <m:r>
                        <a:rPr lang="en-US" b="0" i="1" smtClean="0">
                          <a:latin typeface="Cambria Math"/>
                          <a:cs typeface="Consolas" pitchFamily="49" charset="0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cs typeface="Consolas" pitchFamily="49" charset="0"/>
                        </a:rPr>
                        <m:t>. </m:t>
                      </m:r>
                      <m:r>
                        <a:rPr lang="en-US" b="0" i="1" smtClean="0">
                          <a:latin typeface="Cambria Math"/>
                          <a:cs typeface="Consolas" pitchFamily="49" charset="0"/>
                        </a:rPr>
                        <m:t>𝑙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Consolas" pitchFamily="49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Consolas" pitchFamily="49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Consolas" pitchFamily="49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Consolas" pitchFamily="49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Consolas" pitchFamily="49" charset="0"/>
                        </a:rPr>
                        <m:t>𝑙</m:t>
                      </m:r>
                      <m:r>
                        <a:rPr lang="en-US" b="0" i="1" smtClean="0">
                          <a:latin typeface="Cambria Math"/>
                          <a:cs typeface="Consolas" pitchFamily="49" charset="0"/>
                        </a:rPr>
                        <m:t>,0)</m:t>
                      </m:r>
                    </m:oMath>
                  </m:oMathPara>
                </a14:m>
                <a:endParaRPr lang="en-US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120900"/>
                <a:ext cx="1539241" cy="3460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1" idx="2"/>
            <a:endCxn id="23" idx="0"/>
          </p:cNvCxnSpPr>
          <p:nvPr/>
        </p:nvCxnSpPr>
        <p:spPr>
          <a:xfrm>
            <a:off x="4000922" y="1317625"/>
            <a:ext cx="7199" cy="796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8" name="Curved Connector 27"/>
          <p:cNvCxnSpPr>
            <a:stCxn id="23" idx="2"/>
            <a:endCxn id="23" idx="0"/>
          </p:cNvCxnSpPr>
          <p:nvPr/>
        </p:nvCxnSpPr>
        <p:spPr>
          <a:xfrm rot="5400000" flipH="1">
            <a:off x="3835083" y="2287588"/>
            <a:ext cx="346075" cy="12700"/>
          </a:xfrm>
          <a:prstGeom prst="curvedConnector5">
            <a:avLst>
              <a:gd name="adj1" fmla="val -194100"/>
              <a:gd name="adj2" fmla="val -12793858"/>
              <a:gd name="adj3" fmla="val 265646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0" name="Straight Arrow Connector 29"/>
          <p:cNvCxnSpPr>
            <a:stCxn id="23" idx="2"/>
            <a:endCxn id="36" idx="0"/>
          </p:cNvCxnSpPr>
          <p:nvPr/>
        </p:nvCxnSpPr>
        <p:spPr>
          <a:xfrm flipH="1">
            <a:off x="4000922" y="2460625"/>
            <a:ext cx="7199" cy="949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>
            <a:stCxn id="23" idx="1"/>
            <a:endCxn id="24" idx="3"/>
          </p:cNvCxnSpPr>
          <p:nvPr/>
        </p:nvCxnSpPr>
        <p:spPr>
          <a:xfrm flipH="1">
            <a:off x="2910841" y="2287588"/>
            <a:ext cx="411480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4" name="Curved Connector 33"/>
          <p:cNvCxnSpPr>
            <a:stCxn id="24" idx="2"/>
            <a:endCxn id="24" idx="0"/>
          </p:cNvCxnSpPr>
          <p:nvPr/>
        </p:nvCxnSpPr>
        <p:spPr>
          <a:xfrm rot="5400000" flipH="1">
            <a:off x="1968183" y="2293938"/>
            <a:ext cx="346075" cy="12700"/>
          </a:xfrm>
          <a:prstGeom prst="curvedConnector5">
            <a:avLst>
              <a:gd name="adj1" fmla="val -118900"/>
              <a:gd name="adj2" fmla="val 9189228"/>
              <a:gd name="adj3" fmla="val 198574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3421801" y="3409950"/>
                <a:ext cx="1158241" cy="346075"/>
              </a:xfrm>
              <a:prstGeom prst="rect">
                <a:avLst/>
              </a:prstGeom>
              <a:solidFill>
                <a:srgbClr val="FF967D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Consolas" pitchFamily="49" charset="0"/>
                        </a:rPr>
                        <m:t>𝐸𝑅𝑅𝑂𝑅</m:t>
                      </m:r>
                    </m:oMath>
                  </m:oMathPara>
                </a14:m>
                <a:endParaRPr lang="en-US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801" y="3409950"/>
                <a:ext cx="1158241" cy="3460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638800" y="1885950"/>
            <a:ext cx="1957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 :=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l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97880" y="300984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71800" y="165735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0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Z3 to perform BMC</a:t>
            </a:r>
          </a:p>
          <a:p>
            <a:r>
              <a:rPr lang="en-US" dirty="0" smtClean="0"/>
              <a:t>Z3 doesn’t understand separation logic</a:t>
            </a:r>
          </a:p>
          <a:p>
            <a:pPr lvl="1"/>
            <a:r>
              <a:rPr lang="en-US" dirty="0" smtClean="0"/>
              <a:t>Weaken formulas to first order</a:t>
            </a:r>
          </a:p>
          <a:p>
            <a:r>
              <a:rPr lang="en-US" dirty="0" smtClean="0"/>
              <a:t>A different way of encoding BMC</a:t>
            </a:r>
          </a:p>
          <a:p>
            <a:pPr lvl="1"/>
            <a:r>
              <a:rPr lang="en-US" dirty="0" smtClean="0"/>
              <a:t>Make Z3 do all of the work</a:t>
            </a:r>
          </a:p>
          <a:p>
            <a:pPr lvl="1"/>
            <a:r>
              <a:rPr lang="en-US" dirty="0" smtClean="0"/>
              <a:t>No iteration: give Z3 a single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8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</a:t>
            </a:r>
            <a:r>
              <a:rPr lang="en-US" sz="3200" dirty="0" smtClean="0"/>
              <a:t>YER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/>
              <a:t>Abstraction-based Static Analyzer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Uses Separation Logic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Proves Memory Safety of Heap Manipulating Programs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Shape Analysis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Abstraction-based Static Analyzer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Abstract Counterexamples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Failure to prove does not imply that a bug has been found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Even if the bug is real, the counterexample is still abstract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Blip>
                <a:blip r:embed="rId2"/>
              </a:buBlip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55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Prune and Weaken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20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425823" y="971550"/>
            <a:ext cx="1150198" cy="346075"/>
          </a:xfrm>
          <a:prstGeom prst="rect">
            <a:avLst/>
          </a:prstGeom>
          <a:solidFill>
            <a:srgbClr val="FF967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 pitchFamily="49" charset="0"/>
                <a:cs typeface="Consolas" pitchFamily="49" charset="0"/>
              </a:rPr>
              <a:t>emp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8999" y="2114550"/>
            <a:ext cx="1158241" cy="346075"/>
          </a:xfrm>
          <a:prstGeom prst="rect">
            <a:avLst/>
          </a:prstGeom>
          <a:solidFill>
            <a:srgbClr val="FF967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 pitchFamily="49" charset="0"/>
                <a:cs typeface="Consolas" pitchFamily="49" charset="0"/>
              </a:rPr>
              <a:t>true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4000922" y="1317625"/>
            <a:ext cx="7198" cy="796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" name="Straight Arrow Connector 9"/>
          <p:cNvCxnSpPr>
            <a:stCxn id="5" idx="2"/>
            <a:endCxn id="15" idx="0"/>
          </p:cNvCxnSpPr>
          <p:nvPr/>
        </p:nvCxnSpPr>
        <p:spPr>
          <a:xfrm flipH="1">
            <a:off x="4000922" y="2460625"/>
            <a:ext cx="7198" cy="949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5" name="Rectangle 14"/>
          <p:cNvSpPr/>
          <p:nvPr/>
        </p:nvSpPr>
        <p:spPr>
          <a:xfrm>
            <a:off x="3421801" y="3409950"/>
            <a:ext cx="1158241" cy="346075"/>
          </a:xfrm>
          <a:prstGeom prst="rect">
            <a:avLst/>
          </a:prstGeom>
          <a:solidFill>
            <a:srgbClr val="FF967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 pitchFamily="49" charset="0"/>
                <a:cs typeface="Consolas" pitchFamily="49" charset="0"/>
              </a:rPr>
              <a:t>ERROR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1885950"/>
            <a:ext cx="1957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 :=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l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284640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165735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0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3400" y="1836738"/>
            <a:ext cx="1905000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First-order sub-formula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6"/>
            <a:endCxn id="5" idx="1"/>
          </p:cNvCxnSpPr>
          <p:nvPr/>
        </p:nvCxnSpPr>
        <p:spPr>
          <a:xfrm flipV="1">
            <a:off x="2438400" y="2287588"/>
            <a:ext cx="990599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3835083" y="2287588"/>
            <a:ext cx="346075" cy="12700"/>
          </a:xfrm>
          <a:prstGeom prst="curvedConnector5">
            <a:avLst>
              <a:gd name="adj1" fmla="val -194100"/>
              <a:gd name="adj2" fmla="val -12793858"/>
              <a:gd name="adj3" fmla="val 265646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0943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BMC Safety Violations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Satisfiable</a:t>
            </a:r>
            <a:endParaRPr lang="en-US" dirty="0" smtClean="0"/>
          </a:p>
          <a:p>
            <a:pPr lvl="1"/>
            <a:r>
              <a:rPr lang="en-US" dirty="0" smtClean="0"/>
              <a:t>Array/Structure out of bounds</a:t>
            </a:r>
          </a:p>
          <a:p>
            <a:pPr lvl="1"/>
            <a:r>
              <a:rPr lang="en-US" dirty="0" smtClean="0"/>
              <a:t>Access unallocated memory/NULL</a:t>
            </a:r>
          </a:p>
          <a:p>
            <a:pPr lvl="1"/>
            <a:r>
              <a:rPr lang="en-US" dirty="0" smtClean="0"/>
              <a:t>Double free</a:t>
            </a:r>
          </a:p>
          <a:p>
            <a:pPr lvl="1"/>
            <a:r>
              <a:rPr lang="en-US" dirty="0" smtClean="0"/>
              <a:t>Free of incorrect memory</a:t>
            </a:r>
          </a:p>
          <a:p>
            <a:r>
              <a:rPr lang="en-US" dirty="0" err="1" smtClean="0"/>
              <a:t>Unsatisfiable</a:t>
            </a:r>
            <a:endParaRPr lang="en-US" dirty="0" smtClean="0"/>
          </a:p>
          <a:p>
            <a:pPr lvl="1"/>
            <a:r>
              <a:rPr lang="en-US" dirty="0" smtClean="0"/>
              <a:t>No violation within bounds</a:t>
            </a:r>
          </a:p>
          <a:p>
            <a:pPr lvl="2"/>
            <a:r>
              <a:rPr lang="en-US" dirty="0" smtClean="0"/>
              <a:t>Heap size</a:t>
            </a:r>
          </a:p>
          <a:p>
            <a:pPr lvl="2"/>
            <a:r>
              <a:rPr lang="en-US" dirty="0" smtClean="0"/>
              <a:t>Unrolling limit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1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Word-Level Memory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62164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2164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62164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9912" y="196798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9912" y="272998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Alloc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8995" y="3263384"/>
            <a:ext cx="54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40112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40112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40112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918060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18060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18060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496008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96008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496008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073956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73956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073956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51904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51904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651904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229852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29852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29852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807800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07800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07800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385748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85748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385748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963696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63696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963696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900295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2478243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056191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634139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212087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790035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5367983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5945931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523879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7101827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30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Word-Level Memory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23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62164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2164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62164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9912" y="196798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9912" y="272998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Alloc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8995" y="3263384"/>
            <a:ext cx="54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40112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40112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40112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918060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18060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918060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496008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96008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496008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073956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73956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73956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51904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51904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651904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229852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29852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29852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807800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07800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07800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385748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85748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385748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963696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63696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963696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84982" y="1047750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alloc</a:t>
            </a:r>
            <a:r>
              <a:rPr lang="en-US" sz="3200" dirty="0" smtClean="0"/>
              <a:t>(3)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1900295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2478243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056191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634139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212087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790035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5367983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5945931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523879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7101827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92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Word-Level Memory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24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62164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2164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62164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9912" y="196798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9912" y="272998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Alloc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8995" y="3263384"/>
            <a:ext cx="54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40112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40112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40112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918060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18060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918060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496008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96008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496008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073956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073956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73956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51904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51904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651904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229852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29852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29852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807800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07800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07800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385748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85748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385748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963696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63696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963696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84982" y="1047750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*4 = 17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1900295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2478243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056191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634139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212087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790035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5367983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5945931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523879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7101827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14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Word-Level Memory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25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62164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2164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62164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9912" y="196798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9912" y="272998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Alloc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8995" y="3263384"/>
            <a:ext cx="54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40112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40112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40112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918060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18060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18060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496008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96008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496008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073956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073956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73956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651904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51904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651904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229852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29852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29852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807800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07800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07800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385748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85748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385748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963696" y="1885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63696" y="26479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963696" y="3181350"/>
            <a:ext cx="577948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84982" y="1047750"/>
            <a:ext cx="1312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free(2)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1900295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2478243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056191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634139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212087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4790035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5367983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5945931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523879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7101827" y="15895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4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– High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26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85601" y="2488873"/>
                <a:ext cx="6781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𝑖𝑛𝑖𝑡</m:t>
                      </m:r>
                      <m:r>
                        <a:rPr lang="en-US" sz="2800" b="0" i="1" smtClean="0">
                          <a:latin typeface="Cambria Math"/>
                        </a:rPr>
                        <m:t>∧∀</m:t>
                      </m:r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latin typeface="Cambria Math"/>
                        </a:rPr>
                        <m:t>. </m:t>
                      </m:r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latin typeface="Cambria Math"/>
                        </a:rPr>
                        <m:t>&gt;0∧</m:t>
                      </m:r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latin typeface="Cambria Math"/>
                        </a:rPr>
                        <m:t>&lt;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𝑡𝑟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601" y="2488873"/>
                <a:ext cx="67818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4355" y="3225668"/>
                <a:ext cx="864428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𝑖𝑛𝑖𝑡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 smtClean="0"/>
                  <a:t> Assert initial state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𝑡𝑟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):</m:t>
                    </m:r>
                  </m:oMath>
                </a14:m>
                <a:r>
                  <a:rPr lang="en-US" sz="2800" dirty="0" smtClean="0"/>
                  <a:t> Transition from state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 smtClean="0"/>
                  <a:t> to state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55" y="3225668"/>
                <a:ext cx="8644289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710203" y="1200148"/>
            <a:ext cx="57325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Use UFBV logic: Quantified bit-vectors</a:t>
            </a:r>
          </a:p>
          <a:p>
            <a:pPr algn="ctr"/>
            <a:r>
              <a:rPr lang="en-US" sz="2800" dirty="0" smtClean="0"/>
              <a:t>with </a:t>
            </a:r>
            <a:r>
              <a:rPr lang="en-US" sz="2800" dirty="0" err="1" smtClean="0"/>
              <a:t>uninterpreted</a:t>
            </a:r>
            <a:r>
              <a:rPr lang="en-US" sz="2800" dirty="0" smtClean="0"/>
              <a:t> functions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93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state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200150"/>
                <a:ext cx="5638800" cy="339447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𝑠𝑡𝑎𝑟𝑡</m:t>
                    </m:r>
                    <m:r>
                      <a:rPr lang="en-US" b="0" i="1" smtClean="0">
                        <a:latin typeface="Cambria Math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𝑒𝑟𝑟</m:t>
                        </m:r>
                        <m:r>
                          <a:rPr lang="en-US" b="0" i="1" smtClean="0">
                            <a:latin typeface="Cambria Math"/>
                          </a:rPr>
                          <m:t>_</m:t>
                        </m:r>
                        <m:r>
                          <a:rPr lang="en-US" b="0" i="1" smtClean="0">
                            <a:latin typeface="Cambria Math"/>
                          </a:rPr>
                          <m:t>𝑡𝑖𝑚𝑒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𝑒𝑟𝑟𝑜𝑟</m:t>
                    </m:r>
                    <m:r>
                      <a:rPr lang="en-US" b="0" i="1" smtClean="0">
                        <a:latin typeface="Cambria Math"/>
                      </a:rPr>
                      <m:t>∧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𝑒𝑟𝑟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_</m:t>
                    </m:r>
                    <m:r>
                      <a:rPr lang="en-US" b="0" i="1" smtClean="0">
                        <a:latin typeface="Cambria Math"/>
                      </a:rPr>
                      <m:t>𝑡𝑖𝑚𝑒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∧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. ¬</m:t>
                    </m:r>
                    <m:r>
                      <a:rPr lang="en-US" b="0" i="1" smtClean="0">
                        <a:latin typeface="Cambria Math"/>
                      </a:rPr>
                      <m:t>𝑎𝑙𝑙𝑜𝑐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∧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  <m:r>
                      <a:rPr lang="en-US" b="0" i="1" smtClean="0">
                        <a:latin typeface="Cambria Math"/>
                      </a:rPr>
                      <m:t>𝑠𝑖𝑧𝑒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=0∧</m:t>
                    </m:r>
                  </m:oMath>
                </a14:m>
                <a:r>
                  <a:rPr lang="en-US" b="0" dirty="0" smtClean="0"/>
                  <a:t>	- </a:t>
                </a:r>
                <a:r>
                  <a:rPr lang="en-US" b="0" i="1" dirty="0" smtClean="0"/>
                  <a:t>Optional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. ¬</m:t>
                    </m:r>
                    <m:r>
                      <a:rPr lang="en-US" b="0" i="1" smtClean="0">
                        <a:latin typeface="Cambria Math"/>
                      </a:rPr>
                      <m:t>𝑎𝑙𝑙𝑜𝑐</m:t>
                    </m:r>
                    <m:r>
                      <a:rPr lang="en-US" b="0" i="1" smtClean="0">
                        <a:latin typeface="Cambria Math"/>
                      </a:rPr>
                      <m:t>(0,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	- </a:t>
                </a:r>
                <a:r>
                  <a:rPr lang="en-US" b="0" i="1" dirty="0" smtClean="0"/>
                  <a:t>Optional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200150"/>
                <a:ext cx="5638800" cy="3394472"/>
              </a:xfrm>
              <a:blipFill rotWithShape="1">
                <a:blip r:embed="rId2"/>
                <a:stretch>
                  <a:fillRect b="-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1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00150"/>
                <a:ext cx="8382000" cy="33944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nary>
                            <m:naryPr>
                              <m:chr m:val="⋁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𝑒𝑛𝑐𝑜𝑑𝑒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00150"/>
                <a:ext cx="8382000" cy="339447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whole basic block</a:t>
            </a:r>
          </a:p>
          <a:p>
            <a:pPr lvl="1"/>
            <a:r>
              <a:rPr lang="en-US" dirty="0" smtClean="0"/>
              <a:t>Eliminates quantifiers based on structure of program</a:t>
            </a:r>
          </a:p>
          <a:p>
            <a:r>
              <a:rPr lang="en-US" dirty="0" smtClean="0"/>
              <a:t>Use state in encoder</a:t>
            </a:r>
          </a:p>
          <a:p>
            <a:pPr lvl="1"/>
            <a:r>
              <a:rPr lang="en-US" dirty="0" smtClean="0"/>
              <a:t>Maximize structure sharing</a:t>
            </a:r>
          </a:p>
          <a:p>
            <a:pPr lvl="1"/>
            <a:r>
              <a:rPr lang="en-US" dirty="0" smtClean="0"/>
              <a:t>Reduce quantifiers and </a:t>
            </a:r>
            <a:r>
              <a:rPr lang="en-US" dirty="0" err="1" smtClean="0"/>
              <a:t>uninterpreted</a:t>
            </a:r>
            <a:r>
              <a:rPr lang="en-US" dirty="0" smtClean="0"/>
              <a:t>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4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</a:t>
            </a:r>
            <a:r>
              <a:rPr lang="en-US" sz="3200" dirty="0"/>
              <a:t>YER</a:t>
            </a:r>
            <a:r>
              <a:rPr lang="en-US" dirty="0" smtClean="0"/>
              <a:t> Results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1200150"/>
            <a:ext cx="8229600" cy="914400"/>
            <a:chOff x="457200" y="1200150"/>
            <a:chExt cx="8229600" cy="914400"/>
          </a:xfrm>
        </p:grpSpPr>
        <p:sp>
          <p:nvSpPr>
            <p:cNvPr id="5" name="Rectangle 4"/>
            <p:cNvSpPr/>
            <p:nvPr/>
          </p:nvSpPr>
          <p:spPr>
            <a:xfrm>
              <a:off x="457200" y="1200150"/>
              <a:ext cx="3581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UNSAFE?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38600" y="1200150"/>
              <a:ext cx="4648200" cy="914400"/>
            </a:xfrm>
            <a:prstGeom prst="rect">
              <a:avLst/>
            </a:prstGeom>
            <a:solidFill>
              <a:srgbClr val="CBFF97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SAFE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2952750"/>
            <a:ext cx="8229600" cy="917624"/>
            <a:chOff x="457200" y="2952750"/>
            <a:chExt cx="8229600" cy="917624"/>
          </a:xfrm>
        </p:grpSpPr>
        <p:sp>
          <p:nvSpPr>
            <p:cNvPr id="9" name="Rectangle 8"/>
            <p:cNvSpPr/>
            <p:nvPr/>
          </p:nvSpPr>
          <p:spPr>
            <a:xfrm>
              <a:off x="457200" y="2955974"/>
              <a:ext cx="2209800" cy="914400"/>
            </a:xfrm>
            <a:prstGeom prst="rect">
              <a:avLst/>
            </a:prstGeom>
            <a:solidFill>
              <a:srgbClr val="FF967D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UNSAFE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67000" y="2952750"/>
              <a:ext cx="13716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UNSAFE?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38600" y="2952750"/>
              <a:ext cx="4648200" cy="914400"/>
            </a:xfrm>
            <a:prstGeom prst="rect">
              <a:avLst/>
            </a:prstGeom>
            <a:solidFill>
              <a:srgbClr val="CBFF97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SAFE</a:t>
              </a:r>
              <a:endParaRPr lang="en-US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1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 – Threading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30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04800" y="1200150"/>
            <a:ext cx="1496157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Initialize</a:t>
            </a:r>
            <a:endParaRPr lang="en-US" dirty="0"/>
          </a:p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  <a:endCxn id="8" idx="1"/>
          </p:cNvCxnSpPr>
          <p:nvPr/>
        </p:nvCxnSpPr>
        <p:spPr>
          <a:xfrm>
            <a:off x="1800957" y="2343150"/>
            <a:ext cx="3531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8" name="Rectangle 7"/>
          <p:cNvSpPr/>
          <p:nvPr/>
        </p:nvSpPr>
        <p:spPr>
          <a:xfrm>
            <a:off x="2154116" y="1962150"/>
            <a:ext cx="914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Encode</a:t>
            </a:r>
          </a:p>
          <a:p>
            <a:pPr algn="ctr"/>
            <a:r>
              <a:rPr lang="en-US" dirty="0" err="1" smtClean="0"/>
              <a:t>Stmt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54116" y="325755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Error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8" idx="2"/>
            <a:endCxn id="11" idx="0"/>
          </p:cNvCxnSpPr>
          <p:nvPr/>
        </p:nvCxnSpPr>
        <p:spPr>
          <a:xfrm>
            <a:off x="2611316" y="272415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6" name="Rectangle 15"/>
          <p:cNvSpPr/>
          <p:nvPr/>
        </p:nvSpPr>
        <p:spPr>
          <a:xfrm>
            <a:off x="3505201" y="1962150"/>
            <a:ext cx="914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Encode</a:t>
            </a:r>
          </a:p>
          <a:p>
            <a:pPr algn="ctr"/>
            <a:r>
              <a:rPr lang="en-US" dirty="0" err="1" smtClean="0"/>
              <a:t>Stmt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8" idx="3"/>
            <a:endCxn id="16" idx="1"/>
          </p:cNvCxnSpPr>
          <p:nvPr/>
        </p:nvCxnSpPr>
        <p:spPr>
          <a:xfrm>
            <a:off x="3068516" y="2343150"/>
            <a:ext cx="4366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9" name="Rectangle 18"/>
          <p:cNvSpPr/>
          <p:nvPr/>
        </p:nvSpPr>
        <p:spPr>
          <a:xfrm>
            <a:off x="3505201" y="325755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Error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6" idx="2"/>
            <a:endCxn id="19" idx="0"/>
          </p:cNvCxnSpPr>
          <p:nvPr/>
        </p:nvCxnSpPr>
        <p:spPr>
          <a:xfrm>
            <a:off x="3962401" y="272415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>
            <a:stCxn id="16" idx="3"/>
            <a:endCxn id="26" idx="1"/>
          </p:cNvCxnSpPr>
          <p:nvPr/>
        </p:nvCxnSpPr>
        <p:spPr>
          <a:xfrm>
            <a:off x="4419601" y="2343150"/>
            <a:ext cx="2760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6" name="Right Arrow 25"/>
          <p:cNvSpPr/>
          <p:nvPr/>
        </p:nvSpPr>
        <p:spPr>
          <a:xfrm>
            <a:off x="4695679" y="2100834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>
            <a:stCxn id="26" idx="3"/>
            <a:endCxn id="35" idx="1"/>
          </p:cNvCxnSpPr>
          <p:nvPr/>
        </p:nvCxnSpPr>
        <p:spPr>
          <a:xfrm>
            <a:off x="5674087" y="2343150"/>
            <a:ext cx="3457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35" name="Rectangle 34"/>
          <p:cNvSpPr/>
          <p:nvPr/>
        </p:nvSpPr>
        <p:spPr>
          <a:xfrm>
            <a:off x="6019801" y="1962150"/>
            <a:ext cx="914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Encode</a:t>
            </a:r>
          </a:p>
          <a:p>
            <a:pPr algn="ctr"/>
            <a:r>
              <a:rPr lang="en-US" dirty="0" err="1" smtClean="0"/>
              <a:t>Stmt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019801" y="325755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Error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5" idx="2"/>
            <a:endCxn id="37" idx="0"/>
          </p:cNvCxnSpPr>
          <p:nvPr/>
        </p:nvCxnSpPr>
        <p:spPr>
          <a:xfrm>
            <a:off x="6477001" y="272415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0" name="Rectangle 39"/>
          <p:cNvSpPr/>
          <p:nvPr/>
        </p:nvSpPr>
        <p:spPr>
          <a:xfrm>
            <a:off x="7315201" y="1200150"/>
            <a:ext cx="1496157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Store State</a:t>
            </a:r>
          </a:p>
          <a:p>
            <a:pPr algn="ctr"/>
            <a:r>
              <a:rPr lang="en-US" dirty="0" smtClean="0"/>
              <a:t>To Successor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35" idx="3"/>
            <a:endCxn id="40" idx="1"/>
          </p:cNvCxnSpPr>
          <p:nvPr/>
        </p:nvCxnSpPr>
        <p:spPr>
          <a:xfrm>
            <a:off x="6934201" y="234315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61" name="TextBox 60"/>
          <p:cNvSpPr txBox="1"/>
          <p:nvPr/>
        </p:nvSpPr>
        <p:spPr>
          <a:xfrm>
            <a:off x="4953000" y="210083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 - </a:t>
            </a:r>
            <a:r>
              <a:rPr lang="en-US" dirty="0" err="1" smtClean="0"/>
              <a:t>alloc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𝑒𝑛𝑐𝑜𝑑𝑒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≔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𝑎𝑙𝑙𝑜𝑐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∷</m:t>
                        </m:r>
                        <m:r>
                          <a:rPr lang="en-US" b="0" i="1" smtClean="0">
                            <a:latin typeface="Cambria Math"/>
                          </a:rPr>
                          <m:t>𝑟𝑒𝑠𝑡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𝑝𝑟𝑒𝑐𝑜𝑛𝑑𝑖𝑡𝑖𝑜𝑛</m:t>
                    </m:r>
                    <m:r>
                      <a:rPr lang="en-US" sz="2400" i="1" dirty="0" smtClean="0">
                        <a:latin typeface="Cambria Math"/>
                      </a:rPr>
                      <m:t>≔∀</m:t>
                    </m:r>
                    <m:r>
                      <a:rPr lang="en-US" sz="2400" b="0" i="1" dirty="0" smtClean="0">
                        <a:latin typeface="Cambria Math"/>
                      </a:rPr>
                      <m:t>𝑎</m:t>
                    </m:r>
                    <m:r>
                      <a:rPr lang="en-US" sz="2400" b="0" i="1" dirty="0" smtClean="0">
                        <a:latin typeface="Cambria Math"/>
                      </a:rPr>
                      <m:t>.</m:t>
                    </m:r>
                    <m:r>
                      <a:rPr lang="en-US" sz="2400" b="0" i="1" dirty="0" smtClean="0">
                        <a:latin typeface="Cambria Math"/>
                      </a:rPr>
                      <m:t>𝑎</m:t>
                    </m:r>
                    <m:r>
                      <a:rPr lang="en-US" sz="2400" b="0" i="1" dirty="0" smtClean="0">
                        <a:latin typeface="Cambria Math"/>
                      </a:rPr>
                      <m:t>≥</m:t>
                    </m:r>
                    <m:r>
                      <a:rPr lang="en-US" sz="2400" b="0" i="1" dirty="0" smtClean="0">
                        <a:latin typeface="Cambria Math"/>
                      </a:rPr>
                      <m:t>𝑓</m:t>
                    </m:r>
                    <m:r>
                      <a:rPr lang="en-US" sz="2400" b="0" i="1" dirty="0" smtClean="0">
                        <a:latin typeface="Cambria Math"/>
                      </a:rPr>
                      <m:t>∧</m:t>
                    </m:r>
                    <m:r>
                      <a:rPr lang="en-US" sz="2400" b="0" i="1" dirty="0" smtClean="0">
                        <a:latin typeface="Cambria Math"/>
                      </a:rPr>
                      <m:t>𝑎</m:t>
                    </m:r>
                    <m:r>
                      <a:rPr lang="en-US" sz="2400" b="0" i="1" dirty="0" smtClean="0">
                        <a:latin typeface="Cambria Math"/>
                      </a:rPr>
                      <m:t>&lt;</m:t>
                    </m:r>
                    <m:r>
                      <a:rPr lang="en-US" sz="2400" b="0" i="1" dirty="0" smtClean="0">
                        <a:latin typeface="Cambria Math"/>
                      </a:rPr>
                      <m:t>𝑓</m:t>
                    </m:r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𝑠</m:t>
                    </m:r>
                    <m:r>
                      <a:rPr lang="en-US" sz="2400" b="0" i="1" dirty="0" smtClean="0">
                        <a:latin typeface="Cambria Math"/>
                      </a:rPr>
                      <m:t>→¬</m:t>
                    </m:r>
                    <m:r>
                      <a:rPr lang="en-US" sz="2400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𝑎𝑙𝑙𝑜𝑐</m:t>
                    </m:r>
                    <m:r>
                      <a:rPr lang="en-US" sz="2400" b="0" i="1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𝑎</m:t>
                    </m:r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𝑎𝑙𝑙𝑜𝑐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∨</m:t>
                    </m:r>
                    <m:r>
                      <a:rPr lang="en-US" sz="2400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𝑎𝑙𝑙𝑜𝑐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𝑠𝑖𝑧𝑒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) :=</m:t>
                    </m:r>
                    <m:r>
                      <a:rPr lang="en-US" sz="2400" i="1" dirty="0" err="1" smtClean="0">
                        <a:latin typeface="Cambria Math"/>
                      </a:rPr>
                      <m:t>𝑖𝑡𝑒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err="1" smtClean="0">
                        <a:latin typeface="Cambria Math"/>
                      </a:rPr>
                      <m:t>𝑓</m:t>
                    </m:r>
                    <m:r>
                      <a:rPr lang="en-US" sz="2400" i="1" dirty="0" err="1" smtClean="0"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latin typeface="Cambria Math"/>
                      </a:rPr>
                      <m:t>𝑠</m:t>
                    </m:r>
                    <m:r>
                      <a:rPr lang="en-US" sz="2400" i="1" dirty="0" err="1" smtClean="0"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𝑠𝑖𝑧𝑒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𝑣𝑎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≔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𝑝𝑟𝑒𝑐𝑜𝑛𝑑𝑖𝑡𝑖𝑜𝑛</m:t>
                    </m:r>
                    <m:r>
                      <a:rPr lang="en-US" sz="2400" b="0" i="1" dirty="0" smtClean="0">
                        <a:latin typeface="Cambria Math"/>
                      </a:rPr>
                      <m:t>∧</m:t>
                    </m:r>
                    <m:r>
                      <a:rPr lang="en-US" sz="2400" i="1" dirty="0" smtClean="0">
                        <a:latin typeface="Cambria Math"/>
                      </a:rPr>
                      <m:t>𝑒𝑛𝑐𝑜𝑑𝑒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𝑟𝑒𝑠𝑡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5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 - 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32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𝑒𝑛𝑐𝑜𝑑𝑒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≔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∷</m:t>
                        </m:r>
                        <m:r>
                          <a:rPr lang="en-US" b="0" i="1" smtClean="0">
                            <a:latin typeface="Cambria Math"/>
                          </a:rPr>
                          <m:t>𝑟𝑒𝑠𝑡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𝑝𝑟𝑒𝑐𝑜𝑛𝑑𝑖𝑡𝑖𝑜𝑛</m:t>
                    </m:r>
                    <m:r>
                      <a:rPr lang="en-US" sz="2400" b="0" i="1" dirty="0" smtClean="0">
                        <a:latin typeface="Cambria Math"/>
                      </a:rPr>
                      <m:t>≔</m:t>
                    </m:r>
                    <m:r>
                      <a:rPr lang="en-US" sz="2400" b="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𝑎𝑙𝑙𝑜𝑐</m:t>
                    </m:r>
                    <m:r>
                      <a:rPr lang="en-US" sz="2400" b="0" i="1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𝑧</m:t>
                    </m:r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h𝑒𝑎𝑝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) :=</m:t>
                    </m:r>
                    <m:r>
                      <a:rPr lang="en-US" sz="2400" i="1" dirty="0" err="1" smtClean="0">
                        <a:latin typeface="Cambria Math"/>
                      </a:rPr>
                      <m:t>𝑖𝑡𝑒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err="1" smtClean="0">
                        <a:latin typeface="Cambria Math"/>
                      </a:rPr>
                      <m:t>𝑧</m:t>
                    </m:r>
                    <m:r>
                      <a:rPr lang="en-US" sz="2400" i="1" dirty="0" err="1" smtClean="0"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latin typeface="Cambria Math"/>
                      </a:rPr>
                      <m:t>𝑥</m:t>
                    </m:r>
                    <m:r>
                      <a:rPr lang="en-US" sz="2400" i="1" dirty="0" err="1" smtClean="0"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h𝑒𝑎𝑝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𝑖𝑡𝑒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𝑝𝑟𝑒𝑐𝑜𝑛𝑑𝑖𝑡𝑖𝑜𝑛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𝑒𝑛𝑐𝑜𝑑𝑒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, </m:t>
                    </m:r>
                    <m:r>
                      <a:rPr lang="en-US" sz="2400" i="1" dirty="0" smtClean="0">
                        <a:latin typeface="Cambria Math"/>
                      </a:rPr>
                      <m:t>𝑟𝑒𝑠𝑡</m:t>
                    </m:r>
                    <m:r>
                      <a:rPr lang="en-US" sz="2400" i="1" dirty="0" smtClean="0">
                        <a:latin typeface="Cambria Math"/>
                      </a:rPr>
                      <m:t>), </m:t>
                    </m:r>
                    <m:r>
                      <a:rPr lang="en-US" sz="2400" i="1" dirty="0" err="1" smtClean="0">
                        <a:latin typeface="Cambria Math"/>
                      </a:rPr>
                      <m:t>𝑡𝑜</m:t>
                    </m:r>
                    <m:r>
                      <a:rPr lang="en-US" sz="2400" i="1" dirty="0" err="1" smtClean="0">
                        <a:latin typeface="Cambria Math"/>
                      </a:rPr>
                      <m:t>_</m:t>
                    </m:r>
                    <m:r>
                      <a:rPr lang="en-US" sz="2400" i="1" dirty="0" err="1" smtClean="0">
                        <a:latin typeface="Cambria Math"/>
                      </a:rPr>
                      <m:t>𝑒𝑟𝑟𝑜𝑟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9447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8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1752599" y="1123950"/>
            <a:ext cx="1944785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33</a:t>
            </a:fld>
            <a:endParaRPr lang="en-GB"/>
          </a:p>
        </p:txBody>
      </p:sp>
      <p:sp>
        <p:nvSpPr>
          <p:cNvPr id="5" name="Folded Corner 4"/>
          <p:cNvSpPr/>
          <p:nvPr/>
        </p:nvSpPr>
        <p:spPr>
          <a:xfrm>
            <a:off x="304800" y="1733550"/>
            <a:ext cx="1219200" cy="5334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Program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1581150"/>
            <a:ext cx="1219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Separation Logic Analysis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1524000" y="200025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3" name="Rectangle 12"/>
          <p:cNvSpPr/>
          <p:nvPr/>
        </p:nvSpPr>
        <p:spPr>
          <a:xfrm>
            <a:off x="1981200" y="3638550"/>
            <a:ext cx="1219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BMC Encoder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4847492" y="3638550"/>
            <a:ext cx="1219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Z3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3851191" y="1733550"/>
            <a:ext cx="12192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SAFE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019800" y="2057400"/>
            <a:ext cx="2826874" cy="685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UNSAFE + COUNTEREXAMPLE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162800" y="3638550"/>
            <a:ext cx="1500554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UNSAFE?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6" idx="3"/>
            <a:endCxn id="18" idx="2"/>
          </p:cNvCxnSpPr>
          <p:nvPr/>
        </p:nvCxnSpPr>
        <p:spPr>
          <a:xfrm>
            <a:off x="3200400" y="2000250"/>
            <a:ext cx="65079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6" idx="2"/>
            <a:endCxn id="13" idx="0"/>
          </p:cNvCxnSpPr>
          <p:nvPr/>
        </p:nvCxnSpPr>
        <p:spPr>
          <a:xfrm>
            <a:off x="2590800" y="241935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7" name="Straight Arrow Connector 26"/>
          <p:cNvCxnSpPr>
            <a:stCxn id="13" idx="3"/>
            <a:endCxn id="14" idx="1"/>
          </p:cNvCxnSpPr>
          <p:nvPr/>
        </p:nvCxnSpPr>
        <p:spPr>
          <a:xfrm>
            <a:off x="3200400" y="3905250"/>
            <a:ext cx="16470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1" name="Straight Arrow Connector 30"/>
          <p:cNvCxnSpPr>
            <a:stCxn id="14" idx="3"/>
            <a:endCxn id="20" idx="2"/>
          </p:cNvCxnSpPr>
          <p:nvPr/>
        </p:nvCxnSpPr>
        <p:spPr>
          <a:xfrm>
            <a:off x="6066692" y="3905250"/>
            <a:ext cx="10961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33" name="Straight Arrow Connector 32"/>
          <p:cNvCxnSpPr>
            <a:stCxn id="14" idx="0"/>
            <a:endCxn id="19" idx="2"/>
          </p:cNvCxnSpPr>
          <p:nvPr/>
        </p:nvCxnSpPr>
        <p:spPr>
          <a:xfrm flipV="1">
            <a:off x="5457092" y="2400300"/>
            <a:ext cx="562708" cy="1238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60" name="TextBox 59"/>
          <p:cNvSpPr txBox="1"/>
          <p:nvPr/>
        </p:nvSpPr>
        <p:spPr>
          <a:xfrm>
            <a:off x="3810000" y="3870319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SMT-LIB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597834" y="2529185"/>
            <a:ext cx="1106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Transition</a:t>
            </a:r>
          </a:p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208448" y="3870319"/>
            <a:ext cx="81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UNSAT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748996" y="2945478"/>
            <a:ext cx="51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744393" y="110495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</a:t>
            </a:r>
            <a:r>
              <a:rPr lang="en-US" sz="1400" dirty="0" smtClean="0"/>
              <a:t>YER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88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Equivalent to SLA</a:t>
            </a:r>
            <a:r>
              <a:rPr lang="en-US" sz="2400" dirty="0" smtClean="0"/>
              <a:t>YER </a:t>
            </a:r>
            <a:r>
              <a:rPr lang="en-US" dirty="0" smtClean="0"/>
              <a:t>on sample problems</a:t>
            </a:r>
          </a:p>
          <a:p>
            <a:r>
              <a:rPr lang="en-US" dirty="0" smtClean="0"/>
              <a:t>Problems like example &lt; 0.5s</a:t>
            </a:r>
          </a:p>
          <a:p>
            <a:r>
              <a:rPr lang="en-US" dirty="0" smtClean="0"/>
              <a:t>Scalability unknown</a:t>
            </a:r>
          </a:p>
          <a:p>
            <a:r>
              <a:rPr lang="en-US" dirty="0" smtClean="0"/>
              <a:t>Not competitive with Sage or KLEE</a:t>
            </a:r>
          </a:p>
          <a:p>
            <a:pPr lvl="1"/>
            <a:r>
              <a:rPr lang="en-US" dirty="0" smtClean="0"/>
              <a:t>Z3 </a:t>
            </a:r>
            <a:r>
              <a:rPr lang="en-US" dirty="0" smtClean="0"/>
              <a:t>could match or beat Sage or KLEE, though.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3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Z3 Pain Relief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err="1" smtClean="0">
                        <a:latin typeface="Cambria Math"/>
                      </a:rPr>
                      <m:t>𝑖𝑡𝑒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latin typeface="Cambria Math"/>
                      </a:rPr>
                      <m:t>𝑐</m:t>
                    </m:r>
                    <m:r>
                      <a:rPr lang="en-US" sz="2400" i="1" dirty="0" err="1" smtClean="0"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latin typeface="Cambria Math"/>
                      </a:rPr>
                      <m:t>𝑎</m:t>
                    </m:r>
                    <m:r>
                      <a:rPr lang="en-US" sz="2400" i="1" dirty="0" err="1" smtClean="0"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is way slower than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𝑖𝑡𝑒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latin typeface="Cambria Math"/>
                      </a:rPr>
                      <m:t>𝑐</m:t>
                    </m:r>
                    <m:r>
                      <a:rPr lang="en-US" sz="2400" i="1" dirty="0" err="1" smtClean="0"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err="1" smtClean="0">
                        <a:latin typeface="Cambria Math"/>
                      </a:rPr>
                      <m:t>𝑎</m:t>
                    </m:r>
                    <m:r>
                      <a:rPr lang="en-US" sz="2400" i="1" dirty="0" err="1" smtClean="0"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(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2x</a:t>
                </a:r>
                <a:r>
                  <a:rPr lang="en-US" sz="2400" dirty="0" smtClean="0"/>
                  <a:t>)</a:t>
                </a:r>
              </a:p>
              <a:p>
                <a:r>
                  <a:rPr lang="en-US" sz="2400" dirty="0" smtClean="0"/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sz="2400" dirty="0" smtClean="0"/>
                  <a:t>: use last modified index to eliminate these (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2x</a:t>
                </a:r>
                <a:r>
                  <a:rPr lang="en-US" sz="2400" dirty="0" smtClean="0"/>
                  <a:t>)</a:t>
                </a:r>
              </a:p>
              <a:p>
                <a:r>
                  <a:rPr lang="en-US" sz="2400" dirty="0" smtClean="0"/>
                  <a:t>Use the new SAT solver (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10x</a:t>
                </a:r>
                <a:r>
                  <a:rPr lang="en-US" sz="2400" dirty="0" smtClean="0"/>
                  <a:t>)</a:t>
                </a:r>
              </a:p>
              <a:p>
                <a:r>
                  <a:rPr lang="en-US" sz="2400" dirty="0" smtClean="0"/>
                  <a:t>Use MBQI (sat/</a:t>
                </a:r>
                <a:r>
                  <a:rPr lang="en-US" sz="2400" dirty="0" err="1" smtClean="0"/>
                  <a:t>unsat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vs</a:t>
                </a:r>
                <a:r>
                  <a:rPr lang="en-US" sz="2400" dirty="0" smtClean="0"/>
                  <a:t> unknown)</a:t>
                </a:r>
              </a:p>
              <a:p>
                <a:r>
                  <a:rPr lang="en-US" sz="2400" dirty="0" smtClean="0"/>
                  <a:t>Don’t use </a:t>
                </a:r>
                <a:r>
                  <a:rPr lang="en-US" sz="2400" dirty="0" smtClean="0"/>
                  <a:t>Array Theory (sat/</a:t>
                </a:r>
                <a:r>
                  <a:rPr lang="en-US" sz="2400" dirty="0" err="1" smtClean="0"/>
                  <a:t>unsat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vs</a:t>
                </a:r>
                <a:r>
                  <a:rPr lang="en-US" sz="2400" dirty="0" smtClean="0"/>
                  <a:t> unknown)</a:t>
                </a:r>
              </a:p>
              <a:p>
                <a:r>
                  <a:rPr lang="en-US" sz="2400" dirty="0" err="1" smtClean="0"/>
                  <a:t>Init</a:t>
                </a:r>
                <a:r>
                  <a:rPr lang="en-US" sz="2400" dirty="0" smtClean="0"/>
                  <a:t> doesn’t matter much (</a:t>
                </a:r>
                <a:r>
                  <a:rPr lang="en-US" sz="2400" dirty="0" smtClean="0">
                    <a:latin typeface="Calibri"/>
                    <a:cs typeface="Calibri"/>
                  </a:rPr>
                  <a:t>±</a:t>
                </a:r>
                <a:r>
                  <a:rPr lang="en-US" sz="2400" dirty="0" smtClean="0"/>
                  <a:t>10%)</a:t>
                </a:r>
              </a:p>
              <a:p>
                <a:r>
                  <a:rPr lang="en-US" sz="2400" dirty="0" smtClean="0"/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: create explicit conjunction.  (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30x</a:t>
                </a:r>
                <a:r>
                  <a:rPr lang="en-US" sz="2400" dirty="0" smtClean="0"/>
                  <a:t> on small problems)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8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theory?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Array theory is not current</a:t>
                </a:r>
              </a:p>
              <a:p>
                <a:pPr lvl="1"/>
                <a:r>
                  <a:rPr lang="en-US" dirty="0" smtClean="0"/>
                  <a:t>We use quantifiers with </a:t>
                </a:r>
                <a:r>
                  <a:rPr lang="en-US" dirty="0" err="1" smtClean="0"/>
                  <a:t>uninterpreted</a:t>
                </a:r>
                <a:r>
                  <a:rPr lang="en-US" dirty="0" smtClean="0"/>
                  <a:t> functions: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𝑙𝑜𝑎𝑑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𝑎𝑟𝑟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𝑎𝑑𝑑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𝑎𝑟𝑟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𝑎𝑑𝑑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𝑠𝑡𝑜𝑟𝑒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𝑎𝑟𝑟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𝑎𝑑𝑑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𝑣𝑎𝑙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=∀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. </m:t>
                    </m:r>
                    <m:r>
                      <a:rPr lang="en-US" sz="2000" b="0" i="1" smtClean="0">
                        <a:latin typeface="Cambria Math"/>
                      </a:rPr>
                      <m:t>𝑖𝑡𝑒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𝑎𝑑𝑑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𝑣𝑎𝑙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𝑎𝑟𝑟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dirty="0" smtClean="0"/>
                  <a:t>We don’t want too many quantifiers</a:t>
                </a:r>
              </a:p>
              <a:p>
                <a:pPr lvl="2"/>
                <a:r>
                  <a:rPr lang="en-US" dirty="0" smtClean="0"/>
                  <a:t>Since we’re quantifying over time, keep track of when updates last occurred.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a basic block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𝑣𝑎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≔</m:t>
                    </m:r>
                    <m:r>
                      <a:rPr lang="en-US" b="0" i="1" smtClean="0">
                        <a:latin typeface="Cambria Math"/>
                      </a:rPr>
                      <m:t>𝑣𝑎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h𝑒𝑎𝑝</m:t>
                    </m:r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 := </m:t>
                    </m:r>
                    <m:r>
                      <a:rPr lang="en-US" i="1" dirty="0" smtClean="0">
                        <a:latin typeface="Cambria Math"/>
                      </a:rPr>
                      <m:t>h𝑒𝑎𝑝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𝑙𝑎𝑠𝑡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/>
                      </a:rPr>
                      <m:t>_</m:t>
                    </m:r>
                    <m:r>
                      <a:rPr lang="en-US" b="0" i="1" dirty="0" smtClean="0">
                        <a:latin typeface="Cambria Math"/>
                      </a:rPr>
                      <m:t>h𝑒𝑎𝑝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latin typeface="Cambria Math"/>
                      </a:rPr>
                      <m:t>−1),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𝑎𝑙𝑙𝑜𝑐</m:t>
                    </m:r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 := </m:t>
                    </m:r>
                    <m:r>
                      <a:rPr lang="en-US" i="1" dirty="0" err="1" smtClean="0">
                        <a:latin typeface="Cambria Math"/>
                      </a:rPr>
                      <m:t>𝑎𝑙𝑙𝑜𝑐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𝑙𝑎𝑠𝑡</m:t>
                    </m:r>
                    <m:r>
                      <a:rPr lang="en-US" i="1" dirty="0" err="1" smtClean="0">
                        <a:latin typeface="Cambria Math"/>
                      </a:rPr>
                      <m:t>_</m:t>
                    </m:r>
                    <m:r>
                      <a:rPr lang="en-US" i="1" dirty="0" err="1" smtClean="0">
                        <a:latin typeface="Cambria Math"/>
                      </a:rPr>
                      <m:t>𝑎𝑙𝑙𝑜𝑐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−1),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𝑠𝑖𝑧𝑒</m:t>
                    </m:r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 := </m:t>
                    </m:r>
                    <m:r>
                      <a:rPr lang="en-US" i="1" dirty="0" smtClean="0">
                        <a:latin typeface="Cambria Math"/>
                      </a:rPr>
                      <m:t>𝑠𝑖𝑧𝑒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𝑙𝑎𝑠𝑡</m:t>
                    </m:r>
                    <m:r>
                      <a:rPr lang="en-US" i="1" dirty="0" err="1" smtClean="0">
                        <a:latin typeface="Cambria Math"/>
                      </a:rPr>
                      <m:t>_</m:t>
                    </m:r>
                    <m:r>
                      <a:rPr lang="en-US" i="1" dirty="0" err="1" smtClean="0">
                        <a:latin typeface="Cambria Math"/>
                      </a:rPr>
                      <m:t>𝑎𝑙𝑙𝑜𝑐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−1),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(statements updating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heap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alloc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size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  <m:r>
                      <a:rPr lang="en-US" b="0" i="1" smtClean="0">
                        <a:latin typeface="Cambria Math"/>
                      </a:rPr>
                      <m:t>h𝑒𝑎𝑝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h𝑒𝑎𝑝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∧</m:t>
                    </m:r>
                    <m:r>
                      <a:rPr lang="en-US" b="0" i="1" smtClean="0">
                        <a:latin typeface="Cambria Math"/>
                      </a:rPr>
                      <m:t>𝑎𝑙𝑙𝑜𝑐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𝑎𝑙𝑙𝑜𝑐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∧</m:t>
                    </m:r>
                    <m:r>
                      <a:rPr lang="en-US" b="0" i="1" smtClean="0">
                        <a:latin typeface="Cambria Math"/>
                      </a:rPr>
                      <m:t>𝑠𝑖𝑧𝑒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𝑠𝑖𝑧𝑒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∧</m:t>
                    </m:r>
                    <m:r>
                      <a:rPr lang="en-US" b="0" i="1" smtClean="0">
                        <a:latin typeface="Cambria Math"/>
                      </a:rPr>
                      <m:t>𝑙𝑎𝑠𝑡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_</m:t>
                    </m:r>
                    <m:r>
                      <a:rPr lang="en-US" b="0" i="1" smtClean="0">
                        <a:latin typeface="Cambria Math"/>
                      </a:rPr>
                      <m:t>𝑎𝑙𝑙𝑜𝑐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∧</m:t>
                    </m:r>
                    <m:r>
                      <a:rPr lang="en-US" b="0" i="1" smtClean="0">
                        <a:latin typeface="Cambria Math"/>
                      </a:rPr>
                      <m:t>𝑙𝑎𝑠𝑡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_</m:t>
                    </m:r>
                    <m:r>
                      <a:rPr lang="en-US" b="0" i="1" smtClean="0">
                        <a:latin typeface="Cambria Math"/>
                      </a:rPr>
                      <m:t>h𝑒𝑎𝑝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∧</m:t>
                    </m:r>
                    <m:r>
                      <a:rPr lang="en-US" b="0" i="1" smtClean="0">
                        <a:latin typeface="Cambria Math"/>
                      </a:rPr>
                      <m:t>𝑣𝑎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𝑣𝑎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∧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𝑎𝑡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b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Counterexamples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unsafe, return a set of inputs causing failure</a:t>
            </a:r>
          </a:p>
          <a:p>
            <a:pPr lvl="1"/>
            <a:r>
              <a:rPr lang="en-US" dirty="0" smtClean="0"/>
              <a:t>Program inputs</a:t>
            </a:r>
          </a:p>
          <a:p>
            <a:pPr lvl="1"/>
            <a:r>
              <a:rPr lang="en-US" dirty="0" smtClean="0"/>
              <a:t>Nondeterministic assignments</a:t>
            </a:r>
          </a:p>
          <a:p>
            <a:r>
              <a:rPr lang="en-US" dirty="0" smtClean="0"/>
              <a:t>Established Techniques</a:t>
            </a:r>
          </a:p>
          <a:p>
            <a:pPr lvl="1"/>
            <a:r>
              <a:rPr lang="en-US" dirty="0"/>
              <a:t>Symbolic Execution (Sage, KLEE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Bounded Model Checking (CBMC)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399" y="1691564"/>
            <a:ext cx="1104901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:= 0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98" y="3130251"/>
            <a:ext cx="205740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1" y="3282651"/>
            <a:ext cx="1104899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return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447576"/>
            <a:ext cx="2057400" cy="10975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 :=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l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0" name="Straight Arrow Connector 9"/>
          <p:cNvCxnSpPr>
            <a:stCxn id="5" idx="3"/>
            <a:endCxn id="9" idx="1"/>
          </p:cNvCxnSpPr>
          <p:nvPr/>
        </p:nvCxnSpPr>
        <p:spPr>
          <a:xfrm>
            <a:off x="2019300" y="1996364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Curved Connector 13"/>
          <p:cNvCxnSpPr>
            <a:stCxn id="7" idx="2"/>
            <a:endCxn id="7" idx="3"/>
          </p:cNvCxnSpPr>
          <p:nvPr/>
        </p:nvCxnSpPr>
        <p:spPr>
          <a:xfrm rot="5400000" flipH="1" flipV="1">
            <a:off x="3981449" y="3301701"/>
            <a:ext cx="457200" cy="1028700"/>
          </a:xfrm>
          <a:prstGeom prst="curvedConnector4">
            <a:avLst>
              <a:gd name="adj1" fmla="val -50000"/>
              <a:gd name="adj2" fmla="val 122222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>
            <a:stCxn id="7" idx="1"/>
            <a:endCxn id="8" idx="3"/>
          </p:cNvCxnSpPr>
          <p:nvPr/>
        </p:nvCxnSpPr>
        <p:spPr>
          <a:xfrm flipH="1">
            <a:off x="2019300" y="3587451"/>
            <a:ext cx="6476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Curved Connector 16"/>
          <p:cNvCxnSpPr>
            <a:stCxn id="9" idx="3"/>
            <a:endCxn id="9" idx="0"/>
          </p:cNvCxnSpPr>
          <p:nvPr/>
        </p:nvCxnSpPr>
        <p:spPr>
          <a:xfrm flipH="1" flipV="1">
            <a:off x="3695700" y="1447576"/>
            <a:ext cx="1028700" cy="548788"/>
          </a:xfrm>
          <a:prstGeom prst="curvedConnector4">
            <a:avLst>
              <a:gd name="adj1" fmla="val -44102"/>
              <a:gd name="adj2" fmla="val 205741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>
            <a:off x="5562600" y="2643740"/>
            <a:ext cx="1219200" cy="6181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>
            <a:stCxn id="9" idx="2"/>
            <a:endCxn id="18" idx="1"/>
          </p:cNvCxnSpPr>
          <p:nvPr/>
        </p:nvCxnSpPr>
        <p:spPr>
          <a:xfrm rot="16200000" flipH="1">
            <a:off x="4425312" y="1815539"/>
            <a:ext cx="407676" cy="18669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0" name="Curved Connector 19"/>
          <p:cNvCxnSpPr>
            <a:stCxn id="18" idx="3"/>
            <a:endCxn id="18" idx="0"/>
          </p:cNvCxnSpPr>
          <p:nvPr/>
        </p:nvCxnSpPr>
        <p:spPr>
          <a:xfrm flipH="1" flipV="1">
            <a:off x="6172200" y="2643740"/>
            <a:ext cx="609600" cy="309087"/>
          </a:xfrm>
          <a:prstGeom prst="curvedConnector4">
            <a:avLst>
              <a:gd name="adj1" fmla="val -50192"/>
              <a:gd name="adj2" fmla="val 246782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5</a:t>
            </a:fld>
            <a:endParaRPr lang="en-GB"/>
          </a:p>
        </p:txBody>
      </p:sp>
      <p:cxnSp>
        <p:nvCxnSpPr>
          <p:cNvPr id="39" name="Straight Arrow Connector 38"/>
          <p:cNvCxnSpPr>
            <a:stCxn id="9" idx="2"/>
            <a:endCxn id="7" idx="0"/>
          </p:cNvCxnSpPr>
          <p:nvPr/>
        </p:nvCxnSpPr>
        <p:spPr>
          <a:xfrm flipH="1">
            <a:off x="3695699" y="2545151"/>
            <a:ext cx="1" cy="58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4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399" y="1691564"/>
            <a:ext cx="1104901" cy="609600"/>
          </a:xfrm>
          <a:prstGeom prst="rect">
            <a:avLst/>
          </a:prstGeom>
          <a:solidFill>
            <a:srgbClr val="CBFF97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:= 0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98" y="3130251"/>
            <a:ext cx="2057401" cy="914400"/>
          </a:xfrm>
          <a:prstGeom prst="rect">
            <a:avLst/>
          </a:prstGeom>
          <a:solidFill>
            <a:srgbClr val="CBFF9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1" y="3282651"/>
            <a:ext cx="1104899" cy="609600"/>
          </a:xfrm>
          <a:prstGeom prst="rect">
            <a:avLst/>
          </a:prstGeom>
          <a:solidFill>
            <a:srgbClr val="CBFF97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return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447576"/>
            <a:ext cx="2057400" cy="1097575"/>
          </a:xfrm>
          <a:prstGeom prst="rect">
            <a:avLst/>
          </a:prstGeom>
          <a:solidFill>
            <a:srgbClr val="CBFF9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 :=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l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0" name="Straight Arrow Connector 9"/>
          <p:cNvCxnSpPr>
            <a:stCxn id="5" idx="3"/>
            <a:endCxn id="9" idx="1"/>
          </p:cNvCxnSpPr>
          <p:nvPr/>
        </p:nvCxnSpPr>
        <p:spPr>
          <a:xfrm>
            <a:off x="2019300" y="1996364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Curved Connector 13"/>
          <p:cNvCxnSpPr>
            <a:stCxn id="7" idx="2"/>
            <a:endCxn id="7" idx="3"/>
          </p:cNvCxnSpPr>
          <p:nvPr/>
        </p:nvCxnSpPr>
        <p:spPr>
          <a:xfrm rot="5400000" flipH="1" flipV="1">
            <a:off x="3981449" y="3301701"/>
            <a:ext cx="457200" cy="1028700"/>
          </a:xfrm>
          <a:prstGeom prst="curvedConnector4">
            <a:avLst>
              <a:gd name="adj1" fmla="val -50000"/>
              <a:gd name="adj2" fmla="val 122222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>
            <a:stCxn id="7" idx="1"/>
            <a:endCxn id="8" idx="3"/>
          </p:cNvCxnSpPr>
          <p:nvPr/>
        </p:nvCxnSpPr>
        <p:spPr>
          <a:xfrm flipH="1">
            <a:off x="2019300" y="3587451"/>
            <a:ext cx="64769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Curved Connector 16"/>
          <p:cNvCxnSpPr>
            <a:stCxn id="9" idx="3"/>
            <a:endCxn id="9" idx="0"/>
          </p:cNvCxnSpPr>
          <p:nvPr/>
        </p:nvCxnSpPr>
        <p:spPr>
          <a:xfrm flipH="1" flipV="1">
            <a:off x="3695700" y="1447576"/>
            <a:ext cx="1028700" cy="548788"/>
          </a:xfrm>
          <a:prstGeom prst="curvedConnector4">
            <a:avLst>
              <a:gd name="adj1" fmla="val -44102"/>
              <a:gd name="adj2" fmla="val 205741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>
            <a:off x="5562600" y="2643740"/>
            <a:ext cx="1219200" cy="6181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>
            <a:stCxn id="9" idx="2"/>
            <a:endCxn id="18" idx="1"/>
          </p:cNvCxnSpPr>
          <p:nvPr/>
        </p:nvCxnSpPr>
        <p:spPr>
          <a:xfrm rot="16200000" flipH="1">
            <a:off x="4425312" y="1815539"/>
            <a:ext cx="407676" cy="18669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0" name="Curved Connector 19"/>
          <p:cNvCxnSpPr>
            <a:stCxn id="18" idx="3"/>
            <a:endCxn id="18" idx="0"/>
          </p:cNvCxnSpPr>
          <p:nvPr/>
        </p:nvCxnSpPr>
        <p:spPr>
          <a:xfrm flipH="1" flipV="1">
            <a:off x="6172200" y="2643740"/>
            <a:ext cx="609600" cy="309087"/>
          </a:xfrm>
          <a:prstGeom prst="curvedConnector4">
            <a:avLst>
              <a:gd name="adj1" fmla="val -50192"/>
              <a:gd name="adj2" fmla="val 246782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6</a:t>
            </a:fld>
            <a:endParaRPr lang="en-GB"/>
          </a:p>
        </p:txBody>
      </p:sp>
      <p:cxnSp>
        <p:nvCxnSpPr>
          <p:cNvPr id="39" name="Straight Arrow Connector 38"/>
          <p:cNvCxnSpPr>
            <a:stCxn id="9" idx="2"/>
            <a:endCxn id="7" idx="0"/>
          </p:cNvCxnSpPr>
          <p:nvPr/>
        </p:nvCxnSpPr>
        <p:spPr>
          <a:xfrm flipH="1">
            <a:off x="3695699" y="2545151"/>
            <a:ext cx="1" cy="585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2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399" y="1691564"/>
            <a:ext cx="1104901" cy="609600"/>
          </a:xfrm>
          <a:prstGeom prst="rect">
            <a:avLst/>
          </a:prstGeom>
          <a:solidFill>
            <a:srgbClr val="CBFF97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:= 0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98" y="3130251"/>
            <a:ext cx="205740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1" y="3282651"/>
            <a:ext cx="1104899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return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447576"/>
            <a:ext cx="2057400" cy="1097575"/>
          </a:xfrm>
          <a:prstGeom prst="rect">
            <a:avLst/>
          </a:prstGeom>
          <a:solidFill>
            <a:srgbClr val="CBFF9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 :=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l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0" name="Straight Arrow Connector 9"/>
          <p:cNvCxnSpPr>
            <a:stCxn id="5" idx="3"/>
            <a:endCxn id="9" idx="1"/>
          </p:cNvCxnSpPr>
          <p:nvPr/>
        </p:nvCxnSpPr>
        <p:spPr>
          <a:xfrm>
            <a:off x="2019300" y="1996364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Curved Connector 13"/>
          <p:cNvCxnSpPr>
            <a:stCxn id="7" idx="2"/>
            <a:endCxn id="7" idx="3"/>
          </p:cNvCxnSpPr>
          <p:nvPr/>
        </p:nvCxnSpPr>
        <p:spPr>
          <a:xfrm rot="5400000" flipH="1" flipV="1">
            <a:off x="3981449" y="3301701"/>
            <a:ext cx="457200" cy="1028700"/>
          </a:xfrm>
          <a:prstGeom prst="curvedConnector4">
            <a:avLst>
              <a:gd name="adj1" fmla="val -50000"/>
              <a:gd name="adj2" fmla="val 122222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>
            <a:stCxn id="7" idx="1"/>
            <a:endCxn id="8" idx="3"/>
          </p:cNvCxnSpPr>
          <p:nvPr/>
        </p:nvCxnSpPr>
        <p:spPr>
          <a:xfrm flipH="1">
            <a:off x="2019300" y="3587451"/>
            <a:ext cx="6476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Curved Connector 16"/>
          <p:cNvCxnSpPr>
            <a:stCxn id="9" idx="3"/>
            <a:endCxn id="9" idx="0"/>
          </p:cNvCxnSpPr>
          <p:nvPr/>
        </p:nvCxnSpPr>
        <p:spPr>
          <a:xfrm flipH="1" flipV="1">
            <a:off x="3695700" y="1447576"/>
            <a:ext cx="1028700" cy="548788"/>
          </a:xfrm>
          <a:prstGeom prst="curvedConnector4">
            <a:avLst>
              <a:gd name="adj1" fmla="val -44102"/>
              <a:gd name="adj2" fmla="val 205741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>
            <a:off x="5562600" y="2643740"/>
            <a:ext cx="1219200" cy="618173"/>
          </a:xfrm>
          <a:prstGeom prst="rect">
            <a:avLst/>
          </a:prstGeom>
          <a:solidFill>
            <a:srgbClr val="CBFF9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>
            <a:stCxn id="9" idx="2"/>
            <a:endCxn id="18" idx="1"/>
          </p:cNvCxnSpPr>
          <p:nvPr/>
        </p:nvCxnSpPr>
        <p:spPr>
          <a:xfrm rot="16200000" flipH="1">
            <a:off x="4425312" y="1815539"/>
            <a:ext cx="407676" cy="1866900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0" name="Curved Connector 19"/>
          <p:cNvCxnSpPr>
            <a:stCxn id="18" idx="3"/>
            <a:endCxn id="18" idx="0"/>
          </p:cNvCxnSpPr>
          <p:nvPr/>
        </p:nvCxnSpPr>
        <p:spPr>
          <a:xfrm flipH="1" flipV="1">
            <a:off x="6172200" y="2643740"/>
            <a:ext cx="609600" cy="309087"/>
          </a:xfrm>
          <a:prstGeom prst="curvedConnector4">
            <a:avLst>
              <a:gd name="adj1" fmla="val -50192"/>
              <a:gd name="adj2" fmla="val 246782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7</a:t>
            </a:fld>
            <a:endParaRPr lang="en-GB"/>
          </a:p>
        </p:txBody>
      </p:sp>
      <p:cxnSp>
        <p:nvCxnSpPr>
          <p:cNvPr id="39" name="Straight Arrow Connector 38"/>
          <p:cNvCxnSpPr>
            <a:stCxn id="9" idx="2"/>
            <a:endCxn id="7" idx="0"/>
          </p:cNvCxnSpPr>
          <p:nvPr/>
        </p:nvCxnSpPr>
        <p:spPr>
          <a:xfrm flipH="1">
            <a:off x="3695699" y="2545151"/>
            <a:ext cx="1" cy="58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399" y="1691564"/>
            <a:ext cx="1104901" cy="609600"/>
          </a:xfrm>
          <a:prstGeom prst="rect">
            <a:avLst/>
          </a:prstGeom>
          <a:solidFill>
            <a:srgbClr val="FF967D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:= 0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98" y="3130251"/>
            <a:ext cx="2057401" cy="914400"/>
          </a:xfrm>
          <a:prstGeom prst="rect">
            <a:avLst/>
          </a:prstGeom>
          <a:solidFill>
            <a:srgbClr val="FF967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1" y="3282651"/>
            <a:ext cx="1104899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return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447576"/>
            <a:ext cx="2057400" cy="1097575"/>
          </a:xfrm>
          <a:prstGeom prst="rect">
            <a:avLst/>
          </a:prstGeom>
          <a:solidFill>
            <a:srgbClr val="FF967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t :=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alloc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(2)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*(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t+next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:= l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l := t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0" name="Straight Arrow Connector 9"/>
          <p:cNvCxnSpPr>
            <a:stCxn id="5" idx="3"/>
            <a:endCxn id="9" idx="1"/>
          </p:cNvCxnSpPr>
          <p:nvPr/>
        </p:nvCxnSpPr>
        <p:spPr>
          <a:xfrm>
            <a:off x="2019300" y="1996364"/>
            <a:ext cx="6477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4" name="Curved Connector 13"/>
          <p:cNvCxnSpPr>
            <a:stCxn id="7" idx="2"/>
            <a:endCxn id="7" idx="3"/>
          </p:cNvCxnSpPr>
          <p:nvPr/>
        </p:nvCxnSpPr>
        <p:spPr>
          <a:xfrm rot="5400000" flipH="1" flipV="1">
            <a:off x="3981449" y="3301701"/>
            <a:ext cx="457200" cy="1028700"/>
          </a:xfrm>
          <a:prstGeom prst="curvedConnector4">
            <a:avLst>
              <a:gd name="adj1" fmla="val -50000"/>
              <a:gd name="adj2" fmla="val 122222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>
            <a:stCxn id="7" idx="1"/>
            <a:endCxn id="8" idx="3"/>
          </p:cNvCxnSpPr>
          <p:nvPr/>
        </p:nvCxnSpPr>
        <p:spPr>
          <a:xfrm flipH="1">
            <a:off x="2019300" y="3587451"/>
            <a:ext cx="6476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" name="Curved Connector 16"/>
          <p:cNvCxnSpPr>
            <a:stCxn id="9" idx="3"/>
            <a:endCxn id="9" idx="0"/>
          </p:cNvCxnSpPr>
          <p:nvPr/>
        </p:nvCxnSpPr>
        <p:spPr>
          <a:xfrm flipH="1" flipV="1">
            <a:off x="3695700" y="1447576"/>
            <a:ext cx="1028700" cy="548788"/>
          </a:xfrm>
          <a:prstGeom prst="curvedConnector4">
            <a:avLst>
              <a:gd name="adj1" fmla="val -44102"/>
              <a:gd name="adj2" fmla="val 205741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>
            <a:off x="5562600" y="2643740"/>
            <a:ext cx="1219200" cy="6181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>
            <a:stCxn id="9" idx="2"/>
            <a:endCxn id="18" idx="1"/>
          </p:cNvCxnSpPr>
          <p:nvPr/>
        </p:nvCxnSpPr>
        <p:spPr>
          <a:xfrm rot="16200000" flipH="1">
            <a:off x="4425312" y="1815539"/>
            <a:ext cx="407676" cy="18669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0" name="Curved Connector 19"/>
          <p:cNvCxnSpPr>
            <a:stCxn id="18" idx="3"/>
            <a:endCxn id="18" idx="0"/>
          </p:cNvCxnSpPr>
          <p:nvPr/>
        </p:nvCxnSpPr>
        <p:spPr>
          <a:xfrm flipH="1" flipV="1">
            <a:off x="6172200" y="2643740"/>
            <a:ext cx="609600" cy="309087"/>
          </a:xfrm>
          <a:prstGeom prst="curvedConnector4">
            <a:avLst>
              <a:gd name="adj1" fmla="val -50192"/>
              <a:gd name="adj2" fmla="val 246782"/>
            </a:avLst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8</a:t>
            </a:fld>
            <a:endParaRPr lang="en-GB"/>
          </a:p>
        </p:txBody>
      </p:sp>
      <p:cxnSp>
        <p:nvCxnSpPr>
          <p:cNvPr id="39" name="Straight Arrow Connector 38"/>
          <p:cNvCxnSpPr>
            <a:stCxn id="9" idx="2"/>
            <a:endCxn id="7" idx="0"/>
          </p:cNvCxnSpPr>
          <p:nvPr/>
        </p:nvCxnSpPr>
        <p:spPr>
          <a:xfrm flipH="1">
            <a:off x="3695699" y="2545151"/>
            <a:ext cx="1" cy="585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4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Heuristics guide the search</a:t>
            </a:r>
          </a:p>
          <a:p>
            <a:r>
              <a:rPr lang="en-US" dirty="0" smtClean="0"/>
              <a:t>Whole paths are checked before checking other paths</a:t>
            </a:r>
          </a:p>
          <a:p>
            <a:r>
              <a:rPr lang="en-US" dirty="0" smtClean="0"/>
              <a:t>No guarantees any </a:t>
            </a:r>
            <a:r>
              <a:rPr lang="en-US" b="1" i="1" dirty="0" smtClean="0"/>
              <a:t>particular</a:t>
            </a:r>
            <a:r>
              <a:rPr lang="en-US" dirty="0" smtClean="0"/>
              <a:t> bug will be found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46C9-5287-4979-BC97-2A6052EF70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r_template_16x9_wh">
  <a:themeElements>
    <a:clrScheme name="MSR Colou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SR Compatibl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msr_template_16x9_wh</Template>
  <TotalTime>1782</TotalTime>
  <Words>1487</Words>
  <Application>Microsoft Office PowerPoint</Application>
  <PresentationFormat>On-screen Show (16:9)</PresentationFormat>
  <Paragraphs>400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msr_template_16x9_wh</vt:lpstr>
      <vt:lpstr>Counterexample Generation for Separation-Logic-Based Proofs</vt:lpstr>
      <vt:lpstr>SLAYER</vt:lpstr>
      <vt:lpstr>SLAYER Results</vt:lpstr>
      <vt:lpstr>Concrete Counterexamples</vt:lpstr>
      <vt:lpstr>Symbolic Execution</vt:lpstr>
      <vt:lpstr>Symbolic Execution</vt:lpstr>
      <vt:lpstr>Symbolic Execution</vt:lpstr>
      <vt:lpstr>Symbolic Execution</vt:lpstr>
      <vt:lpstr>Symbolic Execution</vt:lpstr>
      <vt:lpstr>Bounded Model Checking</vt:lpstr>
      <vt:lpstr>Bounded Model Checking</vt:lpstr>
      <vt:lpstr>Bounded Model Checking</vt:lpstr>
      <vt:lpstr>Bounded Model Checking</vt:lpstr>
      <vt:lpstr>Bounded Model Checking</vt:lpstr>
      <vt:lpstr>Bounded Model Checking</vt:lpstr>
      <vt:lpstr>BMC on Abstract Counterexample</vt:lpstr>
      <vt:lpstr>Abstract Counterexample</vt:lpstr>
      <vt:lpstr>Abstract Counterexample</vt:lpstr>
      <vt:lpstr>Practicalities</vt:lpstr>
      <vt:lpstr>Prune and Weaken</vt:lpstr>
      <vt:lpstr>BMC Safety Violations</vt:lpstr>
      <vt:lpstr>Precise Word-Level Memory Model</vt:lpstr>
      <vt:lpstr>Precise Word-Level Memory Model</vt:lpstr>
      <vt:lpstr>Precise Word-Level Memory Model</vt:lpstr>
      <vt:lpstr>Precise Word-Level Memory Model</vt:lpstr>
      <vt:lpstr>Encoding – High Level</vt:lpstr>
      <vt:lpstr>Initial state</vt:lpstr>
      <vt:lpstr>Transition</vt:lpstr>
      <vt:lpstr>Encode</vt:lpstr>
      <vt:lpstr>Encode – Threading State</vt:lpstr>
      <vt:lpstr>Encode - alloc</vt:lpstr>
      <vt:lpstr>Encode - store</vt:lpstr>
      <vt:lpstr>Process Summary</vt:lpstr>
      <vt:lpstr>Performance</vt:lpstr>
      <vt:lpstr>Z3 Pain Relief</vt:lpstr>
      <vt:lpstr>Questions?</vt:lpstr>
      <vt:lpstr>PowerPoint Presentation</vt:lpstr>
      <vt:lpstr>Array theory?</vt:lpstr>
      <vt:lpstr>Encoding a basic block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Counterexample Generation for Separation Logic</dc:title>
  <dc:creator>Arlen Cox</dc:creator>
  <cp:lastModifiedBy>speaker</cp:lastModifiedBy>
  <cp:revision>60</cp:revision>
  <dcterms:created xsi:type="dcterms:W3CDTF">2011-10-31T11:08:11Z</dcterms:created>
  <dcterms:modified xsi:type="dcterms:W3CDTF">2011-11-01T21:45:29Z</dcterms:modified>
</cp:coreProperties>
</file>