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84" r:id="rId2"/>
    <p:sldMasterId id="2147483691" r:id="rId3"/>
    <p:sldMasterId id="2147483693" r:id="rId4"/>
  </p:sldMasterIdLst>
  <p:notesMasterIdLst>
    <p:notesMasterId r:id="rId35"/>
  </p:notesMasterIdLst>
  <p:sldIdLst>
    <p:sldId id="256" r:id="rId5"/>
    <p:sldId id="300" r:id="rId6"/>
    <p:sldId id="411" r:id="rId7"/>
    <p:sldId id="360" r:id="rId8"/>
    <p:sldId id="380" r:id="rId9"/>
    <p:sldId id="402" r:id="rId10"/>
    <p:sldId id="403" r:id="rId11"/>
    <p:sldId id="404" r:id="rId12"/>
    <p:sldId id="405" r:id="rId13"/>
    <p:sldId id="406" r:id="rId14"/>
    <p:sldId id="407" r:id="rId15"/>
    <p:sldId id="400" r:id="rId16"/>
    <p:sldId id="364" r:id="rId17"/>
    <p:sldId id="384" r:id="rId18"/>
    <p:sldId id="385" r:id="rId19"/>
    <p:sldId id="398" r:id="rId20"/>
    <p:sldId id="425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1" autoAdjust="0"/>
    <p:restoredTop sz="85882" autoAdjust="0"/>
  </p:normalViewPr>
  <p:slideViewPr>
    <p:cSldViewPr snapToGrid="0">
      <p:cViewPr varScale="1">
        <p:scale>
          <a:sx n="110" d="100"/>
          <a:sy n="110" d="100"/>
        </p:scale>
        <p:origin x="-84" y="-7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37160-ED5C-42E8-A820-09754319362B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DB422-6893-4A0D-A6DA-867449C524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26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26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26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155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84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Advantage:</a:t>
            </a:r>
          </a:p>
          <a:p>
            <a:r>
              <a:rPr lang="en-GB" dirty="0" smtClean="0"/>
              <a:t>Not</a:t>
            </a:r>
            <a:r>
              <a:rPr lang="en-GB" baseline="0" dirty="0" smtClean="0"/>
              <a:t> need to give A0,</a:t>
            </a:r>
          </a:p>
          <a:p>
            <a:r>
              <a:rPr lang="en-GB" baseline="0" dirty="0" smtClean="0"/>
              <a:t>Can reason about more than probes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72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Hilbert-style </a:t>
            </a:r>
            <a:r>
              <a:rPr lang="en-GB" dirty="0" err="1" smtClean="0"/>
              <a:t>axiomatisation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notoriously difficult to automate.</a:t>
            </a:r>
          </a:p>
          <a:p>
            <a:r>
              <a:rPr lang="en-GB" dirty="0" smtClean="0"/>
              <a:t>Sound and </a:t>
            </a:r>
            <a:r>
              <a:rPr lang="en-GB" dirty="0" smtClean="0"/>
              <a:t>complete.</a:t>
            </a:r>
          </a:p>
          <a:p>
            <a:r>
              <a:rPr lang="en-GB" dirty="0" smtClean="0"/>
              <a:t>Can</a:t>
            </a:r>
            <a:r>
              <a:rPr lang="en-GB" baseline="0" dirty="0" smtClean="0"/>
              <a:t> be dissected into subparts: propositional, modal, </a:t>
            </a:r>
            <a:r>
              <a:rPr lang="en-GB" baseline="0" dirty="0" err="1" smtClean="0"/>
              <a:t>hypothethical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Rely on</a:t>
            </a:r>
            <a:br>
              <a:rPr lang="en-GB" dirty="0" smtClean="0"/>
            </a:br>
            <a:r>
              <a:rPr lang="en-GB" dirty="0" smtClean="0"/>
              <a:t>AxiomC1</a:t>
            </a:r>
            <a:br>
              <a:rPr lang="en-GB" dirty="0" smtClean="0"/>
            </a:br>
            <a:r>
              <a:rPr lang="en-GB" dirty="0" smtClean="0"/>
              <a:t>C2</a:t>
            </a:r>
            <a:br>
              <a:rPr lang="en-GB" dirty="0" smtClean="0"/>
            </a:br>
            <a:r>
              <a:rPr lang="en-GB" dirty="0" smtClean="0"/>
              <a:t>Prop8</a:t>
            </a:r>
            <a:br>
              <a:rPr lang="en-GB" dirty="0" smtClean="0"/>
            </a:br>
            <a:r>
              <a:rPr lang="en-GB" dirty="0" smtClean="0"/>
              <a:t>Prop9</a:t>
            </a:r>
            <a:br>
              <a:rPr lang="en-GB" dirty="0" smtClean="0"/>
            </a:br>
            <a:r>
              <a:rPr lang="en-GB" dirty="0" smtClean="0"/>
              <a:t>(modulo distribution, commutation)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602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2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2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2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26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26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26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DB422-6893-4A0D-A6DA-867449C5245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2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E1DC-316C-43F1-B8D9-0F3F830280AF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815E-BD87-49A4-8AF5-C5B78B3EB1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E1DC-316C-43F1-B8D9-0F3F830280AF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815E-BD87-49A4-8AF5-C5B78B3EB1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A154-7620-4F71-96EE-5218E07C2BD4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0DB8-9D18-423A-8973-5EEBCD59C1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A154-7620-4F71-96EE-5218E07C2BD4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0DB8-9D18-423A-8973-5EEBCD59C1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A154-7620-4F71-96EE-5218E07C2BD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11/2/2011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0DB8-9D18-423A-8973-5EEBCD59C17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A154-7620-4F71-96EE-5218E07C2BD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11/2/2011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0DB8-9D18-423A-8973-5EEBCD59C17E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2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ab_PP_Banner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9413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8311"/>
            <a:ext cx="8229600" cy="3126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" pitchFamily="34" charset="0"/>
              </a:defRPr>
            </a:lvl1pPr>
          </a:lstStyle>
          <a:p>
            <a:fld id="{C008E1DC-316C-43F1-B8D9-0F3F830280AF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" pitchFamily="34" charset="0"/>
              </a:defRPr>
            </a:lvl1pPr>
          </a:lstStyle>
          <a:p>
            <a:fld id="{FC6E815E-BD87-49A4-8AF5-C5B78B3EB18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F0"/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PPT_Header.bmp                                                 00003143HAGGEN/MICROSOFT               BEEB6CD9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9413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8311"/>
            <a:ext cx="8229600" cy="3126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E1DC-316C-43F1-B8D9-0F3F830280AF}" type="datetimeFigureOut">
              <a:rPr lang="en-US" smtClean="0"/>
              <a:pPr/>
              <a:t>11/2/2011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E815E-BD87-49A4-8AF5-C5B78B3EB18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F0"/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PPT_Header.bmp                                                 00003143HAGGEN/MICROSOFT               BEEB6CD9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9413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8311"/>
            <a:ext cx="8229600" cy="3126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E1DC-316C-43F1-B8D9-0F3F830280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11/2/2011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E815E-BD87-49A4-8AF5-C5B78B3EB184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14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F0"/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image" Target="../media/image10.tmp"/><Relationship Id="rId7" Type="http://schemas.openxmlformats.org/officeDocument/2006/relationships/image" Target="../media/image1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7" Type="http://schemas.openxmlformats.org/officeDocument/2006/relationships/image" Target="../media/image25.tmp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3" Type="http://schemas.openxmlformats.org/officeDocument/2006/relationships/image" Target="../media/image26.tmp"/><Relationship Id="rId7" Type="http://schemas.openxmlformats.org/officeDocument/2006/relationships/image" Target="../media/image29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mp"/><Relationship Id="rId5" Type="http://schemas.openxmlformats.org/officeDocument/2006/relationships/image" Target="../media/image280.png"/><Relationship Id="rId4" Type="http://schemas.openxmlformats.org/officeDocument/2006/relationships/image" Target="../media/image27.tmp"/><Relationship Id="rId9" Type="http://schemas.openxmlformats.org/officeDocument/2006/relationships/image" Target="../media/image31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tm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15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image" Target="../media/image10.tmp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031" y="1636657"/>
            <a:ext cx="7772400" cy="1102519"/>
          </a:xfrm>
        </p:spPr>
        <p:txBody>
          <a:bodyPr>
            <a:normAutofit/>
          </a:bodyPr>
          <a:lstStyle/>
          <a:p>
            <a:r>
              <a:rPr lang="en-GB" dirty="0" smtClean="0"/>
              <a:t>Solving trust issues using Z3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16712" y="4762339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85000"/>
                  </a:schemeClr>
                </a:solidFill>
              </a:rPr>
              <a:t>Z3 SIG, November 2011</a:t>
            </a:r>
            <a:endParaRPr lang="en-GB" sz="1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312622"/>
            <a:ext cx="8968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Moritz </a:t>
            </a:r>
            <a:r>
              <a:rPr lang="en-GB" dirty="0"/>
              <a:t>Y. </a:t>
            </a:r>
            <a:r>
              <a:rPr lang="en-GB" dirty="0" smtClean="0"/>
              <a:t>Becker, </a:t>
            </a:r>
            <a:r>
              <a:rPr lang="en-GB" u="sng" dirty="0" err="1" smtClean="0"/>
              <a:t>Nik</a:t>
            </a:r>
            <a:r>
              <a:rPr lang="en-GB" u="sng" dirty="0" smtClean="0"/>
              <a:t> Sultana</a:t>
            </a:r>
            <a:r>
              <a:rPr lang="en-GB" dirty="0" smtClean="0"/>
              <a:t> </a:t>
            </a:r>
            <a:r>
              <a:rPr lang="en-GB" dirty="0" smtClean="0"/>
              <a:t>               Alessandra Russo                   </a:t>
            </a:r>
            <a:r>
              <a:rPr lang="en-GB" dirty="0" err="1" smtClean="0"/>
              <a:t>Masoud</a:t>
            </a:r>
            <a:r>
              <a:rPr lang="en-GB" dirty="0" smtClean="0"/>
              <a:t> </a:t>
            </a:r>
            <a:r>
              <a:rPr lang="en-GB" dirty="0" err="1" smtClean="0"/>
              <a:t>Koleini</a:t>
            </a:r>
            <a:endParaRPr lang="en-GB" dirty="0" smtClean="0"/>
          </a:p>
          <a:p>
            <a:pPr algn="ctr"/>
            <a:r>
              <a:rPr lang="en-GB" dirty="0" smtClean="0"/>
              <a:t>        Microsoft </a:t>
            </a:r>
            <a:r>
              <a:rPr lang="en-GB" dirty="0" smtClean="0"/>
              <a:t>Research, Cambridge       </a:t>
            </a:r>
            <a:r>
              <a:rPr lang="en-GB" dirty="0" smtClean="0"/>
              <a:t>      </a:t>
            </a:r>
            <a:r>
              <a:rPr lang="en-GB" dirty="0" smtClean="0"/>
              <a:t>Imperial </a:t>
            </a:r>
            <a:r>
              <a:rPr lang="en-GB" dirty="0" smtClean="0"/>
              <a:t>College                Birmingham University</a:t>
            </a:r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778122" y="3931824"/>
            <a:ext cx="5126557" cy="10470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5185232" y="826592"/>
            <a:ext cx="3346556" cy="2397149"/>
          </a:xfrm>
          <a:custGeom>
            <a:avLst/>
            <a:gdLst>
              <a:gd name="connsiteX0" fmla="*/ 42751 w 3346556"/>
              <a:gd name="connsiteY0" fmla="*/ 766434 h 3196198"/>
              <a:gd name="connsiteX1" fmla="*/ 92446 w 3346556"/>
              <a:gd name="connsiteY1" fmla="*/ 20999 h 3196198"/>
              <a:gd name="connsiteX2" fmla="*/ 1016786 w 3346556"/>
              <a:gd name="connsiteY2" fmla="*/ 199903 h 3196198"/>
              <a:gd name="connsiteX3" fmla="*/ 1901368 w 3346556"/>
              <a:gd name="connsiteY3" fmla="*/ 140268 h 3196198"/>
              <a:gd name="connsiteX4" fmla="*/ 3054307 w 3346556"/>
              <a:gd name="connsiteY4" fmla="*/ 259538 h 3196198"/>
              <a:gd name="connsiteX5" fmla="*/ 2944977 w 3346556"/>
              <a:gd name="connsiteY5" fmla="*/ 1303147 h 3196198"/>
              <a:gd name="connsiteX6" fmla="*/ 3342542 w 3346556"/>
              <a:gd name="connsiteY6" fmla="*/ 2028703 h 3196198"/>
              <a:gd name="connsiteX7" fmla="*/ 3064246 w 3346556"/>
              <a:gd name="connsiteY7" fmla="*/ 2774138 h 3196198"/>
              <a:gd name="connsiteX8" fmla="*/ 1841733 w 3346556"/>
              <a:gd name="connsiteY8" fmla="*/ 3171703 h 3196198"/>
              <a:gd name="connsiteX9" fmla="*/ 1523681 w 3346556"/>
              <a:gd name="connsiteY9" fmla="*/ 2078399 h 3196198"/>
              <a:gd name="connsiteX10" fmla="*/ 499951 w 3346556"/>
              <a:gd name="connsiteY10" fmla="*/ 1959129 h 3196198"/>
              <a:gd name="connsiteX11" fmla="*/ 201777 w 3346556"/>
              <a:gd name="connsiteY11" fmla="*/ 1332964 h 3196198"/>
              <a:gd name="connsiteX12" fmla="*/ 181899 w 3346556"/>
              <a:gd name="connsiteY12" fmla="*/ 985094 h 3196198"/>
              <a:gd name="connsiteX13" fmla="*/ 42751 w 3346556"/>
              <a:gd name="connsiteY13" fmla="*/ 766434 h 319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46556" h="3196198">
                <a:moveTo>
                  <a:pt x="42751" y="766434"/>
                </a:moveTo>
                <a:cubicBezTo>
                  <a:pt x="27842" y="605751"/>
                  <a:pt x="-69893" y="115421"/>
                  <a:pt x="92446" y="20999"/>
                </a:cubicBezTo>
                <a:cubicBezTo>
                  <a:pt x="254785" y="-73423"/>
                  <a:pt x="715299" y="180025"/>
                  <a:pt x="1016786" y="199903"/>
                </a:cubicBezTo>
                <a:cubicBezTo>
                  <a:pt x="1318273" y="219781"/>
                  <a:pt x="1561781" y="130329"/>
                  <a:pt x="1901368" y="140268"/>
                </a:cubicBezTo>
                <a:cubicBezTo>
                  <a:pt x="2240955" y="150207"/>
                  <a:pt x="2880372" y="65725"/>
                  <a:pt x="3054307" y="259538"/>
                </a:cubicBezTo>
                <a:cubicBezTo>
                  <a:pt x="3228242" y="453351"/>
                  <a:pt x="2896938" y="1008286"/>
                  <a:pt x="2944977" y="1303147"/>
                </a:cubicBezTo>
                <a:cubicBezTo>
                  <a:pt x="2993016" y="1598008"/>
                  <a:pt x="3322664" y="1783538"/>
                  <a:pt x="3342542" y="2028703"/>
                </a:cubicBezTo>
                <a:cubicBezTo>
                  <a:pt x="3362420" y="2273868"/>
                  <a:pt x="3314381" y="2583638"/>
                  <a:pt x="3064246" y="2774138"/>
                </a:cubicBezTo>
                <a:cubicBezTo>
                  <a:pt x="2814111" y="2964638"/>
                  <a:pt x="2098494" y="3287660"/>
                  <a:pt x="1841733" y="3171703"/>
                </a:cubicBezTo>
                <a:cubicBezTo>
                  <a:pt x="1584972" y="3055747"/>
                  <a:pt x="1747311" y="2280495"/>
                  <a:pt x="1523681" y="2078399"/>
                </a:cubicBezTo>
                <a:cubicBezTo>
                  <a:pt x="1300051" y="1876303"/>
                  <a:pt x="720268" y="2083368"/>
                  <a:pt x="499951" y="1959129"/>
                </a:cubicBezTo>
                <a:cubicBezTo>
                  <a:pt x="279634" y="1834890"/>
                  <a:pt x="254786" y="1495303"/>
                  <a:pt x="201777" y="1332964"/>
                </a:cubicBezTo>
                <a:cubicBezTo>
                  <a:pt x="148768" y="1170625"/>
                  <a:pt x="203434" y="1081172"/>
                  <a:pt x="181899" y="985094"/>
                </a:cubicBezTo>
                <a:cubicBezTo>
                  <a:pt x="160364" y="889016"/>
                  <a:pt x="57660" y="927117"/>
                  <a:pt x="42751" y="766434"/>
                </a:cubicBezTo>
                <a:close/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/>
          <a:stretch/>
        </p:blipFill>
        <p:spPr>
          <a:xfrm>
            <a:off x="338816" y="737980"/>
            <a:ext cx="2266901" cy="2676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33369" y="1531889"/>
                <a:ext cx="908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69" y="2042519"/>
                <a:ext cx="90839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42" t="-8197" r="-5369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33369" y="1531889"/>
                <a:ext cx="908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69" y="2042519"/>
                <a:ext cx="90839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42" t="-8197" r="-5369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36678" y="1747200"/>
                <a:ext cx="919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78" y="2329600"/>
                <a:ext cx="91903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000" t="-8197" r="-5333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414647" y="1956867"/>
                <a:ext cx="919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647" y="2609156"/>
                <a:ext cx="91903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325" t="-8197" r="-529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05384" y="2203673"/>
                <a:ext cx="919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84" y="2938231"/>
                <a:ext cx="91903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325" t="-8197" r="-529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18" y="1182844"/>
            <a:ext cx="809625" cy="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265527" y="1535376"/>
            <a:ext cx="3153990" cy="42149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 rot="21029823">
                <a:off x="3239626" y="1295386"/>
                <a:ext cx="20669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),...,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  <a:r>
                  <a:rPr lang="en-GB" dirty="0" smtClean="0"/>
                  <a:t>?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29823">
                <a:off x="3232605" y="1834902"/>
                <a:ext cx="2080954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3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602384" y="1346672"/>
                <a:ext cx="604588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384" y="1795562"/>
                <a:ext cx="604588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229142" y="783825"/>
                <a:ext cx="100700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600" i="1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142" y="1045100"/>
                <a:ext cx="1007006" cy="110799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 rot="21027706">
            <a:off x="2467810" y="1706083"/>
            <a:ext cx="224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Yes, No, Yes, Yes, ...!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36678" y="3938294"/>
                <a:ext cx="7198836" cy="1040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200"/>
                  </a:spcAft>
                </a:pPr>
                <a:r>
                  <a:rPr lang="en-GB" sz="2800" dirty="0" smtClean="0">
                    <a:solidFill>
                      <a:prstClr val="black"/>
                    </a:solidFill>
                  </a:rPr>
                  <a:t>A query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is </a:t>
                </a:r>
                <a:r>
                  <a:rPr lang="en-GB" sz="28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opaque </a:t>
                </a:r>
                <a:r>
                  <a:rPr lang="en-GB" sz="2800" dirty="0" smtClean="0">
                    <a:solidFill>
                      <a:prstClr val="black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</a:t>
                </a:r>
                <a:r>
                  <a:rPr lang="en-GB" sz="2800" dirty="0" err="1">
                    <a:solidFill>
                      <a:prstClr val="black"/>
                    </a:solidFill>
                  </a:rPr>
                  <a:t>iff</a:t>
                </a:r>
                <a:endParaRPr lang="en-GB" sz="2800" dirty="0">
                  <a:solidFill>
                    <a:prstClr val="black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∃</m:t>
                    </m:r>
                    <m:sSubSup>
                      <m:sSubSup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≡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  <a:ea typeface="Cambria Math"/>
                      </a:rPr>
                      <m:t>   :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  </m:t>
                    </m:r>
                    <m:sSubSup>
                      <m:sSubSup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r>
                      <a:rPr lang="en-GB" sz="2400" i="1" smtClean="0">
                        <a:latin typeface="Cambria Math"/>
                        <a:ea typeface="Cambria Math"/>
                      </a:rPr>
                      <m:t>⊬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78" y="5251058"/>
                <a:ext cx="7198836" cy="1040541"/>
              </a:xfrm>
              <a:prstGeom prst="rect">
                <a:avLst/>
              </a:prstGeom>
              <a:blipFill rotWithShape="1">
                <a:blip r:embed="rId12"/>
                <a:stretch>
                  <a:fillRect l="-1778" t="-5263" b="-76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24" y="1662935"/>
            <a:ext cx="809625" cy="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51" y="1884497"/>
            <a:ext cx="809625" cy="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38" y="2480673"/>
            <a:ext cx="809625" cy="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534" y="1050466"/>
            <a:ext cx="809625" cy="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54902" y="166315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63662" y="148981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92924" y="1836279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13438" y="2123704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82077" y="264190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6972" y="1836059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ym typeface="Wingdings"/>
              </a:rPr>
              <a:t></a:t>
            </a:r>
            <a:endParaRPr lang="en-GB" sz="3200" dirty="0"/>
          </a:p>
        </p:txBody>
      </p:sp>
      <p:sp>
        <p:nvSpPr>
          <p:cNvPr id="26" name="Oval 25"/>
          <p:cNvSpPr/>
          <p:nvPr/>
        </p:nvSpPr>
        <p:spPr>
          <a:xfrm rot="1100777">
            <a:off x="2072956" y="2714250"/>
            <a:ext cx="277128" cy="22170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27" name="Oval 26"/>
          <p:cNvSpPr/>
          <p:nvPr/>
        </p:nvSpPr>
        <p:spPr>
          <a:xfrm rot="1100777">
            <a:off x="2470097" y="2748727"/>
            <a:ext cx="482288" cy="362912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28" name="Oval 27"/>
          <p:cNvSpPr/>
          <p:nvPr/>
        </p:nvSpPr>
        <p:spPr>
          <a:xfrm rot="1100777">
            <a:off x="3103827" y="2796744"/>
            <a:ext cx="655348" cy="496567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29" name="TextBox 28"/>
          <p:cNvSpPr txBox="1"/>
          <p:nvPr/>
        </p:nvSpPr>
        <p:spPr>
          <a:xfrm>
            <a:off x="3123886" y="2864660"/>
            <a:ext cx="635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p??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51731" y="2093065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ym typeface="Wingdings"/>
              </a:rPr>
              <a:t>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4231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/>
      <p:bldP spid="2" grpId="0"/>
      <p:bldP spid="26" grpId="0" animBg="1"/>
      <p:bldP spid="27" grpId="0" animBg="1"/>
      <p:bldP spid="28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846465" y="3924831"/>
            <a:ext cx="6107572" cy="4999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5185232" y="826592"/>
            <a:ext cx="3346556" cy="2397149"/>
          </a:xfrm>
          <a:custGeom>
            <a:avLst/>
            <a:gdLst>
              <a:gd name="connsiteX0" fmla="*/ 42751 w 3346556"/>
              <a:gd name="connsiteY0" fmla="*/ 766434 h 3196198"/>
              <a:gd name="connsiteX1" fmla="*/ 92446 w 3346556"/>
              <a:gd name="connsiteY1" fmla="*/ 20999 h 3196198"/>
              <a:gd name="connsiteX2" fmla="*/ 1016786 w 3346556"/>
              <a:gd name="connsiteY2" fmla="*/ 199903 h 3196198"/>
              <a:gd name="connsiteX3" fmla="*/ 1901368 w 3346556"/>
              <a:gd name="connsiteY3" fmla="*/ 140268 h 3196198"/>
              <a:gd name="connsiteX4" fmla="*/ 3054307 w 3346556"/>
              <a:gd name="connsiteY4" fmla="*/ 259538 h 3196198"/>
              <a:gd name="connsiteX5" fmla="*/ 2944977 w 3346556"/>
              <a:gd name="connsiteY5" fmla="*/ 1303147 h 3196198"/>
              <a:gd name="connsiteX6" fmla="*/ 3342542 w 3346556"/>
              <a:gd name="connsiteY6" fmla="*/ 2028703 h 3196198"/>
              <a:gd name="connsiteX7" fmla="*/ 3064246 w 3346556"/>
              <a:gd name="connsiteY7" fmla="*/ 2774138 h 3196198"/>
              <a:gd name="connsiteX8" fmla="*/ 1841733 w 3346556"/>
              <a:gd name="connsiteY8" fmla="*/ 3171703 h 3196198"/>
              <a:gd name="connsiteX9" fmla="*/ 1523681 w 3346556"/>
              <a:gd name="connsiteY9" fmla="*/ 2078399 h 3196198"/>
              <a:gd name="connsiteX10" fmla="*/ 499951 w 3346556"/>
              <a:gd name="connsiteY10" fmla="*/ 1959129 h 3196198"/>
              <a:gd name="connsiteX11" fmla="*/ 201777 w 3346556"/>
              <a:gd name="connsiteY11" fmla="*/ 1332964 h 3196198"/>
              <a:gd name="connsiteX12" fmla="*/ 181899 w 3346556"/>
              <a:gd name="connsiteY12" fmla="*/ 985094 h 3196198"/>
              <a:gd name="connsiteX13" fmla="*/ 42751 w 3346556"/>
              <a:gd name="connsiteY13" fmla="*/ 766434 h 319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46556" h="3196198">
                <a:moveTo>
                  <a:pt x="42751" y="766434"/>
                </a:moveTo>
                <a:cubicBezTo>
                  <a:pt x="27842" y="605751"/>
                  <a:pt x="-69893" y="115421"/>
                  <a:pt x="92446" y="20999"/>
                </a:cubicBezTo>
                <a:cubicBezTo>
                  <a:pt x="254785" y="-73423"/>
                  <a:pt x="715299" y="180025"/>
                  <a:pt x="1016786" y="199903"/>
                </a:cubicBezTo>
                <a:cubicBezTo>
                  <a:pt x="1318273" y="219781"/>
                  <a:pt x="1561781" y="130329"/>
                  <a:pt x="1901368" y="140268"/>
                </a:cubicBezTo>
                <a:cubicBezTo>
                  <a:pt x="2240955" y="150207"/>
                  <a:pt x="2880372" y="65725"/>
                  <a:pt x="3054307" y="259538"/>
                </a:cubicBezTo>
                <a:cubicBezTo>
                  <a:pt x="3228242" y="453351"/>
                  <a:pt x="2896938" y="1008286"/>
                  <a:pt x="2944977" y="1303147"/>
                </a:cubicBezTo>
                <a:cubicBezTo>
                  <a:pt x="2993016" y="1598008"/>
                  <a:pt x="3322664" y="1783538"/>
                  <a:pt x="3342542" y="2028703"/>
                </a:cubicBezTo>
                <a:cubicBezTo>
                  <a:pt x="3362420" y="2273868"/>
                  <a:pt x="3314381" y="2583638"/>
                  <a:pt x="3064246" y="2774138"/>
                </a:cubicBezTo>
                <a:cubicBezTo>
                  <a:pt x="2814111" y="2964638"/>
                  <a:pt x="2098494" y="3287660"/>
                  <a:pt x="1841733" y="3171703"/>
                </a:cubicBezTo>
                <a:cubicBezTo>
                  <a:pt x="1584972" y="3055747"/>
                  <a:pt x="1747311" y="2280495"/>
                  <a:pt x="1523681" y="2078399"/>
                </a:cubicBezTo>
                <a:cubicBezTo>
                  <a:pt x="1300051" y="1876303"/>
                  <a:pt x="720268" y="2083368"/>
                  <a:pt x="499951" y="1959129"/>
                </a:cubicBezTo>
                <a:cubicBezTo>
                  <a:pt x="279634" y="1834890"/>
                  <a:pt x="254786" y="1495303"/>
                  <a:pt x="201777" y="1332964"/>
                </a:cubicBezTo>
                <a:cubicBezTo>
                  <a:pt x="148768" y="1170625"/>
                  <a:pt x="203434" y="1081172"/>
                  <a:pt x="181899" y="985094"/>
                </a:cubicBezTo>
                <a:cubicBezTo>
                  <a:pt x="160364" y="889016"/>
                  <a:pt x="57660" y="927117"/>
                  <a:pt x="42751" y="766434"/>
                </a:cubicBezTo>
                <a:close/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/>
          <a:stretch/>
        </p:blipFill>
        <p:spPr>
          <a:xfrm>
            <a:off x="338816" y="737980"/>
            <a:ext cx="2266901" cy="2676112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2" idx="3"/>
          </p:cNvCxnSpPr>
          <p:nvPr/>
        </p:nvCxnSpPr>
        <p:spPr>
          <a:xfrm flipV="1">
            <a:off x="2842062" y="1535376"/>
            <a:ext cx="2577456" cy="17893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1390794">
            <a:off x="3073121" y="1538106"/>
            <a:ext cx="224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No!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936678" y="3910381"/>
            <a:ext cx="7198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Svc says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</a:rPr>
              <a:t>secretAg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(B)</a:t>
            </a:r>
            <a:r>
              <a:rPr lang="en-GB" sz="2800" dirty="0" smtClean="0">
                <a:solidFill>
                  <a:prstClr val="black"/>
                </a:solidFill>
              </a:rPr>
              <a:t> is detectable in A</a:t>
            </a:r>
            <a:r>
              <a:rPr lang="en-GB" sz="2800" baseline="-25000" dirty="0" smtClean="0">
                <a:solidFill>
                  <a:prstClr val="black"/>
                </a:solidFill>
              </a:rPr>
              <a:t>0</a:t>
            </a:r>
            <a:r>
              <a:rPr lang="en-GB" sz="2800" dirty="0" smtClean="0">
                <a:solidFill>
                  <a:prstClr val="black"/>
                </a:solidFill>
              </a:rPr>
              <a:t>!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74164" y="2520960"/>
            <a:ext cx="187182" cy="12094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2201306" y="2459374"/>
            <a:ext cx="277128" cy="22170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2711241" y="2347140"/>
            <a:ext cx="482288" cy="362912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3538966" y="2145339"/>
            <a:ext cx="655348" cy="496567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4618519" y="1923857"/>
            <a:ext cx="734117" cy="54120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57178" y="1560422"/>
            <a:ext cx="2384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({A says foo </a:t>
            </a:r>
            <a:r>
              <a:rPr lang="en-GB" sz="1400" b="1" dirty="0"/>
              <a:t>if </a:t>
            </a:r>
            <a:r>
              <a:rPr lang="en-GB" sz="1400" b="1" dirty="0" err="1" smtClean="0"/>
              <a:t>secrAg</a:t>
            </a:r>
            <a:r>
              <a:rPr lang="en-GB" sz="1400" b="1" dirty="0" smtClean="0"/>
              <a:t>(B)}, </a:t>
            </a:r>
            <a:r>
              <a:rPr lang="en-GB" sz="1400" b="1" dirty="0" err="1" smtClean="0"/>
              <a:t>acc</a:t>
            </a:r>
            <a:r>
              <a:rPr lang="en-GB" sz="1400" b="1" dirty="0" smtClean="0"/>
              <a:t>)</a:t>
            </a:r>
            <a:endParaRPr lang="en-GB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548226" y="1970468"/>
            <a:ext cx="2379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({A </a:t>
            </a:r>
            <a:r>
              <a:rPr lang="en-GB" sz="1400" b="1" dirty="0"/>
              <a:t>says </a:t>
            </a:r>
            <a:r>
              <a:rPr lang="en-GB" sz="1400" b="1" dirty="0" err="1" smtClean="0"/>
              <a:t>Src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cansay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secAg</a:t>
            </a:r>
            <a:r>
              <a:rPr lang="en-GB" sz="1400" b="1" dirty="0" smtClean="0"/>
              <a:t>(B),  </a:t>
            </a:r>
          </a:p>
          <a:p>
            <a:r>
              <a:rPr lang="en-GB" sz="1400" b="1" dirty="0"/>
              <a:t>A says </a:t>
            </a:r>
            <a:r>
              <a:rPr lang="en-GB" sz="1400" b="1" dirty="0" err="1" smtClean="0"/>
              <a:t>fooif</a:t>
            </a:r>
            <a:r>
              <a:rPr lang="en-GB" sz="1400" b="1" dirty="0" smtClean="0"/>
              <a:t> </a:t>
            </a:r>
            <a:r>
              <a:rPr lang="en-GB" sz="1400" b="1" dirty="0" err="1"/>
              <a:t>secretAg</a:t>
            </a:r>
            <a:r>
              <a:rPr lang="en-GB" sz="1400" b="1" dirty="0"/>
              <a:t>(B)</a:t>
            </a:r>
            <a:r>
              <a:rPr lang="en-GB" sz="1400" b="1" dirty="0" smtClean="0"/>
              <a:t>}, </a:t>
            </a:r>
            <a:r>
              <a:rPr lang="en-GB" sz="1400" b="1" dirty="0" err="1" smtClean="0"/>
              <a:t>acc</a:t>
            </a:r>
            <a:r>
              <a:rPr lang="en-GB" sz="1400" b="1" dirty="0" smtClean="0"/>
              <a:t>)</a:t>
            </a:r>
            <a:endParaRPr lang="en-GB" sz="1400" b="1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842591" y="1692920"/>
            <a:ext cx="2576926" cy="430784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1390794">
            <a:off x="3078585" y="1951777"/>
            <a:ext cx="138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Yes!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18" y="1182844"/>
            <a:ext cx="809625" cy="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602384" y="1346672"/>
                <a:ext cx="604588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384" y="1795562"/>
                <a:ext cx="60458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229142" y="783825"/>
                <a:ext cx="100700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GB" sz="6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142" y="1045100"/>
                <a:ext cx="1007006" cy="11079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24" y="1662935"/>
            <a:ext cx="809625" cy="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51" y="1884497"/>
            <a:ext cx="809625" cy="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38" y="2480673"/>
            <a:ext cx="809625" cy="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534" y="1050466"/>
            <a:ext cx="809625" cy="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0495" y="1677480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solidFill>
                  <a:schemeClr val="accent6">
                    <a:lumMod val="75000"/>
                  </a:schemeClr>
                </a:solidFill>
              </a:rPr>
              <a:t>secretAg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(B)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96440" y="2039166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solidFill>
                  <a:schemeClr val="accent6">
                    <a:lumMod val="75000"/>
                  </a:schemeClr>
                </a:solidFill>
              </a:rPr>
              <a:t>secretAg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(B)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77995" y="1547518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solidFill>
                  <a:schemeClr val="accent6">
                    <a:lumMod val="75000"/>
                  </a:schemeClr>
                </a:solidFill>
              </a:rPr>
              <a:t>secretAg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(B)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89516" y="2380857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solidFill>
                  <a:schemeClr val="accent6">
                    <a:lumMod val="75000"/>
                  </a:schemeClr>
                </a:solidFill>
              </a:rPr>
              <a:t>secretAg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(B)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39886" y="2990493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solidFill>
                  <a:schemeClr val="accent6">
                    <a:lumMod val="75000"/>
                  </a:schemeClr>
                </a:solidFill>
              </a:rPr>
              <a:t>secretAg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(B)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3" name="Curved Connector 52"/>
          <p:cNvCxnSpPr>
            <a:stCxn id="54" idx="1"/>
          </p:cNvCxnSpPr>
          <p:nvPr/>
        </p:nvCxnSpPr>
        <p:spPr>
          <a:xfrm rot="10800000" flipV="1">
            <a:off x="1472265" y="875906"/>
            <a:ext cx="950922" cy="470766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23187" y="675851"/>
            <a:ext cx="191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Available</a:t>
            </a:r>
            <a:r>
              <a:rPr lang="en-GB" sz="2000" b="1" dirty="0" smtClean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probes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56" name="Oval 55"/>
          <p:cNvSpPr/>
          <p:nvPr/>
        </p:nvSpPr>
        <p:spPr>
          <a:xfrm rot="1100777">
            <a:off x="1827800" y="2687423"/>
            <a:ext cx="187182" cy="12094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57" name="Oval 56"/>
          <p:cNvSpPr/>
          <p:nvPr/>
        </p:nvSpPr>
        <p:spPr>
          <a:xfrm rot="1100777">
            <a:off x="2072956" y="2714250"/>
            <a:ext cx="277128" cy="22170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58" name="Oval 57"/>
          <p:cNvSpPr/>
          <p:nvPr/>
        </p:nvSpPr>
        <p:spPr>
          <a:xfrm rot="1100777">
            <a:off x="2470097" y="2748727"/>
            <a:ext cx="482288" cy="362912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59" name="Oval 58"/>
          <p:cNvSpPr/>
          <p:nvPr/>
        </p:nvSpPr>
        <p:spPr>
          <a:xfrm>
            <a:off x="3103827" y="2728144"/>
            <a:ext cx="1147730" cy="633768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60" name="TextBox 59"/>
          <p:cNvSpPr txBox="1"/>
          <p:nvPr/>
        </p:nvSpPr>
        <p:spPr>
          <a:xfrm>
            <a:off x="3141956" y="2930184"/>
            <a:ext cx="1099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chemeClr val="accent6">
                    <a:lumMod val="75000"/>
                  </a:schemeClr>
                </a:solidFill>
              </a:rPr>
              <a:t>secretAg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(B)!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04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" grpId="0" animBg="1"/>
      <p:bldP spid="35" grpId="0"/>
      <p:bldP spid="9" grpId="0" animBg="1"/>
      <p:bldP spid="44" grpId="0" animBg="1"/>
      <p:bldP spid="45" grpId="0" animBg="1"/>
      <p:bldP spid="47" grpId="0" animBg="1"/>
      <p:bldP spid="48" grpId="0" animBg="1"/>
      <p:bldP spid="38" grpId="0"/>
      <p:bldP spid="7" grpId="0"/>
      <p:bldP spid="49" grpId="0"/>
      <p:bldP spid="50" grpId="0"/>
      <p:bldP spid="51" grpId="0"/>
      <p:bldP spid="52" grpId="0"/>
      <p:bldP spid="56" grpId="0" animBg="1"/>
      <p:bldP spid="57" grpId="0" animBg="1"/>
      <p:bldP spid="58" grpId="0" animBg="1"/>
      <p:bldP spid="59" grpId="0" animBg="1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311"/>
            <a:ext cx="8469086" cy="31265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does “attack”, “detect”, etc. mean?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rgbClr val="FFC000"/>
                </a:solidFill>
              </a:rPr>
              <a:t>What can the attacker (not) detect?*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How do we </a:t>
            </a:r>
            <a:r>
              <a:rPr lang="en-GB" sz="2800" dirty="0" smtClean="0"/>
              <a:t>automate?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4714890"/>
            <a:ext cx="8291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en-GB" sz="1200" dirty="0" smtClean="0">
                <a:solidFill>
                  <a:prstClr val="white">
                    <a:lumMod val="85000"/>
                  </a:prstClr>
                </a:solidFill>
              </a:rPr>
              <a:t>*	Based on “Opacity Analysis in Trust Management Systems”, </a:t>
            </a:r>
            <a:r>
              <a:rPr lang="en-GB" sz="1200" dirty="0" smtClean="0">
                <a:solidFill>
                  <a:prstClr val="white">
                    <a:lumMod val="85000"/>
                  </a:prstClr>
                </a:solidFill>
              </a:rPr>
              <a:t>Moritz Y. Becker and </a:t>
            </a:r>
            <a:r>
              <a:rPr lang="en-GB" sz="1200" dirty="0" smtClean="0">
                <a:solidFill>
                  <a:prstClr val="white">
                    <a:lumMod val="85000"/>
                  </a:prstClr>
                </a:solidFill>
              </a:rPr>
              <a:t>Masoud Koleini (U Birmingham), </a:t>
            </a:r>
            <a:r>
              <a:rPr lang="en-GB" sz="1200" dirty="0" smtClean="0">
                <a:solidFill>
                  <a:prstClr val="white">
                    <a:lumMod val="85000"/>
                  </a:prstClr>
                </a:solidFill>
              </a:rPr>
              <a:t>ISC2011</a:t>
            </a:r>
            <a:endParaRPr lang="en-GB" sz="1200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>
                    <a:solidFill>
                      <a:srgbClr val="00B0F0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𝑝</m:t>
                    </m:r>
                    <m:r>
                      <a:rPr lang="en-GB" i="1" dirty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00B0F0"/>
                    </a:solidFill>
                  </a:rPr>
                  <a:t>opaque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rgbClr val="00B0F0"/>
                    </a:solidFill>
                  </a:rPr>
                  <a:t>?</a:t>
                </a:r>
                <a:endParaRPr lang="en-GB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16630" y="1586636"/>
                <a:ext cx="8352928" cy="17913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egoe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Segoe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egoe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Segoe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Segoe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800" dirty="0" smtClean="0"/>
                  <a:t>Policy language: </a:t>
                </a:r>
                <a:r>
                  <a:rPr lang="en-GB" sz="2800" dirty="0" err="1" smtClean="0"/>
                  <a:t>Datalog</a:t>
                </a:r>
                <a:r>
                  <a:rPr lang="en-GB" sz="2800" dirty="0" smtClean="0"/>
                  <a:t>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8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sz="2800" b="0" i="1" dirty="0" smtClean="0"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en-GB" sz="28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GB" sz="28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GB" sz="2800" b="0" i="1" dirty="0" smtClean="0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en-GB" sz="28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GB" sz="28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GB" sz="2800" dirty="0" smtClean="0"/>
              </a:p>
              <a:p>
                <a:r>
                  <a:rPr lang="en-GB" sz="2800" dirty="0" smtClean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sz="280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sz="2800" i="1" dirty="0" smtClean="0"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GB" sz="2800" b="1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sz="2800" b="1" dirty="0" smtClean="0">
                        <a:latin typeface="Cambria Math"/>
                      </a:rPr>
                      <m:t>Avail</m:t>
                    </m:r>
                    <m:r>
                      <a:rPr lang="en-GB" sz="2800" i="1" dirty="0" smtClean="0">
                        <a:latin typeface="Cambria Math"/>
                      </a:rPr>
                      <m:t>,  </m:t>
                    </m:r>
                    <m:r>
                      <a:rPr lang="en-GB" sz="2800" b="0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GB" sz="2800" dirty="0" smtClean="0"/>
              </a:p>
              <a:p>
                <a:r>
                  <a:rPr lang="en-GB" sz="2800" dirty="0" smtClean="0"/>
                  <a:t>Output: “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/>
                      </a:rPr>
                      <m:t>𝑝</m:t>
                    </m:r>
                    <m:r>
                      <a:rPr lang="en-GB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GB" sz="2800" dirty="0" smtClean="0"/>
                  <a:t>opaque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sz="2800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dirty="0" smtClean="0"/>
                  <a:t>” </a:t>
                </a:r>
                <a:r>
                  <a:rPr lang="en-GB" sz="2800" dirty="0"/>
                  <a:t>or “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/>
                      </a:rPr>
                      <m:t>𝑝</m:t>
                    </m:r>
                    <m:r>
                      <a:rPr lang="en-GB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GB" sz="2800" dirty="0" smtClean="0"/>
                  <a:t>detectable </a:t>
                </a:r>
                <a:r>
                  <a:rPr lang="en-GB" sz="28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sz="2800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dirty="0"/>
                  <a:t>”</a:t>
                </a:r>
              </a:p>
              <a:p>
                <a:r>
                  <a:rPr lang="en-GB" sz="2800" dirty="0" smtClean="0"/>
                  <a:t>Sound, complete, terminating</a:t>
                </a:r>
                <a:endParaRPr lang="en-GB" sz="2400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30" y="2115514"/>
                <a:ext cx="8352928" cy="2388433"/>
              </a:xfrm>
              <a:prstGeom prst="rect">
                <a:avLst/>
              </a:prstGeom>
              <a:blipFill rotWithShape="1">
                <a:blip r:embed="rId4"/>
                <a:stretch>
                  <a:fillRect l="-1241" t="-22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302632" y="3640763"/>
            <a:ext cx="4512366" cy="1046504"/>
            <a:chOff x="2276060" y="1936572"/>
            <a:chExt cx="4512366" cy="1395339"/>
          </a:xfrm>
          <a:solidFill>
            <a:schemeClr val="bg1">
              <a:lumMod val="95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2276060" y="1936572"/>
              <a:ext cx="4512366" cy="1178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278461" y="1944523"/>
                  <a:ext cx="4509965" cy="13873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>
                    <a:spcAft>
                      <a:spcPts val="1200"/>
                    </a:spcAft>
                  </a:pPr>
                  <a:r>
                    <a:rPr lang="en-GB" sz="2800" dirty="0" smtClean="0">
                      <a:solidFill>
                        <a:prstClr val="black"/>
                      </a:solidFill>
                    </a:rPr>
                    <a:t>A query </a:t>
                  </a:r>
                  <a14:m>
                    <m:oMath xmlns:m="http://schemas.openxmlformats.org/officeDocument/2006/math">
                      <m:r>
                        <a:rPr lang="en-GB" sz="2800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</a:rPr>
                    <a:t> is </a:t>
                  </a:r>
                  <a:r>
                    <a:rPr lang="en-GB" sz="2800" b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opaque </a:t>
                  </a:r>
                  <a:r>
                    <a:rPr lang="en-GB" sz="2800" dirty="0" smtClean="0">
                      <a:solidFill>
                        <a:prstClr val="black"/>
                      </a:solidFill>
                    </a:rPr>
                    <a:t>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</a:rPr>
                    <a:t> </a:t>
                  </a:r>
                  <a:r>
                    <a:rPr lang="en-GB" sz="2800" dirty="0" err="1">
                      <a:solidFill>
                        <a:prstClr val="black"/>
                      </a:solidFill>
                    </a:rPr>
                    <a:t>iff</a:t>
                  </a:r>
                  <a:endParaRPr lang="en-GB" sz="2800" dirty="0">
                    <a:solidFill>
                      <a:prstClr val="black"/>
                    </a:solidFill>
                  </a:endParaRPr>
                </a:p>
                <a:p>
                  <a:pPr lvl="1"/>
                  <a14:m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∃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≡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   :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  </m:t>
                      </m:r>
                      <m:sSubSup>
                        <m:sSubSupPr>
                          <m:ctrlPr>
                            <a:rPr lang="en-GB" sz="24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⊬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𝑝</m:t>
                      </m:r>
                    </m:oMath>
                  </a14:m>
                  <a:r>
                    <a:rPr lang="en-GB" dirty="0"/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8461" y="1944523"/>
                  <a:ext cx="4509965" cy="10405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703" t="-5294" b="-8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Freeform 3"/>
            <p:cNvSpPr/>
            <p:nvPr/>
          </p:nvSpPr>
          <p:spPr>
            <a:xfrm>
              <a:off x="3612038" y="2816906"/>
              <a:ext cx="807716" cy="508883"/>
            </a:xfrm>
            <a:custGeom>
              <a:avLst/>
              <a:gdLst>
                <a:gd name="connsiteX0" fmla="*/ 131572 w 704066"/>
                <a:gd name="connsiteY0" fmla="*/ 23853 h 508883"/>
                <a:gd name="connsiteX1" fmla="*/ 60010 w 704066"/>
                <a:gd name="connsiteY1" fmla="*/ 31805 h 508883"/>
                <a:gd name="connsiteX2" fmla="*/ 36156 w 704066"/>
                <a:gd name="connsiteY2" fmla="*/ 39756 h 508883"/>
                <a:gd name="connsiteX3" fmla="*/ 20253 w 704066"/>
                <a:gd name="connsiteY3" fmla="*/ 63610 h 508883"/>
                <a:gd name="connsiteX4" fmla="*/ 12302 w 704066"/>
                <a:gd name="connsiteY4" fmla="*/ 87464 h 508883"/>
                <a:gd name="connsiteX5" fmla="*/ 12302 w 704066"/>
                <a:gd name="connsiteY5" fmla="*/ 341906 h 508883"/>
                <a:gd name="connsiteX6" fmla="*/ 28205 w 704066"/>
                <a:gd name="connsiteY6" fmla="*/ 373711 h 508883"/>
                <a:gd name="connsiteX7" fmla="*/ 99766 w 704066"/>
                <a:gd name="connsiteY7" fmla="*/ 429370 h 508883"/>
                <a:gd name="connsiteX8" fmla="*/ 147474 w 704066"/>
                <a:gd name="connsiteY8" fmla="*/ 453224 h 508883"/>
                <a:gd name="connsiteX9" fmla="*/ 171328 w 704066"/>
                <a:gd name="connsiteY9" fmla="*/ 469126 h 508883"/>
                <a:gd name="connsiteX10" fmla="*/ 195182 w 704066"/>
                <a:gd name="connsiteY10" fmla="*/ 477078 h 508883"/>
                <a:gd name="connsiteX11" fmla="*/ 282646 w 704066"/>
                <a:gd name="connsiteY11" fmla="*/ 492980 h 508883"/>
                <a:gd name="connsiteX12" fmla="*/ 545039 w 704066"/>
                <a:gd name="connsiteY12" fmla="*/ 508883 h 508883"/>
                <a:gd name="connsiteX13" fmla="*/ 664309 w 704066"/>
                <a:gd name="connsiteY13" fmla="*/ 485029 h 508883"/>
                <a:gd name="connsiteX14" fmla="*/ 680212 w 704066"/>
                <a:gd name="connsiteY14" fmla="*/ 461175 h 508883"/>
                <a:gd name="connsiteX15" fmla="*/ 696114 w 704066"/>
                <a:gd name="connsiteY15" fmla="*/ 413467 h 508883"/>
                <a:gd name="connsiteX16" fmla="*/ 704066 w 704066"/>
                <a:gd name="connsiteY16" fmla="*/ 389613 h 508883"/>
                <a:gd name="connsiteX17" fmla="*/ 696114 w 704066"/>
                <a:gd name="connsiteY17" fmla="*/ 222636 h 508883"/>
                <a:gd name="connsiteX18" fmla="*/ 648406 w 704066"/>
                <a:gd name="connsiteY18" fmla="*/ 127220 h 508883"/>
                <a:gd name="connsiteX19" fmla="*/ 632504 w 704066"/>
                <a:gd name="connsiteY19" fmla="*/ 103366 h 508883"/>
                <a:gd name="connsiteX20" fmla="*/ 584796 w 704066"/>
                <a:gd name="connsiteY20" fmla="*/ 71561 h 508883"/>
                <a:gd name="connsiteX21" fmla="*/ 560942 w 704066"/>
                <a:gd name="connsiteY21" fmla="*/ 55659 h 508883"/>
                <a:gd name="connsiteX22" fmla="*/ 489380 w 704066"/>
                <a:gd name="connsiteY22" fmla="*/ 31805 h 508883"/>
                <a:gd name="connsiteX23" fmla="*/ 401916 w 704066"/>
                <a:gd name="connsiteY23" fmla="*/ 7951 h 508883"/>
                <a:gd name="connsiteX24" fmla="*/ 242890 w 704066"/>
                <a:gd name="connsiteY24" fmla="*/ 0 h 508883"/>
                <a:gd name="connsiteX25" fmla="*/ 155426 w 704066"/>
                <a:gd name="connsiteY25" fmla="*/ 7951 h 508883"/>
                <a:gd name="connsiteX26" fmla="*/ 131572 w 704066"/>
                <a:gd name="connsiteY26" fmla="*/ 23853 h 50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04066" h="508883">
                  <a:moveTo>
                    <a:pt x="131572" y="23853"/>
                  </a:moveTo>
                  <a:cubicBezTo>
                    <a:pt x="115669" y="27829"/>
                    <a:pt x="83684" y="27859"/>
                    <a:pt x="60010" y="31805"/>
                  </a:cubicBezTo>
                  <a:cubicBezTo>
                    <a:pt x="51743" y="33183"/>
                    <a:pt x="42701" y="34520"/>
                    <a:pt x="36156" y="39756"/>
                  </a:cubicBezTo>
                  <a:cubicBezTo>
                    <a:pt x="28694" y="45726"/>
                    <a:pt x="25554" y="55659"/>
                    <a:pt x="20253" y="63610"/>
                  </a:cubicBezTo>
                  <a:cubicBezTo>
                    <a:pt x="17603" y="71561"/>
                    <a:pt x="14335" y="79333"/>
                    <a:pt x="12302" y="87464"/>
                  </a:cubicBezTo>
                  <a:cubicBezTo>
                    <a:pt x="-9373" y="174165"/>
                    <a:pt x="2154" y="237048"/>
                    <a:pt x="12302" y="341906"/>
                  </a:cubicBezTo>
                  <a:cubicBezTo>
                    <a:pt x="13444" y="353704"/>
                    <a:pt x="20800" y="364455"/>
                    <a:pt x="28205" y="373711"/>
                  </a:cubicBezTo>
                  <a:cubicBezTo>
                    <a:pt x="67212" y="422470"/>
                    <a:pt x="60028" y="416124"/>
                    <a:pt x="99766" y="429370"/>
                  </a:cubicBezTo>
                  <a:cubicBezTo>
                    <a:pt x="168119" y="474940"/>
                    <a:pt x="81642" y="420310"/>
                    <a:pt x="147474" y="453224"/>
                  </a:cubicBezTo>
                  <a:cubicBezTo>
                    <a:pt x="156021" y="457498"/>
                    <a:pt x="162781" y="464852"/>
                    <a:pt x="171328" y="469126"/>
                  </a:cubicBezTo>
                  <a:cubicBezTo>
                    <a:pt x="178825" y="472874"/>
                    <a:pt x="187123" y="474775"/>
                    <a:pt x="195182" y="477078"/>
                  </a:cubicBezTo>
                  <a:cubicBezTo>
                    <a:pt x="231028" y="487320"/>
                    <a:pt x="240421" y="487350"/>
                    <a:pt x="282646" y="492980"/>
                  </a:cubicBezTo>
                  <a:cubicBezTo>
                    <a:pt x="400514" y="508696"/>
                    <a:pt x="360731" y="501511"/>
                    <a:pt x="545039" y="508883"/>
                  </a:cubicBezTo>
                  <a:cubicBezTo>
                    <a:pt x="588762" y="505240"/>
                    <a:pt x="632230" y="517108"/>
                    <a:pt x="664309" y="485029"/>
                  </a:cubicBezTo>
                  <a:cubicBezTo>
                    <a:pt x="671066" y="478272"/>
                    <a:pt x="674911" y="469126"/>
                    <a:pt x="680212" y="461175"/>
                  </a:cubicBezTo>
                  <a:lnTo>
                    <a:pt x="696114" y="413467"/>
                  </a:lnTo>
                  <a:lnTo>
                    <a:pt x="704066" y="389613"/>
                  </a:lnTo>
                  <a:cubicBezTo>
                    <a:pt x="701415" y="333954"/>
                    <a:pt x="702268" y="278017"/>
                    <a:pt x="696114" y="222636"/>
                  </a:cubicBezTo>
                  <a:cubicBezTo>
                    <a:pt x="691724" y="183129"/>
                    <a:pt x="669493" y="158851"/>
                    <a:pt x="648406" y="127220"/>
                  </a:cubicBezTo>
                  <a:cubicBezTo>
                    <a:pt x="643105" y="119269"/>
                    <a:pt x="640455" y="108667"/>
                    <a:pt x="632504" y="103366"/>
                  </a:cubicBezTo>
                  <a:lnTo>
                    <a:pt x="584796" y="71561"/>
                  </a:lnTo>
                  <a:cubicBezTo>
                    <a:pt x="576845" y="66260"/>
                    <a:pt x="570008" y="58681"/>
                    <a:pt x="560942" y="55659"/>
                  </a:cubicBezTo>
                  <a:lnTo>
                    <a:pt x="489380" y="31805"/>
                  </a:lnTo>
                  <a:cubicBezTo>
                    <a:pt x="464208" y="23414"/>
                    <a:pt x="423028" y="9007"/>
                    <a:pt x="401916" y="7951"/>
                  </a:cubicBezTo>
                  <a:lnTo>
                    <a:pt x="242890" y="0"/>
                  </a:lnTo>
                  <a:cubicBezTo>
                    <a:pt x="213735" y="2650"/>
                    <a:pt x="184407" y="3811"/>
                    <a:pt x="155426" y="7951"/>
                  </a:cubicBezTo>
                  <a:cubicBezTo>
                    <a:pt x="129058" y="11718"/>
                    <a:pt x="147475" y="19877"/>
                    <a:pt x="131572" y="23853"/>
                  </a:cubicBezTo>
                  <a:close/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8813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3597864"/>
            <a:ext cx="8640960" cy="12961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2574" y="2787775"/>
                <a:ext cx="5300131" cy="19271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What do we learn about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GB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GB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GB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1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GB" sz="2000" b="1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sz="2000" b="1" dirty="0" smtClean="0">
                    <a:solidFill>
                      <a:srgbClr val="00B0F0"/>
                    </a:solidFill>
                  </a:rPr>
                  <a:t> must satisfy one of these:</a:t>
                </a:r>
                <a:endParaRPr lang="en-GB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573" y="3717033"/>
                <a:ext cx="5300131" cy="2569488"/>
              </a:xfrm>
              <a:blipFill rotWithShape="1">
                <a:blip r:embed="rId2"/>
                <a:stretch>
                  <a:fillRect l="-1266" t="-9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73" y="1353138"/>
            <a:ext cx="2286688" cy="135958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4" y="3975907"/>
            <a:ext cx="314369" cy="22863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3986223"/>
            <a:ext cx="1019317" cy="56443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67" y="3925493"/>
            <a:ext cx="1086002" cy="68589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30" y="3736978"/>
            <a:ext cx="1333686" cy="104313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907704" y="3597864"/>
            <a:ext cx="0" cy="129614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39952" y="3597864"/>
            <a:ext cx="0" cy="129614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72200" y="3597864"/>
            <a:ext cx="0" cy="129614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94081" y="3809995"/>
            <a:ext cx="9909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chemeClr val="accent3"/>
                </a:solidFill>
                <a:sym typeface="Wingdings"/>
              </a:rPr>
              <a:t>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119" y="3246454"/>
            <a:ext cx="86409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ym typeface="Wingdings"/>
              </a:rPr>
              <a:t></a:t>
            </a:r>
            <a:r>
              <a:rPr lang="en-GB" sz="9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3265768"/>
            <a:ext cx="86409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ym typeface="Wingdings"/>
              </a:rPr>
              <a:t></a:t>
            </a:r>
            <a:r>
              <a:rPr lang="en-GB" sz="9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44" y="3273828"/>
            <a:ext cx="86409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ym typeface="Wingdings"/>
              </a:rPr>
              <a:t></a:t>
            </a:r>
            <a:r>
              <a:rPr lang="en-GB" sz="9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GB" sz="9600" dirty="0">
              <a:solidFill>
                <a:srgbClr val="FF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11560" y="1329612"/>
            <a:ext cx="5040560" cy="2106234"/>
            <a:chOff x="611560" y="1772816"/>
            <a:chExt cx="5040560" cy="2808312"/>
          </a:xfrm>
        </p:grpSpPr>
        <p:sp>
          <p:nvSpPr>
            <p:cNvPr id="42" name="Curved Right Arrow 41"/>
            <p:cNvSpPr/>
            <p:nvPr/>
          </p:nvSpPr>
          <p:spPr>
            <a:xfrm>
              <a:off x="611560" y="1935185"/>
              <a:ext cx="1911013" cy="2645943"/>
            </a:xfrm>
            <a:prstGeom prst="curvedRightArrow">
              <a:avLst>
                <a:gd name="adj1" fmla="val 8793"/>
                <a:gd name="adj2" fmla="val 19004"/>
                <a:gd name="adj3" fmla="val 1553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22573" y="1772816"/>
              <a:ext cx="3129547" cy="57606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7524328" y="4019676"/>
            <a:ext cx="216024" cy="442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131214" y="1491630"/>
            <a:ext cx="80747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1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5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1299131"/>
            <a:ext cx="3666363" cy="1306909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66" y="3396446"/>
            <a:ext cx="2314898" cy="14289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520" y="3327834"/>
            <a:ext cx="8640960" cy="15661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2574" y="2646228"/>
                <a:ext cx="6164227" cy="7356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What do we learn about e.g.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GB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GB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GB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1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GB" sz="2000" b="1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sz="2000" b="1" dirty="0" smtClean="0">
                    <a:solidFill>
                      <a:srgbClr val="00B0F0"/>
                    </a:solidFill>
                  </a:rPr>
                  <a:t> must satisfy one of these:</a:t>
                </a:r>
                <a:endParaRPr lang="en-GB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573" y="3528304"/>
                <a:ext cx="6164227" cy="980816"/>
              </a:xfrm>
              <a:blipFill rotWithShape="1">
                <a:blip r:embed="rId5"/>
                <a:stretch>
                  <a:fillRect l="-1088" t="-2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899592" y="3327834"/>
            <a:ext cx="0" cy="156617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67744" y="3327834"/>
            <a:ext cx="0" cy="156617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7904" y="3327834"/>
            <a:ext cx="0" cy="156617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208" y="2723950"/>
            <a:ext cx="86409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ym typeface="Wingdings"/>
              </a:rPr>
              <a:t></a:t>
            </a:r>
            <a:r>
              <a:rPr lang="en-GB" sz="9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GB" sz="9600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5" y="3921900"/>
            <a:ext cx="333422" cy="221487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" y="3821567"/>
            <a:ext cx="1124107" cy="1043133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46" y="3777273"/>
            <a:ext cx="1152686" cy="106456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3414205"/>
            <a:ext cx="2286319" cy="1371791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6300192" y="3327834"/>
            <a:ext cx="0" cy="156617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72296" y="2723950"/>
            <a:ext cx="86409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ym typeface="Wingdings"/>
              </a:rPr>
              <a:t></a:t>
            </a:r>
            <a:r>
              <a:rPr lang="en-GB" sz="9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8440" y="2732010"/>
            <a:ext cx="86409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ym typeface="Wingdings"/>
              </a:rPr>
              <a:t></a:t>
            </a:r>
            <a:r>
              <a:rPr lang="en-GB" sz="9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GB" sz="96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84368" y="3219823"/>
            <a:ext cx="9909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>
                <a:solidFill>
                  <a:schemeClr val="accent3"/>
                </a:solidFill>
                <a:sym typeface="Wingdings"/>
              </a:rPr>
              <a:t>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0072" y="2895786"/>
            <a:ext cx="86409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ym typeface="Wingdings"/>
              </a:rPr>
              <a:t></a:t>
            </a:r>
            <a:r>
              <a:rPr lang="en-GB" sz="9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GB" sz="9600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11560" y="1275606"/>
            <a:ext cx="6192688" cy="1944216"/>
            <a:chOff x="611560" y="1772816"/>
            <a:chExt cx="6192688" cy="2592288"/>
          </a:xfrm>
        </p:grpSpPr>
        <p:sp>
          <p:nvSpPr>
            <p:cNvPr id="31" name="Curved Right Arrow 30"/>
            <p:cNvSpPr/>
            <p:nvPr/>
          </p:nvSpPr>
          <p:spPr>
            <a:xfrm>
              <a:off x="611560" y="1935185"/>
              <a:ext cx="1911013" cy="2429919"/>
            </a:xfrm>
            <a:prstGeom prst="curvedRightArrow">
              <a:avLst>
                <a:gd name="adj1" fmla="val 8793"/>
                <a:gd name="adj2" fmla="val 19004"/>
                <a:gd name="adj3" fmla="val 1553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22573" y="1772816"/>
              <a:ext cx="4281675" cy="57606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641787" y="1388158"/>
            <a:ext cx="80747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7" grpId="0"/>
      <p:bldP spid="18" grpId="0"/>
      <p:bldP spid="1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311"/>
            <a:ext cx="8469086" cy="31265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does “attack”, </a:t>
            </a:r>
            <a:r>
              <a:rPr lang="en-GB" sz="2800" dirty="0"/>
              <a:t>“detect”, </a:t>
            </a:r>
            <a:r>
              <a:rPr lang="en-GB" sz="2800" dirty="0" smtClean="0"/>
              <a:t>etc. mean?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can the attacker (not) detect?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>
                <a:solidFill>
                  <a:srgbClr val="FFC000"/>
                </a:solidFill>
              </a:rPr>
              <a:t>How do we </a:t>
            </a:r>
            <a:r>
              <a:rPr lang="en-GB" sz="2800" b="1" dirty="0" smtClean="0">
                <a:solidFill>
                  <a:srgbClr val="FFC000"/>
                </a:solidFill>
              </a:rPr>
              <a:t>automate?</a:t>
            </a:r>
            <a:endParaRPr lang="en-GB" sz="2800" b="1" dirty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42060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automate?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/>
              <a:t>Previous approach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Build a policy in which the sought fact is opaque.</a:t>
            </a:r>
          </a:p>
          <a:p>
            <a:r>
              <a:rPr lang="en-GB" u="sng" dirty="0" smtClean="0"/>
              <a:t>Approach described here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Search for proof to show that a property is detectable.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8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Reasoning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Policies/credentials, and their properties are mathematical objects</a:t>
            </a:r>
          </a:p>
          <a:p>
            <a:r>
              <a:rPr lang="en-GB" dirty="0" smtClean="0"/>
              <a:t>Better still, are terms in a logic (object-level)</a:t>
            </a:r>
            <a:endParaRPr lang="en-GB" dirty="0"/>
          </a:p>
          <a:p>
            <a:r>
              <a:rPr lang="en-GB" dirty="0" smtClean="0"/>
              <a:t>Probes are just a subset of the theorems in the logic.</a:t>
            </a:r>
          </a:p>
          <a:p>
            <a:r>
              <a:rPr lang="en-GB" dirty="0" smtClean="0"/>
              <a:t>Semantic </a:t>
            </a:r>
            <a:r>
              <a:rPr lang="en-GB" dirty="0" smtClean="0"/>
              <a:t>constraints</a:t>
            </a:r>
            <a:r>
              <a:rPr lang="en-GB" dirty="0" smtClean="0"/>
              <a:t>: </a:t>
            </a:r>
            <a:r>
              <a:rPr lang="en-GB" dirty="0" err="1" smtClean="0"/>
              <a:t>Datalog</a:t>
            </a:r>
            <a:r>
              <a:rPr lang="en-GB" dirty="0" smtClean="0"/>
              <a:t> entailment, </a:t>
            </a:r>
            <a:r>
              <a:rPr lang="en-GB" dirty="0" err="1" smtClean="0"/>
              <a:t>hypothethical</a:t>
            </a:r>
            <a:r>
              <a:rPr lang="en-GB" dirty="0" smtClean="0"/>
              <a:t> reasoning.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037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Policies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7654"/>
            <a:ext cx="283686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1707654"/>
            <a:ext cx="38884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Empty policy</a:t>
            </a:r>
          </a:p>
          <a:p>
            <a:endParaRPr lang="en-GB" sz="1200" dirty="0">
              <a:solidFill>
                <a:schemeClr val="tx2"/>
              </a:solidFill>
            </a:endParaRPr>
          </a:p>
          <a:p>
            <a:r>
              <a:rPr lang="en-GB" sz="2800" dirty="0" smtClean="0">
                <a:solidFill>
                  <a:schemeClr val="tx2"/>
                </a:solidFill>
              </a:rPr>
              <a:t>Fact</a:t>
            </a:r>
            <a:endParaRPr lang="en-GB" sz="2800" dirty="0" smtClean="0">
              <a:solidFill>
                <a:schemeClr val="tx2"/>
              </a:solidFill>
            </a:endParaRPr>
          </a:p>
          <a:p>
            <a:endParaRPr lang="en-GB" sz="1200" dirty="0">
              <a:solidFill>
                <a:schemeClr val="tx2"/>
              </a:solidFill>
            </a:endParaRPr>
          </a:p>
          <a:p>
            <a:r>
              <a:rPr lang="en-GB" sz="2800" dirty="0" smtClean="0">
                <a:solidFill>
                  <a:schemeClr val="tx2"/>
                </a:solidFill>
              </a:rPr>
              <a:t>Rule</a:t>
            </a:r>
            <a:endParaRPr lang="en-GB" sz="2800" dirty="0" smtClean="0">
              <a:solidFill>
                <a:schemeClr val="tx2"/>
              </a:solidFill>
            </a:endParaRPr>
          </a:p>
          <a:p>
            <a:endParaRPr lang="en-GB" sz="1600" dirty="0" smtClean="0">
              <a:solidFill>
                <a:schemeClr val="tx2"/>
              </a:solidFill>
            </a:endParaRPr>
          </a:p>
          <a:p>
            <a:r>
              <a:rPr lang="en-GB" sz="2800" dirty="0" smtClean="0">
                <a:solidFill>
                  <a:schemeClr val="tx2"/>
                </a:solidFill>
              </a:rPr>
              <a:t>Policy union</a:t>
            </a:r>
          </a:p>
        </p:txBody>
      </p:sp>
    </p:spTree>
    <p:extLst>
      <p:ext uri="{BB962C8B-B14F-4D97-AF65-F5344CB8AC3E}">
        <p14:creationId xmlns:p14="http://schemas.microsoft.com/office/powerpoint/2010/main" val="27104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5" y="805224"/>
            <a:ext cx="7924023" cy="342460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60329" y="4267857"/>
            <a:ext cx="4166018" cy="8604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90314" y="4117729"/>
            <a:ext cx="3906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What can be detected</a:t>
            </a:r>
          </a:p>
          <a:p>
            <a:pPr algn="ctr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about policy A</a:t>
            </a:r>
            <a:r>
              <a:rPr lang="en-GB" sz="3200" b="1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036" y="108746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probe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373" y="3557337"/>
            <a:ext cx="2372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observe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435394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Infer?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latin typeface="Bradley Hand ITC" pitchFamily="66" charset="0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>
            <a:off x="1427176" y="1688603"/>
            <a:ext cx="857378" cy="614290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5400000" flipH="1" flipV="1">
            <a:off x="1825015" y="3130184"/>
            <a:ext cx="594066" cy="723439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 flipH="1" flipV="1">
            <a:off x="7114190" y="4152295"/>
            <a:ext cx="667559" cy="252030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08305" y="2709291"/>
            <a:ext cx="133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e.g. </a:t>
            </a:r>
            <a:r>
              <a:rPr lang="en-GB" sz="1200" dirty="0" err="1" smtClean="0"/>
              <a:t>SecPAL</a:t>
            </a:r>
            <a:r>
              <a:rPr lang="en-GB" sz="1200" dirty="0" smtClean="0"/>
              <a:t>, DKAL</a:t>
            </a:r>
            <a:r>
              <a:rPr lang="en-GB" sz="1200" smtClean="0"/>
              <a:t>, Binder, </a:t>
            </a:r>
            <a:r>
              <a:rPr lang="en-GB" sz="1200" dirty="0" smtClean="0"/>
              <a:t>RT, ...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7292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Properties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92709"/>
            <a:ext cx="2349500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75020" y="3551695"/>
            <a:ext cx="326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“phi holds if gamma”</a:t>
            </a:r>
            <a:endParaRPr lang="en-GB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1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66" y="3867894"/>
            <a:ext cx="7178675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7654"/>
            <a:ext cx="2609765" cy="15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</a:t>
            </a:r>
            <a:endParaRPr lang="en-GB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20507"/>
            <a:ext cx="4481110" cy="173165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10" y="4467544"/>
            <a:ext cx="7452320" cy="57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43" y="3689131"/>
            <a:ext cx="68294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-Right Arrow 3"/>
          <p:cNvSpPr/>
          <p:nvPr/>
        </p:nvSpPr>
        <p:spPr>
          <a:xfrm>
            <a:off x="414062" y="4183807"/>
            <a:ext cx="526211" cy="2319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8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Calculus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5636"/>
            <a:ext cx="5036988" cy="34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149" y="1638783"/>
            <a:ext cx="3395633" cy="122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2080" y="1638783"/>
            <a:ext cx="72008" cy="3309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689123" y="799436"/>
            <a:ext cx="862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+  PL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6678" y="802369"/>
            <a:ext cx="89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+ ML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7382" y="806857"/>
            <a:ext cx="88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+ </a:t>
            </a:r>
            <a:r>
              <a:rPr lang="en-GB" sz="2800" dirty="0" err="1" smtClean="0">
                <a:solidFill>
                  <a:schemeClr val="accent6">
                    <a:lumMod val="75000"/>
                  </a:schemeClr>
                </a:solidFill>
              </a:rPr>
              <a:t>Hy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1571514"/>
            <a:ext cx="4964980" cy="999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500148" y="1419622"/>
            <a:ext cx="3460767" cy="51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68018" y="2570670"/>
            <a:ext cx="4964980" cy="32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505906" y="1794294"/>
            <a:ext cx="3460767" cy="385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43508" y="2972784"/>
            <a:ext cx="4964980" cy="564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70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Reduced calculus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99022" y="1266314"/>
            <a:ext cx="239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(modulo </a:t>
            </a:r>
            <a:r>
              <a:rPr lang="en-GB" dirty="0" smtClean="0">
                <a:solidFill>
                  <a:srgbClr val="FF0000"/>
                </a:solidFill>
              </a:rPr>
              <a:t>normalisation)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49" y="2053341"/>
            <a:ext cx="2462302" cy="91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27" y="3027086"/>
            <a:ext cx="5727420" cy="42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27" y="3539015"/>
            <a:ext cx="5517517" cy="42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1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Axioms C1 and C2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47" y="1995686"/>
            <a:ext cx="162401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83" y="3291830"/>
            <a:ext cx="391318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Props 8 and 9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083941"/>
            <a:ext cx="85026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4" y="3435846"/>
            <a:ext cx="8781030" cy="63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5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 form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5" y="1635646"/>
            <a:ext cx="465772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8" y="2430264"/>
            <a:ext cx="540067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5" y="3273152"/>
            <a:ext cx="7461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8" y="4083918"/>
            <a:ext cx="336708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74920" y="3273152"/>
            <a:ext cx="25146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087615" y="3303632"/>
            <a:ext cx="25146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5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Naïve </a:t>
            </a:r>
            <a:r>
              <a:rPr lang="en-GB" dirty="0" err="1" smtClean="0"/>
              <a:t>propositionalisation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Normalise the formula</a:t>
            </a:r>
          </a:p>
          <a:p>
            <a:r>
              <a:rPr lang="en-GB" dirty="0" smtClean="0"/>
              <a:t>Apply Prop9 (until </a:t>
            </a:r>
            <a:r>
              <a:rPr lang="en-GB" dirty="0" err="1" smtClean="0"/>
              <a:t>fixpoint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Instantiate </a:t>
            </a:r>
            <a:r>
              <a:rPr lang="en-GB" dirty="0" smtClean="0"/>
              <a:t>C1, C2 and Prop8 for each</a:t>
            </a:r>
            <a:br>
              <a:rPr lang="en-GB" dirty="0" smtClean="0"/>
            </a:br>
            <a:r>
              <a:rPr lang="en-GB" dirty="0" smtClean="0"/>
              <a:t>box-formula</a:t>
            </a:r>
          </a:p>
          <a:p>
            <a:r>
              <a:rPr lang="en-GB" dirty="0"/>
              <a:t>Abstract the boxes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6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Prop9 is very productive – in many cases this can be avoided – so it could be delayed.</a:t>
            </a:r>
          </a:p>
          <a:p>
            <a:r>
              <a:rPr lang="en-GB" dirty="0" smtClean="0"/>
              <a:t>Axiom C1 can be used as a filter.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8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/>
          <p:nvPr/>
        </p:nvCxnSpPr>
        <p:spPr>
          <a:xfrm>
            <a:off x="1896354" y="3621051"/>
            <a:ext cx="5238189" cy="3903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1908155" y="4373837"/>
            <a:ext cx="5459432" cy="4138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457200" y="503566"/>
            <a:ext cx="8229600" cy="857250"/>
          </a:xfrm>
        </p:spPr>
        <p:txBody>
          <a:bodyPr/>
          <a:lstStyle/>
          <a:p>
            <a:r>
              <a:rPr lang="en-GB" dirty="0" smtClean="0"/>
              <a:t>A simple probing attack</a:t>
            </a:r>
            <a:endParaRPr lang="en-GB" dirty="0"/>
          </a:p>
        </p:txBody>
      </p:sp>
      <p:grpSp>
        <p:nvGrpSpPr>
          <p:cNvPr id="39" name="Group 38"/>
          <p:cNvGrpSpPr/>
          <p:nvPr/>
        </p:nvGrpSpPr>
        <p:grpSpPr>
          <a:xfrm>
            <a:off x="7367588" y="1893251"/>
            <a:ext cx="809625" cy="564357"/>
            <a:chOff x="5419517" y="3244334"/>
            <a:chExt cx="809625" cy="7524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517" y="3244334"/>
              <a:ext cx="809625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Rectangle 36"/>
                <p:cNvSpPr/>
                <p:nvPr/>
              </p:nvSpPr>
              <p:spPr>
                <a:xfrm>
                  <a:off x="5602384" y="3368723"/>
                  <a:ext cx="604588" cy="6155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GB" sz="2400" b="1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400" b="1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GB" sz="2400" b="1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GB" sz="2400" b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2384" y="3368723"/>
                  <a:ext cx="604588" cy="61555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extBox 33"/>
          <p:cNvSpPr txBox="1"/>
          <p:nvPr/>
        </p:nvSpPr>
        <p:spPr>
          <a:xfrm rot="21582368">
            <a:off x="2277402" y="2270485"/>
            <a:ext cx="224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No: A</a:t>
            </a:r>
            <a:r>
              <a:rPr lang="en-GB" baseline="-25000" dirty="0" smtClean="0">
                <a:solidFill>
                  <a:prstClr val="black"/>
                </a:solidFill>
              </a:rPr>
              <a:t>0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  <a:latin typeface="Cambria Math"/>
                <a:ea typeface="Cambria Math"/>
              </a:rPr>
              <a:t>∪ </a:t>
            </a:r>
            <a:r>
              <a:rPr lang="en-GB" dirty="0" smtClean="0">
                <a:solidFill>
                  <a:prstClr val="black"/>
                </a:solidFill>
                <a:ea typeface="Cambria Math"/>
              </a:rPr>
              <a:t>A </a:t>
            </a:r>
            <a:r>
              <a:rPr lang="en-GB" dirty="0" smtClean="0">
                <a:solidFill>
                  <a:prstClr val="black"/>
                </a:solidFill>
                <a:latin typeface="Cambria Math"/>
                <a:ea typeface="Cambria Math"/>
              </a:rPr>
              <a:t>⊬ </a:t>
            </a:r>
            <a:r>
              <a:rPr lang="en-GB" dirty="0" smtClean="0">
                <a:solidFill>
                  <a:prstClr val="black"/>
                </a:solidFill>
              </a:rPr>
              <a:t>q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91" y="1940071"/>
            <a:ext cx="781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 rot="21582368">
            <a:off x="2290104" y="3591391"/>
            <a:ext cx="224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Yes: A</a:t>
            </a:r>
            <a:r>
              <a:rPr lang="en-GB" baseline="-25000" dirty="0" smtClean="0">
                <a:solidFill>
                  <a:prstClr val="black"/>
                </a:solidFill>
              </a:rPr>
              <a:t>0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  <a:latin typeface="Cambria Math"/>
                <a:ea typeface="Cambria Math"/>
              </a:rPr>
              <a:t>∪ </a:t>
            </a:r>
            <a:r>
              <a:rPr lang="en-GB" dirty="0" smtClean="0">
                <a:solidFill>
                  <a:prstClr val="black"/>
                </a:solidFill>
                <a:latin typeface="+mj-lt"/>
                <a:ea typeface="Cambria Math"/>
              </a:rPr>
              <a:t>A </a:t>
            </a:r>
            <a:r>
              <a:rPr lang="en-GB" dirty="0" smtClean="0">
                <a:solidFill>
                  <a:prstClr val="black"/>
                </a:solidFill>
                <a:latin typeface="Cambria Math"/>
                <a:ea typeface="Cambria Math"/>
              </a:rPr>
              <a:t>⊢ </a:t>
            </a:r>
            <a:r>
              <a:rPr lang="en-GB" dirty="0" smtClean="0">
                <a:solidFill>
                  <a:prstClr val="black"/>
                </a:solidFill>
              </a:rPr>
              <a:t>q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0156" y="1754747"/>
            <a:ext cx="48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Svc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02628" y="175474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Alice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 rot="1100777">
            <a:off x="1631537" y="1673050"/>
            <a:ext cx="187182" cy="12094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53" name="Oval 52"/>
          <p:cNvSpPr/>
          <p:nvPr/>
        </p:nvSpPr>
        <p:spPr>
          <a:xfrm rot="1100777">
            <a:off x="1904789" y="1443279"/>
            <a:ext cx="277128" cy="22170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54" name="Oval 53"/>
          <p:cNvSpPr/>
          <p:nvPr/>
        </p:nvSpPr>
        <p:spPr>
          <a:xfrm rot="1100777">
            <a:off x="2353064" y="1215853"/>
            <a:ext cx="482288" cy="362912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55" name="Oval 54"/>
          <p:cNvSpPr/>
          <p:nvPr/>
        </p:nvSpPr>
        <p:spPr>
          <a:xfrm>
            <a:off x="3020198" y="992701"/>
            <a:ext cx="1943984" cy="63376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56" name="TextBox 55"/>
          <p:cNvSpPr txBox="1"/>
          <p:nvPr/>
        </p:nvSpPr>
        <p:spPr>
          <a:xfrm>
            <a:off x="3020199" y="1194168"/>
            <a:ext cx="1926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Svc says </a:t>
            </a:r>
            <a:r>
              <a:rPr lang="en-GB" sz="1400" b="1" dirty="0" err="1" smtClean="0">
                <a:solidFill>
                  <a:schemeClr val="accent6">
                    <a:lumMod val="75000"/>
                  </a:schemeClr>
                </a:solidFill>
              </a:rPr>
              <a:t>secretAg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(Bob)!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8291" y="4406185"/>
            <a:ext cx="7188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en-GB" sz="2400" dirty="0"/>
              <a:t>Alice can detect “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Svc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says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</a:rPr>
              <a:t>secretAg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(Bob)</a:t>
            </a:r>
            <a:r>
              <a:rPr lang="en-GB" sz="2400" dirty="0" smtClean="0"/>
              <a:t>”!</a:t>
            </a:r>
            <a:endParaRPr lang="en-GB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043354" y="1261734"/>
            <a:ext cx="5238189" cy="1039903"/>
            <a:chOff x="2043353" y="1682340"/>
            <a:chExt cx="5238189" cy="1386550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043353" y="3063686"/>
              <a:ext cx="5238189" cy="5204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44141" y="2163354"/>
              <a:ext cx="3490571" cy="861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 smtClean="0"/>
                <a:t>A = {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</a:rPr>
                <a:t>Alice says foo if </a:t>
              </a:r>
              <a:r>
                <a:rPr lang="en-GB" dirty="0" err="1" smtClean="0">
                  <a:solidFill>
                    <a:schemeClr val="accent2">
                      <a:lumMod val="75000"/>
                    </a:schemeClr>
                  </a:solidFill>
                </a:rPr>
                <a:t>secretAg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</a:rPr>
                <a:t>(Bob)</a:t>
              </a:r>
              <a:r>
                <a:rPr lang="en-GB" dirty="0" smtClean="0"/>
                <a:t>}</a:t>
              </a:r>
            </a:p>
            <a:p>
              <a:pPr algn="r"/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</a:rPr>
                <a:t>q = access?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292379" y="1682340"/>
              <a:ext cx="1368152" cy="614127"/>
              <a:chOff x="4860032" y="2217757"/>
              <a:chExt cx="1368152" cy="614127"/>
            </a:xfrm>
          </p:grpSpPr>
          <p:sp>
            <p:nvSpPr>
              <p:cNvPr id="58" name="Left Brace 57"/>
              <p:cNvSpPr/>
              <p:nvPr/>
            </p:nvSpPr>
            <p:spPr>
              <a:xfrm rot="16200000">
                <a:off x="5328084" y="2075800"/>
                <a:ext cx="288032" cy="1224136"/>
              </a:xfrm>
              <a:prstGeom prst="leftBrace">
                <a:avLst>
                  <a:gd name="adj1" fmla="val 8333"/>
                  <a:gd name="adj2" fmla="val 26760"/>
                </a:avLst>
              </a:prstGeom>
              <a:ln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860032" y="2217757"/>
                <a:ext cx="1368152" cy="492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accent3">
                        <a:lumMod val="75000"/>
                      </a:schemeClr>
                    </a:solidFill>
                    <a:latin typeface="Bradley Hand ITC" pitchFamily="66" charset="0"/>
                  </a:rPr>
                  <a:t>Alice says</a:t>
                </a:r>
                <a:endParaRPr lang="en-GB" b="1" dirty="0">
                  <a:solidFill>
                    <a:schemeClr val="accent3">
                      <a:lumMod val="75000"/>
                    </a:schemeClr>
                  </a:solidFill>
                  <a:latin typeface="Bradley Hand ITC" pitchFamily="66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292109" y="2427320"/>
              <a:ext cx="303962" cy="492442"/>
              <a:chOff x="2456003" y="2349686"/>
              <a:chExt cx="303962" cy="49244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456003" y="2460399"/>
                <a:ext cx="301686" cy="30168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458279" y="2349686"/>
                <a:ext cx="301686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</a:t>
                </a:r>
                <a:endPara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043355" y="2750219"/>
            <a:ext cx="7419823" cy="1519285"/>
            <a:chOff x="2043354" y="3675463"/>
            <a:chExt cx="7419823" cy="202573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2043354" y="4833275"/>
              <a:ext cx="5238189" cy="5204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020198" y="3675463"/>
              <a:ext cx="4182858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34988" algn="l"/>
                  <a:tab pos="3941763" algn="r"/>
                </a:tabLst>
              </a:pPr>
              <a:r>
                <a:rPr lang="en-GB" dirty="0" smtClean="0"/>
                <a:t>A = {	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</a:rPr>
                <a:t>Alice says foo if </a:t>
              </a:r>
              <a:r>
                <a:rPr lang="en-GB" dirty="0" err="1" smtClean="0">
                  <a:solidFill>
                    <a:schemeClr val="accent2">
                      <a:lumMod val="75000"/>
                    </a:schemeClr>
                  </a:solidFill>
                </a:rPr>
                <a:t>secretAg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</a:rPr>
                <a:t>(Bob)</a:t>
              </a:r>
              <a:r>
                <a:rPr lang="en-GB" dirty="0" smtClean="0"/>
                <a:t>, </a:t>
              </a:r>
            </a:p>
            <a:p>
              <a:pPr>
                <a:tabLst>
                  <a:tab pos="534988" algn="l"/>
                  <a:tab pos="3941763" algn="r"/>
                </a:tabLst>
              </a:pPr>
              <a:r>
                <a:rPr lang="en-GB" dirty="0" smtClean="0"/>
                <a:t>	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Alice says Svc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cansay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secretAg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(Bob)</a:t>
              </a:r>
              <a:r>
                <a:rPr lang="en-GB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dirty="0" smtClean="0"/>
                <a:t>}</a:t>
              </a:r>
            </a:p>
            <a:p>
              <a:pPr>
                <a:tabLst>
                  <a:tab pos="1258888" algn="l"/>
                  <a:tab pos="3941763" algn="r"/>
                </a:tabLst>
              </a:pPr>
              <a:r>
                <a:rPr lang="en-GB" dirty="0" smtClean="0"/>
                <a:t>		</a:t>
              </a:r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</a:rPr>
                <a:t>q = access?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473977" y="4601115"/>
              <a:ext cx="4989200" cy="1100080"/>
              <a:chOff x="5148064" y="5516455"/>
              <a:chExt cx="4392488" cy="61696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148064" y="5857238"/>
                <a:ext cx="4392488" cy="27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accent3">
                        <a:lumMod val="75000"/>
                      </a:schemeClr>
                    </a:solidFill>
                    <a:latin typeface="Bradley Hand ITC" pitchFamily="66" charset="0"/>
                  </a:rPr>
                  <a:t>Svc says </a:t>
                </a:r>
                <a:r>
                  <a:rPr lang="en-GB" b="1" dirty="0" err="1" smtClean="0">
                    <a:solidFill>
                      <a:schemeClr val="accent3">
                        <a:lumMod val="75000"/>
                      </a:schemeClr>
                    </a:solidFill>
                    <a:latin typeface="Bradley Hand ITC" pitchFamily="66" charset="0"/>
                  </a:rPr>
                  <a:t>secrAg</a:t>
                </a:r>
                <a:r>
                  <a:rPr lang="en-GB" b="1" dirty="0" smtClean="0">
                    <a:solidFill>
                      <a:schemeClr val="accent3">
                        <a:lumMod val="75000"/>
                      </a:schemeClr>
                    </a:solidFill>
                    <a:latin typeface="Bradley Hand ITC" pitchFamily="66" charset="0"/>
                  </a:rPr>
                  <a:t>(B)</a:t>
                </a:r>
                <a:r>
                  <a:rPr lang="en-GB" b="1" dirty="0" smtClean="0">
                    <a:solidFill>
                      <a:schemeClr val="accent3">
                        <a:lumMod val="75000"/>
                      </a:schemeClr>
                    </a:solidFill>
                    <a:latin typeface="Bradley Hand ITC" pitchFamily="66" charset="0"/>
                    <a:sym typeface="Symbol"/>
                  </a:rPr>
                  <a:t></a:t>
                </a:r>
                <a:r>
                  <a:rPr lang="en-GB" b="1" dirty="0" smtClean="0">
                    <a:solidFill>
                      <a:schemeClr val="accent3">
                        <a:lumMod val="75000"/>
                      </a:schemeClr>
                    </a:solidFill>
                    <a:latin typeface="Bradley Hand ITC" pitchFamily="66" charset="0"/>
                  </a:rPr>
                  <a:t> Alice says </a:t>
                </a:r>
                <a:r>
                  <a:rPr lang="en-GB" b="1" dirty="0" err="1" smtClean="0">
                    <a:solidFill>
                      <a:schemeClr val="accent3">
                        <a:lumMod val="75000"/>
                      </a:schemeClr>
                    </a:solidFill>
                    <a:latin typeface="Bradley Hand ITC" pitchFamily="66" charset="0"/>
                  </a:rPr>
                  <a:t>secrAg</a:t>
                </a:r>
                <a:r>
                  <a:rPr lang="en-GB" b="1" dirty="0" smtClean="0">
                    <a:solidFill>
                      <a:schemeClr val="accent3">
                        <a:lumMod val="75000"/>
                      </a:schemeClr>
                    </a:solidFill>
                    <a:latin typeface="Bradley Hand ITC" pitchFamily="66" charset="0"/>
                  </a:rPr>
                  <a:t>(B)</a:t>
                </a:r>
                <a:endParaRPr lang="en-GB" b="1" dirty="0">
                  <a:solidFill>
                    <a:schemeClr val="accent3">
                      <a:lumMod val="75000"/>
                    </a:schemeClr>
                  </a:solidFill>
                  <a:latin typeface="Bradley Hand ITC" pitchFamily="66" charset="0"/>
                </a:endParaRPr>
              </a:p>
            </p:txBody>
          </p:sp>
          <p:sp>
            <p:nvSpPr>
              <p:cNvPr id="62" name="Left Brace 61"/>
              <p:cNvSpPr/>
              <p:nvPr/>
            </p:nvSpPr>
            <p:spPr>
              <a:xfrm rot="5400000" flipV="1">
                <a:off x="6885408" y="3815623"/>
                <a:ext cx="522263" cy="3923928"/>
              </a:xfrm>
              <a:prstGeom prst="leftBrace">
                <a:avLst>
                  <a:gd name="adj1" fmla="val 0"/>
                  <a:gd name="adj2" fmla="val 30942"/>
                </a:avLst>
              </a:prstGeom>
              <a:ln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2283784" y="4318708"/>
              <a:ext cx="310312" cy="492443"/>
              <a:chOff x="2456003" y="2722230"/>
              <a:chExt cx="310312" cy="49244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456003" y="2832938"/>
                <a:ext cx="301686" cy="30168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464629" y="2722230"/>
                <a:ext cx="30168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endPara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6030415" y="112163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[Gurevich et al., CSF 2008]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964868" y="2293861"/>
            <a:ext cx="5238189" cy="3903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9189" y="4922719"/>
            <a:ext cx="8386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(There’s also an attack on DKAL2, to appear in: “Information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Flow in Trust Management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Systems”, Journal of Computer Security.)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8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4" grpId="0"/>
      <p:bldP spid="49" grpId="0"/>
      <p:bldP spid="52" grpId="0" animBg="1"/>
      <p:bldP spid="53" grpId="0" animBg="1"/>
      <p:bldP spid="54" grpId="0" animBg="1"/>
      <p:bldP spid="55" grpId="0" animBg="1"/>
      <p:bldP spid="56" grpId="0"/>
      <p:bldP spid="11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389"/>
            <a:ext cx="8469086" cy="349662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does “attack”, “protect”, etc. mean?</a:t>
            </a:r>
          </a:p>
          <a:p>
            <a:pPr marL="715963" lvl="1" indent="-315913"/>
            <a:r>
              <a:rPr lang="en-GB" sz="2400" dirty="0" smtClean="0">
                <a:solidFill>
                  <a:srgbClr val="FFC000"/>
                </a:solidFill>
              </a:rPr>
              <a:t>Observational equivalence, opacity and detectability</a:t>
            </a:r>
          </a:p>
          <a:p>
            <a:pPr marL="715963" lvl="1" indent="-315913"/>
            <a:endParaRPr lang="en-GB" sz="2400" dirty="0" smtClean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can the attacker (not) infer?</a:t>
            </a:r>
          </a:p>
          <a:p>
            <a:pPr marL="715963" lvl="1" indent="-315913"/>
            <a:r>
              <a:rPr lang="en-GB" sz="2400" dirty="0" smtClean="0">
                <a:solidFill>
                  <a:srgbClr val="FFC000"/>
                </a:solidFill>
              </a:rPr>
              <a:t>Algorithm for deciding opacity in </a:t>
            </a:r>
            <a:r>
              <a:rPr lang="en-GB" sz="2400" dirty="0" err="1" smtClean="0">
                <a:solidFill>
                  <a:srgbClr val="FFC000"/>
                </a:solidFill>
              </a:rPr>
              <a:t>Datalog</a:t>
            </a:r>
            <a:r>
              <a:rPr lang="en-GB" sz="2400" dirty="0" smtClean="0">
                <a:solidFill>
                  <a:srgbClr val="FFC000"/>
                </a:solidFill>
              </a:rPr>
              <a:t> policies</a:t>
            </a:r>
          </a:p>
          <a:p>
            <a:pPr marL="715963" lvl="1" indent="-315913"/>
            <a:r>
              <a:rPr lang="en-GB" sz="2400" dirty="0" smtClean="0">
                <a:solidFill>
                  <a:srgbClr val="FFC000"/>
                </a:solidFill>
              </a:rPr>
              <a:t>Tool with optimizations</a:t>
            </a:r>
          </a:p>
          <a:p>
            <a:pPr marL="715963" lvl="1" indent="-315913"/>
            <a:endParaRPr lang="en-GB" sz="2400" dirty="0" smtClean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How do we automate?</a:t>
            </a:r>
          </a:p>
          <a:p>
            <a:pPr marL="715963" lvl="1" indent="-315913"/>
            <a:r>
              <a:rPr lang="en-GB" sz="2400" dirty="0" smtClean="0">
                <a:solidFill>
                  <a:srgbClr val="FFC000"/>
                </a:solidFill>
              </a:rPr>
              <a:t>Encode as SAT problem</a:t>
            </a:r>
            <a:endParaRPr lang="en-GB" sz="2400" dirty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3773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311"/>
            <a:ext cx="8469086" cy="31265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 smtClean="0">
                <a:solidFill>
                  <a:srgbClr val="FFC000"/>
                </a:solidFill>
              </a:rPr>
              <a:t>What does “attack”, “detect”, etc. mean?*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can the attacker (not) detect?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How do we </a:t>
            </a:r>
            <a:r>
              <a:rPr lang="en-GB" sz="2800" dirty="0" smtClean="0"/>
              <a:t>automate?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5536" y="4785996"/>
            <a:ext cx="6779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85000"/>
                  </a:schemeClr>
                </a:solidFill>
              </a:rPr>
              <a:t>*Based on “Information Flow in Credential Systems”, </a:t>
            </a:r>
            <a:r>
              <a:rPr lang="en-GB" sz="1400" dirty="0" smtClean="0">
                <a:solidFill>
                  <a:schemeClr val="tx1">
                    <a:lumMod val="85000"/>
                  </a:schemeClr>
                </a:solidFill>
              </a:rPr>
              <a:t>Moritz Y. Becker, CSF </a:t>
            </a:r>
            <a:r>
              <a:rPr lang="en-GB" sz="1400" dirty="0" smtClean="0">
                <a:solidFill>
                  <a:schemeClr val="tx1">
                    <a:lumMod val="85000"/>
                  </a:schemeClr>
                </a:solidFill>
              </a:rPr>
              <a:t>2010</a:t>
            </a:r>
            <a:endParaRPr lang="en-GB" sz="14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5" y="1128206"/>
            <a:ext cx="7456172" cy="37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3" y="1005577"/>
            <a:ext cx="7469564" cy="3225710"/>
          </a:xfr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0" y="1062477"/>
            <a:ext cx="7600705" cy="3891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3127" y="1226175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probe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latin typeface="Bradley Hand ITC" pitchFamily="66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2193235" y="1677162"/>
            <a:ext cx="747238" cy="992948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880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7" y="580315"/>
            <a:ext cx="7706581" cy="4305582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rot="10800000" flipV="1">
            <a:off x="2265528" y="1062478"/>
            <a:ext cx="1146416" cy="472897"/>
          </a:xfrm>
          <a:prstGeom prst="curvedConnector3">
            <a:avLst>
              <a:gd name="adj1" fmla="val 3572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23187" y="67585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Available probes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latin typeface="Bradley Hand ITC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33369" y="1531889"/>
                <a:ext cx="908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69" y="2042519"/>
                <a:ext cx="90839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42" t="-8197" r="-5369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36678" y="1747200"/>
                <a:ext cx="919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78" y="2329600"/>
                <a:ext cx="91903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000" t="-8197" r="-5333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14647" y="1956867"/>
                <a:ext cx="919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647" y="2609156"/>
                <a:ext cx="91903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325" t="-8197" r="-529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05384" y="2203673"/>
                <a:ext cx="919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84" y="2938231"/>
                <a:ext cx="91903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325" t="-8197" r="-529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947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6748765" y="1353142"/>
            <a:ext cx="2216426" cy="4847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ounded Rectangle 46"/>
          <p:cNvSpPr/>
          <p:nvPr/>
        </p:nvSpPr>
        <p:spPr>
          <a:xfrm>
            <a:off x="1208652" y="3800518"/>
            <a:ext cx="6848421" cy="108045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/>
          <a:stretch/>
        </p:blipFill>
        <p:spPr>
          <a:xfrm>
            <a:off x="338816" y="737980"/>
            <a:ext cx="2266901" cy="2676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33369" y="1531889"/>
                <a:ext cx="908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69" y="2042519"/>
                <a:ext cx="90839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42" t="-8197" r="-5369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/>
          <p:nvPr/>
        </p:nvCxnSpPr>
        <p:spPr>
          <a:xfrm rot="10800000" flipV="1">
            <a:off x="2265528" y="1062478"/>
            <a:ext cx="1146416" cy="472897"/>
          </a:xfrm>
          <a:prstGeom prst="curvedConnector3">
            <a:avLst>
              <a:gd name="adj1" fmla="val 3572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23187" y="67585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Bradley Hand ITC" pitchFamily="66" charset="0"/>
              </a:rPr>
              <a:t>Available probes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latin typeface="Bradley Hand ITC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33369" y="1531889"/>
                <a:ext cx="908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69" y="2042519"/>
                <a:ext cx="90839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42" t="-8197" r="-5369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36678" y="1747200"/>
                <a:ext cx="919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78" y="2329600"/>
                <a:ext cx="91903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000" t="-8197" r="-5333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414647" y="1956867"/>
                <a:ext cx="919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647" y="2609156"/>
                <a:ext cx="91903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325" t="-8197" r="-529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05384" y="2203673"/>
                <a:ext cx="919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84" y="2938231"/>
                <a:ext cx="91903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325" t="-8197" r="-529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5419517" y="1527245"/>
                <a:ext cx="100700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GB" sz="6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17" y="1527245"/>
                <a:ext cx="1007007" cy="11079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265528" y="2233865"/>
            <a:ext cx="3963615" cy="830541"/>
            <a:chOff x="2265527" y="2978488"/>
            <a:chExt cx="3963615" cy="110738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265527" y="2978488"/>
              <a:ext cx="3153990" cy="831543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 rot="902952">
                  <a:off x="3337115" y="3018789"/>
                  <a:ext cx="2066912" cy="8617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GB" dirty="0" smtClean="0"/>
                    <a:t>),...,</a:t>
                  </a:r>
                  <a14:m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GB" dirty="0"/>
                    <a:t>)</a:t>
                  </a:r>
                  <a:r>
                    <a:rPr lang="en-GB" dirty="0" smtClean="0"/>
                    <a:t>?</a:t>
                  </a:r>
                  <a:endParaRPr lang="en-GB" dirty="0"/>
                </a:p>
                <a:p>
                  <a:endParaRPr lang="en-GB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02952">
                  <a:off x="3330094" y="3126511"/>
                  <a:ext cx="2080954" cy="6463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67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/>
            <p:cNvGrpSpPr/>
            <p:nvPr/>
          </p:nvGrpSpPr>
          <p:grpSpPr>
            <a:xfrm>
              <a:off x="5419517" y="3244334"/>
              <a:ext cx="809625" cy="841542"/>
              <a:chOff x="5419517" y="3244334"/>
              <a:chExt cx="809625" cy="84154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9517" y="3244334"/>
                <a:ext cx="809625" cy="752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5602384" y="3470322"/>
                    <a:ext cx="604588" cy="61555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GB" sz="2400" b="1" dirty="0"/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2384" y="3470322"/>
                    <a:ext cx="604588" cy="46166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b="-394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TextBox 33"/>
            <p:cNvSpPr txBox="1"/>
            <p:nvPr/>
          </p:nvSpPr>
          <p:spPr>
            <a:xfrm rot="857586">
              <a:off x="2344566" y="3230013"/>
              <a:ext cx="22423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Yes, No, Yes, Yes, ...!</a:t>
              </a:r>
              <a:endParaRPr lang="en-GB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65528" y="1182844"/>
            <a:ext cx="3963615" cy="892571"/>
            <a:chOff x="2265527" y="1577125"/>
            <a:chExt cx="3963615" cy="119009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265527" y="2047167"/>
              <a:ext cx="3153990" cy="561989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 rot="21029823">
                  <a:off x="3239626" y="1727181"/>
                  <a:ext cx="2066912" cy="861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GB" dirty="0" smtClean="0"/>
                    <a:t>),...,</a:t>
                  </a:r>
                  <a14:m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GB" dirty="0"/>
                    <a:t>)</a:t>
                  </a:r>
                  <a:r>
                    <a:rPr lang="en-GB" dirty="0" smtClean="0"/>
                    <a:t>?</a:t>
                  </a:r>
                  <a:endParaRPr lang="en-GB" dirty="0"/>
                </a:p>
                <a:p>
                  <a:endParaRPr lang="en-GB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29823">
                  <a:off x="3232605" y="1834902"/>
                  <a:ext cx="2080954" cy="64633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30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35"/>
            <p:cNvGrpSpPr/>
            <p:nvPr/>
          </p:nvGrpSpPr>
          <p:grpSpPr>
            <a:xfrm>
              <a:off x="5419517" y="1577125"/>
              <a:ext cx="809625" cy="833991"/>
              <a:chOff x="5419517" y="1577125"/>
              <a:chExt cx="809625" cy="833991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9517" y="1577125"/>
                <a:ext cx="809625" cy="752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5602384" y="1795562"/>
                    <a:ext cx="604588" cy="61555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GB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oMath>
                      </m:oMathPara>
                    </a14:m>
                    <a:endParaRPr lang="en-GB" sz="2400" b="1" dirty="0"/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2384" y="1795562"/>
                    <a:ext cx="604588" cy="46166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0" name="TextBox 39"/>
            <p:cNvSpPr txBox="1"/>
            <p:nvPr/>
          </p:nvSpPr>
          <p:spPr>
            <a:xfrm rot="21027706">
              <a:off x="2467809" y="2274777"/>
              <a:ext cx="22423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Yes, No, Yes, Yes, ...!</a:t>
              </a:r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315130" y="3685691"/>
                <a:ext cx="682033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/>
                  <a:t>Policies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dirty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dirty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sz="2400" dirty="0"/>
                  <a:t> are </a:t>
                </a:r>
                <a:br>
                  <a:rPr lang="en-GB" sz="2400" dirty="0"/>
                </a:br>
                <a:r>
                  <a:rPr lang="en-GB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observationally equivalent</a:t>
                </a:r>
                <a:r>
                  <a:rPr lang="en-GB" sz="2400" b="1" dirty="0"/>
                  <a:t> </a:t>
                </a:r>
                <a:r>
                  <a:rPr lang="en-GB" sz="24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en-GB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  <m:sup/>
                    </m:sSubSup>
                    <m:r>
                      <a:rPr lang="en-GB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≡</m:t>
                    </m:r>
                    <m:sSubSup>
                      <m:sSubSupPr>
                        <m:ctrlPr>
                          <a:rPr lang="en-GB" sz="2400" b="1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en-GB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  <m:sup>
                        <m:r>
                          <a:rPr lang="en-GB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sz="2400" dirty="0"/>
                  <a:t>) iff</a:t>
                </a:r>
              </a:p>
              <a:p>
                <a:pPr lvl="1"/>
                <a:r>
                  <a:rPr lang="en-GB" sz="2400" dirty="0" smtClean="0"/>
                  <a:t>for </a:t>
                </a:r>
                <a:r>
                  <a:rPr lang="en-GB" sz="2400" dirty="0"/>
                  <a:t>all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/>
                      </a:rPr>
                      <m:t>(</m:t>
                    </m:r>
                    <m:r>
                      <a:rPr lang="en-GB" sz="2400" b="0" i="1" dirty="0" smtClean="0">
                        <a:latin typeface="Cambria Math"/>
                      </a:rPr>
                      <m:t>𝐴</m:t>
                    </m:r>
                    <m:r>
                      <a:rPr lang="en-GB" sz="2400" b="0" i="1" dirty="0" smtClean="0">
                        <a:latin typeface="Cambria Math"/>
                      </a:rPr>
                      <m:t>,</m:t>
                    </m:r>
                    <m:r>
                      <a:rPr lang="en-GB" sz="2400" b="0" i="1" dirty="0" smtClean="0">
                        <a:latin typeface="Cambria Math"/>
                      </a:rPr>
                      <m:t>𝑞</m:t>
                    </m:r>
                    <m:r>
                      <a:rPr lang="en-GB" sz="2400" b="0" i="1" dirty="0" smtClean="0">
                        <a:latin typeface="Cambria Math"/>
                      </a:rPr>
                      <m:t>)∈</m:t>
                    </m:r>
                    <m:r>
                      <m:rPr>
                        <m:nor/>
                      </m:rPr>
                      <a:rPr lang="en-GB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Avail</m:t>
                    </m:r>
                  </m:oMath>
                </a14:m>
                <a:r>
                  <a:rPr lang="en-GB" sz="2400" dirty="0"/>
                  <a:t>:</a:t>
                </a:r>
                <a14:m>
                  <m:oMath xmlns:m="http://schemas.openxmlformats.org/officeDocument/2006/math">
                    <m:r>
                      <a:rPr lang="en-GB" sz="2400" dirty="0">
                        <a:latin typeface="Cambria Math"/>
                        <a:ea typeface="Cambria Math"/>
                      </a:rPr>
                      <m:t> </m:t>
                    </m:r>
                    <m:sSubSup>
                      <m:sSubSupPr>
                        <m:ctrlPr>
                          <a:rPr lang="en-GB" sz="2400" i="1" dirty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/>
                    </m:sSubSup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⟺</m:t>
                    </m:r>
                    <m:sSubSup>
                      <m:sSubSupPr>
                        <m:ctrlPr>
                          <a:rPr lang="en-GB" sz="2400" i="1" dirty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endParaRPr lang="en-GB" sz="2400" dirty="0"/>
              </a:p>
              <a:p>
                <a:pPr marL="514350" indent="-514350"/>
                <a:endParaRPr lang="en-GB" sz="2400" dirty="0" smtClean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130" y="4914255"/>
                <a:ext cx="6820332" cy="1569660"/>
              </a:xfrm>
              <a:prstGeom prst="rect">
                <a:avLst/>
              </a:prstGeom>
              <a:blipFill rotWithShape="1">
                <a:blip r:embed="rId14"/>
                <a:stretch>
                  <a:fillRect l="-1430" t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6788426" y="1247612"/>
                <a:ext cx="22164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The attacker can’t distinguish</a:t>
                </a:r>
                <a:r>
                  <a:rPr lang="en-GB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dirty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dirty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426" y="1247612"/>
                <a:ext cx="2216426" cy="646331"/>
              </a:xfrm>
              <a:prstGeom prst="rect">
                <a:avLst/>
              </a:prstGeom>
              <a:blipFill rotWithShape="1">
                <a:blip r:embed="rId15"/>
                <a:stretch>
                  <a:fillRect l="-2479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2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7" grpId="0" animBg="1"/>
      <p:bldP spid="38" grpId="0"/>
      <p:bldP spid="35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778122" y="3931824"/>
            <a:ext cx="5126557" cy="10470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5185232" y="826592"/>
            <a:ext cx="3346556" cy="2397149"/>
          </a:xfrm>
          <a:custGeom>
            <a:avLst/>
            <a:gdLst>
              <a:gd name="connsiteX0" fmla="*/ 42751 w 3346556"/>
              <a:gd name="connsiteY0" fmla="*/ 766434 h 3196198"/>
              <a:gd name="connsiteX1" fmla="*/ 92446 w 3346556"/>
              <a:gd name="connsiteY1" fmla="*/ 20999 h 3196198"/>
              <a:gd name="connsiteX2" fmla="*/ 1016786 w 3346556"/>
              <a:gd name="connsiteY2" fmla="*/ 199903 h 3196198"/>
              <a:gd name="connsiteX3" fmla="*/ 1901368 w 3346556"/>
              <a:gd name="connsiteY3" fmla="*/ 140268 h 3196198"/>
              <a:gd name="connsiteX4" fmla="*/ 3054307 w 3346556"/>
              <a:gd name="connsiteY4" fmla="*/ 259538 h 3196198"/>
              <a:gd name="connsiteX5" fmla="*/ 2944977 w 3346556"/>
              <a:gd name="connsiteY5" fmla="*/ 1303147 h 3196198"/>
              <a:gd name="connsiteX6" fmla="*/ 3342542 w 3346556"/>
              <a:gd name="connsiteY6" fmla="*/ 2028703 h 3196198"/>
              <a:gd name="connsiteX7" fmla="*/ 3064246 w 3346556"/>
              <a:gd name="connsiteY7" fmla="*/ 2774138 h 3196198"/>
              <a:gd name="connsiteX8" fmla="*/ 1841733 w 3346556"/>
              <a:gd name="connsiteY8" fmla="*/ 3171703 h 3196198"/>
              <a:gd name="connsiteX9" fmla="*/ 1523681 w 3346556"/>
              <a:gd name="connsiteY9" fmla="*/ 2078399 h 3196198"/>
              <a:gd name="connsiteX10" fmla="*/ 499951 w 3346556"/>
              <a:gd name="connsiteY10" fmla="*/ 1959129 h 3196198"/>
              <a:gd name="connsiteX11" fmla="*/ 201777 w 3346556"/>
              <a:gd name="connsiteY11" fmla="*/ 1332964 h 3196198"/>
              <a:gd name="connsiteX12" fmla="*/ 181899 w 3346556"/>
              <a:gd name="connsiteY12" fmla="*/ 985094 h 3196198"/>
              <a:gd name="connsiteX13" fmla="*/ 42751 w 3346556"/>
              <a:gd name="connsiteY13" fmla="*/ 766434 h 319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46556" h="3196198">
                <a:moveTo>
                  <a:pt x="42751" y="766434"/>
                </a:moveTo>
                <a:cubicBezTo>
                  <a:pt x="27842" y="605751"/>
                  <a:pt x="-69893" y="115421"/>
                  <a:pt x="92446" y="20999"/>
                </a:cubicBezTo>
                <a:cubicBezTo>
                  <a:pt x="254785" y="-73423"/>
                  <a:pt x="715299" y="180025"/>
                  <a:pt x="1016786" y="199903"/>
                </a:cubicBezTo>
                <a:cubicBezTo>
                  <a:pt x="1318273" y="219781"/>
                  <a:pt x="1561781" y="130329"/>
                  <a:pt x="1901368" y="140268"/>
                </a:cubicBezTo>
                <a:cubicBezTo>
                  <a:pt x="2240955" y="150207"/>
                  <a:pt x="2880372" y="65725"/>
                  <a:pt x="3054307" y="259538"/>
                </a:cubicBezTo>
                <a:cubicBezTo>
                  <a:pt x="3228242" y="453351"/>
                  <a:pt x="2896938" y="1008286"/>
                  <a:pt x="2944977" y="1303147"/>
                </a:cubicBezTo>
                <a:cubicBezTo>
                  <a:pt x="2993016" y="1598008"/>
                  <a:pt x="3322664" y="1783538"/>
                  <a:pt x="3342542" y="2028703"/>
                </a:cubicBezTo>
                <a:cubicBezTo>
                  <a:pt x="3362420" y="2273868"/>
                  <a:pt x="3314381" y="2583638"/>
                  <a:pt x="3064246" y="2774138"/>
                </a:cubicBezTo>
                <a:cubicBezTo>
                  <a:pt x="2814111" y="2964638"/>
                  <a:pt x="2098494" y="3287660"/>
                  <a:pt x="1841733" y="3171703"/>
                </a:cubicBezTo>
                <a:cubicBezTo>
                  <a:pt x="1584972" y="3055747"/>
                  <a:pt x="1747311" y="2280495"/>
                  <a:pt x="1523681" y="2078399"/>
                </a:cubicBezTo>
                <a:cubicBezTo>
                  <a:pt x="1300051" y="1876303"/>
                  <a:pt x="720268" y="2083368"/>
                  <a:pt x="499951" y="1959129"/>
                </a:cubicBezTo>
                <a:cubicBezTo>
                  <a:pt x="279634" y="1834890"/>
                  <a:pt x="254786" y="1495303"/>
                  <a:pt x="201777" y="1332964"/>
                </a:cubicBezTo>
                <a:cubicBezTo>
                  <a:pt x="148768" y="1170625"/>
                  <a:pt x="203434" y="1081172"/>
                  <a:pt x="181899" y="985094"/>
                </a:cubicBezTo>
                <a:cubicBezTo>
                  <a:pt x="160364" y="889016"/>
                  <a:pt x="57660" y="927117"/>
                  <a:pt x="42751" y="766434"/>
                </a:cubicBezTo>
                <a:close/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/>
          <a:stretch/>
        </p:blipFill>
        <p:spPr>
          <a:xfrm>
            <a:off x="338816" y="737980"/>
            <a:ext cx="2266901" cy="2676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33369" y="1531889"/>
                <a:ext cx="908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69" y="2042519"/>
                <a:ext cx="90839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42" t="-8197" r="-5369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33369" y="1531889"/>
                <a:ext cx="908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69" y="2042519"/>
                <a:ext cx="90839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42" t="-8197" r="-5369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36678" y="1747200"/>
                <a:ext cx="919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78" y="2329600"/>
                <a:ext cx="91903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000" t="-8197" r="-5333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414647" y="1956867"/>
                <a:ext cx="919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647" y="2609156"/>
                <a:ext cx="91903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325" t="-8197" r="-529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05384" y="2203673"/>
                <a:ext cx="919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84" y="2938231"/>
                <a:ext cx="91903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325" t="-8197" r="-529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18" y="1182844"/>
            <a:ext cx="809625" cy="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265527" y="1535376"/>
            <a:ext cx="3153990" cy="42149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 rot="21029823">
                <a:off x="3239626" y="1295386"/>
                <a:ext cx="20669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),...,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  <a:r>
                  <a:rPr lang="en-GB" dirty="0" smtClean="0"/>
                  <a:t>?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29823">
                <a:off x="3232605" y="1834902"/>
                <a:ext cx="2080954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3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602384" y="1346672"/>
                <a:ext cx="604588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384" y="1795562"/>
                <a:ext cx="604588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229142" y="783825"/>
                <a:ext cx="100700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6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GB" sz="6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142" y="1045100"/>
                <a:ext cx="1007006" cy="110799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 rot="21027706">
            <a:off x="2467810" y="1706083"/>
            <a:ext cx="224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Yes, No, Yes, Yes, ...!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36678" y="3938294"/>
                <a:ext cx="7198836" cy="1040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200"/>
                  </a:spcAft>
                </a:pPr>
                <a:r>
                  <a:rPr lang="en-GB" sz="2800" dirty="0" smtClean="0">
                    <a:solidFill>
                      <a:prstClr val="black"/>
                    </a:solidFill>
                  </a:rPr>
                  <a:t>A query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is </a:t>
                </a:r>
                <a:r>
                  <a:rPr lang="en-GB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detectable</a:t>
                </a:r>
                <a:r>
                  <a:rPr lang="en-GB" sz="2800" dirty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</a:rPr>
                  <a:t>iff</a:t>
                </a:r>
                <a:endParaRPr lang="en-GB" sz="2800" dirty="0">
                  <a:solidFill>
                    <a:prstClr val="black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</a:rPr>
                      <m:t>∀</m:t>
                    </m:r>
                    <m:sSubSup>
                      <m:sSubSup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≡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  <a:ea typeface="Cambria Math"/>
                      </a:rPr>
                      <m:t>   :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  </m:t>
                    </m:r>
                    <m:sSubSup>
                      <m:sSubSup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r>
                      <a:rPr lang="en-GB" sz="2400" i="1">
                        <a:latin typeface="Cambria Math"/>
                        <a:ea typeface="Cambria Math"/>
                      </a:rPr>
                      <m:t>⊢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78" y="5251058"/>
                <a:ext cx="7198836" cy="1040541"/>
              </a:xfrm>
              <a:prstGeom prst="rect">
                <a:avLst/>
              </a:prstGeom>
              <a:blipFill rotWithShape="1">
                <a:blip r:embed="rId12"/>
                <a:stretch>
                  <a:fillRect l="-1778" t="-5263" b="-76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24" y="1662935"/>
            <a:ext cx="809625" cy="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51" y="1884497"/>
            <a:ext cx="809625" cy="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38" y="2480673"/>
            <a:ext cx="809625" cy="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534" y="1050466"/>
            <a:ext cx="809625" cy="5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54902" y="166315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63662" y="148981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92924" y="1836279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13438" y="2123704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82077" y="264190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74164" y="2520960"/>
            <a:ext cx="187182" cy="12094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2201306" y="2459374"/>
            <a:ext cx="277128" cy="22170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2711241" y="2347140"/>
            <a:ext cx="482288" cy="362912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3538966" y="2145339"/>
            <a:ext cx="655348" cy="496567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4618519" y="1923857"/>
            <a:ext cx="734117" cy="54120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 rot="1100777">
            <a:off x="1827800" y="2687423"/>
            <a:ext cx="187182" cy="12094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50" name="Oval 49"/>
          <p:cNvSpPr/>
          <p:nvPr/>
        </p:nvSpPr>
        <p:spPr>
          <a:xfrm rot="1100777">
            <a:off x="2072956" y="2714250"/>
            <a:ext cx="277128" cy="22170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51" name="Oval 50"/>
          <p:cNvSpPr/>
          <p:nvPr/>
        </p:nvSpPr>
        <p:spPr>
          <a:xfrm rot="1100777">
            <a:off x="2470097" y="2748727"/>
            <a:ext cx="482288" cy="362912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52" name="Oval 51"/>
          <p:cNvSpPr/>
          <p:nvPr/>
        </p:nvSpPr>
        <p:spPr>
          <a:xfrm rot="1100777">
            <a:off x="3103827" y="2796744"/>
            <a:ext cx="655348" cy="496567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sp>
        <p:nvSpPr>
          <p:cNvPr id="54" name="TextBox 53"/>
          <p:cNvSpPr txBox="1"/>
          <p:nvPr/>
        </p:nvSpPr>
        <p:spPr>
          <a:xfrm>
            <a:off x="3216058" y="286466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p!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39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" grpId="0" animBg="1"/>
      <p:bldP spid="38" grpId="0"/>
      <p:bldP spid="35" grpId="0"/>
      <p:bldP spid="7" grpId="0"/>
      <p:bldP spid="39" grpId="0"/>
      <p:bldP spid="41" grpId="0"/>
      <p:bldP spid="42" grpId="0"/>
      <p:bldP spid="43" grpId="0"/>
      <p:bldP spid="9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/>
    </p:bldLst>
  </p:timing>
</p:sld>
</file>

<file path=ppt/theme/theme1.xml><?xml version="1.0" encoding="utf-8"?>
<a:theme xmlns:a="http://schemas.openxmlformats.org/drawingml/2006/main" name="MSR_POTX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SR_POTX - blac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SR_POTX - blac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MSR_POTX - black background</Template>
  <TotalTime>0</TotalTime>
  <Words>1112</Words>
  <Application>Microsoft Office PowerPoint</Application>
  <PresentationFormat>On-screen Show (16:9)</PresentationFormat>
  <Paragraphs>219</Paragraphs>
  <Slides>30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MSR_POTX - white background</vt:lpstr>
      <vt:lpstr>MSR_POTX - black background</vt:lpstr>
      <vt:lpstr>Custom Design</vt:lpstr>
      <vt:lpstr>1_MSR_POTX - black background</vt:lpstr>
      <vt:lpstr>Solving trust issues using Z3</vt:lpstr>
      <vt:lpstr>PowerPoint Presentation</vt:lpstr>
      <vt:lpstr>A simple probing attack</vt:lpstr>
      <vt:lpstr>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</vt:lpstr>
      <vt:lpstr>Is p opaque in A_0?</vt:lpstr>
      <vt:lpstr>Example 1</vt:lpstr>
      <vt:lpstr>Example 2</vt:lpstr>
      <vt:lpstr>Challenges</vt:lpstr>
      <vt:lpstr>How do we automate?</vt:lpstr>
      <vt:lpstr>Reasoning framework</vt:lpstr>
      <vt:lpstr>Policies</vt:lpstr>
      <vt:lpstr>Properties</vt:lpstr>
      <vt:lpstr>Example 1</vt:lpstr>
      <vt:lpstr>Example 2</vt:lpstr>
      <vt:lpstr>Calculus</vt:lpstr>
      <vt:lpstr>Reduced calculus</vt:lpstr>
      <vt:lpstr>Axioms C1 and C2</vt:lpstr>
      <vt:lpstr>Props 8 and 9</vt:lpstr>
      <vt:lpstr>Normal form</vt:lpstr>
      <vt:lpstr>Naïve propositionalisation</vt:lpstr>
      <vt:lpstr>Improvements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2010-12-07T12:51:42Z</dcterms:created>
  <dcterms:modified xsi:type="dcterms:W3CDTF">2011-11-03T09:02:31Z</dcterms:modified>
</cp:coreProperties>
</file>