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20"/>
  </p:notesMasterIdLst>
  <p:sldIdLst>
    <p:sldId id="256" r:id="rId2"/>
    <p:sldId id="268" r:id="rId3"/>
    <p:sldId id="263" r:id="rId4"/>
    <p:sldId id="257" r:id="rId5"/>
    <p:sldId id="276" r:id="rId6"/>
    <p:sldId id="275" r:id="rId7"/>
    <p:sldId id="258" r:id="rId8"/>
    <p:sldId id="259" r:id="rId9"/>
    <p:sldId id="269" r:id="rId10"/>
    <p:sldId id="271" r:id="rId11"/>
    <p:sldId id="270" r:id="rId12"/>
    <p:sldId id="272" r:id="rId13"/>
    <p:sldId id="273" r:id="rId14"/>
    <p:sldId id="274" r:id="rId15"/>
    <p:sldId id="261" r:id="rId16"/>
    <p:sldId id="277" r:id="rId17"/>
    <p:sldId id="262"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FF6699"/>
    <a:srgbClr val="AD1B0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1107" autoAdjust="0"/>
  </p:normalViewPr>
  <p:slideViewPr>
    <p:cSldViewPr snapToGrid="0" snapToObjects="1">
      <p:cViewPr>
        <p:scale>
          <a:sx n="60" d="100"/>
          <a:sy n="60" d="100"/>
        </p:scale>
        <p:origin x="-228" y="-12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0E2BD-EFF6-9B40-A7E2-DDC61BA7019B}" type="datetimeFigureOut">
              <a:rPr lang="en-US" smtClean="0"/>
              <a:pPr/>
              <a:t>7/28/2011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6B53E-9567-B941-A31D-A2CCA27065EA}" type="slidenum">
              <a:rPr lang="en-US" smtClean="0"/>
              <a:pPr/>
              <a:t>‹#›</a:t>
            </a:fld>
            <a:endParaRPr lang="en-US"/>
          </a:p>
        </p:txBody>
      </p:sp>
    </p:spTree>
    <p:extLst>
      <p:ext uri="{BB962C8B-B14F-4D97-AF65-F5344CB8AC3E}">
        <p14:creationId xmlns:p14="http://schemas.microsoft.com/office/powerpoint/2010/main" val="10035374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Bloggers  usually write</a:t>
            </a:r>
            <a:r>
              <a:rPr lang="en-US" baseline="0" dirty="0" smtClean="0"/>
              <a:t> </a:t>
            </a:r>
            <a:r>
              <a:rPr lang="en-US" dirty="0" smtClean="0"/>
              <a:t>down what</a:t>
            </a:r>
            <a:r>
              <a:rPr lang="en-US" baseline="0" dirty="0" smtClean="0"/>
              <a:t> he happen today. Therefore, an event often triggers an emotion of blogger. It is said that the content in the blog is affective article. Finally, the blogger hopes that something makes him change emotion. We think that there is a hidden need in user affective article. From the above investigation, we try to identify the hidden needs from bloggers’ article, and then recommend bloggers interesting Ads </a:t>
            </a:r>
            <a:endParaRPr lang="en-US" dirty="0"/>
          </a:p>
        </p:txBody>
      </p:sp>
      <p:sp>
        <p:nvSpPr>
          <p:cNvPr id="4" name="Slide Number Placeholder 3"/>
          <p:cNvSpPr>
            <a:spLocks noGrp="1"/>
          </p:cNvSpPr>
          <p:nvPr>
            <p:ph type="sldNum" sz="quarter" idx="10"/>
          </p:nvPr>
        </p:nvSpPr>
        <p:spPr/>
        <p:txBody>
          <a:bodyPr/>
          <a:lstStyle/>
          <a:p>
            <a:fld id="{92D6B53E-9567-B941-A31D-A2CCA27065EA}" type="slidenum">
              <a:rPr lang="en-US" smtClean="0"/>
              <a:pPr/>
              <a:t>1</a:t>
            </a:fld>
            <a:endParaRPr lang="en-US"/>
          </a:p>
        </p:txBody>
      </p:sp>
    </p:spTree>
    <p:extLst>
      <p:ext uri="{BB962C8B-B14F-4D97-AF65-F5344CB8AC3E}">
        <p14:creationId xmlns:p14="http://schemas.microsoft.com/office/powerpoint/2010/main" val="92933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show several successful examples.</a:t>
            </a:r>
          </a:p>
          <a:p>
            <a:r>
              <a:rPr lang="en-US" baseline="0" dirty="0" smtClean="0"/>
              <a:t>The event of the first one example is birthday. the article describes a flood disaster on the blogger’s birthday. The top-3 needs predicted from the article are disaster area, cake and gift. Actually, the top 1 advertisement recommended by our method is exactly matching the first one need. </a:t>
            </a:r>
          </a:p>
          <a:p>
            <a:r>
              <a:rPr lang="en-US" baseline="0" dirty="0" smtClean="0"/>
              <a:t>Due to the time limitation, I skip the following example explanations.</a:t>
            </a:r>
            <a:endParaRPr lang="en-US" dirty="0"/>
          </a:p>
        </p:txBody>
      </p:sp>
      <p:sp>
        <p:nvSpPr>
          <p:cNvPr id="4" name="Slide Number Placeholder 3"/>
          <p:cNvSpPr>
            <a:spLocks noGrp="1"/>
          </p:cNvSpPr>
          <p:nvPr>
            <p:ph type="sldNum" sz="quarter" idx="10"/>
          </p:nvPr>
        </p:nvSpPr>
        <p:spPr/>
        <p:txBody>
          <a:bodyPr/>
          <a:lstStyle/>
          <a:p>
            <a:fld id="{92D6B53E-9567-B941-A31D-A2CCA27065EA}" type="slidenum">
              <a:rPr lang="en-US" smtClean="0"/>
              <a:pPr/>
              <a:t>15</a:t>
            </a:fld>
            <a:endParaRPr lang="en-US"/>
          </a:p>
        </p:txBody>
      </p:sp>
    </p:spTree>
    <p:extLst>
      <p:ext uri="{BB962C8B-B14F-4D97-AF65-F5344CB8AC3E}">
        <p14:creationId xmlns:p14="http://schemas.microsoft.com/office/powerpoint/2010/main" val="352308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According to CNNIC report, up to </a:t>
            </a:r>
            <a:r>
              <a:rPr lang="en-US" dirty="0" err="1" smtClean="0"/>
              <a:t>june</a:t>
            </a:r>
            <a:r>
              <a:rPr lang="en-US" dirty="0" smtClean="0"/>
              <a:t>,</a:t>
            </a:r>
            <a:r>
              <a:rPr lang="en-US" baseline="0" dirty="0" smtClean="0"/>
              <a:t> 209, there are several trend in blogs.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1.   2.  3.</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Furthermore,</a:t>
            </a:r>
            <a:r>
              <a:rPr lang="en-US" baseline="0" dirty="0" smtClean="0"/>
              <a:t> in 2007, Ni’s work “</a:t>
            </a:r>
            <a:r>
              <a:rPr lang="en-US" altLang="zh-TW" dirty="0" smtClean="0"/>
              <a:t>Exploring in the Weblog by Detecting Informative and Affective Articles” shows that </a:t>
            </a:r>
            <a:r>
              <a:rPr lang="en-US" altLang="zh-TW" baseline="0" dirty="0" smtClean="0"/>
              <a:t>15%</a:t>
            </a:r>
            <a:r>
              <a:rPr lang="en-US" altLang="zh-TW" dirty="0" smtClean="0"/>
              <a:t> of</a:t>
            </a:r>
            <a:r>
              <a:rPr lang="en-US" altLang="zh-TW" baseline="0" dirty="0" smtClean="0"/>
              <a:t> web blog articles is </a:t>
            </a:r>
            <a:r>
              <a:rPr lang="en-US" altLang="zh-TW" dirty="0" smtClean="0"/>
              <a:t>the</a:t>
            </a:r>
            <a:r>
              <a:rPr lang="en-US" altLang="zh-TW" baseline="0" dirty="0" smtClean="0"/>
              <a:t> affective articles. The remainders is 15%.</a:t>
            </a:r>
            <a:endParaRPr lang="en-US" altLang="zh-TW" dirty="0" smtClean="0"/>
          </a:p>
        </p:txBody>
      </p:sp>
      <p:sp>
        <p:nvSpPr>
          <p:cNvPr id="4" name="Slide Number Placeholder 3"/>
          <p:cNvSpPr>
            <a:spLocks noGrp="1"/>
          </p:cNvSpPr>
          <p:nvPr>
            <p:ph type="sldNum" sz="quarter" idx="10"/>
          </p:nvPr>
        </p:nvSpPr>
        <p:spPr/>
        <p:txBody>
          <a:bodyPr/>
          <a:lstStyle/>
          <a:p>
            <a:fld id="{92D6B53E-9567-B941-A31D-A2CCA27065EA}" type="slidenum">
              <a:rPr lang="en-US" smtClean="0"/>
              <a:pPr/>
              <a:t>3</a:t>
            </a:fld>
            <a:endParaRPr lang="en-US"/>
          </a:p>
        </p:txBody>
      </p:sp>
    </p:spTree>
    <p:extLst>
      <p:ext uri="{BB962C8B-B14F-4D97-AF65-F5344CB8AC3E}">
        <p14:creationId xmlns:p14="http://schemas.microsoft.com/office/powerpoint/2010/main" val="39826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a:t>
            </a:r>
            <a:r>
              <a:rPr lang="en-US" baseline="0" dirty="0" smtClean="0"/>
              <a:t>. We can see the three features, Event, emotion, need, in this article.</a:t>
            </a:r>
          </a:p>
          <a:p>
            <a:r>
              <a:rPr lang="en-US" baseline="0" dirty="0" smtClean="0"/>
              <a:t>However, the left side is some advertisements recommended by Google. </a:t>
            </a:r>
          </a:p>
          <a:p>
            <a:r>
              <a:rPr lang="en-US" baseline="0" dirty="0" smtClean="0"/>
              <a:t>The first one is about  apartment reserve in London by yourself.</a:t>
            </a:r>
          </a:p>
          <a:p>
            <a:r>
              <a:rPr lang="en-US" baseline="0" dirty="0" smtClean="0"/>
              <a:t>The second one is about horoscope.</a:t>
            </a:r>
          </a:p>
          <a:p>
            <a:r>
              <a:rPr lang="en-US" baseline="0" dirty="0" smtClean="0"/>
              <a:t>The third one is about Vienna tourism introduction. </a:t>
            </a:r>
          </a:p>
          <a:p>
            <a:r>
              <a:rPr lang="en-US" baseline="0" dirty="0" smtClean="0"/>
              <a:t>Finally, in fact, all of the advertisements are not matching bloggers need, looking for good songs.</a:t>
            </a:r>
          </a:p>
        </p:txBody>
      </p:sp>
      <p:sp>
        <p:nvSpPr>
          <p:cNvPr id="4" name="Slide Number Placeholder 3"/>
          <p:cNvSpPr>
            <a:spLocks noGrp="1"/>
          </p:cNvSpPr>
          <p:nvPr>
            <p:ph type="sldNum" sz="quarter" idx="10"/>
          </p:nvPr>
        </p:nvSpPr>
        <p:spPr/>
        <p:txBody>
          <a:bodyPr/>
          <a:lstStyle/>
          <a:p>
            <a:fld id="{92D6B53E-9567-B941-A31D-A2CCA27065EA}" type="slidenum">
              <a:rPr lang="en-US" smtClean="0"/>
              <a:pPr/>
              <a:t>4</a:t>
            </a:fld>
            <a:endParaRPr lang="en-US"/>
          </a:p>
        </p:txBody>
      </p:sp>
    </p:spTree>
    <p:extLst>
      <p:ext uri="{BB962C8B-B14F-4D97-AF65-F5344CB8AC3E}">
        <p14:creationId xmlns:p14="http://schemas.microsoft.com/office/powerpoint/2010/main" val="5523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event of the</a:t>
            </a:r>
            <a:r>
              <a:rPr lang="en-US" baseline="0" dirty="0" smtClean="0"/>
              <a:t> first two is about broken up. The emotion is sad, sorrow. The several hidden needs are matching users’ expectations. Such as drinking, singing, talking </a:t>
            </a:r>
            <a:r>
              <a:rPr lang="en-US" baseline="0" smtClean="0"/>
              <a:t>to friends and so on.</a:t>
            </a:r>
            <a:endParaRPr lang="en-US" dirty="0"/>
          </a:p>
        </p:txBody>
      </p:sp>
      <p:sp>
        <p:nvSpPr>
          <p:cNvPr id="4" name="Slide Number Placeholder 3"/>
          <p:cNvSpPr>
            <a:spLocks noGrp="1"/>
          </p:cNvSpPr>
          <p:nvPr>
            <p:ph type="sldNum" sz="quarter" idx="10"/>
          </p:nvPr>
        </p:nvSpPr>
        <p:spPr/>
        <p:txBody>
          <a:bodyPr/>
          <a:lstStyle/>
          <a:p>
            <a:fld id="{92D6B53E-9567-B941-A31D-A2CCA27065EA}" type="slidenum">
              <a:rPr lang="en-US" smtClean="0"/>
              <a:pPr/>
              <a:t>5</a:t>
            </a:fld>
            <a:endParaRPr lang="en-US"/>
          </a:p>
        </p:txBody>
      </p:sp>
    </p:spTree>
    <p:extLst>
      <p:ext uri="{BB962C8B-B14F-4D97-AF65-F5344CB8AC3E}">
        <p14:creationId xmlns:p14="http://schemas.microsoft.com/office/powerpoint/2010/main" val="381382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our further analysis of bog articles, there</a:t>
            </a:r>
            <a:r>
              <a:rPr lang="en-US" baseline="0" dirty="0" smtClean="0"/>
              <a:t> are three interesting features.</a:t>
            </a:r>
            <a:endParaRPr lang="en-US" dirty="0"/>
          </a:p>
        </p:txBody>
      </p:sp>
      <p:sp>
        <p:nvSpPr>
          <p:cNvPr id="4" name="Slide Number Placeholder 3"/>
          <p:cNvSpPr>
            <a:spLocks noGrp="1"/>
          </p:cNvSpPr>
          <p:nvPr>
            <p:ph type="sldNum" sz="quarter" idx="10"/>
          </p:nvPr>
        </p:nvSpPr>
        <p:spPr/>
        <p:txBody>
          <a:bodyPr/>
          <a:lstStyle/>
          <a:p>
            <a:fld id="{92D6B53E-9567-B941-A31D-A2CCA27065EA}" type="slidenum">
              <a:rPr lang="en-US" smtClean="0"/>
              <a:pPr/>
              <a:t>6</a:t>
            </a:fld>
            <a:endParaRPr lang="en-US"/>
          </a:p>
        </p:txBody>
      </p:sp>
    </p:spTree>
    <p:extLst>
      <p:ext uri="{BB962C8B-B14F-4D97-AF65-F5344CB8AC3E}">
        <p14:creationId xmlns:p14="http://schemas.microsoft.com/office/powerpoint/2010/main" val="197398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Definition :</a:t>
            </a:r>
            <a:r>
              <a:rPr lang="en-US" altLang="zh-TW" baseline="0" dirty="0" smtClean="0"/>
              <a:t> event emotion need</a:t>
            </a:r>
          </a:p>
          <a:p>
            <a:r>
              <a:rPr lang="en-US" altLang="zh-TW" baseline="0" dirty="0" smtClean="0"/>
              <a:t>How to recommend interesting Ads? Training manual tag Ads in an article. After training, we get the probability of Ad given emotion and need. Finally, the system recommends the best one. Maybe we could recommend the top 3 to top 5. </a:t>
            </a:r>
            <a:endParaRPr lang="zh-TW" altLang="en-US" dirty="0"/>
          </a:p>
        </p:txBody>
      </p:sp>
      <p:sp>
        <p:nvSpPr>
          <p:cNvPr id="4" name="投影片編號版面配置區 3"/>
          <p:cNvSpPr>
            <a:spLocks noGrp="1"/>
          </p:cNvSpPr>
          <p:nvPr>
            <p:ph type="sldNum" sz="quarter" idx="10"/>
          </p:nvPr>
        </p:nvSpPr>
        <p:spPr/>
        <p:txBody>
          <a:bodyPr/>
          <a:lstStyle/>
          <a:p>
            <a:fld id="{92D6B53E-9567-B941-A31D-A2CCA27065E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recommend bloggers interesting Ads match blogger’ hidden need from their blog articles. </a:t>
            </a:r>
          </a:p>
          <a:p>
            <a:r>
              <a:rPr lang="en-US" baseline="0" dirty="0" smtClean="0"/>
              <a:t>In fact, the relationship between articles and Ads is indirect. Therefore, we utilize several effective features to recommend interesting Ads for bloggers, such as event, emotion and needs.</a:t>
            </a:r>
          </a:p>
          <a:p>
            <a:endParaRPr lang="en-US" dirty="0"/>
          </a:p>
        </p:txBody>
      </p:sp>
      <p:sp>
        <p:nvSpPr>
          <p:cNvPr id="4" name="Slide Number Placeholder 3"/>
          <p:cNvSpPr>
            <a:spLocks noGrp="1"/>
          </p:cNvSpPr>
          <p:nvPr>
            <p:ph type="sldNum" sz="quarter" idx="10"/>
          </p:nvPr>
        </p:nvSpPr>
        <p:spPr/>
        <p:txBody>
          <a:bodyPr/>
          <a:lstStyle/>
          <a:p>
            <a:fld id="{92D6B53E-9567-B941-A31D-A2CCA27065EA}" type="slidenum">
              <a:rPr lang="en-US" smtClean="0"/>
              <a:pPr/>
              <a:t>8</a:t>
            </a:fld>
            <a:endParaRPr lang="en-US"/>
          </a:p>
        </p:txBody>
      </p:sp>
    </p:spTree>
    <p:extLst>
      <p:ext uri="{BB962C8B-B14F-4D97-AF65-F5344CB8AC3E}">
        <p14:creationId xmlns:p14="http://schemas.microsoft.com/office/powerpoint/2010/main" val="60698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2D6B53E-9567-B941-A31D-A2CCA27065EA}" type="slidenum">
              <a:rPr lang="en-US" smtClean="0"/>
              <a:pPr/>
              <a:t>9</a:t>
            </a:fld>
            <a:endParaRPr lang="en-US"/>
          </a:p>
        </p:txBody>
      </p:sp>
    </p:spTree>
    <p:extLst>
      <p:ext uri="{BB962C8B-B14F-4D97-AF65-F5344CB8AC3E}">
        <p14:creationId xmlns:p14="http://schemas.microsoft.com/office/powerpoint/2010/main" val="566434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Sorry, I forget</a:t>
            </a:r>
            <a:r>
              <a:rPr lang="en-US" altLang="zh-TW" baseline="0" dirty="0" smtClean="0"/>
              <a:t> exact numbers for the two categories. I will check for you after </a:t>
            </a:r>
            <a:r>
              <a:rPr lang="en-US" altLang="zh-TW" baseline="0" smtClean="0"/>
              <a:t>the session.</a:t>
            </a:r>
            <a:endParaRPr lang="zh-TW" altLang="en-US" dirty="0"/>
          </a:p>
        </p:txBody>
      </p:sp>
      <p:sp>
        <p:nvSpPr>
          <p:cNvPr id="4" name="投影片編號版面配置區 3"/>
          <p:cNvSpPr>
            <a:spLocks noGrp="1"/>
          </p:cNvSpPr>
          <p:nvPr>
            <p:ph type="sldNum" sz="quarter" idx="10"/>
          </p:nvPr>
        </p:nvSpPr>
        <p:spPr/>
        <p:txBody>
          <a:bodyPr/>
          <a:lstStyle/>
          <a:p>
            <a:fld id="{92D6B53E-9567-B941-A31D-A2CCA27065EA}" type="slidenum">
              <a:rPr lang="en-US" smtClean="0"/>
              <a:pPr/>
              <a:t>11</a:t>
            </a:fld>
            <a:endParaRPr lang="en-US"/>
          </a:p>
        </p:txBody>
      </p:sp>
    </p:spTree>
    <p:extLst>
      <p:ext uri="{BB962C8B-B14F-4D97-AF65-F5344CB8AC3E}">
        <p14:creationId xmlns:p14="http://schemas.microsoft.com/office/powerpoint/2010/main" val="3721373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s.csie.ncku.edu.tw/" TargetMode="External"/><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www.ncku.edu.tw/"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755650" y="1268413"/>
            <a:ext cx="7772400" cy="1900237"/>
          </a:xfrm>
        </p:spPr>
        <p:txBody>
          <a:bodyPr tIns="45720" anchor="ctr"/>
          <a:lstStyle>
            <a:lvl1pPr>
              <a:defRPr sz="4400" b="0"/>
            </a:lvl1pPr>
          </a:lstStyle>
          <a:p>
            <a:pPr lvl="0"/>
            <a:r>
              <a:rPr lang="zh-TW" altLang="en-US" noProof="0" smtClean="0"/>
              <a:t>按一下以編輯母片標題樣式</a:t>
            </a:r>
          </a:p>
        </p:txBody>
      </p:sp>
      <p:sp>
        <p:nvSpPr>
          <p:cNvPr id="74755" name="Rectangle 3"/>
          <p:cNvSpPr>
            <a:spLocks noGrp="1" noChangeArrowheads="1"/>
          </p:cNvSpPr>
          <p:nvPr>
            <p:ph type="subTitle" idx="1"/>
          </p:nvPr>
        </p:nvSpPr>
        <p:spPr>
          <a:xfrm>
            <a:off x="1187450" y="3357563"/>
            <a:ext cx="6767513" cy="1871662"/>
          </a:xfrm>
        </p:spPr>
        <p:txBody>
          <a:bodyPr/>
          <a:lstStyle>
            <a:lvl1pPr marL="0" indent="0" algn="ctr">
              <a:buFontTx/>
              <a:buNone/>
              <a:defRPr/>
            </a:lvl1pPr>
          </a:lstStyle>
          <a:p>
            <a:pPr lvl="0"/>
            <a:r>
              <a:rPr lang="zh-TW" altLang="en-US" noProof="0" smtClean="0"/>
              <a:t>按一下以編輯母片副標題樣式</a:t>
            </a:r>
            <a:endParaRPr lang="en-US" altLang="zh-TW" noProof="0" smtClean="0"/>
          </a:p>
        </p:txBody>
      </p:sp>
      <p:pic>
        <p:nvPicPr>
          <p:cNvPr id="74756" name="Picture 4" descr="WMMKS-logg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5416550"/>
            <a:ext cx="1511300" cy="1379538"/>
          </a:xfrm>
          <a:prstGeom prst="rect">
            <a:avLst/>
          </a:prstGeom>
          <a:noFill/>
          <a:extLst>
            <a:ext uri="{909E8E84-426E-40DD-AFC4-6F175D3DCCD1}">
              <a14:hiddenFill xmlns:a14="http://schemas.microsoft.com/office/drawing/2010/main">
                <a:solidFill>
                  <a:srgbClr val="FFFFFF"/>
                </a:solidFill>
              </a14:hiddenFill>
            </a:ext>
          </a:extLst>
        </p:spPr>
      </p:pic>
      <p:grpSp>
        <p:nvGrpSpPr>
          <p:cNvPr id="74757" name="Group 5"/>
          <p:cNvGrpSpPr>
            <a:grpSpLocks/>
          </p:cNvGrpSpPr>
          <p:nvPr/>
        </p:nvGrpSpPr>
        <p:grpSpPr bwMode="auto">
          <a:xfrm>
            <a:off x="88900" y="79375"/>
            <a:ext cx="6816725" cy="841375"/>
            <a:chOff x="0" y="42"/>
            <a:chExt cx="4294" cy="530"/>
          </a:xfrm>
        </p:grpSpPr>
        <p:pic>
          <p:nvPicPr>
            <p:cNvPr id="74758" name="Picture 6" descr="ncku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2"/>
              <a:ext cx="635" cy="530"/>
            </a:xfrm>
            <a:prstGeom prst="rect">
              <a:avLst/>
            </a:prstGeom>
            <a:noFill/>
            <a:extLst>
              <a:ext uri="{909E8E84-426E-40DD-AFC4-6F175D3DCCD1}">
                <a14:hiddenFill xmlns:a14="http://schemas.microsoft.com/office/drawing/2010/main">
                  <a:solidFill>
                    <a:srgbClr val="FFFFFF"/>
                  </a:solidFill>
                </a14:hiddenFill>
              </a:ext>
            </a:extLst>
          </p:spPr>
        </p:pic>
        <p:grpSp>
          <p:nvGrpSpPr>
            <p:cNvPr id="74759" name="Group 7"/>
            <p:cNvGrpSpPr>
              <a:grpSpLocks/>
            </p:cNvGrpSpPr>
            <p:nvPr userDrawn="1"/>
          </p:nvGrpSpPr>
          <p:grpSpPr bwMode="auto">
            <a:xfrm>
              <a:off x="620" y="66"/>
              <a:ext cx="3674" cy="499"/>
              <a:chOff x="612" y="482"/>
              <a:chExt cx="3674" cy="499"/>
            </a:xfrm>
          </p:grpSpPr>
          <p:sp>
            <p:nvSpPr>
              <p:cNvPr id="74760" name="Rectangle 8">
                <a:hlinkClick r:id="rId5"/>
              </p:cNvPr>
              <p:cNvSpPr>
                <a:spLocks noChangeArrowheads="1"/>
              </p:cNvSpPr>
              <p:nvPr userDrawn="1"/>
            </p:nvSpPr>
            <p:spPr bwMode="auto">
              <a:xfrm>
                <a:off x="612" y="482"/>
                <a:ext cx="3674" cy="499"/>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230000"/>
                  </a:lnSpc>
                </a:pPr>
                <a:r>
                  <a:rPr lang="en-US" altLang="zh-TW" sz="2800" i="1">
                    <a:solidFill>
                      <a:srgbClr val="FFFFFF"/>
                    </a:solidFill>
                  </a:rPr>
                  <a:t>National Cheng Kung University</a:t>
                </a:r>
                <a:endParaRPr lang="zh-TW" altLang="en-US" sz="2800" i="1">
                  <a:solidFill>
                    <a:srgbClr val="FFFFFF"/>
                  </a:solidFill>
                </a:endParaRPr>
              </a:p>
            </p:txBody>
          </p:sp>
          <p:pic>
            <p:nvPicPr>
              <p:cNvPr id="74761" name="Picture 9" descr="成功大學字樣圖"/>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6" y="523"/>
                <a:ext cx="1796" cy="200"/>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150977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96050" y="620713"/>
            <a:ext cx="1960563" cy="49069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11188" y="620713"/>
            <a:ext cx="5732462" cy="49069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504353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684213" y="620713"/>
            <a:ext cx="7772400" cy="792162"/>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11188" y="1412875"/>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3588" y="1412875"/>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3588" y="3546475"/>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5"/>
          <p:cNvSpPr>
            <a:spLocks noGrp="1"/>
          </p:cNvSpPr>
          <p:nvPr>
            <p:ph type="sldNum" sz="quarter" idx="10"/>
          </p:nvPr>
        </p:nvSpPr>
        <p:spPr>
          <a:xfrm>
            <a:off x="3779838" y="6586538"/>
            <a:ext cx="1905000" cy="271462"/>
          </a:xfrm>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3797311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84213" y="620713"/>
            <a:ext cx="7772400" cy="792162"/>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611188" y="1412875"/>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3588" y="1412875"/>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611188" y="3546475"/>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573588" y="3546475"/>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6"/>
          <p:cNvSpPr>
            <a:spLocks noGrp="1"/>
          </p:cNvSpPr>
          <p:nvPr>
            <p:ph type="sldNum" sz="quarter" idx="10"/>
          </p:nvPr>
        </p:nvSpPr>
        <p:spPr>
          <a:xfrm>
            <a:off x="3779838" y="6586538"/>
            <a:ext cx="1905000" cy="271462"/>
          </a:xfrm>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2711411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84213" y="620713"/>
            <a:ext cx="7772400" cy="792162"/>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11188" y="1412875"/>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3588" y="1412875"/>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3588" y="3546475"/>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5"/>
          <p:cNvSpPr>
            <a:spLocks noGrp="1"/>
          </p:cNvSpPr>
          <p:nvPr>
            <p:ph type="sldNum" sz="quarter" idx="10"/>
          </p:nvPr>
        </p:nvSpPr>
        <p:spPr>
          <a:xfrm>
            <a:off x="3779838" y="6586538"/>
            <a:ext cx="1905000" cy="271462"/>
          </a:xfrm>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234705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3"/>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272499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投影片編號版面配置區 3"/>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41683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11188" y="14128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3588" y="14128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4326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6"/>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42591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投影片編號版面配置區 2"/>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216349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66007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4"/>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294912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4"/>
          <p:cNvSpPr>
            <a:spLocks noGrp="1"/>
          </p:cNvSpPr>
          <p:nvPr>
            <p:ph type="sldNum" sz="quarter" idx="10"/>
          </p:nvPr>
        </p:nvSpPr>
        <p:spPr/>
        <p:txBody>
          <a:bodyPr/>
          <a:lstStyle>
            <a:lvl1pPr>
              <a:defRPr/>
            </a:lvl1pPr>
          </a:lstStyle>
          <a:p>
            <a:fld id="{272EE183-F669-6845-A2BB-D87CDFF0448C}" type="slidenum">
              <a:rPr lang="en-US" smtClean="0"/>
              <a:pPr/>
              <a:t>‹#›</a:t>
            </a:fld>
            <a:endParaRPr lang="en-US"/>
          </a:p>
        </p:txBody>
      </p:sp>
    </p:spTree>
    <p:extLst>
      <p:ext uri="{BB962C8B-B14F-4D97-AF65-F5344CB8AC3E}">
        <p14:creationId xmlns:p14="http://schemas.microsoft.com/office/powerpoint/2010/main" val="81802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s.csie.ncku.edu.tw/" TargetMode="Externa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684213" y="620713"/>
            <a:ext cx="77724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8000" rIns="91440" bIns="45720" numCol="1" anchor="t" anchorCtr="0" compatLnSpc="1">
            <a:prstTxWarp prst="textNoShape">
              <a:avLst/>
            </a:prstTxWarp>
          </a:bodyPr>
          <a:lstStyle/>
          <a:p>
            <a:pPr lvl="0"/>
            <a:r>
              <a:rPr lang="zh-TW" altLang="en-US" smtClean="0"/>
              <a:t>按一下以編輯母片標題樣式</a:t>
            </a:r>
          </a:p>
        </p:txBody>
      </p:sp>
      <p:sp>
        <p:nvSpPr>
          <p:cNvPr id="73731" name="Rectangle 3"/>
          <p:cNvSpPr>
            <a:spLocks noGrp="1" noChangeArrowheads="1"/>
          </p:cNvSpPr>
          <p:nvPr>
            <p:ph type="body" idx="1"/>
          </p:nvPr>
        </p:nvSpPr>
        <p:spPr bwMode="auto">
          <a:xfrm>
            <a:off x="611188" y="14128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3732" name="Rectangle 4"/>
          <p:cNvSpPr>
            <a:spLocks noGrp="1" noChangeArrowheads="1"/>
          </p:cNvSpPr>
          <p:nvPr>
            <p:ph type="sldNum" sz="quarter" idx="4"/>
          </p:nvPr>
        </p:nvSpPr>
        <p:spPr bwMode="auto">
          <a:xfrm>
            <a:off x="3779838" y="6586538"/>
            <a:ext cx="19050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fld id="{272EE183-F669-6845-A2BB-D87CDFF0448C}" type="slidenum">
              <a:rPr lang="en-US" smtClean="0"/>
              <a:pPr/>
              <a:t>‹#›</a:t>
            </a:fld>
            <a:endParaRPr lang="en-US"/>
          </a:p>
        </p:txBody>
      </p:sp>
      <p:pic>
        <p:nvPicPr>
          <p:cNvPr id="73733" name="Picture 5" descr="ncku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700" y="38100"/>
            <a:ext cx="1008063" cy="841375"/>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WMMKS-loggo">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67650" y="5694363"/>
            <a:ext cx="1214438" cy="11096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hf hdr="0" ftr="0" dt="0"/>
  <p:txStyles>
    <p:title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bg2"/>
          </a:solidFill>
          <a:latin typeface="Comic Sans MS" pitchFamily="66" charset="0"/>
        </a:defRPr>
      </a:lvl2pPr>
      <a:lvl3pPr algn="ctr" rtl="0" eaLnBrk="1" fontAlgn="base" hangingPunct="1">
        <a:spcBef>
          <a:spcPct val="0"/>
        </a:spcBef>
        <a:spcAft>
          <a:spcPct val="0"/>
        </a:spcAft>
        <a:defRPr sz="4000" b="1">
          <a:solidFill>
            <a:schemeClr val="bg2"/>
          </a:solidFill>
          <a:latin typeface="Comic Sans MS" pitchFamily="66" charset="0"/>
        </a:defRPr>
      </a:lvl3pPr>
      <a:lvl4pPr algn="ctr" rtl="0" eaLnBrk="1" fontAlgn="base" hangingPunct="1">
        <a:spcBef>
          <a:spcPct val="0"/>
        </a:spcBef>
        <a:spcAft>
          <a:spcPct val="0"/>
        </a:spcAft>
        <a:defRPr sz="4000" b="1">
          <a:solidFill>
            <a:schemeClr val="bg2"/>
          </a:solidFill>
          <a:latin typeface="Comic Sans MS" pitchFamily="66" charset="0"/>
        </a:defRPr>
      </a:lvl4pPr>
      <a:lvl5pPr algn="ctr" rtl="0" eaLnBrk="1" fontAlgn="base" hangingPunct="1">
        <a:spcBef>
          <a:spcPct val="0"/>
        </a:spcBef>
        <a:spcAft>
          <a:spcPct val="0"/>
        </a:spcAft>
        <a:defRPr sz="4000" b="1">
          <a:solidFill>
            <a:schemeClr val="bg2"/>
          </a:solidFill>
          <a:latin typeface="Comic Sans MS" pitchFamily="66" charset="0"/>
        </a:defRPr>
      </a:lvl5pPr>
      <a:lvl6pPr marL="457200" algn="ctr" rtl="0" eaLnBrk="1" fontAlgn="base" hangingPunct="1">
        <a:spcBef>
          <a:spcPct val="0"/>
        </a:spcBef>
        <a:spcAft>
          <a:spcPct val="0"/>
        </a:spcAft>
        <a:defRPr sz="4000" b="1">
          <a:solidFill>
            <a:schemeClr val="bg2"/>
          </a:solidFill>
          <a:latin typeface="Comic Sans MS" pitchFamily="66" charset="0"/>
        </a:defRPr>
      </a:lvl6pPr>
      <a:lvl7pPr marL="914400" algn="ctr" rtl="0" eaLnBrk="1" fontAlgn="base" hangingPunct="1">
        <a:spcBef>
          <a:spcPct val="0"/>
        </a:spcBef>
        <a:spcAft>
          <a:spcPct val="0"/>
        </a:spcAft>
        <a:defRPr sz="4000" b="1">
          <a:solidFill>
            <a:schemeClr val="bg2"/>
          </a:solidFill>
          <a:latin typeface="Comic Sans MS" pitchFamily="66" charset="0"/>
        </a:defRPr>
      </a:lvl7pPr>
      <a:lvl8pPr marL="1371600" algn="ctr" rtl="0" eaLnBrk="1" fontAlgn="base" hangingPunct="1">
        <a:spcBef>
          <a:spcPct val="0"/>
        </a:spcBef>
        <a:spcAft>
          <a:spcPct val="0"/>
        </a:spcAft>
        <a:defRPr sz="4000" b="1">
          <a:solidFill>
            <a:schemeClr val="bg2"/>
          </a:solidFill>
          <a:latin typeface="Comic Sans MS" pitchFamily="66" charset="0"/>
        </a:defRPr>
      </a:lvl8pPr>
      <a:lvl9pPr marL="1828800" algn="ctr" rtl="0" eaLnBrk="1" fontAlgn="base" hangingPunct="1">
        <a:spcBef>
          <a:spcPct val="0"/>
        </a:spcBef>
        <a:spcAft>
          <a:spcPct val="0"/>
        </a:spcAft>
        <a:defRPr sz="4000" b="1">
          <a:solidFill>
            <a:schemeClr val="bg2"/>
          </a:solidFill>
          <a:latin typeface="Comic Sans MS" pitchFamily="66" charset="0"/>
        </a:defRPr>
      </a:lvl9pPr>
    </p:titleStyle>
    <p:bodyStyle>
      <a:lvl1pPr marL="342900" indent="-342900" algn="l" rtl="0" eaLnBrk="1" fontAlgn="base" hangingPunct="1">
        <a:spcBef>
          <a:spcPct val="20000"/>
        </a:spcBef>
        <a:spcAft>
          <a:spcPct val="0"/>
        </a:spcAft>
        <a:buSzPct val="150000"/>
        <a:buBlip>
          <a:blip r:embed="rId20"/>
        </a:buBlip>
        <a:defRPr sz="3200">
          <a:solidFill>
            <a:schemeClr val="bg2"/>
          </a:solidFill>
          <a:latin typeface="+mn-lt"/>
          <a:ea typeface="+mn-ea"/>
          <a:cs typeface="+mn-cs"/>
        </a:defRPr>
      </a:lvl1pPr>
      <a:lvl2pPr marL="742950" indent="-285750" algn="l" rtl="0" eaLnBrk="1" fontAlgn="base" hangingPunct="1">
        <a:spcBef>
          <a:spcPct val="20000"/>
        </a:spcBef>
        <a:spcAft>
          <a:spcPct val="0"/>
        </a:spcAft>
        <a:buSzPct val="150000"/>
        <a:buBlip>
          <a:blip r:embed="rId21"/>
        </a:buBlip>
        <a:defRPr sz="2800">
          <a:solidFill>
            <a:schemeClr val="bg2"/>
          </a:solidFill>
          <a:latin typeface="+mn-lt"/>
        </a:defRPr>
      </a:lvl2pPr>
      <a:lvl3pPr marL="1143000" indent="-228600" algn="l" rtl="0" eaLnBrk="1" fontAlgn="base" hangingPunct="1">
        <a:spcBef>
          <a:spcPct val="20000"/>
        </a:spcBef>
        <a:spcAft>
          <a:spcPct val="0"/>
        </a:spcAft>
        <a:buSzPct val="150000"/>
        <a:buBlip>
          <a:blip r:embed="rId22"/>
        </a:buBlip>
        <a:defRPr sz="2400">
          <a:solidFill>
            <a:schemeClr val="bg2"/>
          </a:solidFill>
          <a:latin typeface="+mn-lt"/>
        </a:defRPr>
      </a:lvl3pPr>
      <a:lvl4pPr marL="1600200" indent="-228600" algn="l" rtl="0" eaLnBrk="1" fontAlgn="base" hangingPunct="1">
        <a:spcBef>
          <a:spcPct val="20000"/>
        </a:spcBef>
        <a:spcAft>
          <a:spcPct val="0"/>
        </a:spcAft>
        <a:buSzPct val="150000"/>
        <a:buBlip>
          <a:blip r:embed="rId23"/>
        </a:buBlip>
        <a:defRPr sz="2000">
          <a:solidFill>
            <a:schemeClr val="bg2"/>
          </a:solidFill>
          <a:latin typeface="+mn-lt"/>
        </a:defRPr>
      </a:lvl4pPr>
      <a:lvl5pPr marL="2057400" indent="-228600" algn="l" rtl="0" eaLnBrk="1" fontAlgn="base" hangingPunct="1">
        <a:spcBef>
          <a:spcPct val="20000"/>
        </a:spcBef>
        <a:spcAft>
          <a:spcPct val="0"/>
        </a:spcAft>
        <a:buSzPct val="150000"/>
        <a:buBlip>
          <a:blip r:embed="rId24"/>
        </a:buBlip>
        <a:defRPr sz="2000">
          <a:solidFill>
            <a:schemeClr val="bg2"/>
          </a:solidFill>
          <a:latin typeface="+mn-lt"/>
        </a:defRPr>
      </a:lvl5pPr>
      <a:lvl6pPr marL="2514600" indent="-228600" algn="l" rtl="0" eaLnBrk="1" fontAlgn="base" hangingPunct="1">
        <a:spcBef>
          <a:spcPct val="20000"/>
        </a:spcBef>
        <a:spcAft>
          <a:spcPct val="0"/>
        </a:spcAft>
        <a:buSzPct val="150000"/>
        <a:buBlip>
          <a:blip r:embed="rId24"/>
        </a:buBlip>
        <a:defRPr sz="2000">
          <a:solidFill>
            <a:schemeClr val="bg2"/>
          </a:solidFill>
          <a:latin typeface="+mn-lt"/>
        </a:defRPr>
      </a:lvl6pPr>
      <a:lvl7pPr marL="2971800" indent="-228600" algn="l" rtl="0" eaLnBrk="1" fontAlgn="base" hangingPunct="1">
        <a:spcBef>
          <a:spcPct val="20000"/>
        </a:spcBef>
        <a:spcAft>
          <a:spcPct val="0"/>
        </a:spcAft>
        <a:buSzPct val="150000"/>
        <a:buBlip>
          <a:blip r:embed="rId24"/>
        </a:buBlip>
        <a:defRPr sz="2000">
          <a:solidFill>
            <a:schemeClr val="bg2"/>
          </a:solidFill>
          <a:latin typeface="+mn-lt"/>
        </a:defRPr>
      </a:lvl7pPr>
      <a:lvl8pPr marL="3429000" indent="-228600" algn="l" rtl="0" eaLnBrk="1" fontAlgn="base" hangingPunct="1">
        <a:spcBef>
          <a:spcPct val="20000"/>
        </a:spcBef>
        <a:spcAft>
          <a:spcPct val="0"/>
        </a:spcAft>
        <a:buSzPct val="150000"/>
        <a:buBlip>
          <a:blip r:embed="rId24"/>
        </a:buBlip>
        <a:defRPr sz="2000">
          <a:solidFill>
            <a:schemeClr val="bg2"/>
          </a:solidFill>
          <a:latin typeface="+mn-lt"/>
        </a:defRPr>
      </a:lvl8pPr>
      <a:lvl9pPr marL="3886200" indent="-228600" algn="l" rtl="0" eaLnBrk="1" fontAlgn="base" hangingPunct="1">
        <a:spcBef>
          <a:spcPct val="20000"/>
        </a:spcBef>
        <a:spcAft>
          <a:spcPct val="0"/>
        </a:spcAft>
        <a:buSzPct val="150000"/>
        <a:buBlip>
          <a:blip r:embed="rId24"/>
        </a:buBlip>
        <a:defRPr sz="2000">
          <a:solidFill>
            <a:schemeClr val="bg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zh-TW" smtClean="0"/>
              <a:t>Effective Blog Advertising by Understanding Blogger’s Emotions &amp; Needs</a:t>
            </a:r>
            <a:endParaRPr lang="en-US" dirty="0"/>
          </a:p>
        </p:txBody>
      </p:sp>
      <p:sp>
        <p:nvSpPr>
          <p:cNvPr id="3" name="Subtitle 2"/>
          <p:cNvSpPr>
            <a:spLocks noGrp="1"/>
          </p:cNvSpPr>
          <p:nvPr>
            <p:ph type="subTitle" idx="1"/>
          </p:nvPr>
        </p:nvSpPr>
        <p:spPr>
          <a:xfrm>
            <a:off x="702620" y="3344494"/>
            <a:ext cx="7717466" cy="2021910"/>
          </a:xfrm>
        </p:spPr>
        <p:txBody>
          <a:bodyPr/>
          <a:lstStyle/>
          <a:p>
            <a:pPr>
              <a:lnSpc>
                <a:spcPct val="80000"/>
              </a:lnSpc>
            </a:pPr>
            <a:r>
              <a:rPr lang="en-US" altLang="zh-TW" sz="2800" dirty="0" smtClean="0">
                <a:latin typeface="Times New Roman" pitchFamily="18" charset="0"/>
                <a:ea typeface="新細明體" charset="-120"/>
              </a:rPr>
              <a:t>WEN-HSIANG LU</a:t>
            </a:r>
            <a:r>
              <a:rPr lang="zh-TW" altLang="en-US" sz="2800" dirty="0" smtClean="0">
                <a:latin typeface="Times New Roman" pitchFamily="18" charset="0"/>
                <a:ea typeface="新細明體" charset="-120"/>
              </a:rPr>
              <a:t> </a:t>
            </a:r>
            <a:r>
              <a:rPr lang="en-US" altLang="zh-TW" sz="2800" dirty="0" smtClean="0">
                <a:latin typeface="Times New Roman" pitchFamily="18" charset="0"/>
                <a:ea typeface="新細明體" charset="-120"/>
              </a:rPr>
              <a:t>(</a:t>
            </a:r>
            <a:r>
              <a:rPr lang="zh-TW" altLang="en-US" sz="2800" dirty="0" smtClean="0">
                <a:latin typeface="Times New Roman" pitchFamily="18" charset="0"/>
                <a:ea typeface="新細明體" charset="-120"/>
              </a:rPr>
              <a:t>盧文祥</a:t>
            </a:r>
            <a:r>
              <a:rPr lang="en-US" altLang="zh-TW" sz="2800" dirty="0" smtClean="0">
                <a:latin typeface="Times New Roman" pitchFamily="18" charset="0"/>
                <a:ea typeface="新細明體" charset="-120"/>
              </a:rPr>
              <a:t>),</a:t>
            </a:r>
          </a:p>
          <a:p>
            <a:pPr>
              <a:lnSpc>
                <a:spcPct val="80000"/>
              </a:lnSpc>
            </a:pPr>
            <a:r>
              <a:rPr lang="en-US" altLang="zh-TW" sz="2800" dirty="0" smtClean="0">
                <a:latin typeface="Times New Roman" pitchFamily="18" charset="0"/>
                <a:ea typeface="新細明體" charset="-120"/>
              </a:rPr>
              <a:t> </a:t>
            </a:r>
            <a:r>
              <a:rPr lang="en-US" altLang="zh-TW" sz="2800" u="sng" dirty="0" smtClean="0">
                <a:latin typeface="Times New Roman" pitchFamily="18" charset="0"/>
                <a:ea typeface="新細明體" charset="-120"/>
              </a:rPr>
              <a:t>YAO-SHENG CHANG</a:t>
            </a:r>
            <a:r>
              <a:rPr lang="zh-TW" altLang="en-US" sz="2800" u="sng" dirty="0" smtClean="0">
                <a:latin typeface="Times New Roman" pitchFamily="18" charset="0"/>
                <a:ea typeface="新細明體" charset="-120"/>
              </a:rPr>
              <a:t> </a:t>
            </a:r>
            <a:r>
              <a:rPr lang="en-US" altLang="zh-TW" sz="2800" u="sng" dirty="0" smtClean="0">
                <a:latin typeface="Times New Roman" pitchFamily="18" charset="0"/>
                <a:ea typeface="新細明體" charset="-120"/>
              </a:rPr>
              <a:t>(</a:t>
            </a:r>
            <a:r>
              <a:rPr lang="zh-TW" altLang="en-US" sz="2800" u="sng" dirty="0" smtClean="0">
                <a:latin typeface="Times New Roman" pitchFamily="18" charset="0"/>
                <a:ea typeface="新細明體" charset="-120"/>
              </a:rPr>
              <a:t>張耀升</a:t>
            </a:r>
            <a:r>
              <a:rPr lang="en-US" altLang="zh-TW" sz="2800" u="sng" dirty="0" smtClean="0">
                <a:latin typeface="Times New Roman" pitchFamily="18" charset="0"/>
                <a:ea typeface="新細明體" charset="-120"/>
              </a:rPr>
              <a:t>)</a:t>
            </a:r>
          </a:p>
          <a:p>
            <a:pPr>
              <a:lnSpc>
                <a:spcPct val="80000"/>
              </a:lnSpc>
            </a:pPr>
            <a:endParaRPr lang="en-US" altLang="zh-TW" sz="2800" dirty="0" smtClean="0">
              <a:ea typeface="新細明體" charset="-120"/>
            </a:endParaRPr>
          </a:p>
        </p:txBody>
      </p:sp>
      <p:sp>
        <p:nvSpPr>
          <p:cNvPr id="4" name="文字方塊 3"/>
          <p:cNvSpPr txBox="1"/>
          <p:nvPr/>
        </p:nvSpPr>
        <p:spPr>
          <a:xfrm>
            <a:off x="1159834" y="6474390"/>
            <a:ext cx="965200" cy="369332"/>
          </a:xfrm>
          <a:prstGeom prst="rect">
            <a:avLst/>
          </a:prstGeom>
          <a:noFill/>
        </p:spPr>
        <p:txBody>
          <a:bodyPr wrap="square" rtlCol="0">
            <a:spAutoFit/>
          </a:bodyPr>
          <a:lstStyle/>
          <a:p>
            <a:endParaRPr lang="zh-TW" altLang="en-US" dirty="0"/>
          </a:p>
        </p:txBody>
      </p:sp>
      <p:sp>
        <p:nvSpPr>
          <p:cNvPr id="5" name="Subtitle 2"/>
          <p:cNvSpPr txBox="1">
            <a:spLocks/>
          </p:cNvSpPr>
          <p:nvPr/>
        </p:nvSpPr>
        <p:spPr bwMode="auto">
          <a:xfrm>
            <a:off x="2878427" y="6474390"/>
            <a:ext cx="3905250" cy="28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SzPct val="150000"/>
              <a:buFontTx/>
              <a:buNone/>
              <a:defRPr sz="3200">
                <a:solidFill>
                  <a:schemeClr val="bg2"/>
                </a:solidFill>
                <a:latin typeface="+mn-lt"/>
                <a:ea typeface="+mn-ea"/>
                <a:cs typeface="+mn-cs"/>
              </a:defRPr>
            </a:lvl1pPr>
            <a:lvl2pPr marL="742950" indent="-285750" algn="l" rtl="0" eaLnBrk="1" fontAlgn="base" hangingPunct="1">
              <a:spcBef>
                <a:spcPct val="20000"/>
              </a:spcBef>
              <a:spcAft>
                <a:spcPct val="0"/>
              </a:spcAft>
              <a:buSzPct val="150000"/>
              <a:buBlip>
                <a:blip r:embed="rId3"/>
              </a:buBlip>
              <a:defRPr sz="2800">
                <a:solidFill>
                  <a:schemeClr val="bg2"/>
                </a:solidFill>
                <a:latin typeface="+mn-lt"/>
              </a:defRPr>
            </a:lvl2pPr>
            <a:lvl3pPr marL="1143000" indent="-228600" algn="l" rtl="0" eaLnBrk="1" fontAlgn="base" hangingPunct="1">
              <a:spcBef>
                <a:spcPct val="20000"/>
              </a:spcBef>
              <a:spcAft>
                <a:spcPct val="0"/>
              </a:spcAft>
              <a:buSzPct val="150000"/>
              <a:buBlip>
                <a:blip r:embed="rId4"/>
              </a:buBlip>
              <a:defRPr sz="2400">
                <a:solidFill>
                  <a:schemeClr val="bg2"/>
                </a:solidFill>
                <a:latin typeface="+mn-lt"/>
              </a:defRPr>
            </a:lvl3pPr>
            <a:lvl4pPr marL="1600200" indent="-228600" algn="l" rtl="0" eaLnBrk="1" fontAlgn="base" hangingPunct="1">
              <a:spcBef>
                <a:spcPct val="20000"/>
              </a:spcBef>
              <a:spcAft>
                <a:spcPct val="0"/>
              </a:spcAft>
              <a:buSzPct val="150000"/>
              <a:buBlip>
                <a:blip r:embed="rId5"/>
              </a:buBlip>
              <a:defRPr sz="2000">
                <a:solidFill>
                  <a:schemeClr val="bg2"/>
                </a:solidFill>
                <a:latin typeface="+mn-lt"/>
              </a:defRPr>
            </a:lvl4pPr>
            <a:lvl5pPr marL="2057400" indent="-228600" algn="l" rtl="0" eaLnBrk="1" fontAlgn="base" hangingPunct="1">
              <a:spcBef>
                <a:spcPct val="20000"/>
              </a:spcBef>
              <a:spcAft>
                <a:spcPct val="0"/>
              </a:spcAft>
              <a:buSzPct val="150000"/>
              <a:buBlip>
                <a:blip r:embed="rId6"/>
              </a:buBlip>
              <a:defRPr sz="2000">
                <a:solidFill>
                  <a:schemeClr val="bg2"/>
                </a:solidFill>
                <a:latin typeface="+mn-lt"/>
              </a:defRPr>
            </a:lvl5pPr>
            <a:lvl6pPr marL="2514600" indent="-228600" algn="l" rtl="0" eaLnBrk="1" fontAlgn="base" hangingPunct="1">
              <a:spcBef>
                <a:spcPct val="20000"/>
              </a:spcBef>
              <a:spcAft>
                <a:spcPct val="0"/>
              </a:spcAft>
              <a:buSzPct val="150000"/>
              <a:buBlip>
                <a:blip r:embed="rId6"/>
              </a:buBlip>
              <a:defRPr sz="2000">
                <a:solidFill>
                  <a:schemeClr val="bg2"/>
                </a:solidFill>
                <a:latin typeface="+mn-lt"/>
              </a:defRPr>
            </a:lvl6pPr>
            <a:lvl7pPr marL="2971800" indent="-228600" algn="l" rtl="0" eaLnBrk="1" fontAlgn="base" hangingPunct="1">
              <a:spcBef>
                <a:spcPct val="20000"/>
              </a:spcBef>
              <a:spcAft>
                <a:spcPct val="0"/>
              </a:spcAft>
              <a:buSzPct val="150000"/>
              <a:buBlip>
                <a:blip r:embed="rId6"/>
              </a:buBlip>
              <a:defRPr sz="2000">
                <a:solidFill>
                  <a:schemeClr val="bg2"/>
                </a:solidFill>
                <a:latin typeface="+mn-lt"/>
              </a:defRPr>
            </a:lvl7pPr>
            <a:lvl8pPr marL="3429000" indent="-228600" algn="l" rtl="0" eaLnBrk="1" fontAlgn="base" hangingPunct="1">
              <a:spcBef>
                <a:spcPct val="20000"/>
              </a:spcBef>
              <a:spcAft>
                <a:spcPct val="0"/>
              </a:spcAft>
              <a:buSzPct val="150000"/>
              <a:buBlip>
                <a:blip r:embed="rId6"/>
              </a:buBlip>
              <a:defRPr sz="2000">
                <a:solidFill>
                  <a:schemeClr val="bg2"/>
                </a:solidFill>
                <a:latin typeface="+mn-lt"/>
              </a:defRPr>
            </a:lvl8pPr>
            <a:lvl9pPr marL="3886200" indent="-228600" algn="l" rtl="0" eaLnBrk="1" fontAlgn="base" hangingPunct="1">
              <a:spcBef>
                <a:spcPct val="20000"/>
              </a:spcBef>
              <a:spcAft>
                <a:spcPct val="0"/>
              </a:spcAft>
              <a:buSzPct val="150000"/>
              <a:buBlip>
                <a:blip r:embed="rId6"/>
              </a:buBlip>
              <a:defRPr sz="2000">
                <a:solidFill>
                  <a:schemeClr val="bg2"/>
                </a:solidFill>
                <a:latin typeface="+mn-lt"/>
              </a:defRPr>
            </a:lvl9pPr>
          </a:lstStyle>
          <a:p>
            <a:pPr algn="r">
              <a:lnSpc>
                <a:spcPct val="80000"/>
              </a:lnSpc>
            </a:pPr>
            <a:r>
              <a:rPr lang="en-US" altLang="zh-TW" sz="1400" i="1" dirty="0" smtClean="0">
                <a:ea typeface="新細明體" charset="-120"/>
              </a:rPr>
              <a:t>SIGIR 2011 workshop on IA, Beijing, China</a:t>
            </a:r>
            <a:endParaRPr lang="en-US" altLang="zh-TW" sz="1400" i="1" dirty="0">
              <a:ea typeface="新細明體" charset="-120"/>
            </a:endParaRPr>
          </a:p>
        </p:txBody>
      </p:sp>
      <p:sp>
        <p:nvSpPr>
          <p:cNvPr id="6" name="Subtitle 2"/>
          <p:cNvSpPr txBox="1">
            <a:spLocks/>
          </p:cNvSpPr>
          <p:nvPr/>
        </p:nvSpPr>
        <p:spPr bwMode="auto">
          <a:xfrm>
            <a:off x="2840585" y="4235337"/>
            <a:ext cx="3035988" cy="28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SzPct val="150000"/>
              <a:buFontTx/>
              <a:buNone/>
              <a:defRPr sz="3200">
                <a:solidFill>
                  <a:schemeClr val="bg2"/>
                </a:solidFill>
                <a:latin typeface="+mn-lt"/>
                <a:ea typeface="+mn-ea"/>
                <a:cs typeface="+mn-cs"/>
              </a:defRPr>
            </a:lvl1pPr>
            <a:lvl2pPr marL="742950" indent="-285750" algn="l" rtl="0" eaLnBrk="1" fontAlgn="base" hangingPunct="1">
              <a:spcBef>
                <a:spcPct val="20000"/>
              </a:spcBef>
              <a:spcAft>
                <a:spcPct val="0"/>
              </a:spcAft>
              <a:buSzPct val="150000"/>
              <a:buBlip>
                <a:blip r:embed="rId3"/>
              </a:buBlip>
              <a:defRPr sz="2800">
                <a:solidFill>
                  <a:schemeClr val="bg2"/>
                </a:solidFill>
                <a:latin typeface="+mn-lt"/>
              </a:defRPr>
            </a:lvl2pPr>
            <a:lvl3pPr marL="1143000" indent="-228600" algn="l" rtl="0" eaLnBrk="1" fontAlgn="base" hangingPunct="1">
              <a:spcBef>
                <a:spcPct val="20000"/>
              </a:spcBef>
              <a:spcAft>
                <a:spcPct val="0"/>
              </a:spcAft>
              <a:buSzPct val="150000"/>
              <a:buBlip>
                <a:blip r:embed="rId4"/>
              </a:buBlip>
              <a:defRPr sz="2400">
                <a:solidFill>
                  <a:schemeClr val="bg2"/>
                </a:solidFill>
                <a:latin typeface="+mn-lt"/>
              </a:defRPr>
            </a:lvl3pPr>
            <a:lvl4pPr marL="1600200" indent="-228600" algn="l" rtl="0" eaLnBrk="1" fontAlgn="base" hangingPunct="1">
              <a:spcBef>
                <a:spcPct val="20000"/>
              </a:spcBef>
              <a:spcAft>
                <a:spcPct val="0"/>
              </a:spcAft>
              <a:buSzPct val="150000"/>
              <a:buBlip>
                <a:blip r:embed="rId5"/>
              </a:buBlip>
              <a:defRPr sz="2000">
                <a:solidFill>
                  <a:schemeClr val="bg2"/>
                </a:solidFill>
                <a:latin typeface="+mn-lt"/>
              </a:defRPr>
            </a:lvl4pPr>
            <a:lvl5pPr marL="2057400" indent="-228600" algn="l" rtl="0" eaLnBrk="1" fontAlgn="base" hangingPunct="1">
              <a:spcBef>
                <a:spcPct val="20000"/>
              </a:spcBef>
              <a:spcAft>
                <a:spcPct val="0"/>
              </a:spcAft>
              <a:buSzPct val="150000"/>
              <a:buBlip>
                <a:blip r:embed="rId6"/>
              </a:buBlip>
              <a:defRPr sz="2000">
                <a:solidFill>
                  <a:schemeClr val="bg2"/>
                </a:solidFill>
                <a:latin typeface="+mn-lt"/>
              </a:defRPr>
            </a:lvl5pPr>
            <a:lvl6pPr marL="2514600" indent="-228600" algn="l" rtl="0" eaLnBrk="1" fontAlgn="base" hangingPunct="1">
              <a:spcBef>
                <a:spcPct val="20000"/>
              </a:spcBef>
              <a:spcAft>
                <a:spcPct val="0"/>
              </a:spcAft>
              <a:buSzPct val="150000"/>
              <a:buBlip>
                <a:blip r:embed="rId6"/>
              </a:buBlip>
              <a:defRPr sz="2000">
                <a:solidFill>
                  <a:schemeClr val="bg2"/>
                </a:solidFill>
                <a:latin typeface="+mn-lt"/>
              </a:defRPr>
            </a:lvl6pPr>
            <a:lvl7pPr marL="2971800" indent="-228600" algn="l" rtl="0" eaLnBrk="1" fontAlgn="base" hangingPunct="1">
              <a:spcBef>
                <a:spcPct val="20000"/>
              </a:spcBef>
              <a:spcAft>
                <a:spcPct val="0"/>
              </a:spcAft>
              <a:buSzPct val="150000"/>
              <a:buBlip>
                <a:blip r:embed="rId6"/>
              </a:buBlip>
              <a:defRPr sz="2000">
                <a:solidFill>
                  <a:schemeClr val="bg2"/>
                </a:solidFill>
                <a:latin typeface="+mn-lt"/>
              </a:defRPr>
            </a:lvl7pPr>
            <a:lvl8pPr marL="3429000" indent="-228600" algn="l" rtl="0" eaLnBrk="1" fontAlgn="base" hangingPunct="1">
              <a:spcBef>
                <a:spcPct val="20000"/>
              </a:spcBef>
              <a:spcAft>
                <a:spcPct val="0"/>
              </a:spcAft>
              <a:buSzPct val="150000"/>
              <a:buBlip>
                <a:blip r:embed="rId6"/>
              </a:buBlip>
              <a:defRPr sz="2000">
                <a:solidFill>
                  <a:schemeClr val="bg2"/>
                </a:solidFill>
                <a:latin typeface="+mn-lt"/>
              </a:defRPr>
            </a:lvl8pPr>
            <a:lvl9pPr marL="3886200" indent="-228600" algn="l" rtl="0" eaLnBrk="1" fontAlgn="base" hangingPunct="1">
              <a:spcBef>
                <a:spcPct val="20000"/>
              </a:spcBef>
              <a:spcAft>
                <a:spcPct val="0"/>
              </a:spcAft>
              <a:buSzPct val="150000"/>
              <a:buBlip>
                <a:blip r:embed="rId6"/>
              </a:buBlip>
              <a:defRPr sz="2000">
                <a:solidFill>
                  <a:schemeClr val="bg2"/>
                </a:solidFill>
                <a:latin typeface="+mn-lt"/>
              </a:defRPr>
            </a:lvl9pPr>
          </a:lstStyle>
          <a:p>
            <a:pPr algn="r">
              <a:lnSpc>
                <a:spcPct val="80000"/>
              </a:lnSpc>
            </a:pPr>
            <a:r>
              <a:rPr lang="en-US" altLang="zh-TW" sz="1800" dirty="0" smtClean="0">
                <a:solidFill>
                  <a:srgbClr val="0000FF"/>
                </a:solidFill>
                <a:ea typeface="新細明體" charset="-120"/>
              </a:rPr>
              <a:t>ys.chang1976@gmail.com</a:t>
            </a:r>
            <a:endParaRPr lang="en-US" altLang="zh-TW" sz="1800" dirty="0">
              <a:solidFill>
                <a:srgbClr val="0000FF"/>
              </a:solidFill>
              <a:ea typeface="新細明體" charset="-120"/>
            </a:endParaRPr>
          </a:p>
        </p:txBody>
      </p:sp>
      <p:sp>
        <p:nvSpPr>
          <p:cNvPr id="7" name="矩形 6"/>
          <p:cNvSpPr/>
          <p:nvPr/>
        </p:nvSpPr>
        <p:spPr>
          <a:xfrm>
            <a:off x="1175600" y="5374966"/>
            <a:ext cx="6365958" cy="843308"/>
          </a:xfrm>
          <a:prstGeom prst="rect">
            <a:avLst/>
          </a:prstGeom>
        </p:spPr>
        <p:txBody>
          <a:bodyPr wrap="square">
            <a:spAutoFit/>
          </a:bodyPr>
          <a:lstStyle/>
          <a:p>
            <a:pPr algn="r">
              <a:spcBef>
                <a:spcPct val="0"/>
              </a:spcBef>
              <a:buSzTx/>
            </a:pPr>
            <a:r>
              <a:rPr lang="en-US" altLang="zh-TW" sz="2000" b="1" i="1" dirty="0">
                <a:solidFill>
                  <a:schemeClr val="bg2"/>
                </a:solidFill>
                <a:ea typeface="新細明體" charset="-120"/>
              </a:rPr>
              <a:t>W</a:t>
            </a:r>
            <a:r>
              <a:rPr lang="en-US" altLang="zh-TW" sz="2000" i="1" dirty="0">
                <a:solidFill>
                  <a:schemeClr val="bg2"/>
                </a:solidFill>
                <a:ea typeface="新細明體" charset="-120"/>
              </a:rPr>
              <a:t>eb </a:t>
            </a:r>
            <a:r>
              <a:rPr lang="en-US" altLang="zh-TW" sz="2000" b="1" i="1" dirty="0">
                <a:solidFill>
                  <a:schemeClr val="bg2"/>
                </a:solidFill>
                <a:ea typeface="新細明體" charset="-120"/>
              </a:rPr>
              <a:t>M</a:t>
            </a:r>
            <a:r>
              <a:rPr lang="en-US" altLang="zh-TW" sz="2000" i="1" dirty="0">
                <a:solidFill>
                  <a:schemeClr val="bg2"/>
                </a:solidFill>
                <a:ea typeface="新細明體" charset="-120"/>
              </a:rPr>
              <a:t>ining &amp; </a:t>
            </a:r>
            <a:r>
              <a:rPr lang="en-US" altLang="zh-TW" sz="2000" b="1" i="1" dirty="0">
                <a:solidFill>
                  <a:schemeClr val="bg2"/>
                </a:solidFill>
                <a:ea typeface="新細明體" charset="-120"/>
              </a:rPr>
              <a:t>M</a:t>
            </a:r>
            <a:r>
              <a:rPr lang="en-US" altLang="zh-TW" sz="2000" i="1" dirty="0">
                <a:solidFill>
                  <a:schemeClr val="bg2"/>
                </a:solidFill>
                <a:ea typeface="新細明體" charset="-120"/>
              </a:rPr>
              <a:t>ultilingual </a:t>
            </a:r>
            <a:r>
              <a:rPr lang="en-US" altLang="zh-TW" sz="2000" b="1" i="1" dirty="0">
                <a:solidFill>
                  <a:schemeClr val="bg2"/>
                </a:solidFill>
                <a:ea typeface="新細明體" charset="-120"/>
              </a:rPr>
              <a:t>K</a:t>
            </a:r>
            <a:r>
              <a:rPr lang="en-US" altLang="zh-TW" sz="2000" i="1" dirty="0">
                <a:solidFill>
                  <a:schemeClr val="bg2"/>
                </a:solidFill>
                <a:ea typeface="新細明體" charset="-120"/>
              </a:rPr>
              <a:t>nowledge </a:t>
            </a:r>
            <a:r>
              <a:rPr lang="en-US" altLang="zh-TW" sz="2000" b="1" i="1" dirty="0">
                <a:solidFill>
                  <a:schemeClr val="bg2"/>
                </a:solidFill>
                <a:ea typeface="新細明體" charset="-120"/>
              </a:rPr>
              <a:t>S</a:t>
            </a:r>
            <a:r>
              <a:rPr lang="en-US" altLang="zh-TW" sz="2000" i="1" dirty="0">
                <a:solidFill>
                  <a:schemeClr val="bg2"/>
                </a:solidFill>
                <a:ea typeface="新細明體" charset="-120"/>
              </a:rPr>
              <a:t>ystem Lab</a:t>
            </a:r>
          </a:p>
          <a:p>
            <a:pPr algn="r">
              <a:lnSpc>
                <a:spcPct val="80000"/>
              </a:lnSpc>
            </a:pPr>
            <a:r>
              <a:rPr lang="en-US" altLang="zh-TW" i="1" dirty="0">
                <a:solidFill>
                  <a:schemeClr val="bg2"/>
                </a:solidFill>
                <a:ea typeface="新細明體" charset="-120"/>
              </a:rPr>
              <a:t>Dept. of Computer Science and Information Engineering</a:t>
            </a:r>
          </a:p>
          <a:p>
            <a:pPr algn="r">
              <a:lnSpc>
                <a:spcPct val="80000"/>
              </a:lnSpc>
            </a:pPr>
            <a:r>
              <a:rPr lang="en-US" altLang="zh-TW" i="1" dirty="0">
                <a:solidFill>
                  <a:schemeClr val="bg2"/>
                </a:solidFill>
                <a:ea typeface="新細明體" charset="-120"/>
              </a:rPr>
              <a:t>National Cheng Kung University, Tainan, Taiwan, ROC</a:t>
            </a:r>
            <a:endParaRPr lang="en-US" altLang="zh-TW" i="1" dirty="0">
              <a:solidFill>
                <a:schemeClr val="bg2"/>
              </a:solidFill>
              <a:ea typeface="新細明體" charset="-120"/>
            </a:endParaRPr>
          </a:p>
        </p:txBody>
      </p:sp>
    </p:spTree>
    <p:extLst>
      <p:ext uri="{BB962C8B-B14F-4D97-AF65-F5344CB8AC3E}">
        <p14:creationId xmlns:p14="http://schemas.microsoft.com/office/powerpoint/2010/main" val="75223873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矩形 5"/>
              <p:cNvSpPr/>
              <p:nvPr/>
            </p:nvSpPr>
            <p:spPr>
              <a:xfrm>
                <a:off x="844905" y="1960076"/>
                <a:ext cx="7346595" cy="879215"/>
              </a:xfrm>
              <a:prstGeom prst="rect">
                <a:avLst/>
              </a:prstGeom>
              <a:ln w="34925" cmpd="thickThin">
                <a:solidFill>
                  <a:srgbClr val="FF0000"/>
                </a:solidFill>
                <a:prstDash val="solid"/>
                <a:miter lim="800000"/>
              </a:ln>
            </p:spPr>
            <p:txBody>
              <a:bodyPr wrap="square">
                <a:spAutoFit/>
              </a:bodyPr>
              <a:lstStyle/>
              <a:p>
                <a:pPr/>
                <a14:m>
                  <m:oMathPara xmlns:m="http://schemas.openxmlformats.org/officeDocument/2006/math">
                    <m:oMathParaPr>
                      <m:jc m:val="left"/>
                    </m:oMathParaPr>
                    <m:oMath xmlns:m="http://schemas.openxmlformats.org/officeDocument/2006/math">
                      <m:r>
                        <a:rPr lang="en-US" altLang="zh-TW" sz="2000" i="1" smtClean="0">
                          <a:solidFill>
                            <a:schemeClr val="bg2"/>
                          </a:solidFill>
                          <a:latin typeface="Cambria Math"/>
                        </a:rPr>
                        <m:t>𝑃</m:t>
                      </m:r>
                      <m:d>
                        <m:dPr>
                          <m:ctrlPr>
                            <a:rPr lang="zh-TW" altLang="zh-TW" sz="2000" i="1">
                              <a:solidFill>
                                <a:schemeClr val="bg2"/>
                              </a:solidFill>
                              <a:latin typeface="Cambria Math"/>
                            </a:rPr>
                          </m:ctrlPr>
                        </m:dPr>
                        <m:e>
                          <m:r>
                            <a:rPr lang="en-US" altLang="zh-TW" sz="2000" i="1">
                              <a:solidFill>
                                <a:srgbClr val="0000FF"/>
                              </a:solidFill>
                              <a:latin typeface="Cambria Math"/>
                            </a:rPr>
                            <m:t>𝑎</m:t>
                          </m:r>
                        </m:e>
                        <m:e>
                          <m:r>
                            <a:rPr lang="en-US" altLang="zh-TW" sz="2000" i="1">
                              <a:solidFill>
                                <a:srgbClr val="FF3300"/>
                              </a:solidFill>
                              <a:latin typeface="Cambria Math"/>
                            </a:rPr>
                            <m:t>𝑏</m:t>
                          </m:r>
                        </m:e>
                      </m:d>
                      <m:r>
                        <a:rPr lang="en-US" altLang="zh-TW" sz="2000" i="1">
                          <a:solidFill>
                            <a:schemeClr val="bg2"/>
                          </a:solidFill>
                          <a:latin typeface="Cambria Math"/>
                        </a:rPr>
                        <m:t> </m:t>
                      </m:r>
                      <m:r>
                        <a:rPr lang="en-US" altLang="zh-TW" sz="2000" i="1">
                          <a:solidFill>
                            <a:schemeClr val="bg2"/>
                          </a:solidFill>
                          <a:latin typeface="Cambria Math"/>
                          <a:sym typeface="Symbol"/>
                        </a:rPr>
                        <m:t> </m:t>
                      </m:r>
                      <m:r>
                        <a:rPr lang="en-US" altLang="zh-TW" sz="2000" i="1" smtClean="0">
                          <a:solidFill>
                            <a:schemeClr val="bg2"/>
                          </a:solidFill>
                          <a:latin typeface="Cambria Math"/>
                        </a:rPr>
                        <m:t>𝑃</m:t>
                      </m:r>
                      <m:d>
                        <m:dPr>
                          <m:ctrlPr>
                            <a:rPr lang="zh-TW" altLang="zh-TW" sz="2000" i="1">
                              <a:solidFill>
                                <a:schemeClr val="bg2"/>
                              </a:solidFill>
                              <a:latin typeface="Cambria Math"/>
                            </a:rPr>
                          </m:ctrlPr>
                        </m:dPr>
                        <m:e>
                          <m:r>
                            <a:rPr lang="en-US" altLang="zh-TW" sz="2000" i="1" smtClean="0">
                              <a:solidFill>
                                <a:srgbClr val="0000FF"/>
                              </a:solidFill>
                              <a:latin typeface="Cambria Math"/>
                            </a:rPr>
                            <m:t>𝑎</m:t>
                          </m:r>
                        </m:e>
                        <m:e>
                          <m:r>
                            <a:rPr lang="en-US" altLang="zh-TW" sz="2000" i="1" smtClean="0">
                              <a:solidFill>
                                <a:srgbClr val="FF3300"/>
                              </a:solidFill>
                              <a:latin typeface="Cambria Math"/>
                            </a:rPr>
                            <m:t>𝑒</m:t>
                          </m:r>
                        </m:e>
                      </m:d>
                      <m:r>
                        <a:rPr lang="en-US" altLang="zh-TW" sz="2000">
                          <a:solidFill>
                            <a:schemeClr val="bg2"/>
                          </a:solidFill>
                          <a:latin typeface="Cambria Math"/>
                        </a:rPr>
                        <m:t>=</m:t>
                      </m:r>
                      <m:nary>
                        <m:naryPr>
                          <m:chr m:val="∑"/>
                          <m:limLoc m:val="undOvr"/>
                          <m:supHide m:val="on"/>
                          <m:ctrlPr>
                            <a:rPr lang="zh-TW" altLang="zh-TW" sz="2000" i="1">
                              <a:solidFill>
                                <a:schemeClr val="bg2"/>
                              </a:solidFill>
                              <a:latin typeface="Cambria Math"/>
                            </a:rPr>
                          </m:ctrlPr>
                        </m:naryPr>
                        <m:sub>
                          <m:sSub>
                            <m:sSubPr>
                              <m:ctrlPr>
                                <a:rPr lang="zh-TW" altLang="zh-TW" sz="2000" i="1">
                                  <a:solidFill>
                                    <a:schemeClr val="bg2"/>
                                  </a:solidFill>
                                  <a:latin typeface="Cambria Math"/>
                                </a:rPr>
                              </m:ctrlPr>
                            </m:sSubPr>
                            <m:e>
                              <m:r>
                                <a:rPr lang="en-US" altLang="zh-TW" sz="2000" i="1">
                                  <a:solidFill>
                                    <a:schemeClr val="bg2"/>
                                  </a:solidFill>
                                  <a:latin typeface="Cambria Math"/>
                                </a:rPr>
                                <m:t>𝑚</m:t>
                              </m:r>
                            </m:e>
                            <m:sub>
                              <m:r>
                                <a:rPr lang="en-US" altLang="zh-TW" sz="2000" i="1">
                                  <a:solidFill>
                                    <a:schemeClr val="bg2"/>
                                  </a:solidFill>
                                  <a:latin typeface="Cambria Math"/>
                                </a:rPr>
                                <m:t>𝑖</m:t>
                              </m:r>
                            </m:sub>
                          </m:sSub>
                          <m:r>
                            <a:rPr lang="en-US" altLang="zh-TW" sz="2000">
                              <a:solidFill>
                                <a:schemeClr val="bg2"/>
                              </a:solidFill>
                              <a:latin typeface="Cambria Math"/>
                            </a:rPr>
                            <m:t>∈</m:t>
                          </m:r>
                          <m:r>
                            <a:rPr lang="en-US" altLang="zh-TW" sz="2000" i="1">
                              <a:solidFill>
                                <a:schemeClr val="bg2"/>
                              </a:solidFill>
                              <a:latin typeface="Cambria Math"/>
                            </a:rPr>
                            <m:t>𝑀</m:t>
                          </m:r>
                        </m:sub>
                        <m:sup/>
                        <m:e>
                          <m:r>
                            <a:rPr lang="en-US" altLang="zh-TW" sz="2000" i="1">
                              <a:solidFill>
                                <a:schemeClr val="bg2"/>
                              </a:solidFill>
                              <a:latin typeface="Cambria Math"/>
                            </a:rPr>
                            <m:t>𝑃</m:t>
                          </m:r>
                          <m:d>
                            <m:dPr>
                              <m:ctrlPr>
                                <a:rPr lang="zh-TW" altLang="zh-TW" sz="2000" i="1">
                                  <a:solidFill>
                                    <a:schemeClr val="bg2"/>
                                  </a:solidFill>
                                  <a:latin typeface="Cambria Math"/>
                                </a:rPr>
                              </m:ctrlPr>
                            </m:dPr>
                            <m:e>
                              <m:r>
                                <a:rPr lang="en-US" altLang="zh-TW" sz="2000" i="1" smtClean="0">
                                  <a:solidFill>
                                    <a:srgbClr val="0000FF"/>
                                  </a:solidFill>
                                  <a:latin typeface="Cambria Math"/>
                                </a:rPr>
                                <m:t>𝑎</m:t>
                              </m:r>
                              <m:r>
                                <a:rPr lang="en-US" altLang="zh-TW" sz="2000">
                                  <a:solidFill>
                                    <a:schemeClr val="bg2"/>
                                  </a:solidFill>
                                  <a:latin typeface="Cambria Math"/>
                                </a:rPr>
                                <m:t>,</m:t>
                              </m:r>
                              <m:sSub>
                                <m:sSubPr>
                                  <m:ctrlPr>
                                    <a:rPr lang="zh-TW" altLang="zh-TW" sz="2000" i="1" smtClean="0">
                                      <a:solidFill>
                                        <a:srgbClr val="AD1B03"/>
                                      </a:solidFill>
                                      <a:latin typeface="Cambria Math"/>
                                    </a:rPr>
                                  </m:ctrlPr>
                                </m:sSubPr>
                                <m:e>
                                  <m:r>
                                    <a:rPr lang="en-US" altLang="zh-TW" sz="2000" i="1">
                                      <a:solidFill>
                                        <a:srgbClr val="AD1B03"/>
                                      </a:solidFill>
                                      <a:latin typeface="Cambria Math"/>
                                    </a:rPr>
                                    <m:t>𝑚</m:t>
                                  </m:r>
                                </m:e>
                                <m:sub>
                                  <m:r>
                                    <a:rPr lang="en-US" altLang="zh-TW" sz="2000" i="1">
                                      <a:solidFill>
                                        <a:srgbClr val="AD1B03"/>
                                      </a:solidFill>
                                      <a:latin typeface="Cambria Math"/>
                                    </a:rPr>
                                    <m:t>𝑖</m:t>
                                  </m:r>
                                </m:sub>
                              </m:sSub>
                            </m:e>
                            <m:e>
                              <m:r>
                                <a:rPr lang="en-US" altLang="zh-TW" sz="2000" i="1" smtClean="0">
                                  <a:solidFill>
                                    <a:srgbClr val="FF3300"/>
                                  </a:solidFill>
                                  <a:latin typeface="Cambria Math"/>
                                </a:rPr>
                                <m:t>𝑒</m:t>
                              </m:r>
                            </m:e>
                          </m:d>
                        </m:e>
                      </m:nary>
                      <m:r>
                        <a:rPr lang="en-US" altLang="zh-TW" sz="2000">
                          <a:solidFill>
                            <a:schemeClr val="bg2"/>
                          </a:solidFill>
                          <a:latin typeface="Cambria Math"/>
                        </a:rPr>
                        <m:t>=</m:t>
                      </m:r>
                      <m:nary>
                        <m:naryPr>
                          <m:chr m:val="∑"/>
                          <m:limLoc m:val="undOvr"/>
                          <m:supHide m:val="on"/>
                          <m:ctrlPr>
                            <a:rPr lang="zh-TW" altLang="zh-TW" sz="2000" i="1">
                              <a:solidFill>
                                <a:schemeClr val="bg2"/>
                              </a:solidFill>
                              <a:latin typeface="Cambria Math"/>
                            </a:rPr>
                          </m:ctrlPr>
                        </m:naryPr>
                        <m:sub>
                          <m:sSub>
                            <m:sSubPr>
                              <m:ctrlPr>
                                <a:rPr lang="zh-TW" altLang="zh-TW" sz="2000" i="1">
                                  <a:solidFill>
                                    <a:schemeClr val="bg2"/>
                                  </a:solidFill>
                                  <a:latin typeface="Cambria Math"/>
                                </a:rPr>
                              </m:ctrlPr>
                            </m:sSubPr>
                            <m:e>
                              <m:r>
                                <a:rPr lang="en-US" altLang="zh-TW" sz="2000" i="1">
                                  <a:solidFill>
                                    <a:schemeClr val="bg2"/>
                                  </a:solidFill>
                                  <a:latin typeface="Cambria Math"/>
                                </a:rPr>
                                <m:t>𝑚</m:t>
                              </m:r>
                            </m:e>
                            <m:sub>
                              <m:r>
                                <a:rPr lang="en-US" altLang="zh-TW" sz="2000" i="1">
                                  <a:solidFill>
                                    <a:schemeClr val="bg2"/>
                                  </a:solidFill>
                                  <a:latin typeface="Cambria Math"/>
                                </a:rPr>
                                <m:t>𝑖</m:t>
                              </m:r>
                            </m:sub>
                          </m:sSub>
                          <m:r>
                            <a:rPr lang="en-US" altLang="zh-TW" sz="2000">
                              <a:solidFill>
                                <a:schemeClr val="bg2"/>
                              </a:solidFill>
                              <a:latin typeface="Cambria Math"/>
                            </a:rPr>
                            <m:t>∈</m:t>
                          </m:r>
                          <m:r>
                            <a:rPr lang="en-US" altLang="zh-TW" sz="2000" i="1">
                              <a:solidFill>
                                <a:schemeClr val="bg2"/>
                              </a:solidFill>
                              <a:latin typeface="Cambria Math"/>
                            </a:rPr>
                            <m:t>𝑀</m:t>
                          </m:r>
                        </m:sub>
                        <m:sup/>
                        <m:e>
                          <m:r>
                            <a:rPr lang="en-US" altLang="zh-TW" sz="2000" i="1">
                              <a:solidFill>
                                <a:schemeClr val="bg2"/>
                              </a:solidFill>
                              <a:latin typeface="Cambria Math"/>
                            </a:rPr>
                            <m:t>𝑃</m:t>
                          </m:r>
                          <m:d>
                            <m:dPr>
                              <m:ctrlPr>
                                <a:rPr lang="zh-TW" altLang="zh-TW" sz="2000" i="1">
                                  <a:solidFill>
                                    <a:schemeClr val="bg2"/>
                                  </a:solidFill>
                                  <a:latin typeface="Cambria Math"/>
                                </a:rPr>
                              </m:ctrlPr>
                            </m:dPr>
                            <m:e>
                              <m:sSub>
                                <m:sSubPr>
                                  <m:ctrlPr>
                                    <a:rPr lang="zh-TW" altLang="zh-TW" sz="2000" i="1" smtClean="0">
                                      <a:solidFill>
                                        <a:srgbClr val="AD1B03"/>
                                      </a:solidFill>
                                      <a:latin typeface="Cambria Math"/>
                                    </a:rPr>
                                  </m:ctrlPr>
                                </m:sSubPr>
                                <m:e>
                                  <m:r>
                                    <a:rPr lang="en-US" altLang="zh-TW" sz="2000" i="1">
                                      <a:solidFill>
                                        <a:srgbClr val="AD1B03"/>
                                      </a:solidFill>
                                      <a:latin typeface="Cambria Math"/>
                                    </a:rPr>
                                    <m:t>𝑚</m:t>
                                  </m:r>
                                </m:e>
                                <m:sub>
                                  <m:r>
                                    <a:rPr lang="en-US" altLang="zh-TW" sz="2000" i="1">
                                      <a:solidFill>
                                        <a:srgbClr val="AD1B03"/>
                                      </a:solidFill>
                                      <a:latin typeface="Cambria Math"/>
                                    </a:rPr>
                                    <m:t>𝑖</m:t>
                                  </m:r>
                                </m:sub>
                              </m:sSub>
                            </m:e>
                            <m:e>
                              <m:r>
                                <a:rPr lang="en-US" altLang="zh-TW" sz="2000" i="1" smtClean="0">
                                  <a:solidFill>
                                    <a:srgbClr val="FF3300"/>
                                  </a:solidFill>
                                  <a:latin typeface="Cambria Math"/>
                                </a:rPr>
                                <m:t>𝑒</m:t>
                              </m:r>
                            </m:e>
                          </m:d>
                          <m:r>
                            <a:rPr lang="en-US" altLang="zh-TW" sz="2000" i="1">
                              <a:solidFill>
                                <a:schemeClr val="bg2"/>
                              </a:solidFill>
                              <a:latin typeface="Cambria Math"/>
                            </a:rPr>
                            <m:t>𝑃</m:t>
                          </m:r>
                          <m:d>
                            <m:dPr>
                              <m:ctrlPr>
                                <a:rPr lang="zh-TW" altLang="zh-TW" sz="2000" i="1">
                                  <a:solidFill>
                                    <a:schemeClr val="bg2"/>
                                  </a:solidFill>
                                  <a:latin typeface="Cambria Math"/>
                                </a:rPr>
                              </m:ctrlPr>
                            </m:dPr>
                            <m:e>
                              <m:r>
                                <a:rPr lang="en-US" altLang="zh-TW" sz="2000" i="1" smtClean="0">
                                  <a:solidFill>
                                    <a:srgbClr val="0000FF"/>
                                  </a:solidFill>
                                  <a:latin typeface="Cambria Math"/>
                                </a:rPr>
                                <m:t>𝑎</m:t>
                              </m:r>
                            </m:e>
                            <m:e>
                              <m:r>
                                <a:rPr lang="en-US" altLang="zh-TW" sz="2000" i="1" smtClean="0">
                                  <a:solidFill>
                                    <a:srgbClr val="FF3300"/>
                                  </a:solidFill>
                                  <a:latin typeface="Cambria Math"/>
                                </a:rPr>
                                <m:t>𝑒</m:t>
                              </m:r>
                              <m:r>
                                <a:rPr lang="en-US" altLang="zh-TW" sz="2000">
                                  <a:solidFill>
                                    <a:schemeClr val="bg2"/>
                                  </a:solidFill>
                                  <a:latin typeface="Cambria Math"/>
                                </a:rPr>
                                <m:t>,</m:t>
                              </m:r>
                              <m:sSub>
                                <m:sSubPr>
                                  <m:ctrlPr>
                                    <a:rPr lang="zh-TW" altLang="zh-TW" sz="2000" i="1" smtClean="0">
                                      <a:solidFill>
                                        <a:srgbClr val="AD1B03"/>
                                      </a:solidFill>
                                      <a:latin typeface="Cambria Math"/>
                                    </a:rPr>
                                  </m:ctrlPr>
                                </m:sSubPr>
                                <m:e>
                                  <m:r>
                                    <a:rPr lang="en-US" altLang="zh-TW" sz="2000" i="1">
                                      <a:solidFill>
                                        <a:srgbClr val="AD1B03"/>
                                      </a:solidFill>
                                      <a:latin typeface="Cambria Math"/>
                                    </a:rPr>
                                    <m:t>𝑚</m:t>
                                  </m:r>
                                </m:e>
                                <m:sub>
                                  <m:r>
                                    <a:rPr lang="en-US" altLang="zh-TW" sz="2000" i="1">
                                      <a:solidFill>
                                        <a:srgbClr val="AD1B03"/>
                                      </a:solidFill>
                                      <a:latin typeface="Cambria Math"/>
                                    </a:rPr>
                                    <m:t>𝑖</m:t>
                                  </m:r>
                                </m:sub>
                              </m:sSub>
                            </m:e>
                          </m:d>
                        </m:e>
                      </m:nary>
                      <m:r>
                        <a:rPr lang="en-US" altLang="zh-TW" sz="2000" b="0" i="0" smtClean="0">
                          <a:solidFill>
                            <a:schemeClr val="bg2"/>
                          </a:solidFill>
                          <a:latin typeface="Cambria Math"/>
                        </a:rPr>
                        <m:t>(1)</m:t>
                      </m:r>
                    </m:oMath>
                  </m:oMathPara>
                </a14:m>
                <a:endParaRPr lang="zh-TW" altLang="en-US" sz="2000" dirty="0">
                  <a:solidFill>
                    <a:schemeClr val="bg2"/>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844905" y="1960076"/>
                <a:ext cx="7346595" cy="879215"/>
              </a:xfrm>
              <a:prstGeom prst="rect">
                <a:avLst/>
              </a:prstGeom>
              <a:blipFill rotWithShape="1">
                <a:blip r:embed="rId2"/>
                <a:stretch>
                  <a:fillRect/>
                </a:stretch>
              </a:blipFill>
              <a:ln w="34925" cmpd="thickThin">
                <a:solidFill>
                  <a:srgbClr val="FF0000"/>
                </a:solidFill>
                <a:prstDash val="solid"/>
                <a:miter lim="800000"/>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491766" y="3094891"/>
                <a:ext cx="6418112" cy="523092"/>
              </a:xfrm>
              <a:prstGeom prst="rect">
                <a:avLst/>
              </a:prstGeom>
              <a:ln w="34925" cmpd="thickThin">
                <a:solidFill>
                  <a:srgbClr val="FF0000"/>
                </a:solidFill>
                <a:prstDash val="solid"/>
                <a:miter lim="800000"/>
              </a:ln>
            </p:spPr>
            <p:txBody>
              <a:bodyPr wrap="square">
                <a:spAutoFit/>
              </a:bodyPr>
              <a:lstStyle/>
              <a:p>
                <a14:m>
                  <m:oMath xmlns:m="http://schemas.openxmlformats.org/officeDocument/2006/math">
                    <m:r>
                      <a:rPr lang="en-US" altLang="zh-TW" sz="2400" i="1" smtClean="0">
                        <a:solidFill>
                          <a:schemeClr val="bg2"/>
                        </a:solidFill>
                        <a:latin typeface="Cambria Math"/>
                      </a:rPr>
                      <m:t>𝑃</m:t>
                    </m:r>
                    <m:d>
                      <m:dPr>
                        <m:ctrlPr>
                          <a:rPr lang="zh-TW" altLang="zh-TW" sz="2400" i="1">
                            <a:solidFill>
                              <a:schemeClr val="bg2"/>
                            </a:solidFill>
                            <a:latin typeface="Cambria Math"/>
                          </a:rPr>
                        </m:ctrlPr>
                      </m:dPr>
                      <m:e>
                        <m:r>
                          <a:rPr lang="en-US" altLang="zh-TW" sz="2400" i="1">
                            <a:solidFill>
                              <a:schemeClr val="bg2"/>
                            </a:solidFill>
                            <a:latin typeface="Cambria Math"/>
                          </a:rPr>
                          <m:t>𝑎</m:t>
                        </m:r>
                      </m:e>
                      <m:e>
                        <m:r>
                          <a:rPr lang="en-US" altLang="zh-TW" sz="2400" i="1">
                            <a:solidFill>
                              <a:schemeClr val="bg2"/>
                            </a:solidFill>
                            <a:latin typeface="Cambria Math"/>
                          </a:rPr>
                          <m:t>𝑒</m:t>
                        </m:r>
                        <m:r>
                          <a:rPr lang="en-US" altLang="zh-TW" sz="2400" i="1">
                            <a:solidFill>
                              <a:schemeClr val="bg2"/>
                            </a:solidFill>
                            <a:latin typeface="Cambria Math"/>
                          </a:rPr>
                          <m:t>,</m:t>
                        </m:r>
                        <m:sSub>
                          <m:sSubPr>
                            <m:ctrlPr>
                              <a:rPr lang="zh-TW" altLang="zh-TW" sz="2400" i="1">
                                <a:solidFill>
                                  <a:schemeClr val="bg2"/>
                                </a:solidFill>
                                <a:latin typeface="Cambria Math"/>
                              </a:rPr>
                            </m:ctrlPr>
                          </m:sSubPr>
                          <m:e>
                            <m:r>
                              <a:rPr lang="en-US" altLang="zh-TW" sz="2400" i="1">
                                <a:solidFill>
                                  <a:schemeClr val="bg2"/>
                                </a:solidFill>
                                <a:latin typeface="Cambria Math"/>
                              </a:rPr>
                              <m:t>𝑚</m:t>
                            </m:r>
                          </m:e>
                          <m:sub>
                            <m:r>
                              <a:rPr lang="en-US" altLang="zh-TW" sz="2400" i="1">
                                <a:solidFill>
                                  <a:schemeClr val="bg2"/>
                                </a:solidFill>
                                <a:latin typeface="Cambria Math"/>
                              </a:rPr>
                              <m:t>𝑖</m:t>
                            </m:r>
                          </m:sub>
                        </m:sSub>
                      </m:e>
                    </m:d>
                    <m:r>
                      <a:rPr lang="en-US" altLang="zh-TW" sz="2400" i="1">
                        <a:solidFill>
                          <a:schemeClr val="bg2"/>
                        </a:solidFill>
                        <a:latin typeface="Cambria Math"/>
                      </a:rPr>
                      <m:t>=</m:t>
                    </m:r>
                    <m:nary>
                      <m:naryPr>
                        <m:chr m:val="∑"/>
                        <m:limLoc m:val="subSup"/>
                        <m:supHide m:val="on"/>
                        <m:ctrlPr>
                          <a:rPr lang="zh-TW" altLang="zh-TW" sz="2400" i="1">
                            <a:solidFill>
                              <a:schemeClr val="bg2"/>
                            </a:solidFill>
                            <a:latin typeface="Cambria Math"/>
                          </a:rPr>
                        </m:ctrlPr>
                      </m:naryPr>
                      <m:sub>
                        <m:r>
                          <a:rPr lang="en-US" altLang="zh-TW" sz="2400" i="1">
                            <a:solidFill>
                              <a:schemeClr val="bg2"/>
                            </a:solidFill>
                            <a:latin typeface="Cambria Math"/>
                          </a:rPr>
                          <m:t>𝑛</m:t>
                        </m:r>
                        <m:r>
                          <a:rPr lang="en-US" altLang="zh-TW" sz="2400" i="1">
                            <a:solidFill>
                              <a:schemeClr val="bg2"/>
                            </a:solidFill>
                            <a:latin typeface="Cambria Math"/>
                          </a:rPr>
                          <m:t>∈</m:t>
                        </m:r>
                        <m:r>
                          <a:rPr lang="en-US" altLang="zh-TW" sz="2400" i="1">
                            <a:solidFill>
                              <a:schemeClr val="bg2"/>
                            </a:solidFill>
                            <a:latin typeface="Cambria Math"/>
                          </a:rPr>
                          <m:t>𝑁</m:t>
                        </m:r>
                      </m:sub>
                      <m:sup/>
                      <m:e>
                        <m:r>
                          <a:rPr lang="en-US" altLang="zh-TW" sz="2400" i="1">
                            <a:solidFill>
                              <a:schemeClr val="bg2"/>
                            </a:solidFill>
                            <a:latin typeface="Cambria Math"/>
                          </a:rPr>
                          <m:t>𝑃</m:t>
                        </m:r>
                        <m:d>
                          <m:dPr>
                            <m:ctrlPr>
                              <a:rPr lang="zh-TW" altLang="zh-TW" sz="2400" i="1">
                                <a:solidFill>
                                  <a:schemeClr val="bg2"/>
                                </a:solidFill>
                                <a:latin typeface="Cambria Math"/>
                              </a:rPr>
                            </m:ctrlPr>
                          </m:dPr>
                          <m:e>
                            <m:sSub>
                              <m:sSubPr>
                                <m:ctrlPr>
                                  <a:rPr lang="zh-TW" altLang="zh-TW" sz="2400" i="1">
                                    <a:solidFill>
                                      <a:schemeClr val="bg2"/>
                                    </a:solidFill>
                                    <a:latin typeface="Cambria Math"/>
                                  </a:rPr>
                                </m:ctrlPr>
                              </m:sSubPr>
                              <m:e>
                                <m:r>
                                  <a:rPr lang="en-US" altLang="zh-TW" sz="2400" i="1">
                                    <a:solidFill>
                                      <a:schemeClr val="bg2"/>
                                    </a:solidFill>
                                    <a:latin typeface="Cambria Math"/>
                                  </a:rPr>
                                  <m:t>𝑛</m:t>
                                </m:r>
                              </m:e>
                              <m:sub>
                                <m:r>
                                  <a:rPr lang="en-US" altLang="zh-TW" sz="2400" i="1">
                                    <a:solidFill>
                                      <a:schemeClr val="bg2"/>
                                    </a:solidFill>
                                    <a:latin typeface="Cambria Math"/>
                                  </a:rPr>
                                  <m:t>𝑗</m:t>
                                </m:r>
                              </m:sub>
                            </m:sSub>
                            <m:r>
                              <a:rPr lang="en-US" altLang="zh-TW" sz="2400" i="1">
                                <a:solidFill>
                                  <a:schemeClr val="bg2"/>
                                </a:solidFill>
                                <a:latin typeface="Cambria Math"/>
                              </a:rPr>
                              <m:t> </m:t>
                            </m:r>
                          </m:e>
                          <m:e>
                            <m:r>
                              <a:rPr lang="en-US" altLang="zh-TW" sz="2400" i="1">
                                <a:solidFill>
                                  <a:schemeClr val="bg2"/>
                                </a:solidFill>
                                <a:latin typeface="Cambria Math"/>
                              </a:rPr>
                              <m:t>𝑒</m:t>
                            </m:r>
                            <m:r>
                              <a:rPr lang="en-US" altLang="zh-TW" sz="2400" i="1">
                                <a:solidFill>
                                  <a:schemeClr val="bg2"/>
                                </a:solidFill>
                                <a:latin typeface="Cambria Math"/>
                              </a:rPr>
                              <m:t>,</m:t>
                            </m:r>
                            <m:sSub>
                              <m:sSubPr>
                                <m:ctrlPr>
                                  <a:rPr lang="zh-TW" altLang="zh-TW" sz="2400" i="1">
                                    <a:solidFill>
                                      <a:schemeClr val="bg2"/>
                                    </a:solidFill>
                                    <a:latin typeface="Cambria Math"/>
                                  </a:rPr>
                                </m:ctrlPr>
                              </m:sSubPr>
                              <m:e>
                                <m:r>
                                  <a:rPr lang="en-US" altLang="zh-TW" sz="2400" i="1">
                                    <a:solidFill>
                                      <a:schemeClr val="bg2"/>
                                    </a:solidFill>
                                    <a:latin typeface="Cambria Math"/>
                                  </a:rPr>
                                  <m:t>𝑚</m:t>
                                </m:r>
                              </m:e>
                              <m:sub>
                                <m:r>
                                  <a:rPr lang="en-US" altLang="zh-TW" sz="2400" i="1">
                                    <a:solidFill>
                                      <a:schemeClr val="bg2"/>
                                    </a:solidFill>
                                    <a:latin typeface="Cambria Math"/>
                                  </a:rPr>
                                  <m:t>𝑖</m:t>
                                </m:r>
                              </m:sub>
                            </m:sSub>
                          </m:e>
                        </m:d>
                      </m:e>
                    </m:nary>
                    <m:r>
                      <a:rPr lang="en-US" altLang="zh-TW" sz="2400" i="1">
                        <a:solidFill>
                          <a:schemeClr val="bg2"/>
                        </a:solidFill>
                        <a:latin typeface="Cambria Math"/>
                      </a:rPr>
                      <m:t>𝑃</m:t>
                    </m:r>
                    <m:d>
                      <m:dPr>
                        <m:ctrlPr>
                          <a:rPr lang="zh-TW" altLang="zh-TW" sz="2400" i="1">
                            <a:solidFill>
                              <a:schemeClr val="bg2"/>
                            </a:solidFill>
                            <a:latin typeface="Cambria Math"/>
                          </a:rPr>
                        </m:ctrlPr>
                      </m:dPr>
                      <m:e>
                        <m:r>
                          <a:rPr lang="en-US" altLang="zh-TW" sz="2400" i="1">
                            <a:solidFill>
                              <a:schemeClr val="bg2"/>
                            </a:solidFill>
                            <a:latin typeface="Cambria Math"/>
                          </a:rPr>
                          <m:t>𝑎</m:t>
                        </m:r>
                      </m:e>
                      <m:e>
                        <m:r>
                          <a:rPr lang="en-US" altLang="zh-TW" sz="2400" i="1">
                            <a:solidFill>
                              <a:schemeClr val="bg2"/>
                            </a:solidFill>
                            <a:latin typeface="Cambria Math"/>
                          </a:rPr>
                          <m:t>𝑒</m:t>
                        </m:r>
                        <m:r>
                          <a:rPr lang="en-US" altLang="zh-TW" sz="2400" i="1">
                            <a:solidFill>
                              <a:schemeClr val="bg2"/>
                            </a:solidFill>
                            <a:latin typeface="Cambria Math"/>
                          </a:rPr>
                          <m:t>,</m:t>
                        </m:r>
                        <m:sSub>
                          <m:sSubPr>
                            <m:ctrlPr>
                              <a:rPr lang="zh-TW" altLang="zh-TW" sz="2400" i="1">
                                <a:solidFill>
                                  <a:schemeClr val="bg2"/>
                                </a:solidFill>
                                <a:latin typeface="Cambria Math"/>
                              </a:rPr>
                            </m:ctrlPr>
                          </m:sSubPr>
                          <m:e>
                            <m:r>
                              <a:rPr lang="en-US" altLang="zh-TW" sz="2400" i="1">
                                <a:solidFill>
                                  <a:schemeClr val="bg2"/>
                                </a:solidFill>
                                <a:latin typeface="Cambria Math"/>
                              </a:rPr>
                              <m:t>𝑚</m:t>
                            </m:r>
                          </m:e>
                          <m:sub>
                            <m:r>
                              <a:rPr lang="en-US" altLang="zh-TW" sz="2400" i="1">
                                <a:solidFill>
                                  <a:schemeClr val="bg2"/>
                                </a:solidFill>
                                <a:latin typeface="Cambria Math"/>
                              </a:rPr>
                              <m:t>𝑖</m:t>
                            </m:r>
                          </m:sub>
                        </m:sSub>
                        <m:r>
                          <a:rPr lang="en-US" altLang="zh-TW" sz="2400" i="1">
                            <a:solidFill>
                              <a:schemeClr val="bg2"/>
                            </a:solidFill>
                            <a:latin typeface="Cambria Math"/>
                          </a:rPr>
                          <m:t>,</m:t>
                        </m:r>
                        <m:sSub>
                          <m:sSubPr>
                            <m:ctrlPr>
                              <a:rPr lang="zh-TW" altLang="zh-TW" sz="2400" i="1">
                                <a:solidFill>
                                  <a:schemeClr val="bg2"/>
                                </a:solidFill>
                                <a:latin typeface="Cambria Math"/>
                              </a:rPr>
                            </m:ctrlPr>
                          </m:sSubPr>
                          <m:e>
                            <m:r>
                              <a:rPr lang="en-US" altLang="zh-TW" sz="2400" i="1">
                                <a:solidFill>
                                  <a:schemeClr val="bg2"/>
                                </a:solidFill>
                                <a:latin typeface="Cambria Math"/>
                              </a:rPr>
                              <m:t>𝑛</m:t>
                            </m:r>
                          </m:e>
                          <m:sub>
                            <m:r>
                              <a:rPr lang="en-US" altLang="zh-TW" sz="2400" i="1">
                                <a:solidFill>
                                  <a:schemeClr val="bg2"/>
                                </a:solidFill>
                                <a:latin typeface="Cambria Math"/>
                              </a:rPr>
                              <m:t>𝑗</m:t>
                            </m:r>
                          </m:sub>
                        </m:sSub>
                      </m:e>
                    </m:d>
                    <m:r>
                      <a:rPr lang="en-US" altLang="zh-TW" sz="2400" b="0" i="1" smtClean="0">
                        <a:solidFill>
                          <a:schemeClr val="bg2"/>
                        </a:solidFill>
                        <a:latin typeface="Cambria Math"/>
                      </a:rPr>
                      <m:t> </m:t>
                    </m:r>
                  </m:oMath>
                </a14:m>
                <a:r>
                  <a:rPr lang="en-US" altLang="zh-TW" sz="2400" dirty="0" smtClean="0">
                    <a:solidFill>
                      <a:schemeClr val="bg2"/>
                    </a:solidFill>
                  </a:rPr>
                  <a:t>(2)</a:t>
                </a:r>
                <a:endParaRPr lang="zh-TW" altLang="en-US" sz="2400" i="1" dirty="0">
                  <a:solidFill>
                    <a:schemeClr val="bg2"/>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2491766" y="3094891"/>
                <a:ext cx="6418112" cy="523092"/>
              </a:xfrm>
              <a:prstGeom prst="rect">
                <a:avLst/>
              </a:prstGeom>
              <a:blipFill rotWithShape="1">
                <a:blip r:embed="rId3"/>
                <a:stretch>
                  <a:fillRect r="-2833" b="-15217"/>
                </a:stretch>
              </a:blipFill>
              <a:ln w="34925" cmpd="thickThin">
                <a:solidFill>
                  <a:srgbClr val="FF0000"/>
                </a:solidFill>
                <a:prstDash val="solid"/>
                <a:miter lim="800000"/>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649266" y="4188189"/>
                <a:ext cx="8181099" cy="569771"/>
              </a:xfrm>
              <a:prstGeom prst="rect">
                <a:avLst/>
              </a:prstGeom>
              <a:ln w="34925" cmpd="thickThin">
                <a:solidFill>
                  <a:srgbClr val="FF0000"/>
                </a:solidFill>
                <a:prstDash val="solid"/>
                <a:miter lim="800000"/>
              </a:ln>
            </p:spPr>
            <p:txBody>
              <a:bodyPr wrap="square">
                <a:spAutoFit/>
              </a:bodyPr>
              <a:lstStyle/>
              <a:p>
                <a14:m>
                  <m:oMath xmlns:m="http://schemas.openxmlformats.org/officeDocument/2006/math">
                    <m:r>
                      <a:rPr lang="en-US" altLang="zh-TW" sz="2400" i="1">
                        <a:solidFill>
                          <a:schemeClr val="bg2"/>
                        </a:solidFill>
                        <a:latin typeface="Cambria Math"/>
                      </a:rPr>
                      <m:t>𝑃</m:t>
                    </m:r>
                    <m:d>
                      <m:dPr>
                        <m:ctrlPr>
                          <a:rPr lang="zh-TW" altLang="zh-TW" sz="2400" i="1">
                            <a:solidFill>
                              <a:schemeClr val="bg2"/>
                            </a:solidFill>
                            <a:latin typeface="Cambria Math"/>
                          </a:rPr>
                        </m:ctrlPr>
                      </m:dPr>
                      <m:e>
                        <m:r>
                          <a:rPr lang="en-US" altLang="zh-TW" sz="2400" i="1">
                            <a:solidFill>
                              <a:schemeClr val="bg2"/>
                            </a:solidFill>
                            <a:latin typeface="Cambria Math"/>
                          </a:rPr>
                          <m:t>𝑎</m:t>
                        </m:r>
                      </m:e>
                      <m:e>
                        <m:r>
                          <a:rPr lang="en-US" altLang="zh-TW" sz="2400" i="1">
                            <a:solidFill>
                              <a:schemeClr val="bg2"/>
                            </a:solidFill>
                            <a:latin typeface="Cambria Math"/>
                          </a:rPr>
                          <m:t>𝑒</m:t>
                        </m:r>
                      </m:e>
                    </m:d>
                    <m:r>
                      <a:rPr lang="en-US" altLang="zh-TW" sz="2400" i="1">
                        <a:solidFill>
                          <a:schemeClr val="bg2"/>
                        </a:solidFill>
                        <a:latin typeface="Cambria Math"/>
                      </a:rPr>
                      <m:t>=</m:t>
                    </m:r>
                    <m:nary>
                      <m:naryPr>
                        <m:chr m:val="∑"/>
                        <m:limLoc m:val="undOvr"/>
                        <m:supHide m:val="on"/>
                        <m:ctrlPr>
                          <a:rPr lang="zh-TW" altLang="zh-TW" sz="2400" i="1">
                            <a:solidFill>
                              <a:schemeClr val="bg2"/>
                            </a:solidFill>
                            <a:latin typeface="Cambria Math"/>
                          </a:rPr>
                        </m:ctrlPr>
                      </m:naryPr>
                      <m:sub>
                        <m:sSub>
                          <m:sSubPr>
                            <m:ctrlPr>
                              <a:rPr lang="zh-TW" altLang="zh-TW" sz="2400" i="1">
                                <a:solidFill>
                                  <a:schemeClr val="bg2"/>
                                </a:solidFill>
                                <a:latin typeface="Cambria Math"/>
                              </a:rPr>
                            </m:ctrlPr>
                          </m:sSubPr>
                          <m:e>
                            <m:r>
                              <a:rPr lang="en-US" altLang="zh-TW" sz="2400" i="1">
                                <a:solidFill>
                                  <a:schemeClr val="bg2"/>
                                </a:solidFill>
                                <a:latin typeface="Cambria Math"/>
                              </a:rPr>
                              <m:t>𝑚</m:t>
                            </m:r>
                          </m:e>
                          <m:sub>
                            <m:r>
                              <a:rPr lang="en-US" altLang="zh-TW" sz="2400" i="1">
                                <a:solidFill>
                                  <a:schemeClr val="bg2"/>
                                </a:solidFill>
                                <a:latin typeface="Cambria Math"/>
                              </a:rPr>
                              <m:t>𝑖</m:t>
                            </m:r>
                          </m:sub>
                        </m:sSub>
                        <m:r>
                          <a:rPr lang="en-US" altLang="zh-TW" sz="2400" i="1">
                            <a:solidFill>
                              <a:schemeClr val="bg2"/>
                            </a:solidFill>
                            <a:latin typeface="Cambria Math"/>
                          </a:rPr>
                          <m:t>∈</m:t>
                        </m:r>
                        <m:r>
                          <a:rPr lang="en-US" altLang="zh-TW" sz="2400" i="1">
                            <a:solidFill>
                              <a:schemeClr val="bg2"/>
                            </a:solidFill>
                            <a:latin typeface="Cambria Math"/>
                          </a:rPr>
                          <m:t>𝑀</m:t>
                        </m:r>
                      </m:sub>
                      <m:sup/>
                      <m:e>
                        <m:r>
                          <a:rPr lang="en-US" altLang="zh-TW" sz="2400" i="1">
                            <a:solidFill>
                              <a:schemeClr val="bg2"/>
                            </a:solidFill>
                            <a:latin typeface="Cambria Math"/>
                          </a:rPr>
                          <m:t>𝑃</m:t>
                        </m:r>
                        <m:d>
                          <m:dPr>
                            <m:ctrlPr>
                              <a:rPr lang="zh-TW" altLang="zh-TW" sz="2400" i="1">
                                <a:solidFill>
                                  <a:schemeClr val="bg2"/>
                                </a:solidFill>
                                <a:latin typeface="Cambria Math"/>
                              </a:rPr>
                            </m:ctrlPr>
                          </m:dPr>
                          <m:e>
                            <m:sSub>
                              <m:sSubPr>
                                <m:ctrlPr>
                                  <a:rPr lang="zh-TW" altLang="zh-TW" sz="2400" i="1">
                                    <a:solidFill>
                                      <a:schemeClr val="bg2"/>
                                    </a:solidFill>
                                    <a:latin typeface="Cambria Math"/>
                                  </a:rPr>
                                </m:ctrlPr>
                              </m:sSubPr>
                              <m:e>
                                <m:r>
                                  <a:rPr lang="en-US" altLang="zh-TW" sz="2400" i="1">
                                    <a:solidFill>
                                      <a:schemeClr val="bg2"/>
                                    </a:solidFill>
                                    <a:latin typeface="Cambria Math"/>
                                  </a:rPr>
                                  <m:t>𝑚</m:t>
                                </m:r>
                              </m:e>
                              <m:sub>
                                <m:r>
                                  <a:rPr lang="en-US" altLang="zh-TW" sz="2400" i="1">
                                    <a:solidFill>
                                      <a:schemeClr val="bg2"/>
                                    </a:solidFill>
                                    <a:latin typeface="Cambria Math"/>
                                  </a:rPr>
                                  <m:t>𝑖</m:t>
                                </m:r>
                              </m:sub>
                            </m:sSub>
                          </m:e>
                          <m:e>
                            <m:r>
                              <a:rPr lang="en-US" altLang="zh-TW" sz="2400" i="1">
                                <a:solidFill>
                                  <a:schemeClr val="bg2"/>
                                </a:solidFill>
                                <a:latin typeface="Cambria Math"/>
                              </a:rPr>
                              <m:t>𝑒</m:t>
                            </m:r>
                          </m:e>
                        </m:d>
                        <m:nary>
                          <m:naryPr>
                            <m:chr m:val="∑"/>
                            <m:limLoc m:val="undOvr"/>
                            <m:supHide m:val="on"/>
                            <m:ctrlPr>
                              <a:rPr lang="zh-TW" altLang="zh-TW" sz="2400" i="1">
                                <a:solidFill>
                                  <a:schemeClr val="bg2"/>
                                </a:solidFill>
                                <a:latin typeface="Cambria Math"/>
                              </a:rPr>
                            </m:ctrlPr>
                          </m:naryPr>
                          <m:sub>
                            <m:sSub>
                              <m:sSubPr>
                                <m:ctrlPr>
                                  <a:rPr lang="zh-TW" altLang="zh-TW" sz="2400" i="1">
                                    <a:solidFill>
                                      <a:schemeClr val="bg2"/>
                                    </a:solidFill>
                                    <a:latin typeface="Cambria Math"/>
                                  </a:rPr>
                                </m:ctrlPr>
                              </m:sSubPr>
                              <m:e>
                                <m:r>
                                  <a:rPr lang="en-US" altLang="zh-TW" sz="2400" i="1">
                                    <a:solidFill>
                                      <a:schemeClr val="bg2"/>
                                    </a:solidFill>
                                    <a:latin typeface="Cambria Math"/>
                                  </a:rPr>
                                  <m:t>𝑛</m:t>
                                </m:r>
                              </m:e>
                              <m:sub>
                                <m:r>
                                  <a:rPr lang="en-US" altLang="zh-TW" sz="2400" i="1">
                                    <a:solidFill>
                                      <a:schemeClr val="bg2"/>
                                    </a:solidFill>
                                    <a:latin typeface="Cambria Math"/>
                                  </a:rPr>
                                  <m:t>𝑗</m:t>
                                </m:r>
                              </m:sub>
                            </m:sSub>
                            <m:r>
                              <a:rPr lang="en-US" altLang="zh-TW" sz="2400" i="1">
                                <a:solidFill>
                                  <a:schemeClr val="bg2"/>
                                </a:solidFill>
                                <a:latin typeface="Cambria Math"/>
                              </a:rPr>
                              <m:t>∈</m:t>
                            </m:r>
                            <m:r>
                              <a:rPr lang="en-US" altLang="zh-TW" sz="2400" i="1">
                                <a:solidFill>
                                  <a:schemeClr val="bg2"/>
                                </a:solidFill>
                                <a:latin typeface="Cambria Math"/>
                              </a:rPr>
                              <m:t>𝑁</m:t>
                            </m:r>
                          </m:sub>
                          <m:sup/>
                          <m:e>
                            <m:r>
                              <a:rPr lang="en-US" altLang="zh-TW" sz="2400" i="1">
                                <a:solidFill>
                                  <a:schemeClr val="bg2"/>
                                </a:solidFill>
                                <a:latin typeface="Cambria Math"/>
                              </a:rPr>
                              <m:t>𝑃</m:t>
                            </m:r>
                            <m:d>
                              <m:dPr>
                                <m:ctrlPr>
                                  <a:rPr lang="zh-TW" altLang="zh-TW" sz="2400" i="1">
                                    <a:solidFill>
                                      <a:schemeClr val="bg2"/>
                                    </a:solidFill>
                                    <a:latin typeface="Cambria Math"/>
                                  </a:rPr>
                                </m:ctrlPr>
                              </m:dPr>
                              <m:e>
                                <m:sSub>
                                  <m:sSubPr>
                                    <m:ctrlPr>
                                      <a:rPr lang="zh-TW" altLang="zh-TW" sz="2400" i="1">
                                        <a:solidFill>
                                          <a:schemeClr val="bg2"/>
                                        </a:solidFill>
                                        <a:latin typeface="Cambria Math"/>
                                      </a:rPr>
                                    </m:ctrlPr>
                                  </m:sSubPr>
                                  <m:e>
                                    <m:r>
                                      <a:rPr lang="en-US" altLang="zh-TW" sz="2400" i="1">
                                        <a:solidFill>
                                          <a:schemeClr val="bg2"/>
                                        </a:solidFill>
                                        <a:latin typeface="Cambria Math"/>
                                      </a:rPr>
                                      <m:t>𝑛</m:t>
                                    </m:r>
                                  </m:e>
                                  <m:sub>
                                    <m:r>
                                      <a:rPr lang="en-US" altLang="zh-TW" sz="2400" i="1">
                                        <a:solidFill>
                                          <a:schemeClr val="bg2"/>
                                        </a:solidFill>
                                        <a:latin typeface="Cambria Math"/>
                                      </a:rPr>
                                      <m:t>𝑗</m:t>
                                    </m:r>
                                  </m:sub>
                                </m:sSub>
                              </m:e>
                              <m:e>
                                <m:r>
                                  <a:rPr lang="en-US" altLang="zh-TW" sz="2400" i="1">
                                    <a:solidFill>
                                      <a:schemeClr val="bg2"/>
                                    </a:solidFill>
                                    <a:latin typeface="Cambria Math"/>
                                  </a:rPr>
                                  <m:t>𝑒</m:t>
                                </m:r>
                                <m:r>
                                  <a:rPr lang="en-US" altLang="zh-TW" sz="2400" i="1">
                                    <a:solidFill>
                                      <a:schemeClr val="bg2"/>
                                    </a:solidFill>
                                    <a:latin typeface="Cambria Math"/>
                                  </a:rPr>
                                  <m:t>,</m:t>
                                </m:r>
                                <m:sSub>
                                  <m:sSubPr>
                                    <m:ctrlPr>
                                      <a:rPr lang="zh-TW" altLang="zh-TW" sz="2400" i="1">
                                        <a:solidFill>
                                          <a:schemeClr val="bg2"/>
                                        </a:solidFill>
                                        <a:latin typeface="Cambria Math"/>
                                      </a:rPr>
                                    </m:ctrlPr>
                                  </m:sSubPr>
                                  <m:e>
                                    <m:r>
                                      <a:rPr lang="en-US" altLang="zh-TW" sz="2400" i="1">
                                        <a:solidFill>
                                          <a:schemeClr val="bg2"/>
                                        </a:solidFill>
                                        <a:latin typeface="Cambria Math"/>
                                      </a:rPr>
                                      <m:t>𝑚</m:t>
                                    </m:r>
                                  </m:e>
                                  <m:sub>
                                    <m:r>
                                      <a:rPr lang="en-US" altLang="zh-TW" sz="2400" i="1">
                                        <a:solidFill>
                                          <a:schemeClr val="bg2"/>
                                        </a:solidFill>
                                        <a:latin typeface="Cambria Math"/>
                                      </a:rPr>
                                      <m:t>𝑖</m:t>
                                    </m:r>
                                  </m:sub>
                                </m:sSub>
                              </m:e>
                            </m:d>
                            <m:r>
                              <a:rPr lang="en-US" altLang="zh-TW" sz="2400" i="1">
                                <a:solidFill>
                                  <a:schemeClr val="bg2"/>
                                </a:solidFill>
                                <a:latin typeface="Cambria Math"/>
                              </a:rPr>
                              <m:t>𝑃</m:t>
                            </m:r>
                            <m:d>
                              <m:dPr>
                                <m:ctrlPr>
                                  <a:rPr lang="zh-TW" altLang="zh-TW" sz="2400" i="1">
                                    <a:solidFill>
                                      <a:schemeClr val="bg2"/>
                                    </a:solidFill>
                                    <a:latin typeface="Cambria Math"/>
                                  </a:rPr>
                                </m:ctrlPr>
                              </m:dPr>
                              <m:e>
                                <m:r>
                                  <a:rPr lang="en-US" altLang="zh-TW" sz="2400" i="1">
                                    <a:solidFill>
                                      <a:schemeClr val="bg2"/>
                                    </a:solidFill>
                                    <a:latin typeface="Cambria Math"/>
                                  </a:rPr>
                                  <m:t>𝑎</m:t>
                                </m:r>
                              </m:e>
                              <m:e>
                                <m:r>
                                  <a:rPr lang="en-US" altLang="zh-TW" sz="2400" i="1">
                                    <a:solidFill>
                                      <a:schemeClr val="bg2"/>
                                    </a:solidFill>
                                    <a:latin typeface="Cambria Math"/>
                                  </a:rPr>
                                  <m:t>𝑒</m:t>
                                </m:r>
                                <m:r>
                                  <a:rPr lang="en-US" altLang="zh-TW" sz="2400" i="1">
                                    <a:solidFill>
                                      <a:schemeClr val="bg2"/>
                                    </a:solidFill>
                                    <a:latin typeface="Cambria Math"/>
                                  </a:rPr>
                                  <m:t>,</m:t>
                                </m:r>
                                <m:sSub>
                                  <m:sSubPr>
                                    <m:ctrlPr>
                                      <a:rPr lang="zh-TW" altLang="zh-TW" sz="2400" i="1">
                                        <a:solidFill>
                                          <a:schemeClr val="bg2"/>
                                        </a:solidFill>
                                        <a:latin typeface="Cambria Math"/>
                                      </a:rPr>
                                    </m:ctrlPr>
                                  </m:sSubPr>
                                  <m:e>
                                    <m:r>
                                      <a:rPr lang="en-US" altLang="zh-TW" sz="2400" i="1">
                                        <a:solidFill>
                                          <a:schemeClr val="bg2"/>
                                        </a:solidFill>
                                        <a:latin typeface="Cambria Math"/>
                                      </a:rPr>
                                      <m:t>𝑚</m:t>
                                    </m:r>
                                  </m:e>
                                  <m:sub>
                                    <m:r>
                                      <a:rPr lang="en-US" altLang="zh-TW" sz="2400" i="1">
                                        <a:solidFill>
                                          <a:schemeClr val="bg2"/>
                                        </a:solidFill>
                                        <a:latin typeface="Cambria Math"/>
                                      </a:rPr>
                                      <m:t>𝑖</m:t>
                                    </m:r>
                                  </m:sub>
                                </m:sSub>
                                <m:r>
                                  <a:rPr lang="en-US" altLang="zh-TW" sz="2400" i="1">
                                    <a:solidFill>
                                      <a:schemeClr val="bg2"/>
                                    </a:solidFill>
                                    <a:latin typeface="Cambria Math"/>
                                  </a:rPr>
                                  <m:t>,</m:t>
                                </m:r>
                                <m:sSub>
                                  <m:sSubPr>
                                    <m:ctrlPr>
                                      <a:rPr lang="zh-TW" altLang="zh-TW" sz="2400" i="1">
                                        <a:solidFill>
                                          <a:schemeClr val="bg2"/>
                                        </a:solidFill>
                                        <a:latin typeface="Cambria Math"/>
                                      </a:rPr>
                                    </m:ctrlPr>
                                  </m:sSubPr>
                                  <m:e>
                                    <m:r>
                                      <a:rPr lang="en-US" altLang="zh-TW" sz="2400" i="1">
                                        <a:solidFill>
                                          <a:schemeClr val="bg2"/>
                                        </a:solidFill>
                                        <a:latin typeface="Cambria Math"/>
                                      </a:rPr>
                                      <m:t>𝑛</m:t>
                                    </m:r>
                                  </m:e>
                                  <m:sub>
                                    <m:r>
                                      <a:rPr lang="en-US" altLang="zh-TW" sz="2400" i="1">
                                        <a:solidFill>
                                          <a:schemeClr val="bg2"/>
                                        </a:solidFill>
                                        <a:latin typeface="Cambria Math"/>
                                      </a:rPr>
                                      <m:t>𝑗</m:t>
                                    </m:r>
                                  </m:sub>
                                </m:sSub>
                              </m:e>
                            </m:d>
                          </m:e>
                        </m:nary>
                      </m:e>
                    </m:nary>
                  </m:oMath>
                </a14:m>
                <a:r>
                  <a:rPr lang="en-US" altLang="zh-TW" sz="2400" i="1" dirty="0">
                    <a:solidFill>
                      <a:schemeClr val="bg2"/>
                    </a:solidFill>
                  </a:rPr>
                  <a:t>.</a:t>
                </a:r>
                <a:r>
                  <a:rPr lang="en-US" altLang="zh-TW" sz="2400" dirty="0" smtClean="0">
                    <a:solidFill>
                      <a:schemeClr val="bg2"/>
                    </a:solidFill>
                  </a:rPr>
                  <a:t>(3)</a:t>
                </a:r>
                <a:endParaRPr lang="zh-TW" altLang="en-US" sz="2400" i="1" dirty="0">
                  <a:solidFill>
                    <a:schemeClr val="bg2"/>
                  </a:solidFill>
                </a:endParaRPr>
              </a:p>
            </p:txBody>
          </p:sp>
        </mc:Choice>
        <mc:Fallback xmlns="">
          <p:sp>
            <p:nvSpPr>
              <p:cNvPr id="9" name="矩形 8"/>
              <p:cNvSpPr>
                <a:spLocks noRot="1" noChangeAspect="1" noMove="1" noResize="1" noEditPoints="1" noAdjustHandles="1" noChangeArrowheads="1" noChangeShapeType="1" noTextEdit="1"/>
              </p:cNvSpPr>
              <p:nvPr/>
            </p:nvSpPr>
            <p:spPr>
              <a:xfrm>
                <a:off x="649266" y="4188189"/>
                <a:ext cx="8181099" cy="569771"/>
              </a:xfrm>
              <a:prstGeom prst="rect">
                <a:avLst/>
              </a:prstGeom>
              <a:blipFill rotWithShape="1">
                <a:blip r:embed="rId4"/>
                <a:stretch>
                  <a:fillRect b="-6000"/>
                </a:stretch>
              </a:blipFill>
              <a:ln w="34925" cmpd="thickThin">
                <a:solidFill>
                  <a:srgbClr val="FF0000"/>
                </a:solidFill>
                <a:prstDash val="solid"/>
                <a:miter lim="800000"/>
              </a:ln>
            </p:spPr>
            <p:txBody>
              <a:bodyPr/>
              <a:lstStyle/>
              <a:p>
                <a:r>
                  <a:rPr lang="zh-TW" altLang="en-US">
                    <a:noFill/>
                  </a:rPr>
                  <a:t> </a:t>
                </a:r>
              </a:p>
            </p:txBody>
          </p:sp>
        </mc:Fallback>
      </mc:AlternateContent>
      <p:sp>
        <p:nvSpPr>
          <p:cNvPr id="10" name="圓角矩形 9"/>
          <p:cNvSpPr/>
          <p:nvPr/>
        </p:nvSpPr>
        <p:spPr bwMode="auto">
          <a:xfrm>
            <a:off x="6448970" y="2132364"/>
            <a:ext cx="1138419" cy="406401"/>
          </a:xfrm>
          <a:prstGeom prst="roundRect">
            <a:avLst/>
          </a:prstGeom>
          <a:noFill/>
          <a:ln w="38100" cap="flat" cmpd="sng" algn="ctr">
            <a:solidFill>
              <a:srgbClr val="0000FF"/>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Times New Roman" pitchFamily="18" charset="0"/>
              <a:ea typeface="新細明體" charset="-120"/>
            </a:endParaRPr>
          </a:p>
        </p:txBody>
      </p:sp>
      <p:cxnSp>
        <p:nvCxnSpPr>
          <p:cNvPr id="12" name="直線單箭頭接點 11"/>
          <p:cNvCxnSpPr>
            <a:stCxn id="10" idx="2"/>
            <a:endCxn id="8" idx="0"/>
          </p:cNvCxnSpPr>
          <p:nvPr/>
        </p:nvCxnSpPr>
        <p:spPr bwMode="auto">
          <a:xfrm flipH="1">
            <a:off x="5700822" y="2538765"/>
            <a:ext cx="1317358" cy="556126"/>
          </a:xfrm>
          <a:prstGeom prst="straightConnector1">
            <a:avLst/>
          </a:prstGeom>
          <a:solidFill>
            <a:schemeClr val="accent1"/>
          </a:solidFill>
          <a:ln w="952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群組 38"/>
          <p:cNvGrpSpPr/>
          <p:nvPr/>
        </p:nvGrpSpPr>
        <p:grpSpPr>
          <a:xfrm>
            <a:off x="667249" y="4280346"/>
            <a:ext cx="3317760" cy="1183122"/>
            <a:chOff x="991236" y="4173221"/>
            <a:chExt cx="3317760" cy="1183122"/>
          </a:xfrm>
        </p:grpSpPr>
        <p:grpSp>
          <p:nvGrpSpPr>
            <p:cNvPr id="15" name="群組 14"/>
            <p:cNvGrpSpPr/>
            <p:nvPr/>
          </p:nvGrpSpPr>
          <p:grpSpPr>
            <a:xfrm>
              <a:off x="2110725" y="4173221"/>
              <a:ext cx="2198271" cy="725304"/>
              <a:chOff x="4526749" y="4492124"/>
              <a:chExt cx="2447370" cy="725304"/>
            </a:xfrm>
          </p:grpSpPr>
          <p:sp>
            <p:nvSpPr>
              <p:cNvPr id="13" name="圓角矩形 12"/>
              <p:cNvSpPr/>
              <p:nvPr/>
            </p:nvSpPr>
            <p:spPr bwMode="auto">
              <a:xfrm>
                <a:off x="5773095" y="4492124"/>
                <a:ext cx="1201024" cy="406401"/>
              </a:xfrm>
              <a:prstGeom prst="roundRect">
                <a:avLst/>
              </a:prstGeom>
              <a:noFill/>
              <a:ln w="38100" cap="flat" cmpd="sng" algn="ctr">
                <a:solidFill>
                  <a:srgbClr val="0000FF"/>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Times New Roman" pitchFamily="18" charset="0"/>
                  <a:ea typeface="新細明體" charset="-120"/>
                </a:endParaRPr>
              </a:p>
            </p:txBody>
          </p:sp>
          <p:cxnSp>
            <p:nvCxnSpPr>
              <p:cNvPr id="14" name="直線單箭頭接點 13"/>
              <p:cNvCxnSpPr>
                <a:stCxn id="13" idx="2"/>
                <a:endCxn id="27" idx="0"/>
              </p:cNvCxnSpPr>
              <p:nvPr/>
            </p:nvCxnSpPr>
            <p:spPr bwMode="auto">
              <a:xfrm flipH="1">
                <a:off x="4526749" y="4898525"/>
                <a:ext cx="1846858" cy="318903"/>
              </a:xfrm>
              <a:prstGeom prst="straightConnector1">
                <a:avLst/>
              </a:prstGeom>
              <a:solidFill>
                <a:schemeClr val="accent1"/>
              </a:solidFill>
              <a:ln w="952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圓角矩形 26"/>
            <p:cNvSpPr/>
            <p:nvPr/>
          </p:nvSpPr>
          <p:spPr bwMode="auto">
            <a:xfrm>
              <a:off x="991236" y="4898525"/>
              <a:ext cx="2238980" cy="45781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新細明體" charset="-120"/>
                </a:rPr>
                <a:t>Emotion </a:t>
              </a:r>
              <a:r>
                <a:rPr lang="en-US" altLang="zh-TW" sz="2400" dirty="0" smtClean="0">
                  <a:latin typeface="Times New Roman" pitchFamily="18" charset="0"/>
                  <a:ea typeface="新細明體" charset="-120"/>
                </a:rPr>
                <a:t>model</a:t>
              </a:r>
              <a:endParaRPr kumimoji="0" lang="zh-TW" altLang="en-US" sz="2400" b="0" i="0" u="none" strike="noStrike" cap="none" normalizeH="0" baseline="0" dirty="0" smtClean="0">
                <a:ln>
                  <a:noFill/>
                </a:ln>
                <a:solidFill>
                  <a:schemeClr val="tx1"/>
                </a:solidFill>
                <a:effectLst/>
                <a:latin typeface="Times New Roman" pitchFamily="18" charset="0"/>
                <a:ea typeface="新細明體" charset="-120"/>
              </a:endParaRPr>
            </a:p>
          </p:txBody>
        </p:sp>
      </p:grpSp>
      <p:grpSp>
        <p:nvGrpSpPr>
          <p:cNvPr id="40" name="群組 39"/>
          <p:cNvGrpSpPr/>
          <p:nvPr/>
        </p:nvGrpSpPr>
        <p:grpSpPr>
          <a:xfrm>
            <a:off x="3365433" y="4269875"/>
            <a:ext cx="2917199" cy="1213852"/>
            <a:chOff x="3592928" y="4152811"/>
            <a:chExt cx="2917199" cy="1213852"/>
          </a:xfrm>
        </p:grpSpPr>
        <p:grpSp>
          <p:nvGrpSpPr>
            <p:cNvPr id="19" name="群組 18"/>
            <p:cNvGrpSpPr/>
            <p:nvPr/>
          </p:nvGrpSpPr>
          <p:grpSpPr>
            <a:xfrm>
              <a:off x="4490741" y="4152811"/>
              <a:ext cx="2019386" cy="756034"/>
              <a:chOff x="5114239" y="4492124"/>
              <a:chExt cx="2248215" cy="756034"/>
            </a:xfrm>
          </p:grpSpPr>
          <p:sp>
            <p:nvSpPr>
              <p:cNvPr id="20" name="圓角矩形 19"/>
              <p:cNvSpPr/>
              <p:nvPr/>
            </p:nvSpPr>
            <p:spPr bwMode="auto">
              <a:xfrm>
                <a:off x="5773095" y="4492124"/>
                <a:ext cx="1589359" cy="406401"/>
              </a:xfrm>
              <a:prstGeom prst="roundRect">
                <a:avLst/>
              </a:prstGeom>
              <a:noFill/>
              <a:ln w="38100" cap="flat" cmpd="sng" algn="ctr">
                <a:solidFill>
                  <a:srgbClr val="0000FF"/>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Times New Roman" pitchFamily="18" charset="0"/>
                  <a:ea typeface="新細明體" charset="-120"/>
                </a:endParaRPr>
              </a:p>
            </p:txBody>
          </p:sp>
          <p:cxnSp>
            <p:nvCxnSpPr>
              <p:cNvPr id="21" name="直線單箭頭接點 20"/>
              <p:cNvCxnSpPr>
                <a:stCxn id="20" idx="2"/>
                <a:endCxn id="30" idx="0"/>
              </p:cNvCxnSpPr>
              <p:nvPr/>
            </p:nvCxnSpPr>
            <p:spPr bwMode="auto">
              <a:xfrm flipH="1">
                <a:off x="5114239" y="4898525"/>
                <a:ext cx="1453535" cy="349633"/>
              </a:xfrm>
              <a:prstGeom prst="straightConnector1">
                <a:avLst/>
              </a:prstGeom>
              <a:solidFill>
                <a:schemeClr val="accent1"/>
              </a:solidFill>
              <a:ln w="952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圓角矩形 29"/>
            <p:cNvSpPr/>
            <p:nvPr/>
          </p:nvSpPr>
          <p:spPr bwMode="auto">
            <a:xfrm>
              <a:off x="3592928" y="4908845"/>
              <a:ext cx="1795626" cy="45781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新細明體" charset="-120"/>
                </a:rPr>
                <a:t>Need </a:t>
              </a:r>
              <a:r>
                <a:rPr lang="en-US" altLang="zh-TW" sz="2400" dirty="0" smtClean="0">
                  <a:latin typeface="Times New Roman" pitchFamily="18" charset="0"/>
                  <a:ea typeface="新細明體" charset="-120"/>
                </a:rPr>
                <a:t>model</a:t>
              </a:r>
              <a:endParaRPr kumimoji="0" lang="zh-TW" altLang="en-US" sz="2400" b="0" i="0" u="none" strike="noStrike" cap="none" normalizeH="0" baseline="0" dirty="0" smtClean="0">
                <a:ln>
                  <a:noFill/>
                </a:ln>
                <a:solidFill>
                  <a:schemeClr val="tx1"/>
                </a:solidFill>
                <a:effectLst/>
                <a:latin typeface="Times New Roman" pitchFamily="18" charset="0"/>
                <a:ea typeface="新細明體" charset="-120"/>
              </a:endParaRPr>
            </a:p>
          </p:txBody>
        </p:sp>
      </p:grpSp>
      <p:grpSp>
        <p:nvGrpSpPr>
          <p:cNvPr id="41" name="群組 40"/>
          <p:cNvGrpSpPr/>
          <p:nvPr/>
        </p:nvGrpSpPr>
        <p:grpSpPr>
          <a:xfrm>
            <a:off x="5493371" y="4279814"/>
            <a:ext cx="2517432" cy="1196201"/>
            <a:chOff x="5702230" y="4152811"/>
            <a:chExt cx="2517432" cy="1196201"/>
          </a:xfrm>
        </p:grpSpPr>
        <p:grpSp>
          <p:nvGrpSpPr>
            <p:cNvPr id="23" name="群組 22"/>
            <p:cNvGrpSpPr/>
            <p:nvPr/>
          </p:nvGrpSpPr>
          <p:grpSpPr>
            <a:xfrm>
              <a:off x="6537828" y="4152811"/>
              <a:ext cx="1681834" cy="738383"/>
              <a:chOff x="5773095" y="4492124"/>
              <a:chExt cx="1872412" cy="738383"/>
            </a:xfrm>
          </p:grpSpPr>
          <p:sp>
            <p:nvSpPr>
              <p:cNvPr id="24" name="圓角矩形 23"/>
              <p:cNvSpPr/>
              <p:nvPr/>
            </p:nvSpPr>
            <p:spPr bwMode="auto">
              <a:xfrm>
                <a:off x="5773095" y="4492124"/>
                <a:ext cx="1872412" cy="406401"/>
              </a:xfrm>
              <a:prstGeom prst="roundRect">
                <a:avLst/>
              </a:prstGeom>
              <a:noFill/>
              <a:ln w="38100" cap="flat" cmpd="sng" algn="ctr">
                <a:solidFill>
                  <a:srgbClr val="0000FF"/>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Times New Roman" pitchFamily="18" charset="0"/>
                  <a:ea typeface="新細明體" charset="-120"/>
                </a:endParaRPr>
              </a:p>
            </p:txBody>
          </p:sp>
          <p:cxnSp>
            <p:nvCxnSpPr>
              <p:cNvPr id="25" name="直線單箭頭接點 24"/>
              <p:cNvCxnSpPr>
                <a:stCxn id="24" idx="2"/>
                <a:endCxn id="33" idx="0"/>
              </p:cNvCxnSpPr>
              <p:nvPr/>
            </p:nvCxnSpPr>
            <p:spPr bwMode="auto">
              <a:xfrm flipH="1">
                <a:off x="6244159" y="4898525"/>
                <a:ext cx="465142" cy="331982"/>
              </a:xfrm>
              <a:prstGeom prst="straightConnector1">
                <a:avLst/>
              </a:prstGeom>
              <a:solidFill>
                <a:schemeClr val="accent1"/>
              </a:solidFill>
              <a:ln w="9525"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圓角矩形 32"/>
            <p:cNvSpPr/>
            <p:nvPr/>
          </p:nvSpPr>
          <p:spPr bwMode="auto">
            <a:xfrm>
              <a:off x="5702230" y="4891194"/>
              <a:ext cx="2517432" cy="45781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itchFamily="18" charset="0"/>
                  <a:ea typeface="新細明體" charset="-120"/>
                </a:rPr>
                <a:t>Advertising </a:t>
              </a:r>
              <a:r>
                <a:rPr lang="en-US" altLang="zh-TW" sz="2400" dirty="0" smtClean="0">
                  <a:latin typeface="Times New Roman" pitchFamily="18" charset="0"/>
                  <a:ea typeface="新細明體" charset="-120"/>
                </a:rPr>
                <a:t>model</a:t>
              </a:r>
              <a:endParaRPr kumimoji="0" lang="zh-TW" altLang="en-US" sz="2400" b="0" i="0" u="none" strike="noStrike" cap="none" normalizeH="0" baseline="0" dirty="0" smtClean="0">
                <a:ln>
                  <a:noFill/>
                </a:ln>
                <a:solidFill>
                  <a:schemeClr val="tx1"/>
                </a:solidFill>
                <a:effectLst/>
                <a:latin typeface="Times New Roman" pitchFamily="18" charset="0"/>
                <a:ea typeface="新細明體" charset="-120"/>
              </a:endParaRPr>
            </a:p>
          </p:txBody>
        </p:sp>
      </p:grpSp>
      <p:sp>
        <p:nvSpPr>
          <p:cNvPr id="48" name="向下箭號 47"/>
          <p:cNvSpPr/>
          <p:nvPr/>
        </p:nvSpPr>
        <p:spPr bwMode="auto">
          <a:xfrm rot="19680408">
            <a:off x="1662178" y="2844045"/>
            <a:ext cx="217624" cy="1270990"/>
          </a:xfrm>
          <a:prstGeom prst="downArrow">
            <a:avLst/>
          </a:prstGeom>
          <a:solidFill>
            <a:srgbClr val="FF6699"/>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
        <p:nvSpPr>
          <p:cNvPr id="26" name="標題 3"/>
          <p:cNvSpPr>
            <a:spLocks noGrp="1"/>
          </p:cNvSpPr>
          <p:nvPr>
            <p:ph type="title"/>
          </p:nvPr>
        </p:nvSpPr>
        <p:spPr>
          <a:xfrm>
            <a:off x="152400" y="152400"/>
            <a:ext cx="8826500" cy="1345973"/>
          </a:xfrm>
        </p:spPr>
        <p:txBody>
          <a:bodyPr/>
          <a:lstStyle/>
          <a:p>
            <a:r>
              <a:rPr lang="en-US" altLang="zh-TW" dirty="0" smtClean="0"/>
              <a:t>Proposed Method (2)</a:t>
            </a:r>
            <a:br>
              <a:rPr lang="en-US" altLang="zh-TW" dirty="0" smtClean="0"/>
            </a:br>
            <a:r>
              <a:rPr lang="en-US" altLang="zh-TW" sz="2400" dirty="0">
                <a:solidFill>
                  <a:srgbClr val="FF0000"/>
                </a:solidFill>
              </a:rPr>
              <a:t>Event-driven</a:t>
            </a:r>
            <a:r>
              <a:rPr lang="en-US" altLang="zh-TW" dirty="0" smtClean="0"/>
              <a:t> </a:t>
            </a:r>
            <a:r>
              <a:rPr lang="en-US" altLang="zh-TW" sz="2400" dirty="0" smtClean="0">
                <a:solidFill>
                  <a:srgbClr val="FF0000"/>
                </a:solidFill>
              </a:rPr>
              <a:t>Emotion-Need-Based </a:t>
            </a:r>
            <a:r>
              <a:rPr lang="en-US" altLang="zh-TW" sz="2400" dirty="0">
                <a:solidFill>
                  <a:srgbClr val="FF0000"/>
                </a:solidFill>
              </a:rPr>
              <a:t>Advertising </a:t>
            </a:r>
            <a:r>
              <a:rPr lang="en-US" altLang="zh-TW" sz="2400" dirty="0" smtClean="0">
                <a:solidFill>
                  <a:srgbClr val="FF0000"/>
                </a:solidFill>
              </a:rPr>
              <a:t>Model </a:t>
            </a:r>
            <a:endParaRPr lang="zh-TW" altLang="en-US" sz="3200" dirty="0">
              <a:solidFill>
                <a:srgbClr val="FF0000"/>
              </a:solidFill>
            </a:endParaRPr>
          </a:p>
        </p:txBody>
      </p:sp>
      <p:sp>
        <p:nvSpPr>
          <p:cNvPr id="2" name="投影片編號版面配置區 1"/>
          <p:cNvSpPr>
            <a:spLocks noGrp="1"/>
          </p:cNvSpPr>
          <p:nvPr>
            <p:ph type="sldNum" sz="quarter" idx="10"/>
          </p:nvPr>
        </p:nvSpPr>
        <p:spPr/>
        <p:txBody>
          <a:bodyPr/>
          <a:lstStyle/>
          <a:p>
            <a:fld id="{272EE183-F669-6845-A2BB-D87CDFF0448C}" type="slidenum">
              <a:rPr lang="en-US" smtClean="0"/>
              <a:pPr/>
              <a:t>10</a:t>
            </a:fld>
            <a:endParaRPr lang="en-US"/>
          </a:p>
        </p:txBody>
      </p:sp>
      <p:sp>
        <p:nvSpPr>
          <p:cNvPr id="28" name="向下箭號 27"/>
          <p:cNvSpPr/>
          <p:nvPr/>
        </p:nvSpPr>
        <p:spPr bwMode="auto">
          <a:xfrm rot="2894703">
            <a:off x="6925906" y="3610137"/>
            <a:ext cx="217624" cy="532969"/>
          </a:xfrm>
          <a:prstGeom prst="downArrow">
            <a:avLst/>
          </a:prstGeom>
          <a:solidFill>
            <a:srgbClr val="FF6699"/>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Tree>
    <p:extLst>
      <p:ext uri="{BB962C8B-B14F-4D97-AF65-F5344CB8AC3E}">
        <p14:creationId xmlns:p14="http://schemas.microsoft.com/office/powerpoint/2010/main" val="389122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48"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6792" y="232462"/>
            <a:ext cx="7772400" cy="1180412"/>
          </a:xfrm>
        </p:spPr>
        <p:txBody>
          <a:bodyPr/>
          <a:lstStyle/>
          <a:p>
            <a:r>
              <a:rPr lang="en-US" altLang="zh-TW" dirty="0" smtClean="0"/>
              <a:t>Experiments</a:t>
            </a:r>
            <a:br>
              <a:rPr lang="en-US" altLang="zh-TW" dirty="0" smtClean="0"/>
            </a:br>
            <a:r>
              <a:rPr lang="en-US" altLang="zh-TW" sz="2800" dirty="0" smtClean="0"/>
              <a:t>T</a:t>
            </a:r>
            <a:r>
              <a:rPr lang="en-US" altLang="zh-TW" sz="2800" dirty="0" smtClean="0"/>
              <a:t>raining</a:t>
            </a:r>
            <a:r>
              <a:rPr lang="en-US" altLang="zh-TW" dirty="0" smtClean="0"/>
              <a:t> </a:t>
            </a:r>
            <a:r>
              <a:rPr lang="en-US" altLang="zh-TW" sz="2800" dirty="0" smtClean="0"/>
              <a:t>D</a:t>
            </a:r>
            <a:r>
              <a:rPr lang="en-US" altLang="zh-TW" sz="2800" dirty="0" smtClean="0"/>
              <a:t>ata </a:t>
            </a:r>
            <a:r>
              <a:rPr lang="en-US" altLang="zh-TW" sz="2800" dirty="0"/>
              <a:t>S</a:t>
            </a:r>
            <a:r>
              <a:rPr lang="en-US" altLang="zh-TW" sz="2800" dirty="0" smtClean="0"/>
              <a:t>et</a:t>
            </a:r>
            <a:endParaRPr lang="zh-TW" altLang="en-US" dirty="0"/>
          </a:p>
        </p:txBody>
      </p:sp>
      <p:sp>
        <p:nvSpPr>
          <p:cNvPr id="7" name="內容版面配置區 6"/>
          <p:cNvSpPr>
            <a:spLocks noGrp="1"/>
          </p:cNvSpPr>
          <p:nvPr>
            <p:ph idx="1"/>
          </p:nvPr>
        </p:nvSpPr>
        <p:spPr>
          <a:xfrm>
            <a:off x="611188" y="1412874"/>
            <a:ext cx="7772400" cy="5076825"/>
          </a:xfrm>
        </p:spPr>
        <p:txBody>
          <a:bodyPr/>
          <a:lstStyle/>
          <a:p>
            <a:r>
              <a:rPr lang="en-US" altLang="zh-TW" sz="2400" dirty="0" smtClean="0"/>
              <a:t>Blog articles (</a:t>
            </a:r>
            <a:r>
              <a:rPr lang="en-US" altLang="zh-TW" sz="2400" dirty="0" err="1"/>
              <a:t>Pixnet</a:t>
            </a:r>
            <a:r>
              <a:rPr lang="en-US" altLang="zh-TW" sz="2400" dirty="0" smtClean="0"/>
              <a:t>): </a:t>
            </a:r>
            <a:r>
              <a:rPr lang="en-US" altLang="zh-TW" sz="2200" dirty="0" smtClean="0"/>
              <a:t>115,551 articles</a:t>
            </a:r>
          </a:p>
          <a:p>
            <a:r>
              <a:rPr lang="en-US" altLang="zh-TW" sz="2400" dirty="0" smtClean="0"/>
              <a:t>Advertisings (</a:t>
            </a:r>
            <a:r>
              <a:rPr lang="en-US" altLang="zh-TW" sz="2400" dirty="0" err="1" smtClean="0"/>
              <a:t>Kijiji</a:t>
            </a:r>
            <a:r>
              <a:rPr lang="en-US" altLang="zh-TW" sz="2400" dirty="0" smtClean="0"/>
              <a:t>): </a:t>
            </a:r>
            <a:r>
              <a:rPr lang="en-US" altLang="zh-TW" sz="2200" dirty="0" smtClean="0"/>
              <a:t>61,424 ads.</a:t>
            </a:r>
          </a:p>
          <a:p>
            <a:r>
              <a:rPr lang="en-US" altLang="zh-TW" sz="2400" dirty="0" smtClean="0"/>
              <a:t>Emotional terms</a:t>
            </a:r>
          </a:p>
          <a:p>
            <a:pPr lvl="1"/>
            <a:r>
              <a:rPr lang="en-US" altLang="zh-TW" sz="2200" dirty="0" smtClean="0"/>
              <a:t>458 </a:t>
            </a:r>
            <a:r>
              <a:rPr lang="en-US" altLang="zh-TW" sz="2200" dirty="0"/>
              <a:t>Chinese emotion </a:t>
            </a:r>
            <a:r>
              <a:rPr lang="en-US" altLang="zh-TW" sz="2200" dirty="0" smtClean="0"/>
              <a:t>words are collected </a:t>
            </a:r>
            <a:r>
              <a:rPr lang="en-US" altLang="zh-TW" sz="2200" dirty="0"/>
              <a:t>from a Chinese </a:t>
            </a:r>
            <a:r>
              <a:rPr lang="en-US" altLang="zh-TW" sz="2200" dirty="0" smtClean="0"/>
              <a:t>website and then are extended with </a:t>
            </a:r>
            <a:r>
              <a:rPr lang="en-US" altLang="zh-TW" sz="2200" dirty="0"/>
              <a:t>an additional </a:t>
            </a:r>
            <a:r>
              <a:rPr lang="en-US" altLang="zh-TW" sz="2200" dirty="0" smtClean="0"/>
              <a:t>2,248 </a:t>
            </a:r>
            <a:r>
              <a:rPr lang="en-US" altLang="zh-TW" sz="2200" dirty="0"/>
              <a:t>emotion words using </a:t>
            </a:r>
            <a:r>
              <a:rPr lang="en-US" altLang="zh-TW" sz="2200" dirty="0" smtClean="0"/>
              <a:t>a Chinese Synonym Thesaurus. </a:t>
            </a:r>
          </a:p>
          <a:p>
            <a:pPr lvl="1"/>
            <a:r>
              <a:rPr lang="en-US" altLang="zh-TW" sz="2200" dirty="0" smtClean="0"/>
              <a:t>After manually filtering, 1,216 emotion words are divided into </a:t>
            </a:r>
            <a:r>
              <a:rPr lang="en-US" altLang="zh-TW" sz="2200" dirty="0" smtClean="0">
                <a:solidFill>
                  <a:srgbClr val="FF0000"/>
                </a:solidFill>
              </a:rPr>
              <a:t>two categories</a:t>
            </a:r>
            <a:r>
              <a:rPr lang="en-US" altLang="zh-TW" sz="2200" dirty="0" smtClean="0"/>
              <a:t>, </a:t>
            </a:r>
            <a:r>
              <a:rPr lang="en-US" altLang="zh-TW" sz="2200" dirty="0"/>
              <a:t>including </a:t>
            </a:r>
            <a:r>
              <a:rPr lang="en-US" altLang="zh-TW" sz="2200" dirty="0" smtClean="0"/>
              <a:t>“positive” and “negative”.</a:t>
            </a:r>
            <a:endParaRPr lang="en-US" altLang="zh-TW" sz="2200" dirty="0"/>
          </a:p>
          <a:p>
            <a:pPr marL="457200" lvl="1" indent="0">
              <a:buNone/>
            </a:pPr>
            <a:endParaRPr lang="en-US" altLang="zh-TW" sz="2000" dirty="0" smtClean="0"/>
          </a:p>
          <a:p>
            <a:pPr lvl="2"/>
            <a:endParaRPr lang="zh-TW" altLang="en-US" sz="1800" dirty="0"/>
          </a:p>
        </p:txBody>
      </p:sp>
      <p:sp>
        <p:nvSpPr>
          <p:cNvPr id="3" name="投影片編號版面配置區 2"/>
          <p:cNvSpPr>
            <a:spLocks noGrp="1"/>
          </p:cNvSpPr>
          <p:nvPr>
            <p:ph type="sldNum" sz="quarter" idx="10"/>
          </p:nvPr>
        </p:nvSpPr>
        <p:spPr/>
        <p:txBody>
          <a:bodyPr/>
          <a:lstStyle/>
          <a:p>
            <a:fld id="{272EE183-F669-6845-A2BB-D87CDFF0448C}" type="slidenum">
              <a:rPr lang="en-US" smtClean="0"/>
              <a:pPr/>
              <a:t>11</a:t>
            </a:fld>
            <a:endParaRPr lang="en-US"/>
          </a:p>
        </p:txBody>
      </p:sp>
    </p:spTree>
    <p:extLst>
      <p:ext uri="{BB962C8B-B14F-4D97-AF65-F5344CB8AC3E}">
        <p14:creationId xmlns:p14="http://schemas.microsoft.com/office/powerpoint/2010/main" val="157379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611188" y="1412874"/>
            <a:ext cx="7772400" cy="5076825"/>
          </a:xfrm>
        </p:spPr>
        <p:txBody>
          <a:bodyPr/>
          <a:lstStyle/>
          <a:p>
            <a:r>
              <a:rPr lang="en-US" altLang="zh-TW" sz="2800" dirty="0" smtClean="0">
                <a:solidFill>
                  <a:srgbClr val="FF3300"/>
                </a:solidFill>
              </a:rPr>
              <a:t>Need </a:t>
            </a:r>
            <a:r>
              <a:rPr lang="en-US" altLang="zh-TW" sz="2800" dirty="0">
                <a:solidFill>
                  <a:srgbClr val="FF3300"/>
                </a:solidFill>
              </a:rPr>
              <a:t>Inference</a:t>
            </a:r>
            <a:r>
              <a:rPr lang="en-US" altLang="zh-TW" sz="2800" dirty="0"/>
              <a:t>: Take blogger’s </a:t>
            </a:r>
            <a:r>
              <a:rPr lang="en-US" altLang="zh-TW" sz="2800"/>
              <a:t>need </a:t>
            </a:r>
            <a:r>
              <a:rPr lang="en-US" altLang="zh-TW" sz="2800" smtClean="0"/>
              <a:t>inference </a:t>
            </a:r>
            <a:r>
              <a:rPr lang="en-US" altLang="zh-TW" sz="2800" dirty="0" smtClean="0"/>
              <a:t>as </a:t>
            </a:r>
            <a:r>
              <a:rPr lang="en-US" altLang="zh-TW" sz="2800" dirty="0"/>
              <a:t>classification problem, thus each need is considered as a </a:t>
            </a:r>
            <a:r>
              <a:rPr lang="en-US" altLang="zh-TW" sz="2800" dirty="0" smtClean="0"/>
              <a:t>class.</a:t>
            </a:r>
          </a:p>
          <a:p>
            <a:pPr lvl="1"/>
            <a:r>
              <a:rPr lang="en-US" altLang="zh-TW" sz="2400" dirty="0" smtClean="0"/>
              <a:t>SVM </a:t>
            </a:r>
            <a:r>
              <a:rPr lang="en-US" altLang="zh-TW" sz="2400" dirty="0"/>
              <a:t>classifier as </a:t>
            </a:r>
            <a:r>
              <a:rPr lang="en-US" altLang="zh-TW" sz="2400" dirty="0" smtClean="0"/>
              <a:t>the baseline</a:t>
            </a:r>
            <a:r>
              <a:rPr lang="en-US" altLang="zh-TW" sz="2400" dirty="0"/>
              <a:t>, with bag of words as features.</a:t>
            </a:r>
            <a:endParaRPr lang="zh-TW" altLang="zh-TW" sz="2400" dirty="0"/>
          </a:p>
          <a:p>
            <a:r>
              <a:rPr lang="en-US" altLang="zh-TW" sz="2800" dirty="0">
                <a:solidFill>
                  <a:srgbClr val="FF3300"/>
                </a:solidFill>
              </a:rPr>
              <a:t>Ads Matching</a:t>
            </a:r>
            <a:r>
              <a:rPr lang="en-US" altLang="zh-TW" sz="2800" dirty="0"/>
              <a:t>: </a:t>
            </a:r>
            <a:r>
              <a:rPr lang="en-US" altLang="zh-TW" sz="2800" dirty="0" smtClean="0"/>
              <a:t>keyword-matching-based </a:t>
            </a:r>
            <a:r>
              <a:rPr lang="en-US" altLang="zh-TW" sz="2800" dirty="0"/>
              <a:t>advertising method as </a:t>
            </a:r>
            <a:r>
              <a:rPr lang="en-US" altLang="zh-TW" sz="2800" dirty="0" smtClean="0"/>
              <a:t>the baseline</a:t>
            </a:r>
            <a:r>
              <a:rPr lang="en-US" altLang="zh-TW" sz="2800" dirty="0"/>
              <a:t>. </a:t>
            </a:r>
            <a:endParaRPr lang="en-US" altLang="zh-TW" sz="2800" dirty="0" smtClean="0"/>
          </a:p>
          <a:p>
            <a:pPr lvl="1"/>
            <a:r>
              <a:rPr lang="en-US" altLang="zh-TW" sz="2400" dirty="0" smtClean="0"/>
              <a:t>the </a:t>
            </a:r>
            <a:r>
              <a:rPr lang="en-US" altLang="zh-TW" sz="2400" dirty="0"/>
              <a:t>event </a:t>
            </a:r>
            <a:r>
              <a:rPr lang="en-US" altLang="zh-TW" sz="2400" dirty="0" smtClean="0"/>
              <a:t>terms </a:t>
            </a:r>
            <a:r>
              <a:rPr lang="en-US" altLang="zh-TW" sz="2400" dirty="0"/>
              <a:t>as </a:t>
            </a:r>
            <a:r>
              <a:rPr lang="en-US" altLang="zh-TW" sz="2400" dirty="0" smtClean="0"/>
              <a:t>keywords </a:t>
            </a:r>
            <a:r>
              <a:rPr lang="en-US" altLang="zh-TW" sz="2400" dirty="0"/>
              <a:t>to match suitable ads from the collected ad corpus</a:t>
            </a:r>
            <a:r>
              <a:rPr lang="en-US" altLang="zh-TW" sz="2400" dirty="0" smtClean="0"/>
              <a:t>.</a:t>
            </a:r>
            <a:endParaRPr lang="zh-TW" altLang="en-US" sz="2000" dirty="0"/>
          </a:p>
        </p:txBody>
      </p:sp>
      <p:sp>
        <p:nvSpPr>
          <p:cNvPr id="5" name="標題 1"/>
          <p:cNvSpPr>
            <a:spLocks noGrp="1"/>
          </p:cNvSpPr>
          <p:nvPr>
            <p:ph type="title"/>
          </p:nvPr>
        </p:nvSpPr>
        <p:spPr>
          <a:xfrm>
            <a:off x="684213" y="468312"/>
            <a:ext cx="7772400" cy="1030287"/>
          </a:xfrm>
        </p:spPr>
        <p:txBody>
          <a:bodyPr/>
          <a:lstStyle/>
          <a:p>
            <a:r>
              <a:rPr lang="en-US" altLang="zh-TW" dirty="0" smtClean="0"/>
              <a:t>Experiments</a:t>
            </a:r>
            <a:br>
              <a:rPr lang="en-US" altLang="zh-TW" dirty="0" smtClean="0"/>
            </a:br>
            <a:r>
              <a:rPr lang="en-US" altLang="zh-TW" sz="2800" dirty="0" smtClean="0"/>
              <a:t>Baseline</a:t>
            </a:r>
            <a:endParaRPr lang="zh-TW" altLang="en-US" dirty="0"/>
          </a:p>
        </p:txBody>
      </p:sp>
      <p:sp>
        <p:nvSpPr>
          <p:cNvPr id="2" name="投影片編號版面配置區 1"/>
          <p:cNvSpPr>
            <a:spLocks noGrp="1"/>
          </p:cNvSpPr>
          <p:nvPr>
            <p:ph type="sldNum" sz="quarter" idx="10"/>
          </p:nvPr>
        </p:nvSpPr>
        <p:spPr/>
        <p:txBody>
          <a:bodyPr/>
          <a:lstStyle/>
          <a:p>
            <a:fld id="{272EE183-F669-6845-A2BB-D87CDFF0448C}" type="slidenum">
              <a:rPr lang="en-US" smtClean="0"/>
              <a:pPr/>
              <a:t>12</a:t>
            </a:fld>
            <a:endParaRPr lang="en-US"/>
          </a:p>
        </p:txBody>
      </p:sp>
    </p:spTree>
    <p:extLst>
      <p:ext uri="{BB962C8B-B14F-4D97-AF65-F5344CB8AC3E}">
        <p14:creationId xmlns:p14="http://schemas.microsoft.com/office/powerpoint/2010/main" val="97282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84213" y="620712"/>
            <a:ext cx="7772400" cy="979487"/>
          </a:xfrm>
        </p:spPr>
        <p:txBody>
          <a:bodyPr/>
          <a:lstStyle/>
          <a:p>
            <a:r>
              <a:rPr lang="en-US" altLang="zh-TW" dirty="0" smtClean="0"/>
              <a:t>Experiments</a:t>
            </a:r>
            <a:br>
              <a:rPr lang="en-US" altLang="zh-TW" dirty="0" smtClean="0"/>
            </a:br>
            <a:r>
              <a:rPr lang="en-US" altLang="zh-TW" sz="2800" dirty="0" smtClean="0"/>
              <a:t>Need Inference</a:t>
            </a:r>
            <a:endParaRPr lang="zh-TW" altLang="en-US" dirty="0"/>
          </a:p>
        </p:txBody>
      </p:sp>
      <p:graphicFrame>
        <p:nvGraphicFramePr>
          <p:cNvPr id="5" name="內容版面配置區 4"/>
          <p:cNvGraphicFramePr>
            <a:graphicFrameLocks noGrp="1"/>
          </p:cNvGraphicFramePr>
          <p:nvPr>
            <p:ph sz="half" idx="1"/>
            <p:extLst>
              <p:ext uri="{D42A27DB-BD31-4B8C-83A1-F6EECF244321}">
                <p14:modId xmlns:p14="http://schemas.microsoft.com/office/powerpoint/2010/main" val="1717390076"/>
              </p:ext>
            </p:extLst>
          </p:nvPr>
        </p:nvGraphicFramePr>
        <p:xfrm>
          <a:off x="1436687" y="3198495"/>
          <a:ext cx="6966334" cy="2465706"/>
        </p:xfrm>
        <a:graphic>
          <a:graphicData uri="http://schemas.openxmlformats.org/drawingml/2006/table">
            <a:tbl>
              <a:tblPr firstRow="1" firstCol="1" bandRow="1"/>
              <a:tblGrid>
                <a:gridCol w="2268210"/>
                <a:gridCol w="2238703"/>
                <a:gridCol w="2459421"/>
              </a:tblGrid>
              <a:tr h="493141">
                <a:tc>
                  <a:txBody>
                    <a:bodyPr/>
                    <a:lstStyle/>
                    <a:p>
                      <a:pPr algn="ctr">
                        <a:spcAft>
                          <a:spcPts val="0"/>
                        </a:spcAft>
                      </a:pPr>
                      <a:r>
                        <a:rPr lang="en-US" sz="2400" b="1" dirty="0">
                          <a:solidFill>
                            <a:schemeClr val="bg2"/>
                          </a:solidFill>
                          <a:effectLst/>
                          <a:latin typeface="Times New Roman"/>
                          <a:ea typeface="SimSun"/>
                        </a:rPr>
                        <a:t>Life Event</a:t>
                      </a:r>
                      <a:endParaRPr lang="zh-TW" sz="2400" dirty="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2400" b="1" dirty="0">
                          <a:solidFill>
                            <a:schemeClr val="bg2"/>
                          </a:solidFill>
                          <a:effectLst/>
                          <a:latin typeface="Times New Roman"/>
                          <a:ea typeface="SimSun"/>
                        </a:rPr>
                        <a:t>Need Model</a:t>
                      </a:r>
                      <a:endParaRPr lang="zh-TW" sz="2400" dirty="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2400" b="1" dirty="0" smtClean="0">
                          <a:solidFill>
                            <a:schemeClr val="bg2"/>
                          </a:solidFill>
                          <a:effectLst/>
                          <a:latin typeface="Times New Roman"/>
                          <a:ea typeface="SimSun"/>
                        </a:rPr>
                        <a:t>SVM </a:t>
                      </a:r>
                      <a:r>
                        <a:rPr lang="en-US" altLang="zh-TW" sz="2400" b="1" dirty="0" smtClean="0">
                          <a:solidFill>
                            <a:schemeClr val="bg2"/>
                          </a:solidFill>
                          <a:effectLst/>
                          <a:latin typeface="Times New Roman"/>
                          <a:ea typeface="SimSun"/>
                        </a:rPr>
                        <a:t>(baseline)</a:t>
                      </a:r>
                      <a:endParaRPr lang="zh-TW" sz="2400" dirty="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739712">
                <a:tc>
                  <a:txBody>
                    <a:bodyPr/>
                    <a:lstStyle/>
                    <a:p>
                      <a:pPr algn="ctr">
                        <a:spcAft>
                          <a:spcPts val="0"/>
                        </a:spcAft>
                      </a:pPr>
                      <a:r>
                        <a:rPr lang="en-US" sz="2400" dirty="0" err="1">
                          <a:solidFill>
                            <a:schemeClr val="bg2"/>
                          </a:solidFill>
                          <a:effectLst/>
                          <a:latin typeface="SimSun"/>
                          <a:ea typeface="SimSun"/>
                        </a:rPr>
                        <a:t>生日</a:t>
                      </a:r>
                      <a:r>
                        <a:rPr lang="en-US" sz="2400" dirty="0" smtClean="0">
                          <a:solidFill>
                            <a:schemeClr val="bg2"/>
                          </a:solidFill>
                          <a:effectLst/>
                          <a:latin typeface="Times New Roman"/>
                          <a:ea typeface="新細明體"/>
                        </a:rPr>
                        <a:t>(birthday</a:t>
                      </a:r>
                      <a:r>
                        <a:rPr lang="en-US" sz="2400" dirty="0">
                          <a:solidFill>
                            <a:schemeClr val="bg2"/>
                          </a:solidFill>
                          <a:effectLst/>
                          <a:latin typeface="Times New Roman"/>
                          <a:ea typeface="新細明體"/>
                        </a:rPr>
                        <a:t>)</a:t>
                      </a:r>
                      <a:endParaRPr lang="zh-TW" sz="2400" dirty="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chemeClr val="bg2"/>
                          </a:solidFill>
                          <a:effectLst/>
                          <a:latin typeface="Times New Roman"/>
                          <a:ea typeface="SimSun"/>
                        </a:rPr>
                        <a:t>0.3191</a:t>
                      </a:r>
                      <a:endParaRPr lang="zh-TW" sz="240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chemeClr val="bg2"/>
                          </a:solidFill>
                          <a:effectLst/>
                          <a:latin typeface="Times New Roman"/>
                          <a:ea typeface="SimSun"/>
                        </a:rPr>
                        <a:t>0.229</a:t>
                      </a:r>
                      <a:endParaRPr lang="zh-TW" sz="240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712">
                <a:tc>
                  <a:txBody>
                    <a:bodyPr/>
                    <a:lstStyle/>
                    <a:p>
                      <a:pPr algn="ctr">
                        <a:spcAft>
                          <a:spcPts val="0"/>
                        </a:spcAft>
                      </a:pPr>
                      <a:r>
                        <a:rPr lang="en-US" sz="2400">
                          <a:solidFill>
                            <a:schemeClr val="bg2"/>
                          </a:solidFill>
                          <a:effectLst/>
                          <a:latin typeface="SimSun"/>
                          <a:ea typeface="SimSun"/>
                        </a:rPr>
                        <a:t>分手</a:t>
                      </a:r>
                      <a:r>
                        <a:rPr lang="en-US" sz="2400">
                          <a:solidFill>
                            <a:schemeClr val="bg2"/>
                          </a:solidFill>
                          <a:effectLst/>
                          <a:latin typeface="Times New Roman"/>
                          <a:ea typeface="新細明體"/>
                        </a:rPr>
                        <a:t>(break up)</a:t>
                      </a:r>
                      <a:endParaRPr lang="zh-TW" sz="240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chemeClr val="bg2"/>
                          </a:solidFill>
                          <a:effectLst/>
                          <a:latin typeface="Times New Roman"/>
                          <a:ea typeface="SimSun"/>
                        </a:rPr>
                        <a:t>0.2745</a:t>
                      </a:r>
                      <a:endParaRPr lang="zh-TW" sz="240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chemeClr val="bg2"/>
                          </a:solidFill>
                          <a:effectLst/>
                          <a:latin typeface="Times New Roman"/>
                          <a:ea typeface="SimSun"/>
                        </a:rPr>
                        <a:t>0.278</a:t>
                      </a:r>
                      <a:endParaRPr lang="zh-TW" sz="240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141">
                <a:tc>
                  <a:txBody>
                    <a:bodyPr/>
                    <a:lstStyle/>
                    <a:p>
                      <a:pPr algn="ctr">
                        <a:spcAft>
                          <a:spcPts val="0"/>
                        </a:spcAft>
                      </a:pPr>
                      <a:r>
                        <a:rPr lang="zh-TW" sz="2400">
                          <a:solidFill>
                            <a:schemeClr val="bg2"/>
                          </a:solidFill>
                          <a:effectLst/>
                          <a:latin typeface="Times New Roman"/>
                          <a:ea typeface="新細明體"/>
                        </a:rPr>
                        <a:t>結婚</a:t>
                      </a:r>
                      <a:r>
                        <a:rPr lang="en-US" sz="2400">
                          <a:solidFill>
                            <a:schemeClr val="bg2"/>
                          </a:solidFill>
                          <a:effectLst/>
                          <a:latin typeface="Times New Roman"/>
                          <a:ea typeface="新細明體"/>
                        </a:rPr>
                        <a:t>(get marry)</a:t>
                      </a:r>
                      <a:endParaRPr lang="zh-TW" sz="240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chemeClr val="bg2"/>
                          </a:solidFill>
                          <a:effectLst/>
                          <a:latin typeface="Times New Roman"/>
                          <a:ea typeface="SimSun"/>
                        </a:rPr>
                        <a:t>0.405</a:t>
                      </a:r>
                      <a:r>
                        <a:rPr lang="en-US" sz="2400">
                          <a:solidFill>
                            <a:schemeClr val="bg2"/>
                          </a:solidFill>
                          <a:effectLst/>
                          <a:latin typeface="Times New Roman"/>
                          <a:ea typeface="新細明體"/>
                        </a:rPr>
                        <a:t>0</a:t>
                      </a:r>
                      <a:endParaRPr lang="zh-TW" sz="240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dirty="0">
                          <a:solidFill>
                            <a:schemeClr val="bg2"/>
                          </a:solidFill>
                          <a:effectLst/>
                          <a:latin typeface="Times New Roman"/>
                          <a:ea typeface="SimSun"/>
                        </a:rPr>
                        <a:t>0.323</a:t>
                      </a:r>
                      <a:endParaRPr lang="zh-TW" sz="2400" dirty="0">
                        <a:solidFill>
                          <a:schemeClr val="bg2"/>
                        </a:solidFill>
                        <a:effectLst/>
                        <a:latin typeface="Times New Roman"/>
                        <a:ea typeface="SimSun"/>
                      </a:endParaRPr>
                    </a:p>
                  </a:txBody>
                  <a:tcPr marL="33618" marR="336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內容版面配置區 6"/>
          <p:cNvSpPr>
            <a:spLocks noGrp="1"/>
          </p:cNvSpPr>
          <p:nvPr>
            <p:ph sz="half" idx="2"/>
          </p:nvPr>
        </p:nvSpPr>
        <p:spPr>
          <a:xfrm>
            <a:off x="444500" y="1717675"/>
            <a:ext cx="8218488" cy="1304925"/>
          </a:xfrm>
        </p:spPr>
        <p:txBody>
          <a:bodyPr/>
          <a:lstStyle/>
          <a:p>
            <a:r>
              <a:rPr lang="en-US" altLang="zh-TW" sz="2400" dirty="0"/>
              <a:t>Event</a:t>
            </a:r>
          </a:p>
          <a:p>
            <a:pPr lvl="1"/>
            <a:r>
              <a:rPr lang="en-US" altLang="zh-TW" sz="2000" dirty="0"/>
              <a:t>“</a:t>
            </a:r>
            <a:r>
              <a:rPr lang="zh-TW" altLang="zh-TW" sz="2000" dirty="0"/>
              <a:t>生日</a:t>
            </a:r>
            <a:r>
              <a:rPr lang="en-US" altLang="zh-TW" sz="2000" dirty="0"/>
              <a:t>” (birthday), “</a:t>
            </a:r>
            <a:r>
              <a:rPr lang="zh-TW" altLang="zh-TW" sz="2000" dirty="0"/>
              <a:t>分手</a:t>
            </a:r>
            <a:r>
              <a:rPr lang="en-US" altLang="zh-TW" sz="2000" dirty="0"/>
              <a:t>” (break up), “</a:t>
            </a:r>
            <a:r>
              <a:rPr lang="zh-TW" altLang="zh-TW" sz="2000" dirty="0"/>
              <a:t>結婚</a:t>
            </a:r>
            <a:r>
              <a:rPr lang="en-US" altLang="zh-TW" sz="2000" dirty="0"/>
              <a:t>” (get marry).</a:t>
            </a:r>
          </a:p>
          <a:p>
            <a:pPr lvl="1"/>
            <a:r>
              <a:rPr lang="en-US" altLang="zh-TW" sz="2000" dirty="0" smtClean="0"/>
              <a:t>Randomly </a:t>
            </a:r>
            <a:r>
              <a:rPr lang="en-US" altLang="zh-TW" sz="2000" dirty="0"/>
              <a:t>selected 100 articles </a:t>
            </a:r>
            <a:r>
              <a:rPr lang="en-US" altLang="zh-TW" sz="2000" dirty="0" smtClean="0"/>
              <a:t>respectively as testing data.</a:t>
            </a:r>
            <a:endParaRPr lang="en-US" altLang="zh-TW" sz="2000" dirty="0"/>
          </a:p>
        </p:txBody>
      </p:sp>
      <p:sp>
        <p:nvSpPr>
          <p:cNvPr id="2" name="投影片編號版面配置區 1"/>
          <p:cNvSpPr>
            <a:spLocks noGrp="1"/>
          </p:cNvSpPr>
          <p:nvPr>
            <p:ph type="sldNum" sz="quarter" idx="10"/>
          </p:nvPr>
        </p:nvSpPr>
        <p:spPr/>
        <p:txBody>
          <a:bodyPr/>
          <a:lstStyle/>
          <a:p>
            <a:fld id="{272EE183-F669-6845-A2BB-D87CDFF0448C}" type="slidenum">
              <a:rPr lang="en-US" smtClean="0"/>
              <a:pPr/>
              <a:t>13</a:t>
            </a:fld>
            <a:endParaRPr lang="en-US"/>
          </a:p>
        </p:txBody>
      </p:sp>
    </p:spTree>
    <p:extLst>
      <p:ext uri="{BB962C8B-B14F-4D97-AF65-F5344CB8AC3E}">
        <p14:creationId xmlns:p14="http://schemas.microsoft.com/office/powerpoint/2010/main" val="850368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84213" y="173832"/>
            <a:ext cx="7772400" cy="1058068"/>
          </a:xfrm>
        </p:spPr>
        <p:txBody>
          <a:bodyPr/>
          <a:lstStyle/>
          <a:p>
            <a:r>
              <a:rPr lang="en-US" altLang="zh-TW" dirty="0" smtClean="0"/>
              <a:t>Experiments</a:t>
            </a:r>
            <a:br>
              <a:rPr lang="en-US" altLang="zh-TW" dirty="0" smtClean="0"/>
            </a:br>
            <a:r>
              <a:rPr lang="en-US" altLang="zh-TW" sz="2800" dirty="0"/>
              <a:t>Ads </a:t>
            </a:r>
            <a:r>
              <a:rPr lang="en-US" altLang="zh-TW" sz="2800" dirty="0" smtClean="0"/>
              <a:t>Matching</a:t>
            </a:r>
            <a:endParaRPr lang="zh-TW" altLang="en-US" dirty="0"/>
          </a:p>
        </p:txBody>
      </p:sp>
      <p:sp>
        <p:nvSpPr>
          <p:cNvPr id="7" name="內容版面配置區 6"/>
          <p:cNvSpPr>
            <a:spLocks noGrp="1"/>
          </p:cNvSpPr>
          <p:nvPr>
            <p:ph idx="1"/>
          </p:nvPr>
        </p:nvSpPr>
        <p:spPr>
          <a:xfrm>
            <a:off x="611188" y="1108075"/>
            <a:ext cx="7772400" cy="4114800"/>
          </a:xfrm>
        </p:spPr>
        <p:txBody>
          <a:bodyPr/>
          <a:lstStyle/>
          <a:p>
            <a:r>
              <a:rPr lang="en-US" altLang="zh-TW" sz="2000" dirty="0" smtClean="0"/>
              <a:t>The </a:t>
            </a:r>
            <a:r>
              <a:rPr lang="en-US" altLang="zh-TW" sz="2000" dirty="0"/>
              <a:t>event “get marry”, the top-1 inclusion rate of our EENA model outperforms the baseline by 14.96% (0.2095 </a:t>
            </a:r>
            <a:r>
              <a:rPr lang="en-US" altLang="zh-TW" sz="2000" dirty="0" smtClean="0"/>
              <a:t>vs. 0.06).</a:t>
            </a:r>
          </a:p>
          <a:p>
            <a:r>
              <a:rPr lang="en-US" altLang="zh-TW" sz="2000" dirty="0"/>
              <a:t>However, the precision of the </a:t>
            </a:r>
            <a:r>
              <a:rPr lang="en-US" altLang="zh-TW" sz="2000" dirty="0" smtClean="0"/>
              <a:t>first event </a:t>
            </a:r>
            <a:r>
              <a:rPr lang="en-US" altLang="zh-TW" sz="2000" dirty="0"/>
              <a:t>“birthday” is lower than that of baseline. </a:t>
            </a:r>
            <a:endParaRPr lang="en-US" altLang="zh-TW" sz="2000" dirty="0" smtClean="0"/>
          </a:p>
          <a:p>
            <a:r>
              <a:rPr lang="en-US" altLang="zh-TW" sz="2000" dirty="0" smtClean="0"/>
              <a:t>After </a:t>
            </a:r>
            <a:r>
              <a:rPr lang="en-US" altLang="zh-TW" sz="2000" dirty="0"/>
              <a:t>our analysis, </a:t>
            </a:r>
            <a:r>
              <a:rPr lang="en-US" altLang="zh-TW" sz="2000" dirty="0" smtClean="0"/>
              <a:t>need </a:t>
            </a:r>
            <a:r>
              <a:rPr lang="en-US" altLang="zh-TW" sz="2000" dirty="0"/>
              <a:t>for birthday is </a:t>
            </a:r>
            <a:endParaRPr lang="en-US" altLang="zh-TW" sz="2000" dirty="0" smtClean="0"/>
          </a:p>
          <a:p>
            <a:pPr lvl="1"/>
            <a:r>
              <a:rPr lang="en-US" altLang="zh-TW" sz="1600" dirty="0" smtClean="0"/>
              <a:t>too </a:t>
            </a:r>
            <a:r>
              <a:rPr lang="en-US" altLang="zh-TW" sz="1600" dirty="0"/>
              <a:t>diverse to lead to good results. </a:t>
            </a:r>
            <a:endParaRPr lang="en-US" altLang="zh-TW" sz="1600" dirty="0" smtClean="0"/>
          </a:p>
          <a:p>
            <a:pPr lvl="1"/>
            <a:r>
              <a:rPr lang="en-US" altLang="zh-TW" sz="1600" dirty="0"/>
              <a:t>the number of training data is not enough and thus make the recall </a:t>
            </a:r>
            <a:r>
              <a:rPr lang="en-US" altLang="zh-TW" sz="1600" dirty="0" smtClean="0"/>
              <a:t>rate </a:t>
            </a:r>
            <a:r>
              <a:rPr lang="en-US" altLang="zh-TW" sz="1600" dirty="0"/>
              <a:t>is lower than baseline.</a:t>
            </a:r>
            <a:endParaRPr lang="zh-TW" altLang="en-US" sz="1600" dirty="0"/>
          </a:p>
        </p:txBody>
      </p:sp>
      <p:graphicFrame>
        <p:nvGraphicFramePr>
          <p:cNvPr id="6" name="表格 5"/>
          <p:cNvGraphicFramePr>
            <a:graphicFrameLocks noGrp="1"/>
          </p:cNvGraphicFramePr>
          <p:nvPr>
            <p:extLst>
              <p:ext uri="{D42A27DB-BD31-4B8C-83A1-F6EECF244321}">
                <p14:modId xmlns:p14="http://schemas.microsoft.com/office/powerpoint/2010/main" val="2496689992"/>
              </p:ext>
            </p:extLst>
          </p:nvPr>
        </p:nvGraphicFramePr>
        <p:xfrm>
          <a:off x="1751011" y="3699193"/>
          <a:ext cx="5830888" cy="2926080"/>
        </p:xfrm>
        <a:graphic>
          <a:graphicData uri="http://schemas.openxmlformats.org/drawingml/2006/table">
            <a:tbl>
              <a:tblPr firstRow="1" firstCol="1" bandRow="1"/>
              <a:tblGrid>
                <a:gridCol w="1076942"/>
                <a:gridCol w="981594"/>
                <a:gridCol w="937587"/>
                <a:gridCol w="937587"/>
                <a:gridCol w="948589"/>
                <a:gridCol w="948589"/>
              </a:tblGrid>
              <a:tr h="351106">
                <a:tc rowSpan="2" gridSpan="2">
                  <a:txBody>
                    <a:bodyPr/>
                    <a:lstStyle/>
                    <a:p>
                      <a:pPr algn="r">
                        <a:spcAft>
                          <a:spcPts val="0"/>
                        </a:spcAft>
                      </a:pPr>
                      <a:r>
                        <a:rPr lang="en-US" sz="2400" kern="100" dirty="0">
                          <a:solidFill>
                            <a:schemeClr val="bg2"/>
                          </a:solidFill>
                          <a:effectLst/>
                          <a:latin typeface="Times New Roman"/>
                          <a:ea typeface="新細明體"/>
                          <a:cs typeface="Times New Roman"/>
                        </a:rPr>
                        <a:t> </a:t>
                      </a:r>
                      <a:r>
                        <a:rPr lang="en-US" sz="2400" kern="100" dirty="0" smtClean="0">
                          <a:solidFill>
                            <a:schemeClr val="bg2"/>
                          </a:solidFill>
                          <a:effectLst/>
                          <a:latin typeface="Times New Roman"/>
                          <a:ea typeface="新細明體"/>
                          <a:cs typeface="Times New Roman"/>
                        </a:rPr>
                        <a:t>Metrics</a:t>
                      </a:r>
                    </a:p>
                    <a:p>
                      <a:pPr algn="l">
                        <a:spcAft>
                          <a:spcPts val="0"/>
                        </a:spcAft>
                      </a:pPr>
                      <a:r>
                        <a:rPr lang="en-US" altLang="zh-TW" sz="2400" kern="100" dirty="0" smtClean="0">
                          <a:solidFill>
                            <a:schemeClr val="bg2"/>
                          </a:solidFill>
                          <a:effectLst/>
                          <a:latin typeface="Times New Roman"/>
                          <a:ea typeface="新細明體"/>
                          <a:cs typeface="Times New Roman"/>
                        </a:rPr>
                        <a:t>Events</a:t>
                      </a:r>
                      <a:endParaRPr lang="zh-TW" sz="2800" kern="100" dirty="0">
                        <a:solidFill>
                          <a:schemeClr val="bg2"/>
                        </a:solidFill>
                        <a:effectLst/>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rowSpan="2" hMerge="1">
                  <a:txBody>
                    <a:bodyPr/>
                    <a:lstStyle/>
                    <a:p>
                      <a:endParaRPr lang="zh-TW" altLang="en-US"/>
                    </a:p>
                  </a:txBody>
                  <a:tcPr/>
                </a:tc>
                <a:tc gridSpan="2">
                  <a:txBody>
                    <a:bodyPr/>
                    <a:lstStyle/>
                    <a:p>
                      <a:pPr algn="ctr">
                        <a:spcAft>
                          <a:spcPts val="0"/>
                        </a:spcAft>
                      </a:pPr>
                      <a:r>
                        <a:rPr lang="en-US" sz="1600" b="1" kern="100">
                          <a:solidFill>
                            <a:schemeClr val="bg2"/>
                          </a:solidFill>
                          <a:effectLst/>
                          <a:latin typeface="Times New Roman"/>
                          <a:ea typeface="新細明體"/>
                          <a:cs typeface="Times New Roman"/>
                        </a:rPr>
                        <a:t>Inclusion Rate</a:t>
                      </a:r>
                      <a:endParaRPr lang="zh-TW" sz="1800" kern="100">
                        <a:solidFill>
                          <a:schemeClr val="bg2"/>
                        </a:solidFill>
                        <a:effectLst/>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spcAft>
                          <a:spcPts val="0"/>
                        </a:spcAft>
                      </a:pPr>
                      <a:r>
                        <a:rPr lang="en-US" sz="1600" b="1" kern="100">
                          <a:solidFill>
                            <a:schemeClr val="bg2"/>
                          </a:solidFill>
                          <a:effectLst/>
                          <a:latin typeface="Times New Roman"/>
                          <a:ea typeface="新細明體"/>
                          <a:cs typeface="Times New Roman"/>
                        </a:rPr>
                        <a:t>F-measure</a:t>
                      </a:r>
                      <a:endParaRPr lang="zh-TW" sz="1800" kern="100">
                        <a:solidFill>
                          <a:schemeClr val="bg2"/>
                        </a:solidFill>
                        <a:effectLst/>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r>
              <a:tr h="165784">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en-US" sz="1600" kern="100">
                          <a:solidFill>
                            <a:schemeClr val="bg2"/>
                          </a:solidFill>
                          <a:effectLst/>
                          <a:latin typeface="Times New Roman"/>
                          <a:ea typeface="新細明體"/>
                          <a:cs typeface="Times New Roman"/>
                        </a:rPr>
                        <a:t>EENA</a:t>
                      </a:r>
                      <a:endParaRPr lang="zh-TW" sz="1800" kern="100">
                        <a:solidFill>
                          <a:schemeClr val="bg2"/>
                        </a:solidFill>
                        <a:effectLst/>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Times New Roman"/>
                          <a:ea typeface="新細明體"/>
                          <a:cs typeface="Times New Roman"/>
                        </a:rPr>
                        <a:t>Baseline</a:t>
                      </a:r>
                      <a:endParaRPr lang="zh-TW" sz="1800" kern="100">
                        <a:solidFill>
                          <a:schemeClr val="bg2"/>
                        </a:solidFill>
                        <a:effectLst/>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Times New Roman"/>
                          <a:ea typeface="新細明體"/>
                          <a:cs typeface="Times New Roman"/>
                        </a:rPr>
                        <a:t>EENA</a:t>
                      </a:r>
                      <a:endParaRPr lang="zh-TW" sz="1800" kern="100">
                        <a:solidFill>
                          <a:schemeClr val="bg2"/>
                        </a:solidFill>
                        <a:effectLst/>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bg2"/>
                          </a:solidFill>
                          <a:effectLst/>
                          <a:latin typeface="Times New Roman"/>
                          <a:ea typeface="新細明體"/>
                          <a:cs typeface="Times New Roman"/>
                        </a:rPr>
                        <a:t>Baseline</a:t>
                      </a:r>
                      <a:endParaRPr lang="zh-TW" sz="1800" kern="100" dirty="0">
                        <a:solidFill>
                          <a:schemeClr val="bg2"/>
                        </a:solidFill>
                        <a:effectLst/>
                        <a:latin typeface="Times New Roman"/>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5553">
                <a:tc rowSpan="3">
                  <a:txBody>
                    <a:bodyPr/>
                    <a:lstStyle/>
                    <a:p>
                      <a:pPr algn="ctr">
                        <a:spcAft>
                          <a:spcPts val="0"/>
                        </a:spcAft>
                      </a:pPr>
                      <a:r>
                        <a:rPr lang="en-US" sz="1600" kern="100" dirty="0" err="1">
                          <a:solidFill>
                            <a:schemeClr val="bg2"/>
                          </a:solidFill>
                          <a:effectLst/>
                          <a:latin typeface="新細明體"/>
                          <a:ea typeface="SimSun"/>
                          <a:cs typeface="Times New Roman"/>
                        </a:rPr>
                        <a:t>生日</a:t>
                      </a:r>
                      <a:endParaRPr lang="zh-TW" sz="1800" kern="100" dirty="0">
                        <a:solidFill>
                          <a:schemeClr val="bg2"/>
                        </a:solidFill>
                        <a:effectLst/>
                        <a:latin typeface="Times New Roman"/>
                        <a:ea typeface="SimSun"/>
                        <a:cs typeface="Times New Roman"/>
                      </a:endParaRPr>
                    </a:p>
                    <a:p>
                      <a:pPr algn="ctr">
                        <a:spcAft>
                          <a:spcPts val="0"/>
                        </a:spcAft>
                      </a:pPr>
                      <a:r>
                        <a:rPr lang="en-US" sz="1600" kern="100" dirty="0">
                          <a:solidFill>
                            <a:schemeClr val="bg2"/>
                          </a:solidFill>
                          <a:effectLst/>
                          <a:latin typeface="Times New Roman"/>
                          <a:ea typeface="新細明體"/>
                          <a:cs typeface="Times New Roman"/>
                        </a:rPr>
                        <a:t>(birthday)</a:t>
                      </a:r>
                      <a:endParaRPr lang="zh-TW" sz="1800" kern="100" dirty="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Times New Roman"/>
                          <a:ea typeface="新細明體"/>
                          <a:cs typeface="Times New Roman"/>
                        </a:rPr>
                        <a:t>TOP 1</a:t>
                      </a:r>
                      <a:endParaRPr lang="zh-TW" sz="1800" kern="100">
                        <a:solidFill>
                          <a:schemeClr val="bg2"/>
                        </a:solidFill>
                        <a:effectLst/>
                        <a:latin typeface="Times New Roman"/>
                        <a:ea typeface="SimSu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0.0590</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0.0654</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0.0037</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0.0089</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53">
                <a:tc vMerge="1">
                  <a:txBody>
                    <a:bodyPr/>
                    <a:lstStyle/>
                    <a:p>
                      <a:endParaRPr lang="zh-TW" altLang="en-US"/>
                    </a:p>
                  </a:txBody>
                  <a:tcPr/>
                </a:tc>
                <a:tc>
                  <a:txBody>
                    <a:bodyPr/>
                    <a:lstStyle/>
                    <a:p>
                      <a:pPr algn="ctr">
                        <a:spcAft>
                          <a:spcPts val="0"/>
                        </a:spcAft>
                      </a:pPr>
                      <a:r>
                        <a:rPr lang="en-US" sz="1600" kern="100">
                          <a:solidFill>
                            <a:schemeClr val="bg2"/>
                          </a:solidFill>
                          <a:effectLst/>
                          <a:latin typeface="Times New Roman"/>
                          <a:ea typeface="新細明體"/>
                          <a:cs typeface="Times New Roman"/>
                        </a:rPr>
                        <a:t>TOP 5</a:t>
                      </a:r>
                      <a:endParaRPr lang="zh-TW" sz="1800" kern="100">
                        <a:solidFill>
                          <a:schemeClr val="bg2"/>
                        </a:solidFill>
                        <a:effectLst/>
                        <a:latin typeface="Times New Roman"/>
                        <a:ea typeface="SimSu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0.1196</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0.1969</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0.0143</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0.0309</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53">
                <a:tc vMerge="1">
                  <a:txBody>
                    <a:bodyPr/>
                    <a:lstStyle/>
                    <a:p>
                      <a:endParaRPr lang="zh-TW" altLang="en-US"/>
                    </a:p>
                  </a:txBody>
                  <a:tcPr/>
                </a:tc>
                <a:tc>
                  <a:txBody>
                    <a:bodyPr/>
                    <a:lstStyle/>
                    <a:p>
                      <a:pPr algn="ctr">
                        <a:spcAft>
                          <a:spcPts val="0"/>
                        </a:spcAft>
                      </a:pPr>
                      <a:r>
                        <a:rPr lang="en-US" sz="1600" kern="100">
                          <a:solidFill>
                            <a:schemeClr val="bg2"/>
                          </a:solidFill>
                          <a:effectLst/>
                          <a:latin typeface="Times New Roman"/>
                          <a:ea typeface="新細明體"/>
                          <a:cs typeface="Times New Roman"/>
                        </a:rPr>
                        <a:t>TOP 20</a:t>
                      </a:r>
                      <a:endParaRPr lang="zh-TW" sz="1800" kern="100">
                        <a:solidFill>
                          <a:schemeClr val="bg2"/>
                        </a:solidFill>
                        <a:effectLst/>
                        <a:latin typeface="Times New Roman"/>
                        <a:ea typeface="SimSu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0.3259</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0.4893</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0.0518</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0.0940</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5553">
                <a:tc rowSpan="3">
                  <a:txBody>
                    <a:bodyPr/>
                    <a:lstStyle/>
                    <a:p>
                      <a:pPr algn="ctr">
                        <a:spcAft>
                          <a:spcPts val="0"/>
                        </a:spcAft>
                      </a:pPr>
                      <a:r>
                        <a:rPr lang="en-US" sz="1600" kern="100">
                          <a:solidFill>
                            <a:schemeClr val="bg2"/>
                          </a:solidFill>
                          <a:effectLst/>
                          <a:latin typeface="新細明體"/>
                          <a:ea typeface="SimSun"/>
                          <a:cs typeface="Times New Roman"/>
                        </a:rPr>
                        <a:t>分手</a:t>
                      </a:r>
                      <a:endParaRPr lang="zh-TW" sz="1800" kern="100">
                        <a:solidFill>
                          <a:schemeClr val="bg2"/>
                        </a:solidFill>
                        <a:effectLst/>
                        <a:latin typeface="Times New Roman"/>
                        <a:ea typeface="SimSun"/>
                        <a:cs typeface="Times New Roman"/>
                      </a:endParaRPr>
                    </a:p>
                    <a:p>
                      <a:pPr algn="ctr">
                        <a:spcAft>
                          <a:spcPts val="0"/>
                        </a:spcAft>
                      </a:pPr>
                      <a:r>
                        <a:rPr lang="en-US" sz="1600" kern="100">
                          <a:solidFill>
                            <a:schemeClr val="bg2"/>
                          </a:solidFill>
                          <a:effectLst/>
                          <a:latin typeface="Times New Roman"/>
                          <a:ea typeface="新細明體"/>
                          <a:cs typeface="Times New Roman"/>
                        </a:rPr>
                        <a:t>(break up)</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Times New Roman"/>
                          <a:ea typeface="新細明體"/>
                          <a:cs typeface="Times New Roman"/>
                        </a:rPr>
                        <a:t>TOP 1</a:t>
                      </a:r>
                      <a:endParaRPr lang="zh-TW" sz="1800" kern="100">
                        <a:solidFill>
                          <a:schemeClr val="bg2"/>
                        </a:solidFill>
                        <a:effectLst/>
                        <a:latin typeface="Times New Roman"/>
                        <a:ea typeface="SimSu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0.3429</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0.1385</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0.0667</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0.0456</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53">
                <a:tc vMerge="1">
                  <a:txBody>
                    <a:bodyPr/>
                    <a:lstStyle/>
                    <a:p>
                      <a:endParaRPr lang="zh-TW" altLang="en-US"/>
                    </a:p>
                  </a:txBody>
                  <a:tcPr/>
                </a:tc>
                <a:tc>
                  <a:txBody>
                    <a:bodyPr/>
                    <a:lstStyle/>
                    <a:p>
                      <a:pPr algn="ctr">
                        <a:spcAft>
                          <a:spcPts val="0"/>
                        </a:spcAft>
                      </a:pPr>
                      <a:r>
                        <a:rPr lang="en-US" sz="1600" kern="100">
                          <a:solidFill>
                            <a:schemeClr val="bg2"/>
                          </a:solidFill>
                          <a:effectLst/>
                          <a:latin typeface="Times New Roman"/>
                          <a:ea typeface="新細明體"/>
                          <a:cs typeface="Times New Roman"/>
                        </a:rPr>
                        <a:t>TOP 5</a:t>
                      </a:r>
                      <a:endParaRPr lang="zh-TW" sz="1800" kern="100">
                        <a:solidFill>
                          <a:schemeClr val="bg2"/>
                        </a:solidFill>
                        <a:effectLst/>
                        <a:latin typeface="Times New Roman"/>
                        <a:ea typeface="SimSu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0.3429</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0.2483</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0.0512</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0.0667</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53">
                <a:tc vMerge="1">
                  <a:txBody>
                    <a:bodyPr/>
                    <a:lstStyle/>
                    <a:p>
                      <a:endParaRPr lang="zh-TW" altLang="en-US"/>
                    </a:p>
                  </a:txBody>
                  <a:tcPr/>
                </a:tc>
                <a:tc>
                  <a:txBody>
                    <a:bodyPr/>
                    <a:lstStyle/>
                    <a:p>
                      <a:pPr algn="ctr">
                        <a:spcAft>
                          <a:spcPts val="0"/>
                        </a:spcAft>
                      </a:pPr>
                      <a:r>
                        <a:rPr lang="en-US" sz="1600" kern="100">
                          <a:solidFill>
                            <a:schemeClr val="bg2"/>
                          </a:solidFill>
                          <a:effectLst/>
                          <a:latin typeface="Times New Roman"/>
                          <a:ea typeface="新細明體"/>
                          <a:cs typeface="Times New Roman"/>
                        </a:rPr>
                        <a:t>TOP 10</a:t>
                      </a:r>
                      <a:endParaRPr lang="zh-TW" sz="1800" kern="100">
                        <a:solidFill>
                          <a:schemeClr val="bg2"/>
                        </a:solidFill>
                        <a:effectLst/>
                        <a:latin typeface="Times New Roman"/>
                        <a:ea typeface="SimSu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bg2"/>
                          </a:solidFill>
                          <a:effectLst/>
                          <a:latin typeface="Calibri"/>
                          <a:ea typeface="新細明體"/>
                          <a:cs typeface="Times New Roman"/>
                        </a:rPr>
                        <a:t>0.8143</a:t>
                      </a:r>
                      <a:endParaRPr lang="zh-TW" sz="1800" kern="100" dirty="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0.5269</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0.1708</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0.1136</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5553">
                <a:tc rowSpan="3">
                  <a:txBody>
                    <a:bodyPr/>
                    <a:lstStyle/>
                    <a:p>
                      <a:pPr algn="ctr">
                        <a:spcAft>
                          <a:spcPts val="0"/>
                        </a:spcAft>
                      </a:pPr>
                      <a:r>
                        <a:rPr lang="zh-TW" sz="1600" kern="100" dirty="0">
                          <a:solidFill>
                            <a:schemeClr val="bg2"/>
                          </a:solidFill>
                          <a:effectLst/>
                          <a:latin typeface="Times New Roman"/>
                          <a:ea typeface="新細明體"/>
                          <a:cs typeface="Times New Roman"/>
                        </a:rPr>
                        <a:t>結婚</a:t>
                      </a:r>
                      <a:endParaRPr lang="zh-TW" sz="1800" kern="100" dirty="0">
                        <a:solidFill>
                          <a:schemeClr val="bg2"/>
                        </a:solidFill>
                        <a:effectLst/>
                        <a:latin typeface="Times New Roman"/>
                        <a:ea typeface="SimSun"/>
                        <a:cs typeface="Times New Roman"/>
                      </a:endParaRPr>
                    </a:p>
                    <a:p>
                      <a:pPr algn="ctr">
                        <a:spcAft>
                          <a:spcPts val="0"/>
                        </a:spcAft>
                      </a:pPr>
                      <a:r>
                        <a:rPr lang="en-US" sz="1600" kern="100" dirty="0">
                          <a:solidFill>
                            <a:schemeClr val="bg2"/>
                          </a:solidFill>
                          <a:effectLst/>
                          <a:latin typeface="Times New Roman"/>
                          <a:ea typeface="新細明體"/>
                          <a:cs typeface="Times New Roman"/>
                        </a:rPr>
                        <a:t>(get marry)</a:t>
                      </a:r>
                      <a:endParaRPr lang="zh-TW" sz="1800" kern="100" dirty="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Times New Roman"/>
                          <a:ea typeface="新細明體"/>
                          <a:cs typeface="Times New Roman"/>
                        </a:rPr>
                        <a:t>TOP 1</a:t>
                      </a:r>
                      <a:endParaRPr lang="zh-TW" sz="1800" kern="100">
                        <a:solidFill>
                          <a:schemeClr val="bg2"/>
                        </a:solidFill>
                        <a:effectLst/>
                        <a:latin typeface="Times New Roman"/>
                        <a:ea typeface="SimSu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bg2"/>
                          </a:solidFill>
                          <a:effectLst/>
                          <a:latin typeface="Calibri"/>
                          <a:ea typeface="新細明體"/>
                          <a:cs typeface="Times New Roman"/>
                        </a:rPr>
                        <a:t>0.2095</a:t>
                      </a:r>
                      <a:endParaRPr lang="zh-TW" sz="1800" kern="100" dirty="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bg2"/>
                          </a:solidFill>
                          <a:effectLst/>
                          <a:latin typeface="Calibri"/>
                          <a:ea typeface="新細明體"/>
                          <a:cs typeface="Times New Roman"/>
                        </a:rPr>
                        <a:t>0.0600</a:t>
                      </a:r>
                      <a:endParaRPr lang="zh-TW" sz="1800" kern="100" dirty="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0.0196</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0.0236</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53">
                <a:tc vMerge="1">
                  <a:txBody>
                    <a:bodyPr/>
                    <a:lstStyle/>
                    <a:p>
                      <a:endParaRPr lang="zh-TW" altLang="en-US"/>
                    </a:p>
                  </a:txBody>
                  <a:tcPr/>
                </a:tc>
                <a:tc>
                  <a:txBody>
                    <a:bodyPr/>
                    <a:lstStyle/>
                    <a:p>
                      <a:pPr algn="ctr">
                        <a:spcAft>
                          <a:spcPts val="0"/>
                        </a:spcAft>
                      </a:pPr>
                      <a:r>
                        <a:rPr lang="en-US" sz="1600" kern="100">
                          <a:solidFill>
                            <a:schemeClr val="bg2"/>
                          </a:solidFill>
                          <a:effectLst/>
                          <a:latin typeface="Times New Roman"/>
                          <a:ea typeface="新細明體"/>
                          <a:cs typeface="Times New Roman"/>
                        </a:rPr>
                        <a:t>TOP 5</a:t>
                      </a:r>
                      <a:endParaRPr lang="zh-TW" sz="1800" kern="100">
                        <a:solidFill>
                          <a:schemeClr val="bg2"/>
                        </a:solidFill>
                        <a:effectLst/>
                        <a:latin typeface="Times New Roman"/>
                        <a:ea typeface="SimSu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0.3552</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0.2406</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0.0488</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0.0549</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53">
                <a:tc vMerge="1">
                  <a:txBody>
                    <a:bodyPr/>
                    <a:lstStyle/>
                    <a:p>
                      <a:endParaRPr lang="zh-TW" altLang="en-US"/>
                    </a:p>
                  </a:txBody>
                  <a:tcPr/>
                </a:tc>
                <a:tc>
                  <a:txBody>
                    <a:bodyPr/>
                    <a:lstStyle/>
                    <a:p>
                      <a:pPr algn="ctr">
                        <a:spcAft>
                          <a:spcPts val="0"/>
                        </a:spcAft>
                      </a:pPr>
                      <a:r>
                        <a:rPr lang="en-US" sz="1600" kern="100">
                          <a:solidFill>
                            <a:schemeClr val="bg2"/>
                          </a:solidFill>
                          <a:effectLst/>
                          <a:latin typeface="Times New Roman"/>
                          <a:ea typeface="新細明體"/>
                          <a:cs typeface="Times New Roman"/>
                        </a:rPr>
                        <a:t>TOP 20</a:t>
                      </a:r>
                      <a:endParaRPr lang="zh-TW" sz="1800" kern="100">
                        <a:solidFill>
                          <a:schemeClr val="bg2"/>
                        </a:solidFill>
                        <a:effectLst/>
                        <a:latin typeface="Times New Roman"/>
                        <a:ea typeface="SimSu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0.6702</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bg2"/>
                          </a:solidFill>
                          <a:effectLst/>
                          <a:latin typeface="Calibri"/>
                          <a:ea typeface="新細明體"/>
                          <a:cs typeface="Times New Roman"/>
                        </a:rPr>
                        <a:t>0.4839</a:t>
                      </a:r>
                      <a:endParaRPr lang="zh-TW" sz="1800" kern="100" dirty="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a:solidFill>
                            <a:schemeClr val="bg2"/>
                          </a:solidFill>
                          <a:effectLst/>
                          <a:latin typeface="Calibri"/>
                          <a:ea typeface="新細明體"/>
                          <a:cs typeface="Times New Roman"/>
                        </a:rPr>
                        <a:t>0.0930</a:t>
                      </a:r>
                      <a:endParaRPr lang="zh-TW" sz="1800" kern="10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600" kern="100" dirty="0">
                          <a:solidFill>
                            <a:schemeClr val="bg2"/>
                          </a:solidFill>
                          <a:effectLst/>
                          <a:latin typeface="Calibri"/>
                          <a:ea typeface="新細明體"/>
                          <a:cs typeface="Times New Roman"/>
                        </a:rPr>
                        <a:t>0.0776</a:t>
                      </a:r>
                      <a:endParaRPr lang="zh-TW" sz="1800" kern="100" dirty="0">
                        <a:solidFill>
                          <a:schemeClr val="bg2"/>
                        </a:solidFill>
                        <a:effectLst/>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2" name="投影片編號版面配置區 1"/>
          <p:cNvSpPr>
            <a:spLocks noGrp="1"/>
          </p:cNvSpPr>
          <p:nvPr>
            <p:ph type="sldNum" sz="quarter" idx="10"/>
          </p:nvPr>
        </p:nvSpPr>
        <p:spPr/>
        <p:txBody>
          <a:bodyPr/>
          <a:lstStyle/>
          <a:p>
            <a:fld id="{272EE183-F669-6845-A2BB-D87CDFF0448C}" type="slidenum">
              <a:rPr lang="en-US" smtClean="0"/>
              <a:pPr/>
              <a:t>14</a:t>
            </a:fld>
            <a:endParaRPr lang="en-US"/>
          </a:p>
        </p:txBody>
      </p:sp>
      <p:sp>
        <p:nvSpPr>
          <p:cNvPr id="3" name="圓角矩形 2"/>
          <p:cNvSpPr/>
          <p:nvPr/>
        </p:nvSpPr>
        <p:spPr bwMode="auto">
          <a:xfrm>
            <a:off x="3911600" y="5905500"/>
            <a:ext cx="1701800" cy="215900"/>
          </a:xfrm>
          <a:prstGeom prst="roundRect">
            <a:avLst/>
          </a:prstGeom>
          <a:noFill/>
          <a:ln w="38100" cap="flat" cmpd="sng" algn="ctr">
            <a:solidFill>
              <a:srgbClr val="FF33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
        <p:nvSpPr>
          <p:cNvPr id="8" name="圓角矩形 7"/>
          <p:cNvSpPr/>
          <p:nvPr/>
        </p:nvSpPr>
        <p:spPr bwMode="auto">
          <a:xfrm>
            <a:off x="1751011" y="5952490"/>
            <a:ext cx="1007429" cy="573088"/>
          </a:xfrm>
          <a:prstGeom prst="roundRect">
            <a:avLst/>
          </a:prstGeom>
          <a:noFill/>
          <a:ln w="38100" cap="flat" cmpd="sng" algn="ctr">
            <a:solidFill>
              <a:srgbClr val="FF33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
        <p:nvSpPr>
          <p:cNvPr id="9" name="圓角矩形 8"/>
          <p:cNvSpPr/>
          <p:nvPr/>
        </p:nvSpPr>
        <p:spPr bwMode="auto">
          <a:xfrm>
            <a:off x="1751011" y="4504690"/>
            <a:ext cx="1007429" cy="573088"/>
          </a:xfrm>
          <a:prstGeom prst="roundRect">
            <a:avLst/>
          </a:prstGeom>
          <a:noFill/>
          <a:ln w="38100" cap="flat" cmpd="sng" algn="ctr">
            <a:solidFill>
              <a:srgbClr val="0000FF"/>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Tree>
    <p:extLst>
      <p:ext uri="{BB962C8B-B14F-4D97-AF65-F5344CB8AC3E}">
        <p14:creationId xmlns:p14="http://schemas.microsoft.com/office/powerpoint/2010/main" val="303740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box(in)">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box(in)">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box(in)">
                                      <p:cBhvr>
                                        <p:cTn id="4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8" grpId="0" animBg="1"/>
      <p:bldP spid="8" grpId="1"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Example</a:t>
            </a:r>
            <a:endParaRPr lang="en-US" dirty="0"/>
          </a:p>
        </p:txBody>
      </p:sp>
      <p:pic>
        <p:nvPicPr>
          <p:cNvPr id="8" name="Picture 7"/>
          <p:cNvPicPr>
            <a:picLocks noChangeAspect="1"/>
          </p:cNvPicPr>
          <p:nvPr/>
        </p:nvPicPr>
        <p:blipFill>
          <a:blip r:embed="rId3"/>
          <a:stretch>
            <a:fillRect/>
          </a:stretch>
        </p:blipFill>
        <p:spPr>
          <a:xfrm>
            <a:off x="298450" y="1695449"/>
            <a:ext cx="8528050" cy="4194176"/>
          </a:xfrm>
          <a:prstGeom prst="rect">
            <a:avLst/>
          </a:prstGeom>
        </p:spPr>
      </p:pic>
      <p:sp>
        <p:nvSpPr>
          <p:cNvPr id="3" name="投影片編號版面配置區 2"/>
          <p:cNvSpPr>
            <a:spLocks noGrp="1"/>
          </p:cNvSpPr>
          <p:nvPr>
            <p:ph type="sldNum" sz="quarter" idx="10"/>
          </p:nvPr>
        </p:nvSpPr>
        <p:spPr/>
        <p:txBody>
          <a:bodyPr/>
          <a:lstStyle/>
          <a:p>
            <a:fld id="{272EE183-F669-6845-A2BB-D87CDFF0448C}" type="slidenum">
              <a:rPr lang="en-US" smtClean="0"/>
              <a:pPr/>
              <a:t>15</a:t>
            </a:fld>
            <a:endParaRPr lang="en-US"/>
          </a:p>
        </p:txBody>
      </p:sp>
      <p:sp>
        <p:nvSpPr>
          <p:cNvPr id="4" name="圓角矩形 3"/>
          <p:cNvSpPr/>
          <p:nvPr/>
        </p:nvSpPr>
        <p:spPr bwMode="auto">
          <a:xfrm>
            <a:off x="298450" y="2011680"/>
            <a:ext cx="8528050" cy="1325880"/>
          </a:xfrm>
          <a:prstGeom prst="roundRect">
            <a:avLst/>
          </a:prstGeom>
          <a:noFill/>
          <a:ln w="28575"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Tree>
    <p:extLst>
      <p:ext uri="{BB962C8B-B14F-4D97-AF65-F5344CB8AC3E}">
        <p14:creationId xmlns:p14="http://schemas.microsoft.com/office/powerpoint/2010/main" val="241480279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&amp; Future work</a:t>
            </a:r>
            <a:endParaRPr lang="zh-TW" altLang="en-US" dirty="0"/>
          </a:p>
        </p:txBody>
      </p:sp>
      <p:sp>
        <p:nvSpPr>
          <p:cNvPr id="3" name="內容版面配置區 2"/>
          <p:cNvSpPr>
            <a:spLocks noGrp="1"/>
          </p:cNvSpPr>
          <p:nvPr>
            <p:ph idx="1"/>
          </p:nvPr>
        </p:nvSpPr>
        <p:spPr>
          <a:xfrm>
            <a:off x="611188" y="1412874"/>
            <a:ext cx="7772400" cy="4302125"/>
          </a:xfrm>
        </p:spPr>
        <p:txBody>
          <a:bodyPr/>
          <a:lstStyle/>
          <a:p>
            <a:r>
              <a:rPr lang="en-US" altLang="zh-TW" sz="2800" dirty="0" smtClean="0"/>
              <a:t>We </a:t>
            </a:r>
            <a:r>
              <a:rPr lang="en-US" altLang="zh-TW" sz="2800" dirty="0"/>
              <a:t>carefully </a:t>
            </a:r>
            <a:r>
              <a:rPr lang="en-US" altLang="zh-TW" sz="2800" dirty="0" smtClean="0"/>
              <a:t>proposed </a:t>
            </a:r>
            <a:r>
              <a:rPr lang="en-US" altLang="zh-TW" sz="2800" dirty="0"/>
              <a:t>an </a:t>
            </a:r>
            <a:r>
              <a:rPr lang="en-US" altLang="zh-TW" sz="2800" dirty="0">
                <a:solidFill>
                  <a:srgbClr val="FF3300"/>
                </a:solidFill>
              </a:rPr>
              <a:t>event-driven emotion-need-based advertising model </a:t>
            </a:r>
            <a:r>
              <a:rPr lang="en-US" altLang="zh-TW" sz="2800" dirty="0"/>
              <a:t>and </a:t>
            </a:r>
            <a:r>
              <a:rPr lang="en-US" altLang="zh-TW" sz="2800" dirty="0" smtClean="0"/>
              <a:t>developed </a:t>
            </a:r>
            <a:r>
              <a:rPr lang="en-US" altLang="zh-TW" sz="2800" dirty="0"/>
              <a:t>a feasible framework to solve problems of </a:t>
            </a:r>
            <a:r>
              <a:rPr lang="en-US" altLang="zh-TW" sz="2800" dirty="0" smtClean="0"/>
              <a:t>conventional </a:t>
            </a:r>
            <a:r>
              <a:rPr lang="en-US" altLang="zh-TW" sz="2800" dirty="0" smtClean="0">
                <a:solidFill>
                  <a:srgbClr val="FF3300"/>
                </a:solidFill>
              </a:rPr>
              <a:t>keyword-matching-based </a:t>
            </a:r>
            <a:r>
              <a:rPr lang="en-US" altLang="zh-TW" sz="2800" dirty="0">
                <a:solidFill>
                  <a:srgbClr val="FF3300"/>
                </a:solidFill>
              </a:rPr>
              <a:t>advertising approach </a:t>
            </a:r>
            <a:r>
              <a:rPr lang="en-US" altLang="zh-TW" sz="2800" dirty="0"/>
              <a:t>which often recommends unsuitable ads</a:t>
            </a:r>
            <a:r>
              <a:rPr lang="en-US" altLang="zh-TW" sz="2800" dirty="0" smtClean="0"/>
              <a:t>.</a:t>
            </a:r>
          </a:p>
          <a:p>
            <a:r>
              <a:rPr lang="en-US" altLang="zh-TW" sz="2800" dirty="0" smtClean="0"/>
              <a:t>In the future, we will </a:t>
            </a:r>
            <a:r>
              <a:rPr lang="en-US" altLang="zh-TW" sz="2800" dirty="0"/>
              <a:t>develop an automatic mechanism to extract </a:t>
            </a:r>
            <a:r>
              <a:rPr lang="en-US" altLang="zh-TW" sz="2800" dirty="0" smtClean="0"/>
              <a:t>life</a:t>
            </a:r>
            <a:r>
              <a:rPr lang="en-US" altLang="zh-TW" sz="2800" dirty="0" smtClean="0"/>
              <a:t> </a:t>
            </a:r>
            <a:r>
              <a:rPr lang="en-US" altLang="zh-TW" sz="2800" dirty="0"/>
              <a:t>events, </a:t>
            </a:r>
            <a:r>
              <a:rPr lang="en-US" altLang="zh-TW" sz="2800" dirty="0" smtClean="0"/>
              <a:t>emotions and needs for </a:t>
            </a:r>
            <a:r>
              <a:rPr lang="en-US" altLang="zh-TW" sz="2800" dirty="0" smtClean="0"/>
              <a:t>large-scale ad matching.</a:t>
            </a:r>
            <a:endParaRPr lang="zh-TW" altLang="en-US" sz="2800" dirty="0"/>
          </a:p>
        </p:txBody>
      </p:sp>
      <p:sp>
        <p:nvSpPr>
          <p:cNvPr id="4" name="投影片編號版面配置區 3"/>
          <p:cNvSpPr>
            <a:spLocks noGrp="1"/>
          </p:cNvSpPr>
          <p:nvPr>
            <p:ph type="sldNum" sz="quarter" idx="10"/>
          </p:nvPr>
        </p:nvSpPr>
        <p:spPr/>
        <p:txBody>
          <a:bodyPr/>
          <a:lstStyle/>
          <a:p>
            <a:fld id="{272EE183-F669-6845-A2BB-D87CDFF0448C}" type="slidenum">
              <a:rPr lang="en-US" smtClean="0"/>
              <a:pPr/>
              <a:t>16</a:t>
            </a:fld>
            <a:endParaRPr lang="en-US"/>
          </a:p>
        </p:txBody>
      </p:sp>
    </p:spTree>
    <p:extLst>
      <p:ext uri="{BB962C8B-B14F-4D97-AF65-F5344CB8AC3E}">
        <p14:creationId xmlns:p14="http://schemas.microsoft.com/office/powerpoint/2010/main" val="265010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1245" y="2288676"/>
            <a:ext cx="6137344" cy="2148177"/>
          </a:xfrm>
        </p:spPr>
        <p:txBody>
          <a:bodyPr>
            <a:noAutofit/>
          </a:bodyPr>
          <a:lstStyle/>
          <a:p>
            <a:pPr marL="0" indent="0" algn="ctr">
              <a:buNone/>
            </a:pPr>
            <a:r>
              <a:rPr lang="en-US" sz="3600" dirty="0" smtClean="0"/>
              <a:t>Thanks for your listening.</a:t>
            </a:r>
          </a:p>
          <a:p>
            <a:pPr marL="0" indent="0">
              <a:buNone/>
            </a:pPr>
            <a:endParaRPr lang="en-US" sz="3600" dirty="0" smtClean="0"/>
          </a:p>
          <a:p>
            <a:pPr marL="0" indent="0" algn="ctr">
              <a:buNone/>
            </a:pPr>
            <a:r>
              <a:rPr lang="en-US" sz="3600" dirty="0" smtClean="0"/>
              <a:t>Q </a:t>
            </a:r>
            <a:r>
              <a:rPr lang="en-US" sz="2800" i="1" dirty="0" smtClean="0"/>
              <a:t>&amp;</a:t>
            </a:r>
            <a:r>
              <a:rPr lang="en-US" sz="3600" dirty="0" smtClean="0"/>
              <a:t> A</a:t>
            </a:r>
            <a:endParaRPr lang="en-US" sz="3600" dirty="0"/>
          </a:p>
        </p:txBody>
      </p:sp>
      <p:sp>
        <p:nvSpPr>
          <p:cNvPr id="2" name="投影片編號版面配置區 1"/>
          <p:cNvSpPr>
            <a:spLocks noGrp="1"/>
          </p:cNvSpPr>
          <p:nvPr>
            <p:ph type="sldNum" sz="quarter" idx="10"/>
          </p:nvPr>
        </p:nvSpPr>
        <p:spPr/>
        <p:txBody>
          <a:bodyPr/>
          <a:lstStyle/>
          <a:p>
            <a:fld id="{272EE183-F669-6845-A2BB-D87CDFF0448C}" type="slidenum">
              <a:rPr lang="en-US" smtClean="0"/>
              <a:pPr/>
              <a:t>17</a:t>
            </a:fld>
            <a:endParaRPr lang="en-US"/>
          </a:p>
        </p:txBody>
      </p:sp>
    </p:spTree>
    <p:extLst>
      <p:ext uri="{BB962C8B-B14F-4D97-AF65-F5344CB8AC3E}">
        <p14:creationId xmlns:p14="http://schemas.microsoft.com/office/powerpoint/2010/main" val="130956415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72EE183-F669-6845-A2BB-D87CDFF0448C}" type="slidenum">
              <a:rPr lang="en-US" smtClean="0"/>
              <a:pPr/>
              <a:t>18</a:t>
            </a:fld>
            <a:endParaRPr lang="en-US"/>
          </a:p>
        </p:txBody>
      </p:sp>
    </p:spTree>
    <p:extLst>
      <p:ext uri="{BB962C8B-B14F-4D97-AF65-F5344CB8AC3E}">
        <p14:creationId xmlns:p14="http://schemas.microsoft.com/office/powerpoint/2010/main" val="741672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ea typeface="新細明體" charset="-120"/>
              </a:rPr>
              <a:t>Outlines</a:t>
            </a:r>
            <a:endParaRPr lang="zh-TW" altLang="en-US" dirty="0"/>
          </a:p>
        </p:txBody>
      </p:sp>
      <p:sp>
        <p:nvSpPr>
          <p:cNvPr id="3" name="內容版面配置區 2"/>
          <p:cNvSpPr>
            <a:spLocks noGrp="1"/>
          </p:cNvSpPr>
          <p:nvPr>
            <p:ph idx="1"/>
          </p:nvPr>
        </p:nvSpPr>
        <p:spPr/>
        <p:txBody>
          <a:bodyPr/>
          <a:lstStyle/>
          <a:p>
            <a:r>
              <a:rPr lang="en-US" altLang="zh-TW" sz="3600" dirty="0">
                <a:ea typeface="新細明體" charset="-120"/>
              </a:rPr>
              <a:t>Introduction</a:t>
            </a:r>
          </a:p>
          <a:p>
            <a:r>
              <a:rPr lang="en-US" altLang="zh-TW" sz="3600" dirty="0">
                <a:ea typeface="新細明體" charset="-120"/>
              </a:rPr>
              <a:t>Proposed approach</a:t>
            </a:r>
            <a:r>
              <a:rPr lang="en-US" altLang="zh-TW" dirty="0">
                <a:ea typeface="新細明體" charset="-120"/>
              </a:rPr>
              <a:t> </a:t>
            </a:r>
          </a:p>
          <a:p>
            <a:pPr lvl="1"/>
            <a:r>
              <a:rPr lang="en-US" altLang="zh-TW" sz="2400" b="1" dirty="0" smtClean="0">
                <a:solidFill>
                  <a:srgbClr val="FF3300"/>
                </a:solidFill>
              </a:rPr>
              <a:t>E</a:t>
            </a:r>
            <a:r>
              <a:rPr lang="en-US" altLang="zh-TW" sz="2400" b="1" dirty="0" smtClean="0"/>
              <a:t>vent-driven </a:t>
            </a:r>
            <a:r>
              <a:rPr lang="en-US" altLang="zh-TW" sz="2400" b="1" dirty="0" smtClean="0">
                <a:solidFill>
                  <a:srgbClr val="FF3300"/>
                </a:solidFill>
              </a:rPr>
              <a:t>E</a:t>
            </a:r>
            <a:r>
              <a:rPr lang="en-US" altLang="zh-TW" sz="2400" b="1" dirty="0" smtClean="0"/>
              <a:t>motion-</a:t>
            </a:r>
            <a:r>
              <a:rPr lang="en-US" altLang="zh-TW" sz="2400" b="1" dirty="0" smtClean="0">
                <a:solidFill>
                  <a:srgbClr val="FF3300"/>
                </a:solidFill>
              </a:rPr>
              <a:t>N</a:t>
            </a:r>
            <a:r>
              <a:rPr lang="en-US" altLang="zh-TW" sz="2400" b="1" dirty="0" smtClean="0"/>
              <a:t>eed-based </a:t>
            </a:r>
            <a:r>
              <a:rPr lang="en-US" altLang="zh-TW" sz="2400" b="1" dirty="0" smtClean="0">
                <a:solidFill>
                  <a:srgbClr val="FF3300"/>
                </a:solidFill>
              </a:rPr>
              <a:t>A</a:t>
            </a:r>
            <a:r>
              <a:rPr lang="en-US" altLang="zh-TW" sz="2400" b="1" dirty="0" smtClean="0"/>
              <a:t>dvertising model (</a:t>
            </a:r>
            <a:r>
              <a:rPr lang="en-US" altLang="zh-TW" sz="2400" b="1" dirty="0" smtClean="0">
                <a:solidFill>
                  <a:srgbClr val="FF3300"/>
                </a:solidFill>
              </a:rPr>
              <a:t>EENA</a:t>
            </a:r>
            <a:r>
              <a:rPr lang="en-US" altLang="zh-TW" sz="2400" b="1" dirty="0" smtClean="0"/>
              <a:t> </a:t>
            </a:r>
            <a:r>
              <a:rPr lang="en-US" altLang="zh-TW" sz="2400" b="1" dirty="0" smtClean="0"/>
              <a:t>model</a:t>
            </a:r>
            <a:r>
              <a:rPr lang="en-US" altLang="zh-TW" sz="2400" b="1" dirty="0" smtClean="0"/>
              <a:t>)  </a:t>
            </a:r>
          </a:p>
          <a:p>
            <a:r>
              <a:rPr lang="en-US" altLang="zh-TW" sz="4000" dirty="0" smtClean="0">
                <a:ea typeface="標楷體" pitchFamily="65" charset="-120"/>
              </a:rPr>
              <a:t>Experiments</a:t>
            </a:r>
            <a:endParaRPr lang="en-US" altLang="zh-TW" sz="4000" dirty="0">
              <a:ea typeface="標楷體" pitchFamily="65" charset="-120"/>
            </a:endParaRPr>
          </a:p>
          <a:p>
            <a:r>
              <a:rPr lang="en-US" altLang="zh-TW" sz="3600" dirty="0">
                <a:ea typeface="標楷體" pitchFamily="65" charset="-120"/>
              </a:rPr>
              <a:t>Conclusions and future </a:t>
            </a:r>
            <a:r>
              <a:rPr lang="en-US" altLang="zh-TW" sz="3600" dirty="0" smtClean="0">
                <a:ea typeface="標楷體" pitchFamily="65" charset="-120"/>
              </a:rPr>
              <a:t>works</a:t>
            </a:r>
            <a:endParaRPr lang="zh-TW" altLang="en-US" sz="3600" dirty="0">
              <a:ea typeface="標楷體" pitchFamily="65" charset="-120"/>
            </a:endParaRPr>
          </a:p>
        </p:txBody>
      </p:sp>
      <p:sp>
        <p:nvSpPr>
          <p:cNvPr id="4" name="投影片編號版面配置區 3"/>
          <p:cNvSpPr>
            <a:spLocks noGrp="1"/>
          </p:cNvSpPr>
          <p:nvPr>
            <p:ph type="sldNum" sz="quarter" idx="10"/>
          </p:nvPr>
        </p:nvSpPr>
        <p:spPr/>
        <p:txBody>
          <a:bodyPr/>
          <a:lstStyle/>
          <a:p>
            <a:fld id="{272EE183-F669-6845-A2BB-D87CDFF0448C}" type="slidenum">
              <a:rPr lang="en-US" smtClean="0"/>
              <a:pPr/>
              <a:t>2</a:t>
            </a:fld>
            <a:endParaRPr lang="en-US"/>
          </a:p>
        </p:txBody>
      </p:sp>
    </p:spTree>
    <p:extLst>
      <p:ext uri="{BB962C8B-B14F-4D97-AF65-F5344CB8AC3E}">
        <p14:creationId xmlns:p14="http://schemas.microsoft.com/office/powerpoint/2010/main" val="131716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t>More </a:t>
            </a:r>
            <a:r>
              <a:rPr lang="en-US" altLang="zh-TW" dirty="0"/>
              <a:t>and more advertising systems have been developed by Web service providers to display </a:t>
            </a:r>
            <a:endParaRPr lang="en-US" altLang="zh-TW" dirty="0" smtClean="0"/>
          </a:p>
          <a:p>
            <a:pPr lvl="1"/>
            <a:r>
              <a:rPr lang="en-US" altLang="zh-TW" b="1" i="1" dirty="0" smtClean="0">
                <a:solidFill>
                  <a:srgbClr val="FF0000"/>
                </a:solidFill>
              </a:rPr>
              <a:t>contextual </a:t>
            </a:r>
            <a:r>
              <a:rPr lang="en-US" altLang="zh-TW" b="1" i="1" dirty="0">
                <a:solidFill>
                  <a:srgbClr val="FF0000"/>
                </a:solidFill>
              </a:rPr>
              <a:t>ads </a:t>
            </a:r>
            <a:endParaRPr lang="en-US" altLang="zh-TW" dirty="0" smtClean="0"/>
          </a:p>
          <a:p>
            <a:endParaRPr lang="en-US" altLang="zh-TW" dirty="0" smtClean="0"/>
          </a:p>
          <a:p>
            <a:r>
              <a:rPr lang="en-US" altLang="zh-TW" dirty="0" smtClean="0"/>
              <a:t>Generally, most existing advertising systems adopt the following methods</a:t>
            </a:r>
          </a:p>
          <a:p>
            <a:pPr lvl="1"/>
            <a:r>
              <a:rPr lang="en-US" altLang="zh-TW" dirty="0" smtClean="0"/>
              <a:t>topic-relevant advertising methods </a:t>
            </a:r>
          </a:p>
          <a:p>
            <a:pPr lvl="1"/>
            <a:r>
              <a:rPr lang="en-US" altLang="zh-TW" dirty="0" smtClean="0"/>
              <a:t>keyword-matching-based advertising methods </a:t>
            </a:r>
          </a:p>
          <a:p>
            <a:pPr lvl="1"/>
            <a:r>
              <a:rPr lang="en-US" altLang="zh-TW" dirty="0" smtClean="0"/>
              <a:t>advertiser-</a:t>
            </a:r>
            <a:r>
              <a:rPr lang="en-US" altLang="zh-TW" dirty="0" err="1" smtClean="0"/>
              <a:t>bidded</a:t>
            </a:r>
            <a:r>
              <a:rPr lang="en-US" altLang="zh-TW" dirty="0" smtClean="0"/>
              <a:t> topic keywords matching methods</a:t>
            </a:r>
          </a:p>
        </p:txBody>
      </p:sp>
      <p:sp>
        <p:nvSpPr>
          <p:cNvPr id="4" name="投影片編號版面配置區 3"/>
          <p:cNvSpPr>
            <a:spLocks noGrp="1"/>
          </p:cNvSpPr>
          <p:nvPr>
            <p:ph type="sldNum" sz="quarter" idx="10"/>
          </p:nvPr>
        </p:nvSpPr>
        <p:spPr/>
        <p:txBody>
          <a:bodyPr/>
          <a:lstStyle/>
          <a:p>
            <a:fld id="{85DECF0C-E36A-4BD5-9586-94C351F56445}" type="slidenum">
              <a:rPr lang="zh-TW" altLang="en-US" smtClean="0"/>
              <a:pPr/>
              <a:t>3</a:t>
            </a:fld>
            <a:endParaRPr lang="zh-TW"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內容版面配置區 3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7668" y="1597027"/>
            <a:ext cx="6546850" cy="5118059"/>
          </a:xfrm>
        </p:spPr>
      </p:pic>
      <p:sp>
        <p:nvSpPr>
          <p:cNvPr id="2" name="Title 1"/>
          <p:cNvSpPr>
            <a:spLocks noGrp="1"/>
          </p:cNvSpPr>
          <p:nvPr>
            <p:ph type="title"/>
          </p:nvPr>
        </p:nvSpPr>
        <p:spPr>
          <a:xfrm>
            <a:off x="582283" y="186982"/>
            <a:ext cx="6647321" cy="799989"/>
          </a:xfrm>
        </p:spPr>
        <p:txBody>
          <a:bodyPr>
            <a:noAutofit/>
          </a:bodyPr>
          <a:lstStyle/>
          <a:p>
            <a:r>
              <a:rPr lang="en-US" sz="3200" dirty="0" smtClean="0"/>
              <a:t>An unsuitable example of Ad recommendation</a:t>
            </a:r>
            <a:endParaRPr lang="en-US" sz="3200" dirty="0"/>
          </a:p>
        </p:txBody>
      </p:sp>
      <p:sp>
        <p:nvSpPr>
          <p:cNvPr id="19" name="爆炸 2 18"/>
          <p:cNvSpPr/>
          <p:nvPr/>
        </p:nvSpPr>
        <p:spPr bwMode="auto">
          <a:xfrm>
            <a:off x="4457700" y="4646541"/>
            <a:ext cx="3651775" cy="2032963"/>
          </a:xfrm>
          <a:prstGeom prst="irregularSeal2">
            <a:avLst/>
          </a:prstGeom>
          <a:noFill/>
          <a:ln>
            <a:solidFill>
              <a:srgbClr val="AD1B03"/>
            </a:solidFill>
            <a:headEnd type="none" w="med" len="med"/>
            <a:tailEnd type="none" w="med" len="med"/>
          </a:ln>
          <a:extLst/>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TW" sz="1600" b="1" dirty="0" smtClean="0">
                <a:solidFill>
                  <a:srgbClr val="FF0000"/>
                </a:solidFill>
                <a:latin typeface="Times New Roman" pitchFamily="18" charset="0"/>
                <a:ea typeface="新細明體" charset="-120"/>
              </a:rPr>
              <a:t>No correspondence </a:t>
            </a:r>
          </a:p>
          <a:p>
            <a:pPr marL="0" marR="0" indent="0" algn="l" defTabSz="914400" rtl="0" eaLnBrk="1" fontAlgn="base" latinLnBrk="0" hangingPunct="1">
              <a:lnSpc>
                <a:spcPct val="100000"/>
              </a:lnSpc>
              <a:spcBef>
                <a:spcPct val="0"/>
              </a:spcBef>
              <a:spcAft>
                <a:spcPct val="0"/>
              </a:spcAft>
              <a:buClrTx/>
              <a:buSzTx/>
              <a:buFontTx/>
              <a:buNone/>
              <a:tabLst/>
            </a:pPr>
            <a:r>
              <a:rPr lang="en-US" altLang="zh-TW" sz="1600" b="1" dirty="0">
                <a:solidFill>
                  <a:srgbClr val="FF0000"/>
                </a:solidFill>
                <a:latin typeface="Times New Roman" pitchFamily="18" charset="0"/>
                <a:ea typeface="新細明體" charset="-120"/>
              </a:rPr>
              <a:t>t</a:t>
            </a:r>
            <a:r>
              <a:rPr lang="en-US" altLang="zh-TW" sz="1600" b="1" dirty="0" smtClean="0">
                <a:solidFill>
                  <a:srgbClr val="FF0000"/>
                </a:solidFill>
                <a:latin typeface="Times New Roman" pitchFamily="18" charset="0"/>
                <a:ea typeface="新細明體" charset="-120"/>
              </a:rPr>
              <a:t>o bloggers’ needs</a:t>
            </a:r>
            <a:endParaRPr kumimoji="0" lang="zh-TW" altLang="en-US" sz="1600" b="1" i="0" u="none" strike="noStrike" cap="none" normalizeH="0" baseline="0" dirty="0" smtClean="0">
              <a:ln>
                <a:noFill/>
              </a:ln>
              <a:solidFill>
                <a:srgbClr val="FF0000"/>
              </a:solidFill>
              <a:effectLst/>
              <a:latin typeface="Times New Roman" pitchFamily="18" charset="0"/>
              <a:ea typeface="新細明體" charset="-120"/>
            </a:endParaRPr>
          </a:p>
        </p:txBody>
      </p:sp>
      <p:sp>
        <p:nvSpPr>
          <p:cNvPr id="34" name="圓角矩形 33"/>
          <p:cNvSpPr/>
          <p:nvPr/>
        </p:nvSpPr>
        <p:spPr bwMode="auto">
          <a:xfrm>
            <a:off x="1896071" y="1200573"/>
            <a:ext cx="1630900" cy="5478931"/>
          </a:xfrm>
          <a:prstGeom prst="roundRect">
            <a:avLst/>
          </a:prstGeom>
          <a:noFill/>
          <a:ln w="38100" cap="flat" cmpd="sng" algn="ctr">
            <a:solidFill>
              <a:srgbClr val="FF3300"/>
            </a:solidFill>
            <a:prstDash val="solid"/>
            <a:miter lim="800000"/>
            <a:headEnd type="none" w="med" len="med"/>
            <a:tailEnd type="none" w="med" len="med"/>
          </a:ln>
          <a:effectLst/>
          <a:extLst/>
        </p:spPr>
        <p:txBody>
          <a:bodyPr vert="horz" wrap="non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3300"/>
                </a:solidFill>
                <a:effectLst/>
                <a:latin typeface="Times New Roman" pitchFamily="18" charset="0"/>
                <a:ea typeface="新細明體" charset="-120"/>
              </a:rPr>
              <a:t>Google </a:t>
            </a:r>
            <a:r>
              <a:rPr lang="en-US" altLang="zh-TW" sz="2400" b="1" dirty="0" smtClean="0">
                <a:solidFill>
                  <a:srgbClr val="FF3300"/>
                </a:solidFill>
                <a:latin typeface="Times New Roman" pitchFamily="18" charset="0"/>
                <a:ea typeface="新細明體" charset="-120"/>
              </a:rPr>
              <a:t>Ads</a:t>
            </a:r>
            <a:endParaRPr kumimoji="0" lang="zh-TW" altLang="en-US" sz="2400" b="1" i="0" u="none" strike="noStrike" cap="none" normalizeH="0" baseline="0" dirty="0" smtClean="0">
              <a:ln>
                <a:noFill/>
              </a:ln>
              <a:solidFill>
                <a:srgbClr val="FF3300"/>
              </a:solidFill>
              <a:effectLst/>
              <a:latin typeface="Times New Roman" pitchFamily="18" charset="0"/>
              <a:ea typeface="新細明體" charset="-120"/>
            </a:endParaRPr>
          </a:p>
        </p:txBody>
      </p:sp>
      <p:grpSp>
        <p:nvGrpSpPr>
          <p:cNvPr id="38" name="群組 37"/>
          <p:cNvGrpSpPr/>
          <p:nvPr/>
        </p:nvGrpSpPr>
        <p:grpSpPr>
          <a:xfrm>
            <a:off x="5506279" y="4522302"/>
            <a:ext cx="2998483" cy="1140734"/>
            <a:chOff x="5546035" y="4353339"/>
            <a:chExt cx="2998483" cy="1140734"/>
          </a:xfrm>
        </p:grpSpPr>
        <p:grpSp>
          <p:nvGrpSpPr>
            <p:cNvPr id="20" name="群組 19"/>
            <p:cNvGrpSpPr/>
            <p:nvPr/>
          </p:nvGrpSpPr>
          <p:grpSpPr>
            <a:xfrm>
              <a:off x="7269360" y="4591877"/>
              <a:ext cx="1275158" cy="902196"/>
              <a:chOff x="7390211" y="3590966"/>
              <a:chExt cx="1275158" cy="902196"/>
            </a:xfrm>
          </p:grpSpPr>
          <p:cxnSp>
            <p:nvCxnSpPr>
              <p:cNvPr id="7" name="Straight Arrow Connector 6"/>
              <p:cNvCxnSpPr>
                <a:stCxn id="16" idx="0"/>
              </p:cNvCxnSpPr>
              <p:nvPr/>
            </p:nvCxnSpPr>
            <p:spPr>
              <a:xfrm flipH="1" flipV="1">
                <a:off x="7390211" y="3590966"/>
                <a:ext cx="879871" cy="5328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874794" y="4123830"/>
                <a:ext cx="790575" cy="369332"/>
              </a:xfrm>
              <a:prstGeom prst="rect">
                <a:avLst/>
              </a:prstGeom>
              <a:noFill/>
              <a:ln>
                <a:solidFill>
                  <a:schemeClr val="tx2">
                    <a:lumMod val="40000"/>
                    <a:lumOff val="60000"/>
                  </a:schemeClr>
                </a:solidFill>
              </a:ln>
              <a:effectLst>
                <a:glow rad="139700">
                  <a:schemeClr val="accent4">
                    <a:satMod val="175000"/>
                    <a:alpha val="40000"/>
                  </a:schemeClr>
                </a:glow>
              </a:effectLst>
            </p:spPr>
            <p:txBody>
              <a:bodyPr wrap="square" rtlCol="0">
                <a:spAutoFit/>
              </a:bodyPr>
              <a:lstStyle/>
              <a:p>
                <a:r>
                  <a:rPr lang="en-US" dirty="0" smtClean="0">
                    <a:solidFill>
                      <a:srgbClr val="FF0000"/>
                    </a:solidFill>
                  </a:rPr>
                  <a:t>Need</a:t>
                </a:r>
              </a:p>
            </p:txBody>
          </p:sp>
        </p:grpSp>
        <p:sp>
          <p:nvSpPr>
            <p:cNvPr id="37" name="矩形 36"/>
            <p:cNvSpPr/>
            <p:nvPr/>
          </p:nvSpPr>
          <p:spPr bwMode="auto">
            <a:xfrm>
              <a:off x="5546035" y="4353339"/>
              <a:ext cx="2207908" cy="248478"/>
            </a:xfrm>
            <a:prstGeom prst="rect">
              <a:avLst/>
            </a:prstGeom>
            <a:noFill/>
            <a:ln w="28575" cap="flat" cmpd="sng" algn="ctr">
              <a:solidFill>
                <a:srgbClr val="FF33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grpSp>
      <p:grpSp>
        <p:nvGrpSpPr>
          <p:cNvPr id="40" name="群組 39"/>
          <p:cNvGrpSpPr/>
          <p:nvPr/>
        </p:nvGrpSpPr>
        <p:grpSpPr>
          <a:xfrm>
            <a:off x="5327582" y="1593766"/>
            <a:ext cx="2949316" cy="707909"/>
            <a:chOff x="5367338" y="1424803"/>
            <a:chExt cx="2949316" cy="707909"/>
          </a:xfrm>
        </p:grpSpPr>
        <p:grpSp>
          <p:nvGrpSpPr>
            <p:cNvPr id="21" name="群組 20"/>
            <p:cNvGrpSpPr/>
            <p:nvPr/>
          </p:nvGrpSpPr>
          <p:grpSpPr>
            <a:xfrm>
              <a:off x="5879099" y="1424803"/>
              <a:ext cx="2437555" cy="522484"/>
              <a:chOff x="5072064" y="1372713"/>
              <a:chExt cx="2437555" cy="522484"/>
            </a:xfrm>
          </p:grpSpPr>
          <p:sp>
            <p:nvSpPr>
              <p:cNvPr id="8" name="TextBox 7"/>
              <p:cNvSpPr txBox="1"/>
              <p:nvPr/>
            </p:nvSpPr>
            <p:spPr>
              <a:xfrm>
                <a:off x="6210301" y="1372713"/>
                <a:ext cx="1299318" cy="369332"/>
              </a:xfrm>
              <a:prstGeom prst="rect">
                <a:avLst/>
              </a:prstGeom>
              <a:noFill/>
              <a:ln>
                <a:solidFill>
                  <a:schemeClr val="tx2">
                    <a:lumMod val="40000"/>
                    <a:lumOff val="60000"/>
                  </a:schemeClr>
                </a:solidFill>
              </a:ln>
              <a:effectLst>
                <a:glow rad="139700">
                  <a:schemeClr val="accent4">
                    <a:satMod val="175000"/>
                    <a:alpha val="40000"/>
                  </a:schemeClr>
                </a:glow>
              </a:effectLst>
            </p:spPr>
            <p:txBody>
              <a:bodyPr wrap="square" rtlCol="0">
                <a:spAutoFit/>
              </a:bodyPr>
              <a:lstStyle/>
              <a:p>
                <a:r>
                  <a:rPr lang="en-US" dirty="0" smtClean="0">
                    <a:solidFill>
                      <a:srgbClr val="FF0000"/>
                    </a:solidFill>
                  </a:rPr>
                  <a:t>Life Event</a:t>
                </a:r>
                <a:endParaRPr lang="en-US" dirty="0" smtClean="0">
                  <a:solidFill>
                    <a:srgbClr val="FF0000"/>
                  </a:solidFill>
                </a:endParaRPr>
              </a:p>
            </p:txBody>
          </p:sp>
          <p:cxnSp>
            <p:nvCxnSpPr>
              <p:cNvPr id="10" name="Straight Arrow Connector 9"/>
              <p:cNvCxnSpPr/>
              <p:nvPr/>
            </p:nvCxnSpPr>
            <p:spPr>
              <a:xfrm flipH="1">
                <a:off x="5072064" y="1581151"/>
                <a:ext cx="1138236" cy="3140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9" name="矩形 38"/>
            <p:cNvSpPr/>
            <p:nvPr/>
          </p:nvSpPr>
          <p:spPr bwMode="auto">
            <a:xfrm>
              <a:off x="5367338" y="1947287"/>
              <a:ext cx="1023523" cy="185425"/>
            </a:xfrm>
            <a:prstGeom prst="rect">
              <a:avLst/>
            </a:prstGeom>
            <a:noFill/>
            <a:ln w="28575" cap="flat" cmpd="sng" algn="ctr">
              <a:solidFill>
                <a:srgbClr val="FF33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grpSp>
      <p:grpSp>
        <p:nvGrpSpPr>
          <p:cNvPr id="44" name="群組 43"/>
          <p:cNvGrpSpPr/>
          <p:nvPr/>
        </p:nvGrpSpPr>
        <p:grpSpPr>
          <a:xfrm>
            <a:off x="4179820" y="1200573"/>
            <a:ext cx="1104900" cy="1101102"/>
            <a:chOff x="4219576" y="1031610"/>
            <a:chExt cx="1104900" cy="1101102"/>
          </a:xfrm>
        </p:grpSpPr>
        <p:grpSp>
          <p:nvGrpSpPr>
            <p:cNvPr id="22" name="群組 21"/>
            <p:cNvGrpSpPr/>
            <p:nvPr/>
          </p:nvGrpSpPr>
          <p:grpSpPr>
            <a:xfrm>
              <a:off x="4219576" y="1031610"/>
              <a:ext cx="1104900" cy="887619"/>
              <a:chOff x="3588547" y="1342222"/>
              <a:chExt cx="1104900" cy="887619"/>
            </a:xfrm>
          </p:grpSpPr>
          <p:sp>
            <p:nvSpPr>
              <p:cNvPr id="11" name="TextBox 10"/>
              <p:cNvSpPr txBox="1"/>
              <p:nvPr/>
            </p:nvSpPr>
            <p:spPr>
              <a:xfrm>
                <a:off x="3588547" y="1342222"/>
                <a:ext cx="1104900" cy="369332"/>
              </a:xfrm>
              <a:prstGeom prst="rect">
                <a:avLst/>
              </a:prstGeom>
              <a:noFill/>
              <a:ln>
                <a:solidFill>
                  <a:schemeClr val="accent3">
                    <a:lumMod val="50000"/>
                  </a:schemeClr>
                </a:solidFill>
              </a:ln>
              <a:effectLst>
                <a:glow rad="139700">
                  <a:schemeClr val="accent4">
                    <a:satMod val="175000"/>
                    <a:alpha val="40000"/>
                  </a:schemeClr>
                </a:glow>
              </a:effectLst>
            </p:spPr>
            <p:txBody>
              <a:bodyPr wrap="square" rtlCol="0">
                <a:spAutoFit/>
              </a:bodyPr>
              <a:lstStyle/>
              <a:p>
                <a:r>
                  <a:rPr lang="en-US" dirty="0" smtClean="0">
                    <a:solidFill>
                      <a:srgbClr val="FF0000"/>
                    </a:solidFill>
                  </a:rPr>
                  <a:t>Emotion</a:t>
                </a:r>
              </a:p>
            </p:txBody>
          </p:sp>
          <p:cxnSp>
            <p:nvCxnSpPr>
              <p:cNvPr id="13" name="Straight Arrow Connector 12"/>
              <p:cNvCxnSpPr/>
              <p:nvPr/>
            </p:nvCxnSpPr>
            <p:spPr>
              <a:xfrm>
                <a:off x="4169968" y="1738676"/>
                <a:ext cx="299641" cy="491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3" name="矩形 42"/>
            <p:cNvSpPr/>
            <p:nvPr/>
          </p:nvSpPr>
          <p:spPr bwMode="auto">
            <a:xfrm>
              <a:off x="4876801" y="1947287"/>
              <a:ext cx="447675" cy="185425"/>
            </a:xfrm>
            <a:prstGeom prst="rect">
              <a:avLst/>
            </a:prstGeom>
            <a:noFill/>
            <a:ln w="28575" cap="flat" cmpd="sng" algn="ctr">
              <a:solidFill>
                <a:srgbClr val="FF33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grpSp>
      <p:sp>
        <p:nvSpPr>
          <p:cNvPr id="3" name="投影片編號版面配置區 2"/>
          <p:cNvSpPr>
            <a:spLocks noGrp="1"/>
          </p:cNvSpPr>
          <p:nvPr>
            <p:ph type="sldNum" sz="quarter" idx="10"/>
          </p:nvPr>
        </p:nvSpPr>
        <p:spPr/>
        <p:txBody>
          <a:bodyPr/>
          <a:lstStyle/>
          <a:p>
            <a:fld id="{272EE183-F669-6845-A2BB-D87CDFF0448C}" type="slidenum">
              <a:rPr lang="en-US" smtClean="0"/>
              <a:pPr/>
              <a:t>4</a:t>
            </a:fld>
            <a:endParaRPr lang="en-US"/>
          </a:p>
        </p:txBody>
      </p:sp>
    </p:spTree>
    <p:extLst>
      <p:ext uri="{BB962C8B-B14F-4D97-AF65-F5344CB8AC3E}">
        <p14:creationId xmlns:p14="http://schemas.microsoft.com/office/powerpoint/2010/main" val="31380759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 calcmode="lin" valueType="num">
                                      <p:cBhvr>
                                        <p:cTn id="35" dur="1000" fill="hold"/>
                                        <p:tgtEl>
                                          <p:spTgt spid="19"/>
                                        </p:tgtEl>
                                        <p:attrNameLst>
                                          <p:attrName>style.rotation</p:attrName>
                                        </p:attrNameLst>
                                      </p:cBhvr>
                                      <p:tavLst>
                                        <p:tav tm="0">
                                          <p:val>
                                            <p:fltVal val="90"/>
                                          </p:val>
                                        </p:tav>
                                        <p:tav tm="100000">
                                          <p:val>
                                            <p:fltVal val="0"/>
                                          </p:val>
                                        </p:tav>
                                      </p:tavLst>
                                    </p:anim>
                                    <p:animEffect transition="in" filter="fade">
                                      <p:cBhvr>
                                        <p:cTn id="3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Observation</a:t>
            </a:r>
          </a:p>
        </p:txBody>
      </p:sp>
      <p:sp>
        <p:nvSpPr>
          <p:cNvPr id="4" name="內容版面配置區 3"/>
          <p:cNvSpPr>
            <a:spLocks noGrp="1"/>
          </p:cNvSpPr>
          <p:nvPr>
            <p:ph idx="1"/>
          </p:nvPr>
        </p:nvSpPr>
        <p:spPr>
          <a:xfrm>
            <a:off x="395536" y="1885528"/>
            <a:ext cx="8061077" cy="1267247"/>
          </a:xfrm>
        </p:spPr>
        <p:txBody>
          <a:bodyPr/>
          <a:lstStyle/>
          <a:p>
            <a:pPr lvl="1"/>
            <a:r>
              <a:rPr lang="en-US" altLang="zh-TW" sz="2400" b="1" dirty="0"/>
              <a:t>The analysis of emotions and needs on the randomly selected 30 blog articles for five frequent life events.</a:t>
            </a:r>
            <a:endParaRPr lang="zh-TW" altLang="en-US" dirty="0"/>
          </a:p>
        </p:txBody>
      </p:sp>
      <p:sp>
        <p:nvSpPr>
          <p:cNvPr id="3" name="投影片編號版面配置區 2"/>
          <p:cNvSpPr>
            <a:spLocks noGrp="1"/>
          </p:cNvSpPr>
          <p:nvPr>
            <p:ph type="sldNum" sz="quarter" idx="10"/>
          </p:nvPr>
        </p:nvSpPr>
        <p:spPr/>
        <p:txBody>
          <a:bodyPr>
            <a:normAutofit fontScale="92500" lnSpcReduction="10000"/>
          </a:bodyPr>
          <a:lstStyle/>
          <a:p>
            <a:fld id="{61D4997D-FC72-4BAA-9AE5-DA4808BDD895}" type="slidenum">
              <a:rPr lang="zh-TW" altLang="en-US" smtClean="0"/>
              <a:pPr/>
              <a:t>5</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3077579248"/>
              </p:ext>
            </p:extLst>
          </p:nvPr>
        </p:nvGraphicFramePr>
        <p:xfrm>
          <a:off x="795972" y="3289934"/>
          <a:ext cx="7738427" cy="2430698"/>
        </p:xfrm>
        <a:graphic>
          <a:graphicData uri="http://schemas.openxmlformats.org/drawingml/2006/table">
            <a:tbl>
              <a:tblPr firstRow="1" firstCol="1" bandRow="1" bandCol="1">
                <a:solidFill>
                  <a:srgbClr val="FFFFFF"/>
                </a:solidFill>
                <a:tableStyleId>{5C22544A-7EE6-4342-B048-85BDC9FD1C3A}</a:tableStyleId>
              </a:tblPr>
              <a:tblGrid>
                <a:gridCol w="1538385"/>
                <a:gridCol w="2175578"/>
                <a:gridCol w="1835568"/>
                <a:gridCol w="2188896"/>
              </a:tblGrid>
              <a:tr h="191304">
                <a:tc rowSpan="2">
                  <a:txBody>
                    <a:bodyPr/>
                    <a:lstStyle/>
                    <a:p>
                      <a:pPr algn="ctr">
                        <a:spcAft>
                          <a:spcPts val="0"/>
                        </a:spcAft>
                      </a:pPr>
                      <a:r>
                        <a:rPr lang="en-US" sz="1050" dirty="0">
                          <a:solidFill>
                            <a:schemeClr val="bg2"/>
                          </a:solidFill>
                          <a:effectLst/>
                        </a:rPr>
                        <a:t>Frequent Life Events</a:t>
                      </a:r>
                      <a:endParaRPr lang="zh-TW" sz="1100" dirty="0">
                        <a:solidFill>
                          <a:schemeClr val="bg2"/>
                        </a:solidFill>
                        <a:effectLst/>
                        <a:latin typeface="Times New Roman"/>
                        <a:ea typeface="SimSun"/>
                      </a:endParaRPr>
                    </a:p>
                  </a:txBody>
                  <a:tcPr marL="36195" marR="3619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gridSpan="2">
                  <a:txBody>
                    <a:bodyPr/>
                    <a:lstStyle/>
                    <a:p>
                      <a:pPr algn="ctr">
                        <a:spcAft>
                          <a:spcPts val="0"/>
                        </a:spcAft>
                      </a:pPr>
                      <a:r>
                        <a:rPr lang="en-US" sz="1050">
                          <a:solidFill>
                            <a:schemeClr val="bg2"/>
                          </a:solidFill>
                          <a:effectLst/>
                        </a:rPr>
                        <a:t>Frequent Emotions Terms</a:t>
                      </a:r>
                      <a:endParaRPr lang="zh-TW" sz="1100">
                        <a:solidFill>
                          <a:schemeClr val="bg2"/>
                        </a:solidFill>
                        <a:effectLst/>
                        <a:latin typeface="Times New Roman"/>
                        <a:ea typeface="SimSun"/>
                      </a:endParaRPr>
                    </a:p>
                  </a:txBody>
                  <a:tcPr marL="36195" marR="3619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zh-TW" altLang="en-US"/>
                    </a:p>
                  </a:txBody>
                  <a:tcPr/>
                </a:tc>
                <a:tc rowSpan="2">
                  <a:txBody>
                    <a:bodyPr/>
                    <a:lstStyle/>
                    <a:p>
                      <a:pPr algn="ctr">
                        <a:spcAft>
                          <a:spcPts val="0"/>
                        </a:spcAft>
                      </a:pPr>
                      <a:r>
                        <a:rPr lang="en-US" sz="1050">
                          <a:solidFill>
                            <a:schemeClr val="bg2"/>
                          </a:solidFill>
                          <a:effectLst/>
                        </a:rPr>
                        <a:t>Frequent Needs</a:t>
                      </a:r>
                      <a:endParaRPr lang="zh-TW" sz="1100">
                        <a:solidFill>
                          <a:schemeClr val="bg2"/>
                        </a:solidFill>
                        <a:effectLst/>
                        <a:latin typeface="Times New Roman"/>
                        <a:ea typeface="SimSun"/>
                      </a:endParaRPr>
                    </a:p>
                  </a:txBody>
                  <a:tcPr marL="36195" marR="3619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191304">
                <a:tc vMerge="1">
                  <a:txBody>
                    <a:bodyPr/>
                    <a:lstStyle/>
                    <a:p>
                      <a:endParaRPr lang="zh-TW" altLang="en-US"/>
                    </a:p>
                  </a:txBody>
                  <a:tcPr/>
                </a:tc>
                <a:tc>
                  <a:txBody>
                    <a:bodyPr/>
                    <a:lstStyle/>
                    <a:p>
                      <a:pPr algn="ctr">
                        <a:spcAft>
                          <a:spcPts val="0"/>
                        </a:spcAft>
                      </a:pPr>
                      <a:r>
                        <a:rPr lang="en-US" sz="1050">
                          <a:solidFill>
                            <a:schemeClr val="bg2"/>
                          </a:solidFill>
                          <a:effectLst/>
                        </a:rPr>
                        <a:t>Positive</a:t>
                      </a:r>
                      <a:endParaRPr lang="zh-TW" sz="1100">
                        <a:solidFill>
                          <a:schemeClr val="bg2"/>
                        </a:solidFill>
                        <a:effectLst/>
                        <a:latin typeface="Times New Roman"/>
                        <a:ea typeface="SimSun"/>
                      </a:endParaRPr>
                    </a:p>
                  </a:txBody>
                  <a:tcPr marL="36195" marR="3619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spcAft>
                          <a:spcPts val="0"/>
                        </a:spcAft>
                      </a:pPr>
                      <a:r>
                        <a:rPr lang="en-US" sz="1050">
                          <a:solidFill>
                            <a:schemeClr val="bg2"/>
                          </a:solidFill>
                          <a:effectLst/>
                        </a:rPr>
                        <a:t>Negative</a:t>
                      </a:r>
                      <a:endParaRPr lang="zh-TW" sz="1100">
                        <a:solidFill>
                          <a:schemeClr val="bg2"/>
                        </a:solidFill>
                        <a:effectLst/>
                        <a:latin typeface="Times New Roman"/>
                        <a:ea typeface="SimSun"/>
                      </a:endParaRPr>
                    </a:p>
                  </a:txBody>
                  <a:tcPr marL="36195" marR="3619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endParaRPr lang="zh-TW" altLang="en-US"/>
                    </a:p>
                  </a:txBody>
                  <a:tcPr/>
                </a:tc>
              </a:tr>
              <a:tr h="416858">
                <a:tc>
                  <a:txBody>
                    <a:bodyPr/>
                    <a:lstStyle/>
                    <a:p>
                      <a:pPr algn="l">
                        <a:spcAft>
                          <a:spcPts val="0"/>
                        </a:spcAft>
                      </a:pPr>
                      <a:r>
                        <a:rPr lang="en-US" sz="1050" dirty="0" err="1">
                          <a:solidFill>
                            <a:schemeClr val="bg2"/>
                          </a:solidFill>
                          <a:effectLst/>
                        </a:rPr>
                        <a:t>回家</a:t>
                      </a:r>
                      <a:r>
                        <a:rPr lang="en-US" sz="1050" dirty="0">
                          <a:solidFill>
                            <a:schemeClr val="bg2"/>
                          </a:solidFill>
                          <a:effectLst/>
                        </a:rPr>
                        <a:t>(go home)</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dirty="0" err="1">
                          <a:solidFill>
                            <a:schemeClr val="bg2"/>
                          </a:solidFill>
                          <a:effectLst/>
                        </a:rPr>
                        <a:t>開心</a:t>
                      </a:r>
                      <a:r>
                        <a:rPr lang="en-US" sz="1050" dirty="0">
                          <a:solidFill>
                            <a:schemeClr val="bg2"/>
                          </a:solidFill>
                          <a:effectLst/>
                        </a:rPr>
                        <a:t>(joyful)、</a:t>
                      </a:r>
                      <a:r>
                        <a:rPr lang="en-US" sz="1050" dirty="0" err="1">
                          <a:solidFill>
                            <a:schemeClr val="bg2"/>
                          </a:solidFill>
                          <a:effectLst/>
                        </a:rPr>
                        <a:t>喜歡</a:t>
                      </a:r>
                      <a:r>
                        <a:rPr lang="en-US" sz="1050" dirty="0">
                          <a:solidFill>
                            <a:schemeClr val="bg2"/>
                          </a:solidFill>
                          <a:effectLst/>
                        </a:rPr>
                        <a:t>(enjoy)、</a:t>
                      </a:r>
                      <a:r>
                        <a:rPr lang="zh-TW" sz="1050" dirty="0">
                          <a:solidFill>
                            <a:schemeClr val="bg2"/>
                          </a:solidFill>
                          <a:effectLst/>
                        </a:rPr>
                        <a:t>可愛</a:t>
                      </a:r>
                      <a:r>
                        <a:rPr lang="en-US" sz="1050" dirty="0">
                          <a:solidFill>
                            <a:schemeClr val="bg2"/>
                          </a:solidFill>
                          <a:effectLst/>
                        </a:rPr>
                        <a:t>(cute)</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a:solidFill>
                            <a:schemeClr val="bg2"/>
                          </a:solidFill>
                          <a:effectLst/>
                        </a:rPr>
                        <a:t>害怕(afraid)、小心(careful)、不好意思(embarrassing)</a:t>
                      </a:r>
                      <a:endParaRPr lang="zh-TW" sz="110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dirty="0" err="1">
                          <a:solidFill>
                            <a:schemeClr val="bg2"/>
                          </a:solidFill>
                          <a:effectLst/>
                        </a:rPr>
                        <a:t>感情</a:t>
                      </a:r>
                      <a:r>
                        <a:rPr lang="en-US" sz="1050" dirty="0">
                          <a:solidFill>
                            <a:schemeClr val="bg2"/>
                          </a:solidFill>
                          <a:effectLst/>
                        </a:rPr>
                        <a:t>(affection)、</a:t>
                      </a:r>
                      <a:r>
                        <a:rPr lang="en-US" sz="1050" dirty="0" err="1">
                          <a:solidFill>
                            <a:schemeClr val="bg2"/>
                          </a:solidFill>
                          <a:effectLst/>
                        </a:rPr>
                        <a:t>麻將</a:t>
                      </a:r>
                      <a:r>
                        <a:rPr lang="en-US" sz="1050" dirty="0">
                          <a:solidFill>
                            <a:schemeClr val="bg2"/>
                          </a:solidFill>
                          <a:effectLst/>
                        </a:rPr>
                        <a:t>(mahjong)、</a:t>
                      </a:r>
                      <a:r>
                        <a:rPr lang="en-US" sz="1050" dirty="0" err="1">
                          <a:solidFill>
                            <a:schemeClr val="bg2"/>
                          </a:solidFill>
                          <a:effectLst/>
                        </a:rPr>
                        <a:t>回台灣</a:t>
                      </a:r>
                      <a:r>
                        <a:rPr lang="en-US" sz="1050" dirty="0">
                          <a:solidFill>
                            <a:schemeClr val="bg2"/>
                          </a:solidFill>
                          <a:effectLst/>
                        </a:rPr>
                        <a:t>(return to Taiwan)</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411480">
                <a:tc>
                  <a:txBody>
                    <a:bodyPr/>
                    <a:lstStyle/>
                    <a:p>
                      <a:pPr algn="l">
                        <a:spcAft>
                          <a:spcPts val="0"/>
                        </a:spcAft>
                      </a:pPr>
                      <a:r>
                        <a:rPr lang="en-US" sz="1050" dirty="0" err="1">
                          <a:solidFill>
                            <a:schemeClr val="bg2"/>
                          </a:solidFill>
                          <a:effectLst/>
                        </a:rPr>
                        <a:t>出門</a:t>
                      </a:r>
                      <a:r>
                        <a:rPr lang="en-US" sz="1050" dirty="0">
                          <a:solidFill>
                            <a:schemeClr val="bg2"/>
                          </a:solidFill>
                          <a:effectLst/>
                        </a:rPr>
                        <a:t>(leave home)</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dirty="0" err="1">
                          <a:solidFill>
                            <a:schemeClr val="bg2"/>
                          </a:solidFill>
                          <a:effectLst/>
                        </a:rPr>
                        <a:t>喜歡</a:t>
                      </a:r>
                      <a:r>
                        <a:rPr lang="en-US" sz="1050" dirty="0">
                          <a:solidFill>
                            <a:schemeClr val="bg2"/>
                          </a:solidFill>
                          <a:effectLst/>
                        </a:rPr>
                        <a:t>(enjoy)、</a:t>
                      </a:r>
                      <a:r>
                        <a:rPr lang="en-US" sz="1050" dirty="0" err="1">
                          <a:solidFill>
                            <a:schemeClr val="bg2"/>
                          </a:solidFill>
                          <a:effectLst/>
                        </a:rPr>
                        <a:t>可愛</a:t>
                      </a:r>
                      <a:r>
                        <a:rPr lang="en-US" sz="1050" dirty="0">
                          <a:solidFill>
                            <a:schemeClr val="bg2"/>
                          </a:solidFill>
                          <a:effectLst/>
                        </a:rPr>
                        <a:t>(cute)、</a:t>
                      </a:r>
                      <a:r>
                        <a:rPr lang="en-US" sz="1050" dirty="0" err="1">
                          <a:solidFill>
                            <a:schemeClr val="bg2"/>
                          </a:solidFill>
                          <a:effectLst/>
                        </a:rPr>
                        <a:t>開心</a:t>
                      </a:r>
                      <a:r>
                        <a:rPr lang="en-US" sz="1050" dirty="0">
                          <a:solidFill>
                            <a:schemeClr val="bg2"/>
                          </a:solidFill>
                          <a:effectLst/>
                        </a:rPr>
                        <a:t>(joyful)</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dirty="0" err="1">
                          <a:solidFill>
                            <a:schemeClr val="bg2"/>
                          </a:solidFill>
                          <a:effectLst/>
                        </a:rPr>
                        <a:t>害怕</a:t>
                      </a:r>
                      <a:r>
                        <a:rPr lang="en-US" sz="1050" dirty="0">
                          <a:solidFill>
                            <a:schemeClr val="bg2"/>
                          </a:solidFill>
                          <a:effectLst/>
                        </a:rPr>
                        <a:t>(afraid)、</a:t>
                      </a:r>
                      <a:r>
                        <a:rPr lang="en-US" sz="1050" dirty="0" err="1">
                          <a:solidFill>
                            <a:schemeClr val="bg2"/>
                          </a:solidFill>
                          <a:effectLst/>
                        </a:rPr>
                        <a:t>可惜</a:t>
                      </a:r>
                      <a:r>
                        <a:rPr lang="en-US" sz="1050" dirty="0">
                          <a:solidFill>
                            <a:schemeClr val="bg2"/>
                          </a:solidFill>
                          <a:effectLst/>
                        </a:rPr>
                        <a:t>(regretted)、</a:t>
                      </a:r>
                      <a:r>
                        <a:rPr lang="en-US" sz="1050" dirty="0" err="1">
                          <a:solidFill>
                            <a:schemeClr val="bg2"/>
                          </a:solidFill>
                          <a:effectLst/>
                        </a:rPr>
                        <a:t>懷疑</a:t>
                      </a:r>
                      <a:r>
                        <a:rPr lang="en-US" sz="1050" dirty="0">
                          <a:solidFill>
                            <a:schemeClr val="bg2"/>
                          </a:solidFill>
                          <a:effectLst/>
                        </a:rPr>
                        <a:t>(doubt)</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dirty="0" err="1">
                          <a:solidFill>
                            <a:schemeClr val="bg2"/>
                          </a:solidFill>
                          <a:effectLst/>
                        </a:rPr>
                        <a:t>治安</a:t>
                      </a:r>
                      <a:r>
                        <a:rPr lang="en-US" sz="1050" dirty="0">
                          <a:solidFill>
                            <a:schemeClr val="bg2"/>
                          </a:solidFill>
                          <a:effectLst/>
                        </a:rPr>
                        <a:t>(public security)、</a:t>
                      </a:r>
                      <a:r>
                        <a:rPr lang="en-US" sz="1050" dirty="0" err="1">
                          <a:solidFill>
                            <a:schemeClr val="bg2"/>
                          </a:solidFill>
                          <a:effectLst/>
                        </a:rPr>
                        <a:t>餐廳</a:t>
                      </a:r>
                      <a:r>
                        <a:rPr lang="en-US" sz="1050" dirty="0">
                          <a:solidFill>
                            <a:schemeClr val="bg2"/>
                          </a:solidFill>
                          <a:effectLst/>
                        </a:rPr>
                        <a:t>(restaurant)、</a:t>
                      </a:r>
                      <a:br>
                        <a:rPr lang="en-US" sz="1050" dirty="0">
                          <a:solidFill>
                            <a:schemeClr val="bg2"/>
                          </a:solidFill>
                          <a:effectLst/>
                        </a:rPr>
                      </a:br>
                      <a:r>
                        <a:rPr lang="en-US" sz="1050" dirty="0" err="1">
                          <a:solidFill>
                            <a:schemeClr val="bg2"/>
                          </a:solidFill>
                          <a:effectLst/>
                        </a:rPr>
                        <a:t>環島</a:t>
                      </a:r>
                      <a:r>
                        <a:rPr lang="en-US" sz="1050" dirty="0">
                          <a:solidFill>
                            <a:schemeClr val="bg2"/>
                          </a:solidFill>
                          <a:effectLst/>
                        </a:rPr>
                        <a:t>(around the Island)</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82609">
                <a:tc>
                  <a:txBody>
                    <a:bodyPr/>
                    <a:lstStyle/>
                    <a:p>
                      <a:pPr algn="l">
                        <a:spcAft>
                          <a:spcPts val="0"/>
                        </a:spcAft>
                      </a:pPr>
                      <a:r>
                        <a:rPr lang="en-US" sz="1050" dirty="0" err="1">
                          <a:solidFill>
                            <a:schemeClr val="bg2"/>
                          </a:solidFill>
                          <a:effectLst/>
                        </a:rPr>
                        <a:t>上課</a:t>
                      </a:r>
                      <a:r>
                        <a:rPr lang="en-US" sz="1050" dirty="0">
                          <a:solidFill>
                            <a:schemeClr val="bg2"/>
                          </a:solidFill>
                          <a:effectLst/>
                        </a:rPr>
                        <a:t>(attend class)</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a:solidFill>
                            <a:schemeClr val="bg2"/>
                          </a:solidFill>
                          <a:effectLst/>
                        </a:rPr>
                        <a:t>開心(joyful)、喜歡(enjoy)、可愛(cute)</a:t>
                      </a:r>
                      <a:endParaRPr lang="zh-TW" sz="110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a:solidFill>
                            <a:schemeClr val="bg2"/>
                          </a:solidFill>
                          <a:effectLst/>
                        </a:rPr>
                        <a:t>可怕(fearful)、無聊(bored)、恐怖(terror)</a:t>
                      </a:r>
                      <a:endParaRPr lang="zh-TW" sz="110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a:solidFill>
                            <a:schemeClr val="bg2"/>
                          </a:solidFill>
                          <a:effectLst/>
                        </a:rPr>
                        <a:t>旅行(travel)、學分(credit points)、功課(homework)</a:t>
                      </a:r>
                      <a:endParaRPr lang="zh-TW" sz="110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82609">
                <a:tc>
                  <a:txBody>
                    <a:bodyPr/>
                    <a:lstStyle/>
                    <a:p>
                      <a:pPr algn="l">
                        <a:spcAft>
                          <a:spcPts val="0"/>
                        </a:spcAft>
                      </a:pPr>
                      <a:r>
                        <a:rPr lang="en-US" sz="1050" dirty="0" err="1">
                          <a:solidFill>
                            <a:schemeClr val="bg2"/>
                          </a:solidFill>
                          <a:effectLst/>
                        </a:rPr>
                        <a:t>上班</a:t>
                      </a:r>
                      <a:r>
                        <a:rPr lang="en-US" sz="1050" dirty="0">
                          <a:solidFill>
                            <a:schemeClr val="bg2"/>
                          </a:solidFill>
                          <a:effectLst/>
                        </a:rPr>
                        <a:t>(go to work)</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a:solidFill>
                            <a:schemeClr val="bg2"/>
                          </a:solidFill>
                          <a:effectLst/>
                        </a:rPr>
                        <a:t>喜歡(enjoy)、希望(hope)、有趣(funny)</a:t>
                      </a:r>
                      <a:endParaRPr lang="zh-TW" sz="110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a:solidFill>
                            <a:schemeClr val="bg2"/>
                          </a:solidFill>
                          <a:effectLst/>
                        </a:rPr>
                        <a:t>擔心(worry)、討厭(dislike)、無聊(bored)</a:t>
                      </a:r>
                      <a:endParaRPr lang="zh-TW" sz="110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a:solidFill>
                            <a:schemeClr val="bg2"/>
                          </a:solidFill>
                          <a:effectLst/>
                        </a:rPr>
                        <a:t>旅遊(travel)、書籍(book)、換工作(change job)</a:t>
                      </a:r>
                      <a:endParaRPr lang="zh-TW" sz="110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85954">
                <a:tc>
                  <a:txBody>
                    <a:bodyPr/>
                    <a:lstStyle/>
                    <a:p>
                      <a:pPr algn="l">
                        <a:spcAft>
                          <a:spcPts val="0"/>
                        </a:spcAft>
                      </a:pPr>
                      <a:r>
                        <a:rPr lang="en-US" sz="1050" dirty="0" err="1">
                          <a:solidFill>
                            <a:schemeClr val="bg2"/>
                          </a:solidFill>
                          <a:effectLst/>
                        </a:rPr>
                        <a:t>休息</a:t>
                      </a:r>
                      <a:r>
                        <a:rPr lang="en-US" sz="1050" dirty="0">
                          <a:solidFill>
                            <a:schemeClr val="bg2"/>
                          </a:solidFill>
                          <a:effectLst/>
                        </a:rPr>
                        <a:t>(take a break)</a:t>
                      </a:r>
                      <a:endParaRPr lang="zh-TW" sz="1100" dirty="0">
                        <a:solidFill>
                          <a:schemeClr val="bg2"/>
                        </a:solidFill>
                        <a:effectLst/>
                        <a:latin typeface="Times New Roman"/>
                        <a:ea typeface="SimSun"/>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dirty="0" err="1">
                          <a:solidFill>
                            <a:schemeClr val="bg2"/>
                          </a:solidFill>
                          <a:effectLst/>
                        </a:rPr>
                        <a:t>喜歡</a:t>
                      </a:r>
                      <a:r>
                        <a:rPr lang="en-US" sz="1050" dirty="0">
                          <a:solidFill>
                            <a:schemeClr val="bg2"/>
                          </a:solidFill>
                          <a:effectLst/>
                        </a:rPr>
                        <a:t>(enjoy)、</a:t>
                      </a:r>
                      <a:r>
                        <a:rPr lang="en-US" sz="1050" dirty="0" err="1">
                          <a:solidFill>
                            <a:schemeClr val="bg2"/>
                          </a:solidFill>
                          <a:effectLst/>
                        </a:rPr>
                        <a:t>不錯</a:t>
                      </a:r>
                      <a:r>
                        <a:rPr lang="en-US" sz="1050" dirty="0">
                          <a:solidFill>
                            <a:schemeClr val="bg2"/>
                          </a:solidFill>
                          <a:effectLst/>
                        </a:rPr>
                        <a:t>(not bad)、</a:t>
                      </a:r>
                      <a:r>
                        <a:rPr lang="en-US" sz="1050" dirty="0" err="1">
                          <a:solidFill>
                            <a:schemeClr val="bg2"/>
                          </a:solidFill>
                          <a:effectLst/>
                        </a:rPr>
                        <a:t>開心</a:t>
                      </a:r>
                      <a:r>
                        <a:rPr lang="en-US" sz="1050" dirty="0">
                          <a:solidFill>
                            <a:schemeClr val="bg2"/>
                          </a:solidFill>
                          <a:effectLst/>
                        </a:rPr>
                        <a:t>(joyful)</a:t>
                      </a:r>
                      <a:endParaRPr lang="zh-TW" sz="1100" dirty="0">
                        <a:solidFill>
                          <a:schemeClr val="bg2"/>
                        </a:solidFill>
                        <a:effectLst/>
                        <a:latin typeface="Times New Roman"/>
                        <a:ea typeface="SimSun"/>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dirty="0" err="1">
                          <a:solidFill>
                            <a:schemeClr val="bg2"/>
                          </a:solidFill>
                          <a:effectLst/>
                        </a:rPr>
                        <a:t>緊張</a:t>
                      </a:r>
                      <a:r>
                        <a:rPr lang="en-US" sz="1050" dirty="0">
                          <a:solidFill>
                            <a:schemeClr val="bg2"/>
                          </a:solidFill>
                          <a:effectLst/>
                        </a:rPr>
                        <a:t>(nervous)、</a:t>
                      </a:r>
                      <a:r>
                        <a:rPr lang="en-US" sz="1050" dirty="0" err="1">
                          <a:solidFill>
                            <a:schemeClr val="bg2"/>
                          </a:solidFill>
                          <a:effectLst/>
                        </a:rPr>
                        <a:t>擔心</a:t>
                      </a:r>
                      <a:r>
                        <a:rPr lang="en-US" sz="1050" dirty="0">
                          <a:solidFill>
                            <a:schemeClr val="bg2"/>
                          </a:solidFill>
                          <a:effectLst/>
                        </a:rPr>
                        <a:t>(worry)、</a:t>
                      </a:r>
                      <a:r>
                        <a:rPr lang="en-US" sz="1050" dirty="0" err="1">
                          <a:solidFill>
                            <a:schemeClr val="bg2"/>
                          </a:solidFill>
                          <a:effectLst/>
                        </a:rPr>
                        <a:t>可惜</a:t>
                      </a:r>
                      <a:r>
                        <a:rPr lang="en-US" sz="1050" dirty="0">
                          <a:solidFill>
                            <a:schemeClr val="bg2"/>
                          </a:solidFill>
                          <a:effectLst/>
                        </a:rPr>
                        <a:t>(regretted)</a:t>
                      </a:r>
                      <a:endParaRPr lang="zh-TW" sz="1100" dirty="0">
                        <a:solidFill>
                          <a:schemeClr val="bg2"/>
                        </a:solidFill>
                        <a:effectLst/>
                        <a:latin typeface="Times New Roman"/>
                        <a:ea typeface="SimSun"/>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a:spcAft>
                          <a:spcPts val="0"/>
                        </a:spcAft>
                      </a:pPr>
                      <a:r>
                        <a:rPr lang="en-US" sz="1050" dirty="0" err="1">
                          <a:solidFill>
                            <a:schemeClr val="bg2"/>
                          </a:solidFill>
                          <a:effectLst/>
                        </a:rPr>
                        <a:t>旅行</a:t>
                      </a:r>
                      <a:r>
                        <a:rPr lang="en-US" sz="1050" dirty="0">
                          <a:solidFill>
                            <a:schemeClr val="bg2"/>
                          </a:solidFill>
                          <a:effectLst/>
                        </a:rPr>
                        <a:t>(travel)、</a:t>
                      </a:r>
                      <a:r>
                        <a:rPr lang="en-US" sz="1050" dirty="0" err="1">
                          <a:solidFill>
                            <a:schemeClr val="bg2"/>
                          </a:solidFill>
                          <a:effectLst/>
                        </a:rPr>
                        <a:t>演唱會</a:t>
                      </a:r>
                      <a:r>
                        <a:rPr lang="en-US" sz="1050" dirty="0">
                          <a:solidFill>
                            <a:schemeClr val="bg2"/>
                          </a:solidFill>
                          <a:effectLst/>
                        </a:rPr>
                        <a:t>(concert</a:t>
                      </a:r>
                      <a:r>
                        <a:rPr lang="en-US" sz="1050" dirty="0" smtClean="0">
                          <a:solidFill>
                            <a:schemeClr val="bg2"/>
                          </a:solidFill>
                          <a:effectLst/>
                        </a:rPr>
                        <a:t>)、</a:t>
                      </a:r>
                    </a:p>
                    <a:p>
                      <a:pPr algn="l">
                        <a:spcAft>
                          <a:spcPts val="0"/>
                        </a:spcAft>
                      </a:pPr>
                      <a:r>
                        <a:rPr lang="en-US" sz="1050" dirty="0" err="1" smtClean="0">
                          <a:solidFill>
                            <a:schemeClr val="bg2"/>
                          </a:solidFill>
                          <a:effectLst/>
                        </a:rPr>
                        <a:t>餐廳</a:t>
                      </a:r>
                      <a:r>
                        <a:rPr lang="en-US" sz="1050" dirty="0">
                          <a:solidFill>
                            <a:schemeClr val="bg2"/>
                          </a:solidFill>
                          <a:effectLst/>
                        </a:rPr>
                        <a:t>(restaurant)</a:t>
                      </a:r>
                      <a:endParaRPr lang="zh-TW" sz="1100" dirty="0">
                        <a:solidFill>
                          <a:schemeClr val="bg2"/>
                        </a:solidFill>
                        <a:effectLst/>
                        <a:latin typeface="Times New Roman"/>
                        <a:ea typeface="SimSun"/>
                      </a:endParaRP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sp>
        <p:nvSpPr>
          <p:cNvPr id="6" name="圓角矩形 5"/>
          <p:cNvSpPr/>
          <p:nvPr/>
        </p:nvSpPr>
        <p:spPr bwMode="auto">
          <a:xfrm>
            <a:off x="4521200" y="4144010"/>
            <a:ext cx="789940" cy="215900"/>
          </a:xfrm>
          <a:prstGeom prst="roundRect">
            <a:avLst/>
          </a:prstGeom>
          <a:noFill/>
          <a:ln w="38100" cap="flat" cmpd="sng" algn="ctr">
            <a:solidFill>
              <a:schemeClr val="tx2">
                <a:lumMod val="60000"/>
                <a:lumOff val="40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
        <p:nvSpPr>
          <p:cNvPr id="8" name="圓角矩形 7"/>
          <p:cNvSpPr/>
          <p:nvPr/>
        </p:nvSpPr>
        <p:spPr bwMode="auto">
          <a:xfrm>
            <a:off x="6337300" y="4075430"/>
            <a:ext cx="1275080" cy="176530"/>
          </a:xfrm>
          <a:prstGeom prst="roundRect">
            <a:avLst/>
          </a:prstGeom>
          <a:noFill/>
          <a:ln w="38100" cap="flat" cmpd="sng" algn="ctr">
            <a:solidFill>
              <a:schemeClr val="tx2">
                <a:lumMod val="60000"/>
                <a:lumOff val="40000"/>
              </a:schemeClr>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
        <p:nvSpPr>
          <p:cNvPr id="9" name="圓角矩形 8"/>
          <p:cNvSpPr/>
          <p:nvPr/>
        </p:nvSpPr>
        <p:spPr bwMode="auto">
          <a:xfrm>
            <a:off x="2305050" y="4318497"/>
            <a:ext cx="510540" cy="215900"/>
          </a:xfrm>
          <a:prstGeom prst="roundRect">
            <a:avLst/>
          </a:prstGeom>
          <a:noFill/>
          <a:ln w="38100" cap="flat" cmpd="sng" algn="ctr">
            <a:solidFill>
              <a:srgbClr val="FF33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
        <p:nvSpPr>
          <p:cNvPr id="10" name="圓角矩形 9"/>
          <p:cNvSpPr/>
          <p:nvPr/>
        </p:nvSpPr>
        <p:spPr bwMode="auto">
          <a:xfrm>
            <a:off x="6337300" y="4274820"/>
            <a:ext cx="789940" cy="170180"/>
          </a:xfrm>
          <a:prstGeom prst="roundRect">
            <a:avLst/>
          </a:prstGeom>
          <a:noFill/>
          <a:ln w="38100" cap="flat" cmpd="sng" algn="ctr">
            <a:solidFill>
              <a:srgbClr val="FF33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
        <p:nvSpPr>
          <p:cNvPr id="11" name="圓角矩形 10"/>
          <p:cNvSpPr/>
          <p:nvPr/>
        </p:nvSpPr>
        <p:spPr bwMode="auto">
          <a:xfrm>
            <a:off x="795972" y="4222750"/>
            <a:ext cx="1132219" cy="215900"/>
          </a:xfrm>
          <a:prstGeom prst="roundRect">
            <a:avLst/>
          </a:prstGeom>
          <a:noFill/>
          <a:ln w="38100" cap="flat" cmpd="sng" algn="ctr">
            <a:solidFill>
              <a:srgbClr val="FF33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
        <p:nvSpPr>
          <p:cNvPr id="5" name="弧形箭號 (下彎) 4"/>
          <p:cNvSpPr/>
          <p:nvPr/>
        </p:nvSpPr>
        <p:spPr bwMode="auto">
          <a:xfrm rot="10800000">
            <a:off x="2560320" y="4534397"/>
            <a:ext cx="4171950" cy="825879"/>
          </a:xfrm>
          <a:prstGeom prst="curvedDownArrow">
            <a:avLst/>
          </a:prstGeom>
          <a:solidFill>
            <a:srgbClr val="FF3300"/>
          </a:solidFill>
          <a:ln w="9525" cap="flat" cmpd="sng" algn="ctr">
            <a:solidFill>
              <a:srgbClr val="FF33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
        <p:nvSpPr>
          <p:cNvPr id="12" name="弧形箭號 (下彎) 11"/>
          <p:cNvSpPr/>
          <p:nvPr/>
        </p:nvSpPr>
        <p:spPr bwMode="auto">
          <a:xfrm>
            <a:off x="4916169" y="3152775"/>
            <a:ext cx="1816099" cy="825879"/>
          </a:xfrm>
          <a:prstGeom prst="curvedDownArrow">
            <a:avLst/>
          </a:prstGeom>
          <a:solidFill>
            <a:schemeClr val="tx1"/>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imes New Roman" pitchFamily="18" charset="0"/>
              <a:ea typeface="新細明體" charset="-120"/>
            </a:endParaRPr>
          </a:p>
        </p:txBody>
      </p:sp>
    </p:spTree>
    <p:extLst>
      <p:ext uri="{BB962C8B-B14F-4D97-AF65-F5344CB8AC3E}">
        <p14:creationId xmlns:p14="http://schemas.microsoft.com/office/powerpoint/2010/main" val="296546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 presetClass="entr"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9" grpId="1" animBg="1"/>
      <p:bldP spid="10" grpId="0" animBg="1"/>
      <p:bldP spid="10" grpId="1" animBg="1"/>
      <p:bldP spid="11" grpId="0" animBg="1"/>
      <p:bldP spid="5" grpId="0" animBg="1"/>
      <p:bldP spid="5"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Observations </a:t>
            </a:r>
            <a:r>
              <a:rPr lang="en-US" altLang="zh-TW" dirty="0" smtClean="0"/>
              <a:t>&amp; </a:t>
            </a:r>
            <a:r>
              <a:rPr lang="en-US" altLang="zh-TW" dirty="0" smtClean="0"/>
              <a:t>Goals</a:t>
            </a:r>
            <a:endParaRPr lang="zh-TW" altLang="en-US" dirty="0"/>
          </a:p>
        </p:txBody>
      </p:sp>
      <p:sp>
        <p:nvSpPr>
          <p:cNvPr id="3" name="內容版面配置區 2"/>
          <p:cNvSpPr>
            <a:spLocks noGrp="1"/>
          </p:cNvSpPr>
          <p:nvPr>
            <p:ph idx="1"/>
          </p:nvPr>
        </p:nvSpPr>
        <p:spPr>
          <a:xfrm>
            <a:off x="916533" y="1417638"/>
            <a:ext cx="7015154" cy="4525963"/>
          </a:xfrm>
        </p:spPr>
        <p:txBody>
          <a:bodyPr>
            <a:noAutofit/>
          </a:bodyPr>
          <a:lstStyle/>
          <a:p>
            <a:r>
              <a:rPr lang="en-US" altLang="zh-TW" sz="2000" dirty="0" smtClean="0"/>
              <a:t>Observations</a:t>
            </a:r>
            <a:endParaRPr lang="en-US" altLang="zh-TW" sz="2000" dirty="0" smtClean="0"/>
          </a:p>
          <a:p>
            <a:pPr lvl="1"/>
            <a:r>
              <a:rPr lang="en-US" altLang="zh-TW" sz="2000" dirty="0" smtClean="0"/>
              <a:t>Blog Event</a:t>
            </a:r>
          </a:p>
          <a:p>
            <a:pPr lvl="2"/>
            <a:r>
              <a:rPr lang="en-US" altLang="zh-TW" sz="1600" dirty="0" smtClean="0"/>
              <a:t>Bloggers write articles to describe something </a:t>
            </a:r>
            <a:r>
              <a:rPr lang="en-US" altLang="zh-TW" sz="1600" dirty="0" smtClean="0">
                <a:solidFill>
                  <a:srgbClr val="FF0000"/>
                </a:solidFill>
              </a:rPr>
              <a:t>happened about life</a:t>
            </a:r>
            <a:r>
              <a:rPr lang="en-US" altLang="zh-TW" sz="1600" dirty="0" smtClean="0"/>
              <a:t>.</a:t>
            </a:r>
          </a:p>
          <a:p>
            <a:pPr lvl="1"/>
            <a:r>
              <a:rPr lang="en-US" altLang="zh-TW" sz="2000" dirty="0" smtClean="0"/>
              <a:t>Blog Emotion</a:t>
            </a:r>
          </a:p>
          <a:p>
            <a:pPr lvl="2"/>
            <a:r>
              <a:rPr lang="en-US" altLang="zh-TW" sz="1600" dirty="0" smtClean="0"/>
              <a:t>Life events cause various </a:t>
            </a:r>
            <a:r>
              <a:rPr lang="en-US" altLang="zh-TW" sz="1600" dirty="0" smtClean="0">
                <a:solidFill>
                  <a:srgbClr val="FF0000"/>
                </a:solidFill>
              </a:rPr>
              <a:t>feelings</a:t>
            </a:r>
            <a:r>
              <a:rPr lang="en-US" altLang="zh-TW" sz="1600" dirty="0" smtClean="0"/>
              <a:t>.</a:t>
            </a:r>
          </a:p>
          <a:p>
            <a:pPr lvl="1"/>
            <a:r>
              <a:rPr lang="en-US" altLang="zh-TW" sz="2000" dirty="0" smtClean="0"/>
              <a:t>Blog Need</a:t>
            </a:r>
          </a:p>
          <a:p>
            <a:pPr lvl="2"/>
            <a:r>
              <a:rPr lang="en-US" altLang="zh-TW" sz="1600" dirty="0" smtClean="0"/>
              <a:t>Life events and emotion cause various </a:t>
            </a:r>
            <a:r>
              <a:rPr lang="en-US" altLang="zh-TW" sz="1600" dirty="0" smtClean="0">
                <a:solidFill>
                  <a:srgbClr val="FF0000"/>
                </a:solidFill>
              </a:rPr>
              <a:t>needs (e.g., </a:t>
            </a:r>
            <a:r>
              <a:rPr lang="en-US" altLang="zh-TW" sz="1600" dirty="0" smtClean="0">
                <a:solidFill>
                  <a:srgbClr val="FF0000"/>
                </a:solidFill>
              </a:rPr>
              <a:t>cake, ring</a:t>
            </a:r>
            <a:r>
              <a:rPr lang="en-US" altLang="zh-TW" sz="1600" dirty="0">
                <a:solidFill>
                  <a:srgbClr val="FF0000"/>
                </a:solidFill>
              </a:rPr>
              <a:t> </a:t>
            </a:r>
            <a:r>
              <a:rPr lang="en-US" altLang="zh-TW" sz="1600" dirty="0" smtClean="0">
                <a:solidFill>
                  <a:srgbClr val="FF0000"/>
                </a:solidFill>
              </a:rPr>
              <a:t>and</a:t>
            </a:r>
            <a:r>
              <a:rPr lang="en-US" altLang="zh-TW" sz="1600" dirty="0" smtClean="0">
                <a:solidFill>
                  <a:srgbClr val="FF0000"/>
                </a:solidFill>
              </a:rPr>
              <a:t> gift,</a:t>
            </a:r>
            <a:r>
              <a:rPr lang="en-US" sz="1600" dirty="0" smtClean="0">
                <a:solidFill>
                  <a:srgbClr val="FF0000"/>
                </a:solidFill>
              </a:rPr>
              <a:t> </a:t>
            </a:r>
            <a:r>
              <a:rPr lang="en-US" altLang="zh-TW" sz="1600" dirty="0" smtClean="0">
                <a:solidFill>
                  <a:srgbClr val="FF0000"/>
                </a:solidFill>
              </a:rPr>
              <a:t>etc.)</a:t>
            </a:r>
          </a:p>
          <a:p>
            <a:r>
              <a:rPr lang="en-US" altLang="zh-TW" sz="2000" dirty="0" smtClean="0"/>
              <a:t>Goals</a:t>
            </a:r>
            <a:endParaRPr lang="en-US" altLang="zh-TW" sz="2000" dirty="0"/>
          </a:p>
          <a:p>
            <a:pPr lvl="1"/>
            <a:r>
              <a:rPr lang="en-US" altLang="zh-TW" sz="2000" dirty="0" smtClean="0"/>
              <a:t>To understand </a:t>
            </a:r>
            <a:r>
              <a:rPr lang="en-US" altLang="zh-TW" sz="2000" dirty="0">
                <a:solidFill>
                  <a:srgbClr val="FF0000"/>
                </a:solidFill>
              </a:rPr>
              <a:t>bloggers’ (writers</a:t>
            </a:r>
            <a:r>
              <a:rPr lang="en-US" altLang="zh-TW" sz="2000" dirty="0" smtClean="0">
                <a:solidFill>
                  <a:srgbClr val="FF0000"/>
                </a:solidFill>
              </a:rPr>
              <a:t>)</a:t>
            </a:r>
            <a:r>
              <a:rPr lang="en-US" altLang="zh-TW" sz="2000" dirty="0" smtClean="0"/>
              <a:t> </a:t>
            </a:r>
            <a:r>
              <a:rPr lang="en-US" altLang="zh-TW" sz="2000" dirty="0" smtClean="0">
                <a:solidFill>
                  <a:srgbClr val="FF0000"/>
                </a:solidFill>
              </a:rPr>
              <a:t>hidden</a:t>
            </a:r>
            <a:r>
              <a:rPr lang="en-US" altLang="zh-TW" sz="2000" dirty="0" smtClean="0"/>
              <a:t> </a:t>
            </a:r>
            <a:r>
              <a:rPr lang="en-US" altLang="zh-TW" sz="2000" dirty="0" smtClean="0">
                <a:solidFill>
                  <a:srgbClr val="FF0000"/>
                </a:solidFill>
              </a:rPr>
              <a:t>emotion &amp; needs</a:t>
            </a:r>
            <a:r>
              <a:rPr lang="en-US" altLang="zh-TW" sz="2000" dirty="0" smtClean="0"/>
              <a:t> </a:t>
            </a:r>
            <a:r>
              <a:rPr lang="en-US" altLang="zh-TW" sz="2000" dirty="0"/>
              <a:t>in the blog posts.</a:t>
            </a:r>
          </a:p>
          <a:p>
            <a:pPr lvl="1"/>
            <a:r>
              <a:rPr lang="en-US" altLang="zh-TW" sz="2000" dirty="0"/>
              <a:t>Then </a:t>
            </a:r>
            <a:r>
              <a:rPr lang="en-US" altLang="zh-TW" sz="2000" dirty="0" smtClean="0"/>
              <a:t>to recommend </a:t>
            </a:r>
            <a:r>
              <a:rPr lang="en-US" altLang="zh-TW" sz="2000" dirty="0" smtClean="0">
                <a:solidFill>
                  <a:srgbClr val="FF0000"/>
                </a:solidFill>
              </a:rPr>
              <a:t>ads</a:t>
            </a:r>
            <a:r>
              <a:rPr lang="en-US" altLang="zh-TW" sz="2000" dirty="0" smtClean="0"/>
              <a:t> corresponding to </a:t>
            </a:r>
            <a:r>
              <a:rPr lang="en-US" altLang="zh-TW" sz="2000" dirty="0" smtClean="0">
                <a:solidFill>
                  <a:srgbClr val="FF0000"/>
                </a:solidFill>
              </a:rPr>
              <a:t>bloggers</a:t>
            </a:r>
            <a:r>
              <a:rPr lang="en-US" altLang="zh-TW" sz="2000" dirty="0" smtClean="0">
                <a:solidFill>
                  <a:srgbClr val="FF0000"/>
                </a:solidFill>
              </a:rPr>
              <a:t>’ (writers) </a:t>
            </a:r>
            <a:r>
              <a:rPr lang="en-US" altLang="zh-TW" sz="2000" dirty="0" smtClean="0"/>
              <a:t> </a:t>
            </a:r>
            <a:r>
              <a:rPr lang="en-US" altLang="zh-TW" sz="2000" dirty="0">
                <a:solidFill>
                  <a:srgbClr val="FF0000"/>
                </a:solidFill>
              </a:rPr>
              <a:t>hidden</a:t>
            </a:r>
            <a:r>
              <a:rPr lang="en-US" altLang="zh-TW" sz="2000" dirty="0"/>
              <a:t> </a:t>
            </a:r>
            <a:r>
              <a:rPr lang="en-US" altLang="zh-TW" sz="2000" dirty="0">
                <a:solidFill>
                  <a:srgbClr val="FF0000"/>
                </a:solidFill>
              </a:rPr>
              <a:t>emotion &amp; needs</a:t>
            </a:r>
            <a:r>
              <a:rPr lang="en-US" altLang="zh-TW" sz="2000" dirty="0" smtClean="0"/>
              <a:t>.</a:t>
            </a:r>
            <a:endParaRPr lang="en-US" altLang="zh-TW" sz="2000" dirty="0"/>
          </a:p>
        </p:txBody>
      </p:sp>
      <p:sp>
        <p:nvSpPr>
          <p:cNvPr id="5" name="投影片編號版面配置區 4"/>
          <p:cNvSpPr>
            <a:spLocks noGrp="1"/>
          </p:cNvSpPr>
          <p:nvPr>
            <p:ph type="sldNum" sz="quarter" idx="10"/>
          </p:nvPr>
        </p:nvSpPr>
        <p:spPr/>
        <p:txBody>
          <a:bodyPr/>
          <a:lstStyle/>
          <a:p>
            <a:fld id="{85DECF0C-E36A-4BD5-9586-94C351F56445}" type="slidenum">
              <a:rPr lang="zh-TW" altLang="en-US" smtClean="0"/>
              <a:pPr/>
              <a:t>6</a:t>
            </a:fld>
            <a:endParaRPr lang="zh-TW" altLang="en-US"/>
          </a:p>
        </p:txBody>
      </p:sp>
    </p:spTree>
    <p:extLst>
      <p:ext uri="{BB962C8B-B14F-4D97-AF65-F5344CB8AC3E}">
        <p14:creationId xmlns:p14="http://schemas.microsoft.com/office/powerpoint/2010/main" val="41465936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normAutofit fontScale="92500" lnSpcReduction="20000"/>
          </a:bodyPr>
          <a:lstStyle/>
          <a:p>
            <a:r>
              <a:rPr lang="en-US" dirty="0"/>
              <a:t>However, a number of challenges in implementing this framework will be </a:t>
            </a:r>
            <a:r>
              <a:rPr lang="en-US" dirty="0" smtClean="0"/>
              <a:t>described </a:t>
            </a:r>
            <a:r>
              <a:rPr lang="en-US" dirty="0"/>
              <a:t>below.</a:t>
            </a:r>
            <a:endParaRPr lang="zh-TW" altLang="en-US" dirty="0"/>
          </a:p>
          <a:p>
            <a:pPr marL="914400" lvl="1" indent="-514350">
              <a:buFont typeface="+mj-lt"/>
              <a:buAutoNum type="arabicPeriod"/>
            </a:pPr>
            <a:r>
              <a:rPr lang="en-US" dirty="0"/>
              <a:t>How to detect </a:t>
            </a:r>
            <a:r>
              <a:rPr lang="en-US" dirty="0">
                <a:solidFill>
                  <a:srgbClr val="FF0000"/>
                </a:solidFill>
              </a:rPr>
              <a:t>affective blog articles </a:t>
            </a:r>
            <a:r>
              <a:rPr lang="en-US" dirty="0"/>
              <a:t>from any given blog article</a:t>
            </a:r>
            <a:r>
              <a:rPr lang="en-US" dirty="0" smtClean="0"/>
              <a:t>.</a:t>
            </a:r>
          </a:p>
          <a:p>
            <a:pPr marL="914400" lvl="1" indent="-514350">
              <a:buFont typeface="+mj-lt"/>
              <a:buAutoNum type="arabicPeriod"/>
            </a:pPr>
            <a:r>
              <a:rPr lang="en-US" dirty="0" smtClean="0"/>
              <a:t>How </a:t>
            </a:r>
            <a:r>
              <a:rPr lang="en-US" dirty="0"/>
              <a:t>to detect the terms of bloggers’ </a:t>
            </a:r>
            <a:r>
              <a:rPr lang="en-US" dirty="0">
                <a:solidFill>
                  <a:srgbClr val="FF0000"/>
                </a:solidFill>
              </a:rPr>
              <a:t>life event</a:t>
            </a:r>
            <a:r>
              <a:rPr lang="en-US" dirty="0"/>
              <a:t>, </a:t>
            </a:r>
            <a:r>
              <a:rPr lang="en-US" dirty="0">
                <a:solidFill>
                  <a:srgbClr val="FF0000"/>
                </a:solidFill>
              </a:rPr>
              <a:t>emotions</a:t>
            </a:r>
            <a:r>
              <a:rPr lang="en-US" dirty="0"/>
              <a:t> and </a:t>
            </a:r>
            <a:r>
              <a:rPr lang="en-US" dirty="0">
                <a:solidFill>
                  <a:srgbClr val="FF0000"/>
                </a:solidFill>
              </a:rPr>
              <a:t>needs</a:t>
            </a:r>
            <a:r>
              <a:rPr lang="en-US" dirty="0"/>
              <a:t> from the unstructured text data in a given affective blog article</a:t>
            </a:r>
            <a:r>
              <a:rPr lang="en-US" dirty="0" smtClean="0"/>
              <a:t>.</a:t>
            </a:r>
          </a:p>
          <a:p>
            <a:pPr marL="914400" lvl="1" indent="-514350">
              <a:buFont typeface="+mj-lt"/>
              <a:buAutoNum type="arabicPeriod"/>
            </a:pPr>
            <a:r>
              <a:rPr lang="en-US" dirty="0" smtClean="0"/>
              <a:t>How </a:t>
            </a:r>
            <a:r>
              <a:rPr lang="en-US" dirty="0"/>
              <a:t>to </a:t>
            </a:r>
            <a:r>
              <a:rPr lang="en-US" dirty="0">
                <a:solidFill>
                  <a:srgbClr val="FF0000"/>
                </a:solidFill>
              </a:rPr>
              <a:t>deliver appropriate ads</a:t>
            </a:r>
            <a:r>
              <a:rPr lang="en-US" dirty="0"/>
              <a:t> to an affective blog article.</a:t>
            </a:r>
            <a:endParaRPr lang="zh-TW" altLang="en-US" dirty="0"/>
          </a:p>
          <a:p>
            <a:endParaRPr lang="en-US" dirty="0"/>
          </a:p>
        </p:txBody>
      </p:sp>
      <p:sp>
        <p:nvSpPr>
          <p:cNvPr id="4" name="投影片編號版面配置區 3"/>
          <p:cNvSpPr>
            <a:spLocks noGrp="1"/>
          </p:cNvSpPr>
          <p:nvPr>
            <p:ph type="sldNum" sz="quarter" idx="10"/>
          </p:nvPr>
        </p:nvSpPr>
        <p:spPr/>
        <p:txBody>
          <a:bodyPr/>
          <a:lstStyle/>
          <a:p>
            <a:fld id="{272EE183-F669-6845-A2BB-D87CDFF0448C}" type="slidenum">
              <a:rPr lang="en-US" smtClean="0"/>
              <a:pPr/>
              <a:t>7</a:t>
            </a:fld>
            <a:endParaRPr lang="en-US"/>
          </a:p>
        </p:txBody>
      </p:sp>
    </p:spTree>
    <p:extLst>
      <p:ext uri="{BB962C8B-B14F-4D97-AF65-F5344CB8AC3E}">
        <p14:creationId xmlns:p14="http://schemas.microsoft.com/office/powerpoint/2010/main" val="21832837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iterate type="lt">
                                    <p:tmPct val="0"/>
                                  </p:iterate>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hidden"/>
                                      </p:to>
                                    </p:set>
                                  </p:childTnLst>
                                </p:cTn>
                              </p:par>
                              <p:par>
                                <p:cTn id="30" presetID="0" presetClass="path" presetSubtype="0" accel="50000" decel="50000" fill="hold" nodeType="withEffect">
                                  <p:stCondLst>
                                    <p:cond delay="0"/>
                                  </p:stCondLst>
                                  <p:iterate type="lt">
                                    <p:tmPct val="0"/>
                                  </p:iterate>
                                  <p:childTnLst>
                                    <p:animMotion origin="layout" path="M -5.83333E-6 -2.59259E-6 L 0.00138 -0.27592 " pathEditMode="relative" ptsTypes="AA">
                                      <p:cBhvr>
                                        <p:cTn id="31" dur="2000" fill="hold"/>
                                        <p:tgtEl>
                                          <p:spTgt spid="3">
                                            <p:txEl>
                                              <p:pRg st="3" end="3"/>
                                            </p:txEl>
                                          </p:spTgt>
                                        </p:tgtEl>
                                        <p:attrNameLst>
                                          <p:attrName>ppt_x</p:attrName>
                                          <p:attrName>ppt_y</p:attrName>
                                        </p:attrNameLst>
                                      </p:cBhvr>
                                    </p:animMotion>
                                  </p:childTnLst>
                                </p:cTn>
                              </p:par>
                              <p:par>
                                <p:cTn id="32" presetID="28" presetClass="emph" presetSubtype="0" fill="hold" nodeType="withEffect">
                                  <p:stCondLst>
                                    <p:cond delay="0"/>
                                  </p:stCondLst>
                                  <p:iterate type="lt">
                                    <p:tmPct val="10000"/>
                                  </p:iterate>
                                  <p:childTnLst>
                                    <p:animClr clrSpc="rgb" dir="cw">
                                      <p:cBhvr override="childStyle">
                                        <p:cTn id="33" dur="500" fill="hold"/>
                                        <p:tgtEl>
                                          <p:spTgt spid="3">
                                            <p:txEl>
                                              <p:pRg st="3" end="3"/>
                                            </p:txEl>
                                          </p:spTgt>
                                        </p:tgtEl>
                                        <p:attrNameLst>
                                          <p:attrName>style.color</p:attrName>
                                        </p:attrNameLst>
                                      </p:cBhvr>
                                      <p:to>
                                        <a:srgbClr val="FF0000"/>
                                      </p:to>
                                    </p:animClr>
                                    <p:animClr clrSpc="rgb" dir="cw">
                                      <p:cBhvr>
                                        <p:cTn id="34" dur="500" fill="hold"/>
                                        <p:tgtEl>
                                          <p:spTgt spid="3">
                                            <p:txEl>
                                              <p:pRg st="3" end="3"/>
                                            </p:txEl>
                                          </p:spTgt>
                                        </p:tgtEl>
                                        <p:attrNameLst>
                                          <p:attrName>fillcolor</p:attrName>
                                        </p:attrNameLst>
                                      </p:cBhvr>
                                      <p:to>
                                        <a:srgbClr val="FF0000"/>
                                      </p:to>
                                    </p:animClr>
                                    <p:set>
                                      <p:cBhvr>
                                        <p:cTn id="35" dur="500" fill="hold"/>
                                        <p:tgtEl>
                                          <p:spTgt spid="3">
                                            <p:txEl>
                                              <p:pRg st="3" end="3"/>
                                            </p:txEl>
                                          </p:spTgt>
                                        </p:tgtEl>
                                        <p:attrNameLst>
                                          <p:attrName>fill.type</p:attrName>
                                        </p:attrNameLst>
                                      </p:cBhvr>
                                      <p:to>
                                        <p:strVal val="solid"/>
                                      </p:to>
                                    </p:set>
                                    <p:anim to="1.5" calcmode="lin" valueType="num">
                                      <p:cBhvr override="childStyle">
                                        <p:cTn id="36" dur="500" fill="hold"/>
                                        <p:tgtEl>
                                          <p:spTgt spid="3">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I</a:t>
            </a:r>
            <a:r>
              <a:rPr lang="en-US" altLang="zh-TW" dirty="0" smtClean="0"/>
              <a:t>dea</a:t>
            </a:r>
            <a:endParaRPr lang="en-US" dirty="0"/>
          </a:p>
        </p:txBody>
      </p:sp>
      <p:pic>
        <p:nvPicPr>
          <p:cNvPr id="5" name="圖片 5"/>
          <p:cNvPicPr/>
          <p:nvPr/>
        </p:nvPicPr>
        <p:blipFill>
          <a:blip r:embed="rId3"/>
          <a:srcRect l="1031"/>
          <a:stretch>
            <a:fillRect/>
          </a:stretch>
        </p:blipFill>
        <p:spPr bwMode="auto">
          <a:xfrm>
            <a:off x="1055739" y="2441672"/>
            <a:ext cx="7283068" cy="3035548"/>
          </a:xfrm>
          <a:prstGeom prst="rect">
            <a:avLst/>
          </a:prstGeom>
          <a:noFill/>
          <a:ln w="9525">
            <a:noFill/>
            <a:miter lim="800000"/>
            <a:headEnd/>
            <a:tailEnd/>
          </a:ln>
        </p:spPr>
      </p:pic>
      <p:sp>
        <p:nvSpPr>
          <p:cNvPr id="3" name="投影片編號版面配置區 2"/>
          <p:cNvSpPr>
            <a:spLocks noGrp="1"/>
          </p:cNvSpPr>
          <p:nvPr>
            <p:ph type="sldNum" sz="quarter" idx="10"/>
          </p:nvPr>
        </p:nvSpPr>
        <p:spPr/>
        <p:txBody>
          <a:bodyPr/>
          <a:lstStyle/>
          <a:p>
            <a:fld id="{272EE183-F669-6845-A2BB-D87CDFF0448C}" type="slidenum">
              <a:rPr lang="en-US" smtClean="0"/>
              <a:pPr/>
              <a:t>8</a:t>
            </a:fld>
            <a:endParaRPr lang="en-US"/>
          </a:p>
        </p:txBody>
      </p:sp>
      <p:sp>
        <p:nvSpPr>
          <p:cNvPr id="4" name="乘號 3"/>
          <p:cNvSpPr/>
          <p:nvPr/>
        </p:nvSpPr>
        <p:spPr bwMode="auto">
          <a:xfrm>
            <a:off x="4397829" y="3193143"/>
            <a:ext cx="595085" cy="551543"/>
          </a:xfrm>
          <a:prstGeom prst="mathMultiply">
            <a:avLst/>
          </a:prstGeom>
          <a:solidFill>
            <a:srgbClr val="FF33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rgbClr val="FF0000"/>
              </a:solidFill>
              <a:effectLst/>
              <a:latin typeface="Times New Roman" pitchFamily="18" charset="0"/>
              <a:ea typeface="新細明體" charset="-120"/>
            </a:endParaRPr>
          </a:p>
        </p:txBody>
      </p:sp>
      <p:sp>
        <p:nvSpPr>
          <p:cNvPr id="6" name="矩形 5"/>
          <p:cNvSpPr/>
          <p:nvPr/>
        </p:nvSpPr>
        <p:spPr>
          <a:xfrm>
            <a:off x="1055739" y="1412875"/>
            <a:ext cx="7283068" cy="830997"/>
          </a:xfrm>
          <a:prstGeom prst="rect">
            <a:avLst/>
          </a:prstGeom>
        </p:spPr>
        <p:txBody>
          <a:bodyPr wrap="square">
            <a:spAutoFit/>
          </a:bodyPr>
          <a:lstStyle/>
          <a:p>
            <a:pPr marL="285750" indent="-285750">
              <a:buFont typeface="Arial" pitchFamily="34" charset="0"/>
              <a:buChar char="•"/>
            </a:pPr>
            <a:r>
              <a:rPr lang="en-US" altLang="zh-TW" sz="2400" dirty="0" smtClean="0">
                <a:solidFill>
                  <a:srgbClr val="FF0000"/>
                </a:solidFill>
              </a:rPr>
              <a:t>Utilize bloggers</a:t>
            </a:r>
            <a:r>
              <a:rPr lang="en-US" altLang="zh-TW" sz="2400" dirty="0">
                <a:solidFill>
                  <a:srgbClr val="FF0000"/>
                </a:solidFill>
              </a:rPr>
              <a:t>’ (writers) </a:t>
            </a:r>
            <a:r>
              <a:rPr lang="en-US" altLang="zh-TW" sz="2400" dirty="0"/>
              <a:t> </a:t>
            </a:r>
            <a:r>
              <a:rPr lang="en-US" altLang="zh-TW" sz="2400" dirty="0">
                <a:solidFill>
                  <a:srgbClr val="FF0000"/>
                </a:solidFill>
              </a:rPr>
              <a:t>hidden</a:t>
            </a:r>
            <a:r>
              <a:rPr lang="en-US" altLang="zh-TW" sz="2400" dirty="0"/>
              <a:t> </a:t>
            </a:r>
            <a:r>
              <a:rPr lang="en-US" altLang="zh-TW" sz="2400" dirty="0">
                <a:solidFill>
                  <a:srgbClr val="FF0000"/>
                </a:solidFill>
              </a:rPr>
              <a:t>emotion &amp; </a:t>
            </a:r>
            <a:r>
              <a:rPr lang="en-US" altLang="zh-TW" sz="2400" dirty="0" smtClean="0">
                <a:solidFill>
                  <a:srgbClr val="FF0000"/>
                </a:solidFill>
              </a:rPr>
              <a:t>needs  </a:t>
            </a:r>
            <a:r>
              <a:rPr lang="en-US" altLang="zh-TW" sz="2400" dirty="0" smtClean="0">
                <a:solidFill>
                  <a:schemeClr val="bg2"/>
                </a:solidFill>
              </a:rPr>
              <a:t>to </a:t>
            </a:r>
            <a:r>
              <a:rPr lang="en-US" altLang="zh-TW" sz="2400" dirty="0">
                <a:solidFill>
                  <a:schemeClr val="bg2"/>
                </a:solidFill>
              </a:rPr>
              <a:t>recommend </a:t>
            </a:r>
            <a:r>
              <a:rPr lang="en-US" altLang="zh-TW" sz="2400" dirty="0" smtClean="0">
                <a:solidFill>
                  <a:schemeClr val="bg2"/>
                </a:solidFill>
              </a:rPr>
              <a:t>suitable </a:t>
            </a:r>
            <a:r>
              <a:rPr lang="en-US" altLang="zh-TW" sz="2400" dirty="0" smtClean="0">
                <a:solidFill>
                  <a:srgbClr val="FF0000"/>
                </a:solidFill>
              </a:rPr>
              <a:t>ads</a:t>
            </a:r>
            <a:r>
              <a:rPr lang="en-US" altLang="zh-TW" sz="2400" dirty="0" smtClean="0"/>
              <a:t> </a:t>
            </a:r>
            <a:endParaRPr lang="zh-TW" altLang="en-US" sz="2400" dirty="0"/>
          </a:p>
        </p:txBody>
      </p:sp>
    </p:spTree>
    <p:extLst>
      <p:ext uri="{BB962C8B-B14F-4D97-AF65-F5344CB8AC3E}">
        <p14:creationId xmlns:p14="http://schemas.microsoft.com/office/powerpoint/2010/main" val="13735466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52400" y="152400"/>
            <a:ext cx="8826500" cy="1345973"/>
          </a:xfrm>
        </p:spPr>
        <p:txBody>
          <a:bodyPr/>
          <a:lstStyle/>
          <a:p>
            <a:r>
              <a:rPr lang="en-US" altLang="zh-TW" dirty="0" smtClean="0"/>
              <a:t>Proposed Method (1)</a:t>
            </a:r>
            <a:br>
              <a:rPr lang="en-US" altLang="zh-TW" dirty="0" smtClean="0"/>
            </a:br>
            <a:r>
              <a:rPr lang="en-US" altLang="zh-TW" sz="2400" dirty="0" smtClean="0">
                <a:solidFill>
                  <a:srgbClr val="FF0000"/>
                </a:solidFill>
              </a:rPr>
              <a:t>Event-Driven</a:t>
            </a:r>
            <a:r>
              <a:rPr lang="en-US" altLang="zh-TW" dirty="0" smtClean="0"/>
              <a:t> </a:t>
            </a:r>
            <a:r>
              <a:rPr lang="en-US" altLang="zh-TW" sz="2400" dirty="0" smtClean="0">
                <a:solidFill>
                  <a:srgbClr val="FF0000"/>
                </a:solidFill>
              </a:rPr>
              <a:t>Emotion-Need-Based </a:t>
            </a:r>
            <a:r>
              <a:rPr lang="en-US" altLang="zh-TW" sz="2400" dirty="0">
                <a:solidFill>
                  <a:srgbClr val="FF0000"/>
                </a:solidFill>
              </a:rPr>
              <a:t>Advertising </a:t>
            </a:r>
            <a:r>
              <a:rPr lang="en-US" altLang="zh-TW" sz="2400" dirty="0" smtClean="0">
                <a:solidFill>
                  <a:srgbClr val="FF0000"/>
                </a:solidFill>
              </a:rPr>
              <a:t>Model </a:t>
            </a:r>
            <a:endParaRPr lang="zh-TW" altLang="en-US" sz="3200" dirty="0">
              <a:solidFill>
                <a:srgbClr val="FF0000"/>
              </a:solidFill>
            </a:endParaRPr>
          </a:p>
        </p:txBody>
      </p:sp>
      <p:sp>
        <p:nvSpPr>
          <p:cNvPr id="5" name="內容版面配置區 4"/>
          <p:cNvSpPr>
            <a:spLocks noGrp="1"/>
          </p:cNvSpPr>
          <p:nvPr>
            <p:ph idx="1"/>
          </p:nvPr>
        </p:nvSpPr>
        <p:spPr>
          <a:xfrm>
            <a:off x="314326" y="3132849"/>
            <a:ext cx="8555354" cy="2299797"/>
          </a:xfrm>
        </p:spPr>
        <p:txBody>
          <a:bodyPr/>
          <a:lstStyle/>
          <a:p>
            <a:r>
              <a:rPr lang="en-US" altLang="zh-TW" sz="2400" dirty="0" smtClean="0"/>
              <a:t>A </a:t>
            </a:r>
            <a:r>
              <a:rPr lang="en-US" altLang="zh-TW" sz="2400" dirty="0"/>
              <a:t>blog article </a:t>
            </a:r>
            <a:r>
              <a:rPr lang="en-US" altLang="zh-TW" sz="2400" i="1" dirty="0"/>
              <a:t>b</a:t>
            </a:r>
            <a:r>
              <a:rPr lang="en-US" altLang="zh-TW" sz="2400" dirty="0"/>
              <a:t> can be represented as a triple </a:t>
            </a:r>
            <a:endParaRPr lang="en-US" altLang="zh-TW" sz="2400" dirty="0" smtClean="0"/>
          </a:p>
          <a:p>
            <a:pPr marL="0" indent="0">
              <a:buNone/>
            </a:pPr>
            <a:r>
              <a:rPr lang="en-US" altLang="zh-TW" sz="2400" i="1" dirty="0"/>
              <a:t> </a:t>
            </a:r>
            <a:r>
              <a:rPr lang="en-US" altLang="zh-TW" sz="2400" i="1" dirty="0" smtClean="0"/>
              <a:t>   b</a:t>
            </a:r>
            <a:r>
              <a:rPr lang="en-US" altLang="zh-TW" sz="2400" dirty="0" smtClean="0"/>
              <a:t> </a:t>
            </a:r>
            <a:r>
              <a:rPr lang="en-US" altLang="zh-TW" sz="2400" dirty="0"/>
              <a:t>= (</a:t>
            </a:r>
            <a:r>
              <a:rPr lang="en-US" altLang="zh-TW" sz="2400" i="1" dirty="0"/>
              <a:t>e</a:t>
            </a:r>
            <a:r>
              <a:rPr lang="en-US" altLang="zh-TW" sz="2400" dirty="0"/>
              <a:t>, </a:t>
            </a:r>
            <a:r>
              <a:rPr lang="en-US" altLang="zh-TW" sz="2400" i="1" dirty="0"/>
              <a:t>m</a:t>
            </a:r>
            <a:r>
              <a:rPr lang="en-US" altLang="zh-TW" sz="2400" i="1" baseline="-25000" dirty="0"/>
              <a:t>i</a:t>
            </a:r>
            <a:r>
              <a:rPr lang="en-US" altLang="zh-TW" sz="2400" dirty="0"/>
              <a:t>,</a:t>
            </a:r>
            <a:r>
              <a:rPr lang="en-US" altLang="zh-TW" sz="2400" i="1" dirty="0"/>
              <a:t> </a:t>
            </a:r>
            <a:r>
              <a:rPr lang="en-US" altLang="zh-TW" sz="2400" i="1" dirty="0" err="1"/>
              <a:t>n</a:t>
            </a:r>
            <a:r>
              <a:rPr lang="en-US" altLang="zh-TW" sz="2400" i="1" baseline="-25000" dirty="0" err="1"/>
              <a:t>j</a:t>
            </a:r>
            <a:r>
              <a:rPr lang="en-US" altLang="zh-TW" sz="2400" dirty="0"/>
              <a:t>)</a:t>
            </a:r>
            <a:r>
              <a:rPr lang="en-US" altLang="zh-TW" sz="2400" b="1" dirty="0"/>
              <a:t>,</a:t>
            </a:r>
            <a:r>
              <a:rPr lang="en-US" altLang="zh-TW" sz="2200" dirty="0"/>
              <a:t> </a:t>
            </a:r>
            <a:endParaRPr lang="en-US" altLang="zh-TW" sz="2200" dirty="0" smtClean="0"/>
          </a:p>
          <a:p>
            <a:pPr lvl="1"/>
            <a:r>
              <a:rPr lang="en-US" altLang="zh-TW" sz="2000" dirty="0" smtClean="0"/>
              <a:t>a </a:t>
            </a:r>
            <a:r>
              <a:rPr lang="en-US" altLang="zh-TW" sz="2000" dirty="0"/>
              <a:t>life event </a:t>
            </a:r>
            <a:r>
              <a:rPr lang="en-US" altLang="zh-TW" sz="2000" i="1" dirty="0" smtClean="0">
                <a:solidFill>
                  <a:srgbClr val="FF0000"/>
                </a:solidFill>
              </a:rPr>
              <a:t>e</a:t>
            </a:r>
            <a:r>
              <a:rPr lang="en-US" altLang="zh-TW" sz="2000" dirty="0"/>
              <a:t> </a:t>
            </a:r>
            <a:r>
              <a:rPr lang="en-US" altLang="zh-TW" sz="2000" dirty="0" smtClean="0"/>
              <a:t>(assuming that a blog article has only one event) </a:t>
            </a:r>
          </a:p>
          <a:p>
            <a:pPr lvl="1"/>
            <a:r>
              <a:rPr lang="en-US" altLang="zh-TW" sz="2000" dirty="0" smtClean="0"/>
              <a:t>some </a:t>
            </a:r>
            <a:r>
              <a:rPr lang="en-US" altLang="zh-TW" sz="2000" dirty="0"/>
              <a:t>implicit </a:t>
            </a:r>
            <a:r>
              <a:rPr lang="en-US" altLang="zh-TW" sz="2000" dirty="0" smtClean="0"/>
              <a:t>emotion</a:t>
            </a:r>
            <a:r>
              <a:rPr lang="en-US" altLang="zh-TW" sz="2000" i="1" dirty="0" smtClean="0"/>
              <a:t> terms </a:t>
            </a:r>
            <a:r>
              <a:rPr lang="en-US" altLang="zh-TW" sz="2000" i="1" dirty="0" smtClean="0">
                <a:solidFill>
                  <a:srgbClr val="C00000"/>
                </a:solidFill>
              </a:rPr>
              <a:t>m</a:t>
            </a:r>
            <a:r>
              <a:rPr lang="en-US" altLang="zh-TW" sz="2000" i="1" baseline="-25000" dirty="0" smtClean="0">
                <a:solidFill>
                  <a:srgbClr val="C00000"/>
                </a:solidFill>
              </a:rPr>
              <a:t>i</a:t>
            </a:r>
            <a:r>
              <a:rPr lang="en-US" altLang="zh-TW" sz="2000" i="1" baseline="-25000" dirty="0" smtClean="0">
                <a:solidFill>
                  <a:srgbClr val="0000FF"/>
                </a:solidFill>
              </a:rPr>
              <a:t> </a:t>
            </a:r>
            <a:r>
              <a:rPr lang="en-US" altLang="zh-TW" sz="2000" dirty="0">
                <a:sym typeface="Symbol"/>
              </a:rPr>
              <a:t></a:t>
            </a:r>
            <a:r>
              <a:rPr lang="en-US" altLang="zh-TW" sz="2000" dirty="0"/>
              <a:t> </a:t>
            </a:r>
            <a:r>
              <a:rPr lang="en-US" altLang="zh-TW" sz="2000" i="1" dirty="0"/>
              <a:t>M</a:t>
            </a:r>
            <a:r>
              <a:rPr lang="en-US" altLang="zh-TW" sz="2000" dirty="0" smtClean="0"/>
              <a:t>, and needs </a:t>
            </a:r>
            <a:r>
              <a:rPr lang="en-US" altLang="zh-TW" sz="2000" i="1" dirty="0" err="1">
                <a:solidFill>
                  <a:srgbClr val="00B050"/>
                </a:solidFill>
              </a:rPr>
              <a:t>n</a:t>
            </a:r>
            <a:r>
              <a:rPr lang="en-US" altLang="zh-TW" sz="2000" i="1" baseline="-25000" dirty="0" err="1">
                <a:solidFill>
                  <a:srgbClr val="00B050"/>
                </a:solidFill>
              </a:rPr>
              <a:t>j</a:t>
            </a:r>
            <a:r>
              <a:rPr lang="en-US" altLang="zh-TW" sz="2000" i="1" baseline="-25000" dirty="0">
                <a:solidFill>
                  <a:srgbClr val="00B050"/>
                </a:solidFill>
              </a:rPr>
              <a:t> </a:t>
            </a:r>
            <a:r>
              <a:rPr lang="en-US" altLang="zh-TW" sz="2000" dirty="0">
                <a:sym typeface="Symbol"/>
              </a:rPr>
              <a:t></a:t>
            </a:r>
            <a:r>
              <a:rPr lang="en-US" altLang="zh-TW" sz="2000" dirty="0"/>
              <a:t> </a:t>
            </a:r>
            <a:r>
              <a:rPr lang="en-US" altLang="zh-TW" sz="2000" b="1" i="1" dirty="0"/>
              <a:t>N</a:t>
            </a:r>
            <a:r>
              <a:rPr lang="en-US" altLang="zh-TW" sz="2000" dirty="0"/>
              <a:t>, </a:t>
            </a:r>
            <a:endParaRPr lang="en-US" altLang="zh-TW" sz="2000" dirty="0" smtClean="0"/>
          </a:p>
          <a:p>
            <a:r>
              <a:rPr lang="en-US" altLang="zh-TW" sz="2400" dirty="0"/>
              <a:t>Given an affective blog article </a:t>
            </a:r>
            <a:r>
              <a:rPr lang="en-US" altLang="zh-TW" sz="2400" i="1" dirty="0"/>
              <a:t>b</a:t>
            </a:r>
            <a:r>
              <a:rPr lang="en-US" altLang="zh-TW" sz="2400" dirty="0"/>
              <a:t> and an advertising set </a:t>
            </a:r>
            <a:r>
              <a:rPr lang="en-US" altLang="zh-TW" sz="2400" i="1" dirty="0"/>
              <a:t>A</a:t>
            </a:r>
            <a:r>
              <a:rPr lang="en-US" altLang="zh-TW" sz="2400" dirty="0"/>
              <a:t> to recommend some appropriate ads </a:t>
            </a:r>
            <a:r>
              <a:rPr lang="en-US" altLang="zh-TW" sz="2400" i="1" dirty="0">
                <a:solidFill>
                  <a:srgbClr val="0000FF"/>
                </a:solidFill>
              </a:rPr>
              <a:t>a</a:t>
            </a:r>
            <a:r>
              <a:rPr lang="en-US" altLang="zh-TW" sz="2400" dirty="0">
                <a:solidFill>
                  <a:srgbClr val="FF3300"/>
                </a:solidFill>
              </a:rPr>
              <a:t> </a:t>
            </a:r>
            <a:r>
              <a:rPr lang="en-US" altLang="zh-TW" sz="2400" dirty="0">
                <a:sym typeface="Symbol"/>
              </a:rPr>
              <a:t></a:t>
            </a:r>
            <a:r>
              <a:rPr lang="en-US" altLang="zh-TW" sz="2400" dirty="0"/>
              <a:t> </a:t>
            </a:r>
            <a:r>
              <a:rPr lang="en-US" altLang="zh-TW" sz="2400" i="1" dirty="0"/>
              <a:t>A</a:t>
            </a:r>
            <a:r>
              <a:rPr lang="en-US" altLang="zh-TW" sz="2400" dirty="0"/>
              <a:t> </a:t>
            </a:r>
            <a:endParaRPr lang="zh-TW" altLang="en-US" sz="24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val="1965551508"/>
              </p:ext>
            </p:extLst>
          </p:nvPr>
        </p:nvGraphicFramePr>
        <p:xfrm>
          <a:off x="314325" y="1498601"/>
          <a:ext cx="8142288" cy="1612900"/>
        </p:xfrm>
        <a:graphic>
          <a:graphicData uri="http://schemas.openxmlformats.org/presentationml/2006/ole">
            <mc:AlternateContent xmlns:mc="http://schemas.openxmlformats.org/markup-compatibility/2006">
              <mc:Choice xmlns:v="urn:schemas-microsoft-com:vml" Requires="v">
                <p:oleObj spid="_x0000_s1094" name="Visio" r:id="rId4" imgW="5573923" imgH="1325970" progId="Visio.Drawing.11">
                  <p:embed/>
                </p:oleObj>
              </mc:Choice>
              <mc:Fallback>
                <p:oleObj name="Visio" r:id="rId4" imgW="5573923" imgH="1325970" progId="Visio.Drawing.11">
                  <p:embed/>
                  <p:pic>
                    <p:nvPicPr>
                      <p:cNvPr id="0" name="Picture 36"/>
                      <p:cNvPicPr>
                        <a:picLocks noChangeAspect="1" noChangeArrowheads="1"/>
                      </p:cNvPicPr>
                      <p:nvPr/>
                    </p:nvPicPr>
                    <p:blipFill>
                      <a:blip r:embed="rId5"/>
                      <a:srcRect/>
                      <a:stretch>
                        <a:fillRect/>
                      </a:stretch>
                    </p:blipFill>
                    <p:spPr bwMode="auto">
                      <a:xfrm>
                        <a:off x="314325" y="1498601"/>
                        <a:ext cx="8142288" cy="161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mc:AlternateContent xmlns:mc="http://schemas.openxmlformats.org/markup-compatibility/2006" xmlns:a14="http://schemas.microsoft.com/office/drawing/2010/main">
        <mc:Choice Requires="a14">
          <p:sp>
            <p:nvSpPr>
              <p:cNvPr id="10" name="矩形 9"/>
              <p:cNvSpPr/>
              <p:nvPr/>
            </p:nvSpPr>
            <p:spPr>
              <a:xfrm>
                <a:off x="7256462" y="5157376"/>
                <a:ext cx="947737" cy="400110"/>
              </a:xfrm>
              <a:prstGeom prst="rect">
                <a:avLst/>
              </a:prstGeom>
              <a:ln w="34925" cmpd="thickThin">
                <a:solidFill>
                  <a:srgbClr val="FF0000"/>
                </a:solidFill>
                <a:prstDash val="solid"/>
                <a:miter lim="800000"/>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bg2"/>
                          </a:solidFill>
                          <a:latin typeface="Cambria Math"/>
                        </a:rPr>
                        <m:t>𝑃</m:t>
                      </m:r>
                      <m:d>
                        <m:dPr>
                          <m:ctrlPr>
                            <a:rPr lang="zh-TW" altLang="zh-TW" sz="2000" i="1">
                              <a:solidFill>
                                <a:schemeClr val="bg2"/>
                              </a:solidFill>
                              <a:latin typeface="Cambria Math"/>
                            </a:rPr>
                          </m:ctrlPr>
                        </m:dPr>
                        <m:e>
                          <m:r>
                            <a:rPr lang="en-US" altLang="zh-TW" sz="2000" i="1">
                              <a:solidFill>
                                <a:srgbClr val="0000FF"/>
                              </a:solidFill>
                              <a:latin typeface="Cambria Math"/>
                            </a:rPr>
                            <m:t>𝑎</m:t>
                          </m:r>
                        </m:e>
                        <m:e>
                          <m:r>
                            <a:rPr lang="en-US" altLang="zh-TW" sz="2000" b="0" i="1" smtClean="0">
                              <a:solidFill>
                                <a:srgbClr val="FF3300"/>
                              </a:solidFill>
                              <a:latin typeface="Cambria Math"/>
                            </a:rPr>
                            <m:t>𝑏</m:t>
                          </m:r>
                        </m:e>
                      </m:d>
                    </m:oMath>
                  </m:oMathPara>
                </a14:m>
                <a:endParaRPr lang="zh-TW" altLang="en-US" sz="2000" dirty="0">
                  <a:solidFill>
                    <a:schemeClr val="bg2"/>
                  </a:solidFill>
                </a:endParaRPr>
              </a:p>
            </p:txBody>
          </p:sp>
        </mc:Choice>
        <mc:Fallback xmlns="">
          <p:sp>
            <p:nvSpPr>
              <p:cNvPr id="10" name="矩形 9"/>
              <p:cNvSpPr>
                <a:spLocks noRot="1" noChangeAspect="1" noMove="1" noResize="1" noEditPoints="1" noAdjustHandles="1" noChangeArrowheads="1" noChangeShapeType="1" noTextEdit="1"/>
              </p:cNvSpPr>
              <p:nvPr/>
            </p:nvSpPr>
            <p:spPr>
              <a:xfrm>
                <a:off x="7256462" y="5157376"/>
                <a:ext cx="947737" cy="400110"/>
              </a:xfrm>
              <a:prstGeom prst="rect">
                <a:avLst/>
              </a:prstGeom>
              <a:blipFill rotWithShape="1">
                <a:blip r:embed="rId6"/>
                <a:stretch>
                  <a:fillRect/>
                </a:stretch>
              </a:blipFill>
              <a:ln w="34925" cmpd="thickThin">
                <a:solidFill>
                  <a:srgbClr val="FF0000"/>
                </a:solidFill>
                <a:prstDash val="solid"/>
                <a:miter lim="800000"/>
              </a:ln>
            </p:spPr>
            <p:txBody>
              <a:bodyPr/>
              <a:lstStyle/>
              <a:p>
                <a:r>
                  <a:rPr lang="zh-TW" altLang="en-US">
                    <a:noFill/>
                  </a:rPr>
                  <a:t> </a:t>
                </a:r>
              </a:p>
            </p:txBody>
          </p:sp>
        </mc:Fallback>
      </mc:AlternateContent>
      <p:sp>
        <p:nvSpPr>
          <p:cNvPr id="2" name="投影片編號版面配置區 1"/>
          <p:cNvSpPr>
            <a:spLocks noGrp="1"/>
          </p:cNvSpPr>
          <p:nvPr>
            <p:ph type="sldNum" sz="quarter" idx="10"/>
          </p:nvPr>
        </p:nvSpPr>
        <p:spPr/>
        <p:txBody>
          <a:bodyPr/>
          <a:lstStyle/>
          <a:p>
            <a:fld id="{272EE183-F669-6845-A2BB-D87CDFF0448C}" type="slidenum">
              <a:rPr lang="en-US" smtClean="0"/>
              <a:pPr/>
              <a:t>9</a:t>
            </a:fld>
            <a:endParaRPr lang="en-US"/>
          </a:p>
        </p:txBody>
      </p:sp>
      <mc:AlternateContent xmlns:mc="http://schemas.openxmlformats.org/markup-compatibility/2006" xmlns:a14="http://schemas.microsoft.com/office/drawing/2010/main">
        <mc:Choice Requires="a14">
          <p:sp>
            <p:nvSpPr>
              <p:cNvPr id="9" name="矩形 8"/>
              <p:cNvSpPr/>
              <p:nvPr/>
            </p:nvSpPr>
            <p:spPr>
              <a:xfrm>
                <a:off x="1350963" y="5569390"/>
                <a:ext cx="1874837" cy="400110"/>
              </a:xfrm>
              <a:prstGeom prst="rect">
                <a:avLst/>
              </a:prstGeom>
              <a:ln w="34925" cmpd="thickThin">
                <a:solidFill>
                  <a:srgbClr val="FF0000"/>
                </a:solidFill>
                <a:prstDash val="solid"/>
                <a:miter lim="800000"/>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2000" i="1" smtClean="0">
                          <a:solidFill>
                            <a:schemeClr val="bg2"/>
                          </a:solidFill>
                          <a:latin typeface="Cambria Math"/>
                        </a:rPr>
                        <m:t>𝑃</m:t>
                      </m:r>
                      <m:d>
                        <m:dPr>
                          <m:ctrlPr>
                            <a:rPr lang="zh-TW" altLang="zh-TW" sz="2000" i="1">
                              <a:solidFill>
                                <a:schemeClr val="bg2"/>
                              </a:solidFill>
                              <a:latin typeface="Cambria Math"/>
                            </a:rPr>
                          </m:ctrlPr>
                        </m:dPr>
                        <m:e>
                          <m:r>
                            <a:rPr lang="en-US" altLang="zh-TW" sz="2000" i="1">
                              <a:solidFill>
                                <a:srgbClr val="0000FF"/>
                              </a:solidFill>
                              <a:latin typeface="Cambria Math"/>
                            </a:rPr>
                            <m:t>𝑎</m:t>
                          </m:r>
                        </m:e>
                        <m:e>
                          <m:r>
                            <a:rPr lang="en-US" altLang="zh-TW" sz="2000" b="0" i="1" smtClean="0">
                              <a:solidFill>
                                <a:srgbClr val="FF3300"/>
                              </a:solidFill>
                              <a:latin typeface="Cambria Math"/>
                            </a:rPr>
                            <m:t>𝑏</m:t>
                          </m:r>
                        </m:e>
                      </m:d>
                      <m:r>
                        <a:rPr lang="en-US" altLang="zh-TW" sz="2000" i="1" smtClean="0">
                          <a:solidFill>
                            <a:schemeClr val="bg2"/>
                          </a:solidFill>
                          <a:latin typeface="Cambria Math"/>
                        </a:rPr>
                        <m:t> </m:t>
                      </m:r>
                      <m:r>
                        <a:rPr lang="en-US" altLang="zh-TW" sz="2000" i="1" smtClean="0">
                          <a:solidFill>
                            <a:schemeClr val="bg2"/>
                          </a:solidFill>
                          <a:latin typeface="Cambria Math"/>
                          <a:sym typeface="Symbol"/>
                        </a:rPr>
                        <m:t></m:t>
                      </m:r>
                      <m:r>
                        <a:rPr lang="en-US" altLang="zh-TW" sz="2000" b="0" i="1" smtClean="0">
                          <a:solidFill>
                            <a:schemeClr val="bg2"/>
                          </a:solidFill>
                          <a:latin typeface="Cambria Math"/>
                          <a:sym typeface="Symbol"/>
                        </a:rPr>
                        <m:t> </m:t>
                      </m:r>
                      <m:r>
                        <a:rPr lang="en-US" altLang="zh-TW" sz="2000" i="1" smtClean="0">
                          <a:solidFill>
                            <a:schemeClr val="bg2"/>
                          </a:solidFill>
                          <a:latin typeface="Cambria Math"/>
                        </a:rPr>
                        <m:t>𝑃</m:t>
                      </m:r>
                      <m:d>
                        <m:dPr>
                          <m:ctrlPr>
                            <a:rPr lang="zh-TW" altLang="zh-TW" sz="2000" i="1">
                              <a:solidFill>
                                <a:schemeClr val="bg2"/>
                              </a:solidFill>
                              <a:latin typeface="Cambria Math"/>
                            </a:rPr>
                          </m:ctrlPr>
                        </m:dPr>
                        <m:e>
                          <m:r>
                            <a:rPr lang="en-US" altLang="zh-TW" sz="2000" i="1" smtClean="0">
                              <a:solidFill>
                                <a:srgbClr val="0000FF"/>
                              </a:solidFill>
                              <a:latin typeface="Cambria Math"/>
                            </a:rPr>
                            <m:t>𝑎</m:t>
                          </m:r>
                        </m:e>
                        <m:e>
                          <m:r>
                            <a:rPr lang="en-US" altLang="zh-TW" sz="2000" i="1" smtClean="0">
                              <a:solidFill>
                                <a:srgbClr val="FF3300"/>
                              </a:solidFill>
                              <a:latin typeface="Cambria Math"/>
                            </a:rPr>
                            <m:t>𝑒</m:t>
                          </m:r>
                        </m:e>
                      </m:d>
                    </m:oMath>
                  </m:oMathPara>
                </a14:m>
                <a:endParaRPr lang="zh-TW" altLang="en-US" sz="2000" dirty="0">
                  <a:solidFill>
                    <a:schemeClr val="bg2"/>
                  </a:solidFill>
                </a:endParaRPr>
              </a:p>
            </p:txBody>
          </p:sp>
        </mc:Choice>
        <mc:Fallback xmlns="">
          <p:sp>
            <p:nvSpPr>
              <p:cNvPr id="9" name="矩形 8"/>
              <p:cNvSpPr>
                <a:spLocks noRot="1" noChangeAspect="1" noMove="1" noResize="1" noEditPoints="1" noAdjustHandles="1" noChangeArrowheads="1" noChangeShapeType="1" noTextEdit="1"/>
              </p:cNvSpPr>
              <p:nvPr/>
            </p:nvSpPr>
            <p:spPr>
              <a:xfrm>
                <a:off x="1350963" y="5569390"/>
                <a:ext cx="1874837" cy="400110"/>
              </a:xfrm>
              <a:prstGeom prst="rect">
                <a:avLst/>
              </a:prstGeom>
              <a:blipFill rotWithShape="1">
                <a:blip r:embed="rId7"/>
                <a:stretch>
                  <a:fillRect/>
                </a:stretch>
              </a:blipFill>
              <a:ln w="34925" cmpd="thickThin">
                <a:solidFill>
                  <a:srgbClr val="FF0000"/>
                </a:solidFill>
                <a:prstDash val="solid"/>
                <a:miter lim="800000"/>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350963" y="5969500"/>
                <a:ext cx="6213930" cy="434927"/>
              </a:xfrm>
              <a:prstGeom prst="rect">
                <a:avLst/>
              </a:prstGeom>
              <a:ln w="34925" cmpd="thickThin">
                <a:solidFill>
                  <a:srgbClr val="FF0000"/>
                </a:solidFill>
                <a:prstDash val="solid"/>
                <a:miter lim="800000"/>
              </a:ln>
            </p:spPr>
            <p:txBody>
              <a:bodyPr wrap="square">
                <a:spAutoFit/>
              </a:bodyPr>
              <a:lstStyle/>
              <a:p>
                <a14:m>
                  <m:oMath xmlns:m="http://schemas.openxmlformats.org/officeDocument/2006/math">
                    <m:r>
                      <a:rPr lang="en-US" altLang="zh-TW" sz="2000" b="0" i="1" smtClean="0">
                        <a:solidFill>
                          <a:schemeClr val="bg2"/>
                        </a:solidFill>
                        <a:latin typeface="Cambria Math"/>
                      </a:rPr>
                      <m:t>=</m:t>
                    </m:r>
                    <m:r>
                      <a:rPr lang="en-US" altLang="zh-TW" sz="2000" i="1" smtClean="0">
                        <a:solidFill>
                          <a:schemeClr val="bg2"/>
                        </a:solidFill>
                        <a:latin typeface="Cambria Math"/>
                      </a:rPr>
                      <m:t>𝑃</m:t>
                    </m:r>
                    <m:nary>
                      <m:naryPr>
                        <m:chr m:val="∑"/>
                        <m:limLoc m:val="undOvr"/>
                        <m:supHide m:val="on"/>
                        <m:ctrlPr>
                          <a:rPr lang="zh-TW" altLang="zh-TW" sz="2000" i="1">
                            <a:solidFill>
                              <a:schemeClr val="bg2"/>
                            </a:solidFill>
                            <a:latin typeface="Cambria Math"/>
                          </a:rPr>
                        </m:ctrlPr>
                      </m:naryPr>
                      <m:sub>
                        <m:sSub>
                          <m:sSubPr>
                            <m:ctrlPr>
                              <a:rPr lang="zh-TW" altLang="zh-TW" sz="2000" i="1">
                                <a:solidFill>
                                  <a:schemeClr val="bg2"/>
                                </a:solidFill>
                                <a:latin typeface="Cambria Math"/>
                              </a:rPr>
                            </m:ctrlPr>
                          </m:sSubPr>
                          <m:e>
                            <m:r>
                              <a:rPr lang="en-US" altLang="zh-TW" sz="2000" i="1">
                                <a:solidFill>
                                  <a:schemeClr val="bg2"/>
                                </a:solidFill>
                                <a:latin typeface="Cambria Math"/>
                              </a:rPr>
                              <m:t>𝑚</m:t>
                            </m:r>
                          </m:e>
                          <m:sub>
                            <m:r>
                              <a:rPr lang="en-US" altLang="zh-TW" sz="2000" i="1">
                                <a:solidFill>
                                  <a:schemeClr val="bg2"/>
                                </a:solidFill>
                                <a:latin typeface="Cambria Math"/>
                              </a:rPr>
                              <m:t>𝑖</m:t>
                            </m:r>
                          </m:sub>
                        </m:sSub>
                        <m:r>
                          <a:rPr lang="en-US" altLang="zh-TW" sz="2000">
                            <a:solidFill>
                              <a:schemeClr val="bg2"/>
                            </a:solidFill>
                            <a:latin typeface="Cambria Math"/>
                          </a:rPr>
                          <m:t>∈</m:t>
                        </m:r>
                        <m:r>
                          <a:rPr lang="en-US" altLang="zh-TW" sz="2000" i="1">
                            <a:solidFill>
                              <a:schemeClr val="bg2"/>
                            </a:solidFill>
                            <a:latin typeface="Cambria Math"/>
                          </a:rPr>
                          <m:t>𝑀</m:t>
                        </m:r>
                      </m:sub>
                      <m:sup/>
                      <m:e>
                        <m:r>
                          <a:rPr lang="en-US" altLang="zh-TW" sz="2000" i="1">
                            <a:solidFill>
                              <a:schemeClr val="bg2"/>
                            </a:solidFill>
                            <a:latin typeface="Cambria Math"/>
                          </a:rPr>
                          <m:t>𝑃</m:t>
                        </m:r>
                        <m:d>
                          <m:dPr>
                            <m:ctrlPr>
                              <a:rPr lang="zh-TW" altLang="zh-TW" sz="2000" i="1">
                                <a:solidFill>
                                  <a:schemeClr val="bg2"/>
                                </a:solidFill>
                                <a:latin typeface="Cambria Math"/>
                              </a:rPr>
                            </m:ctrlPr>
                          </m:dPr>
                          <m:e>
                            <m:r>
                              <a:rPr lang="en-US" altLang="zh-TW" sz="2000" i="1" smtClean="0">
                                <a:solidFill>
                                  <a:srgbClr val="0000FF"/>
                                </a:solidFill>
                                <a:latin typeface="Cambria Math"/>
                              </a:rPr>
                              <m:t>𝑎</m:t>
                            </m:r>
                            <m:r>
                              <a:rPr lang="en-US" altLang="zh-TW" sz="2000">
                                <a:solidFill>
                                  <a:schemeClr val="bg2"/>
                                </a:solidFill>
                                <a:latin typeface="Cambria Math"/>
                              </a:rPr>
                              <m:t>,</m:t>
                            </m:r>
                            <m:sSub>
                              <m:sSubPr>
                                <m:ctrlPr>
                                  <a:rPr lang="zh-TW" altLang="zh-TW" sz="2000" i="1" smtClean="0">
                                    <a:solidFill>
                                      <a:srgbClr val="AD1B03"/>
                                    </a:solidFill>
                                    <a:latin typeface="Cambria Math"/>
                                  </a:rPr>
                                </m:ctrlPr>
                              </m:sSubPr>
                              <m:e>
                                <m:r>
                                  <a:rPr lang="en-US" altLang="zh-TW" sz="2000" i="1">
                                    <a:solidFill>
                                      <a:srgbClr val="AD1B03"/>
                                    </a:solidFill>
                                    <a:latin typeface="Cambria Math"/>
                                  </a:rPr>
                                  <m:t>𝑚</m:t>
                                </m:r>
                              </m:e>
                              <m:sub>
                                <m:r>
                                  <a:rPr lang="en-US" altLang="zh-TW" sz="2000" i="1">
                                    <a:solidFill>
                                      <a:srgbClr val="AD1B03"/>
                                    </a:solidFill>
                                    <a:latin typeface="Cambria Math"/>
                                  </a:rPr>
                                  <m:t>𝑖</m:t>
                                </m:r>
                              </m:sub>
                            </m:sSub>
                          </m:e>
                          <m:e>
                            <m:r>
                              <a:rPr lang="en-US" altLang="zh-TW" sz="2000" i="1" smtClean="0">
                                <a:solidFill>
                                  <a:srgbClr val="FF3300"/>
                                </a:solidFill>
                                <a:latin typeface="Cambria Math"/>
                              </a:rPr>
                              <m:t>𝑒</m:t>
                            </m:r>
                          </m:e>
                        </m:d>
                      </m:e>
                    </m:nary>
                    <m:r>
                      <a:rPr lang="en-US" altLang="zh-TW" sz="2000">
                        <a:solidFill>
                          <a:schemeClr val="bg2"/>
                        </a:solidFill>
                        <a:latin typeface="Cambria Math"/>
                      </a:rPr>
                      <m:t>=</m:t>
                    </m:r>
                    <m:nary>
                      <m:naryPr>
                        <m:chr m:val="∑"/>
                        <m:limLoc m:val="undOvr"/>
                        <m:supHide m:val="on"/>
                        <m:ctrlPr>
                          <a:rPr lang="zh-TW" altLang="zh-TW" sz="2000" i="1">
                            <a:solidFill>
                              <a:schemeClr val="bg2"/>
                            </a:solidFill>
                            <a:latin typeface="Cambria Math"/>
                          </a:rPr>
                        </m:ctrlPr>
                      </m:naryPr>
                      <m:sub>
                        <m:sSub>
                          <m:sSubPr>
                            <m:ctrlPr>
                              <a:rPr lang="zh-TW" altLang="zh-TW" sz="2000" i="1">
                                <a:solidFill>
                                  <a:schemeClr val="bg2"/>
                                </a:solidFill>
                                <a:latin typeface="Cambria Math"/>
                              </a:rPr>
                            </m:ctrlPr>
                          </m:sSubPr>
                          <m:e>
                            <m:r>
                              <a:rPr lang="en-US" altLang="zh-TW" sz="2000" i="1">
                                <a:solidFill>
                                  <a:schemeClr val="bg2"/>
                                </a:solidFill>
                                <a:latin typeface="Cambria Math"/>
                              </a:rPr>
                              <m:t>𝑚</m:t>
                            </m:r>
                          </m:e>
                          <m:sub>
                            <m:r>
                              <a:rPr lang="en-US" altLang="zh-TW" sz="2000" i="1">
                                <a:solidFill>
                                  <a:schemeClr val="bg2"/>
                                </a:solidFill>
                                <a:latin typeface="Cambria Math"/>
                              </a:rPr>
                              <m:t>𝑖</m:t>
                            </m:r>
                          </m:sub>
                        </m:sSub>
                        <m:r>
                          <a:rPr lang="en-US" altLang="zh-TW" sz="2000">
                            <a:solidFill>
                              <a:schemeClr val="bg2"/>
                            </a:solidFill>
                            <a:latin typeface="Cambria Math"/>
                          </a:rPr>
                          <m:t>∈</m:t>
                        </m:r>
                        <m:r>
                          <a:rPr lang="en-US" altLang="zh-TW" sz="2000" i="1">
                            <a:solidFill>
                              <a:schemeClr val="bg2"/>
                            </a:solidFill>
                            <a:latin typeface="Cambria Math"/>
                          </a:rPr>
                          <m:t>𝑀</m:t>
                        </m:r>
                      </m:sub>
                      <m:sup/>
                      <m:e>
                        <m:r>
                          <a:rPr lang="en-US" altLang="zh-TW" sz="2000" i="1">
                            <a:solidFill>
                              <a:schemeClr val="bg2"/>
                            </a:solidFill>
                            <a:latin typeface="Cambria Math"/>
                          </a:rPr>
                          <m:t>𝑃</m:t>
                        </m:r>
                        <m:d>
                          <m:dPr>
                            <m:ctrlPr>
                              <a:rPr lang="zh-TW" altLang="zh-TW" sz="2000" i="1">
                                <a:solidFill>
                                  <a:schemeClr val="bg2"/>
                                </a:solidFill>
                                <a:latin typeface="Cambria Math"/>
                              </a:rPr>
                            </m:ctrlPr>
                          </m:dPr>
                          <m:e>
                            <m:sSub>
                              <m:sSubPr>
                                <m:ctrlPr>
                                  <a:rPr lang="zh-TW" altLang="zh-TW" sz="2000" i="1" smtClean="0">
                                    <a:solidFill>
                                      <a:srgbClr val="AD1B03"/>
                                    </a:solidFill>
                                    <a:latin typeface="Cambria Math"/>
                                  </a:rPr>
                                </m:ctrlPr>
                              </m:sSubPr>
                              <m:e>
                                <m:r>
                                  <a:rPr lang="en-US" altLang="zh-TW" sz="2000" i="1">
                                    <a:solidFill>
                                      <a:srgbClr val="AD1B03"/>
                                    </a:solidFill>
                                    <a:latin typeface="Cambria Math"/>
                                  </a:rPr>
                                  <m:t>𝑚</m:t>
                                </m:r>
                              </m:e>
                              <m:sub>
                                <m:r>
                                  <a:rPr lang="en-US" altLang="zh-TW" sz="2000" i="1">
                                    <a:solidFill>
                                      <a:srgbClr val="AD1B03"/>
                                    </a:solidFill>
                                    <a:latin typeface="Cambria Math"/>
                                  </a:rPr>
                                  <m:t>𝑖</m:t>
                                </m:r>
                              </m:sub>
                            </m:sSub>
                          </m:e>
                          <m:e>
                            <m:r>
                              <a:rPr lang="en-US" altLang="zh-TW" sz="2000" i="1" smtClean="0">
                                <a:solidFill>
                                  <a:srgbClr val="FF3300"/>
                                </a:solidFill>
                                <a:latin typeface="Cambria Math"/>
                              </a:rPr>
                              <m:t>𝑒</m:t>
                            </m:r>
                          </m:e>
                        </m:d>
                        <m:r>
                          <a:rPr lang="en-US" altLang="zh-TW" sz="2000" i="1">
                            <a:solidFill>
                              <a:schemeClr val="bg2"/>
                            </a:solidFill>
                            <a:latin typeface="Cambria Math"/>
                          </a:rPr>
                          <m:t>𝑃</m:t>
                        </m:r>
                        <m:d>
                          <m:dPr>
                            <m:ctrlPr>
                              <a:rPr lang="zh-TW" altLang="zh-TW" sz="2000" i="1">
                                <a:solidFill>
                                  <a:schemeClr val="bg2"/>
                                </a:solidFill>
                                <a:latin typeface="Cambria Math"/>
                              </a:rPr>
                            </m:ctrlPr>
                          </m:dPr>
                          <m:e>
                            <m:r>
                              <a:rPr lang="en-US" altLang="zh-TW" sz="2000" i="1" smtClean="0">
                                <a:solidFill>
                                  <a:srgbClr val="0000FF"/>
                                </a:solidFill>
                                <a:latin typeface="Cambria Math"/>
                              </a:rPr>
                              <m:t>𝑎</m:t>
                            </m:r>
                          </m:e>
                          <m:e>
                            <m:r>
                              <a:rPr lang="en-US" altLang="zh-TW" sz="2000" i="1" smtClean="0">
                                <a:solidFill>
                                  <a:srgbClr val="FF3300"/>
                                </a:solidFill>
                                <a:latin typeface="Cambria Math"/>
                              </a:rPr>
                              <m:t>𝑒</m:t>
                            </m:r>
                            <m:r>
                              <a:rPr lang="en-US" altLang="zh-TW" sz="2000">
                                <a:solidFill>
                                  <a:schemeClr val="bg2"/>
                                </a:solidFill>
                                <a:latin typeface="Cambria Math"/>
                              </a:rPr>
                              <m:t>,</m:t>
                            </m:r>
                            <m:sSub>
                              <m:sSubPr>
                                <m:ctrlPr>
                                  <a:rPr lang="zh-TW" altLang="zh-TW" sz="2000" i="1" smtClean="0">
                                    <a:solidFill>
                                      <a:srgbClr val="AD1B03"/>
                                    </a:solidFill>
                                    <a:latin typeface="Cambria Math"/>
                                  </a:rPr>
                                </m:ctrlPr>
                              </m:sSubPr>
                              <m:e>
                                <m:r>
                                  <a:rPr lang="en-US" altLang="zh-TW" sz="2000" i="1">
                                    <a:solidFill>
                                      <a:srgbClr val="AD1B03"/>
                                    </a:solidFill>
                                    <a:latin typeface="Cambria Math"/>
                                  </a:rPr>
                                  <m:t>𝑚</m:t>
                                </m:r>
                              </m:e>
                              <m:sub>
                                <m:r>
                                  <a:rPr lang="en-US" altLang="zh-TW" sz="2000" i="1">
                                    <a:solidFill>
                                      <a:srgbClr val="AD1B03"/>
                                    </a:solidFill>
                                    <a:latin typeface="Cambria Math"/>
                                  </a:rPr>
                                  <m:t>𝑖</m:t>
                                </m:r>
                              </m:sub>
                            </m:sSub>
                          </m:e>
                        </m:d>
                      </m:e>
                    </m:nary>
                  </m:oMath>
                </a14:m>
                <a:r>
                  <a:rPr lang="en-US" altLang="zh-TW" sz="2000" dirty="0" smtClean="0">
                    <a:solidFill>
                      <a:schemeClr val="bg2"/>
                    </a:solidFill>
                  </a:rPr>
                  <a:t>(1)</a:t>
                </a:r>
                <a:endParaRPr lang="zh-TW" altLang="en-US" sz="2000" dirty="0">
                  <a:solidFill>
                    <a:schemeClr val="bg2"/>
                  </a:solidFill>
                </a:endParaRPr>
              </a:p>
            </p:txBody>
          </p:sp>
        </mc:Choice>
        <mc:Fallback xmlns="">
          <p:sp>
            <p:nvSpPr>
              <p:cNvPr id="11" name="矩形 10"/>
              <p:cNvSpPr>
                <a:spLocks noRot="1" noChangeAspect="1" noMove="1" noResize="1" noEditPoints="1" noAdjustHandles="1" noChangeArrowheads="1" noChangeShapeType="1" noTextEdit="1"/>
              </p:cNvSpPr>
              <p:nvPr/>
            </p:nvSpPr>
            <p:spPr>
              <a:xfrm>
                <a:off x="1350963" y="5969500"/>
                <a:ext cx="6213930" cy="434927"/>
              </a:xfrm>
              <a:prstGeom prst="rect">
                <a:avLst/>
              </a:prstGeom>
              <a:blipFill rotWithShape="1">
                <a:blip r:embed="rId8"/>
                <a:stretch>
                  <a:fillRect t="-98718" b="-143590"/>
                </a:stretch>
              </a:blipFill>
              <a:ln w="34925" cmpd="thickThin">
                <a:solidFill>
                  <a:srgbClr val="FF0000"/>
                </a:solidFill>
                <a:prstDash val="solid"/>
                <a:miter lim="800000"/>
              </a:ln>
            </p:spPr>
            <p:txBody>
              <a:bodyPr/>
              <a:lstStyle/>
              <a:p>
                <a:r>
                  <a:rPr lang="zh-TW" altLang="en-US">
                    <a:noFill/>
                  </a:rPr>
                  <a:t> </a:t>
                </a:r>
              </a:p>
            </p:txBody>
          </p:sp>
        </mc:Fallback>
      </mc:AlternateContent>
    </p:spTree>
    <p:extLst>
      <p:ext uri="{BB962C8B-B14F-4D97-AF65-F5344CB8AC3E}">
        <p14:creationId xmlns:p14="http://schemas.microsoft.com/office/powerpoint/2010/main" val="39907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Scale>
                                      <p:cBhvr>
                                        <p:cTn id="19"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xEl>
                                              <p:pRg st="0" end="0"/>
                                            </p:txEl>
                                          </p:spTgt>
                                        </p:tgtEl>
                                        <p:attrNameLst>
                                          <p:attrName>ppt_x</p:attrName>
                                          <p:attrName>ppt_y</p:attrName>
                                        </p:attrNameLst>
                                      </p:cBhvr>
                                    </p:animMotion>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Scale>
                                      <p:cBhvr>
                                        <p:cTn id="26"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xEl>
                                              <p:pRg st="1" end="1"/>
                                            </p:txEl>
                                          </p:spTgt>
                                        </p:tgtEl>
                                        <p:attrNameLst>
                                          <p:attrName>ppt_x</p:attrName>
                                          <p:attrName>ppt_y</p:attrName>
                                        </p:attrNameLst>
                                      </p:cBhvr>
                                    </p:animMotion>
                                    <p:animEffect transition="in" filter="fade">
                                      <p:cBhvr>
                                        <p:cTn id="28" dur="1000"/>
                                        <p:tgtEl>
                                          <p:spTgt spid="5">
                                            <p:txEl>
                                              <p:pRg st="1" end="1"/>
                                            </p:txEl>
                                          </p:spTgt>
                                        </p:tgtEl>
                                      </p:cBhvr>
                                    </p:animEffect>
                                  </p:childTnLst>
                                </p:cTn>
                              </p:par>
                              <p:par>
                                <p:cTn id="29" presetID="52"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Scale>
                                      <p:cBhvr>
                                        <p:cTn id="31"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5">
                                            <p:txEl>
                                              <p:pRg st="2" end="2"/>
                                            </p:txEl>
                                          </p:spTgt>
                                        </p:tgtEl>
                                        <p:attrNameLst>
                                          <p:attrName>ppt_x</p:attrName>
                                          <p:attrName>ppt_y</p:attrName>
                                        </p:attrNameLst>
                                      </p:cBhvr>
                                    </p:animMotion>
                                    <p:animEffect transition="in" filter="fade">
                                      <p:cBhvr>
                                        <p:cTn id="33" dur="1000"/>
                                        <p:tgtEl>
                                          <p:spTgt spid="5">
                                            <p:txEl>
                                              <p:pRg st="2" end="2"/>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Scale>
                                      <p:cBhvr>
                                        <p:cTn id="36"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5">
                                            <p:txEl>
                                              <p:pRg st="3" end="3"/>
                                            </p:txEl>
                                          </p:spTgt>
                                        </p:tgtEl>
                                        <p:attrNameLst>
                                          <p:attrName>ppt_x</p:attrName>
                                          <p:attrName>ppt_y</p:attrName>
                                        </p:attrNameLst>
                                      </p:cBhvr>
                                    </p:animMotion>
                                    <p:animEffect transition="in" filter="fade">
                                      <p:cBhvr>
                                        <p:cTn id="38" dur="10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theme/theme1.xml><?xml version="1.0" encoding="utf-8"?>
<a:theme xmlns:a="http://schemas.openxmlformats.org/drawingml/2006/main" name="WMMKS_投影片背景">
  <a:themeElements>
    <a:clrScheme name="1_訊息佈達-5 1">
      <a:dk1>
        <a:srgbClr val="0033CC"/>
      </a:dk1>
      <a:lt1>
        <a:srgbClr val="CCFFFF"/>
      </a:lt1>
      <a:dk2>
        <a:srgbClr val="000099"/>
      </a:dk2>
      <a:lt2>
        <a:srgbClr val="000000"/>
      </a:lt2>
      <a:accent1>
        <a:srgbClr val="66FF33"/>
      </a:accent1>
      <a:accent2>
        <a:srgbClr val="00FFFF"/>
      </a:accent2>
      <a:accent3>
        <a:srgbClr val="E2FFFF"/>
      </a:accent3>
      <a:accent4>
        <a:srgbClr val="002AAE"/>
      </a:accent4>
      <a:accent5>
        <a:srgbClr val="B8FFAD"/>
      </a:accent5>
      <a:accent6>
        <a:srgbClr val="00E7E7"/>
      </a:accent6>
      <a:hlink>
        <a:srgbClr val="FF0066"/>
      </a:hlink>
      <a:folHlink>
        <a:srgbClr val="0000CC"/>
      </a:folHlink>
    </a:clrScheme>
    <a:fontScheme name="1_訊息佈達-5">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charset="-120"/>
          </a:defRPr>
        </a:defPPr>
      </a:lstStyle>
    </a:lnDef>
  </a:objectDefaults>
  <a:extraClrSchemeLst>
    <a:extraClrScheme>
      <a:clrScheme name="1_訊息佈達-5 1">
        <a:dk1>
          <a:srgbClr val="0033CC"/>
        </a:dk1>
        <a:lt1>
          <a:srgbClr val="CCFFFF"/>
        </a:lt1>
        <a:dk2>
          <a:srgbClr val="000099"/>
        </a:dk2>
        <a:lt2>
          <a:srgbClr val="000000"/>
        </a:lt2>
        <a:accent1>
          <a:srgbClr val="66FF33"/>
        </a:accent1>
        <a:accent2>
          <a:srgbClr val="00FFFF"/>
        </a:accent2>
        <a:accent3>
          <a:srgbClr val="E2FFFF"/>
        </a:accent3>
        <a:accent4>
          <a:srgbClr val="002AAE"/>
        </a:accent4>
        <a:accent5>
          <a:srgbClr val="B8FFAD"/>
        </a:accent5>
        <a:accent6>
          <a:srgbClr val="00E7E7"/>
        </a:accent6>
        <a:hlink>
          <a:srgbClr val="FF0066"/>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WMMKS_投影片背景</Template>
  <TotalTime>4353</TotalTime>
  <Words>1755</Words>
  <Application>Microsoft Office PowerPoint</Application>
  <PresentationFormat>如螢幕大小 (4:3)</PresentationFormat>
  <Paragraphs>240</Paragraphs>
  <Slides>18</Slides>
  <Notes>10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18</vt:i4>
      </vt:variant>
    </vt:vector>
  </HeadingPairs>
  <TitlesOfParts>
    <vt:vector size="20" baseType="lpstr">
      <vt:lpstr>WMMKS_投影片背景</vt:lpstr>
      <vt:lpstr>Visio</vt:lpstr>
      <vt:lpstr>Effective Blog Advertising by Understanding Blogger’s Emotions &amp; Needs</vt:lpstr>
      <vt:lpstr>Outlines</vt:lpstr>
      <vt:lpstr>Introduction</vt:lpstr>
      <vt:lpstr>An unsuitable example of Ad recommendation</vt:lpstr>
      <vt:lpstr>Observation</vt:lpstr>
      <vt:lpstr>Observations &amp; Goals</vt:lpstr>
      <vt:lpstr>Challenge</vt:lpstr>
      <vt:lpstr>Idea</vt:lpstr>
      <vt:lpstr>Proposed Method (1) Event-Driven Emotion-Need-Based Advertising Model </vt:lpstr>
      <vt:lpstr>Proposed Method (2) Event-driven Emotion-Need-Based Advertising Model </vt:lpstr>
      <vt:lpstr>Experiments Training Data Set</vt:lpstr>
      <vt:lpstr>Experiments Baseline</vt:lpstr>
      <vt:lpstr>Experiments Need Inference</vt:lpstr>
      <vt:lpstr>Experiments Ads Matching</vt:lpstr>
      <vt:lpstr>Correct Example</vt:lpstr>
      <vt:lpstr>Conclusion &amp; Future work</vt:lpstr>
      <vt:lpstr>PowerPoint 簡報</vt:lpstr>
      <vt:lpstr>PowerPoint 簡報</vt:lpstr>
    </vt:vector>
  </TitlesOfParts>
  <Company>NTU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Emotion, Need</dc:title>
  <dc:creator>ys_chang</dc:creator>
  <cp:lastModifiedBy>yschang</cp:lastModifiedBy>
  <cp:revision>143</cp:revision>
  <cp:lastPrinted>2011-07-22T15:59:08Z</cp:lastPrinted>
  <dcterms:created xsi:type="dcterms:W3CDTF">2010-12-07T12:15:12Z</dcterms:created>
  <dcterms:modified xsi:type="dcterms:W3CDTF">2011-07-28T07:30:11Z</dcterms:modified>
</cp:coreProperties>
</file>