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emf" ContentType="image/x-emf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19" r:id="rId2"/>
    <p:sldId id="518" r:id="rId3"/>
    <p:sldId id="511" r:id="rId4"/>
    <p:sldId id="517" r:id="rId5"/>
    <p:sldId id="519" r:id="rId6"/>
    <p:sldId id="520" r:id="rId7"/>
    <p:sldId id="512" r:id="rId8"/>
    <p:sldId id="513" r:id="rId9"/>
    <p:sldId id="524" r:id="rId10"/>
    <p:sldId id="515" r:id="rId11"/>
    <p:sldId id="522" r:id="rId12"/>
    <p:sldId id="521" r:id="rId13"/>
    <p:sldId id="523" r:id="rId14"/>
  </p:sldIdLst>
  <p:sldSz cx="9144000" cy="6858000" type="screen4x3"/>
  <p:notesSz cx="6934200" cy="9220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800000"/>
    <a:srgbClr val="A50021"/>
    <a:srgbClr val="000066"/>
    <a:srgbClr val="000000"/>
    <a:srgbClr val="E61E28"/>
    <a:srgbClr val="FF0000"/>
    <a:srgbClr val="008000"/>
    <a:srgbClr val="336600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02" autoAdjust="0"/>
    <p:restoredTop sz="94660" autoAdjust="0"/>
  </p:normalViewPr>
  <p:slideViewPr>
    <p:cSldViewPr snapToGrid="0">
      <p:cViewPr varScale="1">
        <p:scale>
          <a:sx n="135" d="100"/>
          <a:sy n="135" d="100"/>
        </p:scale>
        <p:origin x="-120" y="-78"/>
      </p:cViewPr>
      <p:guideLst>
        <p:guide orient="horz" pos="3971"/>
        <p:guide pos="2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404" y="-84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anveer\Local%20Settings\Temporary%20Internet%20Files\Content.Outlook\619D8NPJ\Emulator%20(2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anveer\Local%20Settings\Temporary%20Internet%20Files\Content.Outlook\619D8NPJ\Emulator%20(2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ranveer\Local%20Settings\Temporary%20Internet%20Files\Content.Outlook\619D8NPJ\Emulator%20(2)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work\cognitive-radio\results\SampleWidthPower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work\cognitive-radio\results\SampleWidthPower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work\cognitive-radio\results\capacity-indoors-ratul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'Range-attenuation'!$K$85</c:f>
              <c:strCache>
                <c:ptCount val="1"/>
                <c:pt idx="0">
                  <c:v>5 MHz</c:v>
                </c:pt>
              </c:strCache>
            </c:strRef>
          </c:tx>
          <c:cat>
            <c:numRef>
              <c:f>'Range-attenuation'!$J$86:$J$93</c:f>
              <c:numCache>
                <c:formatCode>General</c:formatCode>
                <c:ptCount val="8"/>
                <c:pt idx="0">
                  <c:v>6</c:v>
                </c:pt>
                <c:pt idx="1">
                  <c:v>9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  <c:pt idx="7">
                  <c:v>54</c:v>
                </c:pt>
              </c:numCache>
            </c:numRef>
          </c:cat>
          <c:val>
            <c:numRef>
              <c:f>'Range-attenuation'!$K$86:$K$93</c:f>
              <c:numCache>
                <c:formatCode>0.00</c:formatCode>
                <c:ptCount val="8"/>
                <c:pt idx="0">
                  <c:v>1.26</c:v>
                </c:pt>
                <c:pt idx="1">
                  <c:v>1.87</c:v>
                </c:pt>
                <c:pt idx="2">
                  <c:v>2.4099999999999997</c:v>
                </c:pt>
                <c:pt idx="3">
                  <c:v>3.3699999999999997</c:v>
                </c:pt>
                <c:pt idx="4">
                  <c:v>4.2699999999999996</c:v>
                </c:pt>
                <c:pt idx="5">
                  <c:v>5.7700000000000005</c:v>
                </c:pt>
                <c:pt idx="6">
                  <c:v>6.8599999999999994</c:v>
                </c:pt>
                <c:pt idx="7">
                  <c:v>7.42</c:v>
                </c:pt>
              </c:numCache>
            </c:numRef>
          </c:val>
        </c:ser>
        <c:ser>
          <c:idx val="1"/>
          <c:order val="1"/>
          <c:tx>
            <c:strRef>
              <c:f>'Range-attenuation'!$L$85</c:f>
              <c:strCache>
                <c:ptCount val="1"/>
                <c:pt idx="0">
                  <c:v>10 MHz</c:v>
                </c:pt>
              </c:strCache>
            </c:strRef>
          </c:tx>
          <c:cat>
            <c:numRef>
              <c:f>'Range-attenuation'!$J$86:$J$93</c:f>
              <c:numCache>
                <c:formatCode>General</c:formatCode>
                <c:ptCount val="8"/>
                <c:pt idx="0">
                  <c:v>6</c:v>
                </c:pt>
                <c:pt idx="1">
                  <c:v>9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  <c:pt idx="7">
                  <c:v>54</c:v>
                </c:pt>
              </c:numCache>
            </c:numRef>
          </c:cat>
          <c:val>
            <c:numRef>
              <c:f>'Range-attenuation'!$L$86:$L$93</c:f>
              <c:numCache>
                <c:formatCode>0.00</c:formatCode>
                <c:ptCount val="8"/>
                <c:pt idx="0">
                  <c:v>2.4899999999999998</c:v>
                </c:pt>
                <c:pt idx="1">
                  <c:v>3.53</c:v>
                </c:pt>
                <c:pt idx="2">
                  <c:v>4.53</c:v>
                </c:pt>
                <c:pt idx="3">
                  <c:v>6.22</c:v>
                </c:pt>
                <c:pt idx="4">
                  <c:v>7.68</c:v>
                </c:pt>
                <c:pt idx="5">
                  <c:v>9.92</c:v>
                </c:pt>
                <c:pt idx="6">
                  <c:v>11.8</c:v>
                </c:pt>
                <c:pt idx="7">
                  <c:v>12.6</c:v>
                </c:pt>
              </c:numCache>
            </c:numRef>
          </c:val>
        </c:ser>
        <c:ser>
          <c:idx val="2"/>
          <c:order val="2"/>
          <c:tx>
            <c:strRef>
              <c:f>'Range-attenuation'!$M$85</c:f>
              <c:strCache>
                <c:ptCount val="1"/>
                <c:pt idx="0">
                  <c:v>20 MHz</c:v>
                </c:pt>
              </c:strCache>
            </c:strRef>
          </c:tx>
          <c:cat>
            <c:numRef>
              <c:f>'Range-attenuation'!$J$86:$J$93</c:f>
              <c:numCache>
                <c:formatCode>General</c:formatCode>
                <c:ptCount val="8"/>
                <c:pt idx="0">
                  <c:v>6</c:v>
                </c:pt>
                <c:pt idx="1">
                  <c:v>9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  <c:pt idx="7">
                  <c:v>54</c:v>
                </c:pt>
              </c:numCache>
            </c:numRef>
          </c:cat>
          <c:val>
            <c:numRef>
              <c:f>'Range-attenuation'!$M$86:$M$93</c:f>
              <c:numCache>
                <c:formatCode>0.00</c:formatCode>
                <c:ptCount val="8"/>
                <c:pt idx="0">
                  <c:v>4.7300000000000004</c:v>
                </c:pt>
                <c:pt idx="1">
                  <c:v>6.55</c:v>
                </c:pt>
                <c:pt idx="2">
                  <c:v>8.0400000000000009</c:v>
                </c:pt>
                <c:pt idx="3">
                  <c:v>10.7</c:v>
                </c:pt>
                <c:pt idx="4">
                  <c:v>12.8</c:v>
                </c:pt>
                <c:pt idx="5">
                  <c:v>15.8</c:v>
                </c:pt>
                <c:pt idx="6">
                  <c:v>18.399999999999999</c:v>
                </c:pt>
                <c:pt idx="7">
                  <c:v>19.3</c:v>
                </c:pt>
              </c:numCache>
            </c:numRef>
          </c:val>
        </c:ser>
        <c:ser>
          <c:idx val="3"/>
          <c:order val="3"/>
          <c:tx>
            <c:strRef>
              <c:f>'Range-attenuation'!$N$85</c:f>
              <c:strCache>
                <c:ptCount val="1"/>
                <c:pt idx="0">
                  <c:v>40 MHz</c:v>
                </c:pt>
              </c:strCache>
            </c:strRef>
          </c:tx>
          <c:cat>
            <c:numRef>
              <c:f>'Range-attenuation'!$J$86:$J$93</c:f>
              <c:numCache>
                <c:formatCode>General</c:formatCode>
                <c:ptCount val="8"/>
                <c:pt idx="0">
                  <c:v>6</c:v>
                </c:pt>
                <c:pt idx="1">
                  <c:v>9</c:v>
                </c:pt>
                <c:pt idx="2">
                  <c:v>12</c:v>
                </c:pt>
                <c:pt idx="3">
                  <c:v>18</c:v>
                </c:pt>
                <c:pt idx="4">
                  <c:v>24</c:v>
                </c:pt>
                <c:pt idx="5">
                  <c:v>36</c:v>
                </c:pt>
                <c:pt idx="6">
                  <c:v>48</c:v>
                </c:pt>
                <c:pt idx="7">
                  <c:v>54</c:v>
                </c:pt>
              </c:numCache>
            </c:numRef>
          </c:cat>
          <c:val>
            <c:numRef>
              <c:f>'Range-attenuation'!$N$86:$N$93</c:f>
              <c:numCache>
                <c:formatCode>0.00</c:formatCode>
                <c:ptCount val="8"/>
                <c:pt idx="0">
                  <c:v>8.4500000000000011</c:v>
                </c:pt>
                <c:pt idx="1">
                  <c:v>11.1</c:v>
                </c:pt>
                <c:pt idx="2">
                  <c:v>13.7</c:v>
                </c:pt>
                <c:pt idx="3">
                  <c:v>17.3</c:v>
                </c:pt>
                <c:pt idx="4">
                  <c:v>20.100000000000001</c:v>
                </c:pt>
                <c:pt idx="5">
                  <c:v>23.5</c:v>
                </c:pt>
                <c:pt idx="6">
                  <c:v>25.6</c:v>
                </c:pt>
                <c:pt idx="7">
                  <c:v>26.6</c:v>
                </c:pt>
              </c:numCache>
            </c:numRef>
          </c:val>
        </c:ser>
        <c:gapWidth val="300"/>
        <c:axId val="35185408"/>
        <c:axId val="35173888"/>
      </c:barChart>
      <c:catAx>
        <c:axId val="351854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Modulation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5173888"/>
        <c:crosses val="autoZero"/>
        <c:auto val="1"/>
        <c:lblAlgn val="ctr"/>
        <c:lblOffset val="100"/>
      </c:catAx>
      <c:valAx>
        <c:axId val="35173888"/>
        <c:scaling>
          <c:orientation val="minMax"/>
        </c:scaling>
        <c:axPos val="l"/>
        <c:majorGridlines/>
        <c:minorGridlines>
          <c:spPr>
            <a:ln>
              <a:gradFill>
                <a:gsLst>
                  <a:gs pos="0">
                    <a:srgbClr val="00CC99">
                      <a:tint val="66000"/>
                      <a:satMod val="160000"/>
                      <a:alpha val="24000"/>
                    </a:srgbClr>
                  </a:gs>
                  <a:gs pos="50000">
                    <a:srgbClr val="00CC99">
                      <a:tint val="44500"/>
                      <a:satMod val="160000"/>
                    </a:srgbClr>
                  </a:gs>
                  <a:gs pos="100000">
                    <a:srgbClr val="00CC99">
                      <a:tint val="23500"/>
                      <a:satMod val="160000"/>
                    </a:srgbClr>
                  </a:gs>
                </a:gsLst>
                <a:lin ang="5400000" scaled="0"/>
              </a:gradFill>
            </a:ln>
          </c:spPr>
        </c:min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Throughput</a:t>
                </a:r>
                <a:r>
                  <a:rPr lang="en-US" sz="2000" baseline="0"/>
                  <a:t> (in Mbps)</a:t>
                </a:r>
                <a:endParaRPr lang="en-US" sz="2000"/>
              </a:p>
            </c:rich>
          </c:tx>
          <c:layout>
            <c:manualLayout>
              <c:xMode val="edge"/>
              <c:yMode val="edge"/>
              <c:x val="2.0587081068742137E-2"/>
              <c:y val="2.9593447547131214E-2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5185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7984001612777492"/>
          <c:y val="4.9116079129749475E-2"/>
          <c:w val="0.40562016997531181"/>
          <c:h val="0.24481376517277378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lineChart>
        <c:grouping val="standard"/>
        <c:ser>
          <c:idx val="0"/>
          <c:order val="0"/>
          <c:tx>
            <c:strRef>
              <c:f>'Range-attenuation'!$B$4</c:f>
              <c:strCache>
                <c:ptCount val="1"/>
                <c:pt idx="0">
                  <c:v>5MHz</c:v>
                </c:pt>
              </c:strCache>
            </c:strRef>
          </c:tx>
          <c:cat>
            <c:numRef>
              <c:f>'Range-attenuation'!$A$18:$A$38</c:f>
              <c:numCache>
                <c:formatCode>General</c:formatCode>
                <c:ptCount val="21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</c:numCache>
            </c:numRef>
          </c:cat>
          <c:val>
            <c:numRef>
              <c:f>'Range-attenuation'!$B$18:$B$38</c:f>
              <c:numCache>
                <c:formatCode>0.00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3.3000000000000002E-2</c:v>
                </c:pt>
                <c:pt idx="5">
                  <c:v>4.9000000000000009E-2</c:v>
                </c:pt>
                <c:pt idx="6">
                  <c:v>0.10600000000000001</c:v>
                </c:pt>
                <c:pt idx="7">
                  <c:v>0.35000000000000003</c:v>
                </c:pt>
                <c:pt idx="8">
                  <c:v>1.325</c:v>
                </c:pt>
                <c:pt idx="9">
                  <c:v>3.7</c:v>
                </c:pt>
                <c:pt idx="10">
                  <c:v>4.1199999999999992</c:v>
                </c:pt>
                <c:pt idx="11">
                  <c:v>5.24</c:v>
                </c:pt>
                <c:pt idx="12">
                  <c:v>6.24</c:v>
                </c:pt>
                <c:pt idx="13">
                  <c:v>6.5</c:v>
                </c:pt>
                <c:pt idx="14">
                  <c:v>6.234</c:v>
                </c:pt>
                <c:pt idx="15">
                  <c:v>7.25</c:v>
                </c:pt>
                <c:pt idx="16">
                  <c:v>8.3500000000000014</c:v>
                </c:pt>
                <c:pt idx="17">
                  <c:v>16.47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'Range-attenuation'!$C$4</c:f>
              <c:strCache>
                <c:ptCount val="1"/>
                <c:pt idx="0">
                  <c:v>10MHz</c:v>
                </c:pt>
              </c:strCache>
            </c:strRef>
          </c:tx>
          <c:cat>
            <c:numRef>
              <c:f>'Range-attenuation'!$A$18:$A$38</c:f>
              <c:numCache>
                <c:formatCode>General</c:formatCode>
                <c:ptCount val="21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</c:numCache>
            </c:numRef>
          </c:cat>
          <c:val>
            <c:numRef>
              <c:f>'Range-attenuation'!$C$18:$C$38</c:f>
              <c:numCache>
                <c:formatCode>0.00</c:formatCode>
                <c:ptCount val="21"/>
                <c:pt idx="0">
                  <c:v>0</c:v>
                </c:pt>
                <c:pt idx="1">
                  <c:v>3.2666666666666677E-2</c:v>
                </c:pt>
                <c:pt idx="2">
                  <c:v>0</c:v>
                </c:pt>
                <c:pt idx="3">
                  <c:v>4.9000000000000009E-2</c:v>
                </c:pt>
                <c:pt idx="4">
                  <c:v>3.3000000000000002E-2</c:v>
                </c:pt>
                <c:pt idx="5">
                  <c:v>1.6000000000000004E-2</c:v>
                </c:pt>
                <c:pt idx="6">
                  <c:v>1.87</c:v>
                </c:pt>
                <c:pt idx="7">
                  <c:v>2.06</c:v>
                </c:pt>
                <c:pt idx="8">
                  <c:v>2.1</c:v>
                </c:pt>
                <c:pt idx="9">
                  <c:v>3.4</c:v>
                </c:pt>
                <c:pt idx="10">
                  <c:v>3.32</c:v>
                </c:pt>
                <c:pt idx="11">
                  <c:v>3.42</c:v>
                </c:pt>
                <c:pt idx="12">
                  <c:v>4.3199999999999994</c:v>
                </c:pt>
                <c:pt idx="13">
                  <c:v>5.14</c:v>
                </c:pt>
                <c:pt idx="14">
                  <c:v>5.6199999999999992</c:v>
                </c:pt>
                <c:pt idx="15">
                  <c:v>6.7</c:v>
                </c:pt>
                <c:pt idx="16">
                  <c:v>36.4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2"/>
          <c:order val="2"/>
          <c:tx>
            <c:strRef>
              <c:f>'Range-attenuation'!$D$4</c:f>
              <c:strCache>
                <c:ptCount val="1"/>
                <c:pt idx="0">
                  <c:v>20MHz</c:v>
                </c:pt>
              </c:strCache>
            </c:strRef>
          </c:tx>
          <c:cat>
            <c:numRef>
              <c:f>'Range-attenuation'!$A$18:$A$38</c:f>
              <c:numCache>
                <c:formatCode>General</c:formatCode>
                <c:ptCount val="21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</c:numCache>
            </c:numRef>
          </c:cat>
          <c:val>
            <c:numRef>
              <c:f>'Range-attenuation'!$D$18:$D$38</c:f>
              <c:numCache>
                <c:formatCode>0.00</c:formatCode>
                <c:ptCount val="21"/>
                <c:pt idx="0">
                  <c:v>9.8000000000000018E-2</c:v>
                </c:pt>
                <c:pt idx="1">
                  <c:v>9.8666666666666694E-2</c:v>
                </c:pt>
                <c:pt idx="2">
                  <c:v>6.5000000000000002E-2</c:v>
                </c:pt>
                <c:pt idx="3">
                  <c:v>3.3000000000000002E-2</c:v>
                </c:pt>
                <c:pt idx="4">
                  <c:v>4.9000000000000016E-2</c:v>
                </c:pt>
                <c:pt idx="5">
                  <c:v>0.56000000000000005</c:v>
                </c:pt>
                <c:pt idx="6">
                  <c:v>1.26</c:v>
                </c:pt>
                <c:pt idx="7">
                  <c:v>1.36</c:v>
                </c:pt>
                <c:pt idx="8">
                  <c:v>1.6300000000000001</c:v>
                </c:pt>
                <c:pt idx="9">
                  <c:v>2.5</c:v>
                </c:pt>
                <c:pt idx="10">
                  <c:v>3.67</c:v>
                </c:pt>
                <c:pt idx="11">
                  <c:v>4.1339999999999995</c:v>
                </c:pt>
                <c:pt idx="12">
                  <c:v>10.450000000000001</c:v>
                </c:pt>
                <c:pt idx="13">
                  <c:v>23.62</c:v>
                </c:pt>
                <c:pt idx="14">
                  <c:v>34.260000000000005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'Range-attenuation'!$E$4</c:f>
              <c:strCache>
                <c:ptCount val="1"/>
                <c:pt idx="0">
                  <c:v>40MHz</c:v>
                </c:pt>
              </c:strCache>
            </c:strRef>
          </c:tx>
          <c:cat>
            <c:numRef>
              <c:f>'Range-attenuation'!$A$18:$A$38</c:f>
              <c:numCache>
                <c:formatCode>General</c:formatCode>
                <c:ptCount val="21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</c:numCache>
            </c:numRef>
          </c:cat>
          <c:val>
            <c:numRef>
              <c:f>'Range-attenuation'!$E$18:$E$38</c:f>
              <c:numCache>
                <c:formatCode>0.00</c:formatCode>
                <c:ptCount val="21"/>
                <c:pt idx="0">
                  <c:v>2.8</c:v>
                </c:pt>
                <c:pt idx="1">
                  <c:v>3.6</c:v>
                </c:pt>
                <c:pt idx="2">
                  <c:v>3.8</c:v>
                </c:pt>
                <c:pt idx="3">
                  <c:v>4.5999999999999996</c:v>
                </c:pt>
                <c:pt idx="4">
                  <c:v>4.6199999999999992</c:v>
                </c:pt>
                <c:pt idx="5">
                  <c:v>5.23</c:v>
                </c:pt>
                <c:pt idx="6">
                  <c:v>5.38</c:v>
                </c:pt>
                <c:pt idx="7">
                  <c:v>5.6</c:v>
                </c:pt>
                <c:pt idx="8">
                  <c:v>7.3599999999999994</c:v>
                </c:pt>
                <c:pt idx="9">
                  <c:v>10.6</c:v>
                </c:pt>
                <c:pt idx="10">
                  <c:v>13.639999999999999</c:v>
                </c:pt>
                <c:pt idx="11">
                  <c:v>18.45</c:v>
                </c:pt>
                <c:pt idx="12">
                  <c:v>43.9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marker val="1"/>
        <c:axId val="37128064"/>
        <c:axId val="37138432"/>
      </c:lineChart>
      <c:catAx>
        <c:axId val="371280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sz="2800"/>
                  <a:t>Attenuation (dB)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7138432"/>
        <c:crosses val="autoZero"/>
        <c:auto val="1"/>
        <c:lblAlgn val="ctr"/>
        <c:lblOffset val="100"/>
      </c:catAx>
      <c:valAx>
        <c:axId val="371384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/>
                  <a:t>Loss Rate</a:t>
                </a: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7128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043321112669575"/>
          <c:y val="9.6437703054028032E-2"/>
          <c:w val="0.18988462115942362"/>
          <c:h val="0.3555763423489422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Emulator!$J$8</c:f>
              <c:strCache>
                <c:ptCount val="1"/>
                <c:pt idx="0">
                  <c:v>5MHz</c:v>
                </c:pt>
              </c:strCache>
            </c:strRef>
          </c:tx>
          <c:cat>
            <c:numRef>
              <c:f>Emulator!$A$9:$A$29</c:f>
              <c:numCache>
                <c:formatCode>General</c:formatCode>
                <c:ptCount val="2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  <c:pt idx="11">
                  <c:v>550</c:v>
                </c:pt>
                <c:pt idx="12">
                  <c:v>600</c:v>
                </c:pt>
                <c:pt idx="13">
                  <c:v>650</c:v>
                </c:pt>
                <c:pt idx="14">
                  <c:v>700</c:v>
                </c:pt>
                <c:pt idx="15">
                  <c:v>750</c:v>
                </c:pt>
                <c:pt idx="16">
                  <c:v>800</c:v>
                </c:pt>
                <c:pt idx="17">
                  <c:v>850</c:v>
                </c:pt>
                <c:pt idx="18">
                  <c:v>900</c:v>
                </c:pt>
                <c:pt idx="19">
                  <c:v>950</c:v>
                </c:pt>
                <c:pt idx="20">
                  <c:v>1000</c:v>
                </c:pt>
              </c:numCache>
            </c:numRef>
          </c:cat>
          <c:val>
            <c:numRef>
              <c:f>Emulator!$J$9:$J$29</c:f>
              <c:numCache>
                <c:formatCode>0.00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0.85000000000000009</c:v>
                </c:pt>
                <c:pt idx="4">
                  <c:v>0.56000000000000005</c:v>
                </c:pt>
                <c:pt idx="5">
                  <c:v>1.1499999999999997</c:v>
                </c:pt>
                <c:pt idx="6">
                  <c:v>2.5</c:v>
                </c:pt>
                <c:pt idx="7">
                  <c:v>3.7800000000000002</c:v>
                </c:pt>
                <c:pt idx="8">
                  <c:v>11.9</c:v>
                </c:pt>
                <c:pt idx="9">
                  <c:v>45.86</c:v>
                </c:pt>
                <c:pt idx="10">
                  <c:v>80.5</c:v>
                </c:pt>
                <c:pt idx="11">
                  <c:v>85</c:v>
                </c:pt>
                <c:pt idx="12">
                  <c:v>87.9</c:v>
                </c:pt>
                <c:pt idx="13">
                  <c:v>86</c:v>
                </c:pt>
                <c:pt idx="14">
                  <c:v>84.3</c:v>
                </c:pt>
                <c:pt idx="15">
                  <c:v>87.8</c:v>
                </c:pt>
                <c:pt idx="16">
                  <c:v>95.43</c:v>
                </c:pt>
                <c:pt idx="17">
                  <c:v>96.4</c:v>
                </c:pt>
                <c:pt idx="18">
                  <c:v>95.6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Emulator!$K$8</c:f>
              <c:strCache>
                <c:ptCount val="1"/>
                <c:pt idx="0">
                  <c:v>10MHz</c:v>
                </c:pt>
              </c:strCache>
            </c:strRef>
          </c:tx>
          <c:cat>
            <c:numRef>
              <c:f>Emulator!$A$9:$A$29</c:f>
              <c:numCache>
                <c:formatCode>General</c:formatCode>
                <c:ptCount val="2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  <c:pt idx="11">
                  <c:v>550</c:v>
                </c:pt>
                <c:pt idx="12">
                  <c:v>600</c:v>
                </c:pt>
                <c:pt idx="13">
                  <c:v>650</c:v>
                </c:pt>
                <c:pt idx="14">
                  <c:v>700</c:v>
                </c:pt>
                <c:pt idx="15">
                  <c:v>750</c:v>
                </c:pt>
                <c:pt idx="16">
                  <c:v>800</c:v>
                </c:pt>
                <c:pt idx="17">
                  <c:v>850</c:v>
                </c:pt>
                <c:pt idx="18">
                  <c:v>900</c:v>
                </c:pt>
                <c:pt idx="19">
                  <c:v>950</c:v>
                </c:pt>
                <c:pt idx="20">
                  <c:v>1000</c:v>
                </c:pt>
              </c:numCache>
            </c:numRef>
          </c:cat>
          <c:val>
            <c:numRef>
              <c:f>Emulator!$K$9:$K$29</c:f>
              <c:numCache>
                <c:formatCode>0.00</c:formatCode>
                <c:ptCount val="21"/>
                <c:pt idx="0">
                  <c:v>0</c:v>
                </c:pt>
                <c:pt idx="1">
                  <c:v>0</c:v>
                </c:pt>
                <c:pt idx="2" formatCode="General">
                  <c:v>4.0000000000000008E-2</c:v>
                </c:pt>
                <c:pt idx="3">
                  <c:v>0.68</c:v>
                </c:pt>
                <c:pt idx="4">
                  <c:v>0.95000000000000007</c:v>
                </c:pt>
                <c:pt idx="5">
                  <c:v>1.43</c:v>
                </c:pt>
                <c:pt idx="6">
                  <c:v>5.4300000000000006</c:v>
                </c:pt>
                <c:pt idx="7">
                  <c:v>19.5</c:v>
                </c:pt>
                <c:pt idx="8">
                  <c:v>57.89</c:v>
                </c:pt>
                <c:pt idx="9">
                  <c:v>82.4</c:v>
                </c:pt>
                <c:pt idx="10">
                  <c:v>86.9</c:v>
                </c:pt>
                <c:pt idx="11">
                  <c:v>92.3</c:v>
                </c:pt>
                <c:pt idx="12">
                  <c:v>85.669999999999987</c:v>
                </c:pt>
                <c:pt idx="13">
                  <c:v>83.9</c:v>
                </c:pt>
                <c:pt idx="14">
                  <c:v>91.4</c:v>
                </c:pt>
                <c:pt idx="15">
                  <c:v>93.2</c:v>
                </c:pt>
                <c:pt idx="16">
                  <c:v>95.4</c:v>
                </c:pt>
                <c:pt idx="17">
                  <c:v>97.6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2"/>
          <c:order val="2"/>
          <c:tx>
            <c:strRef>
              <c:f>Emulator!$L$8</c:f>
              <c:strCache>
                <c:ptCount val="1"/>
                <c:pt idx="0">
                  <c:v>20MHz</c:v>
                </c:pt>
              </c:strCache>
            </c:strRef>
          </c:tx>
          <c:cat>
            <c:numRef>
              <c:f>Emulator!$A$9:$A$29</c:f>
              <c:numCache>
                <c:formatCode>General</c:formatCode>
                <c:ptCount val="2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  <c:pt idx="11">
                  <c:v>550</c:v>
                </c:pt>
                <c:pt idx="12">
                  <c:v>600</c:v>
                </c:pt>
                <c:pt idx="13">
                  <c:v>650</c:v>
                </c:pt>
                <c:pt idx="14">
                  <c:v>700</c:v>
                </c:pt>
                <c:pt idx="15">
                  <c:v>750</c:v>
                </c:pt>
                <c:pt idx="16">
                  <c:v>800</c:v>
                </c:pt>
                <c:pt idx="17">
                  <c:v>850</c:v>
                </c:pt>
                <c:pt idx="18">
                  <c:v>900</c:v>
                </c:pt>
                <c:pt idx="19">
                  <c:v>950</c:v>
                </c:pt>
                <c:pt idx="20">
                  <c:v>1000</c:v>
                </c:pt>
              </c:numCache>
            </c:numRef>
          </c:cat>
          <c:val>
            <c:numRef>
              <c:f>Emulator!$L$9:$L$29</c:f>
              <c:numCache>
                <c:formatCode>0.00</c:formatCode>
                <c:ptCount val="21"/>
                <c:pt idx="0">
                  <c:v>0</c:v>
                </c:pt>
                <c:pt idx="1">
                  <c:v>0.37000000000000005</c:v>
                </c:pt>
                <c:pt idx="2">
                  <c:v>0.54</c:v>
                </c:pt>
                <c:pt idx="3" formatCode="General">
                  <c:v>5.7</c:v>
                </c:pt>
                <c:pt idx="4">
                  <c:v>8.5</c:v>
                </c:pt>
                <c:pt idx="5">
                  <c:v>13.450000000000001</c:v>
                </c:pt>
                <c:pt idx="6">
                  <c:v>38.5</c:v>
                </c:pt>
                <c:pt idx="7">
                  <c:v>65.900000000000006</c:v>
                </c:pt>
                <c:pt idx="8">
                  <c:v>78.48</c:v>
                </c:pt>
                <c:pt idx="9">
                  <c:v>84.6</c:v>
                </c:pt>
                <c:pt idx="10">
                  <c:v>82.4</c:v>
                </c:pt>
                <c:pt idx="11">
                  <c:v>86.9</c:v>
                </c:pt>
                <c:pt idx="12">
                  <c:v>92.45</c:v>
                </c:pt>
                <c:pt idx="13">
                  <c:v>96.32</c:v>
                </c:pt>
                <c:pt idx="14">
                  <c:v>95</c:v>
                </c:pt>
                <c:pt idx="15">
                  <c:v>94.8</c:v>
                </c:pt>
                <c:pt idx="16">
                  <c:v>97.5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Emulator!$M$8</c:f>
              <c:strCache>
                <c:ptCount val="1"/>
                <c:pt idx="0">
                  <c:v>40MHz</c:v>
                </c:pt>
              </c:strCache>
            </c:strRef>
          </c:tx>
          <c:cat>
            <c:numRef>
              <c:f>Emulator!$A$9:$A$29</c:f>
              <c:numCache>
                <c:formatCode>General</c:formatCode>
                <c:ptCount val="21"/>
                <c:pt idx="0">
                  <c:v>0</c:v>
                </c:pt>
                <c:pt idx="1">
                  <c:v>50</c:v>
                </c:pt>
                <c:pt idx="2">
                  <c:v>100</c:v>
                </c:pt>
                <c:pt idx="3">
                  <c:v>150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  <c:pt idx="9">
                  <c:v>450</c:v>
                </c:pt>
                <c:pt idx="10">
                  <c:v>500</c:v>
                </c:pt>
                <c:pt idx="11">
                  <c:v>550</c:v>
                </c:pt>
                <c:pt idx="12">
                  <c:v>600</c:v>
                </c:pt>
                <c:pt idx="13">
                  <c:v>650</c:v>
                </c:pt>
                <c:pt idx="14">
                  <c:v>700</c:v>
                </c:pt>
                <c:pt idx="15">
                  <c:v>750</c:v>
                </c:pt>
                <c:pt idx="16">
                  <c:v>800</c:v>
                </c:pt>
                <c:pt idx="17">
                  <c:v>850</c:v>
                </c:pt>
                <c:pt idx="18">
                  <c:v>900</c:v>
                </c:pt>
                <c:pt idx="19">
                  <c:v>950</c:v>
                </c:pt>
                <c:pt idx="20">
                  <c:v>1000</c:v>
                </c:pt>
              </c:numCache>
            </c:numRef>
          </c:cat>
          <c:val>
            <c:numRef>
              <c:f>Emulator!$M$9:$M$29</c:f>
              <c:numCache>
                <c:formatCode>0.00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0.85000000000000009</c:v>
                </c:pt>
                <c:pt idx="3" formatCode="General">
                  <c:v>9.8700000000000028</c:v>
                </c:pt>
                <c:pt idx="4">
                  <c:v>28.9</c:v>
                </c:pt>
                <c:pt idx="5">
                  <c:v>56.7</c:v>
                </c:pt>
                <c:pt idx="6">
                  <c:v>82.89</c:v>
                </c:pt>
                <c:pt idx="7">
                  <c:v>84</c:v>
                </c:pt>
                <c:pt idx="8">
                  <c:v>83.9</c:v>
                </c:pt>
                <c:pt idx="9">
                  <c:v>87</c:v>
                </c:pt>
                <c:pt idx="10">
                  <c:v>95.09</c:v>
                </c:pt>
                <c:pt idx="11">
                  <c:v>92.3</c:v>
                </c:pt>
                <c:pt idx="12">
                  <c:v>98</c:v>
                </c:pt>
                <c:pt idx="13">
                  <c:v>95</c:v>
                </c:pt>
                <c:pt idx="14">
                  <c:v>93.5</c:v>
                </c:pt>
                <c:pt idx="15">
                  <c:v>97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</c:numCache>
            </c:numRef>
          </c:val>
        </c:ser>
        <c:marker val="1"/>
        <c:axId val="39600896"/>
        <c:axId val="39602816"/>
      </c:lineChart>
      <c:catAx>
        <c:axId val="396008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Delay Spread (in ns)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9602816"/>
        <c:crosses val="autoZero"/>
        <c:auto val="1"/>
        <c:lblAlgn val="ctr"/>
        <c:lblOffset val="100"/>
      </c:catAx>
      <c:valAx>
        <c:axId val="39602816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Loss Rate (%)</a:t>
                </a:r>
              </a:p>
            </c:rich>
          </c:tx>
          <c:layout/>
        </c:title>
        <c:numFmt formatCode="0" sourceLinked="0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9600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763267657865838"/>
          <c:y val="0.33889841825921652"/>
          <c:w val="0.20754812252544749"/>
          <c:h val="0.34793019045945039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23897426872223124"/>
          <c:y val="7.2020463697868561E-2"/>
          <c:w val="0.76102573127776874"/>
          <c:h val="0.73047335744065511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cat>
            <c:strRef>
              <c:f>Sheet1!$C$70:$G$70</c:f>
              <c:strCache>
                <c:ptCount val="5"/>
                <c:pt idx="0">
                  <c:v>5MHz</c:v>
                </c:pt>
                <c:pt idx="1">
                  <c:v>10MHz</c:v>
                </c:pt>
                <c:pt idx="2">
                  <c:v>20MHz</c:v>
                </c:pt>
                <c:pt idx="3">
                  <c:v>40MHz</c:v>
                </c:pt>
                <c:pt idx="4">
                  <c:v>SW</c:v>
                </c:pt>
              </c:strCache>
            </c:strRef>
          </c:cat>
          <c:val>
            <c:numRef>
              <c:f>Sheet1!$C$71:$G$71</c:f>
              <c:numCache>
                <c:formatCode>General</c:formatCode>
                <c:ptCount val="5"/>
                <c:pt idx="0">
                  <c:v>70.051857251242893</c:v>
                </c:pt>
                <c:pt idx="1">
                  <c:v>69.795139084528202</c:v>
                </c:pt>
                <c:pt idx="2">
                  <c:v>75.254779748195403</c:v>
                </c:pt>
                <c:pt idx="3">
                  <c:v>87.184590069338213</c:v>
                </c:pt>
                <c:pt idx="4">
                  <c:v>66.255865234056884</c:v>
                </c:pt>
              </c:numCache>
            </c:numRef>
          </c:val>
        </c:ser>
        <c:axId val="54567296"/>
        <c:axId val="54568832"/>
      </c:barChart>
      <c:catAx>
        <c:axId val="54567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4568832"/>
        <c:crosses val="autoZero"/>
        <c:auto val="1"/>
        <c:lblAlgn val="ctr"/>
        <c:lblOffset val="0"/>
      </c:catAx>
      <c:valAx>
        <c:axId val="54568832"/>
        <c:scaling>
          <c:orientation val="minMax"/>
          <c:min val="5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Energy (Joule)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4567296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5091851929104891"/>
          <c:y val="5.1759998531652078E-2"/>
          <c:w val="0.80777598164467901"/>
          <c:h val="0.76568563170848891"/>
        </c:manualLayout>
      </c:layout>
      <c:lineChart>
        <c:grouping val="standard"/>
        <c:ser>
          <c:idx val="0"/>
          <c:order val="0"/>
          <c:tx>
            <c:strRef>
              <c:f>Sheet1!$C$76</c:f>
              <c:strCache>
                <c:ptCount val="1"/>
                <c:pt idx="0">
                  <c:v>5MHz</c:v>
                </c:pt>
              </c:strCache>
            </c:strRef>
          </c:tx>
          <c:spPr>
            <a:ln>
              <a:solidFill>
                <a:schemeClr val="accent1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Sheet1!$B$77:$B$116</c:f>
              <c:numCache>
                <c:formatCode>General</c:formatCode>
                <c:ptCount val="40"/>
                <c:pt idx="4">
                  <c:v>20</c:v>
                </c:pt>
                <c:pt idx="14">
                  <c:v>30</c:v>
                </c:pt>
                <c:pt idx="24">
                  <c:v>40</c:v>
                </c:pt>
                <c:pt idx="34">
                  <c:v>50</c:v>
                </c:pt>
              </c:numCache>
            </c:numRef>
          </c:cat>
          <c:val>
            <c:numRef>
              <c:f>Sheet1!$C$77:$C$116</c:f>
              <c:numCache>
                <c:formatCode>General</c:formatCode>
                <c:ptCount val="40"/>
                <c:pt idx="0">
                  <c:v>1042.236000000001</c:v>
                </c:pt>
                <c:pt idx="1">
                  <c:v>1042.6874986666005</c:v>
                </c:pt>
                <c:pt idx="2">
                  <c:v>1042.2359999999971</c:v>
                </c:pt>
                <c:pt idx="3">
                  <c:v>1042.6874986667026</c:v>
                </c:pt>
                <c:pt idx="4">
                  <c:v>1042.236000000001</c:v>
                </c:pt>
                <c:pt idx="5">
                  <c:v>1042.687498666699</c:v>
                </c:pt>
                <c:pt idx="6">
                  <c:v>1042.236000000001</c:v>
                </c:pt>
                <c:pt idx="7">
                  <c:v>1042.6874986665969</c:v>
                </c:pt>
                <c:pt idx="8">
                  <c:v>1042.236000000001</c:v>
                </c:pt>
                <c:pt idx="9">
                  <c:v>1059.338621930201</c:v>
                </c:pt>
                <c:pt idx="10">
                  <c:v>1383.2598577776992</c:v>
                </c:pt>
                <c:pt idx="11">
                  <c:v>1378.0043017296996</c:v>
                </c:pt>
                <c:pt idx="12">
                  <c:v>1382.2185635556018</c:v>
                </c:pt>
                <c:pt idx="13">
                  <c:v>1381.1133918917983</c:v>
                </c:pt>
                <c:pt idx="14">
                  <c:v>1375.9707982223044</c:v>
                </c:pt>
                <c:pt idx="15">
                  <c:v>1381.6354722319954</c:v>
                </c:pt>
                <c:pt idx="16">
                  <c:v>1382.2201655466999</c:v>
                </c:pt>
                <c:pt idx="17">
                  <c:v>1383.7237935212981</c:v>
                </c:pt>
                <c:pt idx="18">
                  <c:v>1380.6566222222027</c:v>
                </c:pt>
                <c:pt idx="19">
                  <c:v>1381.6339408810015</c:v>
                </c:pt>
                <c:pt idx="20">
                  <c:v>1379.0946808887966</c:v>
                </c:pt>
                <c:pt idx="21">
                  <c:v>1376.9585006834025</c:v>
                </c:pt>
                <c:pt idx="22">
                  <c:v>1380.1359751112034</c:v>
                </c:pt>
                <c:pt idx="23">
                  <c:v>1381.6369988857987</c:v>
                </c:pt>
                <c:pt idx="24">
                  <c:v>1382.7392106666957</c:v>
                </c:pt>
                <c:pt idx="25">
                  <c:v>1374.3494502914034</c:v>
                </c:pt>
                <c:pt idx="26">
                  <c:v>1385.8793659770961</c:v>
                </c:pt>
                <c:pt idx="27">
                  <c:v>1380.5913115444052</c:v>
                </c:pt>
                <c:pt idx="28">
                  <c:v>1381.6979164443981</c:v>
                </c:pt>
                <c:pt idx="29">
                  <c:v>1380.614909449796</c:v>
                </c:pt>
                <c:pt idx="30">
                  <c:v>1378.5764667082042</c:v>
                </c:pt>
                <c:pt idx="31">
                  <c:v>1371.2331821923001</c:v>
                </c:pt>
                <c:pt idx="32">
                  <c:v>1054.2108835555991</c:v>
                </c:pt>
                <c:pt idx="33">
                  <c:v>1042.6874986667026</c:v>
                </c:pt>
                <c:pt idx="34">
                  <c:v>1042.2359999998953</c:v>
                </c:pt>
                <c:pt idx="35">
                  <c:v>1042.6874986667026</c:v>
                </c:pt>
                <c:pt idx="36">
                  <c:v>1042.2359999999971</c:v>
                </c:pt>
                <c:pt idx="37">
                  <c:v>1042.6874986667026</c:v>
                </c:pt>
                <c:pt idx="38">
                  <c:v>1042.2359999999971</c:v>
                </c:pt>
                <c:pt idx="39">
                  <c:v>1042.6874986666005</c:v>
                </c:pt>
              </c:numCache>
            </c:numRef>
          </c:val>
        </c:ser>
        <c:ser>
          <c:idx val="1"/>
          <c:order val="1"/>
          <c:tx>
            <c:strRef>
              <c:f>Sheet1!$D$76</c:f>
              <c:strCache>
                <c:ptCount val="1"/>
                <c:pt idx="0">
                  <c:v>10MHz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Sheet1!$B$77:$B$116</c:f>
              <c:numCache>
                <c:formatCode>General</c:formatCode>
                <c:ptCount val="40"/>
                <c:pt idx="4">
                  <c:v>20</c:v>
                </c:pt>
                <c:pt idx="14">
                  <c:v>30</c:v>
                </c:pt>
                <c:pt idx="24">
                  <c:v>40</c:v>
                </c:pt>
                <c:pt idx="34">
                  <c:v>50</c:v>
                </c:pt>
              </c:numCache>
            </c:numRef>
          </c:cat>
          <c:val>
            <c:numRef>
              <c:f>Sheet1!$D$77:$D$116</c:f>
              <c:numCache>
                <c:formatCode>General</c:formatCode>
                <c:ptCount val="40"/>
                <c:pt idx="0">
                  <c:v>1101.7710000000006</c:v>
                </c:pt>
                <c:pt idx="1">
                  <c:v>1101.992407999998</c:v>
                </c:pt>
                <c:pt idx="2">
                  <c:v>1101.7710000000006</c:v>
                </c:pt>
                <c:pt idx="3">
                  <c:v>1101.992407999998</c:v>
                </c:pt>
                <c:pt idx="4">
                  <c:v>1101.7710000000006</c:v>
                </c:pt>
                <c:pt idx="5">
                  <c:v>1101.9924080000017</c:v>
                </c:pt>
                <c:pt idx="6">
                  <c:v>1101.7710000000006</c:v>
                </c:pt>
                <c:pt idx="7">
                  <c:v>1101.992407999998</c:v>
                </c:pt>
                <c:pt idx="8">
                  <c:v>1101.7710000000006</c:v>
                </c:pt>
                <c:pt idx="9">
                  <c:v>1116.7850454600998</c:v>
                </c:pt>
                <c:pt idx="10">
                  <c:v>1386.1945093333011</c:v>
                </c:pt>
                <c:pt idx="11">
                  <c:v>1385.4047415046989</c:v>
                </c:pt>
                <c:pt idx="12">
                  <c:v>1382.060948791699</c:v>
                </c:pt>
                <c:pt idx="13">
                  <c:v>1382.1976418258016</c:v>
                </c:pt>
                <c:pt idx="14">
                  <c:v>1385.1741642256964</c:v>
                </c:pt>
                <c:pt idx="15">
                  <c:v>1381.8226826942048</c:v>
                </c:pt>
                <c:pt idx="16">
                  <c:v>1386.1945093332979</c:v>
                </c:pt>
                <c:pt idx="17">
                  <c:v>1385.6595984239029</c:v>
                </c:pt>
                <c:pt idx="18">
                  <c:v>1381.3434799999957</c:v>
                </c:pt>
                <c:pt idx="19">
                  <c:v>1382.5916665676998</c:v>
                </c:pt>
                <c:pt idx="20">
                  <c:v>1384.4072880000024</c:v>
                </c:pt>
                <c:pt idx="21">
                  <c:v>1386.6812209893976</c:v>
                </c:pt>
                <c:pt idx="22">
                  <c:v>1354.7904773332993</c:v>
                </c:pt>
                <c:pt idx="23">
                  <c:v>1101.9924080000053</c:v>
                </c:pt>
                <c:pt idx="24">
                  <c:v>1101.7709999999934</c:v>
                </c:pt>
                <c:pt idx="25">
                  <c:v>1101.9924080000053</c:v>
                </c:pt>
                <c:pt idx="26">
                  <c:v>1101.7710000000006</c:v>
                </c:pt>
                <c:pt idx="27">
                  <c:v>1101.992407999998</c:v>
                </c:pt>
                <c:pt idx="28">
                  <c:v>1101.7710000000006</c:v>
                </c:pt>
                <c:pt idx="29">
                  <c:v>1101.992407999998</c:v>
                </c:pt>
                <c:pt idx="30">
                  <c:v>1101.7710000000006</c:v>
                </c:pt>
                <c:pt idx="31">
                  <c:v>1101.992407999998</c:v>
                </c:pt>
                <c:pt idx="32">
                  <c:v>1101.7710000000006</c:v>
                </c:pt>
                <c:pt idx="33">
                  <c:v>1101.992407999998</c:v>
                </c:pt>
                <c:pt idx="34">
                  <c:v>1101.7710000000006</c:v>
                </c:pt>
                <c:pt idx="35">
                  <c:v>1101.992407999998</c:v>
                </c:pt>
                <c:pt idx="36">
                  <c:v>1101.7710000000006</c:v>
                </c:pt>
                <c:pt idx="37">
                  <c:v>1101.9924080000053</c:v>
                </c:pt>
                <c:pt idx="38">
                  <c:v>1101.7709999999934</c:v>
                </c:pt>
                <c:pt idx="39">
                  <c:v>1101.9924080000053</c:v>
                </c:pt>
              </c:numCache>
            </c:numRef>
          </c:val>
        </c:ser>
        <c:ser>
          <c:idx val="2"/>
          <c:order val="2"/>
          <c:tx>
            <c:strRef>
              <c:f>Sheet1!$E$76</c:f>
              <c:strCache>
                <c:ptCount val="1"/>
                <c:pt idx="0">
                  <c:v>20MHz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Sheet1!$B$77:$B$116</c:f>
              <c:numCache>
                <c:formatCode>General</c:formatCode>
                <c:ptCount val="40"/>
                <c:pt idx="4">
                  <c:v>20</c:v>
                </c:pt>
                <c:pt idx="14">
                  <c:v>30</c:v>
                </c:pt>
                <c:pt idx="24">
                  <c:v>40</c:v>
                </c:pt>
                <c:pt idx="34">
                  <c:v>50</c:v>
                </c:pt>
              </c:numCache>
            </c:numRef>
          </c:cat>
          <c:val>
            <c:numRef>
              <c:f>Sheet1!$E$77:$E$116</c:f>
              <c:numCache>
                <c:formatCode>General</c:formatCode>
                <c:ptCount val="40"/>
                <c:pt idx="0">
                  <c:v>1222.8803399999995</c:v>
                </c:pt>
                <c:pt idx="1">
                  <c:v>1222.9886760000011</c:v>
                </c:pt>
                <c:pt idx="2">
                  <c:v>1222.8803399999995</c:v>
                </c:pt>
                <c:pt idx="3">
                  <c:v>1222.9886760000011</c:v>
                </c:pt>
                <c:pt idx="4">
                  <c:v>1222.8803399999995</c:v>
                </c:pt>
                <c:pt idx="5">
                  <c:v>1222.9886759999974</c:v>
                </c:pt>
                <c:pt idx="6">
                  <c:v>1222.8803399999995</c:v>
                </c:pt>
                <c:pt idx="7">
                  <c:v>1222.9886760000011</c:v>
                </c:pt>
                <c:pt idx="8">
                  <c:v>1222.8803399999995</c:v>
                </c:pt>
                <c:pt idx="9">
                  <c:v>1248.3183622303002</c:v>
                </c:pt>
                <c:pt idx="10">
                  <c:v>1430.8854600000011</c:v>
                </c:pt>
                <c:pt idx="11">
                  <c:v>1430.3707894457004</c:v>
                </c:pt>
                <c:pt idx="12">
                  <c:v>1434.994335269497</c:v>
                </c:pt>
                <c:pt idx="13">
                  <c:v>1425.4995428324034</c:v>
                </c:pt>
                <c:pt idx="14">
                  <c:v>1429.1425299022012</c:v>
                </c:pt>
                <c:pt idx="15">
                  <c:v>1431.1211634029969</c:v>
                </c:pt>
                <c:pt idx="16">
                  <c:v>1428.8872214048024</c:v>
                </c:pt>
                <c:pt idx="17">
                  <c:v>1431.2453662548942</c:v>
                </c:pt>
                <c:pt idx="18">
                  <c:v>1339.563092000004</c:v>
                </c:pt>
                <c:pt idx="19">
                  <c:v>1222.9886760000011</c:v>
                </c:pt>
                <c:pt idx="20">
                  <c:v>1222.8803399999956</c:v>
                </c:pt>
                <c:pt idx="21">
                  <c:v>1222.9886760000011</c:v>
                </c:pt>
                <c:pt idx="22">
                  <c:v>1222.8803400000029</c:v>
                </c:pt>
                <c:pt idx="23">
                  <c:v>1222.9886760000011</c:v>
                </c:pt>
                <c:pt idx="24">
                  <c:v>1222.8803399999956</c:v>
                </c:pt>
                <c:pt idx="25">
                  <c:v>1222.9886760000011</c:v>
                </c:pt>
                <c:pt idx="26">
                  <c:v>1222.8803400000029</c:v>
                </c:pt>
                <c:pt idx="27">
                  <c:v>1222.9886760000011</c:v>
                </c:pt>
                <c:pt idx="28">
                  <c:v>1222.8803399999956</c:v>
                </c:pt>
                <c:pt idx="29">
                  <c:v>1222.9886760000011</c:v>
                </c:pt>
                <c:pt idx="30">
                  <c:v>1222.8803399999956</c:v>
                </c:pt>
                <c:pt idx="31">
                  <c:v>1222.9886760000011</c:v>
                </c:pt>
                <c:pt idx="32">
                  <c:v>1222.8803400000029</c:v>
                </c:pt>
                <c:pt idx="33">
                  <c:v>1222.9886760000011</c:v>
                </c:pt>
                <c:pt idx="34">
                  <c:v>1222.8803399999956</c:v>
                </c:pt>
                <c:pt idx="35">
                  <c:v>1222.9886760000011</c:v>
                </c:pt>
                <c:pt idx="36">
                  <c:v>1222.8803400000029</c:v>
                </c:pt>
                <c:pt idx="37">
                  <c:v>1222.9886759999938</c:v>
                </c:pt>
                <c:pt idx="38">
                  <c:v>1222.8803400000029</c:v>
                </c:pt>
                <c:pt idx="39">
                  <c:v>1222.9886760000081</c:v>
                </c:pt>
              </c:numCache>
            </c:numRef>
          </c:val>
        </c:ser>
        <c:ser>
          <c:idx val="3"/>
          <c:order val="3"/>
          <c:tx>
            <c:strRef>
              <c:f>Sheet1!$F$76</c:f>
              <c:strCache>
                <c:ptCount val="1"/>
                <c:pt idx="0">
                  <c:v>40MHz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Sheet1!$B$77:$B$116</c:f>
              <c:numCache>
                <c:formatCode>General</c:formatCode>
                <c:ptCount val="40"/>
                <c:pt idx="4">
                  <c:v>20</c:v>
                </c:pt>
                <c:pt idx="14">
                  <c:v>30</c:v>
                </c:pt>
                <c:pt idx="24">
                  <c:v>40</c:v>
                </c:pt>
                <c:pt idx="34">
                  <c:v>50</c:v>
                </c:pt>
              </c:numCache>
            </c:numRef>
          </c:cat>
          <c:val>
            <c:numRef>
              <c:f>Sheet1!$F$77:$F$116</c:f>
              <c:numCache>
                <c:formatCode>General</c:formatCode>
                <c:ptCount val="40"/>
                <c:pt idx="0">
                  <c:v>1438.1208599999991</c:v>
                </c:pt>
                <c:pt idx="1">
                  <c:v>1438.1704893333988</c:v>
                </c:pt>
                <c:pt idx="2">
                  <c:v>1438.1208600000027</c:v>
                </c:pt>
                <c:pt idx="3">
                  <c:v>1438.1704893332972</c:v>
                </c:pt>
                <c:pt idx="4">
                  <c:v>1438.1208600000027</c:v>
                </c:pt>
                <c:pt idx="5">
                  <c:v>1438.1704893333006</c:v>
                </c:pt>
                <c:pt idx="6">
                  <c:v>1438.1208599999991</c:v>
                </c:pt>
                <c:pt idx="7">
                  <c:v>1438.1704893334024</c:v>
                </c:pt>
                <c:pt idx="8">
                  <c:v>1438.1208599999954</c:v>
                </c:pt>
                <c:pt idx="9">
                  <c:v>1438.5797077777027</c:v>
                </c:pt>
                <c:pt idx="10">
                  <c:v>1567.635583186697</c:v>
                </c:pt>
                <c:pt idx="11">
                  <c:v>1566.5959051887041</c:v>
                </c:pt>
                <c:pt idx="12">
                  <c:v>1568.0928293640973</c:v>
                </c:pt>
                <c:pt idx="13">
                  <c:v>1565.6246479565013</c:v>
                </c:pt>
                <c:pt idx="14">
                  <c:v>1567.175011111096</c:v>
                </c:pt>
                <c:pt idx="15">
                  <c:v>1570.6025418854042</c:v>
                </c:pt>
                <c:pt idx="16">
                  <c:v>1480.0706128888996</c:v>
                </c:pt>
                <c:pt idx="17">
                  <c:v>1438.1704893333006</c:v>
                </c:pt>
                <c:pt idx="18">
                  <c:v>1438.1208599999954</c:v>
                </c:pt>
                <c:pt idx="19">
                  <c:v>1438.1704893334024</c:v>
                </c:pt>
                <c:pt idx="20">
                  <c:v>1438.1208600000027</c:v>
                </c:pt>
                <c:pt idx="21">
                  <c:v>1438.1704893333006</c:v>
                </c:pt>
                <c:pt idx="22">
                  <c:v>1438.1208599999954</c:v>
                </c:pt>
                <c:pt idx="23">
                  <c:v>1438.1704893333006</c:v>
                </c:pt>
                <c:pt idx="24">
                  <c:v>1438.1208600000027</c:v>
                </c:pt>
                <c:pt idx="25">
                  <c:v>1438.1704893333952</c:v>
                </c:pt>
                <c:pt idx="26">
                  <c:v>1438.1208600000027</c:v>
                </c:pt>
                <c:pt idx="27">
                  <c:v>1438.1704893333006</c:v>
                </c:pt>
                <c:pt idx="28">
                  <c:v>1438.1208600000027</c:v>
                </c:pt>
                <c:pt idx="29">
                  <c:v>1438.1704893333006</c:v>
                </c:pt>
                <c:pt idx="30">
                  <c:v>1438.1208599999954</c:v>
                </c:pt>
                <c:pt idx="31">
                  <c:v>1438.1704893333952</c:v>
                </c:pt>
                <c:pt idx="32">
                  <c:v>1438.1208599999079</c:v>
                </c:pt>
                <c:pt idx="33">
                  <c:v>1438.1704893333952</c:v>
                </c:pt>
                <c:pt idx="34">
                  <c:v>1438.1208599999954</c:v>
                </c:pt>
                <c:pt idx="35">
                  <c:v>1438.1704893333076</c:v>
                </c:pt>
                <c:pt idx="36">
                  <c:v>1438.1208599999954</c:v>
                </c:pt>
                <c:pt idx="37">
                  <c:v>1438.1704893333076</c:v>
                </c:pt>
                <c:pt idx="38">
                  <c:v>1438.1208599999954</c:v>
                </c:pt>
                <c:pt idx="39">
                  <c:v>1438.1704893333952</c:v>
                </c:pt>
              </c:numCache>
            </c:numRef>
          </c:val>
        </c:ser>
        <c:ser>
          <c:idx val="4"/>
          <c:order val="4"/>
          <c:tx>
            <c:strRef>
              <c:f>Sheet1!$G$76</c:f>
              <c:strCache>
                <c:ptCount val="1"/>
                <c:pt idx="0">
                  <c:v>SW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cat>
            <c:numRef>
              <c:f>Sheet1!$B$77:$B$116</c:f>
              <c:numCache>
                <c:formatCode>General</c:formatCode>
                <c:ptCount val="40"/>
                <c:pt idx="4">
                  <c:v>20</c:v>
                </c:pt>
                <c:pt idx="14">
                  <c:v>30</c:v>
                </c:pt>
                <c:pt idx="24">
                  <c:v>40</c:v>
                </c:pt>
                <c:pt idx="34">
                  <c:v>50</c:v>
                </c:pt>
              </c:numCache>
            </c:numRef>
          </c:cat>
          <c:val>
            <c:numRef>
              <c:f>Sheet1!$G$77:$G$116</c:f>
              <c:numCache>
                <c:formatCode>General</c:formatCode>
                <c:ptCount val="40"/>
                <c:pt idx="0">
                  <c:v>1041.5600000000011</c:v>
                </c:pt>
                <c:pt idx="1">
                  <c:v>1042.0114986665976</c:v>
                </c:pt>
                <c:pt idx="2">
                  <c:v>1041.5600000000011</c:v>
                </c:pt>
                <c:pt idx="3">
                  <c:v>1042.0114986666995</c:v>
                </c:pt>
                <c:pt idx="4">
                  <c:v>1041.5600000000011</c:v>
                </c:pt>
                <c:pt idx="5">
                  <c:v>1042.0114986666995</c:v>
                </c:pt>
                <c:pt idx="6">
                  <c:v>1041.5599999999977</c:v>
                </c:pt>
                <c:pt idx="7">
                  <c:v>1042.011498666601</c:v>
                </c:pt>
                <c:pt idx="8">
                  <c:v>1041.5600000000011</c:v>
                </c:pt>
                <c:pt idx="9">
                  <c:v>1042.0114986666995</c:v>
                </c:pt>
                <c:pt idx="10">
                  <c:v>1297.0579913600998</c:v>
                </c:pt>
                <c:pt idx="11">
                  <c:v>1287.2560359999989</c:v>
                </c:pt>
                <c:pt idx="12">
                  <c:v>1345.3487139999997</c:v>
                </c:pt>
                <c:pt idx="13">
                  <c:v>1472.9789984797028</c:v>
                </c:pt>
                <c:pt idx="14">
                  <c:v>1570.4583504467957</c:v>
                </c:pt>
                <c:pt idx="15">
                  <c:v>1567.3442305549027</c:v>
                </c:pt>
                <c:pt idx="16">
                  <c:v>1569.2479818458014</c:v>
                </c:pt>
                <c:pt idx="17">
                  <c:v>1591.3778153695966</c:v>
                </c:pt>
                <c:pt idx="18">
                  <c:v>1439.155500000001</c:v>
                </c:pt>
                <c:pt idx="19">
                  <c:v>989.4820000000035</c:v>
                </c:pt>
                <c:pt idx="20">
                  <c:v>1041.5599999999977</c:v>
                </c:pt>
                <c:pt idx="21">
                  <c:v>1042.011498666601</c:v>
                </c:pt>
                <c:pt idx="22">
                  <c:v>1041.5599999999977</c:v>
                </c:pt>
                <c:pt idx="23">
                  <c:v>1042.0114986667029</c:v>
                </c:pt>
                <c:pt idx="24">
                  <c:v>1041.5599999999977</c:v>
                </c:pt>
                <c:pt idx="25">
                  <c:v>1042.0114986667029</c:v>
                </c:pt>
                <c:pt idx="26">
                  <c:v>1041.5599999999977</c:v>
                </c:pt>
                <c:pt idx="27">
                  <c:v>1042.011498666601</c:v>
                </c:pt>
                <c:pt idx="28">
                  <c:v>1041.5599999999977</c:v>
                </c:pt>
                <c:pt idx="29">
                  <c:v>1042.0114986667029</c:v>
                </c:pt>
                <c:pt idx="30">
                  <c:v>1041.5599999999977</c:v>
                </c:pt>
                <c:pt idx="31">
                  <c:v>1042.0114986666958</c:v>
                </c:pt>
                <c:pt idx="32">
                  <c:v>1041.5600000000049</c:v>
                </c:pt>
                <c:pt idx="33">
                  <c:v>1042.011498666601</c:v>
                </c:pt>
                <c:pt idx="34">
                  <c:v>1041.5599999999977</c:v>
                </c:pt>
                <c:pt idx="35">
                  <c:v>1042.0114986667029</c:v>
                </c:pt>
                <c:pt idx="36">
                  <c:v>1041.5599999999977</c:v>
                </c:pt>
                <c:pt idx="37">
                  <c:v>1042.0114986666958</c:v>
                </c:pt>
                <c:pt idx="38">
                  <c:v>1041.5600000000049</c:v>
                </c:pt>
                <c:pt idx="39">
                  <c:v>1042.011498666601</c:v>
                </c:pt>
              </c:numCache>
            </c:numRef>
          </c:val>
        </c:ser>
        <c:marker val="1"/>
        <c:axId val="55021952"/>
        <c:axId val="55023872"/>
      </c:lineChart>
      <c:catAx>
        <c:axId val="55021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Seconds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5023872"/>
        <c:crosses val="autoZero"/>
        <c:auto val="1"/>
        <c:lblAlgn val="ctr"/>
        <c:lblOffset val="0"/>
      </c:catAx>
      <c:valAx>
        <c:axId val="55023872"/>
        <c:scaling>
          <c:orientation val="minMax"/>
          <c:min val="9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Energy (Joule)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5021952"/>
        <c:crosses val="autoZero"/>
        <c:crossBetween val="midCat"/>
        <c:dispUnits>
          <c:builtInUnit val="thousands"/>
        </c:dispUnits>
      </c:valAx>
    </c:plotArea>
    <c:legend>
      <c:legendPos val="r"/>
      <c:layout>
        <c:manualLayout>
          <c:xMode val="edge"/>
          <c:yMode val="edge"/>
          <c:x val="0.5627502853534041"/>
          <c:y val="3.2592501812759786E-2"/>
          <c:w val="0.42680085519111466"/>
          <c:h val="0.2168658113540004"/>
        </c:manualLayout>
      </c:layout>
      <c:spPr>
        <a:solidFill>
          <a:sysClr val="window" lastClr="FFFFFF"/>
        </a:solidFill>
      </c:spPr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6040125019123547"/>
          <c:y val="5.7060002916302179E-2"/>
          <c:w val="0.83431654809221523"/>
          <c:h val="0.77666885389326401"/>
        </c:manualLayout>
      </c:layout>
      <c:barChart>
        <c:barDir val="col"/>
        <c:grouping val="clustered"/>
        <c:ser>
          <c:idx val="0"/>
          <c:order val="0"/>
          <c:tx>
            <c:strRef>
              <c:f>Sheet1!$E$40</c:f>
              <c:strCache>
                <c:ptCount val="1"/>
                <c:pt idx="0">
                  <c:v>1x 40 MHz channel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Sheet1!$F$39:$H$39</c:f>
              <c:strCache>
                <c:ptCount val="3"/>
                <c:pt idx="0">
                  <c:v>Near-Near</c:v>
                </c:pt>
                <c:pt idx="1">
                  <c:v>Medium-near</c:v>
                </c:pt>
                <c:pt idx="2">
                  <c:v>Far-near</c:v>
                </c:pt>
              </c:strCache>
            </c:strRef>
          </c:cat>
          <c:val>
            <c:numRef>
              <c:f>Sheet1!$F$40:$H$40</c:f>
              <c:numCache>
                <c:formatCode>General</c:formatCode>
                <c:ptCount val="3"/>
                <c:pt idx="0">
                  <c:v>33.260000000000012</c:v>
                </c:pt>
                <c:pt idx="1">
                  <c:v>21.252749999999992</c:v>
                </c:pt>
                <c:pt idx="2">
                  <c:v>14.305000000000001</c:v>
                </c:pt>
              </c:numCache>
            </c:numRef>
          </c:val>
        </c:ser>
        <c:ser>
          <c:idx val="1"/>
          <c:order val="1"/>
          <c:tx>
            <c:strRef>
              <c:f>Sheet1!$E$41</c:f>
              <c:strCache>
                <c:ptCount val="1"/>
                <c:pt idx="0">
                  <c:v>2x 20 MHz channels</c:v>
                </c:pt>
              </c:strCache>
            </c:strRef>
          </c:tx>
          <c:spPr>
            <a:solidFill>
              <a:schemeClr val="tx1"/>
            </a:solidFill>
          </c:spPr>
          <c:cat>
            <c:strRef>
              <c:f>Sheet1!$F$39:$H$39</c:f>
              <c:strCache>
                <c:ptCount val="3"/>
                <c:pt idx="0">
                  <c:v>Near-Near</c:v>
                </c:pt>
                <c:pt idx="1">
                  <c:v>Medium-near</c:v>
                </c:pt>
                <c:pt idx="2">
                  <c:v>Far-near</c:v>
                </c:pt>
              </c:strCache>
            </c:strRef>
          </c:cat>
          <c:val>
            <c:numRef>
              <c:f>Sheet1!$F$41:$H$41</c:f>
              <c:numCache>
                <c:formatCode>General</c:formatCode>
                <c:ptCount val="3"/>
                <c:pt idx="0">
                  <c:v>36.440000000000005</c:v>
                </c:pt>
                <c:pt idx="1">
                  <c:v>25.9575</c:v>
                </c:pt>
                <c:pt idx="2">
                  <c:v>22.89</c:v>
                </c:pt>
              </c:numCache>
            </c:numRef>
          </c:val>
        </c:ser>
        <c:axId val="55039872"/>
        <c:axId val="54695040"/>
      </c:barChart>
      <c:catAx>
        <c:axId val="55039872"/>
        <c:scaling>
          <c:orientation val="minMax"/>
        </c:scaling>
        <c:axPos val="b"/>
        <c:majorTickMark val="none"/>
        <c:tickLblPos val="nextTo"/>
        <c:txPr>
          <a:bodyPr rot="0" anchor="b" anchorCtr="0"/>
          <a:lstStyle/>
          <a:p>
            <a:pPr>
              <a:defRPr sz="1800"/>
            </a:pPr>
            <a:endParaRPr lang="en-US"/>
          </a:p>
        </c:txPr>
        <c:crossAx val="54695040"/>
        <c:crosses val="autoZero"/>
        <c:auto val="1"/>
        <c:lblAlgn val="ctr"/>
        <c:lblOffset val="0"/>
        <c:tickLblSkip val="1"/>
      </c:catAx>
      <c:valAx>
        <c:axId val="546950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Throughput (Mbps)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5039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1960739518507981"/>
          <c:y val="6.9854244934634935E-2"/>
          <c:w val="0.47514223286865298"/>
          <c:h val="0.16743438320209997"/>
        </c:manualLayout>
      </c:layout>
      <c:spPr>
        <a:solidFill>
          <a:sysClr val="window" lastClr="FFFFFF"/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t" anchorCtr="0" compatLnSpc="1">
            <a:prstTxWarp prst="textNoShape">
              <a:avLst/>
            </a:prstTxWarp>
          </a:bodyPr>
          <a:lstStyle>
            <a:lvl1pPr algn="l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6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b" anchorCtr="0" compatLnSpc="1">
            <a:prstTxWarp prst="textNoShape">
              <a:avLst/>
            </a:prstTxWarp>
          </a:bodyPr>
          <a:lstStyle>
            <a:lvl1pPr algn="l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6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100" b="0" i="0"/>
            </a:lvl1pPr>
          </a:lstStyle>
          <a:p>
            <a:fld id="{5AD8873E-88EE-483F-880C-B1CBEA8331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t" anchorCtr="0" compatLnSpc="1">
            <a:prstTxWarp prst="textNoShape">
              <a:avLst/>
            </a:prstTxWarp>
          </a:bodyPr>
          <a:lstStyle>
            <a:lvl1pPr algn="l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6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0563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79913"/>
            <a:ext cx="5083175" cy="414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6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b" anchorCtr="0" compatLnSpc="1">
            <a:prstTxWarp prst="textNoShape">
              <a:avLst/>
            </a:prstTxWarp>
          </a:bodyPr>
          <a:lstStyle>
            <a:lvl1pPr algn="l" defTabSz="923925">
              <a:defRPr sz="1100" b="0" i="0"/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6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7" tIns="46125" rIns="92247" bIns="4612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100" b="0" i="0"/>
            </a:lvl1pPr>
          </a:lstStyle>
          <a:p>
            <a:fld id="{114A849F-1704-450F-880E-826B6AAC7A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9F032-6810-49FB-B58B-EA05A7FE8E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6388"/>
            <a:ext cx="2114550" cy="6118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06388"/>
            <a:ext cx="6191250" cy="6118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3013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06388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43013"/>
            <a:ext cx="8458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3" name="Picture 29" descr="blue"/>
          <p:cNvPicPr>
            <a:picLocks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463550" y="957263"/>
            <a:ext cx="6216650" cy="825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accent2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5000"/>
        </a:spcBef>
        <a:spcAft>
          <a:spcPct val="0"/>
        </a:spcAft>
        <a:buClr>
          <a:srgbClr val="000000"/>
        </a:buClr>
        <a:buChar char="–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Font typeface="Wingdings" pitchFamily="2" charset="2"/>
        <a:buChar char="w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lr>
          <a:srgbClr val="000000"/>
        </a:buClr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322" y="2046377"/>
            <a:ext cx="8407400" cy="1808163"/>
          </a:xfrm>
        </p:spPr>
        <p:txBody>
          <a:bodyPr/>
          <a:lstStyle/>
          <a:p>
            <a:r>
              <a:rPr lang="en-US" sz="4000" dirty="0" smtClean="0">
                <a:solidFill>
                  <a:srgbClr val="3333CC"/>
                </a:solidFill>
              </a:rPr>
              <a:t>Adapting Channel Widths to Improve Application Performance </a:t>
            </a:r>
            <a:r>
              <a:rPr lang="en-US" sz="4000" dirty="0">
                <a:solidFill>
                  <a:srgbClr val="3333CC"/>
                </a:solidFill>
              </a:rPr>
              <a:t/>
            </a:r>
            <a:br>
              <a:rPr lang="en-US" sz="4000" dirty="0">
                <a:solidFill>
                  <a:srgbClr val="3333CC"/>
                </a:solidFill>
              </a:rPr>
            </a:br>
            <a:r>
              <a:rPr lang="en-US" sz="4000" b="0" dirty="0" smtClean="0"/>
              <a:t/>
            </a:r>
            <a:br>
              <a:rPr lang="en-US" sz="4000" b="0" dirty="0" smtClean="0"/>
            </a:br>
            <a:r>
              <a:rPr lang="en-US" sz="4000" b="0" dirty="0" smtClean="0"/>
              <a:t/>
            </a:r>
            <a:br>
              <a:rPr lang="en-US" sz="4000" b="0" dirty="0" smtClean="0"/>
            </a:br>
            <a:endParaRPr lang="en-US" sz="4000" b="0" dirty="0"/>
          </a:p>
        </p:txBody>
      </p:sp>
      <p:sp>
        <p:nvSpPr>
          <p:cNvPr id="792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759" y="4265613"/>
            <a:ext cx="8691612" cy="2093912"/>
          </a:xfrm>
        </p:spPr>
        <p:txBody>
          <a:bodyPr/>
          <a:lstStyle/>
          <a:p>
            <a:pPr algn="l"/>
            <a:r>
              <a:rPr lang="en-US" sz="2400" b="1" dirty="0" smtClean="0"/>
              <a:t>Ranveer Chandra</a:t>
            </a:r>
            <a:endParaRPr lang="en-US" sz="2400" b="1" dirty="0"/>
          </a:p>
          <a:p>
            <a:pPr algn="l"/>
            <a:r>
              <a:rPr lang="en-US" sz="2400" dirty="0" smtClean="0"/>
              <a:t>Microsoft Research</a:t>
            </a:r>
          </a:p>
          <a:p>
            <a:pPr algn="l"/>
            <a:endParaRPr lang="en-US" dirty="0" smtClean="0"/>
          </a:p>
          <a:p>
            <a:pPr algn="l"/>
            <a:r>
              <a:rPr lang="en-US" sz="1600" u="sng" dirty="0" smtClean="0"/>
              <a:t>Collaborators: </a:t>
            </a:r>
          </a:p>
          <a:p>
            <a:pPr algn="l"/>
            <a:r>
              <a:rPr lang="en-US" sz="1600" i="1" dirty="0" smtClean="0"/>
              <a:t>Victor Bahl, Ratul Mahajan, Thomas Moscibroda, Srihari Narlanka, Ramya Raghavendra </a:t>
            </a:r>
          </a:p>
        </p:txBody>
      </p:sp>
      <p:pic>
        <p:nvPicPr>
          <p:cNvPr id="792582" name="Picture 6" descr="blu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772" y="2696041"/>
            <a:ext cx="6216650" cy="825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02638"/>
            <a:ext cx="8458200" cy="609600"/>
          </a:xfrm>
        </p:spPr>
        <p:txBody>
          <a:bodyPr/>
          <a:lstStyle/>
          <a:p>
            <a:r>
              <a:rPr lang="en-US" dirty="0" smtClean="0"/>
              <a:t>Impact of Channel Width on Battery Drain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Lower channel widths consume less power</a:t>
            </a:r>
          </a:p>
          <a:p>
            <a:pPr lvl="1"/>
            <a:r>
              <a:rPr lang="en-US" sz="2200" dirty="0" smtClean="0"/>
              <a:t>Lower bandwidths run at lower processor clock speeds </a:t>
            </a:r>
            <a:r>
              <a:rPr lang="en-US" sz="2200" dirty="0" smtClean="0">
                <a:sym typeface="Symbol"/>
              </a:rPr>
              <a:t> lower battery power consumption</a:t>
            </a:r>
          </a:p>
          <a:p>
            <a:pPr lvl="1"/>
            <a:endParaRPr lang="en-US" sz="2200" dirty="0" smtClean="0">
              <a:sym typeface="Symbol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22438" y="2646363"/>
          <a:ext cx="5746750" cy="1309687"/>
        </p:xfrm>
        <a:graphic>
          <a:graphicData uri="http://schemas.openxmlformats.org/presentationml/2006/ole">
            <p:oleObj spid="_x0000_s1026" name="Worksheet" r:id="rId3" imgW="3057604" imgH="771763" progId="Excel.Sheet.12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2506" y="5139873"/>
            <a:ext cx="8762335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Lower widths increase range while consuming less power!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Application 1: Song Sharing</a:t>
            </a:r>
            <a:endParaRPr lang="en-US" dirty="0"/>
          </a:p>
        </p:txBody>
      </p:sp>
      <p:pic>
        <p:nvPicPr>
          <p:cNvPr id="29698" name="Picture 2" descr="C:\Documents and Settings\ranveer\My Documents\My Pictures\ms-zune_thu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1793">
            <a:off x="1247986" y="2835312"/>
            <a:ext cx="920000" cy="1755142"/>
          </a:xfrm>
          <a:prstGeom prst="rect">
            <a:avLst/>
          </a:prstGeom>
          <a:noFill/>
        </p:spPr>
      </p:pic>
      <p:grpSp>
        <p:nvGrpSpPr>
          <p:cNvPr id="5" name="Group 81"/>
          <p:cNvGrpSpPr/>
          <p:nvPr/>
        </p:nvGrpSpPr>
        <p:grpSpPr>
          <a:xfrm>
            <a:off x="2871540" y="3052813"/>
            <a:ext cx="1248083" cy="499711"/>
            <a:chOff x="5715000" y="990600"/>
            <a:chExt cx="2272145" cy="833582"/>
          </a:xfrm>
        </p:grpSpPr>
        <p:sp>
          <p:nvSpPr>
            <p:cNvPr id="6" name="Freeform 5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1"/>
          <p:cNvGrpSpPr/>
          <p:nvPr/>
        </p:nvGrpSpPr>
        <p:grpSpPr>
          <a:xfrm>
            <a:off x="4121190" y="3031963"/>
            <a:ext cx="1248083" cy="499711"/>
            <a:chOff x="5715000" y="990600"/>
            <a:chExt cx="2272145" cy="833582"/>
          </a:xfrm>
        </p:grpSpPr>
        <p:sp>
          <p:nvSpPr>
            <p:cNvPr id="10" name="Freeform 9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81"/>
          <p:cNvGrpSpPr/>
          <p:nvPr/>
        </p:nvGrpSpPr>
        <p:grpSpPr>
          <a:xfrm>
            <a:off x="5372504" y="3031958"/>
            <a:ext cx="1248083" cy="499711"/>
            <a:chOff x="5715000" y="990600"/>
            <a:chExt cx="2272145" cy="833582"/>
          </a:xfrm>
        </p:grpSpPr>
        <p:sp>
          <p:nvSpPr>
            <p:cNvPr id="14" name="Freeform 13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357180" y="1982804"/>
            <a:ext cx="7005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narrowest width when searching for peers</a:t>
            </a:r>
          </a:p>
          <a:p>
            <a:r>
              <a:rPr lang="en-US" dirty="0" smtClean="0"/>
              <a:t>(max range, least battery usage)</a:t>
            </a:r>
            <a:endParaRPr lang="en-US" dirty="0"/>
          </a:p>
        </p:txBody>
      </p:sp>
      <p:pic>
        <p:nvPicPr>
          <p:cNvPr id="22" name="Picture 2" descr="C:\Documents and Settings\ranveer\My Documents\My Pictures\ms-zune_thum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8883252">
            <a:off x="7223671" y="2708581"/>
            <a:ext cx="920000" cy="1755142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2002055" y="1386037"/>
            <a:ext cx="53447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 (SampleWidth)</a:t>
            </a:r>
          </a:p>
          <a:p>
            <a:r>
              <a:rPr lang="en-US" dirty="0" smtClean="0"/>
              <a:t>Adapt to best power-per-byte width</a:t>
            </a:r>
          </a:p>
        </p:txBody>
      </p:sp>
      <p:graphicFrame>
        <p:nvGraphicFramePr>
          <p:cNvPr id="37" name="Chart 36"/>
          <p:cNvGraphicFramePr/>
          <p:nvPr/>
        </p:nvGraphicFramePr>
        <p:xfrm>
          <a:off x="4292869" y="4254365"/>
          <a:ext cx="4466121" cy="260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Chart 39"/>
          <p:cNvGraphicFramePr/>
          <p:nvPr/>
        </p:nvGraphicFramePr>
        <p:xfrm>
          <a:off x="0" y="4410075"/>
          <a:ext cx="4314825" cy="244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0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0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00000" y="2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3" grpId="0"/>
      <p:bldGraphic spid="37" grpId="0">
        <p:bldAsOne/>
      </p:bldGraphic>
      <p:bldGraphic spid="40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5445"/>
            <a:ext cx="8458200" cy="609600"/>
          </a:xfrm>
        </p:spPr>
        <p:txBody>
          <a:bodyPr/>
          <a:lstStyle/>
          <a:p>
            <a:r>
              <a:rPr lang="en-US" dirty="0" smtClean="0"/>
              <a:t>Application 2: Increased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899" y="1501541"/>
            <a:ext cx="8579719" cy="4923072"/>
          </a:xfrm>
        </p:spPr>
        <p:txBody>
          <a:bodyPr/>
          <a:lstStyle/>
          <a:p>
            <a:r>
              <a:rPr lang="en-US" sz="2400" dirty="0" smtClean="0"/>
              <a:t>Contending flows on separate channels increases capacity</a:t>
            </a:r>
          </a:p>
          <a:p>
            <a:pPr lvl="1"/>
            <a:r>
              <a:rPr lang="en-US" sz="2200" dirty="0" smtClean="0">
                <a:sym typeface="Symbol"/>
              </a:rPr>
              <a:t>Lesser contention overhead, no rate anomaly</a:t>
            </a: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068405" y="2541069"/>
          <a:ext cx="6631806" cy="4071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Channel width is a powerful knob</a:t>
            </a:r>
          </a:p>
          <a:p>
            <a:pPr lvl="1"/>
            <a:r>
              <a:rPr lang="en-US" sz="2600" dirty="0" smtClean="0"/>
              <a:t>For better spectrum efficiency</a:t>
            </a:r>
          </a:p>
          <a:p>
            <a:pPr lvl="1"/>
            <a:r>
              <a:rPr lang="en-US" sz="2600" dirty="0" smtClean="0"/>
              <a:t>To improve application performance</a:t>
            </a:r>
          </a:p>
          <a:p>
            <a:pPr lvl="1"/>
            <a:r>
              <a:rPr lang="en-US" sz="2800" dirty="0" smtClean="0"/>
              <a:t>To design better, more efficient networks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Limitations/Future Work</a:t>
            </a:r>
          </a:p>
          <a:p>
            <a:pPr lvl="1"/>
            <a:r>
              <a:rPr lang="en-US" sz="2600" dirty="0" smtClean="0"/>
              <a:t>Nodes cannot communicate across channel widths</a:t>
            </a:r>
          </a:p>
          <a:p>
            <a:pPr lvl="1"/>
            <a:r>
              <a:rPr lang="en-US" sz="2600" dirty="0" smtClean="0"/>
              <a:t>Interference caused by narrow widths</a:t>
            </a:r>
          </a:p>
          <a:p>
            <a:pPr lvl="1"/>
            <a:r>
              <a:rPr lang="en-US" sz="2600" dirty="0" smtClean="0"/>
              <a:t>Systems that use adaptive channel widths (mesh networks, WLANs,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575" y="221381"/>
            <a:ext cx="8229600" cy="911994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Cognitive (Smart) Radios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539496" indent="-457200">
              <a:buFont typeface="+mj-lt"/>
              <a:buAutoNum type="arabicPeriod"/>
            </a:pPr>
            <a:r>
              <a:rPr lang="en-US" sz="2400" dirty="0" smtClean="0"/>
              <a:t>Dynamically identify currently unused portions of spectrum</a:t>
            </a:r>
          </a:p>
          <a:p>
            <a:pPr marL="539496" indent="-457200">
              <a:buFont typeface="+mj-lt"/>
              <a:buAutoNum type="arabicPeriod"/>
            </a:pPr>
            <a:r>
              <a:rPr lang="en-US" sz="2400" dirty="0" smtClean="0"/>
              <a:t>Configure radio to operate in available spectrum band</a:t>
            </a:r>
          </a:p>
          <a:p>
            <a:pPr marL="813816" lvl="1" indent="-45720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ym typeface="Wingdings" pitchFamily="2" charset="2"/>
              </a:rPr>
              <a:t> take smart decisions how to share the spectrum</a:t>
            </a:r>
            <a:endParaRPr lang="en-US" sz="2400" dirty="0" smtClean="0"/>
          </a:p>
          <a:p>
            <a:pPr marL="539496" indent="-457200">
              <a:buNone/>
            </a:pPr>
            <a:endParaRPr lang="en-US" sz="2400" dirty="0" smtClean="0"/>
          </a:p>
        </p:txBody>
      </p:sp>
      <p:pic>
        <p:nvPicPr>
          <p:cNvPr id="113" name="Picture 80" descr="brain-int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89825" y="381000"/>
            <a:ext cx="13493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Freeform 44"/>
          <p:cNvSpPr/>
          <p:nvPr/>
        </p:nvSpPr>
        <p:spPr>
          <a:xfrm>
            <a:off x="6400800" y="4610104"/>
            <a:ext cx="1860550" cy="137080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415256"/>
              <a:gd name="connsiteX1" fmla="*/ 13494 w 1860550"/>
              <a:gd name="connsiteY1" fmla="*/ 174625 h 1415256"/>
              <a:gd name="connsiteX2" fmla="*/ 89694 w 1860550"/>
              <a:gd name="connsiteY2" fmla="*/ 274638 h 1415256"/>
              <a:gd name="connsiteX3" fmla="*/ 165894 w 1860550"/>
              <a:gd name="connsiteY3" fmla="*/ 879475 h 1415256"/>
              <a:gd name="connsiteX4" fmla="*/ 246857 w 1860550"/>
              <a:gd name="connsiteY4" fmla="*/ 1279525 h 1415256"/>
              <a:gd name="connsiteX5" fmla="*/ 308769 w 1860550"/>
              <a:gd name="connsiteY5" fmla="*/ 1193800 h 1415256"/>
              <a:gd name="connsiteX6" fmla="*/ 351632 w 1860550"/>
              <a:gd name="connsiteY6" fmla="*/ 1260475 h 1415256"/>
              <a:gd name="connsiteX7" fmla="*/ 389732 w 1860550"/>
              <a:gd name="connsiteY7" fmla="*/ 1231900 h 1415256"/>
              <a:gd name="connsiteX8" fmla="*/ 446882 w 1860550"/>
              <a:gd name="connsiteY8" fmla="*/ 1284288 h 1415256"/>
              <a:gd name="connsiteX9" fmla="*/ 523082 w 1860550"/>
              <a:gd name="connsiteY9" fmla="*/ 874713 h 1415256"/>
              <a:gd name="connsiteX10" fmla="*/ 556419 w 1860550"/>
              <a:gd name="connsiteY10" fmla="*/ 860425 h 1415256"/>
              <a:gd name="connsiteX11" fmla="*/ 584994 w 1860550"/>
              <a:gd name="connsiteY11" fmla="*/ 1084263 h 1415256"/>
              <a:gd name="connsiteX12" fmla="*/ 699294 w 1860550"/>
              <a:gd name="connsiteY12" fmla="*/ 317500 h 1415256"/>
              <a:gd name="connsiteX13" fmla="*/ 732632 w 1860550"/>
              <a:gd name="connsiteY13" fmla="*/ 431800 h 1415256"/>
              <a:gd name="connsiteX14" fmla="*/ 799307 w 1860550"/>
              <a:gd name="connsiteY14" fmla="*/ 1279525 h 1415256"/>
              <a:gd name="connsiteX15" fmla="*/ 827882 w 1860550"/>
              <a:gd name="connsiteY15" fmla="*/ 1012825 h 1415256"/>
              <a:gd name="connsiteX16" fmla="*/ 851694 w 1860550"/>
              <a:gd name="connsiteY16" fmla="*/ 1250950 h 1415256"/>
              <a:gd name="connsiteX17" fmla="*/ 970757 w 1860550"/>
              <a:gd name="connsiteY17" fmla="*/ 1289050 h 1415256"/>
              <a:gd name="connsiteX18" fmla="*/ 1008857 w 1860550"/>
              <a:gd name="connsiteY18" fmla="*/ 493712 h 1415256"/>
              <a:gd name="connsiteX19" fmla="*/ 1042194 w 1860550"/>
              <a:gd name="connsiteY19" fmla="*/ 1279525 h 1415256"/>
              <a:gd name="connsiteX20" fmla="*/ 1232694 w 1860550"/>
              <a:gd name="connsiteY20" fmla="*/ 1284288 h 1415256"/>
              <a:gd name="connsiteX21" fmla="*/ 1337469 w 1860550"/>
              <a:gd name="connsiteY21" fmla="*/ 1227138 h 1415256"/>
              <a:gd name="connsiteX22" fmla="*/ 1442244 w 1860550"/>
              <a:gd name="connsiteY22" fmla="*/ 1279525 h 1415256"/>
              <a:gd name="connsiteX23" fmla="*/ 1542257 w 1860550"/>
              <a:gd name="connsiteY23" fmla="*/ 889000 h 1415256"/>
              <a:gd name="connsiteX24" fmla="*/ 1585119 w 1860550"/>
              <a:gd name="connsiteY24" fmla="*/ 217488 h 1415256"/>
              <a:gd name="connsiteX25" fmla="*/ 1656557 w 1860550"/>
              <a:gd name="connsiteY25" fmla="*/ 169863 h 1415256"/>
              <a:gd name="connsiteX26" fmla="*/ 1718469 w 1860550"/>
              <a:gd name="connsiteY26" fmla="*/ 231775 h 1415256"/>
              <a:gd name="connsiteX27" fmla="*/ 1732757 w 1860550"/>
              <a:gd name="connsiteY27" fmla="*/ 765175 h 1415256"/>
              <a:gd name="connsiteX28" fmla="*/ 1775619 w 1860550"/>
              <a:gd name="connsiteY28" fmla="*/ 1217613 h 1415256"/>
              <a:gd name="connsiteX29" fmla="*/ 1794669 w 1860550"/>
              <a:gd name="connsiteY29" fmla="*/ 1250950 h 1415256"/>
              <a:gd name="connsiteX30" fmla="*/ 1794669 w 1860550"/>
              <a:gd name="connsiteY30" fmla="*/ 1312863 h 1415256"/>
              <a:gd name="connsiteX31" fmla="*/ 1399382 w 1860550"/>
              <a:gd name="connsiteY31" fmla="*/ 1312863 h 1415256"/>
              <a:gd name="connsiteX32" fmla="*/ 8732 w 1860550"/>
              <a:gd name="connsiteY32" fmla="*/ 1322388 h 1415256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1008857 w 1860550"/>
              <a:gd name="connsiteY19" fmla="*/ 493712 h 1411288"/>
              <a:gd name="connsiteX20" fmla="*/ 1042194 w 1860550"/>
              <a:gd name="connsiteY20" fmla="*/ 1279525 h 1411288"/>
              <a:gd name="connsiteX21" fmla="*/ 1232694 w 1860550"/>
              <a:gd name="connsiteY21" fmla="*/ 1284288 h 1411288"/>
              <a:gd name="connsiteX22" fmla="*/ 1337469 w 1860550"/>
              <a:gd name="connsiteY22" fmla="*/ 1227138 h 1411288"/>
              <a:gd name="connsiteX23" fmla="*/ 1442244 w 1860550"/>
              <a:gd name="connsiteY23" fmla="*/ 1279525 h 1411288"/>
              <a:gd name="connsiteX24" fmla="*/ 1542257 w 1860550"/>
              <a:gd name="connsiteY24" fmla="*/ 889000 h 1411288"/>
              <a:gd name="connsiteX25" fmla="*/ 1585119 w 1860550"/>
              <a:gd name="connsiteY25" fmla="*/ 217488 h 1411288"/>
              <a:gd name="connsiteX26" fmla="*/ 1656557 w 1860550"/>
              <a:gd name="connsiteY26" fmla="*/ 169863 h 1411288"/>
              <a:gd name="connsiteX27" fmla="*/ 1718469 w 1860550"/>
              <a:gd name="connsiteY27" fmla="*/ 231775 h 1411288"/>
              <a:gd name="connsiteX28" fmla="*/ 1732757 w 1860550"/>
              <a:gd name="connsiteY28" fmla="*/ 765175 h 1411288"/>
              <a:gd name="connsiteX29" fmla="*/ 1775619 w 1860550"/>
              <a:gd name="connsiteY29" fmla="*/ 1217613 h 1411288"/>
              <a:gd name="connsiteX30" fmla="*/ 1794669 w 1860550"/>
              <a:gd name="connsiteY30" fmla="*/ 1250950 h 1411288"/>
              <a:gd name="connsiteX31" fmla="*/ 1794669 w 1860550"/>
              <a:gd name="connsiteY31" fmla="*/ 1312863 h 1411288"/>
              <a:gd name="connsiteX32" fmla="*/ 1399382 w 1860550"/>
              <a:gd name="connsiteY32" fmla="*/ 1312863 h 1411288"/>
              <a:gd name="connsiteX33" fmla="*/ 8732 w 1860550"/>
              <a:gd name="connsiteY33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70757 w 1860550"/>
              <a:gd name="connsiteY18" fmla="*/ 1289050 h 1411288"/>
              <a:gd name="connsiteX19" fmla="*/ 976313 w 1860550"/>
              <a:gd name="connsiteY19" fmla="*/ 676270 h 1411288"/>
              <a:gd name="connsiteX20" fmla="*/ 1008857 w 1860550"/>
              <a:gd name="connsiteY20" fmla="*/ 493712 h 1411288"/>
              <a:gd name="connsiteX21" fmla="*/ 1042194 w 1860550"/>
              <a:gd name="connsiteY21" fmla="*/ 1279525 h 1411288"/>
              <a:gd name="connsiteX22" fmla="*/ 1232694 w 1860550"/>
              <a:gd name="connsiteY22" fmla="*/ 1284288 h 1411288"/>
              <a:gd name="connsiteX23" fmla="*/ 1337469 w 1860550"/>
              <a:gd name="connsiteY23" fmla="*/ 1227138 h 1411288"/>
              <a:gd name="connsiteX24" fmla="*/ 1442244 w 1860550"/>
              <a:gd name="connsiteY24" fmla="*/ 1279525 h 1411288"/>
              <a:gd name="connsiteX25" fmla="*/ 1542257 w 1860550"/>
              <a:gd name="connsiteY25" fmla="*/ 889000 h 1411288"/>
              <a:gd name="connsiteX26" fmla="*/ 1585119 w 1860550"/>
              <a:gd name="connsiteY26" fmla="*/ 217488 h 1411288"/>
              <a:gd name="connsiteX27" fmla="*/ 1656557 w 1860550"/>
              <a:gd name="connsiteY27" fmla="*/ 169863 h 1411288"/>
              <a:gd name="connsiteX28" fmla="*/ 1718469 w 1860550"/>
              <a:gd name="connsiteY28" fmla="*/ 231775 h 1411288"/>
              <a:gd name="connsiteX29" fmla="*/ 1732757 w 1860550"/>
              <a:gd name="connsiteY29" fmla="*/ 765175 h 1411288"/>
              <a:gd name="connsiteX30" fmla="*/ 1775619 w 1860550"/>
              <a:gd name="connsiteY30" fmla="*/ 1217613 h 1411288"/>
              <a:gd name="connsiteX31" fmla="*/ 1794669 w 1860550"/>
              <a:gd name="connsiteY31" fmla="*/ 1250950 h 1411288"/>
              <a:gd name="connsiteX32" fmla="*/ 1794669 w 1860550"/>
              <a:gd name="connsiteY32" fmla="*/ 1312863 h 1411288"/>
              <a:gd name="connsiteX33" fmla="*/ 1399382 w 1860550"/>
              <a:gd name="connsiteY33" fmla="*/ 1312863 h 1411288"/>
              <a:gd name="connsiteX34" fmla="*/ 8732 w 1860550"/>
              <a:gd name="connsiteY34" fmla="*/ 1322388 h 1411288"/>
              <a:gd name="connsiteX0" fmla="*/ 8732 w 1860550"/>
              <a:gd name="connsiteY0" fmla="*/ 1322388 h 1411288"/>
              <a:gd name="connsiteX1" fmla="*/ 13494 w 1860550"/>
              <a:gd name="connsiteY1" fmla="*/ 174625 h 1411288"/>
              <a:gd name="connsiteX2" fmla="*/ 89694 w 1860550"/>
              <a:gd name="connsiteY2" fmla="*/ 274638 h 1411288"/>
              <a:gd name="connsiteX3" fmla="*/ 165894 w 1860550"/>
              <a:gd name="connsiteY3" fmla="*/ 879475 h 1411288"/>
              <a:gd name="connsiteX4" fmla="*/ 246857 w 1860550"/>
              <a:gd name="connsiteY4" fmla="*/ 1279525 h 1411288"/>
              <a:gd name="connsiteX5" fmla="*/ 308769 w 1860550"/>
              <a:gd name="connsiteY5" fmla="*/ 1193800 h 1411288"/>
              <a:gd name="connsiteX6" fmla="*/ 351632 w 1860550"/>
              <a:gd name="connsiteY6" fmla="*/ 1260475 h 1411288"/>
              <a:gd name="connsiteX7" fmla="*/ 389732 w 1860550"/>
              <a:gd name="connsiteY7" fmla="*/ 1231900 h 1411288"/>
              <a:gd name="connsiteX8" fmla="*/ 446882 w 1860550"/>
              <a:gd name="connsiteY8" fmla="*/ 1284288 h 1411288"/>
              <a:gd name="connsiteX9" fmla="*/ 523082 w 1860550"/>
              <a:gd name="connsiteY9" fmla="*/ 874713 h 1411288"/>
              <a:gd name="connsiteX10" fmla="*/ 556419 w 1860550"/>
              <a:gd name="connsiteY10" fmla="*/ 860425 h 1411288"/>
              <a:gd name="connsiteX11" fmla="*/ 584994 w 1860550"/>
              <a:gd name="connsiteY11" fmla="*/ 1084263 h 1411288"/>
              <a:gd name="connsiteX12" fmla="*/ 699294 w 1860550"/>
              <a:gd name="connsiteY12" fmla="*/ 317500 h 1411288"/>
              <a:gd name="connsiteX13" fmla="*/ 732632 w 1860550"/>
              <a:gd name="connsiteY13" fmla="*/ 431800 h 1411288"/>
              <a:gd name="connsiteX14" fmla="*/ 799307 w 1860550"/>
              <a:gd name="connsiteY14" fmla="*/ 1279525 h 1411288"/>
              <a:gd name="connsiteX15" fmla="*/ 827882 w 1860550"/>
              <a:gd name="connsiteY15" fmla="*/ 1012825 h 1411288"/>
              <a:gd name="connsiteX16" fmla="*/ 851694 w 1860550"/>
              <a:gd name="connsiteY16" fmla="*/ 1250950 h 1411288"/>
              <a:gd name="connsiteX17" fmla="*/ 862013 w 1860550"/>
              <a:gd name="connsiteY17" fmla="*/ 1114420 h 1411288"/>
              <a:gd name="connsiteX18" fmla="*/ 928688 w 1860550"/>
              <a:gd name="connsiteY18" fmla="*/ 809620 h 1411288"/>
              <a:gd name="connsiteX19" fmla="*/ 970757 w 1860550"/>
              <a:gd name="connsiteY19" fmla="*/ 1289050 h 1411288"/>
              <a:gd name="connsiteX20" fmla="*/ 976313 w 1860550"/>
              <a:gd name="connsiteY20" fmla="*/ 676270 h 1411288"/>
              <a:gd name="connsiteX21" fmla="*/ 1008857 w 1860550"/>
              <a:gd name="connsiteY21" fmla="*/ 493712 h 1411288"/>
              <a:gd name="connsiteX22" fmla="*/ 1042194 w 1860550"/>
              <a:gd name="connsiteY22" fmla="*/ 1279525 h 1411288"/>
              <a:gd name="connsiteX23" fmla="*/ 1232694 w 1860550"/>
              <a:gd name="connsiteY23" fmla="*/ 1284288 h 1411288"/>
              <a:gd name="connsiteX24" fmla="*/ 1337469 w 1860550"/>
              <a:gd name="connsiteY24" fmla="*/ 1227138 h 1411288"/>
              <a:gd name="connsiteX25" fmla="*/ 1442244 w 1860550"/>
              <a:gd name="connsiteY25" fmla="*/ 1279525 h 1411288"/>
              <a:gd name="connsiteX26" fmla="*/ 1542257 w 1860550"/>
              <a:gd name="connsiteY26" fmla="*/ 889000 h 1411288"/>
              <a:gd name="connsiteX27" fmla="*/ 1585119 w 1860550"/>
              <a:gd name="connsiteY27" fmla="*/ 217488 h 1411288"/>
              <a:gd name="connsiteX28" fmla="*/ 1656557 w 1860550"/>
              <a:gd name="connsiteY28" fmla="*/ 169863 h 1411288"/>
              <a:gd name="connsiteX29" fmla="*/ 1718469 w 1860550"/>
              <a:gd name="connsiteY29" fmla="*/ 231775 h 1411288"/>
              <a:gd name="connsiteX30" fmla="*/ 1732757 w 1860550"/>
              <a:gd name="connsiteY30" fmla="*/ 765175 h 1411288"/>
              <a:gd name="connsiteX31" fmla="*/ 1775619 w 1860550"/>
              <a:gd name="connsiteY31" fmla="*/ 1217613 h 1411288"/>
              <a:gd name="connsiteX32" fmla="*/ 1794669 w 1860550"/>
              <a:gd name="connsiteY32" fmla="*/ 1250950 h 1411288"/>
              <a:gd name="connsiteX33" fmla="*/ 1794669 w 1860550"/>
              <a:gd name="connsiteY33" fmla="*/ 1312863 h 1411288"/>
              <a:gd name="connsiteX34" fmla="*/ 1399382 w 1860550"/>
              <a:gd name="connsiteY34" fmla="*/ 1312863 h 1411288"/>
              <a:gd name="connsiteX35" fmla="*/ 8732 w 1860550"/>
              <a:gd name="connsiteY35" fmla="*/ 1322388 h 1411288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232694 w 1860550"/>
              <a:gd name="connsiteY23" fmla="*/ 1284288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119 w 1860550"/>
              <a:gd name="connsiteY27" fmla="*/ 217488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542257 w 1860550"/>
              <a:gd name="connsiteY26" fmla="*/ 889000 h 1376363"/>
              <a:gd name="connsiteX27" fmla="*/ 1619250 w 1860550"/>
              <a:gd name="connsiteY27" fmla="*/ 1185859 h 1376363"/>
              <a:gd name="connsiteX28" fmla="*/ 1585913 w 1860550"/>
              <a:gd name="connsiteY28" fmla="*/ 400046 h 1376363"/>
              <a:gd name="connsiteX29" fmla="*/ 1656557 w 1860550"/>
              <a:gd name="connsiteY29" fmla="*/ 169863 h 1376363"/>
              <a:gd name="connsiteX30" fmla="*/ 1718469 w 1860550"/>
              <a:gd name="connsiteY30" fmla="*/ 231775 h 1376363"/>
              <a:gd name="connsiteX31" fmla="*/ 1732757 w 1860550"/>
              <a:gd name="connsiteY31" fmla="*/ 765175 h 1376363"/>
              <a:gd name="connsiteX32" fmla="*/ 1775619 w 1860550"/>
              <a:gd name="connsiteY32" fmla="*/ 1217613 h 1376363"/>
              <a:gd name="connsiteX33" fmla="*/ 1794669 w 1860550"/>
              <a:gd name="connsiteY33" fmla="*/ 1250950 h 1376363"/>
              <a:gd name="connsiteX34" fmla="*/ 1794669 w 1860550"/>
              <a:gd name="connsiteY34" fmla="*/ 1312863 h 1376363"/>
              <a:gd name="connsiteX35" fmla="*/ 1399382 w 1860550"/>
              <a:gd name="connsiteY35" fmla="*/ 1312863 h 1376363"/>
              <a:gd name="connsiteX36" fmla="*/ 8732 w 1860550"/>
              <a:gd name="connsiteY36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585913 w 1860550"/>
              <a:gd name="connsiteY27" fmla="*/ 400046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6313 w 1860550"/>
              <a:gd name="connsiteY20" fmla="*/ 676270 h 1376363"/>
              <a:gd name="connsiteX21" fmla="*/ 1008857 w 1860550"/>
              <a:gd name="connsiteY21" fmla="*/ 493712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008857 w 1860550"/>
              <a:gd name="connsiteY22" fmla="*/ 493712 h 1376363"/>
              <a:gd name="connsiteX23" fmla="*/ 1251744 w 1860550"/>
              <a:gd name="connsiteY23" fmla="*/ 741362 h 1376363"/>
              <a:gd name="connsiteX24" fmla="*/ 1313657 w 1860550"/>
              <a:gd name="connsiteY24" fmla="*/ 1022351 h 1376363"/>
              <a:gd name="connsiteX25" fmla="*/ 1337469 w 1860550"/>
              <a:gd name="connsiteY25" fmla="*/ 1227138 h 1376363"/>
              <a:gd name="connsiteX26" fmla="*/ 1442244 w 1860550"/>
              <a:gd name="connsiteY26" fmla="*/ 1279525 h 1376363"/>
              <a:gd name="connsiteX27" fmla="*/ 1619250 w 1860550"/>
              <a:gd name="connsiteY27" fmla="*/ 1185859 h 1376363"/>
              <a:gd name="connsiteX28" fmla="*/ 1656557 w 1860550"/>
              <a:gd name="connsiteY28" fmla="*/ 169863 h 1376363"/>
              <a:gd name="connsiteX29" fmla="*/ 1718469 w 1860550"/>
              <a:gd name="connsiteY29" fmla="*/ 231775 h 1376363"/>
              <a:gd name="connsiteX30" fmla="*/ 1732757 w 1860550"/>
              <a:gd name="connsiteY30" fmla="*/ 765175 h 1376363"/>
              <a:gd name="connsiteX31" fmla="*/ 1775619 w 1860550"/>
              <a:gd name="connsiteY31" fmla="*/ 1217613 h 1376363"/>
              <a:gd name="connsiteX32" fmla="*/ 1794669 w 1860550"/>
              <a:gd name="connsiteY32" fmla="*/ 1250950 h 1376363"/>
              <a:gd name="connsiteX33" fmla="*/ 1794669 w 1860550"/>
              <a:gd name="connsiteY33" fmla="*/ 1312863 h 1376363"/>
              <a:gd name="connsiteX34" fmla="*/ 1399382 w 1860550"/>
              <a:gd name="connsiteY34" fmla="*/ 1312863 h 1376363"/>
              <a:gd name="connsiteX35" fmla="*/ 8732 w 1860550"/>
              <a:gd name="connsiteY35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976313 w 1860550"/>
              <a:gd name="connsiteY21" fmla="*/ 676270 h 1376363"/>
              <a:gd name="connsiteX22" fmla="*/ 1251744 w 1860550"/>
              <a:gd name="connsiteY22" fmla="*/ 741362 h 1376363"/>
              <a:gd name="connsiteX23" fmla="*/ 1313657 w 1860550"/>
              <a:gd name="connsiteY23" fmla="*/ 1022351 h 1376363"/>
              <a:gd name="connsiteX24" fmla="*/ 1337469 w 1860550"/>
              <a:gd name="connsiteY24" fmla="*/ 1227138 h 1376363"/>
              <a:gd name="connsiteX25" fmla="*/ 1442244 w 1860550"/>
              <a:gd name="connsiteY25" fmla="*/ 1279525 h 1376363"/>
              <a:gd name="connsiteX26" fmla="*/ 1619250 w 1860550"/>
              <a:gd name="connsiteY26" fmla="*/ 1185859 h 1376363"/>
              <a:gd name="connsiteX27" fmla="*/ 1656557 w 1860550"/>
              <a:gd name="connsiteY27" fmla="*/ 169863 h 1376363"/>
              <a:gd name="connsiteX28" fmla="*/ 1718469 w 1860550"/>
              <a:gd name="connsiteY28" fmla="*/ 231775 h 1376363"/>
              <a:gd name="connsiteX29" fmla="*/ 1732757 w 1860550"/>
              <a:gd name="connsiteY29" fmla="*/ 765175 h 1376363"/>
              <a:gd name="connsiteX30" fmla="*/ 1775619 w 1860550"/>
              <a:gd name="connsiteY30" fmla="*/ 1217613 h 1376363"/>
              <a:gd name="connsiteX31" fmla="*/ 1794669 w 1860550"/>
              <a:gd name="connsiteY31" fmla="*/ 1250950 h 1376363"/>
              <a:gd name="connsiteX32" fmla="*/ 1794669 w 1860550"/>
              <a:gd name="connsiteY32" fmla="*/ 1312863 h 1376363"/>
              <a:gd name="connsiteX33" fmla="*/ 1399382 w 1860550"/>
              <a:gd name="connsiteY33" fmla="*/ 1312863 h 1376363"/>
              <a:gd name="connsiteX34" fmla="*/ 8732 w 1860550"/>
              <a:gd name="connsiteY34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971550 w 1860550"/>
              <a:gd name="connsiteY20" fmla="*/ 776284 h 1376363"/>
              <a:gd name="connsiteX21" fmla="*/ 1251744 w 1860550"/>
              <a:gd name="connsiteY21" fmla="*/ 741362 h 1376363"/>
              <a:gd name="connsiteX22" fmla="*/ 1313657 w 1860550"/>
              <a:gd name="connsiteY22" fmla="*/ 1022351 h 1376363"/>
              <a:gd name="connsiteX23" fmla="*/ 1337469 w 1860550"/>
              <a:gd name="connsiteY23" fmla="*/ 1227138 h 1376363"/>
              <a:gd name="connsiteX24" fmla="*/ 1442244 w 1860550"/>
              <a:gd name="connsiteY24" fmla="*/ 1279525 h 1376363"/>
              <a:gd name="connsiteX25" fmla="*/ 1619250 w 1860550"/>
              <a:gd name="connsiteY25" fmla="*/ 1185859 h 1376363"/>
              <a:gd name="connsiteX26" fmla="*/ 1656557 w 1860550"/>
              <a:gd name="connsiteY26" fmla="*/ 169863 h 1376363"/>
              <a:gd name="connsiteX27" fmla="*/ 1718469 w 1860550"/>
              <a:gd name="connsiteY27" fmla="*/ 231775 h 1376363"/>
              <a:gd name="connsiteX28" fmla="*/ 1732757 w 1860550"/>
              <a:gd name="connsiteY28" fmla="*/ 765175 h 1376363"/>
              <a:gd name="connsiteX29" fmla="*/ 1775619 w 1860550"/>
              <a:gd name="connsiteY29" fmla="*/ 1217613 h 1376363"/>
              <a:gd name="connsiteX30" fmla="*/ 1794669 w 1860550"/>
              <a:gd name="connsiteY30" fmla="*/ 1250950 h 1376363"/>
              <a:gd name="connsiteX31" fmla="*/ 1794669 w 1860550"/>
              <a:gd name="connsiteY31" fmla="*/ 1312863 h 1376363"/>
              <a:gd name="connsiteX32" fmla="*/ 1399382 w 1860550"/>
              <a:gd name="connsiteY32" fmla="*/ 1312863 h 1376363"/>
              <a:gd name="connsiteX33" fmla="*/ 8732 w 1860550"/>
              <a:gd name="connsiteY33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28688 w 1860550"/>
              <a:gd name="connsiteY18" fmla="*/ 809620 h 1376363"/>
              <a:gd name="connsiteX19" fmla="*/ 970757 w 1860550"/>
              <a:gd name="connsiteY19" fmla="*/ 1289050 h 1376363"/>
              <a:gd name="connsiteX20" fmla="*/ 1251744 w 1860550"/>
              <a:gd name="connsiteY20" fmla="*/ 741362 h 1376363"/>
              <a:gd name="connsiteX21" fmla="*/ 1313657 w 1860550"/>
              <a:gd name="connsiteY21" fmla="*/ 1022351 h 1376363"/>
              <a:gd name="connsiteX22" fmla="*/ 1337469 w 1860550"/>
              <a:gd name="connsiteY22" fmla="*/ 1227138 h 1376363"/>
              <a:gd name="connsiteX23" fmla="*/ 1442244 w 1860550"/>
              <a:gd name="connsiteY23" fmla="*/ 1279525 h 1376363"/>
              <a:gd name="connsiteX24" fmla="*/ 1619250 w 1860550"/>
              <a:gd name="connsiteY24" fmla="*/ 1185859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970757 w 1860550"/>
              <a:gd name="connsiteY18" fmla="*/ 1289050 h 1376363"/>
              <a:gd name="connsiteX19" fmla="*/ 1251744 w 1860550"/>
              <a:gd name="connsiteY19" fmla="*/ 741362 h 1376363"/>
              <a:gd name="connsiteX20" fmla="*/ 1313657 w 1860550"/>
              <a:gd name="connsiteY20" fmla="*/ 1022351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619250 w 1860550"/>
              <a:gd name="connsiteY23" fmla="*/ 1185859 h 1376363"/>
              <a:gd name="connsiteX24" fmla="*/ 1656557 w 1860550"/>
              <a:gd name="connsiteY24" fmla="*/ 169863 h 1376363"/>
              <a:gd name="connsiteX25" fmla="*/ 1718469 w 1860550"/>
              <a:gd name="connsiteY25" fmla="*/ 231775 h 1376363"/>
              <a:gd name="connsiteX26" fmla="*/ 1732757 w 1860550"/>
              <a:gd name="connsiteY26" fmla="*/ 765175 h 1376363"/>
              <a:gd name="connsiteX27" fmla="*/ 1775619 w 1860550"/>
              <a:gd name="connsiteY27" fmla="*/ 1217613 h 1376363"/>
              <a:gd name="connsiteX28" fmla="*/ 1794669 w 1860550"/>
              <a:gd name="connsiteY28" fmla="*/ 1250950 h 1376363"/>
              <a:gd name="connsiteX29" fmla="*/ 1794669 w 1860550"/>
              <a:gd name="connsiteY29" fmla="*/ 1312863 h 1376363"/>
              <a:gd name="connsiteX30" fmla="*/ 1399382 w 1860550"/>
              <a:gd name="connsiteY30" fmla="*/ 1312863 h 1376363"/>
              <a:gd name="connsiteX31" fmla="*/ 8732 w 1860550"/>
              <a:gd name="connsiteY31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862013 w 1860550"/>
              <a:gd name="connsiteY17" fmla="*/ 1114420 h 1376363"/>
              <a:gd name="connsiteX18" fmla="*/ 1251744 w 1860550"/>
              <a:gd name="connsiteY18" fmla="*/ 741362 h 1376363"/>
              <a:gd name="connsiteX19" fmla="*/ 1313657 w 1860550"/>
              <a:gd name="connsiteY19" fmla="*/ 1022351 h 1376363"/>
              <a:gd name="connsiteX20" fmla="*/ 1337469 w 1860550"/>
              <a:gd name="connsiteY20" fmla="*/ 1227138 h 1376363"/>
              <a:gd name="connsiteX21" fmla="*/ 1442244 w 1860550"/>
              <a:gd name="connsiteY21" fmla="*/ 1279525 h 1376363"/>
              <a:gd name="connsiteX22" fmla="*/ 1619250 w 1860550"/>
              <a:gd name="connsiteY22" fmla="*/ 1185859 h 1376363"/>
              <a:gd name="connsiteX23" fmla="*/ 1656557 w 1860550"/>
              <a:gd name="connsiteY23" fmla="*/ 169863 h 1376363"/>
              <a:gd name="connsiteX24" fmla="*/ 1718469 w 1860550"/>
              <a:gd name="connsiteY24" fmla="*/ 231775 h 1376363"/>
              <a:gd name="connsiteX25" fmla="*/ 1732757 w 1860550"/>
              <a:gd name="connsiteY25" fmla="*/ 765175 h 1376363"/>
              <a:gd name="connsiteX26" fmla="*/ 1775619 w 1860550"/>
              <a:gd name="connsiteY26" fmla="*/ 1217613 h 1376363"/>
              <a:gd name="connsiteX27" fmla="*/ 1794669 w 1860550"/>
              <a:gd name="connsiteY27" fmla="*/ 1250950 h 1376363"/>
              <a:gd name="connsiteX28" fmla="*/ 1794669 w 1860550"/>
              <a:gd name="connsiteY28" fmla="*/ 1312863 h 1376363"/>
              <a:gd name="connsiteX29" fmla="*/ 1399382 w 1860550"/>
              <a:gd name="connsiteY29" fmla="*/ 1312863 h 1376363"/>
              <a:gd name="connsiteX30" fmla="*/ 8732 w 1860550"/>
              <a:gd name="connsiteY30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1061244 w 1860550"/>
              <a:gd name="connsiteY16" fmla="*/ 217488 h 1376363"/>
              <a:gd name="connsiteX17" fmla="*/ 1251744 w 1860550"/>
              <a:gd name="connsiteY17" fmla="*/ 741362 h 1376363"/>
              <a:gd name="connsiteX18" fmla="*/ 1313657 w 1860550"/>
              <a:gd name="connsiteY18" fmla="*/ 1022351 h 1376363"/>
              <a:gd name="connsiteX19" fmla="*/ 1337469 w 1860550"/>
              <a:gd name="connsiteY19" fmla="*/ 1227138 h 1376363"/>
              <a:gd name="connsiteX20" fmla="*/ 1442244 w 1860550"/>
              <a:gd name="connsiteY20" fmla="*/ 1279525 h 1376363"/>
              <a:gd name="connsiteX21" fmla="*/ 1619250 w 1860550"/>
              <a:gd name="connsiteY21" fmla="*/ 1185859 h 1376363"/>
              <a:gd name="connsiteX22" fmla="*/ 1656557 w 1860550"/>
              <a:gd name="connsiteY22" fmla="*/ 169863 h 1376363"/>
              <a:gd name="connsiteX23" fmla="*/ 1718469 w 1860550"/>
              <a:gd name="connsiteY23" fmla="*/ 231775 h 1376363"/>
              <a:gd name="connsiteX24" fmla="*/ 1732757 w 1860550"/>
              <a:gd name="connsiteY24" fmla="*/ 765175 h 1376363"/>
              <a:gd name="connsiteX25" fmla="*/ 1775619 w 1860550"/>
              <a:gd name="connsiteY25" fmla="*/ 1217613 h 1376363"/>
              <a:gd name="connsiteX26" fmla="*/ 1794669 w 1860550"/>
              <a:gd name="connsiteY26" fmla="*/ 1250950 h 1376363"/>
              <a:gd name="connsiteX27" fmla="*/ 1794669 w 1860550"/>
              <a:gd name="connsiteY27" fmla="*/ 1312863 h 1376363"/>
              <a:gd name="connsiteX28" fmla="*/ 1399382 w 1860550"/>
              <a:gd name="connsiteY28" fmla="*/ 1312863 h 1376363"/>
              <a:gd name="connsiteX29" fmla="*/ 8732 w 1860550"/>
              <a:gd name="connsiteY29" fmla="*/ 1322388 h 137636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879475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7413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22713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1022351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  <a:gd name="connsiteX0" fmla="*/ 8732 w 1860550"/>
              <a:gd name="connsiteY0" fmla="*/ 1322388 h 1370803"/>
              <a:gd name="connsiteX1" fmla="*/ 13494 w 1860550"/>
              <a:gd name="connsiteY1" fmla="*/ 174625 h 1370803"/>
              <a:gd name="connsiteX2" fmla="*/ 89694 w 1860550"/>
              <a:gd name="connsiteY2" fmla="*/ 274638 h 1370803"/>
              <a:gd name="connsiteX3" fmla="*/ 165894 w 1860550"/>
              <a:gd name="connsiteY3" fmla="*/ 1022350 h 1370803"/>
              <a:gd name="connsiteX4" fmla="*/ 246857 w 1860550"/>
              <a:gd name="connsiteY4" fmla="*/ 1279525 h 1370803"/>
              <a:gd name="connsiteX5" fmla="*/ 308769 w 1860550"/>
              <a:gd name="connsiteY5" fmla="*/ 1193800 h 1370803"/>
              <a:gd name="connsiteX6" fmla="*/ 351632 w 1860550"/>
              <a:gd name="connsiteY6" fmla="*/ 1260475 h 1370803"/>
              <a:gd name="connsiteX7" fmla="*/ 389732 w 1860550"/>
              <a:gd name="connsiteY7" fmla="*/ 1231900 h 1370803"/>
              <a:gd name="connsiteX8" fmla="*/ 446882 w 1860550"/>
              <a:gd name="connsiteY8" fmla="*/ 1284288 h 1370803"/>
              <a:gd name="connsiteX9" fmla="*/ 523082 w 1860550"/>
              <a:gd name="connsiteY9" fmla="*/ 874713 h 1370803"/>
              <a:gd name="connsiteX10" fmla="*/ 556419 w 1860550"/>
              <a:gd name="connsiteY10" fmla="*/ 860425 h 1370803"/>
              <a:gd name="connsiteX11" fmla="*/ 584994 w 1860550"/>
              <a:gd name="connsiteY11" fmla="*/ 1084263 h 1370803"/>
              <a:gd name="connsiteX12" fmla="*/ 699294 w 1860550"/>
              <a:gd name="connsiteY12" fmla="*/ 317500 h 1370803"/>
              <a:gd name="connsiteX13" fmla="*/ 732632 w 1860550"/>
              <a:gd name="connsiteY13" fmla="*/ 431800 h 1370803"/>
              <a:gd name="connsiteX14" fmla="*/ 827882 w 1860550"/>
              <a:gd name="connsiteY14" fmla="*/ 1012825 h 1370803"/>
              <a:gd name="connsiteX15" fmla="*/ 1061244 w 1860550"/>
              <a:gd name="connsiteY15" fmla="*/ 217488 h 1370803"/>
              <a:gd name="connsiteX16" fmla="*/ 1251744 w 1860550"/>
              <a:gd name="connsiteY16" fmla="*/ 512762 h 1370803"/>
              <a:gd name="connsiteX17" fmla="*/ 1313657 w 1860550"/>
              <a:gd name="connsiteY17" fmla="*/ 893763 h 1370803"/>
              <a:gd name="connsiteX18" fmla="*/ 1337469 w 1860550"/>
              <a:gd name="connsiteY18" fmla="*/ 1131888 h 1370803"/>
              <a:gd name="connsiteX19" fmla="*/ 1442244 w 1860550"/>
              <a:gd name="connsiteY19" fmla="*/ 1279525 h 1370803"/>
              <a:gd name="connsiteX20" fmla="*/ 1619250 w 1860550"/>
              <a:gd name="connsiteY20" fmla="*/ 1185859 h 1370803"/>
              <a:gd name="connsiteX21" fmla="*/ 1656557 w 1860550"/>
              <a:gd name="connsiteY21" fmla="*/ 169863 h 1370803"/>
              <a:gd name="connsiteX22" fmla="*/ 1718469 w 1860550"/>
              <a:gd name="connsiteY22" fmla="*/ 231775 h 1370803"/>
              <a:gd name="connsiteX23" fmla="*/ 1732757 w 1860550"/>
              <a:gd name="connsiteY23" fmla="*/ 765175 h 1370803"/>
              <a:gd name="connsiteX24" fmla="*/ 1775619 w 1860550"/>
              <a:gd name="connsiteY24" fmla="*/ 1217613 h 1370803"/>
              <a:gd name="connsiteX25" fmla="*/ 1794669 w 1860550"/>
              <a:gd name="connsiteY25" fmla="*/ 1250950 h 1370803"/>
              <a:gd name="connsiteX26" fmla="*/ 1794669 w 1860550"/>
              <a:gd name="connsiteY26" fmla="*/ 1312863 h 1370803"/>
              <a:gd name="connsiteX27" fmla="*/ 1399382 w 1860550"/>
              <a:gd name="connsiteY27" fmla="*/ 1312863 h 1370803"/>
              <a:gd name="connsiteX28" fmla="*/ 8732 w 1860550"/>
              <a:gd name="connsiteY28" fmla="*/ 1322388 h 137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60550" h="137080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33351"/>
                  <a:pt x="89694" y="274638"/>
                </a:cubicBezTo>
                <a:cubicBezTo>
                  <a:pt x="115094" y="415925"/>
                  <a:pt x="139700" y="854869"/>
                  <a:pt x="165894" y="1022350"/>
                </a:cubicBezTo>
                <a:cubicBezTo>
                  <a:pt x="192088" y="1189831"/>
                  <a:pt x="223045" y="1250950"/>
                  <a:pt x="246857" y="1279525"/>
                </a:cubicBezTo>
                <a:cubicBezTo>
                  <a:pt x="270669" y="1308100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1201" y="315913"/>
                  <a:pt x="732632" y="431800"/>
                </a:cubicBezTo>
                <a:cubicBezTo>
                  <a:pt x="754063" y="547688"/>
                  <a:pt x="773113" y="1048544"/>
                  <a:pt x="827882" y="1012825"/>
                </a:cubicBezTo>
                <a:cubicBezTo>
                  <a:pt x="882651" y="977106"/>
                  <a:pt x="990600" y="300832"/>
                  <a:pt x="1061244" y="217488"/>
                </a:cubicBezTo>
                <a:cubicBezTo>
                  <a:pt x="1131888" y="134144"/>
                  <a:pt x="1209675" y="400050"/>
                  <a:pt x="1251744" y="512762"/>
                </a:cubicBezTo>
                <a:cubicBezTo>
                  <a:pt x="1293813" y="625474"/>
                  <a:pt x="1299370" y="790576"/>
                  <a:pt x="1313657" y="893763"/>
                </a:cubicBezTo>
                <a:cubicBezTo>
                  <a:pt x="1327944" y="996950"/>
                  <a:pt x="1316038" y="1067594"/>
                  <a:pt x="1337469" y="1131888"/>
                </a:cubicBezTo>
                <a:cubicBezTo>
                  <a:pt x="1358900" y="1196182"/>
                  <a:pt x="1395281" y="1270530"/>
                  <a:pt x="1442244" y="1279525"/>
                </a:cubicBezTo>
                <a:cubicBezTo>
                  <a:pt x="1489207" y="1288520"/>
                  <a:pt x="1583531" y="1370803"/>
                  <a:pt x="1619250" y="1185859"/>
                </a:cubicBezTo>
                <a:cubicBezTo>
                  <a:pt x="1654969" y="1000915"/>
                  <a:pt x="1640021" y="328877"/>
                  <a:pt x="1656557" y="169863"/>
                </a:cubicBezTo>
                <a:cubicBezTo>
                  <a:pt x="1673093" y="10849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2252159" y="4369232"/>
            <a:ext cx="1860550" cy="137636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60550" h="137636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57163"/>
                  <a:pt x="89694" y="274638"/>
                </a:cubicBezTo>
                <a:cubicBezTo>
                  <a:pt x="115094" y="392113"/>
                  <a:pt x="139700" y="711994"/>
                  <a:pt x="165894" y="879475"/>
                </a:cubicBezTo>
                <a:cubicBezTo>
                  <a:pt x="192088" y="1046956"/>
                  <a:pt x="223045" y="1227138"/>
                  <a:pt x="246857" y="1279525"/>
                </a:cubicBezTo>
                <a:cubicBezTo>
                  <a:pt x="270669" y="1331912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5963" y="271462"/>
                  <a:pt x="732632" y="431800"/>
                </a:cubicBezTo>
                <a:cubicBezTo>
                  <a:pt x="749301" y="592138"/>
                  <a:pt x="783432" y="1182688"/>
                  <a:pt x="799307" y="1279525"/>
                </a:cubicBezTo>
                <a:cubicBezTo>
                  <a:pt x="815182" y="1376363"/>
                  <a:pt x="819151" y="1017587"/>
                  <a:pt x="827882" y="1012825"/>
                </a:cubicBezTo>
                <a:cubicBezTo>
                  <a:pt x="836613" y="1008063"/>
                  <a:pt x="827882" y="1204913"/>
                  <a:pt x="851694" y="1250950"/>
                </a:cubicBezTo>
                <a:cubicBezTo>
                  <a:pt x="875507" y="1296988"/>
                  <a:pt x="944563" y="1292225"/>
                  <a:pt x="970757" y="1289050"/>
                </a:cubicBezTo>
                <a:cubicBezTo>
                  <a:pt x="996951" y="1285875"/>
                  <a:pt x="996951" y="1233487"/>
                  <a:pt x="1008857" y="1231900"/>
                </a:cubicBezTo>
                <a:cubicBezTo>
                  <a:pt x="1020763" y="1230313"/>
                  <a:pt x="1004888" y="1270794"/>
                  <a:pt x="1042194" y="1279525"/>
                </a:cubicBezTo>
                <a:cubicBezTo>
                  <a:pt x="1079500" y="1288256"/>
                  <a:pt x="1183482" y="1293019"/>
                  <a:pt x="1232694" y="1284288"/>
                </a:cubicBezTo>
                <a:cubicBezTo>
                  <a:pt x="1281906" y="1275557"/>
                  <a:pt x="1302544" y="1227932"/>
                  <a:pt x="1337469" y="1227138"/>
                </a:cubicBezTo>
                <a:cubicBezTo>
                  <a:pt x="1372394" y="1226344"/>
                  <a:pt x="1408113" y="1335881"/>
                  <a:pt x="1442244" y="1279525"/>
                </a:cubicBezTo>
                <a:cubicBezTo>
                  <a:pt x="1476375" y="1223169"/>
                  <a:pt x="1518444" y="1066006"/>
                  <a:pt x="1542257" y="889000"/>
                </a:cubicBezTo>
                <a:cubicBezTo>
                  <a:pt x="1566070" y="711994"/>
                  <a:pt x="1566069" y="337344"/>
                  <a:pt x="1585119" y="217488"/>
                </a:cubicBezTo>
                <a:cubicBezTo>
                  <a:pt x="1604169" y="97632"/>
                  <a:pt x="1634332" y="167482"/>
                  <a:pt x="1656557" y="169863"/>
                </a:cubicBezTo>
                <a:cubicBezTo>
                  <a:pt x="1678782" y="172244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27"/>
          <p:cNvGrpSpPr/>
          <p:nvPr/>
        </p:nvGrpSpPr>
        <p:grpSpPr>
          <a:xfrm>
            <a:off x="3276600" y="3352800"/>
            <a:ext cx="3207328" cy="609600"/>
            <a:chOff x="5715000" y="990600"/>
            <a:chExt cx="2272145" cy="833582"/>
          </a:xfrm>
        </p:grpSpPr>
        <p:sp>
          <p:nvSpPr>
            <p:cNvPr id="55" name="Freeform 54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1" name="Picture 60" descr="cellphon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3657600"/>
            <a:ext cx="685800" cy="1038030"/>
          </a:xfrm>
          <a:prstGeom prst="rect">
            <a:avLst/>
          </a:prstGeom>
        </p:spPr>
      </p:pic>
      <p:pic>
        <p:nvPicPr>
          <p:cNvPr id="62" name="Picture 61" descr="laptop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3200400"/>
            <a:ext cx="856008" cy="990600"/>
          </a:xfrm>
          <a:prstGeom prst="rect">
            <a:avLst/>
          </a:prstGeom>
        </p:spPr>
      </p:pic>
      <p:cxnSp>
        <p:nvCxnSpPr>
          <p:cNvPr id="64" name="Straight Connector 63"/>
          <p:cNvCxnSpPr/>
          <p:nvPr/>
        </p:nvCxnSpPr>
        <p:spPr>
          <a:xfrm rot="5400000">
            <a:off x="1527464" y="4977246"/>
            <a:ext cx="1447800" cy="1588"/>
          </a:xfrm>
          <a:prstGeom prst="line">
            <a:avLst/>
          </a:prstGeom>
          <a:ln w="28575">
            <a:solidFill>
              <a:schemeClr val="tx1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251364" y="5701146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 rot="10800000">
            <a:off x="1717964" y="4250163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Signal Strength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2930299" y="539874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Frequency</a:t>
            </a:r>
            <a:endParaRPr lang="en-US" dirty="0"/>
          </a:p>
        </p:txBody>
      </p:sp>
      <p:cxnSp>
        <p:nvCxnSpPr>
          <p:cNvPr id="69" name="Straight Connector 68"/>
          <p:cNvCxnSpPr/>
          <p:nvPr/>
        </p:nvCxnSpPr>
        <p:spPr>
          <a:xfrm rot="5400000">
            <a:off x="5676900" y="5224166"/>
            <a:ext cx="1447800" cy="1588"/>
          </a:xfrm>
          <a:prstGeom prst="line">
            <a:avLst/>
          </a:prstGeom>
          <a:ln w="28575">
            <a:solidFill>
              <a:schemeClr val="tx2"/>
            </a:solidFill>
            <a:headEnd type="triangle" w="med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400800" y="5943600"/>
            <a:ext cx="1905000" cy="1588"/>
          </a:xfrm>
          <a:prstGeom prst="line">
            <a:avLst/>
          </a:prstGeom>
          <a:ln w="28575">
            <a:solidFill>
              <a:schemeClr val="tx1"/>
            </a:solidFill>
            <a:headEnd type="non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 rot="16200000">
            <a:off x="7079735" y="5645666"/>
            <a:ext cx="461665" cy="105753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Frequency</a:t>
            </a:r>
            <a:endParaRPr lang="en-US" dirty="0"/>
          </a:p>
        </p:txBody>
      </p:sp>
      <p:grpSp>
        <p:nvGrpSpPr>
          <p:cNvPr id="5" name="Group 108"/>
          <p:cNvGrpSpPr/>
          <p:nvPr/>
        </p:nvGrpSpPr>
        <p:grpSpPr>
          <a:xfrm>
            <a:off x="3506796" y="4561573"/>
            <a:ext cx="153194" cy="152400"/>
            <a:chOff x="2515394" y="4648200"/>
            <a:chExt cx="153194" cy="152400"/>
          </a:xfrm>
        </p:grpSpPr>
        <p:cxnSp>
          <p:nvCxnSpPr>
            <p:cNvPr id="73" name="Straight Connector 72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81"/>
          <p:cNvGrpSpPr/>
          <p:nvPr/>
        </p:nvGrpSpPr>
        <p:grpSpPr>
          <a:xfrm rot="16200000">
            <a:off x="3258552" y="5085749"/>
            <a:ext cx="685800" cy="152400"/>
            <a:chOff x="5715000" y="990600"/>
            <a:chExt cx="2272145" cy="833582"/>
          </a:xfrm>
        </p:grpSpPr>
        <p:sp>
          <p:nvSpPr>
            <p:cNvPr id="78" name="Freeform 77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86"/>
          <p:cNvGrpSpPr/>
          <p:nvPr/>
        </p:nvGrpSpPr>
        <p:grpSpPr>
          <a:xfrm rot="16200000">
            <a:off x="7498474" y="5236552"/>
            <a:ext cx="685800" cy="152400"/>
            <a:chOff x="5715000" y="990600"/>
            <a:chExt cx="2272145" cy="833582"/>
          </a:xfrm>
        </p:grpSpPr>
        <p:sp>
          <p:nvSpPr>
            <p:cNvPr id="82" name="Freeform 81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109"/>
          <p:cNvGrpSpPr/>
          <p:nvPr/>
        </p:nvGrpSpPr>
        <p:grpSpPr>
          <a:xfrm>
            <a:off x="7764378" y="4714767"/>
            <a:ext cx="153194" cy="152400"/>
            <a:chOff x="6705600" y="4801394"/>
            <a:chExt cx="153194" cy="152400"/>
          </a:xfrm>
        </p:grpSpPr>
        <p:cxnSp>
          <p:nvCxnSpPr>
            <p:cNvPr id="95" name="Straight Connector 94"/>
            <p:cNvCxnSpPr/>
            <p:nvPr/>
          </p:nvCxnSpPr>
          <p:spPr>
            <a:xfrm rot="5400000">
              <a:off x="6630194" y="4876800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7056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6781800" y="4876800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10"/>
          <p:cNvGrpSpPr/>
          <p:nvPr/>
        </p:nvGrpSpPr>
        <p:grpSpPr>
          <a:xfrm>
            <a:off x="6477000" y="3352800"/>
            <a:ext cx="152400" cy="686594"/>
            <a:chOff x="6477000" y="3352800"/>
            <a:chExt cx="152400" cy="686594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6477794" y="4037012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6210300" y="3695700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6477000" y="3352800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11"/>
          <p:cNvGrpSpPr/>
          <p:nvPr/>
        </p:nvGrpSpPr>
        <p:grpSpPr>
          <a:xfrm>
            <a:off x="3124994" y="3352006"/>
            <a:ext cx="152400" cy="686594"/>
            <a:chOff x="3124994" y="3352006"/>
            <a:chExt cx="152400" cy="686594"/>
          </a:xfrm>
        </p:grpSpPr>
        <p:cxnSp>
          <p:nvCxnSpPr>
            <p:cNvPr id="109" name="Straight Connector 108"/>
            <p:cNvCxnSpPr/>
            <p:nvPr/>
          </p:nvCxnSpPr>
          <p:spPr>
            <a:xfrm>
              <a:off x="3125788" y="4036218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2858294" y="3694906"/>
              <a:ext cx="6858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3124994" y="3352006"/>
              <a:ext cx="151606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Box 111"/>
          <p:cNvSpPr txBox="1"/>
          <p:nvPr/>
        </p:nvSpPr>
        <p:spPr>
          <a:xfrm rot="10800000">
            <a:off x="5851521" y="4501037"/>
            <a:ext cx="461665" cy="146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dirty="0" smtClean="0"/>
              <a:t>Signal Strength</a:t>
            </a:r>
            <a:endParaRPr lang="en-US" dirty="0"/>
          </a:p>
        </p:txBody>
      </p:sp>
      <p:sp>
        <p:nvSpPr>
          <p:cNvPr id="46" name="Freeform 45"/>
          <p:cNvSpPr/>
          <p:nvPr/>
        </p:nvSpPr>
        <p:spPr>
          <a:xfrm>
            <a:off x="6399044" y="4617885"/>
            <a:ext cx="1860550" cy="1376363"/>
          </a:xfrm>
          <a:custGeom>
            <a:avLst/>
            <a:gdLst>
              <a:gd name="connsiteX0" fmla="*/ 8732 w 1860550"/>
              <a:gd name="connsiteY0" fmla="*/ 1322388 h 1376363"/>
              <a:gd name="connsiteX1" fmla="*/ 13494 w 1860550"/>
              <a:gd name="connsiteY1" fmla="*/ 174625 h 1376363"/>
              <a:gd name="connsiteX2" fmla="*/ 89694 w 1860550"/>
              <a:gd name="connsiteY2" fmla="*/ 274638 h 1376363"/>
              <a:gd name="connsiteX3" fmla="*/ 165894 w 1860550"/>
              <a:gd name="connsiteY3" fmla="*/ 879475 h 1376363"/>
              <a:gd name="connsiteX4" fmla="*/ 246857 w 1860550"/>
              <a:gd name="connsiteY4" fmla="*/ 1279525 h 1376363"/>
              <a:gd name="connsiteX5" fmla="*/ 308769 w 1860550"/>
              <a:gd name="connsiteY5" fmla="*/ 1193800 h 1376363"/>
              <a:gd name="connsiteX6" fmla="*/ 351632 w 1860550"/>
              <a:gd name="connsiteY6" fmla="*/ 1260475 h 1376363"/>
              <a:gd name="connsiteX7" fmla="*/ 389732 w 1860550"/>
              <a:gd name="connsiteY7" fmla="*/ 1231900 h 1376363"/>
              <a:gd name="connsiteX8" fmla="*/ 446882 w 1860550"/>
              <a:gd name="connsiteY8" fmla="*/ 1284288 h 1376363"/>
              <a:gd name="connsiteX9" fmla="*/ 523082 w 1860550"/>
              <a:gd name="connsiteY9" fmla="*/ 874713 h 1376363"/>
              <a:gd name="connsiteX10" fmla="*/ 556419 w 1860550"/>
              <a:gd name="connsiteY10" fmla="*/ 860425 h 1376363"/>
              <a:gd name="connsiteX11" fmla="*/ 584994 w 1860550"/>
              <a:gd name="connsiteY11" fmla="*/ 1084263 h 1376363"/>
              <a:gd name="connsiteX12" fmla="*/ 699294 w 1860550"/>
              <a:gd name="connsiteY12" fmla="*/ 317500 h 1376363"/>
              <a:gd name="connsiteX13" fmla="*/ 732632 w 1860550"/>
              <a:gd name="connsiteY13" fmla="*/ 431800 h 1376363"/>
              <a:gd name="connsiteX14" fmla="*/ 799307 w 1860550"/>
              <a:gd name="connsiteY14" fmla="*/ 1279525 h 1376363"/>
              <a:gd name="connsiteX15" fmla="*/ 827882 w 1860550"/>
              <a:gd name="connsiteY15" fmla="*/ 1012825 h 1376363"/>
              <a:gd name="connsiteX16" fmla="*/ 851694 w 1860550"/>
              <a:gd name="connsiteY16" fmla="*/ 1250950 h 1376363"/>
              <a:gd name="connsiteX17" fmla="*/ 970757 w 1860550"/>
              <a:gd name="connsiteY17" fmla="*/ 1289050 h 1376363"/>
              <a:gd name="connsiteX18" fmla="*/ 1008857 w 1860550"/>
              <a:gd name="connsiteY18" fmla="*/ 1231900 h 1376363"/>
              <a:gd name="connsiteX19" fmla="*/ 1042194 w 1860550"/>
              <a:gd name="connsiteY19" fmla="*/ 1279525 h 1376363"/>
              <a:gd name="connsiteX20" fmla="*/ 1232694 w 1860550"/>
              <a:gd name="connsiteY20" fmla="*/ 1284288 h 1376363"/>
              <a:gd name="connsiteX21" fmla="*/ 1337469 w 1860550"/>
              <a:gd name="connsiteY21" fmla="*/ 1227138 h 1376363"/>
              <a:gd name="connsiteX22" fmla="*/ 1442244 w 1860550"/>
              <a:gd name="connsiteY22" fmla="*/ 1279525 h 1376363"/>
              <a:gd name="connsiteX23" fmla="*/ 1542257 w 1860550"/>
              <a:gd name="connsiteY23" fmla="*/ 889000 h 1376363"/>
              <a:gd name="connsiteX24" fmla="*/ 1585119 w 1860550"/>
              <a:gd name="connsiteY24" fmla="*/ 217488 h 1376363"/>
              <a:gd name="connsiteX25" fmla="*/ 1656557 w 1860550"/>
              <a:gd name="connsiteY25" fmla="*/ 169863 h 1376363"/>
              <a:gd name="connsiteX26" fmla="*/ 1718469 w 1860550"/>
              <a:gd name="connsiteY26" fmla="*/ 231775 h 1376363"/>
              <a:gd name="connsiteX27" fmla="*/ 1732757 w 1860550"/>
              <a:gd name="connsiteY27" fmla="*/ 765175 h 1376363"/>
              <a:gd name="connsiteX28" fmla="*/ 1775619 w 1860550"/>
              <a:gd name="connsiteY28" fmla="*/ 1217613 h 1376363"/>
              <a:gd name="connsiteX29" fmla="*/ 1794669 w 1860550"/>
              <a:gd name="connsiteY29" fmla="*/ 1250950 h 1376363"/>
              <a:gd name="connsiteX30" fmla="*/ 1794669 w 1860550"/>
              <a:gd name="connsiteY30" fmla="*/ 1312863 h 1376363"/>
              <a:gd name="connsiteX31" fmla="*/ 1399382 w 1860550"/>
              <a:gd name="connsiteY31" fmla="*/ 1312863 h 1376363"/>
              <a:gd name="connsiteX32" fmla="*/ 8732 w 1860550"/>
              <a:gd name="connsiteY32" fmla="*/ 1322388 h 1376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60550" h="1376363">
                <a:moveTo>
                  <a:pt x="8732" y="1322388"/>
                </a:moveTo>
                <a:cubicBezTo>
                  <a:pt x="4366" y="835819"/>
                  <a:pt x="0" y="349250"/>
                  <a:pt x="13494" y="174625"/>
                </a:cubicBezTo>
                <a:cubicBezTo>
                  <a:pt x="26988" y="0"/>
                  <a:pt x="64294" y="157163"/>
                  <a:pt x="89694" y="274638"/>
                </a:cubicBezTo>
                <a:cubicBezTo>
                  <a:pt x="115094" y="392113"/>
                  <a:pt x="139700" y="711994"/>
                  <a:pt x="165894" y="879475"/>
                </a:cubicBezTo>
                <a:cubicBezTo>
                  <a:pt x="192088" y="1046956"/>
                  <a:pt x="223045" y="1227138"/>
                  <a:pt x="246857" y="1279525"/>
                </a:cubicBezTo>
                <a:cubicBezTo>
                  <a:pt x="270669" y="1331912"/>
                  <a:pt x="291307" y="1196975"/>
                  <a:pt x="308769" y="1193800"/>
                </a:cubicBezTo>
                <a:cubicBezTo>
                  <a:pt x="326232" y="1190625"/>
                  <a:pt x="338138" y="1254125"/>
                  <a:pt x="351632" y="1260475"/>
                </a:cubicBezTo>
                <a:cubicBezTo>
                  <a:pt x="365126" y="1266825"/>
                  <a:pt x="373857" y="1227931"/>
                  <a:pt x="389732" y="1231900"/>
                </a:cubicBezTo>
                <a:cubicBezTo>
                  <a:pt x="405607" y="1235869"/>
                  <a:pt x="424657" y="1343819"/>
                  <a:pt x="446882" y="1284288"/>
                </a:cubicBezTo>
                <a:cubicBezTo>
                  <a:pt x="469107" y="1224757"/>
                  <a:pt x="504826" y="945357"/>
                  <a:pt x="523082" y="874713"/>
                </a:cubicBezTo>
                <a:cubicBezTo>
                  <a:pt x="541338" y="804069"/>
                  <a:pt x="546100" y="825500"/>
                  <a:pt x="556419" y="860425"/>
                </a:cubicBezTo>
                <a:cubicBezTo>
                  <a:pt x="566738" y="895350"/>
                  <a:pt x="561182" y="1174750"/>
                  <a:pt x="584994" y="1084263"/>
                </a:cubicBezTo>
                <a:cubicBezTo>
                  <a:pt x="608806" y="993776"/>
                  <a:pt x="674688" y="426244"/>
                  <a:pt x="699294" y="317500"/>
                </a:cubicBezTo>
                <a:cubicBezTo>
                  <a:pt x="723900" y="208756"/>
                  <a:pt x="715963" y="271462"/>
                  <a:pt x="732632" y="431800"/>
                </a:cubicBezTo>
                <a:cubicBezTo>
                  <a:pt x="749301" y="592138"/>
                  <a:pt x="783432" y="1182688"/>
                  <a:pt x="799307" y="1279525"/>
                </a:cubicBezTo>
                <a:cubicBezTo>
                  <a:pt x="815182" y="1376363"/>
                  <a:pt x="819151" y="1017587"/>
                  <a:pt x="827882" y="1012825"/>
                </a:cubicBezTo>
                <a:cubicBezTo>
                  <a:pt x="836613" y="1008063"/>
                  <a:pt x="827882" y="1204913"/>
                  <a:pt x="851694" y="1250950"/>
                </a:cubicBezTo>
                <a:cubicBezTo>
                  <a:pt x="875507" y="1296988"/>
                  <a:pt x="944563" y="1292225"/>
                  <a:pt x="970757" y="1289050"/>
                </a:cubicBezTo>
                <a:cubicBezTo>
                  <a:pt x="996951" y="1285875"/>
                  <a:pt x="996951" y="1233487"/>
                  <a:pt x="1008857" y="1231900"/>
                </a:cubicBezTo>
                <a:cubicBezTo>
                  <a:pt x="1020763" y="1230313"/>
                  <a:pt x="1004888" y="1270794"/>
                  <a:pt x="1042194" y="1279525"/>
                </a:cubicBezTo>
                <a:cubicBezTo>
                  <a:pt x="1079500" y="1288256"/>
                  <a:pt x="1183482" y="1293019"/>
                  <a:pt x="1232694" y="1284288"/>
                </a:cubicBezTo>
                <a:cubicBezTo>
                  <a:pt x="1281906" y="1275557"/>
                  <a:pt x="1302544" y="1227932"/>
                  <a:pt x="1337469" y="1227138"/>
                </a:cubicBezTo>
                <a:cubicBezTo>
                  <a:pt x="1372394" y="1226344"/>
                  <a:pt x="1408113" y="1335881"/>
                  <a:pt x="1442244" y="1279525"/>
                </a:cubicBezTo>
                <a:cubicBezTo>
                  <a:pt x="1476375" y="1223169"/>
                  <a:pt x="1518444" y="1066006"/>
                  <a:pt x="1542257" y="889000"/>
                </a:cubicBezTo>
                <a:cubicBezTo>
                  <a:pt x="1566070" y="711994"/>
                  <a:pt x="1566069" y="337344"/>
                  <a:pt x="1585119" y="217488"/>
                </a:cubicBezTo>
                <a:cubicBezTo>
                  <a:pt x="1604169" y="97632"/>
                  <a:pt x="1634332" y="167482"/>
                  <a:pt x="1656557" y="169863"/>
                </a:cubicBezTo>
                <a:cubicBezTo>
                  <a:pt x="1678782" y="172244"/>
                  <a:pt x="1705769" y="132556"/>
                  <a:pt x="1718469" y="231775"/>
                </a:cubicBezTo>
                <a:cubicBezTo>
                  <a:pt x="1731169" y="330994"/>
                  <a:pt x="1723232" y="600869"/>
                  <a:pt x="1732757" y="765175"/>
                </a:cubicBezTo>
                <a:cubicBezTo>
                  <a:pt x="1742282" y="929481"/>
                  <a:pt x="1765300" y="1136651"/>
                  <a:pt x="1775619" y="1217613"/>
                </a:cubicBezTo>
                <a:cubicBezTo>
                  <a:pt x="1785938" y="1298575"/>
                  <a:pt x="1791494" y="1235075"/>
                  <a:pt x="1794669" y="1250950"/>
                </a:cubicBezTo>
                <a:cubicBezTo>
                  <a:pt x="1797844" y="1266825"/>
                  <a:pt x="1860550" y="1302544"/>
                  <a:pt x="1794669" y="1312863"/>
                </a:cubicBezTo>
                <a:cubicBezTo>
                  <a:pt x="1728788" y="1323182"/>
                  <a:pt x="1399382" y="1312863"/>
                  <a:pt x="1399382" y="1312863"/>
                </a:cubicBezTo>
                <a:lnTo>
                  <a:pt x="8732" y="132238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81"/>
          <p:cNvGrpSpPr/>
          <p:nvPr/>
        </p:nvGrpSpPr>
        <p:grpSpPr>
          <a:xfrm rot="16200000">
            <a:off x="3083293" y="4920114"/>
            <a:ext cx="685800" cy="499711"/>
            <a:chOff x="5715000" y="990600"/>
            <a:chExt cx="2272145" cy="833582"/>
          </a:xfrm>
        </p:grpSpPr>
        <p:sp>
          <p:nvSpPr>
            <p:cNvPr id="49" name="Freeform 48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108"/>
          <p:cNvGrpSpPr/>
          <p:nvPr/>
        </p:nvGrpSpPr>
        <p:grpSpPr>
          <a:xfrm>
            <a:off x="3157085" y="4572000"/>
            <a:ext cx="529391" cy="173256"/>
            <a:chOff x="2515394" y="4648200"/>
            <a:chExt cx="153194" cy="152400"/>
          </a:xfrm>
        </p:grpSpPr>
        <p:cxnSp>
          <p:nvCxnSpPr>
            <p:cNvPr id="53" name="Straight Connector 52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1"/>
          <p:cNvGrpSpPr/>
          <p:nvPr/>
        </p:nvGrpSpPr>
        <p:grpSpPr>
          <a:xfrm rot="16200000">
            <a:off x="7201286" y="5120640"/>
            <a:ext cx="685800" cy="499711"/>
            <a:chOff x="5715000" y="990600"/>
            <a:chExt cx="2272145" cy="833582"/>
          </a:xfrm>
        </p:grpSpPr>
        <p:sp>
          <p:nvSpPr>
            <p:cNvPr id="84" name="Freeform 83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9" name="Group 108"/>
          <p:cNvGrpSpPr/>
          <p:nvPr/>
        </p:nvGrpSpPr>
        <p:grpSpPr>
          <a:xfrm>
            <a:off x="7267073" y="4620126"/>
            <a:ext cx="587142" cy="273523"/>
            <a:chOff x="2515394" y="4648200"/>
            <a:chExt cx="153194" cy="152400"/>
          </a:xfrm>
        </p:grpSpPr>
        <p:cxnSp>
          <p:nvCxnSpPr>
            <p:cNvPr id="90" name="Straight Connector 89"/>
            <p:cNvCxnSpPr/>
            <p:nvPr/>
          </p:nvCxnSpPr>
          <p:spPr>
            <a:xfrm rot="5400000">
              <a:off x="2439988" y="4723606"/>
              <a:ext cx="151606" cy="79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5153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2591594" y="4723606"/>
              <a:ext cx="15240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27"/>
          <p:cNvGrpSpPr/>
          <p:nvPr/>
        </p:nvGrpSpPr>
        <p:grpSpPr>
          <a:xfrm>
            <a:off x="3275000" y="3380075"/>
            <a:ext cx="3207328" cy="609600"/>
            <a:chOff x="5715000" y="990600"/>
            <a:chExt cx="2272145" cy="833582"/>
          </a:xfrm>
        </p:grpSpPr>
        <p:sp>
          <p:nvSpPr>
            <p:cNvPr id="94" name="Freeform 93"/>
            <p:cNvSpPr/>
            <p:nvPr/>
          </p:nvSpPr>
          <p:spPr>
            <a:xfrm>
              <a:off x="5715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6477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7239000" y="990600"/>
              <a:ext cx="748145" cy="833582"/>
            </a:xfrm>
            <a:custGeom>
              <a:avLst/>
              <a:gdLst>
                <a:gd name="connsiteX0" fmla="*/ 0 w 2632364"/>
                <a:gd name="connsiteY0" fmla="*/ 473364 h 475673"/>
                <a:gd name="connsiteX1" fmla="*/ 207818 w 2632364"/>
                <a:gd name="connsiteY1" fmla="*/ 16164 h 475673"/>
                <a:gd name="connsiteX2" fmla="*/ 374073 w 2632364"/>
                <a:gd name="connsiteY2" fmla="*/ 473364 h 475673"/>
                <a:gd name="connsiteX3" fmla="*/ 526473 w 2632364"/>
                <a:gd name="connsiteY3" fmla="*/ 2309 h 475673"/>
                <a:gd name="connsiteX4" fmla="*/ 651164 w 2632364"/>
                <a:gd name="connsiteY4" fmla="*/ 473364 h 475673"/>
                <a:gd name="connsiteX5" fmla="*/ 789709 w 2632364"/>
                <a:gd name="connsiteY5" fmla="*/ 16164 h 475673"/>
                <a:gd name="connsiteX6" fmla="*/ 900545 w 2632364"/>
                <a:gd name="connsiteY6" fmla="*/ 459509 h 475673"/>
                <a:gd name="connsiteX7" fmla="*/ 1039091 w 2632364"/>
                <a:gd name="connsiteY7" fmla="*/ 16164 h 475673"/>
                <a:gd name="connsiteX8" fmla="*/ 1136073 w 2632364"/>
                <a:gd name="connsiteY8" fmla="*/ 445655 h 475673"/>
                <a:gd name="connsiteX9" fmla="*/ 1274618 w 2632364"/>
                <a:gd name="connsiteY9" fmla="*/ 16164 h 475673"/>
                <a:gd name="connsiteX10" fmla="*/ 1385455 w 2632364"/>
                <a:gd name="connsiteY10" fmla="*/ 459509 h 475673"/>
                <a:gd name="connsiteX11" fmla="*/ 1537855 w 2632364"/>
                <a:gd name="connsiteY11" fmla="*/ 16164 h 475673"/>
                <a:gd name="connsiteX12" fmla="*/ 1662545 w 2632364"/>
                <a:gd name="connsiteY12" fmla="*/ 473364 h 475673"/>
                <a:gd name="connsiteX13" fmla="*/ 1801091 w 2632364"/>
                <a:gd name="connsiteY13" fmla="*/ 16164 h 475673"/>
                <a:gd name="connsiteX14" fmla="*/ 1925782 w 2632364"/>
                <a:gd name="connsiteY14" fmla="*/ 459509 h 475673"/>
                <a:gd name="connsiteX15" fmla="*/ 2078182 w 2632364"/>
                <a:gd name="connsiteY15" fmla="*/ 2309 h 475673"/>
                <a:gd name="connsiteX16" fmla="*/ 2216727 w 2632364"/>
                <a:gd name="connsiteY16" fmla="*/ 459509 h 475673"/>
                <a:gd name="connsiteX17" fmla="*/ 2369127 w 2632364"/>
                <a:gd name="connsiteY17" fmla="*/ 2309 h 475673"/>
                <a:gd name="connsiteX18" fmla="*/ 2493818 w 2632364"/>
                <a:gd name="connsiteY18" fmla="*/ 445655 h 475673"/>
                <a:gd name="connsiteX19" fmla="*/ 2632364 w 2632364"/>
                <a:gd name="connsiteY19" fmla="*/ 2309 h 475673"/>
                <a:gd name="connsiteX0" fmla="*/ 19196 w 2651560"/>
                <a:gd name="connsiteY0" fmla="*/ 473364 h 549564"/>
                <a:gd name="connsiteX1" fmla="*/ 34636 w 2651560"/>
                <a:gd name="connsiteY1" fmla="*/ 473364 h 549564"/>
                <a:gd name="connsiteX2" fmla="*/ 227014 w 2651560"/>
                <a:gd name="connsiteY2" fmla="*/ 16164 h 549564"/>
                <a:gd name="connsiteX3" fmla="*/ 393269 w 2651560"/>
                <a:gd name="connsiteY3" fmla="*/ 473364 h 549564"/>
                <a:gd name="connsiteX4" fmla="*/ 545669 w 2651560"/>
                <a:gd name="connsiteY4" fmla="*/ 2309 h 549564"/>
                <a:gd name="connsiteX5" fmla="*/ 670360 w 2651560"/>
                <a:gd name="connsiteY5" fmla="*/ 473364 h 549564"/>
                <a:gd name="connsiteX6" fmla="*/ 808905 w 2651560"/>
                <a:gd name="connsiteY6" fmla="*/ 16164 h 549564"/>
                <a:gd name="connsiteX7" fmla="*/ 919741 w 2651560"/>
                <a:gd name="connsiteY7" fmla="*/ 459509 h 549564"/>
                <a:gd name="connsiteX8" fmla="*/ 1058287 w 2651560"/>
                <a:gd name="connsiteY8" fmla="*/ 16164 h 549564"/>
                <a:gd name="connsiteX9" fmla="*/ 1155269 w 2651560"/>
                <a:gd name="connsiteY9" fmla="*/ 445655 h 549564"/>
                <a:gd name="connsiteX10" fmla="*/ 1293814 w 2651560"/>
                <a:gd name="connsiteY10" fmla="*/ 16164 h 549564"/>
                <a:gd name="connsiteX11" fmla="*/ 1404651 w 2651560"/>
                <a:gd name="connsiteY11" fmla="*/ 459509 h 549564"/>
                <a:gd name="connsiteX12" fmla="*/ 1557051 w 2651560"/>
                <a:gd name="connsiteY12" fmla="*/ 16164 h 549564"/>
                <a:gd name="connsiteX13" fmla="*/ 1681741 w 2651560"/>
                <a:gd name="connsiteY13" fmla="*/ 473364 h 549564"/>
                <a:gd name="connsiteX14" fmla="*/ 1820287 w 2651560"/>
                <a:gd name="connsiteY14" fmla="*/ 16164 h 549564"/>
                <a:gd name="connsiteX15" fmla="*/ 1944978 w 2651560"/>
                <a:gd name="connsiteY15" fmla="*/ 459509 h 549564"/>
                <a:gd name="connsiteX16" fmla="*/ 2097378 w 2651560"/>
                <a:gd name="connsiteY16" fmla="*/ 2309 h 549564"/>
                <a:gd name="connsiteX17" fmla="*/ 2235923 w 2651560"/>
                <a:gd name="connsiteY17" fmla="*/ 459509 h 549564"/>
                <a:gd name="connsiteX18" fmla="*/ 2388323 w 2651560"/>
                <a:gd name="connsiteY18" fmla="*/ 2309 h 549564"/>
                <a:gd name="connsiteX19" fmla="*/ 2513014 w 2651560"/>
                <a:gd name="connsiteY19" fmla="*/ 445655 h 549564"/>
                <a:gd name="connsiteX20" fmla="*/ 2651560 w 2651560"/>
                <a:gd name="connsiteY20" fmla="*/ 2309 h 549564"/>
                <a:gd name="connsiteX0" fmla="*/ 0 w 2632364"/>
                <a:gd name="connsiteY0" fmla="*/ 473364 h 549564"/>
                <a:gd name="connsiteX1" fmla="*/ 100355 w 2632364"/>
                <a:gd name="connsiteY1" fmla="*/ 473364 h 549564"/>
                <a:gd name="connsiteX2" fmla="*/ 207818 w 2632364"/>
                <a:gd name="connsiteY2" fmla="*/ 16164 h 549564"/>
                <a:gd name="connsiteX3" fmla="*/ 374073 w 2632364"/>
                <a:gd name="connsiteY3" fmla="*/ 473364 h 549564"/>
                <a:gd name="connsiteX4" fmla="*/ 526473 w 2632364"/>
                <a:gd name="connsiteY4" fmla="*/ 2309 h 549564"/>
                <a:gd name="connsiteX5" fmla="*/ 651164 w 2632364"/>
                <a:gd name="connsiteY5" fmla="*/ 473364 h 549564"/>
                <a:gd name="connsiteX6" fmla="*/ 789709 w 2632364"/>
                <a:gd name="connsiteY6" fmla="*/ 16164 h 549564"/>
                <a:gd name="connsiteX7" fmla="*/ 900545 w 2632364"/>
                <a:gd name="connsiteY7" fmla="*/ 459509 h 549564"/>
                <a:gd name="connsiteX8" fmla="*/ 1039091 w 2632364"/>
                <a:gd name="connsiteY8" fmla="*/ 16164 h 549564"/>
                <a:gd name="connsiteX9" fmla="*/ 1136073 w 2632364"/>
                <a:gd name="connsiteY9" fmla="*/ 445655 h 549564"/>
                <a:gd name="connsiteX10" fmla="*/ 1274618 w 2632364"/>
                <a:gd name="connsiteY10" fmla="*/ 16164 h 549564"/>
                <a:gd name="connsiteX11" fmla="*/ 1385455 w 2632364"/>
                <a:gd name="connsiteY11" fmla="*/ 459509 h 549564"/>
                <a:gd name="connsiteX12" fmla="*/ 1537855 w 2632364"/>
                <a:gd name="connsiteY12" fmla="*/ 16164 h 549564"/>
                <a:gd name="connsiteX13" fmla="*/ 1662545 w 2632364"/>
                <a:gd name="connsiteY13" fmla="*/ 473364 h 549564"/>
                <a:gd name="connsiteX14" fmla="*/ 1801091 w 2632364"/>
                <a:gd name="connsiteY14" fmla="*/ 16164 h 549564"/>
                <a:gd name="connsiteX15" fmla="*/ 1925782 w 2632364"/>
                <a:gd name="connsiteY15" fmla="*/ 459509 h 549564"/>
                <a:gd name="connsiteX16" fmla="*/ 2078182 w 2632364"/>
                <a:gd name="connsiteY16" fmla="*/ 2309 h 549564"/>
                <a:gd name="connsiteX17" fmla="*/ 2216727 w 2632364"/>
                <a:gd name="connsiteY17" fmla="*/ 459509 h 549564"/>
                <a:gd name="connsiteX18" fmla="*/ 2369127 w 2632364"/>
                <a:gd name="connsiteY18" fmla="*/ 2309 h 549564"/>
                <a:gd name="connsiteX19" fmla="*/ 2493818 w 2632364"/>
                <a:gd name="connsiteY19" fmla="*/ 445655 h 549564"/>
                <a:gd name="connsiteX20" fmla="*/ 2632364 w 2632364"/>
                <a:gd name="connsiteY20" fmla="*/ 2309 h 549564"/>
                <a:gd name="connsiteX0" fmla="*/ 0 w 2532009"/>
                <a:gd name="connsiteY0" fmla="*/ 473364 h 475673"/>
                <a:gd name="connsiteX1" fmla="*/ 107463 w 2532009"/>
                <a:gd name="connsiteY1" fmla="*/ 16164 h 475673"/>
                <a:gd name="connsiteX2" fmla="*/ 273718 w 2532009"/>
                <a:gd name="connsiteY2" fmla="*/ 473364 h 475673"/>
                <a:gd name="connsiteX3" fmla="*/ 426118 w 2532009"/>
                <a:gd name="connsiteY3" fmla="*/ 2309 h 475673"/>
                <a:gd name="connsiteX4" fmla="*/ 550809 w 2532009"/>
                <a:gd name="connsiteY4" fmla="*/ 473364 h 475673"/>
                <a:gd name="connsiteX5" fmla="*/ 689354 w 2532009"/>
                <a:gd name="connsiteY5" fmla="*/ 16164 h 475673"/>
                <a:gd name="connsiteX6" fmla="*/ 800190 w 2532009"/>
                <a:gd name="connsiteY6" fmla="*/ 459509 h 475673"/>
                <a:gd name="connsiteX7" fmla="*/ 938736 w 2532009"/>
                <a:gd name="connsiteY7" fmla="*/ 16164 h 475673"/>
                <a:gd name="connsiteX8" fmla="*/ 1035718 w 2532009"/>
                <a:gd name="connsiteY8" fmla="*/ 445655 h 475673"/>
                <a:gd name="connsiteX9" fmla="*/ 1174263 w 2532009"/>
                <a:gd name="connsiteY9" fmla="*/ 16164 h 475673"/>
                <a:gd name="connsiteX10" fmla="*/ 1285100 w 2532009"/>
                <a:gd name="connsiteY10" fmla="*/ 459509 h 475673"/>
                <a:gd name="connsiteX11" fmla="*/ 1437500 w 2532009"/>
                <a:gd name="connsiteY11" fmla="*/ 16164 h 475673"/>
                <a:gd name="connsiteX12" fmla="*/ 1562190 w 2532009"/>
                <a:gd name="connsiteY12" fmla="*/ 473364 h 475673"/>
                <a:gd name="connsiteX13" fmla="*/ 1700736 w 2532009"/>
                <a:gd name="connsiteY13" fmla="*/ 16164 h 475673"/>
                <a:gd name="connsiteX14" fmla="*/ 1825427 w 2532009"/>
                <a:gd name="connsiteY14" fmla="*/ 459509 h 475673"/>
                <a:gd name="connsiteX15" fmla="*/ 1977827 w 2532009"/>
                <a:gd name="connsiteY15" fmla="*/ 2309 h 475673"/>
                <a:gd name="connsiteX16" fmla="*/ 2116372 w 2532009"/>
                <a:gd name="connsiteY16" fmla="*/ 459509 h 475673"/>
                <a:gd name="connsiteX17" fmla="*/ 2268772 w 2532009"/>
                <a:gd name="connsiteY17" fmla="*/ 2309 h 475673"/>
                <a:gd name="connsiteX18" fmla="*/ 2393463 w 2532009"/>
                <a:gd name="connsiteY18" fmla="*/ 445655 h 475673"/>
                <a:gd name="connsiteX19" fmla="*/ 2532009 w 2532009"/>
                <a:gd name="connsiteY19" fmla="*/ 2309 h 47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32009" h="475673">
                  <a:moveTo>
                    <a:pt x="0" y="473364"/>
                  </a:moveTo>
                  <a:cubicBezTo>
                    <a:pt x="34636" y="397164"/>
                    <a:pt x="61843" y="16164"/>
                    <a:pt x="107463" y="16164"/>
                  </a:cubicBezTo>
                  <a:cubicBezTo>
                    <a:pt x="153083" y="16164"/>
                    <a:pt x="220609" y="475673"/>
                    <a:pt x="273718" y="473364"/>
                  </a:cubicBezTo>
                  <a:cubicBezTo>
                    <a:pt x="326827" y="471055"/>
                    <a:pt x="379936" y="2309"/>
                    <a:pt x="426118" y="2309"/>
                  </a:cubicBezTo>
                  <a:cubicBezTo>
                    <a:pt x="472300" y="2309"/>
                    <a:pt x="506936" y="471055"/>
                    <a:pt x="550809" y="473364"/>
                  </a:cubicBezTo>
                  <a:cubicBezTo>
                    <a:pt x="594682" y="475673"/>
                    <a:pt x="647791" y="18473"/>
                    <a:pt x="689354" y="16164"/>
                  </a:cubicBezTo>
                  <a:cubicBezTo>
                    <a:pt x="730918" y="13855"/>
                    <a:pt x="758626" y="459509"/>
                    <a:pt x="800190" y="459509"/>
                  </a:cubicBezTo>
                  <a:cubicBezTo>
                    <a:pt x="841754" y="459509"/>
                    <a:pt x="899481" y="18473"/>
                    <a:pt x="938736" y="16164"/>
                  </a:cubicBezTo>
                  <a:cubicBezTo>
                    <a:pt x="977991" y="13855"/>
                    <a:pt x="996464" y="445655"/>
                    <a:pt x="1035718" y="445655"/>
                  </a:cubicBezTo>
                  <a:cubicBezTo>
                    <a:pt x="1074972" y="445655"/>
                    <a:pt x="1132699" y="13855"/>
                    <a:pt x="1174263" y="16164"/>
                  </a:cubicBezTo>
                  <a:cubicBezTo>
                    <a:pt x="1215827" y="18473"/>
                    <a:pt x="1241227" y="459509"/>
                    <a:pt x="1285100" y="459509"/>
                  </a:cubicBezTo>
                  <a:cubicBezTo>
                    <a:pt x="1328973" y="459509"/>
                    <a:pt x="1391318" y="13855"/>
                    <a:pt x="1437500" y="16164"/>
                  </a:cubicBezTo>
                  <a:cubicBezTo>
                    <a:pt x="1483682" y="18473"/>
                    <a:pt x="1518317" y="473364"/>
                    <a:pt x="1562190" y="473364"/>
                  </a:cubicBezTo>
                  <a:cubicBezTo>
                    <a:pt x="1606063" y="473364"/>
                    <a:pt x="1656863" y="18473"/>
                    <a:pt x="1700736" y="16164"/>
                  </a:cubicBezTo>
                  <a:cubicBezTo>
                    <a:pt x="1744609" y="13855"/>
                    <a:pt x="1779245" y="461818"/>
                    <a:pt x="1825427" y="459509"/>
                  </a:cubicBezTo>
                  <a:cubicBezTo>
                    <a:pt x="1871609" y="457200"/>
                    <a:pt x="1929336" y="2309"/>
                    <a:pt x="1977827" y="2309"/>
                  </a:cubicBezTo>
                  <a:cubicBezTo>
                    <a:pt x="2026318" y="2309"/>
                    <a:pt x="2067881" y="459509"/>
                    <a:pt x="2116372" y="459509"/>
                  </a:cubicBezTo>
                  <a:cubicBezTo>
                    <a:pt x="2164863" y="459509"/>
                    <a:pt x="2222590" y="4618"/>
                    <a:pt x="2268772" y="2309"/>
                  </a:cubicBezTo>
                  <a:cubicBezTo>
                    <a:pt x="2314954" y="0"/>
                    <a:pt x="2349590" y="445655"/>
                    <a:pt x="2393463" y="445655"/>
                  </a:cubicBezTo>
                  <a:cubicBezTo>
                    <a:pt x="2437336" y="445655"/>
                    <a:pt x="2484672" y="223982"/>
                    <a:pt x="2532009" y="230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500"/>
                            </p:stCondLst>
                            <p:childTnLst>
                              <p:par>
                                <p:cTn id="14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500"/>
                            </p:stCondLst>
                            <p:childTnLst>
                              <p:par>
                                <p:cTn id="1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0"/>
                            </p:stCondLst>
                            <p:childTnLst>
                              <p:par>
                                <p:cTn id="1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500"/>
                            </p:stCondLst>
                            <p:childTnLst>
                              <p:par>
                                <p:cTn id="157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7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1888"/>
            <a:ext cx="8458200" cy="609600"/>
          </a:xfrm>
        </p:spPr>
        <p:txBody>
          <a:bodyPr/>
          <a:lstStyle/>
          <a:p>
            <a:r>
              <a:rPr lang="en-US" dirty="0" smtClean="0"/>
              <a:t>Revisiting Channelization in 802.11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802.11 uses channels of fixed width</a:t>
            </a:r>
          </a:p>
          <a:p>
            <a:pPr lvl="1"/>
            <a:r>
              <a:rPr lang="en-US" sz="2200" dirty="0" smtClean="0"/>
              <a:t>20 MHz wide separated by 5 MHz each</a:t>
            </a:r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r>
              <a:rPr lang="en-US" sz="2400" dirty="0" smtClean="0"/>
              <a:t>Can we adapt channel widths?</a:t>
            </a:r>
          </a:p>
          <a:p>
            <a:r>
              <a:rPr lang="en-US" sz="2400" dirty="0" smtClean="0"/>
              <a:t>When to change channel widths?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147461" y="3097725"/>
            <a:ext cx="2319687" cy="462013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6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13885" y="3096120"/>
            <a:ext cx="2156059" cy="462013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014184" y="3096120"/>
            <a:ext cx="2282794" cy="462013"/>
          </a:xfrm>
          <a:prstGeom prst="rect">
            <a:avLst/>
          </a:prstGeom>
          <a:solidFill>
            <a:srgbClr val="FFFF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/>
              <a:t>11</a:t>
            </a:r>
          </a:p>
        </p:txBody>
      </p:sp>
      <p:sp>
        <p:nvSpPr>
          <p:cNvPr id="8" name="Left Brace 7"/>
          <p:cNvSpPr/>
          <p:nvPr/>
        </p:nvSpPr>
        <p:spPr bwMode="auto">
          <a:xfrm rot="16200000">
            <a:off x="4047423" y="2873126"/>
            <a:ext cx="567889" cy="2271567"/>
          </a:xfrm>
          <a:prstGeom prst="leftBrace">
            <a:avLst>
              <a:gd name="adj1" fmla="val 26190"/>
              <a:gd name="adj2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3859" y="4321733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 smtClean="0"/>
              <a:t>20 MHz</a:t>
            </a:r>
            <a:endParaRPr lang="en-US" i="0" dirty="0"/>
          </a:p>
        </p:txBody>
      </p:sp>
      <p:sp>
        <p:nvSpPr>
          <p:cNvPr id="10" name="TextBox 9"/>
          <p:cNvSpPr txBox="1"/>
          <p:nvPr/>
        </p:nvSpPr>
        <p:spPr>
          <a:xfrm>
            <a:off x="144384" y="2656576"/>
            <a:ext cx="123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2402 MHz</a:t>
            </a:r>
            <a:endParaRPr lang="en-US" sz="1800" i="0" dirty="0"/>
          </a:p>
        </p:txBody>
      </p:sp>
      <p:sp>
        <p:nvSpPr>
          <p:cNvPr id="12" name="TextBox 11"/>
          <p:cNvSpPr txBox="1"/>
          <p:nvPr/>
        </p:nvSpPr>
        <p:spPr>
          <a:xfrm>
            <a:off x="2970998" y="2634121"/>
            <a:ext cx="123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2427 MHz</a:t>
            </a:r>
            <a:endParaRPr lang="en-US" sz="1800" i="0" dirty="0"/>
          </a:p>
        </p:txBody>
      </p:sp>
      <p:sp>
        <p:nvSpPr>
          <p:cNvPr id="13" name="TextBox 12"/>
          <p:cNvSpPr txBox="1"/>
          <p:nvPr/>
        </p:nvSpPr>
        <p:spPr>
          <a:xfrm>
            <a:off x="5876222" y="2651767"/>
            <a:ext cx="123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2452 MHz</a:t>
            </a:r>
            <a:endParaRPr lang="en-US" sz="1800" i="0" dirty="0"/>
          </a:p>
        </p:txBody>
      </p:sp>
      <p:sp>
        <p:nvSpPr>
          <p:cNvPr id="14" name="TextBox 13"/>
          <p:cNvSpPr txBox="1"/>
          <p:nvPr/>
        </p:nvSpPr>
        <p:spPr>
          <a:xfrm>
            <a:off x="7934430" y="2630911"/>
            <a:ext cx="123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2472 MHz</a:t>
            </a:r>
            <a:endParaRPr lang="en-US" sz="1800" i="0" dirty="0"/>
          </a:p>
        </p:txBody>
      </p:sp>
      <p:sp>
        <p:nvSpPr>
          <p:cNvPr id="15" name="Rectangle 14"/>
          <p:cNvSpPr/>
          <p:nvPr/>
        </p:nvSpPr>
        <p:spPr bwMode="auto">
          <a:xfrm>
            <a:off x="980160" y="3104145"/>
            <a:ext cx="2156059" cy="462013"/>
          </a:xfrm>
          <a:prstGeom prst="rect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2</a:t>
            </a:r>
            <a:endParaRPr kumimoji="0" lang="en-US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1163" y="3655999"/>
            <a:ext cx="123623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2407 MHz</a:t>
            </a:r>
            <a:endParaRPr lang="en-US" sz="1800" i="0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1642685" y="3112170"/>
            <a:ext cx="2156059" cy="462013"/>
          </a:xfrm>
          <a:prstGeom prst="rect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92444" y="2682247"/>
            <a:ext cx="123623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1800" i="0" dirty="0" smtClean="0"/>
              <a:t>2412 MHz</a:t>
            </a:r>
            <a:endParaRPr lang="en-US" sz="180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2" grpId="0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Changing Channel Widths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9057" y="4192392"/>
            <a:ext cx="8808440" cy="167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16200000" flipV="1">
            <a:off x="973123" y="394072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16200000" flipV="1">
            <a:off x="110874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16200000" flipV="1">
            <a:off x="1375795" y="3932333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16200000" flipV="1">
            <a:off x="1241571" y="3932333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16200000" flipV="1">
            <a:off x="1510019" y="394072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16200000" flipV="1">
            <a:off x="1065401" y="3387046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rot="16200000" flipV="1">
            <a:off x="1746309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rot="16200000" flipV="1">
            <a:off x="1881931" y="394351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V="1">
            <a:off x="2148981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rot="16200000" flipV="1">
            <a:off x="2014757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rot="16200000" flipV="1">
            <a:off x="228320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rot="16200000" flipV="1">
            <a:off x="2417429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rot="16200000" flipV="1">
            <a:off x="2553051" y="394351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rot="16200000" flipV="1">
            <a:off x="2820101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rot="16200000" flipV="1">
            <a:off x="2685877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rot="16200000" flipV="1">
            <a:off x="2954325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rot="16200000" flipV="1">
            <a:off x="3096938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6200000" flipV="1">
            <a:off x="3232560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rot="16200000" flipV="1">
            <a:off x="3499610" y="392534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rot="16200000" flipV="1">
            <a:off x="3768058" y="3925342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 rot="16200000" flipV="1">
            <a:off x="3633834" y="3933731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16200000" flipV="1">
            <a:off x="2803322" y="3388444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rot="16200000" flipV="1">
            <a:off x="3895291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rot="16200000" flipV="1">
            <a:off x="4029515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rot="16200000" flipV="1">
            <a:off x="4163739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rot="16200000" flipV="1">
            <a:off x="3326238" y="2980184"/>
            <a:ext cx="2416028" cy="4194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16200000" flipV="1">
            <a:off x="4566411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16200000" flipV="1">
            <a:off x="4432187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16200000" flipV="1">
            <a:off x="4700635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rot="16200000" flipV="1">
            <a:off x="4843248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rot="16200000" flipV="1">
            <a:off x="4978870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rot="16200000" flipV="1">
            <a:off x="4549632" y="3381453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rot="16200000" flipV="1">
            <a:off x="5229142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rot="16200000" flipV="1">
            <a:off x="5497590" y="392674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rot="16200000" flipV="1">
            <a:off x="5363366" y="393512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rot="16200000" flipV="1">
            <a:off x="5624823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rot="16200000" flipV="1">
            <a:off x="5759047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 rot="16200000" flipV="1">
            <a:off x="5893271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rot="16200000" flipV="1">
            <a:off x="6028893" y="3937925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rot="16200000" flipV="1">
            <a:off x="6295943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rot="16200000" flipV="1">
            <a:off x="6161719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 rot="16200000" flipV="1">
            <a:off x="6430167" y="393652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 rot="16200000" flipV="1">
            <a:off x="6572780" y="3928138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rot="16200000" flipV="1">
            <a:off x="6708402" y="3929536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 rot="16200000" flipV="1">
            <a:off x="6279164" y="3382851"/>
            <a:ext cx="1593908" cy="167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66CC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rot="16200000" flipV="1">
            <a:off x="6981040" y="395050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5" name="Straight Connector 84"/>
          <p:cNvCxnSpPr/>
          <p:nvPr/>
        </p:nvCxnSpPr>
        <p:spPr bwMode="auto">
          <a:xfrm rot="16200000" flipV="1">
            <a:off x="7116662" y="3951907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rot="16200000" flipV="1">
            <a:off x="7383712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rot="16200000" flipV="1">
            <a:off x="7249488" y="3942120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rot="16200000" flipV="1">
            <a:off x="7517936" y="3950509"/>
            <a:ext cx="494950" cy="83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rot="16200000" flipH="1">
            <a:off x="985705" y="4129473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rot="5400000" flipH="1" flipV="1">
            <a:off x="981512" y="4116892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16200000" flipH="1">
            <a:off x="810934" y="4139260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 flipH="1" flipV="1">
            <a:off x="806741" y="4126679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16200000" flipH="1">
            <a:off x="636163" y="4140658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rot="5400000" flipH="1" flipV="1">
            <a:off x="631970" y="4128077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 rot="16200000" flipH="1">
            <a:off x="476772" y="4132269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 rot="5400000" flipH="1" flipV="1">
            <a:off x="472579" y="4119688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 rot="16200000" flipH="1">
            <a:off x="317381" y="4132269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 rot="5400000" flipH="1" flipV="1">
            <a:off x="313188" y="4119688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rot="16200000" flipH="1">
            <a:off x="7835315" y="4142056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 rot="5400000" flipH="1" flipV="1">
            <a:off x="7831122" y="4129475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/>
          <p:nvPr/>
        </p:nvCxnSpPr>
        <p:spPr bwMode="auto">
          <a:xfrm rot="16200000" flipH="1">
            <a:off x="7979326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/>
          <p:nvPr/>
        </p:nvCxnSpPr>
        <p:spPr bwMode="auto">
          <a:xfrm rot="5400000" flipH="1" flipV="1">
            <a:off x="7975133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 rot="16200000" flipH="1">
            <a:off x="8138717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Straight Connector 127"/>
          <p:cNvCxnSpPr/>
          <p:nvPr/>
        </p:nvCxnSpPr>
        <p:spPr bwMode="auto">
          <a:xfrm rot="5400000" flipH="1" flipV="1">
            <a:off x="8134524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/>
          <p:nvPr/>
        </p:nvCxnSpPr>
        <p:spPr bwMode="auto">
          <a:xfrm rot="16200000" flipH="1">
            <a:off x="8298108" y="414345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 rot="5400000" flipH="1" flipV="1">
            <a:off x="8293915" y="413087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 rot="16200000" flipH="1">
            <a:off x="8442119" y="4144852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 rot="5400000" flipH="1" flipV="1">
            <a:off x="8437926" y="4132271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71771" y="1244936"/>
            <a:ext cx="7283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 smtClean="0"/>
              <a:t>Scheme 1: Turn off certain subcarriers ~ OFDMA</a:t>
            </a:r>
            <a:endParaRPr lang="en-US" i="0" dirty="0"/>
          </a:p>
        </p:txBody>
      </p:sp>
      <p:cxnSp>
        <p:nvCxnSpPr>
          <p:cNvPr id="136" name="Straight Connector 135"/>
          <p:cNvCxnSpPr/>
          <p:nvPr/>
        </p:nvCxnSpPr>
        <p:spPr bwMode="auto">
          <a:xfrm rot="16200000" flipH="1">
            <a:off x="145407" y="4128074"/>
            <a:ext cx="176172" cy="1174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 rot="5400000" flipH="1" flipV="1">
            <a:off x="141214" y="4115493"/>
            <a:ext cx="176169" cy="14261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TextBox 143"/>
          <p:cNvSpPr txBox="1"/>
          <p:nvPr/>
        </p:nvSpPr>
        <p:spPr>
          <a:xfrm>
            <a:off x="3858935" y="4697045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MHz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3850103" y="4687511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MHz</a:t>
            </a:r>
            <a:endParaRPr lang="en-US" dirty="0"/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251933" y="4600979"/>
            <a:ext cx="8410802" cy="287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51" name="TextBox 150"/>
          <p:cNvSpPr txBox="1"/>
          <p:nvPr/>
        </p:nvSpPr>
        <p:spPr>
          <a:xfrm>
            <a:off x="259890" y="5486390"/>
            <a:ext cx="840166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i="0" dirty="0" smtClean="0"/>
              <a:t>Issues: Guard band? Pilot tones? Modulation scheme?</a:t>
            </a:r>
            <a:endParaRPr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3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3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3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3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3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3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3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3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3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3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3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3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3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3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3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3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3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3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3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3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3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3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3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3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3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3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5" dur="2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4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7" grpId="0"/>
      <p:bldP spid="1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Changing Channel Widths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333270" y="1042814"/>
            <a:ext cx="72795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0" dirty="0" smtClean="0"/>
              <a:t>Scheme 2: reduce subcarrier spacing and width!</a:t>
            </a:r>
          </a:p>
          <a:p>
            <a:r>
              <a:rPr lang="en-US" i="0" dirty="0" smtClean="0">
                <a:sym typeface="Symbol"/>
              </a:rPr>
              <a:t> Increase symbol interval</a:t>
            </a:r>
            <a:endParaRPr lang="en-US" i="0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9057" y="4298267"/>
            <a:ext cx="8808440" cy="1677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0" name="Group 89"/>
          <p:cNvGrpSpPr/>
          <p:nvPr/>
        </p:nvGrpSpPr>
        <p:grpSpPr>
          <a:xfrm>
            <a:off x="157992" y="1899017"/>
            <a:ext cx="8439325" cy="2498522"/>
            <a:chOff x="157992" y="1899017"/>
            <a:chExt cx="8439325" cy="2498522"/>
          </a:xfrm>
        </p:grpSpPr>
        <p:cxnSp>
          <p:nvCxnSpPr>
            <p:cNvPr id="9" name="Straight Connector 8"/>
            <p:cNvCxnSpPr/>
            <p:nvPr/>
          </p:nvCxnSpPr>
          <p:spPr bwMode="auto">
            <a:xfrm rot="16200000" flipV="1">
              <a:off x="973123" y="404659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rot="16200000" flipV="1">
              <a:off x="110874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rot="16200000" flipV="1">
              <a:off x="1375795" y="4038208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rot="16200000" flipV="1">
              <a:off x="1241571" y="4038208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16200000" flipV="1">
              <a:off x="1510019" y="404659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16200000" flipV="1">
              <a:off x="1065401" y="3492921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16200000" flipV="1">
              <a:off x="1746309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16200000" flipV="1">
              <a:off x="1881931" y="404939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16200000" flipV="1">
              <a:off x="2148981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16200000" flipV="1">
              <a:off x="2014757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rot="16200000" flipV="1">
              <a:off x="228320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rot="16200000" flipV="1">
              <a:off x="2417429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 rot="16200000" flipV="1">
              <a:off x="2553051" y="404939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 rot="16200000" flipV="1">
              <a:off x="2820101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 rot="16200000" flipV="1">
              <a:off x="2685877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rot="16200000" flipV="1">
              <a:off x="2954325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 rot="16200000" flipV="1">
              <a:off x="3096938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rot="16200000" flipV="1">
              <a:off x="3232560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rot="16200000" flipV="1">
              <a:off x="3499610" y="403121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 rot="16200000" flipV="1">
              <a:off x="3768058" y="4031217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 rot="16200000" flipV="1">
              <a:off x="3633834" y="4039606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 rot="16200000" flipV="1">
              <a:off x="2803322" y="3494319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 rot="16200000" flipV="1">
              <a:off x="3895291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 rot="16200000" flipV="1">
              <a:off x="4029515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 rot="16200000" flipV="1">
              <a:off x="4163739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rot="16200000" flipV="1">
              <a:off x="3326238" y="3086059"/>
              <a:ext cx="2416028" cy="4194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 rot="16200000" flipV="1">
              <a:off x="4566411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16200000" flipV="1">
              <a:off x="4432187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rot="16200000" flipV="1">
              <a:off x="4700635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 rot="16200000" flipV="1">
              <a:off x="4843248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 rot="16200000" flipV="1">
              <a:off x="4978870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16200000" flipV="1">
              <a:off x="4549632" y="3487328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16200000" flipV="1">
              <a:off x="5229142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16200000" flipV="1">
              <a:off x="5497590" y="403261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rot="16200000" flipV="1">
              <a:off x="5363366" y="404100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rot="16200000" flipV="1">
              <a:off x="5624823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rot="16200000" flipV="1">
              <a:off x="5759047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 rot="16200000" flipV="1">
              <a:off x="5893271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 rot="16200000" flipV="1">
              <a:off x="6028893" y="4043800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rot="16200000" flipV="1">
              <a:off x="6295943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rot="16200000" flipV="1">
              <a:off x="6161719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rot="16200000" flipV="1">
              <a:off x="6430167" y="404240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rot="16200000" flipV="1">
              <a:off x="6572780" y="4034013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 rot="16200000" flipV="1">
              <a:off x="6708402" y="4035411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rot="16200000" flipV="1">
              <a:off x="6279164" y="3488726"/>
              <a:ext cx="1593908" cy="1678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CC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rot="16200000" flipV="1">
              <a:off x="6981040" y="405638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rot="16200000" flipV="1">
              <a:off x="7116662" y="4057782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rot="16200000" flipV="1">
              <a:off x="7383712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rot="16200000" flipV="1">
              <a:off x="7249488" y="4047995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rot="16200000" flipV="1">
              <a:off x="7517936" y="4056384"/>
              <a:ext cx="494950" cy="838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93" name="Straight Connector 92"/>
            <p:cNvCxnSpPr/>
            <p:nvPr/>
          </p:nvCxnSpPr>
          <p:spPr bwMode="auto">
            <a:xfrm rot="16200000" flipH="1">
              <a:off x="985705" y="4235348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 rot="5400000" flipH="1" flipV="1">
              <a:off x="981512" y="4222767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 rot="16200000" flipH="1">
              <a:off x="810934" y="4245135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rot="5400000" flipH="1" flipV="1">
              <a:off x="806741" y="4232554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rot="16200000" flipH="1">
              <a:off x="636163" y="4246533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rot="5400000" flipH="1" flipV="1">
              <a:off x="631970" y="4233952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rot="16200000" flipH="1">
              <a:off x="476772" y="4238144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rot="5400000" flipH="1" flipV="1">
              <a:off x="472579" y="4225563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rot="16200000" flipH="1">
              <a:off x="317381" y="4238144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5400000" flipH="1" flipV="1">
              <a:off x="313188" y="4225563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rot="16200000" flipH="1">
              <a:off x="7835315" y="4247931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rot="5400000" flipH="1" flipV="1">
              <a:off x="7831122" y="4235350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 rot="16200000" flipH="1">
              <a:off x="7979326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 rot="5400000" flipH="1" flipV="1">
              <a:off x="7975133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rot="16200000" flipH="1">
              <a:off x="8138717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 rot="5400000" flipH="1" flipV="1">
              <a:off x="8134524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 rot="16200000" flipH="1">
              <a:off x="8298108" y="424932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Straight Connector 129"/>
            <p:cNvCxnSpPr/>
            <p:nvPr/>
          </p:nvCxnSpPr>
          <p:spPr bwMode="auto">
            <a:xfrm rot="5400000" flipH="1" flipV="1">
              <a:off x="8293915" y="423674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Connector 130"/>
            <p:cNvCxnSpPr/>
            <p:nvPr/>
          </p:nvCxnSpPr>
          <p:spPr bwMode="auto">
            <a:xfrm rot="16200000" flipH="1">
              <a:off x="8442119" y="4250727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2" name="Straight Connector 131"/>
            <p:cNvCxnSpPr/>
            <p:nvPr/>
          </p:nvCxnSpPr>
          <p:spPr bwMode="auto">
            <a:xfrm rot="5400000" flipH="1" flipV="1">
              <a:off x="8437926" y="4238146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6" name="Straight Connector 135"/>
            <p:cNvCxnSpPr/>
            <p:nvPr/>
          </p:nvCxnSpPr>
          <p:spPr bwMode="auto">
            <a:xfrm rot="16200000" flipH="1">
              <a:off x="145407" y="4233949"/>
              <a:ext cx="176172" cy="117451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7" name="Straight Connector 136"/>
            <p:cNvCxnSpPr/>
            <p:nvPr/>
          </p:nvCxnSpPr>
          <p:spPr bwMode="auto">
            <a:xfrm rot="5400000" flipH="1" flipV="1">
              <a:off x="141214" y="4221368"/>
              <a:ext cx="176169" cy="142613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4" name="TextBox 143"/>
          <p:cNvSpPr txBox="1"/>
          <p:nvPr/>
        </p:nvSpPr>
        <p:spPr>
          <a:xfrm>
            <a:off x="3858935" y="4697045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 MHz</a:t>
            </a:r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3850103" y="4687511"/>
            <a:ext cx="1245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 MHz</a:t>
            </a:r>
            <a:endParaRPr lang="en-US" dirty="0"/>
          </a:p>
        </p:txBody>
      </p:sp>
      <p:cxnSp>
        <p:nvCxnSpPr>
          <p:cNvPr id="149" name="Straight Connector 148"/>
          <p:cNvCxnSpPr/>
          <p:nvPr/>
        </p:nvCxnSpPr>
        <p:spPr bwMode="auto">
          <a:xfrm>
            <a:off x="251933" y="4706854"/>
            <a:ext cx="8410802" cy="2878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789272" y="5534524"/>
            <a:ext cx="7811755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i="0" dirty="0" smtClean="0"/>
              <a:t>Properties: same # of subcarriers, </a:t>
            </a:r>
            <a:r>
              <a:rPr lang="en-US" i="0" smtClean="0"/>
              <a:t>same modulation </a:t>
            </a:r>
            <a:endParaRPr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4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0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7" grpId="0"/>
      <p:bldP spid="8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Implementing Variable Channel Widths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7638" y="1299419"/>
            <a:ext cx="88263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b="0" i="0" dirty="0" smtClean="0"/>
              <a:t>Modify frequency of clock that drives PLL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i="0" dirty="0" smtClean="0"/>
              <a:t> Implemented on Atheros cards – programmable clock 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i="0" dirty="0" smtClean="0"/>
              <a:t> Can generate 5, 10, 20, 40 MHz widths</a:t>
            </a:r>
          </a:p>
          <a:p>
            <a:pPr lvl="1" algn="l">
              <a:spcBef>
                <a:spcPts val="600"/>
              </a:spcBef>
            </a:pPr>
            <a:endParaRPr lang="en-US" b="0" i="0" dirty="0" smtClean="0"/>
          </a:p>
          <a:p>
            <a:pPr lvl="1" algn="l">
              <a:spcBef>
                <a:spcPts val="600"/>
              </a:spcBef>
            </a:pPr>
            <a:endParaRPr lang="en-US" b="0" i="0" dirty="0" smtClean="0"/>
          </a:p>
          <a:p>
            <a:pPr algn="l">
              <a:spcBef>
                <a:spcPts val="600"/>
              </a:spcBef>
            </a:pPr>
            <a:r>
              <a:rPr lang="en-US" b="0" i="0" dirty="0" smtClean="0"/>
              <a:t>MAC &amp; PHY timing parameters scales with clock rate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i="0" dirty="0" smtClean="0"/>
              <a:t> Symbol time: 4 </a:t>
            </a:r>
            <a:r>
              <a:rPr lang="en-US" b="0" i="0" dirty="0" smtClean="0">
                <a:sym typeface="Symbol"/>
              </a:rPr>
              <a:t>s </a:t>
            </a:r>
            <a:r>
              <a:rPr lang="en-US" b="0" i="0" dirty="0" smtClean="0"/>
              <a:t>(20 MHz), 8 </a:t>
            </a:r>
            <a:r>
              <a:rPr lang="en-US" b="0" i="0" dirty="0" smtClean="0">
                <a:sym typeface="Symbol"/>
              </a:rPr>
              <a:t>s (10 MHz)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i="0" dirty="0" smtClean="0">
                <a:sym typeface="Symbol"/>
              </a:rPr>
              <a:t> Guard Interval: 0.8 s (20 MHz), 1.6 s (10 MHz)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b="0" i="0" dirty="0" smtClean="0">
                <a:sym typeface="Symbol"/>
              </a:rPr>
              <a:t> We keep 802.11 slot time constant for interoperability</a:t>
            </a:r>
            <a:endParaRPr lang="en-US" b="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Impact of Channel Width on Throughput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194888"/>
            <a:ext cx="8458200" cy="5181600"/>
          </a:xfrm>
        </p:spPr>
        <p:txBody>
          <a:bodyPr/>
          <a:lstStyle/>
          <a:p>
            <a:r>
              <a:rPr lang="en-US" sz="2400" dirty="0" smtClean="0"/>
              <a:t>Throughput increases with channel width</a:t>
            </a:r>
          </a:p>
          <a:p>
            <a:pPr lvl="1"/>
            <a:r>
              <a:rPr lang="en-US" sz="2200" dirty="0" smtClean="0"/>
              <a:t>Theoretically, using Shannon’s equation</a:t>
            </a:r>
          </a:p>
          <a:p>
            <a:pPr lvl="2"/>
            <a:r>
              <a:rPr lang="en-US" sz="2200" dirty="0" smtClean="0"/>
              <a:t>Capacity = Bandwidth * log (1 + SNR)</a:t>
            </a:r>
          </a:p>
          <a:p>
            <a:pPr lvl="1"/>
            <a:r>
              <a:rPr lang="en-US" sz="2200" dirty="0" smtClean="0"/>
              <a:t>In practice, protocol overheads come into play</a:t>
            </a:r>
          </a:p>
          <a:p>
            <a:pPr lvl="2"/>
            <a:r>
              <a:rPr lang="en-US" sz="2200" dirty="0" smtClean="0"/>
              <a:t>Twice bandwidth has less than double throughput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520792" y="3416968"/>
          <a:ext cx="6785809" cy="3441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490889" y="2387065"/>
          <a:ext cx="8418528" cy="4190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5445"/>
            <a:ext cx="8458200" cy="609600"/>
          </a:xfrm>
        </p:spPr>
        <p:txBody>
          <a:bodyPr/>
          <a:lstStyle/>
          <a:p>
            <a:r>
              <a:rPr lang="en-US" dirty="0" smtClean="0"/>
              <a:t>Impact of Channel Width on Range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Reducing channel width increases range</a:t>
            </a:r>
          </a:p>
          <a:p>
            <a:pPr lvl="1"/>
            <a:r>
              <a:rPr lang="en-US" sz="2200" dirty="0" smtClean="0"/>
              <a:t>Narrow channel widths have same signal energy but lesser noise </a:t>
            </a:r>
            <a:r>
              <a:rPr lang="en-US" sz="2200" dirty="0" smtClean="0">
                <a:sym typeface="Symbol"/>
              </a:rPr>
              <a:t> better SNR</a:t>
            </a: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  <a:p>
            <a:pPr lvl="1"/>
            <a:endParaRPr lang="en-US" sz="2200" dirty="0" smtClean="0">
              <a:sym typeface="Symbo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71112" y="4685101"/>
            <a:ext cx="3270985" cy="2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1607409" y="2704700"/>
            <a:ext cx="2541082" cy="1975396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sp>
        <p:nvSpPr>
          <p:cNvPr id="13" name="Freeform 12"/>
          <p:cNvSpPr/>
          <p:nvPr/>
        </p:nvSpPr>
        <p:spPr>
          <a:xfrm>
            <a:off x="0" y="3744227"/>
            <a:ext cx="5929162" cy="953514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9625" y="4680910"/>
            <a:ext cx="5929162" cy="720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Freeform 16"/>
          <p:cNvSpPr/>
          <p:nvPr/>
        </p:nvSpPr>
        <p:spPr>
          <a:xfrm>
            <a:off x="0" y="3732997"/>
            <a:ext cx="5929162" cy="953514"/>
          </a:xfrm>
          <a:custGeom>
            <a:avLst/>
            <a:gdLst>
              <a:gd name="connsiteX0" fmla="*/ 0 w 5985163"/>
              <a:gd name="connsiteY0" fmla="*/ 1819564 h 1833419"/>
              <a:gd name="connsiteX1" fmla="*/ 1593272 w 5985163"/>
              <a:gd name="connsiteY1" fmla="*/ 1791855 h 1833419"/>
              <a:gd name="connsiteX2" fmla="*/ 2064327 w 5985163"/>
              <a:gd name="connsiteY2" fmla="*/ 1639455 h 1833419"/>
              <a:gd name="connsiteX3" fmla="*/ 2272145 w 5985163"/>
              <a:gd name="connsiteY3" fmla="*/ 932873 h 1833419"/>
              <a:gd name="connsiteX4" fmla="*/ 2286000 w 5985163"/>
              <a:gd name="connsiteY4" fmla="*/ 323273 h 1833419"/>
              <a:gd name="connsiteX5" fmla="*/ 2369127 w 5985163"/>
              <a:gd name="connsiteY5" fmla="*/ 101601 h 1833419"/>
              <a:gd name="connsiteX6" fmla="*/ 2479963 w 5985163"/>
              <a:gd name="connsiteY6" fmla="*/ 32328 h 1833419"/>
              <a:gd name="connsiteX7" fmla="*/ 2812472 w 5985163"/>
              <a:gd name="connsiteY7" fmla="*/ 18473 h 1833419"/>
              <a:gd name="connsiteX8" fmla="*/ 3311236 w 5985163"/>
              <a:gd name="connsiteY8" fmla="*/ 18473 h 1833419"/>
              <a:gd name="connsiteX9" fmla="*/ 3463636 w 5985163"/>
              <a:gd name="connsiteY9" fmla="*/ 129310 h 1833419"/>
              <a:gd name="connsiteX10" fmla="*/ 3505200 w 5985163"/>
              <a:gd name="connsiteY10" fmla="*/ 434110 h 1833419"/>
              <a:gd name="connsiteX11" fmla="*/ 3532909 w 5985163"/>
              <a:gd name="connsiteY11" fmla="*/ 1016001 h 1833419"/>
              <a:gd name="connsiteX12" fmla="*/ 3629891 w 5985163"/>
              <a:gd name="connsiteY12" fmla="*/ 1584037 h 1833419"/>
              <a:gd name="connsiteX13" fmla="*/ 4017818 w 5985163"/>
              <a:gd name="connsiteY13" fmla="*/ 1791855 h 1833419"/>
              <a:gd name="connsiteX14" fmla="*/ 5985163 w 5985163"/>
              <a:gd name="connsiteY14" fmla="*/ 1833419 h 1833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85163" h="1833419">
                <a:moveTo>
                  <a:pt x="0" y="1819564"/>
                </a:moveTo>
                <a:cubicBezTo>
                  <a:pt x="624609" y="1820718"/>
                  <a:pt x="1249218" y="1821873"/>
                  <a:pt x="1593272" y="1791855"/>
                </a:cubicBezTo>
                <a:cubicBezTo>
                  <a:pt x="1937326" y="1761837"/>
                  <a:pt x="1951181" y="1782619"/>
                  <a:pt x="2064327" y="1639455"/>
                </a:cubicBezTo>
                <a:cubicBezTo>
                  <a:pt x="2177473" y="1496291"/>
                  <a:pt x="2235200" y="1152237"/>
                  <a:pt x="2272145" y="932873"/>
                </a:cubicBezTo>
                <a:cubicBezTo>
                  <a:pt x="2309090" y="713509"/>
                  <a:pt x="2269836" y="461818"/>
                  <a:pt x="2286000" y="323273"/>
                </a:cubicBezTo>
                <a:cubicBezTo>
                  <a:pt x="2302164" y="184728"/>
                  <a:pt x="2336800" y="150092"/>
                  <a:pt x="2369127" y="101601"/>
                </a:cubicBezTo>
                <a:cubicBezTo>
                  <a:pt x="2401454" y="53110"/>
                  <a:pt x="2406072" y="46183"/>
                  <a:pt x="2479963" y="32328"/>
                </a:cubicBezTo>
                <a:cubicBezTo>
                  <a:pt x="2553854" y="18473"/>
                  <a:pt x="2673927" y="20782"/>
                  <a:pt x="2812472" y="18473"/>
                </a:cubicBezTo>
                <a:cubicBezTo>
                  <a:pt x="2951017" y="16164"/>
                  <a:pt x="3202709" y="0"/>
                  <a:pt x="3311236" y="18473"/>
                </a:cubicBezTo>
                <a:cubicBezTo>
                  <a:pt x="3419763" y="36946"/>
                  <a:pt x="3431309" y="60037"/>
                  <a:pt x="3463636" y="129310"/>
                </a:cubicBezTo>
                <a:cubicBezTo>
                  <a:pt x="3495963" y="198583"/>
                  <a:pt x="3493654" y="286328"/>
                  <a:pt x="3505200" y="434110"/>
                </a:cubicBezTo>
                <a:cubicBezTo>
                  <a:pt x="3516746" y="581892"/>
                  <a:pt x="3512127" y="824347"/>
                  <a:pt x="3532909" y="1016001"/>
                </a:cubicBezTo>
                <a:cubicBezTo>
                  <a:pt x="3553691" y="1207656"/>
                  <a:pt x="3549073" y="1454728"/>
                  <a:pt x="3629891" y="1584037"/>
                </a:cubicBezTo>
                <a:cubicBezTo>
                  <a:pt x="3710709" y="1713346"/>
                  <a:pt x="3625273" y="1750291"/>
                  <a:pt x="4017818" y="1791855"/>
                </a:cubicBezTo>
                <a:cubicBezTo>
                  <a:pt x="4410363" y="1833419"/>
                  <a:pt x="5985163" y="1833419"/>
                  <a:pt x="5985163" y="1833419"/>
                </a:cubicBezTo>
              </a:path>
            </a:pathLst>
          </a:cu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0" dirty="0"/>
          </a:p>
        </p:txBody>
      </p:sp>
      <p:cxnSp>
        <p:nvCxnSpPr>
          <p:cNvPr id="21" name="Straight Connector 20"/>
          <p:cNvCxnSpPr/>
          <p:nvPr/>
        </p:nvCxnSpPr>
        <p:spPr bwMode="auto">
          <a:xfrm flipV="1">
            <a:off x="5467149" y="2879542"/>
            <a:ext cx="635267" cy="80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5245770" y="2406318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~ 3 dB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10" grpId="0" animBg="1"/>
      <p:bldP spid="10" grpId="1" animBg="1"/>
      <p:bldP spid="13" grpId="0" animBg="1"/>
      <p:bldP spid="13" grpId="1" animBg="1"/>
      <p:bldP spid="17" grpId="0" animBg="1"/>
      <p:bldP spid="17" grpId="1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12263"/>
            <a:ext cx="8458200" cy="609600"/>
          </a:xfrm>
        </p:spPr>
        <p:txBody>
          <a:bodyPr/>
          <a:lstStyle/>
          <a:p>
            <a:r>
              <a:rPr lang="en-US" dirty="0" smtClean="0"/>
              <a:t>Impact of Guard Interval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Reducing width increases guard interval </a:t>
            </a:r>
            <a:r>
              <a:rPr lang="en-US" sz="2400" dirty="0" smtClean="0">
                <a:sym typeface="Symbol"/>
              </a:rPr>
              <a:t> more resilience to delay spread </a:t>
            </a:r>
            <a:r>
              <a:rPr lang="en-US" sz="2400" b="1" dirty="0" smtClean="0">
                <a:solidFill>
                  <a:schemeClr val="accent6"/>
                </a:solidFill>
                <a:sym typeface="Symbol"/>
              </a:rPr>
              <a:t>(more range)</a:t>
            </a:r>
            <a:endParaRPr lang="en-US" sz="2400" b="1" dirty="0">
              <a:solidFill>
                <a:schemeClr val="accent6"/>
              </a:solidFill>
            </a:endParaRP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433136" y="2618072"/>
          <a:ext cx="8710863" cy="395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990000"/>
      </a:hlink>
      <a:folHlink>
        <a:srgbClr val="B2B2B2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99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51102</TotalTime>
  <Words>496</Words>
  <Application>Microsoft PowerPoint</Application>
  <PresentationFormat>On-screen Show (4:3)</PresentationFormat>
  <Paragraphs>114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Worksheet</vt:lpstr>
      <vt:lpstr>Adapting Channel Widths to Improve Application Performance    </vt:lpstr>
      <vt:lpstr>Cognitive (Smart) Radios</vt:lpstr>
      <vt:lpstr>Revisiting Channelization in 802.11 </vt:lpstr>
      <vt:lpstr>Changing Channel Widths</vt:lpstr>
      <vt:lpstr>Changing Channel Widths</vt:lpstr>
      <vt:lpstr>Implementing Variable Channel Widths</vt:lpstr>
      <vt:lpstr>Impact of Channel Width on Throughput</vt:lpstr>
      <vt:lpstr>Impact of Channel Width on Range</vt:lpstr>
      <vt:lpstr>Impact of Guard Interval</vt:lpstr>
      <vt:lpstr>Impact of Channel Width on Battery Drain</vt:lpstr>
      <vt:lpstr>Application 1: Song Sharing</vt:lpstr>
      <vt:lpstr>Application 2: Increased Capacity</vt:lpstr>
      <vt:lpstr>Summary</vt:lpstr>
    </vt:vector>
  </TitlesOfParts>
  <Manager>Victor Bahl</Manager>
  <Company>Microsoft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Research Group</dc:title>
  <dc:subject>Group Overview</dc:subject>
  <dc:creator>The Monarch Project</dc:creator>
  <cp:lastModifiedBy>Ranveer Chandra</cp:lastModifiedBy>
  <cp:revision>44</cp:revision>
  <dcterms:created xsi:type="dcterms:W3CDTF">2003-02-16T21:57:20Z</dcterms:created>
  <dcterms:modified xsi:type="dcterms:W3CDTF">2008-08-06T17:30:57Z</dcterms:modified>
  <cp:version>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5000.00000000000</vt:lpwstr>
  </property>
  <property fmtid="{D5CDD505-2E9C-101B-9397-08002B2CF9AE}" pid="3" name="Presentor">
    <vt:lpwstr>Victor Bahl</vt:lpwstr>
  </property>
  <property fmtid="{D5CDD505-2E9C-101B-9397-08002B2CF9AE}" pid="4" name="Institute">
    <vt:lpwstr>MSR - NRG</vt:lpwstr>
  </property>
  <property fmtid="{D5CDD505-2E9C-101B-9397-08002B2CF9AE}" pid="5" name="Report Number">
    <vt:lpwstr/>
  </property>
  <property fmtid="{D5CDD505-2E9C-101B-9397-08002B2CF9AE}" pid="6" name="Date">
    <vt:lpwstr>2006-02-04T00:00:00Z</vt:lpwstr>
  </property>
</Properties>
</file>