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0"/>
  </p:notesMasterIdLst>
  <p:sldIdLst>
    <p:sldId id="259" r:id="rId2"/>
    <p:sldId id="260" r:id="rId3"/>
    <p:sldId id="262" r:id="rId4"/>
    <p:sldId id="280" r:id="rId5"/>
    <p:sldId id="266" r:id="rId6"/>
    <p:sldId id="263" r:id="rId7"/>
    <p:sldId id="267" r:id="rId8"/>
    <p:sldId id="268" r:id="rId9"/>
    <p:sldId id="270" r:id="rId10"/>
    <p:sldId id="271" r:id="rId11"/>
    <p:sldId id="272" r:id="rId12"/>
    <p:sldId id="274" r:id="rId13"/>
    <p:sldId id="273" r:id="rId14"/>
    <p:sldId id="275" r:id="rId15"/>
    <p:sldId id="276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847" autoAdjust="0"/>
  </p:normalViewPr>
  <p:slideViewPr>
    <p:cSldViewPr>
      <p:cViewPr varScale="1">
        <p:scale>
          <a:sx n="51" d="100"/>
          <a:sy n="51" d="100"/>
        </p:scale>
        <p:origin x="-19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5CE7F3-7941-463C-8394-81C6C055FCD7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3E251-5824-481E-80A8-0B8372A6E8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98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3E251-5824-481E-80A8-0B8372A6E8A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3E251-5824-481E-80A8-0B8372A6E8A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3E251-5824-481E-80A8-0B8372A6E8A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3E251-5824-481E-80A8-0B8372A6E8A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3E251-5824-481E-80A8-0B8372A6E8A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3E251-5824-481E-80A8-0B8372A6E8A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2FCDA-4E1A-4158-90B7-5D28A26E295A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EE9471-7DA6-487D-9E51-1047706BFC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2FCDA-4E1A-4158-90B7-5D28A26E295A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EE9471-7DA6-487D-9E51-1047706BF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2FCDA-4E1A-4158-90B7-5D28A26E295A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EE9471-7DA6-487D-9E51-1047706BF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2FCDA-4E1A-4158-90B7-5D28A26E295A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EE9471-7DA6-487D-9E51-1047706BF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2FCDA-4E1A-4158-90B7-5D28A26E295A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EE9471-7DA6-487D-9E51-1047706BFC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2FCDA-4E1A-4158-90B7-5D28A26E295A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EE9471-7DA6-487D-9E51-1047706BF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2FCDA-4E1A-4158-90B7-5D28A26E295A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EE9471-7DA6-487D-9E51-1047706BFC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2FCDA-4E1A-4158-90B7-5D28A26E295A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EE9471-7DA6-487D-9E51-1047706BF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2FCDA-4E1A-4158-90B7-5D28A26E295A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EE9471-7DA6-487D-9E51-1047706BF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2FCDA-4E1A-4158-90B7-5D28A26E295A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EE9471-7DA6-487D-9E51-1047706BF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E782FCDA-4E1A-4158-90B7-5D28A26E295A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A0EE9471-7DA6-487D-9E51-1047706BF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782FCDA-4E1A-4158-90B7-5D28A26E295A}" type="datetimeFigureOut">
              <a:rPr lang="en-US" smtClean="0"/>
              <a:pPr/>
              <a:t>7/28/2011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0EE9471-7DA6-487D-9E51-1047706BF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starbucks.com/shar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38200" y="1295400"/>
            <a:ext cx="7772400" cy="197510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4000" spc="-100" dirty="0" smtClean="0">
                <a:solidFill>
                  <a:schemeClr val="tx2">
                    <a:satMod val="200000"/>
                  </a:schemeClr>
                </a:solidFill>
                <a:latin typeface="Arial Black" pitchFamily="34" charset="0"/>
                <a:ea typeface="+mj-ea"/>
                <a:cs typeface="+mj-cs"/>
              </a:rPr>
              <a:t>Classifying Business Messages on </a:t>
            </a:r>
            <a:r>
              <a:rPr lang="en-US" sz="4000" spc="-100" dirty="0" err="1" smtClean="0">
                <a:solidFill>
                  <a:schemeClr val="tx2">
                    <a:satMod val="200000"/>
                  </a:schemeClr>
                </a:solidFill>
                <a:latin typeface="Arial Black" pitchFamily="34" charset="0"/>
                <a:ea typeface="+mj-ea"/>
                <a:cs typeface="+mj-cs"/>
              </a:rPr>
              <a:t>Facebook</a:t>
            </a:r>
            <a:endParaRPr lang="en-US" sz="4000" spc="-100" dirty="0" smtClean="0">
              <a:solidFill>
                <a:schemeClr val="tx2">
                  <a:satMod val="200000"/>
                </a:schemeClr>
              </a:solidFill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895739" y="3581400"/>
            <a:ext cx="7848600" cy="2971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Bei Yu</a:t>
            </a:r>
            <a:r>
              <a:rPr kumimoji="0" 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lang="en-US" sz="2800" dirty="0" smtClean="0"/>
              <a:t> and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Linchi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Kwok</a:t>
            </a:r>
            <a:r>
              <a:rPr kumimoji="0" 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endParaRPr kumimoji="0" lang="en-US" sz="2800" b="0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 of Information Studies</a:t>
            </a:r>
            <a:r>
              <a:rPr kumimoji="0" lang="en-US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endParaRPr lang="en-US" sz="2400" dirty="0" smtClean="0"/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2400" dirty="0" smtClean="0"/>
              <a:t>David B. Falk College of Sport and Human Dynamics</a:t>
            </a:r>
            <a:r>
              <a:rPr kumimoji="0" lang="en-US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Syracuse University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endParaRPr lang="en-US" sz="2400" dirty="0"/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2011 SIGIR Workshop on Internet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Advertisement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Message types and popularity</a:t>
            </a:r>
            <a:endParaRPr lang="en-US" sz="4400" dirty="0">
              <a:solidFill>
                <a:schemeClr val="tx2">
                  <a:lumMod val="90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76400"/>
            <a:ext cx="8077200" cy="281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09600" y="4724400"/>
            <a:ext cx="8229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although the majority of company posts on </a:t>
            </a:r>
            <a:r>
              <a:rPr lang="en-US" sz="2800" dirty="0" err="1" smtClean="0"/>
              <a:t>Facebook</a:t>
            </a:r>
            <a:r>
              <a:rPr lang="en-US" sz="2800" dirty="0" smtClean="0"/>
              <a:t> are aimed for direct sales and promotions, it is their communication messages that received the most attention from customers.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1524000" y="3276600"/>
            <a:ext cx="6096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447800" y="3810000"/>
            <a:ext cx="6096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914400"/>
          </a:xfrm>
        </p:spPr>
        <p:txBody>
          <a:bodyPr/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Automatic monitoring business marketing behavior </a:t>
            </a:r>
            <a:endParaRPr lang="en-US" sz="4400" dirty="0">
              <a:solidFill>
                <a:schemeClr val="tx2">
                  <a:lumMod val="9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Build automated classifier to separate marketing and communication messages</a:t>
            </a:r>
          </a:p>
          <a:p>
            <a:pPr lvl="1"/>
            <a:r>
              <a:rPr lang="en-US" dirty="0" smtClean="0"/>
              <a:t>Topic classification?</a:t>
            </a:r>
          </a:p>
          <a:p>
            <a:pPr lvl="1"/>
            <a:r>
              <a:rPr lang="en-US" dirty="0" smtClean="0"/>
              <a:t>Genre classification?</a:t>
            </a:r>
          </a:p>
          <a:p>
            <a:r>
              <a:rPr lang="en-US" dirty="0" smtClean="0"/>
              <a:t>Challenge</a:t>
            </a:r>
          </a:p>
          <a:p>
            <a:pPr lvl="1"/>
            <a:r>
              <a:rPr lang="en-US" dirty="0" smtClean="0"/>
              <a:t>Messages are very short </a:t>
            </a:r>
          </a:p>
          <a:p>
            <a:pPr lvl="2"/>
            <a:r>
              <a:rPr lang="en-US" dirty="0" smtClean="0"/>
              <a:t>Twitter &lt;=140 characters</a:t>
            </a:r>
          </a:p>
          <a:p>
            <a:pPr lvl="2"/>
            <a:r>
              <a:rPr lang="en-US" dirty="0" err="1" smtClean="0"/>
              <a:t>Facebook</a:t>
            </a:r>
            <a:r>
              <a:rPr lang="en-US" dirty="0" smtClean="0"/>
              <a:t> messages</a:t>
            </a:r>
          </a:p>
          <a:p>
            <a:pPr lvl="3"/>
            <a:r>
              <a:rPr lang="en-US" dirty="0" smtClean="0"/>
              <a:t>Marketing: min 17, max 374, avg. 169</a:t>
            </a:r>
          </a:p>
          <a:p>
            <a:pPr lvl="3"/>
            <a:r>
              <a:rPr lang="en-US" dirty="0" smtClean="0"/>
              <a:t>Communication: min 11, max 275, avg. 91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772400" cy="914400"/>
          </a:xfrm>
        </p:spPr>
        <p:txBody>
          <a:bodyPr/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Training and testing data</a:t>
            </a:r>
            <a:endParaRPr lang="en-US" sz="4400" dirty="0">
              <a:solidFill>
                <a:schemeClr val="tx2">
                  <a:lumMod val="90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286000"/>
            <a:ext cx="698511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Genre classification</a:t>
            </a:r>
            <a:endParaRPr lang="en-US" sz="4400" dirty="0">
              <a:solidFill>
                <a:schemeClr val="tx2">
                  <a:lumMod val="9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44 parts of speech as features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701040"/>
            <a:ext cx="8229600" cy="4156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Genre classification</a:t>
            </a:r>
            <a:endParaRPr lang="en-US" sz="4400" dirty="0">
              <a:solidFill>
                <a:schemeClr val="tx2">
                  <a:lumMod val="9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Marketing messages</a:t>
            </a:r>
          </a:p>
          <a:p>
            <a:pPr lvl="1"/>
            <a:r>
              <a:rPr lang="en-US" dirty="0" smtClean="0"/>
              <a:t>Numbers, determiners, interjections</a:t>
            </a:r>
          </a:p>
          <a:p>
            <a:pPr lvl="1"/>
            <a:r>
              <a:rPr lang="en-US" i="1" dirty="0" smtClean="0"/>
              <a:t>"1600 Carmine's cookbooks sold on QVC Tuesday night in 7 minutes   .. wow" 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Communication messages</a:t>
            </a:r>
          </a:p>
          <a:p>
            <a:pPr lvl="1"/>
            <a:r>
              <a:rPr lang="en-US" dirty="0" err="1" smtClean="0"/>
              <a:t>Wh</a:t>
            </a:r>
            <a:r>
              <a:rPr lang="en-US" dirty="0" smtClean="0"/>
              <a:t>- words, modals, superlative adjectives</a:t>
            </a:r>
          </a:p>
          <a:p>
            <a:pPr lvl="1"/>
            <a:r>
              <a:rPr lang="en-US" i="1" dirty="0" smtClean="0"/>
              <a:t>"What is your wish for the holidays?  Share it with us: </a:t>
            </a:r>
            <a:r>
              <a:rPr lang="en-US" i="1" u="sng" dirty="0" smtClean="0">
                <a:hlinkClick r:id="rId2"/>
              </a:rPr>
              <a:t>http://starbucks.com/share</a:t>
            </a:r>
            <a:r>
              <a:rPr lang="en-US" i="1" dirty="0" smtClean="0"/>
              <a:t>"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Topic classification</a:t>
            </a:r>
            <a:endParaRPr lang="en-US" sz="4400" dirty="0">
              <a:solidFill>
                <a:schemeClr val="tx2">
                  <a:lumMod val="9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731040"/>
          </a:xfrm>
        </p:spPr>
        <p:txBody>
          <a:bodyPr/>
          <a:lstStyle/>
          <a:p>
            <a:r>
              <a:rPr lang="en-US" dirty="0" smtClean="0"/>
              <a:t>BOW features</a:t>
            </a:r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514600"/>
            <a:ext cx="8305800" cy="415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No gain by combining genre and topic features</a:t>
            </a:r>
            <a:endParaRPr lang="en-US" sz="4400" dirty="0">
              <a:solidFill>
                <a:schemeClr val="tx2">
                  <a:lumMod val="90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1" y="2051594"/>
            <a:ext cx="8381999" cy="4273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Conclusion</a:t>
            </a:r>
            <a:endParaRPr lang="en-US" sz="4400" dirty="0">
              <a:solidFill>
                <a:schemeClr val="tx2">
                  <a:lumMod val="9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Companies have not fully utilized  the interactive function of social media.</a:t>
            </a:r>
          </a:p>
          <a:p>
            <a:r>
              <a:rPr lang="en-US" dirty="0" smtClean="0"/>
              <a:t>Separating </a:t>
            </a:r>
            <a:r>
              <a:rPr lang="en-US" dirty="0" smtClean="0"/>
              <a:t>marketing and communication messages is more of a genre classification task than a topic classification.</a:t>
            </a:r>
          </a:p>
          <a:p>
            <a:r>
              <a:rPr lang="en-US" dirty="0" smtClean="0"/>
              <a:t>It’s </a:t>
            </a:r>
            <a:r>
              <a:rPr lang="en-US" dirty="0" smtClean="0"/>
              <a:t>challenging to classifying such short messages, but it is still feasible to build automatic tool to monitor marketing behaviors in social media.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chemeClr val="tx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Acknowledgment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914400" y="1783560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" indent="0">
              <a:buNone/>
            </a:pPr>
            <a:r>
              <a:rPr lang="en-US" sz="3200" b="1" dirty="0" smtClean="0"/>
              <a:t>Special thanks to the Caesars Hospitality  Research Center Grant Award Program from UNLV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16800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066800"/>
            <a:ext cx="5486400" cy="564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val 3"/>
          <p:cNvSpPr/>
          <p:nvPr/>
        </p:nvSpPr>
        <p:spPr>
          <a:xfrm>
            <a:off x="1447800" y="5638800"/>
            <a:ext cx="990600" cy="5334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228600"/>
            <a:ext cx="8001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</a:rPr>
              <a:t>Marketing through Social Media</a:t>
            </a:r>
          </a:p>
          <a:p>
            <a:endParaRPr lang="en-US" sz="4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28600" y="5029200"/>
            <a:ext cx="121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4% of all FB users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124200" y="4800600"/>
            <a:ext cx="3733800" cy="1905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" y="134541"/>
            <a:ext cx="84582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</a:rPr>
              <a:t>What are common marketing strategies in social media?</a:t>
            </a:r>
          </a:p>
          <a:p>
            <a:endParaRPr lang="en-US" sz="1000" dirty="0" smtClean="0"/>
          </a:p>
          <a:p>
            <a:r>
              <a:rPr lang="en-US" sz="3200" dirty="0" smtClean="0"/>
              <a:t>   </a:t>
            </a:r>
          </a:p>
          <a:p>
            <a:r>
              <a:rPr lang="en-US" sz="3200" dirty="0" smtClean="0"/>
              <a:t> </a:t>
            </a:r>
            <a:r>
              <a:rPr lang="en-US" sz="3200" dirty="0" smtClean="0"/>
              <a:t>What kinds of messages did companies post?</a:t>
            </a:r>
          </a:p>
          <a:p>
            <a:r>
              <a:rPr lang="en-US" sz="3200" dirty="0" smtClean="0"/>
              <a:t>How much attention did they receive?</a:t>
            </a:r>
          </a:p>
          <a:p>
            <a:r>
              <a:rPr lang="en-US" sz="3200" dirty="0" smtClean="0"/>
              <a:t>Can we build automatic tools to monitor them?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" y="134541"/>
            <a:ext cx="8458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</a:rPr>
              <a:t>What are common marketing strategies in social media?</a:t>
            </a:r>
          </a:p>
          <a:p>
            <a:endParaRPr lang="en-US" sz="1000" dirty="0" smtClean="0"/>
          </a:p>
          <a:p>
            <a:r>
              <a:rPr lang="en-US" sz="3200" dirty="0" smtClean="0"/>
              <a:t>   </a:t>
            </a:r>
          </a:p>
          <a:p>
            <a:r>
              <a:rPr lang="en-US" sz="3200" dirty="0" smtClean="0"/>
              <a:t> ~1000 official messages from 12 restaurants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071222"/>
            <a:ext cx="7162800" cy="3529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1371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4800" y="304800"/>
            <a:ext cx="8458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>
                    <a:lumMod val="90000"/>
                  </a:schemeClr>
                </a:solidFill>
              </a:rPr>
              <a:t>What messages are more popular by attracting more “like” responses?</a:t>
            </a:r>
          </a:p>
          <a:p>
            <a:endParaRPr lang="en-US" sz="3200" dirty="0" smtClean="0"/>
          </a:p>
          <a:p>
            <a:r>
              <a:rPr lang="en-US" sz="3200" dirty="0" smtClean="0"/>
              <a:t>- Normalized “like” responses</a:t>
            </a:r>
          </a:p>
          <a:p>
            <a:r>
              <a:rPr lang="en-US" sz="3200" dirty="0" smtClean="0"/>
              <a:t>- SVM-</a:t>
            </a:r>
            <a:r>
              <a:rPr lang="en-US" sz="3200" dirty="0" err="1" smtClean="0"/>
              <a:t>boolean</a:t>
            </a:r>
            <a:r>
              <a:rPr lang="en-US" sz="3200" dirty="0" smtClean="0"/>
              <a:t> classifier to separate more and less popular messages, and rank the most indicative word features 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" y="4495800"/>
            <a:ext cx="89535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76200"/>
            <a:ext cx="9067800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</a:rPr>
              <a:t>What words distinguished popular and less popular messages?</a:t>
            </a:r>
          </a:p>
          <a:p>
            <a:endParaRPr lang="en-US" sz="3600" dirty="0" smtClean="0"/>
          </a:p>
          <a:p>
            <a:r>
              <a:rPr lang="en-US" sz="3200" dirty="0" smtClean="0"/>
              <a:t>More popular</a:t>
            </a:r>
          </a:p>
          <a:p>
            <a:pPr>
              <a:buFontTx/>
              <a:buChar char="-"/>
            </a:pPr>
            <a:r>
              <a:rPr lang="en-US" sz="3200" dirty="0" smtClean="0"/>
              <a:t> Menu items (sandwich, lobster, chocolate)</a:t>
            </a:r>
          </a:p>
          <a:p>
            <a:pPr>
              <a:buFontTx/>
              <a:buChar char="-"/>
            </a:pPr>
            <a:r>
              <a:rPr lang="en-US" sz="3200" dirty="0" smtClean="0"/>
              <a:t> Special occasions or days (October, Friday, August)</a:t>
            </a:r>
          </a:p>
          <a:p>
            <a:pPr>
              <a:buFontTx/>
              <a:buChar char="-"/>
            </a:pPr>
            <a:r>
              <a:rPr lang="en-US" sz="3200" dirty="0" smtClean="0"/>
              <a:t>Actions or questions (like, who, try, celebrate)</a:t>
            </a:r>
          </a:p>
          <a:p>
            <a:pPr>
              <a:buFontTx/>
              <a:buChar char="-"/>
            </a:pPr>
            <a:r>
              <a:rPr lang="en-US" sz="3200" dirty="0" smtClean="0"/>
              <a:t> Community commitment (veterans, donate)</a:t>
            </a:r>
          </a:p>
          <a:p>
            <a:endParaRPr lang="en-US" sz="3200" dirty="0" smtClean="0"/>
          </a:p>
          <a:p>
            <a:r>
              <a:rPr lang="en-US" sz="3200" dirty="0" smtClean="0"/>
              <a:t>Less popular</a:t>
            </a:r>
          </a:p>
          <a:p>
            <a:pPr>
              <a:buFontTx/>
              <a:buChar char="-"/>
            </a:pPr>
            <a:r>
              <a:rPr lang="en-US" sz="3200" dirty="0" smtClean="0"/>
              <a:t> Marketing campaign (winner, win, chance, contest)</a:t>
            </a:r>
          </a:p>
          <a:p>
            <a:r>
              <a:rPr lang="en-US" sz="3200" dirty="0" smtClean="0"/>
              <a:t>- Promotion (check, tickets)</a:t>
            </a:r>
          </a:p>
          <a:p>
            <a:endParaRPr lang="en-US" sz="3200" dirty="0"/>
          </a:p>
          <a:p>
            <a:endParaRPr lang="en-US" sz="4000" dirty="0" smtClean="0"/>
          </a:p>
          <a:p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772400" cy="914400"/>
          </a:xfrm>
        </p:spPr>
        <p:txBody>
          <a:bodyPr/>
          <a:lstStyle/>
          <a:p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A new typology of marketing strategies in social media</a:t>
            </a:r>
            <a:endParaRPr lang="en-US" sz="3600" dirty="0">
              <a:solidFill>
                <a:schemeClr val="tx2">
                  <a:lumMod val="9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Manually  code the message types based on grounded theory</a:t>
            </a:r>
          </a:p>
          <a:p>
            <a:r>
              <a:rPr lang="en-US" dirty="0" smtClean="0"/>
              <a:t>Two-tier typology</a:t>
            </a:r>
          </a:p>
          <a:p>
            <a:pPr lvl="1"/>
            <a:r>
              <a:rPr lang="en-US" dirty="0" smtClean="0"/>
              <a:t>Marketing messages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announcement, follow-up, reminder/call for action, results, product highlight, social responsibility, direct boasting, indirect boasting</a:t>
            </a:r>
            <a:endParaRPr lang="en-US" dirty="0" smtClean="0"/>
          </a:p>
          <a:p>
            <a:pPr lvl="1"/>
            <a:r>
              <a:rPr lang="en-US" dirty="0" smtClean="0"/>
              <a:t>Communication messages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provoke feedback, call for action, updates, advice/suggestions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A new typology - examples</a:t>
            </a:r>
            <a:endParaRPr lang="en-US" sz="4400" dirty="0">
              <a:solidFill>
                <a:schemeClr val="tx2">
                  <a:lumMod val="9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Marketing message</a:t>
            </a:r>
          </a:p>
          <a:p>
            <a:pPr lvl="1"/>
            <a:r>
              <a:rPr lang="en-GB" dirty="0" smtClean="0"/>
              <a:t>: “Hey Chili’s fans! We’re giving you a special sneak peek at one of our holiday offers! Starting today, you can receive 10 percent off any purchase of Chili’s gift cards totalling $100 or more! Only you, our </a:t>
            </a:r>
            <a:r>
              <a:rPr lang="en-GB" dirty="0" err="1" smtClean="0"/>
              <a:t>Facebook</a:t>
            </a:r>
            <a:r>
              <a:rPr lang="en-GB" dirty="0" smtClean="0"/>
              <a:t> fans know about this today! http://bit.ly/dDt6Jx.”</a:t>
            </a:r>
            <a:endParaRPr lang="en-US" dirty="0" smtClean="0"/>
          </a:p>
          <a:p>
            <a:r>
              <a:rPr lang="en-US" dirty="0" smtClean="0"/>
              <a:t>Communication message</a:t>
            </a:r>
          </a:p>
          <a:p>
            <a:pPr lvl="1"/>
            <a:r>
              <a:rPr lang="en-GB" dirty="0" smtClean="0"/>
              <a:t>“Hey Chili’s fans! We hope everyone has a Happy Thanksgiving spent with family and friends. We’d love to hear your Turkey Day stories!”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A new typology – reliability check</a:t>
            </a:r>
            <a:endParaRPr lang="en-US" sz="4400" dirty="0">
              <a:solidFill>
                <a:schemeClr val="tx2">
                  <a:lumMod val="9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1188240"/>
          </a:xfrm>
        </p:spPr>
        <p:txBody>
          <a:bodyPr>
            <a:normAutofit/>
          </a:bodyPr>
          <a:lstStyle/>
          <a:p>
            <a:r>
              <a:rPr lang="en-US" dirty="0" smtClean="0"/>
              <a:t>Cohen’s Kappa  0.69</a:t>
            </a:r>
          </a:p>
          <a:p>
            <a:r>
              <a:rPr lang="en-US" dirty="0" smtClean="0"/>
              <a:t>Raw agreement 87.5%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048000"/>
            <a:ext cx="8534400" cy="3615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439</TotalTime>
  <Words>602</Words>
  <Application>Microsoft Office PowerPoint</Application>
  <PresentationFormat>On-screen Show (4:3)</PresentationFormat>
  <Paragraphs>89</Paragraphs>
  <Slides>18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new typology of marketing strategies in social media</vt:lpstr>
      <vt:lpstr>A new typology - examples</vt:lpstr>
      <vt:lpstr>A new typology – reliability check</vt:lpstr>
      <vt:lpstr>Message types and popularity</vt:lpstr>
      <vt:lpstr>Automatic monitoring business marketing behavior </vt:lpstr>
      <vt:lpstr>Training and testing data</vt:lpstr>
      <vt:lpstr>Genre classification</vt:lpstr>
      <vt:lpstr>Genre classification</vt:lpstr>
      <vt:lpstr>Topic classification</vt:lpstr>
      <vt:lpstr>No gain by combining genre and topic features</vt:lpstr>
      <vt:lpstr>Conclusion</vt:lpstr>
      <vt:lpstr>Acknowledgment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 Predicting Popularity of Social Marketing Messages</dc:title>
  <dc:creator>Bei Yu</dc:creator>
  <cp:lastModifiedBy>Admin</cp:lastModifiedBy>
  <cp:revision>124</cp:revision>
  <dcterms:created xsi:type="dcterms:W3CDTF">2011-03-30T02:44:11Z</dcterms:created>
  <dcterms:modified xsi:type="dcterms:W3CDTF">2011-07-28T06:43:17Z</dcterms:modified>
</cp:coreProperties>
</file>