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361" r:id="rId7"/>
    <p:sldId id="263" r:id="rId8"/>
    <p:sldId id="342" r:id="rId9"/>
    <p:sldId id="360" r:id="rId10"/>
    <p:sldId id="347" r:id="rId11"/>
    <p:sldId id="350" r:id="rId12"/>
    <p:sldId id="343" r:id="rId13"/>
    <p:sldId id="354" r:id="rId14"/>
    <p:sldId id="312" r:id="rId15"/>
    <p:sldId id="311" r:id="rId16"/>
    <p:sldId id="332" r:id="rId17"/>
    <p:sldId id="317" r:id="rId18"/>
    <p:sldId id="316" r:id="rId19"/>
    <p:sldId id="313" r:id="rId20"/>
    <p:sldId id="315" r:id="rId21"/>
    <p:sldId id="314" r:id="rId22"/>
    <p:sldId id="340" r:id="rId23"/>
    <p:sldId id="339" r:id="rId24"/>
    <p:sldId id="330" r:id="rId25"/>
    <p:sldId id="335" r:id="rId26"/>
    <p:sldId id="331" r:id="rId27"/>
    <p:sldId id="319" r:id="rId28"/>
    <p:sldId id="321" r:id="rId29"/>
    <p:sldId id="322" r:id="rId30"/>
    <p:sldId id="327" r:id="rId31"/>
    <p:sldId id="333" r:id="rId32"/>
    <p:sldId id="323" r:id="rId33"/>
    <p:sldId id="352" r:id="rId34"/>
    <p:sldId id="341" r:id="rId35"/>
    <p:sldId id="351" r:id="rId36"/>
    <p:sldId id="334" r:id="rId37"/>
    <p:sldId id="337" r:id="rId38"/>
    <p:sldId id="338" r:id="rId39"/>
    <p:sldId id="355" r:id="rId40"/>
    <p:sldId id="289" r:id="rId41"/>
    <p:sldId id="356" r:id="rId42"/>
    <p:sldId id="357" r:id="rId43"/>
    <p:sldId id="358" r:id="rId44"/>
    <p:sldId id="290" r:id="rId45"/>
    <p:sldId id="34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C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3" autoAdjust="0"/>
    <p:restoredTop sz="94611" autoAdjust="0"/>
  </p:normalViewPr>
  <p:slideViewPr>
    <p:cSldViewPr>
      <p:cViewPr varScale="1">
        <p:scale>
          <a:sx n="108" d="100"/>
          <a:sy n="108" d="100"/>
        </p:scale>
        <p:origin x="16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74565534966325E-2"/>
          <c:y val="0.18946825970168082"/>
          <c:w val="0.91108932976911372"/>
          <c:h val="0.69748441221030633"/>
        </c:manualLayout>
      </c:layout>
      <c:lineChart>
        <c:grouping val="standard"/>
        <c:varyColors val="0"/>
        <c:ser>
          <c:idx val="0"/>
          <c:order val="0"/>
          <c:val>
            <c:numRef>
              <c:f>Sheet1!$A$1:$A$29</c:f>
              <c:numCache>
                <c:formatCode>General</c:formatCode>
                <c:ptCount val="29"/>
                <c:pt idx="0">
                  <c:v>113412</c:v>
                </c:pt>
                <c:pt idx="1">
                  <c:v>90164</c:v>
                </c:pt>
                <c:pt idx="2">
                  <c:v>81302</c:v>
                </c:pt>
                <c:pt idx="3">
                  <c:v>78254</c:v>
                </c:pt>
                <c:pt idx="4">
                  <c:v>77060</c:v>
                </c:pt>
                <c:pt idx="5">
                  <c:v>77066</c:v>
                </c:pt>
                <c:pt idx="6">
                  <c:v>76990</c:v>
                </c:pt>
                <c:pt idx="7">
                  <c:v>77124</c:v>
                </c:pt>
                <c:pt idx="8">
                  <c:v>77224</c:v>
                </c:pt>
                <c:pt idx="9">
                  <c:v>76952</c:v>
                </c:pt>
                <c:pt idx="10">
                  <c:v>75932</c:v>
                </c:pt>
                <c:pt idx="11">
                  <c:v>73136</c:v>
                </c:pt>
                <c:pt idx="12">
                  <c:v>68390</c:v>
                </c:pt>
                <c:pt idx="13">
                  <c:v>61872</c:v>
                </c:pt>
                <c:pt idx="14">
                  <c:v>55896</c:v>
                </c:pt>
                <c:pt idx="15">
                  <c:v>50738</c:v>
                </c:pt>
                <c:pt idx="16">
                  <c:v>43480</c:v>
                </c:pt>
                <c:pt idx="17">
                  <c:v>30988</c:v>
                </c:pt>
                <c:pt idx="18">
                  <c:v>18308</c:v>
                </c:pt>
                <c:pt idx="19">
                  <c:v>9172</c:v>
                </c:pt>
                <c:pt idx="20">
                  <c:v>4078</c:v>
                </c:pt>
                <c:pt idx="21">
                  <c:v>1800</c:v>
                </c:pt>
                <c:pt idx="22">
                  <c:v>774</c:v>
                </c:pt>
                <c:pt idx="23">
                  <c:v>318</c:v>
                </c:pt>
                <c:pt idx="24">
                  <c:v>120</c:v>
                </c:pt>
                <c:pt idx="25">
                  <c:v>40</c:v>
                </c:pt>
                <c:pt idx="26">
                  <c:v>24</c:v>
                </c:pt>
                <c:pt idx="27">
                  <c:v>14</c:v>
                </c:pt>
                <c:pt idx="2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23-4F88-9F52-286D9AE0787F}"/>
            </c:ext>
          </c:extLst>
        </c:ser>
        <c:ser>
          <c:idx val="1"/>
          <c:order val="1"/>
          <c:val>
            <c:numRef>
              <c:f>Sheet1!$B$1:$B$29</c:f>
              <c:numCache>
                <c:formatCode>General</c:formatCode>
                <c:ptCount val="29"/>
                <c:pt idx="0">
                  <c:v>35744</c:v>
                </c:pt>
                <c:pt idx="1">
                  <c:v>41116</c:v>
                </c:pt>
                <c:pt idx="2">
                  <c:v>43148</c:v>
                </c:pt>
                <c:pt idx="3">
                  <c:v>44412</c:v>
                </c:pt>
                <c:pt idx="4">
                  <c:v>44546</c:v>
                </c:pt>
                <c:pt idx="5">
                  <c:v>44550</c:v>
                </c:pt>
                <c:pt idx="6">
                  <c:v>43816</c:v>
                </c:pt>
                <c:pt idx="7">
                  <c:v>43414</c:v>
                </c:pt>
                <c:pt idx="8">
                  <c:v>43066</c:v>
                </c:pt>
                <c:pt idx="9">
                  <c:v>43330</c:v>
                </c:pt>
                <c:pt idx="10">
                  <c:v>44786</c:v>
                </c:pt>
                <c:pt idx="11">
                  <c:v>48914</c:v>
                </c:pt>
                <c:pt idx="12">
                  <c:v>53122</c:v>
                </c:pt>
                <c:pt idx="13">
                  <c:v>53812</c:v>
                </c:pt>
                <c:pt idx="14">
                  <c:v>50688</c:v>
                </c:pt>
                <c:pt idx="15">
                  <c:v>45008</c:v>
                </c:pt>
                <c:pt idx="16">
                  <c:v>36002</c:v>
                </c:pt>
                <c:pt idx="17">
                  <c:v>23824</c:v>
                </c:pt>
                <c:pt idx="18">
                  <c:v>13226</c:v>
                </c:pt>
                <c:pt idx="19">
                  <c:v>6318</c:v>
                </c:pt>
                <c:pt idx="20">
                  <c:v>2780</c:v>
                </c:pt>
                <c:pt idx="21">
                  <c:v>1200</c:v>
                </c:pt>
                <c:pt idx="22">
                  <c:v>508</c:v>
                </c:pt>
                <c:pt idx="23">
                  <c:v>216</c:v>
                </c:pt>
                <c:pt idx="24">
                  <c:v>90</c:v>
                </c:pt>
                <c:pt idx="25">
                  <c:v>32</c:v>
                </c:pt>
                <c:pt idx="26">
                  <c:v>22</c:v>
                </c:pt>
                <c:pt idx="27">
                  <c:v>12</c:v>
                </c:pt>
                <c:pt idx="2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23-4F88-9F52-286D9AE0787F}"/>
            </c:ext>
          </c:extLst>
        </c:ser>
        <c:ser>
          <c:idx val="2"/>
          <c:order val="2"/>
          <c:val>
            <c:numRef>
              <c:f>Sheet1!$C$1:$C$29</c:f>
              <c:numCache>
                <c:formatCode>General</c:formatCode>
                <c:ptCount val="29"/>
                <c:pt idx="0">
                  <c:v>5762</c:v>
                </c:pt>
                <c:pt idx="1">
                  <c:v>1482</c:v>
                </c:pt>
                <c:pt idx="2">
                  <c:v>424</c:v>
                </c:pt>
                <c:pt idx="3">
                  <c:v>134</c:v>
                </c:pt>
                <c:pt idx="4">
                  <c:v>42</c:v>
                </c:pt>
                <c:pt idx="5">
                  <c:v>20</c:v>
                </c:pt>
                <c:pt idx="6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23-4F88-9F52-286D9AE0787F}"/>
            </c:ext>
          </c:extLst>
        </c:ser>
        <c:ser>
          <c:idx val="3"/>
          <c:order val="3"/>
          <c:val>
            <c:numRef>
              <c:f>Sheet1!$D$1:$D$29</c:f>
              <c:numCache>
                <c:formatCode>General</c:formatCode>
                <c:ptCount val="29"/>
                <c:pt idx="0">
                  <c:v>814</c:v>
                </c:pt>
                <c:pt idx="1">
                  <c:v>172</c:v>
                </c:pt>
                <c:pt idx="2">
                  <c:v>30</c:v>
                </c:pt>
                <c:pt idx="3">
                  <c:v>10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123-4F88-9F52-286D9AE0787F}"/>
            </c:ext>
          </c:extLst>
        </c:ser>
        <c:ser>
          <c:idx val="4"/>
          <c:order val="4"/>
          <c:val>
            <c:numRef>
              <c:f>Sheet1!$E$1:$E$29</c:f>
              <c:numCache>
                <c:formatCode>General</c:formatCode>
                <c:ptCount val="29"/>
                <c:pt idx="0">
                  <c:v>102</c:v>
                </c:pt>
                <c:pt idx="1">
                  <c:v>12</c:v>
                </c:pt>
                <c:pt idx="2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123-4F88-9F52-286D9AE0787F}"/>
            </c:ext>
          </c:extLst>
        </c:ser>
        <c:ser>
          <c:idx val="5"/>
          <c:order val="5"/>
          <c:val>
            <c:numRef>
              <c:f>Sheet1!$F$1:$F$29</c:f>
              <c:numCache>
                <c:formatCode>General</c:formatCode>
                <c:ptCount val="29"/>
                <c:pt idx="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123-4F88-9F52-286D9AE0787F}"/>
            </c:ext>
          </c:extLst>
        </c:ser>
        <c:ser>
          <c:idx val="6"/>
          <c:order val="6"/>
          <c:val>
            <c:numRef>
              <c:f>Sheet1!$G$1:$G$29</c:f>
              <c:numCache>
                <c:formatCode>General</c:formatCode>
                <c:ptCount val="29"/>
                <c:pt idx="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123-4F88-9F52-286D9AE0787F}"/>
            </c:ext>
          </c:extLst>
        </c:ser>
        <c:ser>
          <c:idx val="7"/>
          <c:order val="7"/>
          <c:val>
            <c:numRef>
              <c:f>Sheet1!$H$1:$H$29</c:f>
              <c:numCache>
                <c:formatCode>General</c:formatCode>
                <c:ptCount val="29"/>
                <c:pt idx="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123-4F88-9F52-286D9AE0787F}"/>
            </c:ext>
          </c:extLst>
        </c:ser>
        <c:ser>
          <c:idx val="8"/>
          <c:order val="8"/>
          <c:val>
            <c:numRef>
              <c:f>Sheet1!$I$1:$I$29</c:f>
              <c:numCache>
                <c:formatCode>General</c:formatCode>
                <c:ptCount val="29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123-4F88-9F52-286D9AE078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022720"/>
        <c:axId val="97024256"/>
      </c:lineChart>
      <c:catAx>
        <c:axId val="97022720"/>
        <c:scaling>
          <c:orientation val="minMax"/>
        </c:scaling>
        <c:delete val="0"/>
        <c:axPos val="b"/>
        <c:majorTickMark val="none"/>
        <c:minorTickMark val="none"/>
        <c:tickLblPos val="nextTo"/>
        <c:crossAx val="97024256"/>
        <c:crosses val="autoZero"/>
        <c:auto val="1"/>
        <c:lblAlgn val="ctr"/>
        <c:lblOffset val="100"/>
        <c:noMultiLvlLbl val="0"/>
      </c:catAx>
      <c:valAx>
        <c:axId val="97024256"/>
        <c:scaling>
          <c:logBase val="10"/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7022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994492-78DB-4994-953E-FDA3F0DA7231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A81038D-8273-4B7F-81F9-A61FDFAC68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bigdataatsvc.wordpress.com/" TargetMode="External"/><Relationship Id="rId2" Type="http://schemas.openxmlformats.org/officeDocument/2006/relationships/hyperlink" Target="http://research.microsoft.com/naiad/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Differential Dataflow</a:t>
            </a:r>
            <a:br>
              <a:rPr lang="en-US" sz="6000" dirty="0"/>
            </a:br>
            <a:r>
              <a:rPr lang="en-US" sz="4000" dirty="0"/>
              <a:t>(and the Naiad system)</a:t>
            </a:r>
            <a:br>
              <a:rPr lang="en-US" sz="2400" dirty="0"/>
            </a:b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62400"/>
            <a:ext cx="7162800" cy="2209800"/>
          </a:xfrm>
        </p:spPr>
        <p:txBody>
          <a:bodyPr>
            <a:normAutofit/>
          </a:bodyPr>
          <a:lstStyle/>
          <a:p>
            <a:r>
              <a:rPr lang="en-US" b="1" dirty="0"/>
              <a:t>Frank McSherry</a:t>
            </a:r>
            <a:r>
              <a:rPr lang="en-US" dirty="0"/>
              <a:t>, Derek G. Murray,</a:t>
            </a:r>
          </a:p>
          <a:p>
            <a:r>
              <a:rPr lang="en-US" dirty="0"/>
              <a:t>Rebecca Isaacs, Michael Isard</a:t>
            </a:r>
          </a:p>
          <a:p>
            <a:endParaRPr lang="en-US" dirty="0"/>
          </a:p>
          <a:p>
            <a:r>
              <a:rPr lang="en-US" dirty="0"/>
              <a:t>Microsoft Research, Silicon Valley</a:t>
            </a:r>
          </a:p>
        </p:txBody>
      </p:sp>
    </p:spTree>
    <p:extLst>
      <p:ext uri="{BB962C8B-B14F-4D97-AF65-F5344CB8AC3E}">
        <p14:creationId xmlns:p14="http://schemas.microsoft.com/office/powerpoint/2010/main" val="2335135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49286" y="4838701"/>
            <a:ext cx="1156854" cy="27412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615148"/>
            <a:ext cx="89154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// produces a (name, label) pair for each node in the input graph.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public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DirectedReachability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Edge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edges)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{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start each node in the graph with itself as a label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 err="1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var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nodes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edges.Select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(name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label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.Distinct();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 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repeatedly update labels to the minimum of the labels of neighbors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return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nodes.FixedPoint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x.Join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(edges, n =&gt; n.name, e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      (n, e)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e.dst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Concat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(nodes)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.Min(n =&gt; n.name, n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}</a:t>
            </a:r>
          </a:p>
          <a:p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Programmer writes a declarative Naiad program.</a:t>
            </a:r>
          </a:p>
        </p:txBody>
      </p:sp>
    </p:spTree>
    <p:extLst>
      <p:ext uri="{BB962C8B-B14F-4D97-AF65-F5344CB8AC3E}">
        <p14:creationId xmlns:p14="http://schemas.microsoft.com/office/powerpoint/2010/main" val="1537985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49286" y="4838701"/>
            <a:ext cx="1156854" cy="27412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615148"/>
            <a:ext cx="89154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// produces a (name, label) pair for each node in the input graph.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public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DirectedReachability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Edge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edges)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{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start each node in the graph with itself as a label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 err="1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var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nodes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edges.Select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(name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label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.Distinct();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 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repeatedly update labels to the minimum of the labels of neighbors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return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nodes.FixedPoint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x.Join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(edges, n =&gt; n.name, e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      (n, e)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e.dst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Concat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(nodes)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.Min(n =&gt; n.name, n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}</a:t>
            </a:r>
          </a:p>
          <a:p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Program is compiled to a </a:t>
            </a:r>
            <a:r>
              <a:rPr lang="en-US" b="1" i="1" dirty="0"/>
              <a:t>cyclic</a:t>
            </a:r>
            <a:r>
              <a:rPr lang="en-US" dirty="0"/>
              <a:t> dataflow graph.</a:t>
            </a:r>
          </a:p>
        </p:txBody>
      </p:sp>
    </p:spTree>
    <p:extLst>
      <p:ext uri="{BB962C8B-B14F-4D97-AF65-F5344CB8AC3E}">
        <p14:creationId xmlns:p14="http://schemas.microsoft.com/office/powerpoint/2010/main" val="109958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Program is compiled to a </a:t>
            </a:r>
            <a:r>
              <a:rPr lang="en-US" b="1" i="1" dirty="0"/>
              <a:t>cyclic</a:t>
            </a:r>
            <a:r>
              <a:rPr lang="en-US" dirty="0"/>
              <a:t> dataflow graph.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237" y="28956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733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237" y="28956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Graph is distributed across independent workers.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237" y="28956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237" y="28956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237" y="28956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r>
              <a:rPr lang="en-US" dirty="0"/>
              <a:t>4. Computation stays resident, with interactive access.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r>
              <a:rPr lang="en-US" dirty="0"/>
              <a:t>	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7200" y="2919984"/>
            <a:ext cx="51815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FF"/>
                </a:solidFill>
                <a:latin typeface="Consolas"/>
              </a:rPr>
              <a:t>var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edges = 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2B91AF"/>
                </a:solidFill>
                <a:latin typeface="Consolas"/>
              </a:rPr>
              <a:t>InputCollection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&gt;();</a:t>
            </a:r>
          </a:p>
          <a:p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r>
              <a:rPr lang="en-US" sz="1600" dirty="0" err="1">
                <a:solidFill>
                  <a:srgbClr val="0000FF"/>
                </a:solidFill>
                <a:latin typeface="Consolas"/>
              </a:rPr>
              <a:t>var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labels =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edges.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DirectedReachability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r>
              <a:rPr lang="en-US" sz="1600" dirty="0" err="1">
                <a:solidFill>
                  <a:prstClr val="black"/>
                </a:solidFill>
                <a:latin typeface="Consolas"/>
              </a:rPr>
              <a:t>labels.Subscribe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(x =&gt;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ProcessLabels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(x));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         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(!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inputStream.Closed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edges.OnNext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inputStream.GetNext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());</a:t>
            </a:r>
          </a:p>
        </p:txBody>
      </p:sp>
      <p:sp>
        <p:nvSpPr>
          <p:cNvPr id="15" name="Left-Right Arrow 14"/>
          <p:cNvSpPr/>
          <p:nvPr/>
        </p:nvSpPr>
        <p:spPr>
          <a:xfrm>
            <a:off x="5410200" y="3886200"/>
            <a:ext cx="834189" cy="381000"/>
          </a:xfrm>
          <a:prstGeom prst="leftRightArrow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6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65000" y="6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8492E-6 L -0.12153 -0.07563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76" y="-379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8492E-6 L 0.09653 -0.0756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7" y="-379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3118 -0.07569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90" y="-379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8492E-6 L -0.35 -0.0756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00" y="-37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 -0.07569 L 0.3118 -0.07569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90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53 -0.07569 L 0.3118 -0.07569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653 -0.07569 L 0.3118 -0.0756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/>
      <p:bldP spid="14" grpId="0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Collection : { ( record, count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Y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1592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ounded Rectangle 55"/>
          <p:cNvSpPr/>
          <p:nvPr/>
        </p:nvSpPr>
        <p:spPr>
          <a:xfrm>
            <a:off x="5622471" y="3034145"/>
            <a:ext cx="886692" cy="4572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</a:t>
            </a:r>
            <a:r>
              <a:rPr lang="en-US" dirty="0">
                <a:solidFill>
                  <a:schemeClr val="tx1"/>
                </a:solidFill>
              </a:rPr>
              <a:t>delta </a:t>
            </a:r>
            <a:r>
              <a:rPr lang="en-US" dirty="0"/>
              <a:t>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Y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7982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4727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5676900" y="4134392"/>
            <a:ext cx="9144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514600" y="4134391"/>
            <a:ext cx="9144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34607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9144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2514600" y="4134391"/>
            <a:ext cx="9144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2153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17145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1676400" y="4134391"/>
            <a:ext cx="1752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176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Data-parallel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011603" y="3930361"/>
            <a:ext cx="7983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32269" y="3791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4669" y="39442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37069" y="40966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89469" y="42490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41869" y="44014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24767" y="3791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81967" y="3791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24767" y="4172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19600" y="4553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76801" y="4553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94269" y="4553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39167" y="3791816"/>
            <a:ext cx="457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90069" y="3791816"/>
            <a:ext cx="5334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90069" y="4172816"/>
            <a:ext cx="5334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23469" y="4172816"/>
            <a:ext cx="5334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90069" y="4553816"/>
            <a:ext cx="5334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423469" y="4553816"/>
            <a:ext cx="5334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6119335" y="4572866"/>
            <a:ext cx="510065" cy="2667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6119335" y="4191866"/>
            <a:ext cx="510065" cy="2667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>
            <a:off x="6119335" y="3825587"/>
            <a:ext cx="510065" cy="2667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891367" y="3791816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k1: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891367" y="4172816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k2: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886200" y="4553816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k3:</a:t>
            </a:r>
          </a:p>
        </p:txBody>
      </p:sp>
    </p:spTree>
    <p:extLst>
      <p:ext uri="{BB962C8B-B14F-4D97-AF65-F5344CB8AC3E}">
        <p14:creationId xmlns:p14="http://schemas.microsoft.com/office/powerpoint/2010/main" val="2554633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17145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1676400" y="4134391"/>
            <a:ext cx="1752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2415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25527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762000" y="4134391"/>
            <a:ext cx="26670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333184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25527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762000" y="4134391"/>
            <a:ext cx="26670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32" name="Oval 3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6" name="Oval 35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0221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32" name="Oval 3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6" name="Oval 35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55840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Up until this point, this is all old news.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39" name="Rectangle 38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43" name="Rectangle 42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47" name="Rectangle 46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51" name="Rectangle 50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56" name="Rectangle 55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60" name="Rectangle 59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64" name="Oval 6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8" name="Oval 67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9559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983941" y="3015291"/>
            <a:ext cx="1129553" cy="4572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</a:t>
            </a:r>
            <a:r>
              <a:rPr lang="en-US" dirty="0">
                <a:solidFill>
                  <a:schemeClr val="tx1"/>
                </a:solidFill>
              </a:rPr>
              <a:t>version </a:t>
            </a:r>
            <a:r>
              <a:rPr lang="en-US" dirty="0"/>
              <a:t>) }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57" name="Rectangle 56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61" name="Oval 60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5" name="Oval 6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6530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35" name="Rectangle 34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39" name="Rectangle 38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43" name="Rectangle 42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47" name="Rectangle 46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51" name="Rectangle 5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56" name="Rectangle 5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60" name="Oval 5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4" name="Oval 6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749559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sp>
        <p:nvSpPr>
          <p:cNvPr id="39" name="Rounded Rectangle 38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43" name="Rectangle 42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47" name="Rectangle 46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51" name="Rectangle 5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56" name="Rectangle 5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60" name="Rectangle 5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64" name="Rectangle 63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68" name="Oval 67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2" name="Oval 7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377039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/>
          <p:cNvSpPr/>
          <p:nvPr/>
        </p:nvSpPr>
        <p:spPr>
          <a:xfrm>
            <a:off x="5676900" y="4134392"/>
            <a:ext cx="37719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-609600" y="4134391"/>
            <a:ext cx="4038600" cy="8475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40" name="Oval 3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4" name="Oval 4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76019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904009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2521526" y="4134391"/>
            <a:ext cx="907473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40" name="Oval 3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4" name="Oval 4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76019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Data-parallel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4383203" y="3930361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32269" y="3791816"/>
            <a:ext cx="6324600" cy="1066800"/>
            <a:chOff x="1295400" y="4114800"/>
            <a:chExt cx="6324600" cy="1066800"/>
          </a:xfrm>
        </p:grpSpPr>
        <p:sp>
          <p:nvSpPr>
            <p:cNvPr id="6" name="Rectangle 5"/>
            <p:cNvSpPr/>
            <p:nvPr/>
          </p:nvSpPr>
          <p:spPr>
            <a:xfrm>
              <a:off x="1295400" y="4114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447800" y="42672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600200" y="44196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52600" y="45720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7244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57400" y="4876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53200" y="4114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32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0866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5532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0866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59937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904009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2521526" y="4134391"/>
            <a:ext cx="907473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44" name="Oval 4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8" name="Oval 47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sp>
        <p:nvSpPr>
          <p:cNvPr id="56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26263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1749136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1676400" y="4134391"/>
            <a:ext cx="1752599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52" name="Oval 5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7" name="Oval 5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27530843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ed Rectangle 63"/>
          <p:cNvSpPr/>
          <p:nvPr/>
        </p:nvSpPr>
        <p:spPr>
          <a:xfrm>
            <a:off x="5676900" y="4134392"/>
            <a:ext cx="1749136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1676400" y="4134391"/>
            <a:ext cx="1752599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57" name="Oval 5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1" name="Oval 60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08640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2524991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762000" y="4134391"/>
            <a:ext cx="2618509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57" name="Oval 5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1" name="Oval 60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36197466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76900" y="4134392"/>
            <a:ext cx="4305300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-838200" y="4134391"/>
            <a:ext cx="4260273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57" name="Oval 5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1" name="Oval 60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52400" y="5334000"/>
            <a:ext cx="381000" cy="76200"/>
            <a:chOff x="152400" y="4495800"/>
            <a:chExt cx="381000" cy="76200"/>
          </a:xfrm>
        </p:grpSpPr>
        <p:sp>
          <p:nvSpPr>
            <p:cNvPr id="65" name="Oval 6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8458200" y="53340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9" name="Oval 68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508714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Important</a:t>
            </a:r>
            <a:r>
              <a:rPr lang="en-US" dirty="0"/>
              <a:t>: A version can be more than just an integer.</a:t>
            </a:r>
          </a:p>
        </p:txBody>
      </p:sp>
    </p:spTree>
    <p:extLst>
      <p:ext uri="{BB962C8B-B14F-4D97-AF65-F5344CB8AC3E}">
        <p14:creationId xmlns:p14="http://schemas.microsoft.com/office/powerpoint/2010/main" val="19715439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ounded Rectangle 129"/>
          <p:cNvSpPr/>
          <p:nvPr/>
        </p:nvSpPr>
        <p:spPr>
          <a:xfrm>
            <a:off x="5676900" y="4134392"/>
            <a:ext cx="4305300" cy="165680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-838200" y="4134391"/>
            <a:ext cx="4260273" cy="16568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791207" y="5924553"/>
            <a:ext cx="685801" cy="619125"/>
            <a:chOff x="6248399" y="3276600"/>
            <a:chExt cx="685801" cy="619125"/>
          </a:xfrm>
        </p:grpSpPr>
        <p:sp>
          <p:nvSpPr>
            <p:cNvPr id="65" name="Rectangle 6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629409" y="5929314"/>
            <a:ext cx="685801" cy="619125"/>
            <a:chOff x="6248399" y="3276600"/>
            <a:chExt cx="685801" cy="619125"/>
          </a:xfrm>
        </p:grpSpPr>
        <p:sp>
          <p:nvSpPr>
            <p:cNvPr id="69" name="Rectangle 68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467607" y="5934075"/>
            <a:ext cx="685801" cy="619125"/>
            <a:chOff x="6248399" y="3276600"/>
            <a:chExt cx="685801" cy="619125"/>
          </a:xfrm>
        </p:grpSpPr>
        <p:sp>
          <p:nvSpPr>
            <p:cNvPr id="73" name="Rectangle 72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25437" y="5934075"/>
            <a:ext cx="685801" cy="619125"/>
            <a:chOff x="8000999" y="3271837"/>
            <a:chExt cx="685801" cy="619125"/>
          </a:xfrm>
        </p:grpSpPr>
        <p:sp>
          <p:nvSpPr>
            <p:cNvPr id="77" name="Rectangle 76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914400" y="5929314"/>
            <a:ext cx="685801" cy="619125"/>
            <a:chOff x="8000999" y="3271837"/>
            <a:chExt cx="685801" cy="619125"/>
          </a:xfrm>
        </p:grpSpPr>
        <p:sp>
          <p:nvSpPr>
            <p:cNvPr id="85" name="Rectangle 84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773383" y="5934075"/>
            <a:ext cx="685801" cy="619125"/>
            <a:chOff x="8000999" y="3271837"/>
            <a:chExt cx="685801" cy="619125"/>
          </a:xfrm>
        </p:grpSpPr>
        <p:sp>
          <p:nvSpPr>
            <p:cNvPr id="101" name="Rectangle 10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105" name="Oval 10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09" name="Oval 108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52400" y="5334000"/>
            <a:ext cx="381000" cy="76200"/>
            <a:chOff x="152400" y="4495800"/>
            <a:chExt cx="381000" cy="76200"/>
          </a:xfrm>
        </p:grpSpPr>
        <p:sp>
          <p:nvSpPr>
            <p:cNvPr id="115" name="Oval 11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8458200" y="53340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19" name="Oval 118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52400" y="6172200"/>
            <a:ext cx="381000" cy="76200"/>
            <a:chOff x="152400" y="4495800"/>
            <a:chExt cx="381000" cy="76200"/>
          </a:xfrm>
        </p:grpSpPr>
        <p:sp>
          <p:nvSpPr>
            <p:cNvPr id="123" name="Oval 122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8458200" y="61722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27" name="Oval 12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869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5664926" y="4127863"/>
            <a:ext cx="4191000" cy="3657600"/>
          </a:xfrm>
          <a:prstGeom prst="roundRect">
            <a:avLst>
              <a:gd name="adj" fmla="val 8453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ounded Rectangle 110"/>
          <p:cNvSpPr/>
          <p:nvPr/>
        </p:nvSpPr>
        <p:spPr>
          <a:xfrm>
            <a:off x="-914400" y="4140926"/>
            <a:ext cx="4343400" cy="3505200"/>
          </a:xfrm>
          <a:prstGeom prst="roundRect">
            <a:avLst>
              <a:gd name="adj" fmla="val 735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version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791207" y="5924553"/>
            <a:ext cx="685801" cy="619125"/>
            <a:chOff x="6248399" y="3276600"/>
            <a:chExt cx="685801" cy="619125"/>
          </a:xfrm>
        </p:grpSpPr>
        <p:sp>
          <p:nvSpPr>
            <p:cNvPr id="65" name="Rectangle 6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6629409" y="5929314"/>
            <a:ext cx="685801" cy="619125"/>
            <a:chOff x="6248399" y="3276600"/>
            <a:chExt cx="685801" cy="619125"/>
          </a:xfrm>
        </p:grpSpPr>
        <p:sp>
          <p:nvSpPr>
            <p:cNvPr id="69" name="Rectangle 68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467607" y="5934075"/>
            <a:ext cx="685801" cy="619125"/>
            <a:chOff x="6248399" y="3276600"/>
            <a:chExt cx="685801" cy="619125"/>
          </a:xfrm>
        </p:grpSpPr>
        <p:sp>
          <p:nvSpPr>
            <p:cNvPr id="73" name="Rectangle 72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25437" y="5934075"/>
            <a:ext cx="685801" cy="619125"/>
            <a:chOff x="8000999" y="3271837"/>
            <a:chExt cx="685801" cy="619125"/>
          </a:xfrm>
        </p:grpSpPr>
        <p:sp>
          <p:nvSpPr>
            <p:cNvPr id="77" name="Rectangle 76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914400" y="5929314"/>
            <a:ext cx="685801" cy="619125"/>
            <a:chOff x="8000999" y="3271837"/>
            <a:chExt cx="685801" cy="619125"/>
          </a:xfrm>
        </p:grpSpPr>
        <p:sp>
          <p:nvSpPr>
            <p:cNvPr id="85" name="Rectangle 84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773383" y="5934075"/>
            <a:ext cx="685801" cy="619125"/>
            <a:chOff x="8000999" y="3271837"/>
            <a:chExt cx="685801" cy="619125"/>
          </a:xfrm>
        </p:grpSpPr>
        <p:sp>
          <p:nvSpPr>
            <p:cNvPr id="101" name="Rectangle 10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105" name="Oval 10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09" name="Oval 108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52400" y="5334000"/>
            <a:ext cx="381000" cy="76200"/>
            <a:chOff x="152400" y="4495800"/>
            <a:chExt cx="381000" cy="76200"/>
          </a:xfrm>
        </p:grpSpPr>
        <p:sp>
          <p:nvSpPr>
            <p:cNvPr id="115" name="Oval 114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8458200" y="53340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19" name="Oval 118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52400" y="6172200"/>
            <a:ext cx="381000" cy="76200"/>
            <a:chOff x="152400" y="4495800"/>
            <a:chExt cx="381000" cy="76200"/>
          </a:xfrm>
        </p:grpSpPr>
        <p:sp>
          <p:nvSpPr>
            <p:cNvPr id="123" name="Oval 122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8458200" y="61722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27" name="Oval 126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03808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ounded Rectangle 106"/>
          <p:cNvSpPr/>
          <p:nvPr/>
        </p:nvSpPr>
        <p:spPr>
          <a:xfrm>
            <a:off x="5664926" y="4127863"/>
            <a:ext cx="4191000" cy="3657600"/>
          </a:xfrm>
          <a:prstGeom prst="roundRect">
            <a:avLst>
              <a:gd name="adj" fmla="val 8453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ounded Rectangle 107"/>
          <p:cNvSpPr/>
          <p:nvPr/>
        </p:nvSpPr>
        <p:spPr>
          <a:xfrm>
            <a:off x="-914400" y="4140926"/>
            <a:ext cx="4343400" cy="3505200"/>
          </a:xfrm>
          <a:prstGeom prst="roundRect">
            <a:avLst>
              <a:gd name="adj" fmla="val 735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5994465" y="3017816"/>
            <a:ext cx="1075765" cy="4572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</a:t>
            </a:r>
            <a:r>
              <a:rPr lang="en-US" dirty="0">
                <a:solidFill>
                  <a:schemeClr val="tx1"/>
                </a:solidFill>
              </a:rPr>
              <a:t>lattice </a:t>
            </a:r>
            <a:r>
              <a:rPr lang="en-US" dirty="0"/>
              <a:t>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791207" y="5924553"/>
            <a:ext cx="685801" cy="619125"/>
            <a:chOff x="6248399" y="3276600"/>
            <a:chExt cx="685801" cy="619125"/>
          </a:xfrm>
        </p:grpSpPr>
        <p:sp>
          <p:nvSpPr>
            <p:cNvPr id="57" name="Rectangle 56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629409" y="5929314"/>
            <a:ext cx="685801" cy="619125"/>
            <a:chOff x="6248399" y="3276600"/>
            <a:chExt cx="685801" cy="619125"/>
          </a:xfrm>
        </p:grpSpPr>
        <p:sp>
          <p:nvSpPr>
            <p:cNvPr id="61" name="Rectangle 60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467607" y="5934075"/>
            <a:ext cx="685801" cy="619125"/>
            <a:chOff x="6248399" y="3276600"/>
            <a:chExt cx="685801" cy="619125"/>
          </a:xfrm>
        </p:grpSpPr>
        <p:sp>
          <p:nvSpPr>
            <p:cNvPr id="65" name="Rectangle 6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625437" y="5934075"/>
            <a:ext cx="685801" cy="619125"/>
            <a:chOff x="8000999" y="3271837"/>
            <a:chExt cx="685801" cy="619125"/>
          </a:xfrm>
        </p:grpSpPr>
        <p:sp>
          <p:nvSpPr>
            <p:cNvPr id="69" name="Rectangle 68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14400" y="5929314"/>
            <a:ext cx="685801" cy="619125"/>
            <a:chOff x="8000999" y="3271837"/>
            <a:chExt cx="685801" cy="619125"/>
          </a:xfrm>
        </p:grpSpPr>
        <p:sp>
          <p:nvSpPr>
            <p:cNvPr id="73" name="Rectangle 72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773383" y="5934075"/>
            <a:ext cx="685801" cy="619125"/>
            <a:chOff x="8000999" y="3271837"/>
            <a:chExt cx="685801" cy="619125"/>
          </a:xfrm>
        </p:grpSpPr>
        <p:sp>
          <p:nvSpPr>
            <p:cNvPr id="77" name="Rectangle 76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100" name="Oval 9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04" name="Oval 10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52400" y="5334000"/>
            <a:ext cx="381000" cy="76200"/>
            <a:chOff x="152400" y="4495800"/>
            <a:chExt cx="381000" cy="76200"/>
          </a:xfrm>
        </p:grpSpPr>
        <p:sp>
          <p:nvSpPr>
            <p:cNvPr id="142" name="Oval 14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8458200" y="53340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46" name="Oval 145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152400" y="6172200"/>
            <a:ext cx="381000" cy="76200"/>
            <a:chOff x="152400" y="4495800"/>
            <a:chExt cx="381000" cy="76200"/>
          </a:xfrm>
        </p:grpSpPr>
        <p:sp>
          <p:nvSpPr>
            <p:cNvPr id="150" name="Oval 14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8458200" y="61722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54" name="Oval 15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88016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ounded Rectangle 102"/>
          <p:cNvSpPr/>
          <p:nvPr/>
        </p:nvSpPr>
        <p:spPr>
          <a:xfrm>
            <a:off x="5664926" y="4127863"/>
            <a:ext cx="4191000" cy="3657600"/>
          </a:xfrm>
          <a:prstGeom prst="roundRect">
            <a:avLst>
              <a:gd name="adj" fmla="val 8453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103"/>
          <p:cNvSpPr/>
          <p:nvPr/>
        </p:nvSpPr>
        <p:spPr>
          <a:xfrm>
            <a:off x="-914400" y="4140926"/>
            <a:ext cx="4343400" cy="3505200"/>
          </a:xfrm>
          <a:prstGeom prst="roundRect">
            <a:avLst>
              <a:gd name="adj" fmla="val 735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4656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operators can operate on </a:t>
            </a:r>
            <a:r>
              <a:rPr lang="en-US" b="1" i="1" u="sng" dirty="0"/>
              <a:t>differences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Difference : { ( record, delta, lattice ) }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810000" y="4038600"/>
            <a:ext cx="1484197" cy="1062038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Operator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1773383" y="4248584"/>
            <a:ext cx="685801" cy="619125"/>
            <a:chOff x="8000999" y="3271837"/>
            <a:chExt cx="685801" cy="619125"/>
          </a:xfrm>
        </p:grpSpPr>
        <p:sp>
          <p:nvSpPr>
            <p:cNvPr id="81" name="Rectangle 80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91200" y="4243823"/>
            <a:ext cx="685801" cy="619125"/>
            <a:chOff x="6248399" y="3276600"/>
            <a:chExt cx="685801" cy="619125"/>
          </a:xfrm>
        </p:grpSpPr>
        <p:sp>
          <p:nvSpPr>
            <p:cNvPr id="86" name="Rectangle 8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625437" y="4248584"/>
            <a:ext cx="685801" cy="619125"/>
            <a:chOff x="8000999" y="3271837"/>
            <a:chExt cx="685801" cy="619125"/>
          </a:xfrm>
        </p:grpSpPr>
        <p:sp>
          <p:nvSpPr>
            <p:cNvPr id="90" name="Rectangle 8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629402" y="4248584"/>
            <a:ext cx="685801" cy="619125"/>
            <a:chOff x="6248399" y="3276600"/>
            <a:chExt cx="685801" cy="619125"/>
          </a:xfrm>
        </p:grpSpPr>
        <p:sp>
          <p:nvSpPr>
            <p:cNvPr id="95" name="Rectangle 9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14400" y="4243823"/>
            <a:ext cx="685801" cy="619125"/>
            <a:chOff x="8000999" y="3271837"/>
            <a:chExt cx="685801" cy="619125"/>
          </a:xfrm>
        </p:grpSpPr>
        <p:sp>
          <p:nvSpPr>
            <p:cNvPr id="24" name="Rectangle 2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467600" y="4253345"/>
            <a:ext cx="685801" cy="619125"/>
            <a:chOff x="6248399" y="3276600"/>
            <a:chExt cx="685801" cy="619125"/>
          </a:xfrm>
        </p:grpSpPr>
        <p:sp>
          <p:nvSpPr>
            <p:cNvPr id="28" name="Rectangle 2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25437" y="5076828"/>
            <a:ext cx="685801" cy="619125"/>
            <a:chOff x="8000999" y="3271837"/>
            <a:chExt cx="685801" cy="619125"/>
          </a:xfrm>
        </p:grpSpPr>
        <p:sp>
          <p:nvSpPr>
            <p:cNvPr id="32" name="Rectangle 31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00" y="5086353"/>
            <a:ext cx="685801" cy="619125"/>
            <a:chOff x="6248399" y="3276600"/>
            <a:chExt cx="685801" cy="619125"/>
          </a:xfrm>
        </p:grpSpPr>
        <p:sp>
          <p:nvSpPr>
            <p:cNvPr id="36" name="Rectangle 35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14400" y="5072067"/>
            <a:ext cx="685801" cy="619125"/>
            <a:chOff x="8000999" y="3271837"/>
            <a:chExt cx="685801" cy="619125"/>
          </a:xfrm>
        </p:grpSpPr>
        <p:sp>
          <p:nvSpPr>
            <p:cNvPr id="40" name="Rectangle 39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773383" y="5076828"/>
            <a:ext cx="685801" cy="619125"/>
            <a:chOff x="8000999" y="3271837"/>
            <a:chExt cx="685801" cy="619125"/>
          </a:xfrm>
        </p:grpSpPr>
        <p:sp>
          <p:nvSpPr>
            <p:cNvPr id="44" name="Rectangle 43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29402" y="5091114"/>
            <a:ext cx="685801" cy="619125"/>
            <a:chOff x="6248399" y="3276600"/>
            <a:chExt cx="685801" cy="619125"/>
          </a:xfrm>
        </p:grpSpPr>
        <p:sp>
          <p:nvSpPr>
            <p:cNvPr id="48" name="Rectangle 47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7600" y="5095875"/>
            <a:ext cx="685801" cy="619125"/>
            <a:chOff x="6248399" y="3276600"/>
            <a:chExt cx="685801" cy="619125"/>
          </a:xfrm>
        </p:grpSpPr>
        <p:sp>
          <p:nvSpPr>
            <p:cNvPr id="52" name="Rectangle 51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791207" y="5924553"/>
            <a:ext cx="685801" cy="619125"/>
            <a:chOff x="6248399" y="3276600"/>
            <a:chExt cx="685801" cy="619125"/>
          </a:xfrm>
        </p:grpSpPr>
        <p:sp>
          <p:nvSpPr>
            <p:cNvPr id="57" name="Rectangle 56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629409" y="5929314"/>
            <a:ext cx="685801" cy="619125"/>
            <a:chOff x="6248399" y="3276600"/>
            <a:chExt cx="685801" cy="619125"/>
          </a:xfrm>
        </p:grpSpPr>
        <p:sp>
          <p:nvSpPr>
            <p:cNvPr id="61" name="Rectangle 60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467607" y="5934075"/>
            <a:ext cx="685801" cy="619125"/>
            <a:chOff x="6248399" y="3276600"/>
            <a:chExt cx="685801" cy="619125"/>
          </a:xfrm>
        </p:grpSpPr>
        <p:sp>
          <p:nvSpPr>
            <p:cNvPr id="65" name="Rectangle 64"/>
            <p:cNvSpPr/>
            <p:nvPr/>
          </p:nvSpPr>
          <p:spPr>
            <a:xfrm>
              <a:off x="6248399" y="32766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24599" y="3357562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400799" y="3429000"/>
              <a:ext cx="533401" cy="46672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dY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625437" y="5934075"/>
            <a:ext cx="685801" cy="619125"/>
            <a:chOff x="8000999" y="3271837"/>
            <a:chExt cx="685801" cy="619125"/>
          </a:xfrm>
        </p:grpSpPr>
        <p:sp>
          <p:nvSpPr>
            <p:cNvPr id="69" name="Rectangle 68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914400" y="5929314"/>
            <a:ext cx="685801" cy="619125"/>
            <a:chOff x="8000999" y="3271837"/>
            <a:chExt cx="685801" cy="619125"/>
          </a:xfrm>
        </p:grpSpPr>
        <p:sp>
          <p:nvSpPr>
            <p:cNvPr id="73" name="Rectangle 72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773383" y="5934075"/>
            <a:ext cx="685801" cy="619125"/>
            <a:chOff x="8000999" y="3271837"/>
            <a:chExt cx="685801" cy="619125"/>
          </a:xfrm>
        </p:grpSpPr>
        <p:sp>
          <p:nvSpPr>
            <p:cNvPr id="77" name="Rectangle 76"/>
            <p:cNvSpPr/>
            <p:nvPr/>
          </p:nvSpPr>
          <p:spPr>
            <a:xfrm>
              <a:off x="8000999" y="32718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77199" y="3352799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153399" y="3424237"/>
              <a:ext cx="533401" cy="466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dX</a:t>
              </a:r>
              <a:endParaRPr lang="en-US" dirty="0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152400" y="4495800"/>
            <a:ext cx="381000" cy="76200"/>
            <a:chOff x="152400" y="4495800"/>
            <a:chExt cx="381000" cy="76200"/>
          </a:xfrm>
        </p:grpSpPr>
        <p:sp>
          <p:nvSpPr>
            <p:cNvPr id="108" name="Oval 107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8458200" y="44958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12" name="Oval 111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52400" y="5334000"/>
            <a:ext cx="381000" cy="76200"/>
            <a:chOff x="152400" y="4495800"/>
            <a:chExt cx="381000" cy="76200"/>
          </a:xfrm>
        </p:grpSpPr>
        <p:sp>
          <p:nvSpPr>
            <p:cNvPr id="116" name="Oval 115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8458200" y="53340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20" name="Oval 119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52400" y="6172200"/>
            <a:ext cx="381000" cy="76200"/>
            <a:chOff x="152400" y="4495800"/>
            <a:chExt cx="381000" cy="76200"/>
          </a:xfrm>
        </p:grpSpPr>
        <p:sp>
          <p:nvSpPr>
            <p:cNvPr id="124" name="Oval 123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8458200" y="6172200"/>
            <a:ext cx="381000" cy="76200"/>
            <a:chOff x="152400" y="4495800"/>
            <a:chExt cx="381000" cy="762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28" name="Oval 127"/>
            <p:cNvSpPr/>
            <p:nvPr/>
          </p:nvSpPr>
          <p:spPr>
            <a:xfrm>
              <a:off x="1524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3048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457200" y="4495800"/>
              <a:ext cx="76200" cy="76200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18692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Efficacy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1787581"/>
              </p:ext>
            </p:extLst>
          </p:nvPr>
        </p:nvGraphicFramePr>
        <p:xfrm>
          <a:off x="447674" y="1143000"/>
          <a:ext cx="8315326" cy="5226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50802" y="2742514"/>
            <a:ext cx="7572849" cy="505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43800" y="2401389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baseline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096150" y="3927217"/>
            <a:ext cx="2889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differences (size of </a:t>
            </a:r>
            <a:r>
              <a:rPr lang="en-US" dirty="0" err="1"/>
              <a:t>dX</a:t>
            </a:r>
            <a:r>
              <a:rPr lang="en-US" dirty="0"/>
              <a:t>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2400" y="6324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inner iterations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54949" y="3974068"/>
            <a:ext cx="143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incremental</a:t>
            </a:r>
          </a:p>
        </p:txBody>
      </p:sp>
    </p:spTree>
    <p:extLst>
      <p:ext uri="{BB962C8B-B14F-4D97-AF65-F5344CB8AC3E}">
        <p14:creationId xmlns:p14="http://schemas.microsoft.com/office/powerpoint/2010/main" val="219533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Data-parallel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19800000">
            <a:off x="3356206" y="3144116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32269" y="3791816"/>
            <a:ext cx="6324600" cy="1066800"/>
            <a:chOff x="1295400" y="4114800"/>
            <a:chExt cx="6324600" cy="1066800"/>
          </a:xfrm>
        </p:grpSpPr>
        <p:sp>
          <p:nvSpPr>
            <p:cNvPr id="6" name="Rectangle 5"/>
            <p:cNvSpPr/>
            <p:nvPr/>
          </p:nvSpPr>
          <p:spPr>
            <a:xfrm>
              <a:off x="1295400" y="4114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447800" y="42672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600200" y="44196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52600" y="45720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7244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057400" y="4876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553200" y="4114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5532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0866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532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866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</a:t>
              </a:r>
            </a:p>
          </p:txBody>
        </p:sp>
      </p:grpSp>
      <p:sp>
        <p:nvSpPr>
          <p:cNvPr id="17" name="Right Arrow 16"/>
          <p:cNvSpPr/>
          <p:nvPr/>
        </p:nvSpPr>
        <p:spPr>
          <a:xfrm rot="1800000">
            <a:off x="3356206" y="4706216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572000" y="4947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0" y="5328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5328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iii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0" y="5709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iv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105400" y="5709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83287" y="2788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83287" y="3169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83287" y="3550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</a:t>
            </a:r>
          </a:p>
        </p:txBody>
      </p:sp>
      <p:sp>
        <p:nvSpPr>
          <p:cNvPr id="33" name="Right Arrow 32"/>
          <p:cNvSpPr/>
          <p:nvPr/>
        </p:nvSpPr>
        <p:spPr>
          <a:xfrm rot="19800000">
            <a:off x="5770029" y="4604569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1800000">
            <a:off x="5731842" y="3093364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122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r>
              <a:rPr lang="en-US" sz="4400" dirty="0"/>
              <a:t>Strongly Connected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Nested fixed-point computation.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inner loops re-use existing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DirectedReachability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/>
              <a:t> query.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entire computation is also</a:t>
            </a:r>
          </a:p>
          <a:p>
            <a:pPr marL="0" indent="0">
              <a:buNone/>
            </a:pPr>
            <a:r>
              <a:rPr lang="en-US" dirty="0"/>
              <a:t>automatically </a:t>
            </a:r>
            <a:r>
              <a:rPr lang="en-US" dirty="0" err="1"/>
              <a:t>incrementalized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Declarative program uses 23 LOC.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237" y="2176557"/>
            <a:ext cx="2959563" cy="353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6907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r>
              <a:rPr lang="en-US" sz="4400" dirty="0"/>
              <a:t>Strongly Connected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861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srgbClr val="2B91AF"/>
              </a:solidFill>
              <a:latin typeface="Consolas"/>
            </a:endParaRP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repeatedly remove edges until fixed point.</a:t>
            </a:r>
            <a:endParaRPr lang="en-US" sz="1600" dirty="0">
              <a:solidFill>
                <a:srgbClr val="2B91AF"/>
              </a:solidFill>
              <a:latin typeface="Consolas"/>
            </a:endParaRPr>
          </a:p>
          <a:p>
            <a:r>
              <a:rPr lang="en-US" sz="1600" dirty="0">
                <a:solidFill>
                  <a:srgbClr val="2B91AF"/>
                </a:solidFill>
                <a:latin typeface="Consolas"/>
              </a:rPr>
              <a:t>Collection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 SCC(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this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Collection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 edges)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edges.FixedPoint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(y =&gt;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y.TrimAndTranspose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                             .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TrimAndTranspose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());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cs typeface="Times New Roman"/>
              </a:rPr>
              <a:t>// retain edges whose endpoint are reached by the same nodes.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r>
              <a:rPr lang="en-US" sz="1600" dirty="0">
                <a:solidFill>
                  <a:srgbClr val="2B91AF"/>
                </a:solidFill>
                <a:latin typeface="Consolas"/>
              </a:rPr>
              <a:t>Collection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TrimAndTranspose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this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Collection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 edges)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600" dirty="0" err="1">
                <a:solidFill>
                  <a:srgbClr val="0000FF"/>
                </a:solidFill>
                <a:latin typeface="Consolas"/>
              </a:rPr>
              <a:t>var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labels =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edges.DirectedReachability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/>
              </a:rPr>
              <a:t>   return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edges.Join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(labels, x =&gt;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x.src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, y =&gt; y.name, (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x,y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) =&gt; x.Label1(y))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           .Join(labels, x =&gt;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x.dst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, y =&gt; y.name, (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x,y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) =&gt; x.Label2(y)) 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           .Where(x =&gt; x.label1 == x.label2)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               .Select(x =&gt; 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new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</a:rPr>
              <a:t>Edge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x.dst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x.src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));</a:t>
            </a:r>
          </a:p>
          <a:p>
            <a:r>
              <a:rPr lang="en-US" sz="1600" dirty="0">
                <a:solidFill>
                  <a:prstClr val="black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49976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Streaming SCC on Twitter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CDFs for 24 hour windowed SCC of @mention graph.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667000"/>
            <a:ext cx="74676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528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generality of differential dataflow allows Naiad arrange computation more naturally and efficiently.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Better re-use of previous work, by changing “previous”.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Millisecond-scale updates for complex computations.</a:t>
            </a:r>
          </a:p>
          <a:p>
            <a:pPr marL="0" indent="0">
              <a:buNone/>
            </a:pPr>
            <a:r>
              <a:rPr lang="en-US" dirty="0"/>
              <a:t>Enables new and richer program patterns.</a:t>
            </a:r>
          </a:p>
          <a:p>
            <a:pPr marL="0" indent="0">
              <a:buNone/>
            </a:pPr>
            <a:r>
              <a:rPr lang="en-US" dirty="0"/>
              <a:t>	ex: SCC, also graph coloring, partitioning,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Bringing declarative data-parallel closer to imperative.</a:t>
            </a:r>
          </a:p>
        </p:txBody>
      </p:sp>
    </p:spTree>
    <p:extLst>
      <p:ext uri="{BB962C8B-B14F-4D97-AF65-F5344CB8AC3E}">
        <p14:creationId xmlns:p14="http://schemas.microsoft.com/office/powerpoint/2010/main" val="30202108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Naiad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Public code release available at project page: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2"/>
              </a:rPr>
              <a:t>http://research.microsoft.com/naiad/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3"/>
              </a:rPr>
              <a:t>http://bigdataatsvc.wordpress.com/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Code release is C#: Windows (.NET), Linux, OS X (Mono).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Come see our poster and demo, processing tweets.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94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577603" y="2926755"/>
            <a:ext cx="2188878" cy="2174571"/>
            <a:chOff x="2529708" y="1326727"/>
            <a:chExt cx="4175891" cy="4148596"/>
          </a:xfrm>
        </p:grpSpPr>
        <p:sp>
          <p:nvSpPr>
            <p:cNvPr id="5" name="Circular Arrow 4"/>
            <p:cNvSpPr/>
            <p:nvPr/>
          </p:nvSpPr>
          <p:spPr>
            <a:xfrm rot="16200000">
              <a:off x="2557003" y="1326726"/>
              <a:ext cx="4148596" cy="4148597"/>
            </a:xfrm>
            <a:prstGeom prst="circularArrow">
              <a:avLst>
                <a:gd name="adj1" fmla="val 4606"/>
                <a:gd name="adj2" fmla="val 1142319"/>
                <a:gd name="adj3" fmla="val 20313921"/>
                <a:gd name="adj4" fmla="val 10800000"/>
                <a:gd name="adj5" fmla="val 51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  <p:sp>
          <p:nvSpPr>
            <p:cNvPr id="6" name="Circular Arrow 5"/>
            <p:cNvSpPr/>
            <p:nvPr/>
          </p:nvSpPr>
          <p:spPr>
            <a:xfrm rot="5400000">
              <a:off x="2529709" y="1326726"/>
              <a:ext cx="4148596" cy="4148597"/>
            </a:xfrm>
            <a:prstGeom prst="circularArrow">
              <a:avLst>
                <a:gd name="adj1" fmla="val 4606"/>
                <a:gd name="adj2" fmla="val 1142319"/>
                <a:gd name="adj3" fmla="val 20313921"/>
                <a:gd name="adj4" fmla="val 10800000"/>
                <a:gd name="adj5" fmla="val 51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</p:grpSp>
      <p:sp>
        <p:nvSpPr>
          <p:cNvPr id="7" name="Oval 6"/>
          <p:cNvSpPr/>
          <p:nvPr/>
        </p:nvSpPr>
        <p:spPr>
          <a:xfrm>
            <a:off x="5143023" y="3235006"/>
            <a:ext cx="629640" cy="578036"/>
          </a:xfrm>
          <a:prstGeom prst="ellipse">
            <a:avLst/>
          </a:prstGeom>
          <a:solidFill>
            <a:schemeClr val="bg1"/>
          </a:solidFill>
          <a:ln w="914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 UI Light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097074" y="3157182"/>
            <a:ext cx="749290" cy="749291"/>
            <a:chOff x="5428521" y="1766330"/>
            <a:chExt cx="1429479" cy="1429479"/>
          </a:xfrm>
        </p:grpSpPr>
        <p:sp>
          <p:nvSpPr>
            <p:cNvPr id="9" name="Circular Arrow 8"/>
            <p:cNvSpPr/>
            <p:nvPr/>
          </p:nvSpPr>
          <p:spPr>
            <a:xfrm rot="5400000">
              <a:off x="5428521" y="1766330"/>
              <a:ext cx="1429479" cy="1429479"/>
            </a:xfrm>
            <a:prstGeom prst="circular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  <p:sp>
          <p:nvSpPr>
            <p:cNvPr id="10" name="Circular Arrow 9"/>
            <p:cNvSpPr/>
            <p:nvPr/>
          </p:nvSpPr>
          <p:spPr>
            <a:xfrm rot="16200000">
              <a:off x="5428521" y="1766330"/>
              <a:ext cx="1429479" cy="1429479"/>
            </a:xfrm>
            <a:prstGeom prst="circular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</p:grpSp>
      <p:sp>
        <p:nvSpPr>
          <p:cNvPr id="11" name="Oval 10"/>
          <p:cNvSpPr/>
          <p:nvPr/>
        </p:nvSpPr>
        <p:spPr>
          <a:xfrm flipV="1">
            <a:off x="5209286" y="4248454"/>
            <a:ext cx="604752" cy="555188"/>
          </a:xfrm>
          <a:prstGeom prst="ellipse">
            <a:avLst/>
          </a:prstGeom>
          <a:solidFill>
            <a:schemeClr val="bg1"/>
          </a:solidFill>
          <a:ln w="914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 UI Light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137017" y="4151402"/>
            <a:ext cx="749290" cy="749291"/>
            <a:chOff x="10378658" y="9556617"/>
            <a:chExt cx="2290574" cy="229057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3" name="Circular Arrow 12"/>
            <p:cNvSpPr/>
            <p:nvPr/>
          </p:nvSpPr>
          <p:spPr>
            <a:xfrm rot="5400000">
              <a:off x="10378658" y="9556619"/>
              <a:ext cx="2290574" cy="2290574"/>
            </a:xfrm>
            <a:prstGeom prst="circularArrow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  <p:sp>
          <p:nvSpPr>
            <p:cNvPr id="14" name="Circular Arrow 13"/>
            <p:cNvSpPr/>
            <p:nvPr/>
          </p:nvSpPr>
          <p:spPr>
            <a:xfrm rot="16200000">
              <a:off x="10378657" y="9556618"/>
              <a:ext cx="2290575" cy="2290574"/>
            </a:xfrm>
            <a:prstGeom prst="circularArrow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Segoe UI Light" pitchFamily="34" charset="0"/>
              </a:endParaRPr>
            </a:p>
          </p:txBody>
        </p:sp>
      </p:grpSp>
      <p:sp>
        <p:nvSpPr>
          <p:cNvPr id="15" name="Down Arrow 14"/>
          <p:cNvSpPr/>
          <p:nvPr/>
        </p:nvSpPr>
        <p:spPr>
          <a:xfrm>
            <a:off x="4346798" y="2590800"/>
            <a:ext cx="556136" cy="275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 Ligh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26878" y="3699451"/>
                <a:ext cx="122124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</m:sSup>
                    </m:oMath>
                  </m:oMathPara>
                </a14:m>
                <a:endParaRPr lang="en-US" sz="3600" dirty="0">
                  <a:latin typeface="Segoe UI Light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878" y="3699451"/>
                <a:ext cx="1221241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Down Arrow 16"/>
          <p:cNvSpPr/>
          <p:nvPr/>
        </p:nvSpPr>
        <p:spPr>
          <a:xfrm>
            <a:off x="4346798" y="5162559"/>
            <a:ext cx="556136" cy="275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egoe U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Data-parallel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 rot="9000000">
            <a:off x="3356206" y="3144116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632269" y="3791816"/>
            <a:ext cx="6324600" cy="1066800"/>
            <a:chOff x="1295400" y="4114800"/>
            <a:chExt cx="6324600" cy="1066800"/>
          </a:xfrm>
        </p:grpSpPr>
        <p:sp>
          <p:nvSpPr>
            <p:cNvPr id="32" name="Rectangle 31"/>
            <p:cNvSpPr/>
            <p:nvPr/>
          </p:nvSpPr>
          <p:spPr>
            <a:xfrm>
              <a:off x="1295400" y="4114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47800" y="42672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600200" y="44196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752600" y="45720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905000" y="47244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057400" y="4876800"/>
              <a:ext cx="4572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553200" y="4114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5532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086600" y="4495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65532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086600" y="4876800"/>
              <a:ext cx="533400" cy="3048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</a:t>
              </a:r>
            </a:p>
          </p:txBody>
        </p:sp>
      </p:grpSp>
      <p:sp>
        <p:nvSpPr>
          <p:cNvPr id="43" name="Right Arrow 42"/>
          <p:cNvSpPr/>
          <p:nvPr/>
        </p:nvSpPr>
        <p:spPr>
          <a:xfrm rot="1800000">
            <a:off x="3356206" y="4706216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72000" y="4947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572000" y="5328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ii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105400" y="5328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iii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5709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iv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05400" y="5709469"/>
            <a:ext cx="5334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83287" y="2788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83287" y="3169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583287" y="3550563"/>
            <a:ext cx="533400" cy="304800"/>
          </a:xfrm>
          <a:prstGeom prst="rect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</a:t>
            </a:r>
          </a:p>
        </p:txBody>
      </p:sp>
      <p:sp>
        <p:nvSpPr>
          <p:cNvPr id="52" name="Right Arrow 51"/>
          <p:cNvSpPr/>
          <p:nvPr/>
        </p:nvSpPr>
        <p:spPr>
          <a:xfrm rot="19800000">
            <a:off x="5770029" y="4604569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12600000">
            <a:off x="5731842" y="3093364"/>
            <a:ext cx="1026997" cy="8001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Data-parallel dataflow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Simple systems (</a:t>
            </a:r>
            <a:r>
              <a:rPr lang="en-US" dirty="0" err="1"/>
              <a:t>Hadoop</a:t>
            </a:r>
            <a:r>
              <a:rPr lang="en-US" dirty="0"/>
              <a:t>, Dryad) process entire collections.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Incremental updates.		(</a:t>
            </a:r>
            <a:r>
              <a:rPr lang="en-US" dirty="0" err="1"/>
              <a:t>StreamInsight</a:t>
            </a:r>
            <a:r>
              <a:rPr lang="en-US" dirty="0"/>
              <a:t>, </a:t>
            </a:r>
            <a:r>
              <a:rPr lang="en-US" dirty="0" err="1"/>
              <a:t>Incoop</a:t>
            </a:r>
            <a:r>
              <a:rPr 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Fixed point iteration. 		(</a:t>
            </a:r>
            <a:r>
              <a:rPr lang="en-US" dirty="0" err="1"/>
              <a:t>Datalog</a:t>
            </a:r>
            <a:r>
              <a:rPr lang="en-US" dirty="0"/>
              <a:t>, Rex, </a:t>
            </a:r>
            <a:r>
              <a:rPr lang="en-US" dirty="0" err="1"/>
              <a:t>Nephele</a:t>
            </a:r>
            <a:r>
              <a:rPr 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Prioritized computation. 	(</a:t>
            </a:r>
            <a:r>
              <a:rPr lang="en-US" dirty="0" err="1"/>
              <a:t>PrIter</a:t>
            </a:r>
            <a:r>
              <a:rPr 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Hard to compose, for non-trivial reasons. (IVM rec-queries)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e.g. </a:t>
            </a:r>
            <a:r>
              <a:rPr lang="en-US" dirty="0"/>
              <a:t>Maintaining the Strongly Connected Components </a:t>
            </a:r>
          </a:p>
          <a:p>
            <a:pPr marL="0" indent="0">
              <a:buNone/>
            </a:pPr>
            <a:r>
              <a:rPr lang="en-US" dirty="0"/>
              <a:t>        of a social graph as edges continually arrive/depart.</a:t>
            </a:r>
          </a:p>
        </p:txBody>
      </p:sp>
    </p:spTree>
    <p:extLst>
      <p:ext uri="{BB962C8B-B14F-4D97-AF65-F5344CB8AC3E}">
        <p14:creationId xmlns:p14="http://schemas.microsoft.com/office/powerpoint/2010/main" val="224639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Data-parallel compute engine using </a:t>
            </a:r>
            <a:r>
              <a:rPr lang="en-US" b="1" i="1" dirty="0"/>
              <a:t>differential dataflow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Aft>
                <a:spcPts val="500"/>
              </a:spcAft>
              <a:buNone/>
            </a:pPr>
            <a:r>
              <a:rPr lang="en-US" b="1" dirty="0"/>
              <a:t>C#/LINQ programming model:</a:t>
            </a:r>
          </a:p>
          <a:p>
            <a:r>
              <a:rPr lang="en-US" dirty="0"/>
              <a:t>arbitrarily nested loops,</a:t>
            </a:r>
          </a:p>
          <a:p>
            <a:r>
              <a:rPr lang="en-US" dirty="0"/>
              <a:t>incremental updates,</a:t>
            </a:r>
          </a:p>
          <a:p>
            <a:r>
              <a:rPr lang="en-US" dirty="0"/>
              <a:t>prioritization,</a:t>
            </a:r>
          </a:p>
          <a:p>
            <a:r>
              <a:rPr lang="en-US" dirty="0"/>
              <a:t>… </a:t>
            </a:r>
          </a:p>
          <a:p>
            <a:r>
              <a:rPr lang="en-US" b="1" u="sng" dirty="0"/>
              <a:t>fully </a:t>
            </a:r>
            <a:r>
              <a:rPr lang="en-US" b="1" u="sng" dirty="0" err="1"/>
              <a:t>composable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spcAft>
                <a:spcPts val="500"/>
              </a:spcAft>
              <a:buNone/>
            </a:pPr>
            <a:r>
              <a:rPr lang="en-US" b="1" dirty="0"/>
              <a:t>Trades memory for performance:</a:t>
            </a:r>
          </a:p>
          <a:p>
            <a:pPr marL="0" indent="0">
              <a:buNone/>
            </a:pPr>
            <a:r>
              <a:rPr lang="en-US" dirty="0"/>
              <a:t>Data-parallelism to scale memory.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2654763" cy="317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0467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Programmer writes a declarative Naiad program.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47750" y="3352800"/>
            <a:ext cx="7181850" cy="1981200"/>
            <a:chOff x="955076" y="3048000"/>
            <a:chExt cx="4419600" cy="1219200"/>
          </a:xfrm>
        </p:grpSpPr>
        <p:sp>
          <p:nvSpPr>
            <p:cNvPr id="6" name="Rounded Rectangle 5"/>
            <p:cNvSpPr/>
            <p:nvPr/>
          </p:nvSpPr>
          <p:spPr>
            <a:xfrm>
              <a:off x="2021876" y="3276600"/>
              <a:ext cx="2209800" cy="99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/>
              <a:r>
                <a:rPr lang="en-US" sz="2400" dirty="0">
                  <a:solidFill>
                    <a:sysClr val="windowText" lastClr="000000"/>
                  </a:solidFill>
                </a:rPr>
                <a:t>Loop Body</a:t>
              </a:r>
            </a:p>
          </p:txBody>
        </p:sp>
        <p:cxnSp>
          <p:nvCxnSpPr>
            <p:cNvPr id="7" name="Elbow Connector 6"/>
            <p:cNvCxnSpPr>
              <a:endCxn id="12" idx="0"/>
            </p:cNvCxnSpPr>
            <p:nvPr/>
          </p:nvCxnSpPr>
          <p:spPr>
            <a:xfrm>
              <a:off x="955076" y="3418622"/>
              <a:ext cx="2222634" cy="255390"/>
            </a:xfrm>
            <a:prstGeom prst="bentConnector2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endCxn id="9" idx="2"/>
            </p:cNvCxnSpPr>
            <p:nvPr/>
          </p:nvCxnSpPr>
          <p:spPr>
            <a:xfrm>
              <a:off x="955076" y="3932506"/>
              <a:ext cx="12192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/>
                <p:cNvSpPr/>
                <p:nvPr/>
              </p:nvSpPr>
              <p:spPr>
                <a:xfrm>
                  <a:off x="2174276" y="3674012"/>
                  <a:ext cx="553915" cy="51698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 ⋈</m:t>
                        </m:r>
                      </m:oMath>
                    </m:oMathPara>
                  </a14:m>
                  <a:endParaRPr lang="en-US" sz="2400" b="0" dirty="0">
                    <a:solidFill>
                      <a:sysClr val="windowText" lastClr="0000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Oval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74276" y="3674012"/>
                  <a:ext cx="553915" cy="516988"/>
                </a:xfrm>
                <a:prstGeom prst="ellipse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Oval 11"/>
                <p:cNvSpPr/>
                <p:nvPr/>
              </p:nvSpPr>
              <p:spPr>
                <a:xfrm>
                  <a:off x="2900752" y="3674012"/>
                  <a:ext cx="553915" cy="516988"/>
                </a:xfrm>
                <a:prstGeom prst="ellipse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dirty="0" smtClean="0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 ∪</m:t>
                        </m:r>
                      </m:oMath>
                    </m:oMathPara>
                  </a14:m>
                  <a:endParaRPr lang="en-US" sz="2400" b="0" dirty="0">
                    <a:solidFill>
                      <a:sysClr val="windowText" lastClr="00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Oval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0752" y="3674012"/>
                  <a:ext cx="553915" cy="516988"/>
                </a:xfrm>
                <a:prstGeom prst="ellipse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Oval 12"/>
            <p:cNvSpPr/>
            <p:nvPr/>
          </p:nvSpPr>
          <p:spPr>
            <a:xfrm>
              <a:off x="3601561" y="3674012"/>
              <a:ext cx="553915" cy="516988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solidFill>
                    <a:sysClr val="windowText" lastClr="000000"/>
                  </a:solidFill>
                </a:rPr>
                <a:t>Min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183676" y="3747867"/>
                  <a:ext cx="685800" cy="369277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400" b="0" i="1" dirty="0" smtClean="0">
                            <a:solidFill>
                              <a:sysClr val="windowText" lastClr="000000"/>
                            </a:solidFill>
                            <a:latin typeface="Cambria" pitchFamily="18" charset="0"/>
                          </a:rPr>
                          <m:t>Edges</m:t>
                        </m:r>
                      </m:oMath>
                    </m:oMathPara>
                  </a14:m>
                  <a:endParaRPr lang="en-US" sz="2400" i="1" dirty="0">
                    <a:solidFill>
                      <a:sysClr val="windowText" lastClr="000000"/>
                    </a:solidFill>
                    <a:latin typeface="Cambria" pitchFamily="18" charset="0"/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3676" y="3747867"/>
                  <a:ext cx="685800" cy="3692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961"/>
                  </a:stretch>
                </a:blipFill>
                <a:ln w="254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Rectangle 14"/>
            <p:cNvSpPr/>
            <p:nvPr/>
          </p:nvSpPr>
          <p:spPr>
            <a:xfrm>
              <a:off x="1183676" y="3235419"/>
              <a:ext cx="685800" cy="36927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0" i="1" dirty="0">
                  <a:solidFill>
                    <a:sysClr val="windowText" lastClr="000000"/>
                  </a:solidFill>
                  <a:latin typeface="Cambria" pitchFamily="18" charset="0"/>
                </a:rPr>
                <a:t>Labels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3454667" y="3932506"/>
              <a:ext cx="146894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728191" y="3932506"/>
              <a:ext cx="172561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4155476" y="3932506"/>
              <a:ext cx="1219200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endCxn id="9" idx="0"/>
            </p:cNvCxnSpPr>
            <p:nvPr/>
          </p:nvCxnSpPr>
          <p:spPr>
            <a:xfrm>
              <a:off x="1945676" y="3418622"/>
              <a:ext cx="505558" cy="255390"/>
            </a:xfrm>
            <a:prstGeom prst="bentConnector2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307876" y="3048000"/>
              <a:ext cx="0" cy="88450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526576" y="3048000"/>
              <a:ext cx="27813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15" idx="0"/>
            </p:cNvCxnSpPr>
            <p:nvPr/>
          </p:nvCxnSpPr>
          <p:spPr>
            <a:xfrm>
              <a:off x="1526576" y="3048000"/>
              <a:ext cx="0" cy="187419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4407860" y="3747867"/>
              <a:ext cx="762000" cy="36927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0" i="1" dirty="0">
                  <a:solidFill>
                    <a:sysClr val="windowText" lastClr="000000"/>
                  </a:solidFill>
                  <a:latin typeface="Cambria" pitchFamily="18" charset="0"/>
                </a:rPr>
                <a:t>Output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179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615148"/>
            <a:ext cx="8915400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// produces a (name, label) pair for each node in the input graph.</a:t>
            </a:r>
          </a:p>
          <a:p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public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DirectedReachability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Collection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&lt;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Edge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&gt; edges)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{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start each node in the graph with itself as a label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 err="1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var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nodes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edges.Select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(name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label =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.Distinct();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 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B050"/>
                </a:solidFill>
                <a:latin typeface="Consolas"/>
                <a:ea typeface="Calibri"/>
                <a:cs typeface="Times New Roman"/>
              </a:rPr>
              <a:t>// repeatedly update labels to the minimum of the labels of neighbors</a:t>
            </a:r>
            <a:endParaRPr lang="en-US" sz="16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return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nodes.FixedPoint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(x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x.Join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(edges, n =&gt; n.name, e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e.src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</a:t>
            </a: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      (n, e) =&gt; </a:t>
            </a:r>
            <a:r>
              <a:rPr lang="en-US" sz="1600" dirty="0">
                <a:solidFill>
                  <a:srgbClr val="0000FF"/>
                </a:solidFill>
                <a:latin typeface="Consolas"/>
                <a:ea typeface="Calibri"/>
                <a:cs typeface="Times New Roman"/>
              </a:rPr>
              <a:t>new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 </a:t>
            </a:r>
            <a:r>
              <a:rPr lang="en-US" sz="1600" dirty="0">
                <a:solidFill>
                  <a:srgbClr val="2B91AF"/>
                </a:solidFill>
                <a:latin typeface="Consolas"/>
                <a:ea typeface="Calibri"/>
                <a:cs typeface="Times New Roman"/>
              </a:rPr>
              <a:t>Node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e.dst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,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Concat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(nodes)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                                  .Min(n =&gt; n.name, n =&gt; </a:t>
            </a:r>
            <a:r>
              <a:rPr lang="en-US" sz="1600" dirty="0" err="1">
                <a:latin typeface="Consolas"/>
                <a:ea typeface="Calibri"/>
                <a:cs typeface="Times New Roman"/>
              </a:rPr>
              <a:t>n.label</a:t>
            </a:r>
            <a:r>
              <a:rPr lang="en-US" sz="1600" dirty="0">
                <a:latin typeface="Consolas"/>
                <a:ea typeface="Calibri"/>
                <a:cs typeface="Times New Roman"/>
              </a:rPr>
              <a:t>));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r>
              <a:rPr lang="en-US" sz="1600" dirty="0">
                <a:latin typeface="Consolas"/>
                <a:ea typeface="Calibri"/>
                <a:cs typeface="Times New Roman"/>
              </a:rPr>
              <a:t> }</a:t>
            </a:r>
          </a:p>
          <a:p>
            <a:endParaRPr lang="en-US" sz="1600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r>
              <a:rPr lang="en-US" dirty="0"/>
              <a:t>Using Naiad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Programmer writes a declarative Naiad program.</a:t>
            </a:r>
          </a:p>
        </p:txBody>
      </p:sp>
    </p:spTree>
    <p:extLst>
      <p:ext uri="{BB962C8B-B14F-4D97-AF65-F5344CB8AC3E}">
        <p14:creationId xmlns:p14="http://schemas.microsoft.com/office/powerpoint/2010/main" val="3129354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8311</TotalTime>
  <Words>1500</Words>
  <Application>Microsoft Office PowerPoint</Application>
  <PresentationFormat>On-screen Show (4:3)</PresentationFormat>
  <Paragraphs>679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Arial</vt:lpstr>
      <vt:lpstr>Calibri</vt:lpstr>
      <vt:lpstr>Cambria</vt:lpstr>
      <vt:lpstr>Cambria Math</vt:lpstr>
      <vt:lpstr>Century Gothic</vt:lpstr>
      <vt:lpstr>Consolas</vt:lpstr>
      <vt:lpstr>Courier New</vt:lpstr>
      <vt:lpstr>Palatino Linotype</vt:lpstr>
      <vt:lpstr>Segoe UI Light</vt:lpstr>
      <vt:lpstr>Times New Roman</vt:lpstr>
      <vt:lpstr>Executive</vt:lpstr>
      <vt:lpstr>Differential Dataflow (and the Naiad system) </vt:lpstr>
      <vt:lpstr>Data-parallel dataflow</vt:lpstr>
      <vt:lpstr>Data-parallel dataflow</vt:lpstr>
      <vt:lpstr>Data-parallel dataflow</vt:lpstr>
      <vt:lpstr>Data-parallel dataflow</vt:lpstr>
      <vt:lpstr>Data-parallel dataflow</vt:lpstr>
      <vt:lpstr>Naiad</vt:lpstr>
      <vt:lpstr>Using Naiad</vt:lpstr>
      <vt:lpstr>Using Naiad</vt:lpstr>
      <vt:lpstr>Using Naiad</vt:lpstr>
      <vt:lpstr>Using Naiad</vt:lpstr>
      <vt:lpstr>Using Naiad</vt:lpstr>
      <vt:lpstr>Using Naiad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Incremental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Differential Dataflow</vt:lpstr>
      <vt:lpstr>Empirical Efficacy</vt:lpstr>
      <vt:lpstr>Strongly Connected Components</vt:lpstr>
      <vt:lpstr>Strongly Connected Components</vt:lpstr>
      <vt:lpstr>Streaming SCC on Twitter</vt:lpstr>
      <vt:lpstr>Concluding Comments</vt:lpstr>
      <vt:lpstr>Naiad Status</vt:lpstr>
      <vt:lpstr>Questions?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Naiad The Animating Spirit of Rivers and Streams</dc:title>
  <dc:creator>Frank McSherry</dc:creator>
  <cp:lastModifiedBy>Kate Vogel (Vega Consulting LLC)</cp:lastModifiedBy>
  <cp:revision>141</cp:revision>
  <dcterms:created xsi:type="dcterms:W3CDTF">2011-10-21T20:14:31Z</dcterms:created>
  <dcterms:modified xsi:type="dcterms:W3CDTF">2016-08-26T23:09:28Z</dcterms:modified>
</cp:coreProperties>
</file>