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</p:sldMasterIdLst>
  <p:notesMasterIdLst>
    <p:notesMasterId r:id="rId34"/>
  </p:notesMasterIdLst>
  <p:sldIdLst>
    <p:sldId id="256" r:id="rId2"/>
    <p:sldId id="409" r:id="rId3"/>
    <p:sldId id="411" r:id="rId4"/>
    <p:sldId id="369" r:id="rId5"/>
    <p:sldId id="437" r:id="rId6"/>
    <p:sldId id="432" r:id="rId7"/>
    <p:sldId id="374" r:id="rId8"/>
    <p:sldId id="428" r:id="rId9"/>
    <p:sldId id="370" r:id="rId10"/>
    <p:sldId id="377" r:id="rId11"/>
    <p:sldId id="423" r:id="rId12"/>
    <p:sldId id="424" r:id="rId13"/>
    <p:sldId id="378" r:id="rId14"/>
    <p:sldId id="371" r:id="rId15"/>
    <p:sldId id="412" r:id="rId16"/>
    <p:sldId id="413" r:id="rId17"/>
    <p:sldId id="380" r:id="rId18"/>
    <p:sldId id="414" r:id="rId19"/>
    <p:sldId id="383" r:id="rId20"/>
    <p:sldId id="418" r:id="rId21"/>
    <p:sldId id="382" r:id="rId22"/>
    <p:sldId id="384" r:id="rId23"/>
    <p:sldId id="421" r:id="rId24"/>
    <p:sldId id="442" r:id="rId25"/>
    <p:sldId id="422" r:id="rId26"/>
    <p:sldId id="386" r:id="rId27"/>
    <p:sldId id="435" r:id="rId28"/>
    <p:sldId id="443" r:id="rId29"/>
    <p:sldId id="404" r:id="rId30"/>
    <p:sldId id="401" r:id="rId31"/>
    <p:sldId id="372" r:id="rId32"/>
    <p:sldId id="406" r:id="rId3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6259207-CF94-4953-93E3-ED2B4FA6BCC3}">
          <p14:sldIdLst>
            <p14:sldId id="256"/>
            <p14:sldId id="409"/>
            <p14:sldId id="411"/>
            <p14:sldId id="369"/>
            <p14:sldId id="437"/>
            <p14:sldId id="432"/>
            <p14:sldId id="374"/>
            <p14:sldId id="428"/>
            <p14:sldId id="370"/>
            <p14:sldId id="377"/>
            <p14:sldId id="423"/>
            <p14:sldId id="424"/>
            <p14:sldId id="378"/>
            <p14:sldId id="371"/>
            <p14:sldId id="412"/>
            <p14:sldId id="413"/>
            <p14:sldId id="380"/>
            <p14:sldId id="414"/>
            <p14:sldId id="383"/>
            <p14:sldId id="418"/>
            <p14:sldId id="382"/>
            <p14:sldId id="384"/>
            <p14:sldId id="421"/>
            <p14:sldId id="442"/>
            <p14:sldId id="422"/>
            <p14:sldId id="386"/>
            <p14:sldId id="435"/>
            <p14:sldId id="443"/>
            <p14:sldId id="404"/>
            <p14:sldId id="401"/>
            <p14:sldId id="372"/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73109" autoAdjust="0"/>
  </p:normalViewPr>
  <p:slideViewPr>
    <p:cSldViewPr>
      <p:cViewPr varScale="1">
        <p:scale>
          <a:sx n="56" d="100"/>
          <a:sy n="56" d="100"/>
        </p:scale>
        <p:origin x="20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6967"/>
          </a:xfrm>
          <a:prstGeom prst="rect">
            <a:avLst/>
          </a:prstGeom>
        </p:spPr>
        <p:txBody>
          <a:bodyPr vert="horz" lIns="92214" tIns="46107" rIns="92214" bIns="461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2214" tIns="46107" rIns="92214" bIns="46107" rtlCol="0"/>
          <a:lstStyle>
            <a:lvl1pPr algn="r">
              <a:defRPr sz="1200"/>
            </a:lvl1pPr>
          </a:lstStyle>
          <a:p>
            <a:fld id="{8A4C08E5-C7D6-4289-962F-3FD26545EE96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4" tIns="46107" rIns="92214" bIns="461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2214" tIns="46107" rIns="92214" bIns="461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099" cy="496967"/>
          </a:xfrm>
          <a:prstGeom prst="rect">
            <a:avLst/>
          </a:prstGeom>
        </p:spPr>
        <p:txBody>
          <a:bodyPr vert="horz" lIns="92214" tIns="46107" rIns="92214" bIns="461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2214" tIns="46107" rIns="92214" bIns="46107" rtlCol="0" anchor="b"/>
          <a:lstStyle>
            <a:lvl1pPr algn="r">
              <a:defRPr sz="1200"/>
            </a:lvl1pPr>
          </a:lstStyle>
          <a:p>
            <a:fld id="{28EE84F3-7D41-4C85-9ACE-ACD9A2458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48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43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3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59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012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40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677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72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19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51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71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6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727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137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723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716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04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29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715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34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440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440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61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50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96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717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1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82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23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5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03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04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84F3-7D41-4C85-9ACE-ACD9A2458CE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61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40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66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8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60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13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4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5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23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71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78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65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75B4-8A98-4D71-993D-0D8D29D62AD4}" type="datetimeFigureOut">
              <a:rPr kumimoji="1" lang="ja-JP" altLang="en-US" smtClean="0"/>
              <a:t>2016/8/27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B80D-3305-468B-BA63-0363F8E3674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8604448" y="638132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55D26DA-6470-4A9B-95E2-7D75CC1BDEF9}" type="slidenum">
              <a:rPr kumimoji="1" lang="en-US" altLang="ja-JP" smtClean="0"/>
              <a:pPr algn="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35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0.pn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ja-JP" sz="3200" b="1" i="1" dirty="0">
                <a:solidFill>
                  <a:schemeClr val="accent3"/>
                </a:solidFill>
              </a:rPr>
              <a:t>MEVAL</a:t>
            </a:r>
            <a:r>
              <a:rPr lang="en-US" altLang="ja-JP" sz="3200" dirty="0"/>
              <a:t>: A Practically Efficient System for</a:t>
            </a:r>
            <a:br>
              <a:rPr lang="en-US" altLang="ja-JP" sz="3200" dirty="0"/>
            </a:br>
            <a:r>
              <a:rPr lang="en-US" altLang="ja-JP" sz="3200" dirty="0"/>
              <a:t>Secure Multi-party Statistical Analysis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198984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>
                <a:solidFill>
                  <a:schemeClr val="tx1"/>
                </a:solidFill>
              </a:rPr>
              <a:t>Koki Hamada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l"/>
            <a:r>
              <a:rPr lang="en-US" altLang="ja-JP" dirty="0">
                <a:solidFill>
                  <a:schemeClr val="tx1"/>
                </a:solidFill>
              </a:rPr>
              <a:t>NTT Secure Platform Laboratories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00013"/>
            <a:ext cx="9509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27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outline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579296" cy="540060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Run on 3 desktop machines</a:t>
                </a:r>
              </a:p>
              <a:p>
                <a:pPr lvl="1"/>
                <a:r>
                  <a:rPr kumimoji="1" lang="en-US" altLang="ja-JP" dirty="0"/>
                  <a:t>CPU: Intel Core i7 3930K 3.2 GHz</a:t>
                </a:r>
              </a:p>
              <a:p>
                <a:pPr lvl="1"/>
                <a:r>
                  <a:rPr lang="en-US" altLang="ja-JP" dirty="0"/>
                  <a:t>RAM: 20 GB</a:t>
                </a:r>
              </a:p>
              <a:p>
                <a:pPr lvl="1"/>
                <a:r>
                  <a:rPr kumimoji="1" lang="en-US" altLang="ja-JP" dirty="0"/>
                  <a:t>SSD: 128 GB</a:t>
                </a:r>
              </a:p>
              <a:p>
                <a:pPr lvl="1"/>
                <a:r>
                  <a:rPr lang="en-US" altLang="ja-JP" dirty="0"/>
                  <a:t>OS: Linux (Ubuntu 12.04)</a:t>
                </a:r>
              </a:p>
              <a:p>
                <a:pPr lvl="1"/>
                <a:r>
                  <a:rPr lang="en-US" altLang="ja-JP" dirty="0"/>
                  <a:t>Networks:</a:t>
                </a:r>
              </a:p>
              <a:p>
                <a:pPr lvl="2"/>
                <a:r>
                  <a:rPr lang="en-US" altLang="ja-JP" dirty="0"/>
                  <a:t>1-Gbps LAN, 10-Gbps LAN, 200-Mbps WAN</a:t>
                </a:r>
              </a:p>
              <a:p>
                <a:pPr lvl="2"/>
                <a:endParaRPr lang="en-US" altLang="ja-JP" dirty="0"/>
              </a:p>
              <a:p>
                <a:r>
                  <a:rPr lang="en-US" altLang="ja-JP" dirty="0"/>
                  <a:t>Performance of basic MPC protocols were measured</a:t>
                </a:r>
              </a:p>
              <a:p>
                <a:pPr lvl="1"/>
                <a:r>
                  <a:rPr kumimoji="1" lang="en-US" altLang="ja-JP" dirty="0"/>
                  <a:t>Addition, multiplication, shuffling (with 61-bit input values)</a:t>
                </a:r>
              </a:p>
              <a:p>
                <a:pPr lvl="1"/>
                <a:r>
                  <a:rPr lang="en-US" altLang="ja-JP" dirty="0"/>
                  <a:t>Equality test, comparison, sorting (with 20-bit input values)</a:t>
                </a:r>
              </a:p>
              <a:p>
                <a:pPr lvl="2"/>
                <a:r>
                  <a:rPr lang="en-US" altLang="ja-JP" dirty="0"/>
                  <a:t>S</a:t>
                </a:r>
                <a:r>
                  <a:rPr kumimoji="1" lang="en-US" altLang="ja-JP" dirty="0"/>
                  <a:t>ize of field 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𝑝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61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kumimoji="1" lang="en-US" altLang="ja-JP" dirty="0"/>
                  <a:t>, but secret values are known to be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579296" cy="5400600"/>
              </a:xfrm>
              <a:blipFill rotWithShape="1">
                <a:blip r:embed="rId3"/>
                <a:stretch>
                  <a:fillRect l="-924" b="-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01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Performance </a:t>
            </a:r>
            <a:r>
              <a:rPr kumimoji="1" lang="en-US" altLang="ja-JP" dirty="0"/>
              <a:t>on </a:t>
            </a:r>
            <a:r>
              <a:rPr kumimoji="1" lang="en-US" altLang="ja-JP" u="sng" dirty="0"/>
              <a:t>1-Gbps LAN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Running-time on </a:t>
            </a:r>
            <a:r>
              <a:rPr kumimoji="1" lang="en-US" altLang="ja-JP" u="sng" dirty="0"/>
              <a:t>1-Gbps LAN</a:t>
            </a:r>
            <a:r>
              <a:rPr kumimoji="1" lang="en-US" altLang="ja-JP" dirty="0"/>
              <a:t> in seconds</a:t>
            </a:r>
          </a:p>
          <a:p>
            <a:pPr lvl="1"/>
            <a:r>
              <a:rPr lang="en-US" altLang="ja-JP" dirty="0"/>
              <a:t>Input values were randomly chosen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680245"/>
                  </p:ext>
                </p:extLst>
              </p:nvPr>
            </p:nvGraphicFramePr>
            <p:xfrm>
              <a:off x="683568" y="2276872"/>
              <a:ext cx="8169402" cy="27851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420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2986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#</a:t>
                          </a:r>
                          <a:r>
                            <a:rPr kumimoji="1" lang="en-US" altLang="ja-JP" sz="2000" baseline="0" dirty="0"/>
                            <a:t> items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Addition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0.012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0.138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724.63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0.017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0.135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1.191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11.449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8.73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Shuffling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0.031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0.234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2.603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29.073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3,439,617 </a:t>
                          </a:r>
                          <a:r>
                            <a:rPr kumimoji="1" lang="en-US" altLang="ja-JP" sz="2000" b="1" u="sng" baseline="0" dirty="0">
                              <a:solidFill>
                                <a:schemeClr val="accent2"/>
                              </a:solidFill>
                            </a:rPr>
                            <a:t>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Equality</a:t>
                          </a:r>
                          <a:r>
                            <a:rPr kumimoji="1" lang="en-US" altLang="ja-JP" sz="2000" baseline="0" dirty="0"/>
                            <a:t> test (20-bit)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0.839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0.668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0.880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9.024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11.08 MIPS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Comparison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0.413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0.287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0.592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13.680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7.30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Sorting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0.738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6.875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73.382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-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136,273 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680245"/>
                  </p:ext>
                </p:extLst>
              </p:nvPr>
            </p:nvGraphicFramePr>
            <p:xfrm>
              <a:off x="683568" y="2276872"/>
              <a:ext cx="8169402" cy="27851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42071"/>
                    <a:gridCol w="817880"/>
                    <a:gridCol w="817880"/>
                    <a:gridCol w="946467"/>
                    <a:gridCol w="946467"/>
                    <a:gridCol w="2298637"/>
                  </a:tblGrid>
                  <a:tr h="40767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#</a:t>
                          </a:r>
                          <a:r>
                            <a:rPr kumimoji="1" lang="en-US" altLang="ja-JP" sz="2000" baseline="0" dirty="0" smtClean="0"/>
                            <a:t> </a:t>
                          </a:r>
                          <a:r>
                            <a:rPr kumimoji="1" lang="en-US" altLang="ja-JP" sz="2000" baseline="0" dirty="0" smtClean="0"/>
                            <a:t>items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86567" t="-7463" r="-614179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6567" t="-7463" r="-514179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17949" t="-7463" r="-341667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21290" t="-7463" r="-243871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Addition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0.012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0.138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724.63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0.017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0.135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1.191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11.449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8.73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Shuffling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0.031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0.234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2.603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29.073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3,439,617 </a:t>
                          </a:r>
                          <a:r>
                            <a:rPr kumimoji="1" lang="en-US" altLang="ja-JP" sz="2000" b="1" u="sng" baseline="0" dirty="0" smtClean="0">
                              <a:solidFill>
                                <a:schemeClr val="accent2"/>
                              </a:solidFill>
                            </a:rPr>
                            <a:t>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Equality</a:t>
                          </a:r>
                          <a:r>
                            <a:rPr kumimoji="1" lang="en-US" altLang="ja-JP" sz="2000" baseline="0" dirty="0" smtClean="0"/>
                            <a:t> test (20-bit)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0.839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0.668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0.880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9.024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11.08 MIPS</a:t>
                          </a: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Comparison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0.413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0.287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0.592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13.680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7.30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Sorting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0.738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6.875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73.382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-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136,273 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正方形/長方形 8"/>
          <p:cNvSpPr/>
          <p:nvPr/>
        </p:nvSpPr>
        <p:spPr>
          <a:xfrm>
            <a:off x="5598368" y="2636912"/>
            <a:ext cx="936104" cy="20162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44008" y="4653136"/>
            <a:ext cx="954360" cy="4320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82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Performance </a:t>
            </a:r>
            <a:r>
              <a:rPr kumimoji="1" lang="en-US" altLang="ja-JP" dirty="0"/>
              <a:t>on </a:t>
            </a:r>
            <a:r>
              <a:rPr kumimoji="1" lang="en-US" altLang="ja-JP" u="sng" dirty="0"/>
              <a:t>10-Gbps LAN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Running-time on </a:t>
            </a:r>
            <a:r>
              <a:rPr kumimoji="1" lang="en-US" altLang="ja-JP" u="sng" dirty="0"/>
              <a:t>10-Gbps LAN</a:t>
            </a:r>
            <a:r>
              <a:rPr kumimoji="1" lang="en-US" altLang="ja-JP" dirty="0"/>
              <a:t> in seconds</a:t>
            </a:r>
          </a:p>
          <a:p>
            <a:pPr lvl="1"/>
            <a:r>
              <a:rPr lang="en-US" altLang="ja-JP" dirty="0"/>
              <a:t>Input values were randomly chosen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9706769"/>
                  </p:ext>
                </p:extLst>
              </p:nvPr>
            </p:nvGraphicFramePr>
            <p:xfrm>
              <a:off x="683568" y="2276872"/>
              <a:ext cx="8169402" cy="27851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420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2986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#</a:t>
                          </a:r>
                          <a:r>
                            <a:rPr kumimoji="1" lang="en-US" altLang="ja-JP" sz="2000" baseline="0" dirty="0"/>
                            <a:t> items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Addition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0.012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0.139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719.42</a:t>
                          </a:r>
                          <a:r>
                            <a:rPr kumimoji="1" lang="en-US" altLang="ja-JP" sz="2000" b="1" u="sng" baseline="0" dirty="0">
                              <a:solidFill>
                                <a:schemeClr val="accent2"/>
                              </a:solidFill>
                            </a:rPr>
                            <a:t>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0.017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0.050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0.469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4.752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21.04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Shuffling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0.020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0.118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1.315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15.073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6,634,379 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Equality</a:t>
                          </a:r>
                          <a:r>
                            <a:rPr kumimoji="1" lang="en-US" altLang="ja-JP" sz="2000" baseline="0" dirty="0"/>
                            <a:t> test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0.710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0.664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0.674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2.689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</a:t>
                          </a:r>
                          <a:r>
                            <a:rPr kumimoji="1" lang="en-US" altLang="ja-JP" sz="2000" b="1" u="sng" baseline="0" dirty="0">
                              <a:solidFill>
                                <a:schemeClr val="accent2"/>
                              </a:solidFill>
                            </a:rPr>
                            <a:t> 37.18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Comparison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0.322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0.263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0.287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1.699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58.85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Sorting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0.253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2.211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30.207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-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331,049 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9706769"/>
                  </p:ext>
                </p:extLst>
              </p:nvPr>
            </p:nvGraphicFramePr>
            <p:xfrm>
              <a:off x="683568" y="2276872"/>
              <a:ext cx="8169402" cy="27851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42071"/>
                    <a:gridCol w="817880"/>
                    <a:gridCol w="817880"/>
                    <a:gridCol w="946467"/>
                    <a:gridCol w="946467"/>
                    <a:gridCol w="2298637"/>
                  </a:tblGrid>
                  <a:tr h="40767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#</a:t>
                          </a:r>
                          <a:r>
                            <a:rPr kumimoji="1" lang="en-US" altLang="ja-JP" sz="2000" baseline="0" dirty="0" smtClean="0"/>
                            <a:t> </a:t>
                          </a:r>
                          <a:r>
                            <a:rPr kumimoji="1" lang="en-US" altLang="ja-JP" sz="2000" baseline="0" dirty="0" smtClean="0"/>
                            <a:t>items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86567" t="-7463" r="-614179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6567" t="-7463" r="-514179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17949" t="-7463" r="-341667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21290" t="-7463" r="-243871" b="-6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Addition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0.001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0.012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0.139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719.42</a:t>
                          </a:r>
                          <a:r>
                            <a:rPr kumimoji="1" lang="en-US" altLang="ja-JP" sz="2000" b="1" u="sng" baseline="0" dirty="0" smtClean="0">
                              <a:solidFill>
                                <a:schemeClr val="accent2"/>
                              </a:solidFill>
                            </a:rPr>
                            <a:t>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0.017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0.050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0.469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4.752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21.04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Shuffling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0.020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0.118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1.315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15.073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6,634,379 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Equality</a:t>
                          </a:r>
                          <a:r>
                            <a:rPr kumimoji="1" lang="en-US" altLang="ja-JP" sz="2000" baseline="0" dirty="0" smtClean="0"/>
                            <a:t> test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0.710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0.664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0.674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2.689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</a:t>
                          </a:r>
                          <a:r>
                            <a:rPr kumimoji="1" lang="en-US" altLang="ja-JP" sz="2000" b="1" u="sng" baseline="0" dirty="0" smtClean="0">
                              <a:solidFill>
                                <a:schemeClr val="accent2"/>
                              </a:solidFill>
                            </a:rPr>
                            <a:t> 37.18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Comparison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0.322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0.263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0.287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1.699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58.85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Sorting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0.253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2.211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30.207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-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331,049 items/s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正方形/長方形 10"/>
          <p:cNvSpPr/>
          <p:nvPr/>
        </p:nvSpPr>
        <p:spPr>
          <a:xfrm>
            <a:off x="5580112" y="2636912"/>
            <a:ext cx="936104" cy="20162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44008" y="4653136"/>
            <a:ext cx="936104" cy="4320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85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on </a:t>
            </a:r>
            <a:r>
              <a:rPr kumimoji="1" lang="en-US" altLang="ja-JP" u="sng" dirty="0"/>
              <a:t>WAN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Running-time on </a:t>
            </a:r>
            <a:r>
              <a:rPr kumimoji="1" lang="en-US" altLang="ja-JP" u="sng" dirty="0"/>
              <a:t>WAN</a:t>
            </a:r>
            <a:r>
              <a:rPr kumimoji="1" lang="en-US" altLang="ja-JP" dirty="0"/>
              <a:t> in seconds</a:t>
            </a:r>
          </a:p>
          <a:p>
            <a:pPr lvl="1"/>
            <a:r>
              <a:rPr lang="en-US" altLang="ja-JP" dirty="0"/>
              <a:t>200-Mbps best-effort delivery network was used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Network delay between machines were 24.6 , 36.1  and, 46.7 </a:t>
            </a:r>
            <a:r>
              <a:rPr kumimoji="1" lang="en-US" altLang="ja-JP" dirty="0" err="1"/>
              <a:t>ms</a:t>
            </a:r>
            <a:endParaRPr kumimoji="1" lang="en-US" altLang="ja-JP" dirty="0"/>
          </a:p>
          <a:p>
            <a:pPr lvl="1"/>
            <a:r>
              <a:rPr lang="en-US" altLang="ja-JP" dirty="0"/>
              <a:t>Input values were real medical data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97507"/>
              </p:ext>
            </p:extLst>
          </p:nvPr>
        </p:nvGraphicFramePr>
        <p:xfrm>
          <a:off x="181547" y="2924944"/>
          <a:ext cx="8926957" cy="277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4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#</a:t>
                      </a:r>
                      <a:r>
                        <a:rPr kumimoji="1" lang="en-US" altLang="ja-JP" sz="2000" baseline="0" dirty="0"/>
                        <a:t> items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1,547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10,829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108,290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Addition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-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0.001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0.001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0.001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0.002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u="sng" dirty="0">
                          <a:solidFill>
                            <a:schemeClr val="accent2"/>
                          </a:solidFill>
                        </a:rPr>
                        <a:t>= 54.009 MIPS</a:t>
                      </a:r>
                      <a:endParaRPr kumimoji="1" lang="ja-JP" altLang="en-US" sz="2000" b="1" u="sng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Multiplication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-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0.091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0.063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0.074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0.233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u="sng" dirty="0">
                          <a:solidFill>
                            <a:schemeClr val="accent2"/>
                          </a:solidFill>
                        </a:rPr>
                        <a:t>= 0.464 MIPS</a:t>
                      </a:r>
                      <a:endParaRPr kumimoji="1" lang="ja-JP" altLang="en-US" sz="2000" b="1" u="sng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Shuffling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-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0.059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0.062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0.125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0.671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u="sng" dirty="0">
                          <a:solidFill>
                            <a:schemeClr val="accent2"/>
                          </a:solidFill>
                        </a:rPr>
                        <a:t>= 161,385 items/s</a:t>
                      </a:r>
                      <a:endParaRPr kumimoji="1" lang="ja-JP" altLang="en-US" sz="2000" b="1" u="sng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Equality</a:t>
                      </a:r>
                      <a:r>
                        <a:rPr kumimoji="1" lang="en-US" altLang="ja-JP" sz="2000" baseline="0" dirty="0"/>
                        <a:t> test (20-bit)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0.970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0.930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1.030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1.591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5.468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u="sng" dirty="0">
                          <a:solidFill>
                            <a:schemeClr val="accent2"/>
                          </a:solidFill>
                        </a:rPr>
                        <a:t>= 0.019</a:t>
                      </a:r>
                      <a:r>
                        <a:rPr kumimoji="1" lang="en-US" altLang="ja-JP" sz="2000" b="1" u="sng" baseline="0" dirty="0">
                          <a:solidFill>
                            <a:schemeClr val="accent2"/>
                          </a:solidFill>
                        </a:rPr>
                        <a:t> MIPS</a:t>
                      </a:r>
                      <a:endParaRPr kumimoji="1" lang="ja-JP" altLang="en-US" sz="2000" b="1" u="sng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Comparison (20-bit)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0.634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0.771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0.961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1.647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6.174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u="sng" dirty="0">
                          <a:solidFill>
                            <a:schemeClr val="accent2"/>
                          </a:solidFill>
                        </a:rPr>
                        <a:t>= 0.017 MIPS</a:t>
                      </a:r>
                      <a:endParaRPr kumimoji="1" lang="ja-JP" altLang="en-US" sz="2000" b="1" u="sng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Sorting (20-bit)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1.075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1.032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0.772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1.595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12.723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u="sng" dirty="0">
                          <a:solidFill>
                            <a:schemeClr val="accent2"/>
                          </a:solidFill>
                        </a:rPr>
                        <a:t>= 8,511 items</a:t>
                      </a:r>
                      <a:r>
                        <a:rPr kumimoji="1" lang="en-US" altLang="ja-JP" sz="2000" b="1" u="sng" baseline="0" dirty="0">
                          <a:solidFill>
                            <a:schemeClr val="accent2"/>
                          </a:solidFill>
                        </a:rPr>
                        <a:t>/s</a:t>
                      </a:r>
                      <a:endParaRPr kumimoji="1" lang="ja-JP" altLang="en-US" sz="2000" b="1" u="sng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5942187" y="3284984"/>
            <a:ext cx="1080120" cy="237626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139952" y="2924944"/>
            <a:ext cx="792088" cy="273630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59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Techniques used in </a:t>
            </a:r>
            <a:r>
              <a:rPr kumimoji="1" lang="en-US" altLang="ja-JP" i="1" dirty="0" err="1">
                <a:solidFill>
                  <a:schemeClr val="accent3"/>
                </a:solidFill>
              </a:rPr>
              <a:t>meval</a:t>
            </a:r>
            <a:endParaRPr kumimoji="1" lang="ja-JP" altLang="en-US" i="1" dirty="0">
              <a:solidFill>
                <a:schemeClr val="accent3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22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Techniques used in</a:t>
            </a:r>
            <a:r>
              <a:rPr kumimoji="1" lang="en-US" altLang="ja-JP" dirty="0"/>
              <a:t> </a:t>
            </a:r>
            <a:r>
              <a:rPr kumimoji="1" lang="en-US" altLang="ja-JP" b="1" i="1" dirty="0">
                <a:solidFill>
                  <a:schemeClr val="accent3"/>
                </a:solidFill>
              </a:rPr>
              <a:t>MEVAL</a:t>
            </a:r>
            <a:endParaRPr kumimoji="1" lang="ja-JP" altLang="en-US" b="1" i="1" dirty="0">
              <a:solidFill>
                <a:schemeClr val="accent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mplementation techniques</a:t>
            </a:r>
          </a:p>
          <a:p>
            <a:r>
              <a:rPr lang="en-US" altLang="ja-JP" dirty="0"/>
              <a:t>Efficient high-level protocols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73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Careful implementation was done </a:t>
            </a:r>
            <a:r>
              <a:rPr kumimoji="1" lang="en-US" altLang="ja-JP" b="1" u="sng" dirty="0">
                <a:solidFill>
                  <a:schemeClr val="accent2"/>
                </a:solidFill>
              </a:rPr>
              <a:t>for real-world performance</a:t>
            </a:r>
          </a:p>
          <a:p>
            <a:r>
              <a:rPr lang="en-US" altLang="ja-JP" dirty="0"/>
              <a:t>Main points of our efficient implementation are: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Asynchronous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Pseudorandom secret sharing technique implemented with AES-NI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Optimized field operations on </a:t>
            </a:r>
            <a:r>
              <a:rPr kumimoji="1" lang="en-US" altLang="ja-JP" dirty="0" err="1"/>
              <a:t>Mersenne</a:t>
            </a:r>
            <a:r>
              <a:rPr kumimoji="1" lang="en-US" altLang="ja-JP" dirty="0"/>
              <a:t> prime field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04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線コネクタ 39"/>
          <p:cNvCxnSpPr/>
          <p:nvPr/>
        </p:nvCxnSpPr>
        <p:spPr>
          <a:xfrm>
            <a:off x="1049107" y="5873283"/>
            <a:ext cx="8592247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43608" y="5081195"/>
            <a:ext cx="8592247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1043609" y="3607082"/>
            <a:ext cx="7740804" cy="2702238"/>
            <a:chOff x="1043609" y="2708920"/>
            <a:chExt cx="7740804" cy="2952328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2017865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3504560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4393172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400037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6886732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750829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043609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8784413" y="2708920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Without asynchronous processing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 our settings, times consumed by </a:t>
            </a:r>
            <a:r>
              <a:rPr lang="en-US" altLang="ja-JP" dirty="0"/>
              <a:t>data transfer</a:t>
            </a:r>
            <a:r>
              <a:rPr kumimoji="1" lang="en-US" altLang="ja-JP" dirty="0"/>
              <a:t> and local computation are comparable</a:t>
            </a:r>
          </a:p>
          <a:p>
            <a:r>
              <a:rPr kumimoji="1" lang="en-US" altLang="ja-JP" dirty="0"/>
              <a:t>So, naïve implementation leaves </a:t>
            </a:r>
            <a:r>
              <a:rPr lang="en-US" altLang="ja-JP" dirty="0"/>
              <a:t>many</a:t>
            </a:r>
            <a:r>
              <a:rPr kumimoji="1" lang="en-US" altLang="ja-JP" dirty="0"/>
              <a:t> resources </a:t>
            </a:r>
            <a:r>
              <a:rPr lang="en-US" altLang="ja-JP" dirty="0"/>
              <a:t>unused</a:t>
            </a:r>
            <a:endParaRPr kumimoji="1" lang="en-US" altLang="ja-JP" dirty="0"/>
          </a:p>
          <a:p>
            <a:pPr lvl="1"/>
            <a:r>
              <a:rPr lang="en-US" altLang="ja-JP" dirty="0"/>
              <a:t>Example: cascade conductions of MPC protocols</a:t>
            </a:r>
            <a:endParaRPr kumimoji="1" lang="ja-JP" altLang="en-US" dirty="0"/>
          </a:p>
        </p:txBody>
      </p:sp>
      <p:sp>
        <p:nvSpPr>
          <p:cNvPr id="10" name="ホームベース 9"/>
          <p:cNvSpPr/>
          <p:nvPr/>
        </p:nvSpPr>
        <p:spPr>
          <a:xfrm>
            <a:off x="2017865" y="3645024"/>
            <a:ext cx="1486695" cy="576064"/>
          </a:xfrm>
          <a:prstGeom prst="homePlate">
            <a:avLst>
              <a:gd name="adj" fmla="val 1866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1043609" y="3645024"/>
            <a:ext cx="974256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p:sp>
        <p:nvSpPr>
          <p:cNvPr id="12" name="ホームベース 11"/>
          <p:cNvSpPr/>
          <p:nvPr/>
        </p:nvSpPr>
        <p:spPr>
          <a:xfrm>
            <a:off x="3528366" y="3645024"/>
            <a:ext cx="840291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16" name="左中かっこ 15"/>
          <p:cNvSpPr/>
          <p:nvPr/>
        </p:nvSpPr>
        <p:spPr>
          <a:xfrm rot="5400000">
            <a:off x="2574693" y="1813118"/>
            <a:ext cx="262879" cy="3325048"/>
          </a:xfrm>
          <a:prstGeom prst="leftBrace">
            <a:avLst>
              <a:gd name="adj1" fmla="val 3046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46372" y="3001643"/>
            <a:ext cx="15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conduction</a:t>
            </a:r>
            <a:endParaRPr kumimoji="1" lang="ja-JP" altLang="en-US" dirty="0"/>
          </a:p>
        </p:txBody>
      </p:sp>
      <p:sp>
        <p:nvSpPr>
          <p:cNvPr id="19" name="ホームベース 18"/>
          <p:cNvSpPr/>
          <p:nvPr/>
        </p:nvSpPr>
        <p:spPr>
          <a:xfrm>
            <a:off x="5400038" y="3645024"/>
            <a:ext cx="1486694" cy="576064"/>
          </a:xfrm>
          <a:prstGeom prst="homePlate">
            <a:avLst>
              <a:gd name="adj" fmla="val 1866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ホームベース 19"/>
          <p:cNvSpPr/>
          <p:nvPr/>
        </p:nvSpPr>
        <p:spPr>
          <a:xfrm>
            <a:off x="4393171" y="3645024"/>
            <a:ext cx="1006865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p:sp>
        <p:nvSpPr>
          <p:cNvPr id="21" name="ホームベース 20"/>
          <p:cNvSpPr/>
          <p:nvPr/>
        </p:nvSpPr>
        <p:spPr>
          <a:xfrm>
            <a:off x="6886733" y="3645024"/>
            <a:ext cx="864096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22" name="左中かっこ 21"/>
          <p:cNvSpPr/>
          <p:nvPr/>
        </p:nvSpPr>
        <p:spPr>
          <a:xfrm rot="5400000">
            <a:off x="5956865" y="1813118"/>
            <a:ext cx="262879" cy="3325048"/>
          </a:xfrm>
          <a:prstGeom prst="leftBrace">
            <a:avLst>
              <a:gd name="adj1" fmla="val 3046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28544" y="3001643"/>
            <a:ext cx="156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lang="en-US" altLang="ja-JP" baseline="30000" dirty="0"/>
              <a:t>nd</a:t>
            </a:r>
            <a:r>
              <a:rPr lang="en-US" altLang="ja-JP" dirty="0"/>
              <a:t> </a:t>
            </a:r>
            <a:r>
              <a:rPr kumimoji="1" lang="en-US" altLang="ja-JP" dirty="0"/>
              <a:t>conduction</a:t>
            </a:r>
            <a:endParaRPr kumimoji="1" lang="ja-JP" altLang="en-US" dirty="0"/>
          </a:p>
        </p:txBody>
      </p:sp>
      <p:sp>
        <p:nvSpPr>
          <p:cNvPr id="24" name="ホームベース 23"/>
          <p:cNvSpPr/>
          <p:nvPr/>
        </p:nvSpPr>
        <p:spPr>
          <a:xfrm>
            <a:off x="7750829" y="3645024"/>
            <a:ext cx="1033584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8838350" y="3794556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350" y="3794556"/>
                <a:ext cx="25006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-63" y="4725144"/>
            <a:ext cx="9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Network</a:t>
            </a:r>
          </a:p>
          <a:p>
            <a:pPr algn="r"/>
            <a:r>
              <a:rPr lang="en-US" altLang="ja-JP" dirty="0"/>
              <a:t>usage</a:t>
            </a:r>
            <a:endParaRPr kumimoji="1" lang="en-US" altLang="ja-JP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4689" y="5517232"/>
            <a:ext cx="72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/>
              <a:t>CPU</a:t>
            </a:r>
            <a:br>
              <a:rPr lang="en-US" altLang="ja-JP" dirty="0"/>
            </a:br>
            <a:r>
              <a:rPr lang="en-US" altLang="ja-JP" dirty="0"/>
              <a:t>usage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1043609" y="4861494"/>
            <a:ext cx="974256" cy="439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2017867" y="5653582"/>
            <a:ext cx="1486694" cy="4394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504561" y="4861494"/>
            <a:ext cx="1895476" cy="439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5400037" y="5653582"/>
            <a:ext cx="1486696" cy="4394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6886731" y="4861494"/>
            <a:ext cx="1897681" cy="439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300233" y="4581128"/>
            <a:ext cx="859224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Careful implementation was done for real-world performance</a:t>
            </a:r>
          </a:p>
          <a:p>
            <a:r>
              <a:rPr lang="en-US" altLang="ja-JP" dirty="0"/>
              <a:t>Main points of our efficient implementation are: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Asynchronous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Pseudorandom secret sharing technique implemented with AES-NI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Optimized field operations on </a:t>
            </a:r>
            <a:r>
              <a:rPr kumimoji="1" lang="en-US" altLang="ja-JP" dirty="0" err="1"/>
              <a:t>Mersenne</a:t>
            </a:r>
            <a:r>
              <a:rPr kumimoji="1" lang="en-US" altLang="ja-JP" dirty="0"/>
              <a:t> prime field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021" y="4221088"/>
            <a:ext cx="3682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ime consumed by sending/receiving</a:t>
            </a:r>
          </a:p>
          <a:p>
            <a:endParaRPr kumimoji="1" lang="en-US" altLang="ja-JP" dirty="0"/>
          </a:p>
          <a:p>
            <a:r>
              <a:rPr lang="en-US" altLang="ja-JP" dirty="0"/>
              <a:t>Time consumed by local computation</a:t>
            </a:r>
          </a:p>
          <a:p>
            <a:endParaRPr lang="en-US" altLang="ja-JP" dirty="0"/>
          </a:p>
          <a:p>
            <a:r>
              <a:rPr lang="en-US" altLang="ja-JP" dirty="0"/>
              <a:t>Running time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4139952" y="4077072"/>
            <a:ext cx="0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139952" y="4300449"/>
            <a:ext cx="3030955" cy="21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170907" y="4849901"/>
            <a:ext cx="1073495" cy="21970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139950" y="5373216"/>
            <a:ext cx="4104452" cy="219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2800" y="3707740"/>
            <a:ext cx="482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Running time details (before applying our ideas):</a:t>
            </a:r>
            <a:endParaRPr kumimoji="1" lang="ja-JP" altLang="en-US" b="1" i="1" u="sng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457021" y="5229200"/>
            <a:ext cx="800341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1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コネクタ 34"/>
          <p:cNvCxnSpPr/>
          <p:nvPr/>
        </p:nvCxnSpPr>
        <p:spPr>
          <a:xfrm>
            <a:off x="1043609" y="1772816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043608" y="2276872"/>
            <a:ext cx="8592247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49107" y="3149854"/>
            <a:ext cx="8592247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049107" y="4005064"/>
            <a:ext cx="8592247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049107" y="5873283"/>
            <a:ext cx="8592247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Asynchronous processing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908720"/>
            <a:ext cx="8670726" cy="5400600"/>
          </a:xfrm>
        </p:spPr>
        <p:txBody>
          <a:bodyPr/>
          <a:lstStyle/>
          <a:p>
            <a:r>
              <a:rPr lang="en-US" altLang="ja-JP" dirty="0"/>
              <a:t>Asynchronous implementation enables better resource usage</a:t>
            </a:r>
            <a:endParaRPr kumimoji="1" lang="en-US" altLang="ja-JP" dirty="0"/>
          </a:p>
        </p:txBody>
      </p:sp>
      <p:sp>
        <p:nvSpPr>
          <p:cNvPr id="10" name="ホームベース 9"/>
          <p:cNvSpPr/>
          <p:nvPr/>
        </p:nvSpPr>
        <p:spPr>
          <a:xfrm>
            <a:off x="2017865" y="1988841"/>
            <a:ext cx="1486695" cy="576064"/>
          </a:xfrm>
          <a:prstGeom prst="homePlate">
            <a:avLst>
              <a:gd name="adj" fmla="val 1866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1043609" y="1988841"/>
            <a:ext cx="974256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p:sp>
        <p:nvSpPr>
          <p:cNvPr id="12" name="ホームベース 11"/>
          <p:cNvSpPr/>
          <p:nvPr/>
        </p:nvSpPr>
        <p:spPr>
          <a:xfrm>
            <a:off x="4042802" y="1988841"/>
            <a:ext cx="840291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19" name="ホームベース 18"/>
          <p:cNvSpPr/>
          <p:nvPr/>
        </p:nvSpPr>
        <p:spPr>
          <a:xfrm>
            <a:off x="3504560" y="2852936"/>
            <a:ext cx="1486694" cy="576064"/>
          </a:xfrm>
          <a:prstGeom prst="homePlate">
            <a:avLst>
              <a:gd name="adj" fmla="val 1866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ホームベース 19"/>
          <p:cNvSpPr/>
          <p:nvPr/>
        </p:nvSpPr>
        <p:spPr>
          <a:xfrm>
            <a:off x="2026586" y="2852936"/>
            <a:ext cx="1006865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p:sp>
        <p:nvSpPr>
          <p:cNvPr id="21" name="ホームベース 20"/>
          <p:cNvSpPr/>
          <p:nvPr/>
        </p:nvSpPr>
        <p:spPr>
          <a:xfrm>
            <a:off x="4991600" y="2852936"/>
            <a:ext cx="864096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24" name="ホームベース 23"/>
          <p:cNvSpPr/>
          <p:nvPr/>
        </p:nvSpPr>
        <p:spPr>
          <a:xfrm>
            <a:off x="5855408" y="1988841"/>
            <a:ext cx="1033584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043608" y="4861494"/>
            <a:ext cx="8280919" cy="439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2017866" y="5653582"/>
            <a:ext cx="4460427" cy="4394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888992" y="5653582"/>
            <a:ext cx="1495587" cy="4394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ホームベース 39"/>
          <p:cNvSpPr/>
          <p:nvPr/>
        </p:nvSpPr>
        <p:spPr>
          <a:xfrm>
            <a:off x="3033451" y="3696393"/>
            <a:ext cx="1006865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p:sp>
        <p:nvSpPr>
          <p:cNvPr id="41" name="ホームベース 40"/>
          <p:cNvSpPr/>
          <p:nvPr/>
        </p:nvSpPr>
        <p:spPr>
          <a:xfrm>
            <a:off x="4991600" y="3717032"/>
            <a:ext cx="1486694" cy="576064"/>
          </a:xfrm>
          <a:prstGeom prst="homePlate">
            <a:avLst>
              <a:gd name="adj" fmla="val 1866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ホームベース 43"/>
          <p:cNvSpPr/>
          <p:nvPr/>
        </p:nvSpPr>
        <p:spPr>
          <a:xfrm>
            <a:off x="6897884" y="1988840"/>
            <a:ext cx="1486695" cy="576064"/>
          </a:xfrm>
          <a:prstGeom prst="homePlate">
            <a:avLst>
              <a:gd name="adj" fmla="val 1866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ホームベース 44"/>
          <p:cNvSpPr/>
          <p:nvPr/>
        </p:nvSpPr>
        <p:spPr>
          <a:xfrm>
            <a:off x="6897884" y="3696393"/>
            <a:ext cx="840291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48" name="ホームベース 47"/>
          <p:cNvSpPr/>
          <p:nvPr/>
        </p:nvSpPr>
        <p:spPr>
          <a:xfrm>
            <a:off x="7738175" y="2852936"/>
            <a:ext cx="1033584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Receive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496" y="209220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Thread 1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496" y="2956302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Thread 2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496" y="3799759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Thread 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8838007" y="2138373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007" y="2138373"/>
                <a:ext cx="25006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9361982" y="3866564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982" y="3866564"/>
                <a:ext cx="250068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コネクタ 54"/>
          <p:cNvCxnSpPr/>
          <p:nvPr/>
        </p:nvCxnSpPr>
        <p:spPr>
          <a:xfrm>
            <a:off x="300233" y="4581128"/>
            <a:ext cx="859224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ホームベース 55"/>
          <p:cNvSpPr/>
          <p:nvPr/>
        </p:nvSpPr>
        <p:spPr>
          <a:xfrm>
            <a:off x="8771759" y="2852936"/>
            <a:ext cx="1486695" cy="576064"/>
          </a:xfrm>
          <a:prstGeom prst="homePlate">
            <a:avLst>
              <a:gd name="adj" fmla="val 1866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ホームベース 56"/>
          <p:cNvSpPr/>
          <p:nvPr/>
        </p:nvSpPr>
        <p:spPr>
          <a:xfrm>
            <a:off x="8771759" y="1988841"/>
            <a:ext cx="840291" cy="576064"/>
          </a:xfrm>
          <a:prstGeom prst="homePlate">
            <a:avLst>
              <a:gd name="adj" fmla="val 186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8771759" y="5653582"/>
            <a:ext cx="552768" cy="4394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63" y="4725144"/>
            <a:ext cx="9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Network</a:t>
            </a:r>
          </a:p>
          <a:p>
            <a:pPr algn="r"/>
            <a:r>
              <a:rPr lang="en-US" altLang="ja-JP" dirty="0"/>
              <a:t>usage</a:t>
            </a:r>
            <a:endParaRPr kumimoji="1" lang="en-US" altLang="ja-JP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4689" y="5517232"/>
            <a:ext cx="72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/>
              <a:t>CPU</a:t>
            </a:r>
            <a:br>
              <a:rPr lang="en-US" altLang="ja-JP" dirty="0"/>
            </a:br>
            <a:r>
              <a:rPr lang="en-US" altLang="ja-JP" dirty="0"/>
              <a:t>usage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8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400600"/>
          </a:xfrm>
        </p:spPr>
        <p:txBody>
          <a:bodyPr/>
          <a:lstStyle/>
          <a:p>
            <a:r>
              <a:rPr kumimoji="1" lang="en-US" altLang="ja-JP" dirty="0"/>
              <a:t>Introduction of our MPC system </a:t>
            </a:r>
            <a:r>
              <a:rPr kumimoji="1" lang="en-US" altLang="ja-JP" b="1" i="1" dirty="0">
                <a:solidFill>
                  <a:schemeClr val="accent3"/>
                </a:solidFill>
              </a:rPr>
              <a:t>MEVAL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en-US" altLang="ja-JP" b="1" i="1" u="sng" dirty="0">
                <a:solidFill>
                  <a:schemeClr val="accent3"/>
                </a:solidFill>
              </a:rPr>
              <a:t>M</a:t>
            </a:r>
            <a:r>
              <a:rPr lang="en-US" altLang="ja-JP" dirty="0"/>
              <a:t>ulti-party </a:t>
            </a:r>
            <a:r>
              <a:rPr lang="en-US" altLang="ja-JP" b="1" i="1" u="sng" dirty="0" err="1">
                <a:solidFill>
                  <a:schemeClr val="accent3"/>
                </a:solidFill>
              </a:rPr>
              <a:t>EVAL</a:t>
            </a:r>
            <a:r>
              <a:rPr lang="en-US" altLang="ja-JP" dirty="0" err="1"/>
              <a:t>uator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Main features of </a:t>
            </a:r>
            <a:r>
              <a:rPr lang="en-US" altLang="ja-JP" b="1" i="1" dirty="0">
                <a:solidFill>
                  <a:schemeClr val="accent3"/>
                </a:solidFill>
              </a:rPr>
              <a:t>MEVAL</a:t>
            </a:r>
            <a:r>
              <a:rPr lang="en-US" altLang="ja-JP" dirty="0"/>
              <a:t>: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sz="3600" b="1" u="sng" dirty="0">
                <a:solidFill>
                  <a:schemeClr val="accent2"/>
                </a:solidFill>
              </a:rPr>
              <a:t>8.7 MIPS</a:t>
            </a:r>
            <a:r>
              <a:rPr lang="en-US" altLang="ja-JP" dirty="0"/>
              <a:t> (million instructions per second) 61-bit </a:t>
            </a:r>
            <a:r>
              <a:rPr lang="en-US" altLang="ja-JP" b="1" u="sng" dirty="0">
                <a:solidFill>
                  <a:schemeClr val="accent2"/>
                </a:solidFill>
              </a:rPr>
              <a:t>multiplication</a:t>
            </a:r>
            <a:endParaRPr lang="en-US" altLang="ja-JP" dirty="0"/>
          </a:p>
          <a:p>
            <a:pPr lvl="1"/>
            <a:r>
              <a:rPr lang="en-US" altLang="ja-JP" dirty="0"/>
              <a:t> </a:t>
            </a:r>
            <a:r>
              <a:rPr lang="en-US" altLang="ja-JP" sz="3600" b="1" u="sng" dirty="0">
                <a:solidFill>
                  <a:schemeClr val="accent2"/>
                </a:solidFill>
              </a:rPr>
              <a:t>6.9 seconds</a:t>
            </a:r>
            <a:r>
              <a:rPr lang="en-US" altLang="ja-JP" dirty="0"/>
              <a:t> for </a:t>
            </a:r>
            <a:r>
              <a:rPr lang="en-US" altLang="ja-JP" b="1" u="sng" dirty="0">
                <a:solidFill>
                  <a:schemeClr val="accent2"/>
                </a:solidFill>
              </a:rPr>
              <a:t>Sorting</a:t>
            </a:r>
            <a:r>
              <a:rPr lang="en-US" altLang="ja-JP" dirty="0"/>
              <a:t> </a:t>
            </a:r>
            <a:r>
              <a:rPr lang="en-US" altLang="ja-JP" sz="3600" b="1" u="sng" dirty="0">
                <a:solidFill>
                  <a:schemeClr val="accent2"/>
                </a:solidFill>
              </a:rPr>
              <a:t>1 million</a:t>
            </a:r>
            <a:r>
              <a:rPr lang="en-US" altLang="ja-JP" dirty="0"/>
              <a:t> 20-bit items</a:t>
            </a:r>
          </a:p>
        </p:txBody>
      </p:sp>
    </p:spTree>
    <p:extLst>
      <p:ext uri="{BB962C8B-B14F-4D97-AF65-F5344CB8AC3E}">
        <p14:creationId xmlns:p14="http://schemas.microsoft.com/office/powerpoint/2010/main" val="1258613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Careful implementation was done for real-world performance</a:t>
            </a:r>
          </a:p>
          <a:p>
            <a:r>
              <a:rPr lang="en-US" altLang="ja-JP" dirty="0"/>
              <a:t>Main points of our efficient implementation are: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Asynchronous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Pseudorandom secret sharing technique implemented with AES-NI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Optimized field operations on </a:t>
            </a:r>
            <a:r>
              <a:rPr kumimoji="1" lang="en-US" altLang="ja-JP" dirty="0" err="1"/>
              <a:t>Mersenne</a:t>
            </a:r>
            <a:r>
              <a:rPr kumimoji="1" lang="en-US" altLang="ja-JP" dirty="0"/>
              <a:t> prime field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021" y="4221088"/>
            <a:ext cx="3682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ime consumed by sending/receiving</a:t>
            </a:r>
          </a:p>
          <a:p>
            <a:endParaRPr kumimoji="1" lang="en-US" altLang="ja-JP" dirty="0"/>
          </a:p>
          <a:p>
            <a:r>
              <a:rPr lang="en-US" altLang="ja-JP" dirty="0"/>
              <a:t>Time consumed by local computation</a:t>
            </a:r>
          </a:p>
          <a:p>
            <a:endParaRPr lang="en-US" altLang="ja-JP" dirty="0"/>
          </a:p>
          <a:p>
            <a:r>
              <a:rPr lang="en-US" altLang="ja-JP" dirty="0"/>
              <a:t>Running time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4139952" y="4077072"/>
            <a:ext cx="0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139952" y="4300448"/>
            <a:ext cx="3030955" cy="21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39954" y="4849899"/>
            <a:ext cx="1073495" cy="21970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139957" y="5373216"/>
            <a:ext cx="4104452" cy="21970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139954" y="5373215"/>
            <a:ext cx="3030960" cy="219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170912" y="4849898"/>
            <a:ext cx="1073495" cy="2197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stCxn id="10" idx="1"/>
            <a:endCxn id="7" idx="3"/>
          </p:cNvCxnSpPr>
          <p:nvPr/>
        </p:nvCxnSpPr>
        <p:spPr>
          <a:xfrm flipH="1">
            <a:off x="5213449" y="4959749"/>
            <a:ext cx="1957462" cy="1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hamada\AppData\Local\Microsoft\Windows\Temporary Internet Files\Content.IE5\6KUEH3YH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1916832"/>
            <a:ext cx="507504" cy="5075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テキスト ボックス 15"/>
          <p:cNvSpPr txBox="1"/>
          <p:nvPr/>
        </p:nvSpPr>
        <p:spPr>
          <a:xfrm>
            <a:off x="282800" y="3707740"/>
            <a:ext cx="22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Running time details:</a:t>
            </a:r>
            <a:endParaRPr kumimoji="1" lang="ja-JP" altLang="en-US" b="1" i="1" u="sng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457021" y="5229200"/>
            <a:ext cx="800341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9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Balancing resource usage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If implementation is asynchronous, maximum of resource usages determines total running time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Balancing resource usage is important for reducing running time on asynchronous implementation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2348880"/>
            <a:ext cx="19005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Sending/receiving</a:t>
            </a:r>
          </a:p>
          <a:p>
            <a:endParaRPr lang="en-US" altLang="ja-JP" dirty="0"/>
          </a:p>
          <a:p>
            <a:r>
              <a:rPr kumimoji="1" lang="en-US" altLang="ja-JP" dirty="0"/>
              <a:t>Computation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Running time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148064" y="2932494"/>
            <a:ext cx="1584176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30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48064" y="2420888"/>
            <a:ext cx="50405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8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48064" y="4005064"/>
            <a:ext cx="158417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30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99792" y="2420888"/>
            <a:ext cx="158417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30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99792" y="2932494"/>
            <a:ext cx="504056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8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99792" y="4005064"/>
            <a:ext cx="158417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30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596336" y="2420888"/>
            <a:ext cx="64807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18</a:t>
            </a:r>
            <a:r>
              <a:rPr kumimoji="1" lang="en-US" altLang="ja-JP" dirty="0">
                <a:solidFill>
                  <a:schemeClr val="tx1"/>
                </a:solidFill>
              </a:rPr>
              <a:t>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96336" y="2932494"/>
            <a:ext cx="792088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20</a:t>
            </a:r>
            <a:r>
              <a:rPr kumimoji="1" lang="en-US" altLang="ja-JP" dirty="0">
                <a:solidFill>
                  <a:schemeClr val="tx1"/>
                </a:solidFill>
              </a:rPr>
              <a:t>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96336" y="4005064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20 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732240" y="3220526"/>
            <a:ext cx="0" cy="78453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283968" y="2708920"/>
            <a:ext cx="0" cy="129614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8388424" y="3220526"/>
            <a:ext cx="0" cy="78453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 30"/>
          <p:cNvSpPr/>
          <p:nvPr/>
        </p:nvSpPr>
        <p:spPr>
          <a:xfrm>
            <a:off x="4932040" y="2092041"/>
            <a:ext cx="2016224" cy="2417079"/>
          </a:xfrm>
          <a:prstGeom prst="roundRect">
            <a:avLst>
              <a:gd name="adj" fmla="val 80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2483768" y="2092041"/>
            <a:ext cx="2016224" cy="2417079"/>
          </a:xfrm>
          <a:prstGeom prst="roundRect">
            <a:avLst>
              <a:gd name="adj" fmla="val 80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7308304" y="2092040"/>
            <a:ext cx="1368152" cy="2417079"/>
          </a:xfrm>
          <a:prstGeom prst="roundRect">
            <a:avLst>
              <a:gd name="adj" fmla="val 80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24729" y="1881871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Case #2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14705" y="1881871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Case #1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96336" y="1907375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Case #3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457021" y="3612795"/>
            <a:ext cx="84354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31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4644008" y="3356992"/>
            <a:ext cx="4355976" cy="3096344"/>
          </a:xfrm>
          <a:prstGeom prst="roundRect">
            <a:avLst>
              <a:gd name="adj" fmla="val 8094"/>
            </a:avLst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79512" y="3356992"/>
            <a:ext cx="3816424" cy="3096344"/>
          </a:xfrm>
          <a:prstGeom prst="roundRect">
            <a:avLst>
              <a:gd name="adj" fmla="val 8094"/>
            </a:avLst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Pseudorandom secret sharing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Pseudorandom secret sharing technique [CDI05] is used to convert network communication to local computation</a:t>
            </a:r>
          </a:p>
          <a:p>
            <a:pPr lvl="1"/>
            <a:r>
              <a:rPr kumimoji="1" lang="en-US" altLang="ja-JP" dirty="0"/>
              <a:t>Almost half of communications can be converted to local computation</a:t>
            </a:r>
          </a:p>
          <a:p>
            <a:pPr lvl="1"/>
            <a:r>
              <a:rPr lang="en-US" altLang="ja-JP" dirty="0"/>
              <a:t>AES-NI is used to obtain 30-Gbps pseudorandom generation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2915652"/>
            <a:ext cx="548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Typical communication on 3-party MPC: mask and send</a:t>
            </a:r>
            <a:endParaRPr kumimoji="1" lang="ja-JP" altLang="en-US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63290" y="4250117"/>
                <a:ext cx="609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90" y="4250117"/>
                <a:ext cx="60952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55579" y="5805264"/>
                <a:ext cx="6177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9" y="5805264"/>
                <a:ext cx="61779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323530" y="5805264"/>
                <a:ext cx="6177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530" y="5805264"/>
                <a:ext cx="61779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288813" y="3955122"/>
                <a:ext cx="2323649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(1) Generate random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𝑟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813" y="3955122"/>
                <a:ext cx="232364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94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>
            <a:endCxn id="6" idx="0"/>
          </p:cNvCxnSpPr>
          <p:nvPr/>
        </p:nvCxnSpPr>
        <p:spPr>
          <a:xfrm flipH="1">
            <a:off x="864478" y="4773337"/>
            <a:ext cx="424335" cy="103192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691680" y="4773337"/>
            <a:ext cx="1699929" cy="131066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51520" y="5167060"/>
                <a:ext cx="153362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dirty="0"/>
                  <a:t>(2) Send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r>
                      <a:rPr kumimoji="1" lang="en-US" altLang="ja-JP" b="0" i="1" smtClean="0">
                        <a:latin typeface="Cambria Math"/>
                      </a:rPr>
                      <m:t>𝑟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67060"/>
                <a:ext cx="153362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175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264121" y="5167060"/>
                <a:ext cx="112748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dirty="0"/>
                  <a:t>(2) Send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𝑟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121" y="5167060"/>
                <a:ext cx="112748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4324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728918" y="4250117"/>
                <a:ext cx="609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918" y="4250117"/>
                <a:ext cx="60952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121207" y="5805264"/>
                <a:ext cx="6177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07" y="5805264"/>
                <a:ext cx="61779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889158" y="5805264"/>
                <a:ext cx="6177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158" y="5805264"/>
                <a:ext cx="61779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854441" y="3955122"/>
                <a:ext cx="3014993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(1) Generate pseudorandom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𝑟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41" y="3955122"/>
                <a:ext cx="301499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616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/>
          <p:cNvCxnSpPr>
            <a:endCxn id="16" idx="0"/>
          </p:cNvCxnSpPr>
          <p:nvPr/>
        </p:nvCxnSpPr>
        <p:spPr>
          <a:xfrm flipH="1">
            <a:off x="5430106" y="4773337"/>
            <a:ext cx="424335" cy="103192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4817148" y="5167060"/>
                <a:ext cx="153362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dirty="0"/>
                  <a:t>(2) Send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r>
                      <a:rPr kumimoji="1" lang="en-US" altLang="ja-JP" b="0" i="1" smtClean="0">
                        <a:latin typeface="Cambria Math"/>
                      </a:rPr>
                      <m:t>𝑟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148" y="5167060"/>
                <a:ext cx="1533625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175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854441" y="3356992"/>
                <a:ext cx="29086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(0)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/>
                  <a:t> share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      a seed for pseudorandom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41" y="3356992"/>
                <a:ext cx="2908617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1674" t="-4717" r="-1255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826623" y="5158933"/>
                <a:ext cx="2125069" cy="64633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kumimoji="1" lang="en-US" altLang="ja-JP" dirty="0"/>
                  <a:t>Generate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pseudorandom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𝑟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23" y="5158933"/>
                <a:ext cx="2125069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2586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右矢印 24"/>
          <p:cNvSpPr/>
          <p:nvPr/>
        </p:nvSpPr>
        <p:spPr>
          <a:xfrm>
            <a:off x="4139952" y="4250117"/>
            <a:ext cx="432048" cy="152059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2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Careful implementation was done for real-world performance</a:t>
            </a:r>
          </a:p>
          <a:p>
            <a:r>
              <a:rPr lang="en-US" altLang="ja-JP" dirty="0"/>
              <a:t>Main points of our efficient implementation are: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Asynchronous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Pseudorandom secret sharing technique implemented with AES-NI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Optimized field operations on </a:t>
            </a:r>
            <a:r>
              <a:rPr kumimoji="1" lang="en-US" altLang="ja-JP" dirty="0" err="1"/>
              <a:t>Mersenne</a:t>
            </a:r>
            <a:r>
              <a:rPr kumimoji="1" lang="en-US" altLang="ja-JP" dirty="0"/>
              <a:t> prime field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021" y="4221088"/>
            <a:ext cx="3682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ime consumed by sending/receiving</a:t>
            </a:r>
          </a:p>
          <a:p>
            <a:endParaRPr kumimoji="1" lang="en-US" altLang="ja-JP" dirty="0"/>
          </a:p>
          <a:p>
            <a:r>
              <a:rPr lang="en-US" altLang="ja-JP" dirty="0"/>
              <a:t>Time consumed by local computation</a:t>
            </a:r>
          </a:p>
          <a:p>
            <a:endParaRPr lang="en-US" altLang="ja-JP" dirty="0"/>
          </a:p>
          <a:p>
            <a:r>
              <a:rPr lang="en-US" altLang="ja-JP" dirty="0"/>
              <a:t>Running time</a:t>
            </a:r>
            <a:endParaRPr kumimoji="1" lang="ja-JP" altLang="en-US" dirty="0"/>
          </a:p>
        </p:txBody>
      </p:sp>
      <p:pic>
        <p:nvPicPr>
          <p:cNvPr id="1027" name="Picture 3" descr="C:\Users\hamada\AppData\Local\Microsoft\Windows\Temporary Internet Files\Content.IE5\6KUEH3YH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1916832"/>
            <a:ext cx="507504" cy="5075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3" descr="C:\Users\hamada\AppData\Local\Microsoft\Windows\Temporary Internet Files\Content.IE5\6KUEH3YH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2370030"/>
            <a:ext cx="507504" cy="50750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6" name="直線コネクタ 15"/>
          <p:cNvCxnSpPr/>
          <p:nvPr/>
        </p:nvCxnSpPr>
        <p:spPr>
          <a:xfrm>
            <a:off x="4139952" y="4077072"/>
            <a:ext cx="0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4139954" y="4300448"/>
            <a:ext cx="3030955" cy="2197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139956" y="5373217"/>
            <a:ext cx="3030957" cy="21970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139952" y="5373216"/>
            <a:ext cx="2315469" cy="219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139952" y="4300447"/>
            <a:ext cx="1551485" cy="21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139954" y="4849900"/>
            <a:ext cx="2315469" cy="21970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139956" y="4849900"/>
            <a:ext cx="1073495" cy="2197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2800" y="3707740"/>
            <a:ext cx="22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Running time details:</a:t>
            </a:r>
            <a:endParaRPr kumimoji="1" lang="ja-JP" altLang="en-US" b="1" i="1" u="sng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457021" y="5229200"/>
            <a:ext cx="800341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95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Mersenne</a:t>
            </a:r>
            <a:r>
              <a:rPr kumimoji="1" lang="en-US" altLang="ja-JP" dirty="0"/>
              <a:t> prime field operation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4006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Local computations mainly consist of the following operations:</a:t>
            </a:r>
          </a:p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55576" y="3789040"/>
                <a:ext cx="6440674" cy="2329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u="sng" dirty="0"/>
                  <a:t>Example:</a:t>
                </a:r>
              </a:p>
              <a:p>
                <a:r>
                  <a:rPr kumimoji="1" lang="en-US" altLang="ja-JP" dirty="0"/>
                  <a:t>Multiplication (computing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𝑎𝑏</m:t>
                    </m:r>
                    <m:r>
                      <a:rPr kumimoji="1" lang="en-US" altLang="ja-JP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1" smtClean="0">
                        <a:latin typeface="Cambria Math"/>
                      </a:rPr>
                      <m:t>mod</m:t>
                    </m:r>
                    <m:r>
                      <a:rPr kumimoji="1" lang="en-US" altLang="ja-JP" b="0" i="1" smtClean="0">
                        <a:latin typeface="Cambria Math"/>
                      </a:rPr>
                      <m:t> </m:t>
                    </m:r>
                    <m:r>
                      <a:rPr kumimoji="1"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kumimoji="1" lang="en-US" altLang="ja-JP" dirty="0"/>
                  <a:t>)</a:t>
                </a:r>
                <a:r>
                  <a:rPr lang="en-US" altLang="ja-JP" dirty="0"/>
                  <a:t> on </a:t>
                </a:r>
                <a:r>
                  <a:rPr lang="en-US" altLang="ja-JP" b="1" u="sng" dirty="0" err="1">
                    <a:solidFill>
                      <a:schemeClr val="accent2"/>
                    </a:solidFill>
                  </a:rPr>
                  <a:t>Mersenne</a:t>
                </a:r>
                <a:r>
                  <a:rPr lang="en-US" altLang="ja-JP" dirty="0"/>
                  <a:t> prime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ja-JP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  <m:r>
                      <a:rPr kumimoji="1" lang="en-US" altLang="ja-JP" b="0" i="1" smtClean="0">
                        <a:latin typeface="Cambria Math"/>
                      </a:rPr>
                      <m:t>←</m:t>
                    </m:r>
                    <m:r>
                      <a:rPr kumimoji="1" lang="en-US" altLang="ja-JP" b="0" i="1" smtClean="0">
                        <a:latin typeface="Cambria Math"/>
                      </a:rPr>
                      <m:t>𝑎𝑏</m:t>
                    </m:r>
                  </m:oMath>
                </a14:m>
                <a:endParaRPr kumimoji="1" lang="en-US" altLang="ja-JP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ja-JP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kumimoji="1" lang="en-US" altLang="ja-JP" dirty="0"/>
                  <a:t> (higher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|</m:t>
                    </m:r>
                    <m:r>
                      <a:rPr kumimoji="1" lang="en-US" altLang="ja-JP" b="0" i="1" smtClean="0">
                        <a:latin typeface="Cambria Math"/>
                      </a:rPr>
                      <m:t>𝑃</m:t>
                    </m:r>
                    <m:r>
                      <a:rPr kumimoji="1" lang="en-US" altLang="ja-JP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kumimoji="1" lang="en-US" altLang="ja-JP" dirty="0"/>
                  <a:t> bits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kumimoji="1" lang="en-US" altLang="ja-JP" dirty="0"/>
                  <a:t>)</a:t>
                </a:r>
                <a:br>
                  <a:rPr lang="en-US" altLang="ja-JP" dirty="0"/>
                </a:b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kumimoji="1" lang="en-US" altLang="ja-JP" dirty="0"/>
                  <a:t> (lower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|</m:t>
                    </m:r>
                    <m:r>
                      <a:rPr kumimoji="1" lang="en-US" altLang="ja-JP" b="0" i="1" smtClean="0">
                        <a:latin typeface="Cambria Math"/>
                      </a:rPr>
                      <m:t>𝑃</m:t>
                    </m:r>
                    <m:r>
                      <a:rPr kumimoji="1" lang="en-US" altLang="ja-JP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kumimoji="1" lang="en-US" altLang="ja-JP" dirty="0"/>
                  <a:t> bits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kumimoji="1" lang="en-US" altLang="ja-JP" dirty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ja-JP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  <m:r>
                      <a:rPr kumimoji="1" lang="en-US" altLang="ja-JP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ja-JP" dirty="0"/>
                  <a:t> 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&gt;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kumimoji="1" lang="en-US" altLang="ja-JP" dirty="0"/>
                  <a:t> then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  <m:r>
                      <a:rPr kumimoji="1" lang="en-US" altLang="ja-JP" b="0" i="1" smtClean="0">
                        <a:latin typeface="Cambria Math"/>
                      </a:rPr>
                      <m:t>←</m:t>
                    </m:r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  <m:r>
                      <a:rPr kumimoji="1" lang="en-US" altLang="ja-JP" b="0" i="1" smtClean="0">
                        <a:latin typeface="Cambria Math"/>
                      </a:rPr>
                      <m:t>−</m:t>
                    </m:r>
                    <m:r>
                      <a:rPr kumimoji="1"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endParaRPr kumimoji="1" lang="en-US" altLang="ja-JP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ja-JP" dirty="0"/>
                  <a:t>Return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89040"/>
                <a:ext cx="6440674" cy="2329740"/>
              </a:xfrm>
              <a:prstGeom prst="rect">
                <a:avLst/>
              </a:prstGeom>
              <a:blipFill rotWithShape="1">
                <a:blip r:embed="rId3"/>
                <a:stretch>
                  <a:fillRect l="-852" t="-1309" b="-34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845110"/>
                  </p:ext>
                </p:extLst>
              </p:nvPr>
            </p:nvGraphicFramePr>
            <p:xfrm>
              <a:off x="490731" y="1475798"/>
              <a:ext cx="6062155" cy="22218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14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706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Throughputs over</a:t>
                          </a:r>
                          <a:br>
                            <a:rPr kumimoji="1" lang="en-US" altLang="ja-JP" sz="2000" dirty="0"/>
                          </a:br>
                          <a:r>
                            <a:rPr kumimoji="1" lang="en-US" altLang="ja-JP" sz="2000" dirty="0"/>
                            <a:t>prime field</a:t>
                          </a:r>
                          <a:br>
                            <a:rPr kumimoji="1" lang="en-US" altLang="ja-JP" sz="2000" dirty="0"/>
                          </a:br>
                          <a:r>
                            <a:rPr kumimoji="1" lang="en-US" altLang="ja-JP" sz="2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dirty="0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kumimoji="1" lang="en-US" altLang="ja-JP" sz="2000" dirty="0" smtClean="0">
                                  <a:latin typeface="Cambria Math"/>
                                </a:rPr>
                                <m:t>′≈</m:t>
                              </m:r>
                              <m:sSup>
                                <m:sSupPr>
                                  <m:ctrlP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dirty="0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1" lang="en-US" altLang="ja-JP" sz="2000" dirty="0" smtClean="0">
                                      <a:latin typeface="Cambria Math"/>
                                    </a:rPr>
                                    <m:t>𝟔𝟒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/>
                            <a:t>)</a:t>
                          </a:r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/>
                            <a:t>- Pseudorandom</a:t>
                          </a:r>
                          <a:r>
                            <a:rPr kumimoji="1" lang="en-US" altLang="ja-JP" sz="2000" baseline="0" dirty="0"/>
                            <a:t> number generation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>
                              <a:solidFill>
                                <a:schemeClr val="accent2"/>
                              </a:solidFill>
                            </a:rPr>
                            <a:t>30-</a:t>
                          </a:r>
                          <a:r>
                            <a:rPr kumimoji="1" lang="en-US" altLang="ja-JP" sz="2000" b="1" baseline="0" dirty="0">
                              <a:solidFill>
                                <a:schemeClr val="accent2"/>
                              </a:solidFill>
                            </a:rPr>
                            <a:t>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/>
                            <a:t>- Field addition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12-Gbps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/>
                            <a:t>- Field 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0.5-Gbps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845110"/>
                  </p:ext>
                </p:extLst>
              </p:nvPr>
            </p:nvGraphicFramePr>
            <p:xfrm>
              <a:off x="490731" y="1475798"/>
              <a:ext cx="6062155" cy="22226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1483"/>
                    <a:gridCol w="2070672"/>
                  </a:tblGrid>
                  <a:tr h="1033971">
                    <a:tc>
                      <a:txBody>
                        <a:bodyPr/>
                        <a:lstStyle/>
                        <a:p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2647" t="-2941" b="-12529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 smtClean="0"/>
                            <a:t>- Pseudorandom</a:t>
                          </a:r>
                          <a:r>
                            <a:rPr kumimoji="1" lang="en-US" altLang="ja-JP" sz="2000" baseline="0" dirty="0" smtClean="0"/>
                            <a:t> </a:t>
                          </a:r>
                          <a:r>
                            <a:rPr kumimoji="1" lang="en-US" altLang="ja-JP" sz="2000" baseline="0" dirty="0" smtClean="0"/>
                            <a:t>number generation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 smtClean="0">
                              <a:solidFill>
                                <a:schemeClr val="accent2"/>
                              </a:solidFill>
                            </a:rPr>
                            <a:t>30-</a:t>
                          </a:r>
                          <a:r>
                            <a:rPr kumimoji="1" lang="en-US" altLang="ja-JP" sz="2000" b="1" baseline="0" dirty="0" smtClean="0">
                              <a:solidFill>
                                <a:schemeClr val="accent2"/>
                              </a:solidFill>
                            </a:rPr>
                            <a:t>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 smtClean="0"/>
                            <a:t>- Field </a:t>
                          </a:r>
                          <a:r>
                            <a:rPr kumimoji="1" lang="en-US" altLang="ja-JP" sz="2000" dirty="0" smtClean="0"/>
                            <a:t>addition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12-Gbps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 smtClean="0"/>
                            <a:t>- Field </a:t>
                          </a:r>
                          <a:r>
                            <a:rPr kumimoji="1" lang="en-US" altLang="ja-JP" sz="2000" dirty="0" smtClean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0.5-Gbps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53760"/>
                  </p:ext>
                </p:extLst>
              </p:nvPr>
            </p:nvGraphicFramePr>
            <p:xfrm>
              <a:off x="490731" y="1475798"/>
              <a:ext cx="8533067" cy="22218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14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706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709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Throughputs over</a:t>
                          </a:r>
                          <a:br>
                            <a:rPr kumimoji="1" lang="en-US" altLang="ja-JP" sz="2000" dirty="0"/>
                          </a:br>
                          <a:r>
                            <a:rPr kumimoji="1" lang="en-US" altLang="ja-JP" sz="2000" dirty="0"/>
                            <a:t>prime field</a:t>
                          </a:r>
                          <a:br>
                            <a:rPr kumimoji="1" lang="en-US" altLang="ja-JP" sz="2000" dirty="0"/>
                          </a:br>
                          <a:r>
                            <a:rPr kumimoji="1" lang="en-US" altLang="ja-JP" sz="2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dirty="0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kumimoji="1" lang="en-US" altLang="ja-JP" sz="2000" dirty="0" smtClean="0">
                                  <a:latin typeface="Cambria Math"/>
                                </a:rPr>
                                <m:t>′≈</m:t>
                              </m:r>
                              <m:sSup>
                                <m:sSupPr>
                                  <m:ctrlP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dirty="0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1" lang="en-US" altLang="ja-JP" sz="2000" dirty="0" smtClean="0">
                                      <a:latin typeface="Cambria Math"/>
                                    </a:rPr>
                                    <m:t>𝟔𝟒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/>
                            <a:t>)</a:t>
                          </a:r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Throughputs over</a:t>
                          </a:r>
                          <a:br>
                            <a:rPr kumimoji="1" lang="en-US" altLang="ja-JP" sz="2000" dirty="0"/>
                          </a:br>
                          <a:r>
                            <a:rPr kumimoji="1" lang="en-US" altLang="ja-JP" sz="2000" b="1" u="sng" dirty="0" err="1">
                              <a:solidFill>
                                <a:schemeClr val="accent2"/>
                              </a:solidFill>
                            </a:rPr>
                            <a:t>Mersenne</a:t>
                          </a:r>
                          <a:r>
                            <a:rPr kumimoji="1" lang="en-US" altLang="ja-JP" sz="2000" dirty="0"/>
                            <a:t> prime field</a:t>
                          </a:r>
                        </a:p>
                        <a:p>
                          <a:r>
                            <a:rPr kumimoji="1" lang="en-US" altLang="ja-JP" sz="2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kumimoji="1" lang="en-US" altLang="ja-JP" sz="200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1" lang="en-US" altLang="ja-JP" sz="2000" smtClean="0">
                                      <a:latin typeface="Cambria Math"/>
                                    </a:rPr>
                                    <m:t>𝟔𝟏</m:t>
                                  </m:r>
                                </m:sup>
                              </m:sSup>
                              <m:r>
                                <a:rPr kumimoji="1" lang="en-US" altLang="ja-JP" sz="200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sz="2000" smtClean="0"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)</a:t>
                          </a:r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/>
                            <a:t>- Pseudorandom</a:t>
                          </a:r>
                          <a:r>
                            <a:rPr kumimoji="1" lang="en-US" altLang="ja-JP" sz="2000" baseline="0" dirty="0"/>
                            <a:t> number generation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>
                              <a:solidFill>
                                <a:schemeClr val="accent2"/>
                              </a:solidFill>
                            </a:rPr>
                            <a:t>30-</a:t>
                          </a:r>
                          <a:r>
                            <a:rPr kumimoji="1" lang="en-US" altLang="ja-JP" sz="2000" b="1" baseline="0" dirty="0">
                              <a:solidFill>
                                <a:schemeClr val="accent2"/>
                              </a:solidFill>
                            </a:rPr>
                            <a:t>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>
                              <a:solidFill>
                                <a:schemeClr val="accent2"/>
                              </a:solidFill>
                            </a:rPr>
                            <a:t>30-Gbps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/>
                            <a:t>- Field addition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12-Gbps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>
                              <a:solidFill>
                                <a:schemeClr val="accent2"/>
                              </a:solidFill>
                            </a:rPr>
                            <a:t>70-Gbps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/>
                            <a:t>- Field multiplication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0.5-Gbps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>
                              <a:solidFill>
                                <a:schemeClr val="accent2"/>
                              </a:solidFill>
                            </a:rPr>
                            <a:t>30-Gbps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53760"/>
                  </p:ext>
                </p:extLst>
              </p:nvPr>
            </p:nvGraphicFramePr>
            <p:xfrm>
              <a:off x="490731" y="1475798"/>
              <a:ext cx="8533067" cy="22226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1483"/>
                    <a:gridCol w="2070672"/>
                    <a:gridCol w="2470912"/>
                  </a:tblGrid>
                  <a:tr h="1033971">
                    <a:tc>
                      <a:txBody>
                        <a:bodyPr/>
                        <a:lstStyle/>
                        <a:p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92647" t="-2941" r="-119412" b="-12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45679" t="-2941" r="-247" b="-12529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 smtClean="0"/>
                            <a:t>- Pseudorandom</a:t>
                          </a:r>
                          <a:r>
                            <a:rPr kumimoji="1" lang="en-US" altLang="ja-JP" sz="2000" baseline="0" dirty="0" smtClean="0"/>
                            <a:t> </a:t>
                          </a:r>
                          <a:r>
                            <a:rPr kumimoji="1" lang="en-US" altLang="ja-JP" sz="2000" baseline="0" dirty="0" smtClean="0"/>
                            <a:t>number generation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 smtClean="0">
                              <a:solidFill>
                                <a:schemeClr val="accent2"/>
                              </a:solidFill>
                            </a:rPr>
                            <a:t>30-</a:t>
                          </a:r>
                          <a:r>
                            <a:rPr kumimoji="1" lang="en-US" altLang="ja-JP" sz="2000" b="1" baseline="0" dirty="0" smtClean="0">
                              <a:solidFill>
                                <a:schemeClr val="accent2"/>
                              </a:solidFill>
                            </a:rPr>
                            <a:t>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 smtClean="0">
                              <a:solidFill>
                                <a:schemeClr val="accent2"/>
                              </a:solidFill>
                            </a:rPr>
                            <a:t>30-Gbps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 smtClean="0"/>
                            <a:t>- Field </a:t>
                          </a:r>
                          <a:r>
                            <a:rPr kumimoji="1" lang="en-US" altLang="ja-JP" sz="2000" dirty="0" smtClean="0"/>
                            <a:t>addition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12-Gbps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 smtClean="0">
                              <a:solidFill>
                                <a:schemeClr val="accent2"/>
                              </a:solidFill>
                            </a:rPr>
                            <a:t>70-Gbps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1" lang="en-US" altLang="ja-JP" sz="2000" dirty="0" smtClean="0"/>
                            <a:t>- Field </a:t>
                          </a:r>
                          <a:r>
                            <a:rPr kumimoji="1" lang="en-US" altLang="ja-JP" sz="2000" dirty="0" smtClean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0.5-Gbps</a:t>
                          </a:r>
                          <a:endParaRPr kumimoji="1" lang="ja-JP" altLang="en-US" sz="2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dirty="0" smtClean="0">
                              <a:solidFill>
                                <a:schemeClr val="accent2"/>
                              </a:solidFill>
                            </a:rPr>
                            <a:t>30-Gbps</a:t>
                          </a:r>
                          <a:endParaRPr kumimoji="1" lang="ja-JP" altLang="en-US" sz="20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98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Careful implementation was done for real-world performance</a:t>
            </a:r>
          </a:p>
          <a:p>
            <a:r>
              <a:rPr lang="en-US" altLang="ja-JP" dirty="0"/>
              <a:t>Main points of our efficient implementation are: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Asynchronous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Pseudorandom secret sharing technique implemented with AES-NI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Optimized field operations on </a:t>
            </a:r>
            <a:r>
              <a:rPr kumimoji="1" lang="en-US" altLang="ja-JP" dirty="0" err="1"/>
              <a:t>Mersenne</a:t>
            </a:r>
            <a:r>
              <a:rPr kumimoji="1" lang="en-US" altLang="ja-JP" dirty="0"/>
              <a:t> prime field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021" y="4221088"/>
            <a:ext cx="3682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ime consumed by sending/receiving</a:t>
            </a:r>
          </a:p>
          <a:p>
            <a:endParaRPr kumimoji="1" lang="en-US" altLang="ja-JP" dirty="0"/>
          </a:p>
          <a:p>
            <a:r>
              <a:rPr lang="en-US" altLang="ja-JP" dirty="0"/>
              <a:t>Time consumed by local computation</a:t>
            </a:r>
          </a:p>
          <a:p>
            <a:endParaRPr lang="en-US" altLang="ja-JP" dirty="0"/>
          </a:p>
          <a:p>
            <a:r>
              <a:rPr lang="en-US" altLang="ja-JP" dirty="0"/>
              <a:t>Running time</a:t>
            </a:r>
            <a:endParaRPr kumimoji="1" lang="ja-JP" altLang="en-US" dirty="0"/>
          </a:p>
        </p:txBody>
      </p:sp>
      <p:pic>
        <p:nvPicPr>
          <p:cNvPr id="1027" name="Picture 3" descr="C:\Users\hamada\AppData\Local\Microsoft\Windows\Temporary Internet Files\Content.IE5\6KUEH3YH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1916832"/>
            <a:ext cx="507504" cy="5075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3" descr="C:\Users\hamada\AppData\Local\Microsoft\Windows\Temporary Internet Files\Content.IE5\6KUEH3YH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2370030"/>
            <a:ext cx="507504" cy="5075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3" descr="C:\Users\hamada\AppData\Local\Microsoft\Windows\Temporary Internet Files\Content.IE5\6KUEH3YH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2823227"/>
            <a:ext cx="507504" cy="50750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6" name="直線コネクタ 15"/>
          <p:cNvCxnSpPr/>
          <p:nvPr/>
        </p:nvCxnSpPr>
        <p:spPr>
          <a:xfrm>
            <a:off x="4139952" y="4077072"/>
            <a:ext cx="0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4139952" y="4300447"/>
            <a:ext cx="1551485" cy="21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139954" y="5373216"/>
            <a:ext cx="2315464" cy="21970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139952" y="5373215"/>
            <a:ext cx="1551488" cy="219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139952" y="4849899"/>
            <a:ext cx="2315467" cy="2197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139952" y="4849899"/>
            <a:ext cx="1333231" cy="21970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2800" y="3707740"/>
            <a:ext cx="22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Running time details:</a:t>
            </a:r>
            <a:endParaRPr kumimoji="1" lang="ja-JP" altLang="en-US" b="1" i="1" u="sng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457021" y="5229200"/>
            <a:ext cx="800341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9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efficient protocols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Efficient high-level protocols </a:t>
            </a:r>
            <a:r>
              <a:rPr lang="en-US" altLang="ja-JP" dirty="0"/>
              <a:t>were</a:t>
            </a:r>
            <a:r>
              <a:rPr kumimoji="1" lang="en-US" altLang="ja-JP" dirty="0"/>
              <a:t> also investigated:</a:t>
            </a:r>
          </a:p>
          <a:p>
            <a:pPr lvl="1"/>
            <a:r>
              <a:rPr kumimoji="1" lang="en-US" altLang="ja-JP" dirty="0"/>
              <a:t>Bit-decomposition for small number of parties</a:t>
            </a:r>
          </a:p>
          <a:p>
            <a:pPr lvl="1"/>
            <a:r>
              <a:rPr lang="en-US" altLang="ja-JP" dirty="0"/>
              <a:t>Radix sort protocol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9577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Our b</a:t>
            </a:r>
            <a:r>
              <a:rPr kumimoji="1" lang="en-US" altLang="ja-JP" dirty="0"/>
              <a:t>it-decomposition protocol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Bit-decomposition protocol for </a:t>
                </a:r>
                <a:r>
                  <a:rPr lang="en-US" altLang="ja-JP" b="1" u="sng" dirty="0">
                    <a:solidFill>
                      <a:schemeClr val="accent2"/>
                    </a:solidFill>
                  </a:rPr>
                  <a:t>when bit-length </a:t>
                </a:r>
                <a14:m>
                  <m:oMath xmlns:m="http://schemas.openxmlformats.org/officeDocument/2006/math">
                    <m:r>
                      <a:rPr lang="en-US" altLang="ja-JP" b="1" i="1" u="sng">
                        <a:solidFill>
                          <a:schemeClr val="accent2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altLang="ja-JP" b="1" u="sng" dirty="0">
                    <a:solidFill>
                      <a:schemeClr val="accent2"/>
                    </a:solidFill>
                  </a:rPr>
                  <a:t> of secret is known to be small</a:t>
                </a:r>
                <a:r>
                  <a:rPr lang="en-US" altLang="ja-JP" dirty="0"/>
                  <a:t> was developed</a:t>
                </a:r>
              </a:p>
              <a:p>
                <a:pPr lvl="1"/>
                <a:r>
                  <a:rPr lang="en-US" altLang="ja-JP" dirty="0"/>
                  <a:t>Communication complexity: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10ℓ+4</m:t>
                    </m:r>
                  </m:oMath>
                </a14:m>
                <a:r>
                  <a:rPr lang="en-US" altLang="ja-JP" dirty="0"/>
                  <a:t> bits</a:t>
                </a:r>
              </a:p>
              <a:p>
                <a:pPr marL="914400" lvl="2" indent="0">
                  <a:buNone/>
                </a:pPr>
                <a:r>
                  <a:rPr lang="en-US" altLang="ja-JP" dirty="0">
                    <a:sym typeface="Wingdings" panose="05000000000000000000" pitchFamily="2" charset="2"/>
                  </a:rPr>
                  <a:t> Better than that of multiplication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6</m:t>
                    </m:r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r>
                          <a:rPr lang="en-US" altLang="ja-JP" b="0" i="1" smtClean="0">
                            <a:latin typeface="Cambria Math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) when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ℓ</m:t>
                    </m:r>
                  </m:oMath>
                </a14:m>
                <a:r>
                  <a:rPr lang="en-US" altLang="ja-JP" dirty="0"/>
                  <a:t> is small</a:t>
                </a:r>
              </a:p>
              <a:p>
                <a:pPr lvl="1"/>
                <a:r>
                  <a:rPr lang="en-US" altLang="ja-JP" dirty="0"/>
                  <a:t>Round complexity: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ℓ+1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u="sng" dirty="0"/>
                  <a:t>Example: </a:t>
                </a:r>
                <a14:m>
                  <m:oMath xmlns:m="http://schemas.openxmlformats.org/officeDocument/2006/math">
                    <m:r>
                      <a:rPr lang="en-US" altLang="ja-JP" b="1" i="1" u="sng" smtClean="0">
                        <a:latin typeface="Cambria Math"/>
                      </a:rPr>
                      <m:t>ℓ=</m:t>
                    </m:r>
                    <m:r>
                      <a:rPr lang="en-US" altLang="ja-JP" b="1" i="1" u="sng" smtClean="0">
                        <a:latin typeface="Cambria Math"/>
                      </a:rPr>
                      <m:t>𝟐𝟎</m:t>
                    </m:r>
                  </m:oMath>
                </a14:m>
                <a:r>
                  <a:rPr lang="en-US" altLang="ja-JP" b="1" u="sng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1" i="1" u="sng" smtClean="0">
                        <a:latin typeface="Cambria Math"/>
                      </a:rPr>
                      <m:t>𝒑</m:t>
                    </m:r>
                    <m:r>
                      <a:rPr lang="en-US" altLang="ja-JP" b="1" i="1" u="sng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u="sng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altLang="ja-JP" b="1" i="1" u="sng" smtClean="0">
                            <a:latin typeface="Cambria Math"/>
                          </a:rPr>
                          <m:t>𝟔𝟏</m:t>
                        </m:r>
                      </m:sup>
                    </m:sSup>
                    <m:r>
                      <a:rPr lang="en-US" altLang="ja-JP" b="1" i="1" u="sng" smtClean="0">
                        <a:latin typeface="Cambria Math"/>
                      </a:rPr>
                      <m:t>−</m:t>
                    </m:r>
                    <m:r>
                      <a:rPr lang="en-US" altLang="ja-JP" b="1" i="1" u="sng" smtClean="0">
                        <a:latin typeface="Cambria Math"/>
                      </a:rPr>
                      <m:t>𝟏</m:t>
                    </m:r>
                  </m:oMath>
                </a14:m>
                <a:endParaRPr lang="en-US" altLang="ja-JP" b="1" u="sng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66868"/>
                  </p:ext>
                </p:extLst>
              </p:nvPr>
            </p:nvGraphicFramePr>
            <p:xfrm>
              <a:off x="683568" y="5325194"/>
              <a:ext cx="8169402" cy="120015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420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2986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#</a:t>
                          </a:r>
                          <a:r>
                            <a:rPr kumimoji="1" lang="en-US" altLang="ja-JP" sz="2000" baseline="0" dirty="0"/>
                            <a:t> items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0.017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0.050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0.469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4.752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21.04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Comparison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0.322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0.263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0.287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/>
                            <a:t>1.699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>
                              <a:solidFill>
                                <a:schemeClr val="accent2"/>
                              </a:solidFill>
                            </a:rPr>
                            <a:t>= 58.85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66868"/>
                  </p:ext>
                </p:extLst>
              </p:nvPr>
            </p:nvGraphicFramePr>
            <p:xfrm>
              <a:off x="683568" y="5325194"/>
              <a:ext cx="8169402" cy="120015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42071"/>
                    <a:gridCol w="817880"/>
                    <a:gridCol w="817880"/>
                    <a:gridCol w="946467"/>
                    <a:gridCol w="946467"/>
                    <a:gridCol w="2298637"/>
                  </a:tblGrid>
                  <a:tr h="40767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#</a:t>
                          </a:r>
                          <a:r>
                            <a:rPr kumimoji="1" lang="en-US" altLang="ja-JP" sz="2000" baseline="0" dirty="0" smtClean="0"/>
                            <a:t> </a:t>
                          </a:r>
                          <a:r>
                            <a:rPr kumimoji="1" lang="en-US" altLang="ja-JP" sz="2000" baseline="0" dirty="0" smtClean="0"/>
                            <a:t>items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6567" t="-7463" r="-614179" b="-2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86567" t="-7463" r="-514179" b="-2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17949" t="-7463" r="-341667" b="-2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21290" t="-7463" r="-243871" b="-2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Multiplication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0.017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0.050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0.469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4.752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21.04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/>
                            <a:t>Comparison (20-bit)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0.322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0.263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0.287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 smtClean="0"/>
                            <a:t>1.699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b="1" u="sng" dirty="0" smtClean="0">
                              <a:solidFill>
                                <a:schemeClr val="accent2"/>
                              </a:solidFill>
                            </a:rPr>
                            <a:t>= 58.85 MIPS</a:t>
                          </a:r>
                          <a:endParaRPr kumimoji="1" lang="ja-JP" altLang="en-US" sz="2000" b="1" u="sng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正方形/長方形 8"/>
          <p:cNvSpPr/>
          <p:nvPr/>
        </p:nvSpPr>
        <p:spPr>
          <a:xfrm>
            <a:off x="5598368" y="5757242"/>
            <a:ext cx="936104" cy="73229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5003884"/>
            <a:ext cx="300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Running time on 10-Gbps LAN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443972"/>
                  </p:ext>
                </p:extLst>
              </p:nvPr>
            </p:nvGraphicFramePr>
            <p:xfrm>
              <a:off x="755576" y="3891364"/>
              <a:ext cx="7199440" cy="111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343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42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Communication complexity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Round complexity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Multiplication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366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mtClean="0">
                                  <a:latin typeface="Cambria Math"/>
                                </a:rPr>
                                <m:t>=61×6</m:t>
                              </m:r>
                            </m:oMath>
                          </a14:m>
                          <a:r>
                            <a:rPr kumimoji="1" lang="en-US" altLang="ja-JP" dirty="0"/>
                            <a:t>) bits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Our bit-decomposition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204 bits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443972"/>
                  </p:ext>
                </p:extLst>
              </p:nvPr>
            </p:nvGraphicFramePr>
            <p:xfrm>
              <a:off x="755576" y="3891364"/>
              <a:ext cx="7199440" cy="1112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343150"/>
                    <a:gridCol w="282429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Communication complexity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Round complexity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 smtClean="0"/>
                            <a:t>Multiplication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2974" t="-108197" r="-717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 smtClean="0"/>
                            <a:t>Our bit-decomposition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204 bits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40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Our b</a:t>
            </a:r>
            <a:r>
              <a:rPr kumimoji="1" lang="en-US" altLang="ja-JP" dirty="0"/>
              <a:t>it-decomposition protocol (contd.)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507288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Our bit-decomposition protocol is based on two ideas: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Replicated secret sharing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is used for shared bits</a:t>
                </a:r>
              </a:p>
              <a:p>
                <a:pPr marL="857250" lvl="1" indent="-457200"/>
                <a:r>
                  <a:rPr lang="en-US" altLang="ja-JP" dirty="0"/>
                  <a:t>Using smaller field saves communication complexity of protocols on bits</a:t>
                </a:r>
              </a:p>
              <a:p>
                <a:pPr marL="857250" lvl="1" indent="-457200"/>
                <a:r>
                  <a:rPr lang="en-US" altLang="ja-JP" dirty="0"/>
                  <a:t>We can compute XOR on shared bits for free</a:t>
                </a:r>
              </a:p>
              <a:p>
                <a:pPr marL="857250" lvl="1" indent="-457200"/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Efficient over flow detection when we know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ℓ+1&lt;</m:t>
                    </m:r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</m:e>
                    </m:func>
                  </m:oMath>
                </a14:m>
                <a:endParaRPr lang="en-US" altLang="ja-JP" dirty="0"/>
              </a:p>
              <a:p>
                <a:pPr marL="857250" lvl="1" indent="-457200"/>
                <a:r>
                  <a:rPr lang="en-US" altLang="ja-JP" dirty="0"/>
                  <a:t>When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0≤2</m:t>
                    </m:r>
                    <m:r>
                      <a:rPr lang="en-US" altLang="ja-JP" b="0" i="1" smtClean="0">
                        <a:latin typeface="Cambria Math"/>
                      </a:rPr>
                      <m:t>𝑎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𝑏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&lt;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2</m:t>
                    </m:r>
                    <m:r>
                      <a:rPr lang="en-US" altLang="ja-JP" b="0" i="1" smtClean="0">
                        <a:latin typeface="Cambria Math"/>
                      </a:rPr>
                      <m:t>𝑎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</a:rPr>
                      <m:t>𝑏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/>
                      </a:rPr>
                      <m:t>mod</m:t>
                    </m:r>
                    <m:r>
                      <a:rPr lang="en-US" altLang="ja-JP" b="0" i="1" smtClean="0">
                        <a:latin typeface="Cambria Math"/>
                      </a:rPr>
                      <m:t> 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ja-JP" dirty="0"/>
                  <a:t>,</a:t>
                </a:r>
                <a:br>
                  <a:rPr lang="en-US" altLang="ja-JP" dirty="0"/>
                </a:b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𝑏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≥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err="1"/>
                  <a:t>iff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⨁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=1</m:t>
                    </m:r>
                  </m:oMath>
                </a14:m>
                <a:endParaRPr lang="en-US" altLang="ja-JP" dirty="0"/>
              </a:p>
              <a:p>
                <a:pPr marL="857250" lvl="1" indent="-457200"/>
                <a:r>
                  <a:rPr lang="en-US" altLang="ja-JP" dirty="0"/>
                  <a:t>We can remove full-bit addition circuit computation with this technique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507288" cy="5400600"/>
              </a:xfrm>
              <a:blipFill rotWithShape="1">
                <a:blip r:embed="rId3"/>
                <a:stretch>
                  <a:fillRect l="-1074" r="-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753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sorting protocol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810652" y="3299567"/>
            <a:ext cx="432048" cy="207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458450" y="3299569"/>
            <a:ext cx="1006465" cy="207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092280" y="3299571"/>
            <a:ext cx="1580881" cy="207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579296" cy="59492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b="0" dirty="0"/>
                  <a:t>Sorting protocol with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dirty="0"/>
                  <a:t> communication in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ja-JP" dirty="0"/>
                  <a:t> rounds was developed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ja-JP" dirty="0"/>
                  <a:t> is # input items</a:t>
                </a:r>
              </a:p>
              <a:p>
                <a:pPr lvl="1"/>
                <a:r>
                  <a:rPr lang="en-US" altLang="ja-JP" dirty="0"/>
                  <a:t># parties and field size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ja-JP" dirty="0"/>
                  <a:t> are assumed to be constant</a:t>
                </a:r>
              </a:p>
              <a:p>
                <a:r>
                  <a:rPr lang="en-US" altLang="ja-JP" dirty="0"/>
                  <a:t>Our sorting protocol is based on radix sort algorithm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>
                    <a:sym typeface="Wingdings" panose="05000000000000000000" pitchFamily="2" charset="2"/>
                  </a:rPr>
                  <a:t> </a:t>
                </a:r>
                <a:r>
                  <a:rPr lang="en-US" altLang="ja-JP" dirty="0"/>
                  <a:t>Bit-decomposition and bitwise stable sort protocols are sufficient to construct MPC radix sort protocol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579296" cy="5949280"/>
              </a:xfrm>
              <a:blipFill rotWithShape="1">
                <a:blip r:embed="rId3"/>
                <a:stretch>
                  <a:fillRect l="-853" t="-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7544" y="3270476"/>
                <a:ext cx="1580881" cy="2073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70476"/>
                <a:ext cx="1580881" cy="20736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75789" y="3270476"/>
                <a:ext cx="1580881" cy="2073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89" y="3270476"/>
                <a:ext cx="1580881" cy="20736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884034" y="3270476"/>
                <a:ext cx="1580881" cy="2073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4" y="3270476"/>
                <a:ext cx="1580881" cy="20736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092280" y="3270476"/>
                <a:ext cx="1580882" cy="2073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270476"/>
                <a:ext cx="1580882" cy="20736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矢印 7"/>
          <p:cNvSpPr/>
          <p:nvPr/>
        </p:nvSpPr>
        <p:spPr>
          <a:xfrm>
            <a:off x="2123728" y="3983262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355976" y="3983262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6588224" y="3983262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16377" y="3270474"/>
            <a:ext cx="432048" cy="207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236235" y="3299569"/>
            <a:ext cx="432048" cy="207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884034" y="3299570"/>
            <a:ext cx="432048" cy="207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2812866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u="sng" dirty="0"/>
              <a:t>Radix sort algorithm:</a:t>
            </a:r>
            <a:endParaRPr kumimoji="1" lang="ja-JP" alt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417725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Overview of </a:t>
            </a:r>
            <a:r>
              <a:rPr kumimoji="1" lang="en-US" altLang="ja-JP" b="1" i="1" dirty="0">
                <a:solidFill>
                  <a:schemeClr val="accent3"/>
                </a:solidFill>
              </a:rPr>
              <a:t>MEVAL</a:t>
            </a:r>
          </a:p>
          <a:p>
            <a:r>
              <a:rPr lang="en-US" altLang="ja-JP" dirty="0"/>
              <a:t>Performance</a:t>
            </a:r>
          </a:p>
          <a:p>
            <a:r>
              <a:rPr kumimoji="1" lang="en-US" altLang="ja-JP" dirty="0"/>
              <a:t>Techniques</a:t>
            </a:r>
          </a:p>
          <a:p>
            <a:r>
              <a:rPr lang="en-US" altLang="ja-JP" dirty="0"/>
              <a:t>Demonstration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5102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sorting protocol (contd.)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r>
              <a:rPr lang="en-US" altLang="ja-JP" dirty="0"/>
              <a:t>Our technique: “Shuffle and reveal”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In addition, “Shuffle and reveal” technique is again used to improve efficiency of resultant MPC radix sort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55853" y="2653073"/>
                <a:ext cx="543739" cy="2639825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3" y="2653073"/>
                <a:ext cx="543739" cy="26398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627784" y="2654099"/>
                <a:ext cx="543739" cy="2637773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654099"/>
                <a:ext cx="543739" cy="26377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748341" y="2654099"/>
                <a:ext cx="543739" cy="2639825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41" y="2654099"/>
                <a:ext cx="543739" cy="26398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436096" y="2655125"/>
                <a:ext cx="543739" cy="2637773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655125"/>
                <a:ext cx="543739" cy="26377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C000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412637" y="2655125"/>
                <a:ext cx="543739" cy="2636234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637" y="2655125"/>
                <a:ext cx="543739" cy="26362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8060709" y="2656151"/>
                <a:ext cx="543739" cy="26398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709" y="2656151"/>
                <a:ext cx="543739" cy="26398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/>
          <p:cNvCxnSpPr/>
          <p:nvPr/>
        </p:nvCxnSpPr>
        <p:spPr>
          <a:xfrm>
            <a:off x="3275856" y="2908179"/>
            <a:ext cx="140047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3275856" y="3440967"/>
            <a:ext cx="1400477" cy="10655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3275856" y="3973755"/>
            <a:ext cx="140047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3275856" y="3440967"/>
            <a:ext cx="1400477" cy="1598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3275856" y="4506543"/>
            <a:ext cx="1400477" cy="532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6084168" y="2908179"/>
            <a:ext cx="1224136" cy="1598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84168" y="3440967"/>
            <a:ext cx="1224136" cy="532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084168" y="3440967"/>
            <a:ext cx="1224136" cy="532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6084168" y="5039331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6084168" y="2908179"/>
            <a:ext cx="1224136" cy="1598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雲 52"/>
          <p:cNvSpPr/>
          <p:nvPr/>
        </p:nvSpPr>
        <p:spPr>
          <a:xfrm>
            <a:off x="3419872" y="2509057"/>
            <a:ext cx="1008112" cy="32241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矢印 58"/>
          <p:cNvSpPr/>
          <p:nvPr/>
        </p:nvSpPr>
        <p:spPr>
          <a:xfrm>
            <a:off x="1115616" y="2962910"/>
            <a:ext cx="1296144" cy="231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2139725"/>
            <a:ext cx="1332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Computing</a:t>
            </a:r>
            <a:br>
              <a:rPr lang="en-US" altLang="ja-JP" dirty="0"/>
            </a:br>
            <a:r>
              <a:rPr lang="en-US" altLang="ja-JP" dirty="0"/>
              <a:t>destinations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71308" y="213972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Shuffling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65701" y="2139725"/>
            <a:ext cx="108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Revealing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0794" y="1691516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MPC bitwise stable sort:</a:t>
            </a:r>
            <a:endParaRPr kumimoji="1" lang="ja-JP" alt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38600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demonstration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71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 of demonstration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en-US" altLang="ja-JP" b="1" i="1" dirty="0">
                <a:solidFill>
                  <a:schemeClr val="accent3"/>
                </a:solidFill>
              </a:rPr>
              <a:t>MEVAL</a:t>
            </a:r>
            <a:r>
              <a:rPr kumimoji="1" lang="en-US" altLang="ja-JP" dirty="0"/>
              <a:t> is demonstrated on this laptop PC</a:t>
            </a:r>
          </a:p>
          <a:p>
            <a:pPr lvl="1"/>
            <a:r>
              <a:rPr lang="en-US" altLang="ja-JP" dirty="0"/>
              <a:t>Client program (R with add-on) runs on host OS (Windows 7)</a:t>
            </a:r>
          </a:p>
          <a:p>
            <a:pPr lvl="1"/>
            <a:r>
              <a:rPr kumimoji="1" lang="en-US" altLang="ja-JP" dirty="0"/>
              <a:t>Three server programs runs on a single </a:t>
            </a:r>
            <a:r>
              <a:rPr lang="en-US" altLang="ja-JP" dirty="0"/>
              <a:t>virtual machine </a:t>
            </a:r>
            <a:r>
              <a:rPr kumimoji="1" lang="en-US" altLang="ja-JP" dirty="0"/>
              <a:t>(Ubuntu 12.04)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827584" y="2924944"/>
            <a:ext cx="6840760" cy="3672408"/>
          </a:xfrm>
          <a:prstGeom prst="roundRect">
            <a:avLst>
              <a:gd name="adj" fmla="val 7579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187624" y="3645024"/>
            <a:ext cx="2736304" cy="2799928"/>
          </a:xfrm>
          <a:prstGeom prst="roundRect">
            <a:avLst>
              <a:gd name="adj" fmla="val 7579"/>
            </a:avLst>
          </a:prstGeom>
          <a:solidFill>
            <a:schemeClr val="accent5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46566" y="2555612"/>
            <a:ext cx="25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laptop PC (</a:t>
            </a:r>
            <a:r>
              <a:rPr lang="en-US" altLang="ja-JP" dirty="0" err="1"/>
              <a:t>Thinkpad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3275692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Virtual machine (Ubuntu 12.04)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3861048"/>
            <a:ext cx="16881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Process #1</a:t>
            </a:r>
          </a:p>
          <a:p>
            <a:r>
              <a:rPr lang="en-US" altLang="ja-JP" dirty="0"/>
              <a:t>(MPC server #1)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4725144"/>
            <a:ext cx="16881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Process #2</a:t>
            </a:r>
          </a:p>
          <a:p>
            <a:r>
              <a:rPr lang="en-US" altLang="ja-JP" dirty="0"/>
              <a:t>(MPC server #2)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5662989"/>
            <a:ext cx="16881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Process #3</a:t>
            </a:r>
          </a:p>
          <a:p>
            <a:r>
              <a:rPr lang="en-US" altLang="ja-JP" dirty="0"/>
              <a:t>(MPC server #3)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5211650"/>
            <a:ext cx="171938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 with add-on</a:t>
            </a:r>
          </a:p>
          <a:p>
            <a:r>
              <a:rPr lang="en-US" altLang="ja-JP" dirty="0"/>
              <a:t>(Client program)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10" idx="3"/>
            <a:endCxn id="13" idx="1"/>
          </p:cNvCxnSpPr>
          <p:nvPr/>
        </p:nvCxnSpPr>
        <p:spPr>
          <a:xfrm>
            <a:off x="3451842" y="4184214"/>
            <a:ext cx="1480198" cy="135060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1" idx="3"/>
            <a:endCxn id="13" idx="1"/>
          </p:cNvCxnSpPr>
          <p:nvPr/>
        </p:nvCxnSpPr>
        <p:spPr>
          <a:xfrm>
            <a:off x="3451842" y="5048310"/>
            <a:ext cx="1480198" cy="48650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2" idx="3"/>
            <a:endCxn id="13" idx="1"/>
          </p:cNvCxnSpPr>
          <p:nvPr/>
        </p:nvCxnSpPr>
        <p:spPr>
          <a:xfrm flipV="1">
            <a:off x="3451842" y="5534816"/>
            <a:ext cx="1480198" cy="45133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0" idx="2"/>
            <a:endCxn id="11" idx="0"/>
          </p:cNvCxnSpPr>
          <p:nvPr/>
        </p:nvCxnSpPr>
        <p:spPr>
          <a:xfrm>
            <a:off x="2607765" y="4507379"/>
            <a:ext cx="0" cy="21776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1" idx="2"/>
            <a:endCxn id="12" idx="0"/>
          </p:cNvCxnSpPr>
          <p:nvPr/>
        </p:nvCxnSpPr>
        <p:spPr>
          <a:xfrm>
            <a:off x="2607765" y="5371475"/>
            <a:ext cx="0" cy="29151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吹き出し 33"/>
          <p:cNvSpPr/>
          <p:nvPr/>
        </p:nvSpPr>
        <p:spPr>
          <a:xfrm>
            <a:off x="4716016" y="3212976"/>
            <a:ext cx="2376264" cy="1646539"/>
          </a:xfrm>
          <a:prstGeom prst="wedgeRoundRectCallout">
            <a:avLst>
              <a:gd name="adj1" fmla="val -34588"/>
              <a:gd name="adj2" fmla="val 6906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19991"/>
            <a:ext cx="1965677" cy="144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ローチャート : 磁気ディスク 1"/>
          <p:cNvSpPr/>
          <p:nvPr/>
        </p:nvSpPr>
        <p:spPr>
          <a:xfrm>
            <a:off x="1410184" y="4149996"/>
            <a:ext cx="432048" cy="4320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磁気ディスク 19"/>
          <p:cNvSpPr/>
          <p:nvPr/>
        </p:nvSpPr>
        <p:spPr>
          <a:xfrm>
            <a:off x="1410184" y="4995626"/>
            <a:ext cx="432048" cy="4320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 : 磁気ディスク 20"/>
          <p:cNvSpPr/>
          <p:nvPr/>
        </p:nvSpPr>
        <p:spPr>
          <a:xfrm>
            <a:off x="1406032" y="5899508"/>
            <a:ext cx="432048" cy="4320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4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 of </a:t>
            </a:r>
            <a:r>
              <a:rPr kumimoji="1" lang="en-US" altLang="ja-JP" i="1" dirty="0">
                <a:solidFill>
                  <a:schemeClr val="accent3"/>
                </a:solidFill>
              </a:rPr>
              <a:t>MEVAL</a:t>
            </a:r>
            <a:endParaRPr kumimoji="1" lang="ja-JP" altLang="en-US" i="1" dirty="0">
              <a:solidFill>
                <a:schemeClr val="accent3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02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i="1" dirty="0">
                <a:solidFill>
                  <a:schemeClr val="accent3"/>
                </a:solidFill>
              </a:rPr>
              <a:t>MEVAL </a:t>
            </a:r>
            <a:r>
              <a:rPr lang="en-US" altLang="ja-JP" sz="3600" dirty="0"/>
              <a:t>(</a:t>
            </a:r>
            <a:r>
              <a:rPr lang="en-US" altLang="ja-JP" sz="3600" b="1" i="1" u="sng" dirty="0">
                <a:solidFill>
                  <a:schemeClr val="accent3"/>
                </a:solidFill>
              </a:rPr>
              <a:t>M</a:t>
            </a:r>
            <a:r>
              <a:rPr lang="en-US" altLang="ja-JP" sz="3600" dirty="0"/>
              <a:t>ulti-party </a:t>
            </a:r>
            <a:r>
              <a:rPr lang="en-US" altLang="ja-JP" sz="3600" b="1" i="1" u="sng" dirty="0" err="1">
                <a:solidFill>
                  <a:schemeClr val="accent3"/>
                </a:solidFill>
              </a:rPr>
              <a:t>EVAL</a:t>
            </a:r>
            <a:r>
              <a:rPr lang="en-US" altLang="ja-JP" sz="3600" dirty="0" err="1"/>
              <a:t>uator</a:t>
            </a:r>
            <a:r>
              <a:rPr lang="en-US" altLang="ja-JP" sz="3600" dirty="0"/>
              <a:t>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/>
                  <a:t>Design concept of </a:t>
                </a:r>
                <a:r>
                  <a:rPr lang="en-US" altLang="ja-JP" b="1" i="1" dirty="0">
                    <a:solidFill>
                      <a:schemeClr val="accent3"/>
                    </a:solidFill>
                  </a:rPr>
                  <a:t>MEVAL</a:t>
                </a:r>
                <a:r>
                  <a:rPr lang="en-US" altLang="ja-JP" dirty="0"/>
                  <a:t>:</a:t>
                </a:r>
                <a:br>
                  <a:rPr lang="en-US" altLang="ja-JP" dirty="0"/>
                </a:br>
                <a:r>
                  <a:rPr lang="en-US" altLang="ja-JP" b="1" u="sng" dirty="0">
                    <a:solidFill>
                      <a:schemeClr val="accent2"/>
                    </a:solidFill>
                  </a:rPr>
                  <a:t>general purpose</a:t>
                </a:r>
                <a:r>
                  <a:rPr lang="en-US" altLang="ja-JP" dirty="0"/>
                  <a:t> </a:t>
                </a:r>
                <a:r>
                  <a:rPr lang="en-US" altLang="ja-JP" b="1" u="sng" dirty="0">
                    <a:solidFill>
                      <a:schemeClr val="accent2"/>
                    </a:solidFill>
                  </a:rPr>
                  <a:t>high-performance</a:t>
                </a:r>
                <a:r>
                  <a:rPr lang="en-US" altLang="ja-JP" dirty="0"/>
                  <a:t> secure computation system</a:t>
                </a:r>
              </a:p>
              <a:p>
                <a:pPr lvl="4"/>
                <a:endParaRPr lang="en-US" altLang="ja-JP" dirty="0"/>
              </a:p>
              <a:p>
                <a:r>
                  <a:rPr lang="en-US" altLang="ja-JP" dirty="0"/>
                  <a:t>MPC system based on secret sharing</a:t>
                </a:r>
              </a:p>
              <a:p>
                <a:pPr lvl="1"/>
                <a:r>
                  <a:rPr lang="en-US" altLang="ja-JP" dirty="0"/>
                  <a:t>Built on Shamir’s secret sharing scheme</a:t>
                </a:r>
              </a:p>
              <a:p>
                <a:pPr lvl="1"/>
                <a:r>
                  <a:rPr lang="en-US" altLang="ja-JP" dirty="0"/>
                  <a:t>The number of parties is 3</a:t>
                </a:r>
              </a:p>
              <a:p>
                <a:pPr lvl="1"/>
                <a:r>
                  <a:rPr lang="en-US" altLang="ja-JP" dirty="0"/>
                  <a:t>Corruption tolerance is 1</a:t>
                </a:r>
              </a:p>
              <a:p>
                <a:r>
                  <a:rPr lang="en-US" altLang="ja-JP" dirty="0"/>
                  <a:t>Secure against passive adversaries</a:t>
                </a:r>
              </a:p>
              <a:p>
                <a:r>
                  <a:rPr lang="en-US" altLang="ja-JP" dirty="0"/>
                  <a:t>Values are 61-bit word</a:t>
                </a:r>
              </a:p>
              <a:p>
                <a:pPr lvl="1"/>
                <a:r>
                  <a:rPr lang="en-US" altLang="ja-JP" dirty="0" err="1"/>
                  <a:t>Mersenne</a:t>
                </a:r>
                <a:r>
                  <a:rPr lang="en-US" altLang="ja-JP" dirty="0"/>
                  <a:t> prime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dirty="0"/>
                  <a:t>with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𝑝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61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ja-JP" dirty="0"/>
                  <a:t> is used for efficiency</a:t>
                </a:r>
                <a:br>
                  <a:rPr lang="en-US" altLang="ja-JP" dirty="0"/>
                </a:br>
                <a:r>
                  <a:rPr lang="en-US" altLang="ja-JP" dirty="0"/>
                  <a:t>(mechanism is discussed later)</a:t>
                </a: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467544" y="908720"/>
            <a:ext cx="8208912" cy="10081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6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Intended application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00600"/>
          </a:xfrm>
        </p:spPr>
        <p:txBody>
          <a:bodyPr/>
          <a:lstStyle/>
          <a:p>
            <a:pPr marL="57150" indent="0">
              <a:buNone/>
            </a:pPr>
            <a:r>
              <a:rPr kumimoji="1" lang="en-US" altLang="ja-JP" dirty="0"/>
              <a:t>Secure outsourcing of data storage and </a:t>
            </a:r>
            <a:r>
              <a:rPr lang="en-US" altLang="ja-JP" dirty="0"/>
              <a:t>analysis </a:t>
            </a:r>
            <a:endParaRPr kumimoji="1" lang="en-US" altLang="ja-JP" dirty="0"/>
          </a:p>
          <a:p>
            <a:pPr marL="514350" indent="-457200">
              <a:buFont typeface="+mj-lt"/>
              <a:buAutoNum type="arabicPeriod"/>
            </a:pPr>
            <a:r>
              <a:rPr kumimoji="1" lang="en-US" altLang="ja-JP" dirty="0"/>
              <a:t>Data holders outsource data storage to </a:t>
            </a:r>
            <a:r>
              <a:rPr kumimoji="1" lang="en-US" altLang="ja-JP" b="1" i="1" dirty="0">
                <a:solidFill>
                  <a:schemeClr val="accent3"/>
                </a:solidFill>
              </a:rPr>
              <a:t>MEVAL</a:t>
            </a:r>
            <a:r>
              <a:rPr kumimoji="1" lang="en-US" altLang="ja-JP" dirty="0"/>
              <a:t> servers</a:t>
            </a:r>
          </a:p>
          <a:p>
            <a:pPr marL="514350" indent="-457200">
              <a:buFont typeface="+mj-lt"/>
              <a:buAutoNum type="arabicPeriod"/>
            </a:pPr>
            <a:r>
              <a:rPr lang="en-US" altLang="ja-JP" dirty="0"/>
              <a:t>Servers conduct analysis on request and return the result</a:t>
            </a:r>
          </a:p>
          <a:p>
            <a:pPr marL="57150" indent="0">
              <a:buNone/>
            </a:pPr>
            <a:r>
              <a:rPr lang="en-US" altLang="ja-JP" dirty="0"/>
              <a:t>Requirement:</a:t>
            </a:r>
            <a:r>
              <a:rPr lang="en-US" altLang="ja-JP" b="1" dirty="0">
                <a:solidFill>
                  <a:schemeClr val="accent3"/>
                </a:solidFill>
              </a:rPr>
              <a:t> </a:t>
            </a:r>
            <a:r>
              <a:rPr lang="en-US" altLang="ja-JP" b="1" i="1" u="sng" dirty="0">
                <a:solidFill>
                  <a:schemeClr val="accent3"/>
                </a:solidFill>
              </a:rPr>
              <a:t>MEVAL</a:t>
            </a:r>
            <a:r>
              <a:rPr lang="en-US" altLang="ja-JP" b="1" dirty="0">
                <a:solidFill>
                  <a:schemeClr val="accent3"/>
                </a:solidFill>
              </a:rPr>
              <a:t> </a:t>
            </a:r>
            <a:r>
              <a:rPr lang="en-US" altLang="ja-JP" dirty="0"/>
              <a:t>servers never see the stored data</a:t>
            </a:r>
          </a:p>
        </p:txBody>
      </p:sp>
      <p:pic>
        <p:nvPicPr>
          <p:cNvPr id="1027" name="Picture 3" descr="C:\Users\hamada\AppData\Local\Microsoft\Windows\Temporary Internet Files\Content.IE5\BM7SV65A\MC900434845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8830"/>
          <a:stretch/>
        </p:blipFill>
        <p:spPr bwMode="auto">
          <a:xfrm>
            <a:off x="3403840" y="3893295"/>
            <a:ext cx="678426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117522" y="3533255"/>
            <a:ext cx="2448272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3" descr="C:\Users\hamada\AppData\Local\Microsoft\Windows\Temporary Internet Files\Content.IE5\BM7SV65A\MC900434845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8830"/>
          <a:stretch/>
        </p:blipFill>
        <p:spPr bwMode="auto">
          <a:xfrm>
            <a:off x="4044671" y="4968545"/>
            <a:ext cx="678426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hamada\AppData\Local\Microsoft\Windows\Temporary Internet Files\Content.IE5\BM7SV65A\MC900434845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8830"/>
          <a:stretch/>
        </p:blipFill>
        <p:spPr bwMode="auto">
          <a:xfrm>
            <a:off x="4629690" y="3893295"/>
            <a:ext cx="678426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矢印コネクタ 14"/>
          <p:cNvCxnSpPr>
            <a:stCxn id="1027" idx="3"/>
            <a:endCxn id="18" idx="1"/>
          </p:cNvCxnSpPr>
          <p:nvPr/>
        </p:nvCxnSpPr>
        <p:spPr>
          <a:xfrm>
            <a:off x="4082266" y="4354501"/>
            <a:ext cx="54742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7" idx="3"/>
            <a:endCxn id="18" idx="2"/>
          </p:cNvCxnSpPr>
          <p:nvPr/>
        </p:nvCxnSpPr>
        <p:spPr>
          <a:xfrm flipV="1">
            <a:off x="4723097" y="4815707"/>
            <a:ext cx="245806" cy="61404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027" idx="2"/>
          </p:cNvCxnSpPr>
          <p:nvPr/>
        </p:nvCxnSpPr>
        <p:spPr>
          <a:xfrm>
            <a:off x="3743053" y="4815707"/>
            <a:ext cx="301618" cy="61404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77562" y="3348589"/>
            <a:ext cx="15845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solidFill>
                  <a:schemeClr val="accent3"/>
                </a:solidFill>
              </a:rPr>
              <a:t>MEVAL</a:t>
            </a:r>
            <a:r>
              <a:rPr kumimoji="1" lang="en-US" altLang="ja-JP" dirty="0"/>
              <a:t> servers</a:t>
            </a:r>
            <a:endParaRPr kumimoji="1" lang="ja-JP" altLang="en-US" dirty="0"/>
          </a:p>
        </p:txBody>
      </p:sp>
      <p:pic>
        <p:nvPicPr>
          <p:cNvPr id="1030" name="Picture 6" descr="C:\Users\hamada\AppData\Local\Microsoft\Windows\Temporary Internet Files\Content.IE5\BM7SV65A\MC9002280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6" y="3051057"/>
            <a:ext cx="783964" cy="7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amada\AppData\Local\Microsoft\Windows\Temporary Internet Files\Content.IE5\OXL7BRCM\MC9003491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61248"/>
            <a:ext cx="847846" cy="8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amada\AppData\Local\Microsoft\Windows\Temporary Internet Files\Content.IE5\BM7SV65A\MC90031134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4" y="4762036"/>
            <a:ext cx="796597" cy="8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hamada\AppData\Local\Microsoft\Windows\Temporary Internet Files\Content.IE5\M6Q2UG1Z\MC9003840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3" y="3810116"/>
            <a:ext cx="727274" cy="9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下矢印 54"/>
          <p:cNvSpPr/>
          <p:nvPr/>
        </p:nvSpPr>
        <p:spPr>
          <a:xfrm rot="17369928">
            <a:off x="2150373" y="3359900"/>
            <a:ext cx="432048" cy="1056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/>
          <p:cNvGrpSpPr/>
          <p:nvPr/>
        </p:nvGrpSpPr>
        <p:grpSpPr>
          <a:xfrm rot="10800000">
            <a:off x="5739884" y="4218212"/>
            <a:ext cx="1056744" cy="816461"/>
            <a:chOff x="3895510" y="2036475"/>
            <a:chExt cx="1056744" cy="816461"/>
          </a:xfrm>
        </p:grpSpPr>
        <p:sp>
          <p:nvSpPr>
            <p:cNvPr id="76" name="下矢印 75"/>
            <p:cNvSpPr/>
            <p:nvPr/>
          </p:nvSpPr>
          <p:spPr>
            <a:xfrm rot="16200000">
              <a:off x="4207858" y="2108540"/>
              <a:ext cx="432048" cy="1056744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下矢印 76"/>
            <p:cNvSpPr/>
            <p:nvPr/>
          </p:nvSpPr>
          <p:spPr>
            <a:xfrm rot="5400000">
              <a:off x="4207858" y="1724127"/>
              <a:ext cx="432048" cy="1056744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下矢印 78"/>
          <p:cNvSpPr/>
          <p:nvPr/>
        </p:nvSpPr>
        <p:spPr>
          <a:xfrm rot="16011831">
            <a:off x="2189382" y="4777251"/>
            <a:ext cx="432048" cy="1056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 : 磁気ディスク 23"/>
          <p:cNvSpPr/>
          <p:nvPr/>
        </p:nvSpPr>
        <p:spPr>
          <a:xfrm>
            <a:off x="2051720" y="3356992"/>
            <a:ext cx="504056" cy="504056"/>
          </a:xfrm>
          <a:prstGeom prst="flowChartMagneticDisk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ローチャート : 磁気ディスク 44"/>
          <p:cNvSpPr/>
          <p:nvPr/>
        </p:nvSpPr>
        <p:spPr>
          <a:xfrm>
            <a:off x="1960513" y="4734269"/>
            <a:ext cx="504056" cy="504056"/>
          </a:xfrm>
          <a:prstGeom prst="flowChartMagneticDisk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 descr="C:\Users\hamada\AppData\Local\Microsoft\Windows\Temporary Internet Files\Content.IE5\OXL7BRCM\dglxasset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66" y="4864789"/>
            <a:ext cx="985790" cy="9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下矢印 35"/>
          <p:cNvSpPr/>
          <p:nvPr/>
        </p:nvSpPr>
        <p:spPr>
          <a:xfrm rot="16200000">
            <a:off x="2020665" y="4052187"/>
            <a:ext cx="432048" cy="1056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ローチャート : 磁気ディスク 36"/>
          <p:cNvSpPr/>
          <p:nvPr/>
        </p:nvSpPr>
        <p:spPr>
          <a:xfrm>
            <a:off x="1864497" y="4077604"/>
            <a:ext cx="504056" cy="504056"/>
          </a:xfrm>
          <a:prstGeom prst="flowChartMagneticDisk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3" descr="C:\Users\hamada\AppData\Local\Microsoft\Windows\Temporary Internet Files\Content.IE5\BM7SV65A\MC90023946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06" y="3516800"/>
            <a:ext cx="754380" cy="87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mada\AppData\Local\Microsoft\Windows\Temporary Internet Files\Content.IE5\M6Q2UG1Z\MC90035653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41" y="3270393"/>
            <a:ext cx="1445666" cy="18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下矢印 40"/>
          <p:cNvSpPr/>
          <p:nvPr/>
        </p:nvSpPr>
        <p:spPr>
          <a:xfrm rot="14641665">
            <a:off x="2219595" y="5525914"/>
            <a:ext cx="432048" cy="1056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ローチャート : 磁気ディスク 41"/>
          <p:cNvSpPr/>
          <p:nvPr/>
        </p:nvSpPr>
        <p:spPr>
          <a:xfrm>
            <a:off x="2043851" y="5550231"/>
            <a:ext cx="504056" cy="504056"/>
          </a:xfrm>
          <a:prstGeom prst="flowChartMagneticDisk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 rot="5400000">
                <a:off x="1134982" y="6478324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34982" y="6478324"/>
                <a:ext cx="43473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960513" y="297213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/>
              <a:t>1.</a:t>
            </a:r>
            <a:endParaRPr kumimoji="1" lang="ja-JP" altLang="en-US" b="1" u="sng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00046" y="348036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/>
              <a:t>2.</a:t>
            </a:r>
            <a:endParaRPr kumimoji="1"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7401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Implemented operations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Basic MPC protocols</a:t>
            </a:r>
          </a:p>
          <a:p>
            <a:pPr lvl="1"/>
            <a:r>
              <a:rPr kumimoji="1" lang="en-US" altLang="ja-JP" dirty="0"/>
              <a:t>Dealing, revealing</a:t>
            </a:r>
          </a:p>
          <a:p>
            <a:pPr lvl="1"/>
            <a:r>
              <a:rPr lang="en-US" altLang="ja-JP" dirty="0"/>
              <a:t>Addition, multiplication</a:t>
            </a:r>
          </a:p>
          <a:p>
            <a:pPr lvl="1"/>
            <a:r>
              <a:rPr lang="en-US" altLang="ja-JP" dirty="0"/>
              <a:t>Bet-decomposition, comparison, equality test</a:t>
            </a:r>
          </a:p>
          <a:p>
            <a:pPr lvl="1"/>
            <a:r>
              <a:rPr lang="en-US" altLang="ja-JP" dirty="0"/>
              <a:t>Shuffling</a:t>
            </a:r>
          </a:p>
          <a:p>
            <a:pPr lvl="1"/>
            <a:r>
              <a:rPr kumimoji="1" lang="en-US" altLang="ja-JP" dirty="0"/>
              <a:t>Sorting</a:t>
            </a:r>
          </a:p>
          <a:p>
            <a:r>
              <a:rPr lang="en-US" altLang="ja-JP" dirty="0"/>
              <a:t>Statistical functions</a:t>
            </a:r>
          </a:p>
          <a:p>
            <a:pPr lvl="1"/>
            <a:r>
              <a:rPr kumimoji="1" lang="en-US" altLang="ja-JP" dirty="0"/>
              <a:t>Count, sum, min, max, median, sum of squares</a:t>
            </a:r>
          </a:p>
          <a:p>
            <a:pPr lvl="1"/>
            <a:r>
              <a:rPr kumimoji="1" lang="en-US" altLang="ja-JP" dirty="0"/>
              <a:t>Mean, variance, Student’s t-test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右中かっこ 3"/>
          <p:cNvSpPr/>
          <p:nvPr/>
        </p:nvSpPr>
        <p:spPr>
          <a:xfrm>
            <a:off x="6228184" y="908720"/>
            <a:ext cx="324036" cy="3672408"/>
          </a:xfrm>
          <a:prstGeom prst="rightBrace">
            <a:avLst>
              <a:gd name="adj1" fmla="val 4809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>
            <a:off x="6228184" y="4653136"/>
            <a:ext cx="324036" cy="584448"/>
          </a:xfrm>
          <a:prstGeom prst="rightBrace">
            <a:avLst>
              <a:gd name="adj1" fmla="val 2969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2421758"/>
            <a:ext cx="1811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Fully </a:t>
            </a:r>
            <a:r>
              <a:rPr lang="en-US" altLang="ja-JP" dirty="0"/>
              <a:t>realized</a:t>
            </a:r>
            <a:endParaRPr kumimoji="1" lang="en-US" altLang="ja-JP" dirty="0"/>
          </a:p>
          <a:p>
            <a:r>
              <a:rPr kumimoji="1" lang="en-US" altLang="ja-JP" dirty="0"/>
              <a:t>as MPC protocols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4035" y="4509120"/>
            <a:ext cx="2147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Computed from</a:t>
            </a:r>
          </a:p>
          <a:p>
            <a:r>
              <a:rPr lang="en-US" altLang="ja-JP" dirty="0"/>
              <a:t>revealed count, sum,</a:t>
            </a:r>
            <a:br>
              <a:rPr lang="en-US" altLang="ja-JP" dirty="0"/>
            </a:br>
            <a:r>
              <a:rPr lang="en-US" altLang="ja-JP" dirty="0"/>
              <a:t>and sum of squares</a:t>
            </a:r>
          </a:p>
        </p:txBody>
      </p:sp>
    </p:spTree>
    <p:extLst>
      <p:ext uri="{BB962C8B-B14F-4D97-AF65-F5344CB8AC3E}">
        <p14:creationId xmlns:p14="http://schemas.microsoft.com/office/powerpoint/2010/main" val="29671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Practical accomplishments of </a:t>
            </a:r>
            <a:r>
              <a:rPr kumimoji="1" lang="en-US" altLang="ja-JP" b="1" i="1" dirty="0">
                <a:solidFill>
                  <a:schemeClr val="accent3"/>
                </a:solidFill>
              </a:rPr>
              <a:t>MEVAL</a:t>
            </a:r>
            <a:endParaRPr kumimoji="1" lang="ja-JP" altLang="en-US" b="1" i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507288" cy="5832648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ja-JP" dirty="0"/>
                  <a:t>Joint experiment with a medical study group, 2011 – 2013 </a:t>
                </a:r>
              </a:p>
              <a:p>
                <a:pPr lvl="1"/>
                <a:r>
                  <a:rPr lang="en-US" altLang="ja-JP" b="1" u="sng" dirty="0">
                    <a:solidFill>
                      <a:schemeClr val="accent2"/>
                    </a:solidFill>
                  </a:rPr>
                  <a:t>Analyses conducted in clinical research</a:t>
                </a:r>
                <a:r>
                  <a:rPr lang="en-US" altLang="ja-JP" dirty="0"/>
                  <a:t> were replicated on </a:t>
                </a:r>
                <a:r>
                  <a:rPr lang="en-US" altLang="ja-JP" b="1" i="1" dirty="0">
                    <a:solidFill>
                      <a:schemeClr val="accent3"/>
                    </a:solidFill>
                  </a:rPr>
                  <a:t>MEVAL</a:t>
                </a:r>
              </a:p>
              <a:p>
                <a:pPr lvl="2"/>
                <a:r>
                  <a:rPr lang="en-US" altLang="ja-JP" dirty="0"/>
                  <a:t>Mean, variance, min, max, median, survival analysis, tests, etc.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/>
                      </a:rPr>
                      <m:t>1,057</m:t>
                    </m:r>
                    <m:r>
                      <a:rPr lang="en-US" altLang="ja-JP" b="0" i="1" smtClean="0">
                        <a:latin typeface="Cambria Math"/>
                      </a:rPr>
                      <m:t>×808</m:t>
                    </m:r>
                  </m:oMath>
                </a14:m>
                <a:r>
                  <a:rPr lang="en-US" altLang="ja-JP" dirty="0"/>
                  <a:t> r</a:t>
                </a:r>
                <a:r>
                  <a:rPr kumimoji="1" lang="en-US" altLang="ja-JP" dirty="0"/>
                  <a:t>eal clinical data of adult leukemia patients were used</a:t>
                </a:r>
                <a:endParaRPr lang="en-US" altLang="ja-JP" dirty="0"/>
              </a:p>
              <a:p>
                <a:r>
                  <a:rPr lang="en-US" altLang="ja-JP" dirty="0"/>
                  <a:t>Joint research with a university hospital, 2012 –</a:t>
                </a:r>
              </a:p>
              <a:p>
                <a:pPr lvl="1"/>
                <a:r>
                  <a:rPr lang="en-US" altLang="ja-JP" dirty="0"/>
                  <a:t>Performance evaluation of </a:t>
                </a:r>
                <a:r>
                  <a:rPr lang="en-US" altLang="ja-JP" b="1" i="1" dirty="0">
                    <a:solidFill>
                      <a:schemeClr val="accent3"/>
                    </a:solidFill>
                  </a:rPr>
                  <a:t>MEVAL</a:t>
                </a:r>
                <a:endParaRPr lang="en-US" altLang="ja-JP" dirty="0"/>
              </a:p>
              <a:p>
                <a:pPr lvl="2"/>
                <a:r>
                  <a:rPr lang="en-US" altLang="ja-JP" dirty="0"/>
                  <a:t>Intended application: </a:t>
                </a:r>
                <a:r>
                  <a:rPr lang="en-US" altLang="ja-JP" b="1" u="sng" dirty="0">
                    <a:solidFill>
                      <a:schemeClr val="accent2"/>
                    </a:solidFill>
                  </a:rPr>
                  <a:t>analysis on real medical receipt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50,001×38</m:t>
                    </m:r>
                  </m:oMath>
                </a14:m>
                <a:r>
                  <a:rPr lang="en-US" altLang="ja-JP" dirty="0"/>
                  <a:t> dummy insurance claim data were used</a:t>
                </a:r>
              </a:p>
              <a:p>
                <a:r>
                  <a:rPr kumimoji="1" lang="en-US" altLang="ja-JP" dirty="0"/>
                  <a:t>Joint research with Japanese statistics bureau, 2012 –</a:t>
                </a:r>
              </a:p>
              <a:p>
                <a:pPr lvl="1"/>
                <a:r>
                  <a:rPr kumimoji="1" lang="en-US" altLang="ja-JP" dirty="0"/>
                  <a:t>Performance evaluation of </a:t>
                </a:r>
                <a:r>
                  <a:rPr kumimoji="1" lang="en-US" altLang="ja-JP" b="1" i="1" dirty="0">
                    <a:solidFill>
                      <a:schemeClr val="accent3"/>
                    </a:solidFill>
                  </a:rPr>
                  <a:t>MEVAL</a:t>
                </a:r>
                <a:r>
                  <a:rPr kumimoji="1" lang="en-US" altLang="ja-JP" dirty="0"/>
                  <a:t> </a:t>
                </a:r>
              </a:p>
              <a:p>
                <a:pPr lvl="2"/>
                <a:r>
                  <a:rPr kumimoji="1" lang="en-US" altLang="ja-JP" dirty="0"/>
                  <a:t>Intended application:</a:t>
                </a:r>
                <a:r>
                  <a:rPr kumimoji="1" lang="en-US" altLang="ja-JP" b="1" u="sng" dirty="0">
                    <a:solidFill>
                      <a:schemeClr val="accent2"/>
                    </a:solidFill>
                  </a:rPr>
                  <a:t> advanced use of official statistics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10,128×176</m:t>
                    </m:r>
                  </m:oMath>
                </a14:m>
                <a:r>
                  <a:rPr kumimoji="1" lang="en-US" altLang="ja-JP" dirty="0"/>
                  <a:t> official statistic data were used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Data holders’ requirements: better security without performance loss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507288" cy="5832648"/>
              </a:xfrm>
              <a:blipFill rotWithShape="1">
                <a:blip r:embed="rId3"/>
                <a:stretch>
                  <a:fillRect l="-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3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</a:t>
            </a:r>
            <a:r>
              <a:rPr kumimoji="1" lang="en-US" altLang="ja-JP" i="1" dirty="0" err="1">
                <a:solidFill>
                  <a:schemeClr val="accent3"/>
                </a:solidFill>
              </a:rPr>
              <a:t>meval</a:t>
            </a:r>
            <a:endParaRPr kumimoji="1" lang="ja-JP" altLang="en-US" i="1" dirty="0">
              <a:solidFill>
                <a:schemeClr val="accent3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0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ユーザー定義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6600"/>
      </a:accent2>
      <a:accent3>
        <a:srgbClr val="0066CC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1444</Words>
  <Application>Microsoft Office PowerPoint</Application>
  <PresentationFormat>On-screen Show (4:3)</PresentationFormat>
  <Paragraphs>522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Wingdings</vt:lpstr>
      <vt:lpstr>Office ​​テーマ</vt:lpstr>
      <vt:lpstr>MEVAL: A Practically Efficient System for Secure Multi-party Statistical Analysis</vt:lpstr>
      <vt:lpstr>Overview</vt:lpstr>
      <vt:lpstr>Outline</vt:lpstr>
      <vt:lpstr>Overview of MEVAL</vt:lpstr>
      <vt:lpstr>MEVAL (Multi-party EVALuator)</vt:lpstr>
      <vt:lpstr>Intended application</vt:lpstr>
      <vt:lpstr>Implemented operations</vt:lpstr>
      <vt:lpstr>Practical accomplishments of MEVAL</vt:lpstr>
      <vt:lpstr>Performance of meval</vt:lpstr>
      <vt:lpstr>Experimental outline</vt:lpstr>
      <vt:lpstr>Performance on 1-Gbps LAN</vt:lpstr>
      <vt:lpstr>Performance on 10-Gbps LAN</vt:lpstr>
      <vt:lpstr>Performance on WAN</vt:lpstr>
      <vt:lpstr>Techniques used in meval</vt:lpstr>
      <vt:lpstr>Techniques used in MEVAL</vt:lpstr>
      <vt:lpstr>Implementation techniques</vt:lpstr>
      <vt:lpstr>Without asynchronous processing</vt:lpstr>
      <vt:lpstr>Implementation techniques</vt:lpstr>
      <vt:lpstr>Asynchronous processing</vt:lpstr>
      <vt:lpstr>Implementation techniques</vt:lpstr>
      <vt:lpstr>Balancing resource usage</vt:lpstr>
      <vt:lpstr>Pseudorandom secret sharing</vt:lpstr>
      <vt:lpstr>Implementation techniques</vt:lpstr>
      <vt:lpstr>Mersenne prime field operation</vt:lpstr>
      <vt:lpstr>Implementation techniques</vt:lpstr>
      <vt:lpstr>Our efficient protocols</vt:lpstr>
      <vt:lpstr>Our bit-decomposition protocol</vt:lpstr>
      <vt:lpstr>Our bit-decomposition protocol (contd.)</vt:lpstr>
      <vt:lpstr>Our sorting protocol</vt:lpstr>
      <vt:lpstr>Our sorting protocol (contd.)</vt:lpstr>
      <vt:lpstr>demonstration</vt:lpstr>
      <vt:lpstr>Outline of demonstration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2014-02-28T09:31:37Z</dcterms:created>
  <dcterms:modified xsi:type="dcterms:W3CDTF">2016-08-27T17:45:22Z</dcterms:modified>
</cp:coreProperties>
</file>