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259" r:id="rId2"/>
    <p:sldId id="376" r:id="rId3"/>
    <p:sldId id="355" r:id="rId4"/>
    <p:sldId id="357" r:id="rId5"/>
    <p:sldId id="382" r:id="rId6"/>
    <p:sldId id="388" r:id="rId7"/>
    <p:sldId id="389" r:id="rId8"/>
    <p:sldId id="390" r:id="rId9"/>
    <p:sldId id="383" r:id="rId10"/>
    <p:sldId id="391" r:id="rId11"/>
    <p:sldId id="377" r:id="rId12"/>
    <p:sldId id="378" r:id="rId13"/>
    <p:sldId id="379" r:id="rId14"/>
    <p:sldId id="380" r:id="rId15"/>
    <p:sldId id="381" r:id="rId16"/>
    <p:sldId id="359" r:id="rId17"/>
    <p:sldId id="392" r:id="rId18"/>
    <p:sldId id="396" r:id="rId19"/>
    <p:sldId id="354" r:id="rId20"/>
    <p:sldId id="386" r:id="rId21"/>
    <p:sldId id="385" r:id="rId22"/>
    <p:sldId id="361" r:id="rId23"/>
    <p:sldId id="363" r:id="rId24"/>
    <p:sldId id="387" r:id="rId25"/>
    <p:sldId id="393" r:id="rId26"/>
    <p:sldId id="394" r:id="rId27"/>
    <p:sldId id="395" r:id="rId28"/>
    <p:sldId id="370" r:id="rId29"/>
    <p:sldId id="397" r:id="rId30"/>
    <p:sldId id="398" r:id="rId31"/>
    <p:sldId id="364" r:id="rId32"/>
    <p:sldId id="399" r:id="rId33"/>
    <p:sldId id="400" r:id="rId34"/>
    <p:sldId id="365" r:id="rId35"/>
    <p:sldId id="401" r:id="rId36"/>
    <p:sldId id="371" r:id="rId37"/>
    <p:sldId id="374" r:id="rId38"/>
    <p:sldId id="366" r:id="rId39"/>
    <p:sldId id="367" r:id="rId40"/>
    <p:sldId id="368" r:id="rId41"/>
    <p:sldId id="403" r:id="rId42"/>
    <p:sldId id="369" r:id="rId43"/>
    <p:sldId id="404" r:id="rId44"/>
    <p:sldId id="362" r:id="rId45"/>
    <p:sldId id="402" r:id="rId46"/>
    <p:sldId id="375" r:id="rId47"/>
    <p:sldId id="405" r:id="rId48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  <p:embeddedFont>
      <p:font typeface="Gill Sans MT" panose="020B0502020104020203" pitchFamily="34" charset="0"/>
      <p:regular r:id="rId56"/>
      <p:bold r:id="rId57"/>
      <p:italic r:id="rId58"/>
      <p:boldItalic r:id="rId59"/>
    </p:embeddedFont>
  </p:embeddedFontLst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0066"/>
    <a:srgbClr val="0000E0"/>
    <a:srgbClr val="FFFF00"/>
    <a:srgbClr val="DDDDDD"/>
    <a:srgbClr val="EAEAE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2" autoAdjust="0"/>
    <p:restoredTop sz="89041" autoAdjust="0"/>
  </p:normalViewPr>
  <p:slideViewPr>
    <p:cSldViewPr>
      <p:cViewPr varScale="1">
        <p:scale>
          <a:sx n="102" d="100"/>
          <a:sy n="102" d="100"/>
        </p:scale>
        <p:origin x="23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pPr>
              <a:defRPr/>
            </a:pPr>
            <a:fld id="{C5873B69-325B-4221-BBDE-03D64C05E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6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pPr>
              <a:defRPr/>
            </a:pPr>
            <a:fld id="{C975CC98-A84F-4751-A1F7-4B6F6316C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4F238-6266-442A-AA94-B6717CA5988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534400" cy="3352800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5344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39624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78A66B-11F2-4892-80E6-0864EDBBD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51FC-07D8-43FA-BCF4-7C04CEC6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21717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3627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2E2C4-3AF9-496D-BCE9-4B14E75D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AF2C-959D-40A8-B386-6EBAA6BBF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178A-C576-439B-9A76-438082260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291DF-E9CD-4AF9-9438-6C8A12865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55DF-F27E-4B5D-B88D-F1EE5D87D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BE76-E6FD-465D-8A4E-17D4BAE4C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EF371-1C48-4BB9-B019-DF90EE950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DF2B-DC93-40B6-9871-16BA9D28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1D181-0CD0-43FA-9BE0-ACBC533CF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24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 b="0">
                <a:latin typeface="+mn-lt"/>
              </a:defRPr>
            </a:lvl1pPr>
          </a:lstStyle>
          <a:p>
            <a:pPr>
              <a:defRPr/>
            </a:pPr>
            <a:fld id="{83399451-D21A-466A-9FF6-40367C8C1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293387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143000"/>
            <a:ext cx="7010400" cy="2209800"/>
          </a:xfrm>
        </p:spPr>
        <p:txBody>
          <a:bodyPr/>
          <a:lstStyle/>
          <a:p>
            <a:pPr eaLnBrk="1" hangingPunct="1"/>
            <a:r>
              <a:rPr lang="en-US" dirty="0"/>
              <a:t>Mergeable Summaries 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497833" y="2685422"/>
            <a:ext cx="4495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r>
              <a:rPr lang="en-US" sz="2400" dirty="0" err="1">
                <a:solidFill>
                  <a:srgbClr val="CC3300"/>
                </a:solidFill>
                <a:latin typeface="Calibri" pitchFamily="34" charset="0"/>
              </a:rPr>
              <a:t>Ke</a:t>
            </a:r>
            <a:r>
              <a:rPr lang="en-US" sz="2400" dirty="0">
                <a:solidFill>
                  <a:srgbClr val="CC3300"/>
                </a:solidFill>
                <a:latin typeface="Calibri" pitchFamily="34" charset="0"/>
              </a:rPr>
              <a:t> Yi</a:t>
            </a:r>
            <a:r>
              <a:rPr lang="en-US" sz="2400" b="0" dirty="0">
                <a:solidFill>
                  <a:srgbClr val="CC3300"/>
                </a:solidFill>
                <a:latin typeface="Calibri" pitchFamily="34" charset="0"/>
              </a:rPr>
              <a:t> </a:t>
            </a:r>
            <a:br>
              <a:rPr lang="en-US" sz="2800" b="0" dirty="0">
                <a:latin typeface="Calibri" pitchFamily="34" charset="0"/>
              </a:rPr>
            </a:br>
            <a:r>
              <a:rPr lang="en-US" sz="2400" b="0" dirty="0">
                <a:solidFill>
                  <a:srgbClr val="CC3300"/>
                </a:solidFill>
                <a:latin typeface="Calibri" pitchFamily="34" charset="0"/>
              </a:rPr>
              <a:t>HKUST</a:t>
            </a:r>
            <a:br>
              <a:rPr lang="en-US" b="0" dirty="0">
                <a:solidFill>
                  <a:schemeClr val="bg2"/>
                </a:solidFill>
                <a:latin typeface="Calibri" pitchFamily="34" charset="0"/>
              </a:rPr>
            </a:br>
            <a:endParaRPr lang="en-US" b="0" dirty="0">
              <a:solidFill>
                <a:schemeClr val="bg2"/>
              </a:solidFill>
              <a:latin typeface="Calibri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r>
              <a:rPr lang="en-US" sz="2400" b="0" dirty="0" err="1">
                <a:solidFill>
                  <a:schemeClr val="bg2"/>
                </a:solidFill>
                <a:latin typeface="Calibri" pitchFamily="34" charset="0"/>
              </a:rPr>
              <a:t>Pankaj</a:t>
            </a:r>
            <a:r>
              <a:rPr lang="en-US" sz="2400" b="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sz="2400" b="0" dirty="0" err="1">
                <a:solidFill>
                  <a:schemeClr val="bg2"/>
                </a:solidFill>
                <a:latin typeface="Calibri" pitchFamily="34" charset="0"/>
              </a:rPr>
              <a:t>Agarwal</a:t>
            </a:r>
            <a:r>
              <a:rPr lang="en-US" sz="2400" b="0" dirty="0">
                <a:solidFill>
                  <a:schemeClr val="bg2"/>
                </a:solidFill>
                <a:latin typeface="Calibri" pitchFamily="34" charset="0"/>
              </a:rPr>
              <a:t> (Duke)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r>
              <a:rPr lang="en-US" sz="2400" b="0" dirty="0">
                <a:solidFill>
                  <a:schemeClr val="bg2"/>
                </a:solidFill>
                <a:latin typeface="Calibri" pitchFamily="34" charset="0"/>
              </a:rPr>
              <a:t>Graham </a:t>
            </a:r>
            <a:r>
              <a:rPr lang="en-US" sz="2400" b="0" dirty="0" err="1">
                <a:solidFill>
                  <a:schemeClr val="bg2"/>
                </a:solidFill>
                <a:latin typeface="Calibri" pitchFamily="34" charset="0"/>
              </a:rPr>
              <a:t>Cormode</a:t>
            </a:r>
            <a:r>
              <a:rPr lang="en-US" sz="2400" b="0" dirty="0">
                <a:solidFill>
                  <a:schemeClr val="bg2"/>
                </a:solidFill>
                <a:latin typeface="Calibri" pitchFamily="34" charset="0"/>
              </a:rPr>
              <a:t> (Warwick)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r>
              <a:rPr lang="en-US" sz="2400" b="0" dirty="0" err="1">
                <a:solidFill>
                  <a:schemeClr val="bg2"/>
                </a:solidFill>
                <a:latin typeface="Calibri" pitchFamily="34" charset="0"/>
              </a:rPr>
              <a:t>Zengfeng</a:t>
            </a:r>
            <a:r>
              <a:rPr lang="en-US" sz="2400" b="0" dirty="0">
                <a:solidFill>
                  <a:schemeClr val="bg2"/>
                </a:solidFill>
                <a:latin typeface="Calibri" pitchFamily="34" charset="0"/>
              </a:rPr>
              <a:t> Huang (HKUST)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r>
              <a:rPr lang="en-US" sz="2400" b="0" dirty="0">
                <a:solidFill>
                  <a:schemeClr val="bg2"/>
                </a:solidFill>
                <a:latin typeface="Calibri" pitchFamily="34" charset="0"/>
              </a:rPr>
              <a:t>Jeff Philips (Utah)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Symbol" pitchFamily="18" charset="2"/>
              <a:buNone/>
            </a:pPr>
            <a:r>
              <a:rPr lang="en-US" sz="2400" b="0" dirty="0" err="1">
                <a:solidFill>
                  <a:schemeClr val="bg2"/>
                </a:solidFill>
                <a:latin typeface="Calibri" pitchFamily="34" charset="0"/>
              </a:rPr>
              <a:t>Zheiwei</a:t>
            </a:r>
            <a:r>
              <a:rPr lang="en-US" sz="2400" b="0" dirty="0">
                <a:solidFill>
                  <a:schemeClr val="bg2"/>
                </a:solidFill>
                <a:latin typeface="Calibri" pitchFamily="34" charset="0"/>
              </a:rPr>
              <a:t> Wei (Aarhus)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269375" y="401656"/>
            <a:ext cx="1965533" cy="109672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021121" y="152400"/>
            <a:ext cx="2506054" cy="159523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044" y="61778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+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60758" y="617788"/>
            <a:ext cx="147415" cy="14955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00847" y="950019"/>
            <a:ext cx="147415" cy="14955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97833" y="617788"/>
            <a:ext cx="147415" cy="14955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71540" y="1011350"/>
            <a:ext cx="147415" cy="14955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80844" y="1027092"/>
            <a:ext cx="147415" cy="14955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414227" y="604341"/>
            <a:ext cx="147415" cy="14955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905611" y="468234"/>
            <a:ext cx="147415" cy="14955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95270" y="1108231"/>
            <a:ext cx="147415" cy="14955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60956" y="1207474"/>
            <a:ext cx="147415" cy="14955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90100" y="753895"/>
            <a:ext cx="147415" cy="14955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5775" y="617788"/>
            <a:ext cx="10166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= ?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33" y="3349791"/>
            <a:ext cx="2133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838200"/>
          </a:xfrm>
        </p:spPr>
        <p:txBody>
          <a:bodyPr/>
          <a:lstStyle/>
          <a:p>
            <a:r>
              <a:rPr lang="en-US" dirty="0"/>
              <a:t>Summaries to be merged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Random samples</a:t>
            </a:r>
          </a:p>
          <a:p>
            <a:r>
              <a:rPr lang="en-US" sz="3200" dirty="0"/>
              <a:t>Sketches</a:t>
            </a:r>
          </a:p>
          <a:p>
            <a:r>
              <a:rPr lang="en-US" sz="3200" dirty="0" err="1"/>
              <a:t>MinHash</a:t>
            </a:r>
            <a:endParaRPr lang="en-US" sz="3200" dirty="0"/>
          </a:p>
          <a:p>
            <a:r>
              <a:rPr lang="en-US" sz="3200" dirty="0"/>
              <a:t>Heavy hitters</a:t>
            </a:r>
          </a:p>
          <a:p>
            <a:r>
              <a:rPr lang="el-GR" sz="3200" dirty="0"/>
              <a:t>ε</a:t>
            </a:r>
            <a:r>
              <a:rPr lang="en-US" sz="3200" dirty="0"/>
              <a:t>-approximations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q</a:t>
            </a:r>
            <a:r>
              <a:rPr lang="en-US" sz="3000" dirty="0" err="1"/>
              <a:t>uantiles</a:t>
            </a:r>
            <a:r>
              <a:rPr lang="en-US" sz="3000" dirty="0"/>
              <a:t>, equi-height histograms)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ight Brace 6"/>
          <p:cNvSpPr/>
          <p:nvPr/>
        </p:nvSpPr>
        <p:spPr bwMode="auto">
          <a:xfrm>
            <a:off x="3733800" y="1702777"/>
            <a:ext cx="230124" cy="1421423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4253" y="2121099"/>
            <a:ext cx="944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n-lt"/>
              </a:rPr>
              <a:t>easy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4253" y="3276600"/>
            <a:ext cx="246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n-lt"/>
              </a:rPr>
              <a:t>easy and cute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7409" y="3861375"/>
            <a:ext cx="3877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n-lt"/>
              </a:rPr>
              <a:t>easy algorithm, </a:t>
            </a:r>
          </a:p>
          <a:p>
            <a:r>
              <a:rPr lang="en-US" sz="3200" b="0" dirty="0">
                <a:solidFill>
                  <a:srgbClr val="C00000"/>
                </a:solidFill>
                <a:latin typeface="+mn-lt"/>
              </a:rPr>
              <a:t>analysis requires work</a:t>
            </a:r>
          </a:p>
        </p:txBody>
      </p:sp>
    </p:spTree>
    <p:extLst>
      <p:ext uri="{BB962C8B-B14F-4D97-AF65-F5344CB8AC3E}">
        <p14:creationId xmlns:p14="http://schemas.microsoft.com/office/powerpoint/2010/main" val="233487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random samples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609600" y="2019247"/>
            <a:ext cx="30480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6800" y="1638247"/>
            <a:ext cx="3886200" cy="2438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8493" y="234961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371600" y="23496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98984" y="2857446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23496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28900" y="2951193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47675" y="2975256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86400" y="232906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248400" y="21210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162800" y="309928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334225" y="3250978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20000" y="255766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6387" y="4186536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 = 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7606" y="4186535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 = 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3303" y="4876800"/>
            <a:ext cx="640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With prob. </a:t>
            </a:r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/(N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+N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)</a:t>
            </a:r>
            <a:r>
              <a:rPr lang="en-US" sz="2400" b="0" dirty="0"/>
              <a:t>, take a sample from </a:t>
            </a:r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1452" y="1407414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68068" y="95715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49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random samples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609600" y="2019247"/>
            <a:ext cx="30480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6800" y="1638247"/>
            <a:ext cx="3886200" cy="2438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8493" y="234961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371600" y="23496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98984" y="2857446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23496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56388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47675" y="2975256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86400" y="232906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248400" y="21210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162800" y="309928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334225" y="3250978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20000" y="255766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6387" y="418653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 =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7606" y="4186535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 = 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3303" y="4876800"/>
            <a:ext cx="640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With prob. </a:t>
            </a:r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/(N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+N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)</a:t>
            </a:r>
            <a:r>
              <a:rPr lang="en-US" sz="2400" b="0" dirty="0"/>
              <a:t>, take a sample from </a:t>
            </a:r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1452" y="1407414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68068" y="95715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799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random samples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609600" y="2019247"/>
            <a:ext cx="30480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6800" y="1638247"/>
            <a:ext cx="3886200" cy="2438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8493" y="234961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371600" y="23496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98984" y="2857446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23496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56388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47675" y="2975256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86400" y="232906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248400" y="21210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162800" y="309928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20000" y="255766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6387" y="418653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 =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7606" y="4186535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 = 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3303" y="4876800"/>
            <a:ext cx="640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With prob. </a:t>
            </a:r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/(N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+N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)</a:t>
            </a:r>
            <a:r>
              <a:rPr lang="en-US" sz="2400" b="0" dirty="0"/>
              <a:t>, take a sample from </a:t>
            </a:r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1452" y="1407414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68068" y="95715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6334225" y="3250978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7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random samples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609600" y="2019247"/>
            <a:ext cx="30480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6800" y="1638247"/>
            <a:ext cx="3886200" cy="2438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8493" y="234961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371600" y="23496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98984" y="2857446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23496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56388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47675" y="2975256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86400" y="232906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248400" y="21210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162800" y="309928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418573" y="56388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20000" y="255766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6387" y="418653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 =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7606" y="4186535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 = 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3303" y="4876800"/>
            <a:ext cx="640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With prob. </a:t>
            </a:r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/(N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+N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)</a:t>
            </a:r>
            <a:r>
              <a:rPr lang="en-US" sz="2400" b="0" dirty="0"/>
              <a:t>, take a sample from </a:t>
            </a:r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1452" y="1407414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68068" y="95715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093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random samples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609600" y="2019247"/>
            <a:ext cx="30480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6800" y="1638247"/>
            <a:ext cx="3886200" cy="2438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8493" y="234961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371600" y="23496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026646" y="56388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2349615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56388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47675" y="2975256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648200" y="56388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56388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162800" y="309928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418573" y="56388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20000" y="2557661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6387" y="418653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 =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7606" y="4186535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 = 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3303" y="4876800"/>
            <a:ext cx="640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With prob. </a:t>
            </a:r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/(N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  <a:r>
              <a:rPr lang="en-US" sz="2400" b="0" dirty="0">
                <a:solidFill>
                  <a:schemeClr val="bg2"/>
                </a:solidFill>
              </a:rPr>
              <a:t>+N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  <a:r>
              <a:rPr lang="en-US" sz="2400" b="0" dirty="0">
                <a:solidFill>
                  <a:schemeClr val="bg2"/>
                </a:solidFill>
              </a:rPr>
              <a:t>)</a:t>
            </a:r>
            <a:r>
              <a:rPr lang="en-US" sz="2400" b="0" dirty="0"/>
              <a:t>, take a sample from </a:t>
            </a:r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1452" y="1407414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68068" y="95715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S</a:t>
            </a:r>
            <a:r>
              <a:rPr lang="en-US" sz="2400" b="0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7938" y="5522267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N</a:t>
            </a:r>
            <a:r>
              <a:rPr lang="en-US" sz="2400" b="0" baseline="-25000" dirty="0">
                <a:solidFill>
                  <a:schemeClr val="bg2"/>
                </a:solidFill>
              </a:rPr>
              <a:t>3</a:t>
            </a:r>
            <a:r>
              <a:rPr lang="en-US" sz="2400" b="0" dirty="0">
                <a:solidFill>
                  <a:schemeClr val="bg2"/>
                </a:solidFill>
              </a:rPr>
              <a:t> = 15</a:t>
            </a:r>
          </a:p>
        </p:txBody>
      </p:sp>
    </p:spTree>
    <p:extLst>
      <p:ext uri="{BB962C8B-B14F-4D97-AF65-F5344CB8AC3E}">
        <p14:creationId xmlns:p14="http://schemas.microsoft.com/office/powerpoint/2010/main" val="50363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227FFE-BB28-4DD9-B844-125C84D5F04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Merging sketches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343400"/>
          </a:xfrm>
        </p:spPr>
        <p:txBody>
          <a:bodyPr/>
          <a:lstStyle/>
          <a:p>
            <a:pPr eaLnBrk="1" hangingPunct="1"/>
            <a:r>
              <a:rPr lang="en-US" dirty="0"/>
              <a:t>Linear sketches (random projections) are easily mergeable</a:t>
            </a:r>
          </a:p>
          <a:p>
            <a:pPr eaLnBrk="1" hangingPunct="1"/>
            <a:r>
              <a:rPr lang="en-US" dirty="0"/>
              <a:t>Data is </a:t>
            </a:r>
            <a:r>
              <a:rPr lang="en-US" dirty="0" err="1"/>
              <a:t>multiset</a:t>
            </a:r>
            <a:r>
              <a:rPr lang="en-US" dirty="0"/>
              <a:t> in domain [1..U], represented as vector </a:t>
            </a:r>
            <a:r>
              <a:rPr lang="en-US" dirty="0">
                <a:solidFill>
                  <a:schemeClr val="bg2"/>
                </a:solidFill>
              </a:rPr>
              <a:t>x[1..U]</a:t>
            </a:r>
            <a:endParaRPr lang="en-US" dirty="0"/>
          </a:p>
          <a:p>
            <a:pPr eaLnBrk="1" hangingPunct="1"/>
            <a:r>
              <a:rPr lang="en-US" dirty="0">
                <a:solidFill>
                  <a:srgbClr val="33CC33"/>
                </a:solidFill>
              </a:rPr>
              <a:t>Count-Min sketch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lvl="1" eaLnBrk="1" hangingPunct="1"/>
            <a:r>
              <a:rPr lang="en-US" dirty="0"/>
              <a:t>Creates a small summary as an array of </a:t>
            </a:r>
            <a:r>
              <a:rPr lang="en-US" dirty="0">
                <a:solidFill>
                  <a:schemeClr val="bg2"/>
                </a:solidFill>
              </a:rPr>
              <a:t>w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</a:t>
            </a:r>
            <a:r>
              <a:rPr lang="en-US" dirty="0">
                <a:solidFill>
                  <a:schemeClr val="bg2"/>
                </a:solidFill>
              </a:rPr>
              <a:t> d</a:t>
            </a:r>
            <a:r>
              <a:rPr lang="en-US" dirty="0"/>
              <a:t> in size</a:t>
            </a:r>
          </a:p>
          <a:p>
            <a:pPr lvl="1" eaLnBrk="1" hangingPunct="1"/>
            <a:r>
              <a:rPr lang="en-US" dirty="0"/>
              <a:t>Use </a:t>
            </a:r>
            <a:r>
              <a:rPr lang="en-US" dirty="0">
                <a:solidFill>
                  <a:schemeClr val="bg2"/>
                </a:solidFill>
              </a:rPr>
              <a:t>d</a:t>
            </a:r>
            <a:r>
              <a:rPr lang="en-US" dirty="0"/>
              <a:t> hash functions </a:t>
            </a:r>
            <a:r>
              <a:rPr lang="en-US" dirty="0">
                <a:solidFill>
                  <a:schemeClr val="bg2"/>
                </a:solidFill>
              </a:rPr>
              <a:t>h</a:t>
            </a:r>
            <a:r>
              <a:rPr lang="en-US" dirty="0"/>
              <a:t> to map vector entries to </a:t>
            </a:r>
            <a:r>
              <a:rPr lang="en-US" dirty="0">
                <a:solidFill>
                  <a:schemeClr val="bg2"/>
                </a:solidFill>
              </a:rPr>
              <a:t>[1..w]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Trivially mergeable: </a:t>
            </a:r>
            <a:r>
              <a:rPr lang="en-US" dirty="0">
                <a:solidFill>
                  <a:schemeClr val="bg2"/>
                </a:solidFill>
              </a:rPr>
              <a:t>CM(x + y) = CM(x) + CM(y)</a:t>
            </a:r>
          </a:p>
          <a:p>
            <a:pPr eaLnBrk="1" hangingPunct="1"/>
            <a:endParaRPr lang="en-US" dirty="0"/>
          </a:p>
        </p:txBody>
      </p:sp>
      <p:grpSp>
        <p:nvGrpSpPr>
          <p:cNvPr id="8198" name="Group 4"/>
          <p:cNvGrpSpPr>
            <a:grpSpLocks/>
          </p:cNvGrpSpPr>
          <p:nvPr/>
        </p:nvGrpSpPr>
        <p:grpSpPr bwMode="auto">
          <a:xfrm>
            <a:off x="3276600" y="4403725"/>
            <a:ext cx="2133600" cy="1184275"/>
            <a:chOff x="4128" y="864"/>
            <a:chExt cx="864" cy="480"/>
          </a:xfrm>
        </p:grpSpPr>
        <p:sp>
          <p:nvSpPr>
            <p:cNvPr id="8204" name="Rectangle 5"/>
            <p:cNvSpPr>
              <a:spLocks noChangeArrowheads="1"/>
            </p:cNvSpPr>
            <p:nvPr/>
          </p:nvSpPr>
          <p:spPr bwMode="auto">
            <a:xfrm>
              <a:off x="4128" y="864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8205" name="Line 6"/>
            <p:cNvSpPr>
              <a:spLocks noChangeShapeType="1"/>
            </p:cNvSpPr>
            <p:nvPr/>
          </p:nvSpPr>
          <p:spPr bwMode="auto">
            <a:xfrm>
              <a:off x="4224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6" name="Line 7"/>
            <p:cNvSpPr>
              <a:spLocks noChangeShapeType="1"/>
            </p:cNvSpPr>
            <p:nvPr/>
          </p:nvSpPr>
          <p:spPr bwMode="auto">
            <a:xfrm>
              <a:off x="4320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7" name="Line 8"/>
            <p:cNvSpPr>
              <a:spLocks noChangeShapeType="1"/>
            </p:cNvSpPr>
            <p:nvPr/>
          </p:nvSpPr>
          <p:spPr bwMode="auto">
            <a:xfrm>
              <a:off x="4416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8" name="Line 9"/>
            <p:cNvSpPr>
              <a:spLocks noChangeShapeType="1"/>
            </p:cNvSpPr>
            <p:nvPr/>
          </p:nvSpPr>
          <p:spPr bwMode="auto">
            <a:xfrm>
              <a:off x="4512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9" name="Line 10"/>
            <p:cNvSpPr>
              <a:spLocks noChangeShapeType="1"/>
            </p:cNvSpPr>
            <p:nvPr/>
          </p:nvSpPr>
          <p:spPr bwMode="auto">
            <a:xfrm>
              <a:off x="4608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0" name="Line 11"/>
            <p:cNvSpPr>
              <a:spLocks noChangeShapeType="1"/>
            </p:cNvSpPr>
            <p:nvPr/>
          </p:nvSpPr>
          <p:spPr bwMode="auto">
            <a:xfrm>
              <a:off x="4704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1" name="Line 12"/>
            <p:cNvSpPr>
              <a:spLocks noChangeShapeType="1"/>
            </p:cNvSpPr>
            <p:nvPr/>
          </p:nvSpPr>
          <p:spPr bwMode="auto">
            <a:xfrm>
              <a:off x="4800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2" name="Line 13"/>
            <p:cNvSpPr>
              <a:spLocks noChangeShapeType="1"/>
            </p:cNvSpPr>
            <p:nvPr/>
          </p:nvSpPr>
          <p:spPr bwMode="auto">
            <a:xfrm>
              <a:off x="4896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3" name="Line 14"/>
            <p:cNvSpPr>
              <a:spLocks noChangeShapeType="1"/>
            </p:cNvSpPr>
            <p:nvPr/>
          </p:nvSpPr>
          <p:spPr bwMode="auto">
            <a:xfrm>
              <a:off x="4128" y="96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4" name="Line 15"/>
            <p:cNvSpPr>
              <a:spLocks noChangeShapeType="1"/>
            </p:cNvSpPr>
            <p:nvPr/>
          </p:nvSpPr>
          <p:spPr bwMode="auto">
            <a:xfrm>
              <a:off x="4128" y="10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5" name="Line 16"/>
            <p:cNvSpPr>
              <a:spLocks noChangeShapeType="1"/>
            </p:cNvSpPr>
            <p:nvPr/>
          </p:nvSpPr>
          <p:spPr bwMode="auto">
            <a:xfrm>
              <a:off x="4128" y="11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6" name="Line 17"/>
            <p:cNvSpPr>
              <a:spLocks noChangeShapeType="1"/>
            </p:cNvSpPr>
            <p:nvPr/>
          </p:nvSpPr>
          <p:spPr bwMode="auto">
            <a:xfrm>
              <a:off x="4128" y="124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199" name="Line 18"/>
          <p:cNvSpPr>
            <a:spLocks noChangeShapeType="1"/>
          </p:cNvSpPr>
          <p:nvPr/>
        </p:nvSpPr>
        <p:spPr bwMode="auto">
          <a:xfrm>
            <a:off x="3238500" y="5775325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>
            <a:off x="4158737" y="5699125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8201" name="Line 20"/>
          <p:cNvSpPr>
            <a:spLocks noChangeShapeType="1"/>
          </p:cNvSpPr>
          <p:nvPr/>
        </p:nvSpPr>
        <p:spPr bwMode="auto">
          <a:xfrm>
            <a:off x="5638800" y="4403725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21"/>
          <p:cNvSpPr txBox="1">
            <a:spLocks noChangeArrowheads="1"/>
          </p:cNvSpPr>
          <p:nvPr/>
        </p:nvSpPr>
        <p:spPr bwMode="auto">
          <a:xfrm>
            <a:off x="5638800" y="4794250"/>
            <a:ext cx="32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>
            <a:off x="2057400" y="4479925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chemeClr val="bg2"/>
                </a:solidFill>
                <a:latin typeface="Calibri" pitchFamily="34" charset="0"/>
              </a:rPr>
              <a:t>Array: CM[i,j]</a:t>
            </a:r>
            <a:endParaRPr lang="en-GB" sz="2400" b="0">
              <a:solidFill>
                <a:schemeClr val="bg2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60909" y="3485162"/>
            <a:ext cx="5749491" cy="248637"/>
            <a:chOff x="1260909" y="3665645"/>
            <a:chExt cx="5749491" cy="248637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260909" y="3665646"/>
              <a:ext cx="5749491" cy="248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1524000" y="3665645"/>
              <a:ext cx="0" cy="24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1761066" y="3665645"/>
              <a:ext cx="0" cy="24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1998133" y="3665645"/>
              <a:ext cx="0" cy="24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2235200" y="3665645"/>
              <a:ext cx="0" cy="24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2472266" y="3665645"/>
              <a:ext cx="0" cy="24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2709333" y="3665645"/>
              <a:ext cx="0" cy="24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2946400" y="3665645"/>
              <a:ext cx="0" cy="24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3183466" y="3665645"/>
              <a:ext cx="0" cy="24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3420534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3657600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3894667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4131734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4368800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4605867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>
            <a:off x="4842934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5080000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5334000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5604933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5842000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079066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6316133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6553200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>
            <a:off x="6790266" y="3485163"/>
            <a:ext cx="0" cy="24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47800" y="3609480"/>
            <a:ext cx="2683934" cy="8704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362200" y="3609480"/>
            <a:ext cx="1295400" cy="8704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513667" y="3609480"/>
            <a:ext cx="618067" cy="8704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224867" y="3609481"/>
            <a:ext cx="118533" cy="870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822700" y="3609481"/>
            <a:ext cx="709100" cy="870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029200" y="3609481"/>
            <a:ext cx="228600" cy="870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029200" y="3609481"/>
            <a:ext cx="228600" cy="870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H="1">
            <a:off x="5029200" y="3609480"/>
            <a:ext cx="930276" cy="8704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>
            <a:off x="4842934" y="3609480"/>
            <a:ext cx="2015066" cy="8704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895600" y="685800"/>
            <a:ext cx="30480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717565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/>
              <a:t>Hash function </a:t>
            </a:r>
            <a:r>
              <a:rPr lang="en-US" sz="3200" b="0" dirty="0">
                <a:solidFill>
                  <a:schemeClr val="bg2"/>
                </a:solidFill>
              </a:rPr>
              <a:t>h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219200" y="4533953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077200" y="4305353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219200" y="4305353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447800" y="1790753"/>
            <a:ext cx="2133600" cy="2628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886200" y="1524000"/>
            <a:ext cx="228600" cy="2895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581400" y="1257353"/>
            <a:ext cx="2286000" cy="3162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2895600" y="1790753"/>
            <a:ext cx="1828800" cy="2628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419600" y="1104953"/>
            <a:ext cx="2667000" cy="3314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2286000" y="1524000"/>
            <a:ext cx="3124200" cy="2895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105400" y="1104953"/>
            <a:ext cx="76200" cy="3314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ight Brace 37"/>
          <p:cNvSpPr/>
          <p:nvPr/>
        </p:nvSpPr>
        <p:spPr bwMode="auto">
          <a:xfrm rot="5400000">
            <a:off x="2095500" y="4004740"/>
            <a:ext cx="228600" cy="1676400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26" y="5140483"/>
            <a:ext cx="674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Retain the</a:t>
            </a:r>
            <a:r>
              <a:rPr lang="en-US" sz="2400" b="0" i="1" dirty="0"/>
              <a:t> </a:t>
            </a:r>
            <a:r>
              <a:rPr lang="en-US" sz="2400" b="0" dirty="0">
                <a:solidFill>
                  <a:schemeClr val="bg2"/>
                </a:solidFill>
              </a:rPr>
              <a:t>k</a:t>
            </a:r>
            <a:r>
              <a:rPr lang="en-US" sz="2400" b="0" i="1" dirty="0"/>
              <a:t> </a:t>
            </a:r>
            <a:r>
              <a:rPr lang="en-US" sz="2400" b="0" dirty="0"/>
              <a:t>elements with smallest hash values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026" y="5715000"/>
            <a:ext cx="2760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C00000"/>
                </a:solidFill>
              </a:rPr>
              <a:t>Trivially mergeable</a:t>
            </a:r>
          </a:p>
        </p:txBody>
      </p:sp>
    </p:spTree>
    <p:extLst>
      <p:ext uri="{BB962C8B-B14F-4D97-AF65-F5344CB8AC3E}">
        <p14:creationId xmlns:p14="http://schemas.microsoft.com/office/powerpoint/2010/main" val="18136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838200"/>
          </a:xfrm>
        </p:spPr>
        <p:txBody>
          <a:bodyPr/>
          <a:lstStyle/>
          <a:p>
            <a:r>
              <a:rPr lang="en-US" dirty="0"/>
              <a:t>Summaries to be merged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Random samples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Sketches</a:t>
            </a:r>
          </a:p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MinHash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rgbClr val="33CC33"/>
                </a:solidFill>
              </a:rPr>
              <a:t>Heavy hitters</a:t>
            </a:r>
          </a:p>
          <a:p>
            <a:r>
              <a:rPr lang="el-GR" sz="3200" dirty="0"/>
              <a:t>ε</a:t>
            </a:r>
            <a:r>
              <a:rPr lang="en-US" sz="3200" dirty="0"/>
              <a:t>-approximations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q</a:t>
            </a:r>
            <a:r>
              <a:rPr lang="en-US" sz="3000" dirty="0" err="1"/>
              <a:t>uantiles</a:t>
            </a:r>
            <a:r>
              <a:rPr lang="en-US" sz="3000" dirty="0"/>
              <a:t>, equi-height histograms)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ight Brace 6"/>
          <p:cNvSpPr/>
          <p:nvPr/>
        </p:nvSpPr>
        <p:spPr bwMode="auto">
          <a:xfrm>
            <a:off x="3733800" y="1702777"/>
            <a:ext cx="230124" cy="1421423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4253" y="2121099"/>
            <a:ext cx="94468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easy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4253" y="3276600"/>
            <a:ext cx="246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n-lt"/>
              </a:rPr>
              <a:t>easy and cute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7409" y="3861375"/>
            <a:ext cx="3877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n-lt"/>
              </a:rPr>
              <a:t>easy algorithm, </a:t>
            </a:r>
          </a:p>
          <a:p>
            <a:r>
              <a:rPr lang="en-US" sz="3200" b="0" dirty="0">
                <a:solidFill>
                  <a:srgbClr val="C00000"/>
                </a:solidFill>
                <a:latin typeface="+mn-lt"/>
              </a:rPr>
              <a:t>analysis requires work</a:t>
            </a:r>
          </a:p>
        </p:txBody>
      </p:sp>
    </p:spTree>
    <p:extLst>
      <p:ext uri="{BB962C8B-B14F-4D97-AF65-F5344CB8AC3E}">
        <p14:creationId xmlns:p14="http://schemas.microsoft.com/office/powerpoint/2010/main" val="105589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364D63-D32A-4342-A5E8-870156ACF1B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Heavy hitters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590800"/>
              </a:xfrm>
            </p:spPr>
            <p:txBody>
              <a:bodyPr/>
              <a:lstStyle/>
              <a:p>
                <a:pPr eaLnBrk="1" hangingPunct="1"/>
                <a:r>
                  <a:rPr lang="en-US" dirty="0">
                    <a:solidFill>
                      <a:srgbClr val="CC3300"/>
                    </a:solidFill>
                  </a:rPr>
                  <a:t>Misra-Gries (MG) </a:t>
                </a:r>
                <a:r>
                  <a:rPr lang="en-US" dirty="0"/>
                  <a:t>algorithm finds up to </a:t>
                </a:r>
                <a:r>
                  <a:rPr lang="en-US" dirty="0">
                    <a:solidFill>
                      <a:schemeClr val="bg2"/>
                    </a:solidFill>
                  </a:rPr>
                  <a:t>k</a:t>
                </a:r>
                <a:r>
                  <a:rPr lang="en-US" dirty="0"/>
                  <a:t> items that occur more than </a:t>
                </a:r>
                <a:r>
                  <a:rPr lang="en-US" dirty="0">
                    <a:solidFill>
                      <a:schemeClr val="bg2"/>
                    </a:solidFill>
                  </a:rPr>
                  <a:t>1/k</a:t>
                </a:r>
                <a:r>
                  <a:rPr lang="en-US" dirty="0"/>
                  <a:t> fraction of the time in a stream </a:t>
                </a:r>
                <a:r>
                  <a:rPr lang="en-US" dirty="0">
                    <a:solidFill>
                      <a:schemeClr val="bg2"/>
                    </a:solidFill>
                  </a:rPr>
                  <a:t>[MG’82]</a:t>
                </a:r>
              </a:p>
              <a:p>
                <a:pPr lvl="1" eaLnBrk="1" hangingPunct="1"/>
                <a:r>
                  <a:rPr lang="en-US" dirty="0"/>
                  <a:t>Estimate their frequencies with additive error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/>
                    </a:solidFill>
                  </a:rPr>
                  <a:t>N/(k+1)</a:t>
                </a:r>
              </a:p>
              <a:p>
                <a:pPr eaLnBrk="1" hangingPunct="1"/>
                <a:r>
                  <a:rPr lang="en-US" dirty="0"/>
                  <a:t>Keep </a:t>
                </a:r>
                <a:r>
                  <a:rPr lang="en-US" dirty="0">
                    <a:solidFill>
                      <a:schemeClr val="bg2"/>
                    </a:solidFill>
                  </a:rPr>
                  <a:t>k</a:t>
                </a:r>
                <a:r>
                  <a:rPr lang="en-US" dirty="0"/>
                  <a:t> different candidates in hand.  For each item in stream:</a:t>
                </a:r>
              </a:p>
              <a:p>
                <a:pPr lvl="1" eaLnBrk="1" hangingPunct="1"/>
                <a:r>
                  <a:rPr lang="en-US" dirty="0"/>
                  <a:t>If item is monitored, increase its counter</a:t>
                </a:r>
              </a:p>
              <a:p>
                <a:pPr lvl="1" eaLnBrk="1" hangingPunct="1"/>
                <a:r>
                  <a:rPr lang="en-US" dirty="0"/>
                  <a:t>Else, if &lt; </a:t>
                </a:r>
                <a:r>
                  <a:rPr lang="en-US" dirty="0">
                    <a:solidFill>
                      <a:schemeClr val="bg2"/>
                    </a:solidFill>
                  </a:rPr>
                  <a:t>k</a:t>
                </a:r>
                <a:r>
                  <a:rPr lang="en-US" dirty="0"/>
                  <a:t> items monitored, add new item with count 1</a:t>
                </a:r>
              </a:p>
              <a:p>
                <a:pPr lvl="1" eaLnBrk="1" hangingPunct="1"/>
                <a:r>
                  <a:rPr lang="en-US" dirty="0"/>
                  <a:t>Else, decrease all counts by 1</a:t>
                </a: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590800"/>
              </a:xfrm>
              <a:blipFill rotWithShape="1">
                <a:blip r:embed="rId2"/>
                <a:stretch>
                  <a:fillRect l="-1111" t="-2588" r="-148" b="-15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5257800" y="57150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5029200" y="5935718"/>
            <a:ext cx="2667000" cy="78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257800" y="54864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61741" y="52578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261741" y="50292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257800" y="4796659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743903" y="57071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743903" y="54785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747844" y="52499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747844" y="50213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43903" y="47887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743903" y="45601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486" y="6031468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1 2 3 4 5 6 7 8 9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64387" y="57150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934200" y="57071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62800" y="57071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162800" y="54745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162800" y="52459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64387" y="5474577"/>
            <a:ext cx="228600" cy="228600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976444" y="4331577"/>
            <a:ext cx="228600" cy="228600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434340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k=5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summaries for BIG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approximate computation with guarantees and small space – save space, time, and communication</a:t>
            </a:r>
          </a:p>
          <a:p>
            <a:r>
              <a:rPr lang="en-US" dirty="0"/>
              <a:t>Tradeoff between error and size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3048000"/>
            <a:ext cx="772966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0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364D63-D32A-4342-A5E8-870156ACF1B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Heavy hitters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590800"/>
              </a:xfrm>
            </p:spPr>
            <p:txBody>
              <a:bodyPr/>
              <a:lstStyle/>
              <a:p>
                <a:pPr eaLnBrk="1" hangingPunct="1"/>
                <a:r>
                  <a:rPr lang="en-US" dirty="0" err="1">
                    <a:solidFill>
                      <a:srgbClr val="CC3300"/>
                    </a:solidFill>
                  </a:rPr>
                  <a:t>Misra-Gries</a:t>
                </a:r>
                <a:r>
                  <a:rPr lang="en-US" dirty="0">
                    <a:solidFill>
                      <a:srgbClr val="CC3300"/>
                    </a:solidFill>
                  </a:rPr>
                  <a:t> (MG) </a:t>
                </a:r>
                <a:r>
                  <a:rPr lang="en-US" dirty="0"/>
                  <a:t>algorithm finds up to </a:t>
                </a:r>
                <a:r>
                  <a:rPr lang="en-US" dirty="0">
                    <a:solidFill>
                      <a:schemeClr val="bg2"/>
                    </a:solidFill>
                  </a:rPr>
                  <a:t>k</a:t>
                </a:r>
                <a:r>
                  <a:rPr lang="en-US" dirty="0"/>
                  <a:t> items that occur more than </a:t>
                </a:r>
                <a:r>
                  <a:rPr lang="en-US" dirty="0">
                    <a:solidFill>
                      <a:schemeClr val="bg2"/>
                    </a:solidFill>
                  </a:rPr>
                  <a:t>1/k</a:t>
                </a:r>
                <a:r>
                  <a:rPr lang="en-US" dirty="0"/>
                  <a:t> fraction of the time in a stream </a:t>
                </a:r>
                <a:r>
                  <a:rPr lang="en-US" dirty="0">
                    <a:solidFill>
                      <a:schemeClr val="bg2"/>
                    </a:solidFill>
                  </a:rPr>
                  <a:t>[MG’82]</a:t>
                </a:r>
              </a:p>
              <a:p>
                <a:pPr lvl="1" eaLnBrk="1" hangingPunct="1"/>
                <a:r>
                  <a:rPr lang="en-US" dirty="0"/>
                  <a:t>Estimate their frequencies with additive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/>
                    </a:solidFill>
                  </a:rPr>
                  <a:t>N/(k+1)</a:t>
                </a:r>
              </a:p>
              <a:p>
                <a:pPr eaLnBrk="1" hangingPunct="1"/>
                <a:r>
                  <a:rPr lang="en-US" dirty="0"/>
                  <a:t>Keep </a:t>
                </a:r>
                <a:r>
                  <a:rPr lang="en-US" dirty="0">
                    <a:solidFill>
                      <a:schemeClr val="bg2"/>
                    </a:solidFill>
                  </a:rPr>
                  <a:t>k</a:t>
                </a:r>
                <a:r>
                  <a:rPr lang="en-US" dirty="0"/>
                  <a:t> different candidates in hand.  For each item in stream:</a:t>
                </a:r>
              </a:p>
              <a:p>
                <a:pPr lvl="1" eaLnBrk="1" hangingPunct="1"/>
                <a:r>
                  <a:rPr lang="en-US" dirty="0"/>
                  <a:t>If item is monitored, increase its counter</a:t>
                </a:r>
              </a:p>
              <a:p>
                <a:pPr lvl="1" eaLnBrk="1" hangingPunct="1"/>
                <a:r>
                  <a:rPr lang="en-US" dirty="0"/>
                  <a:t>Else, if &lt; </a:t>
                </a:r>
                <a:r>
                  <a:rPr lang="en-US" dirty="0">
                    <a:solidFill>
                      <a:schemeClr val="bg2"/>
                    </a:solidFill>
                  </a:rPr>
                  <a:t>k</a:t>
                </a:r>
                <a:r>
                  <a:rPr lang="en-US" dirty="0"/>
                  <a:t> items monitored, add new item with count 1</a:t>
                </a:r>
              </a:p>
              <a:p>
                <a:pPr lvl="1" eaLnBrk="1" hangingPunct="1"/>
                <a:r>
                  <a:rPr lang="en-US" dirty="0"/>
                  <a:t>Else, decrease all counts by 1</a:t>
                </a: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590800"/>
              </a:xfrm>
              <a:blipFill rotWithShape="1">
                <a:blip r:embed="rId2"/>
                <a:stretch>
                  <a:fillRect l="-1111" t="-2588" r="-148" b="-15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5257800" y="57150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5029200" y="5935718"/>
            <a:ext cx="2667000" cy="78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257800" y="54864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61741" y="52578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261741" y="50292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257800" y="4796659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743903" y="57071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743903" y="54785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747844" y="52499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747844" y="50213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43903" y="47887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743903" y="45601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486" y="6031468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1 2 3 4 5 6 7 8 9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64387" y="57150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934200" y="57071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62800" y="57071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162800" y="54745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162800" y="52459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64387" y="54745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976444" y="57150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34340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k=5</a:t>
            </a:r>
          </a:p>
        </p:txBody>
      </p:sp>
    </p:spTree>
    <p:extLst>
      <p:ext uri="{BB962C8B-B14F-4D97-AF65-F5344CB8AC3E}">
        <p14:creationId xmlns:p14="http://schemas.microsoft.com/office/powerpoint/2010/main" val="244653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364D63-D32A-4342-A5E8-870156ACF1B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Heavy hitters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590800"/>
              </a:xfrm>
            </p:spPr>
            <p:txBody>
              <a:bodyPr/>
              <a:lstStyle/>
              <a:p>
                <a:pPr eaLnBrk="1" hangingPunct="1"/>
                <a:r>
                  <a:rPr lang="en-US" dirty="0" err="1">
                    <a:solidFill>
                      <a:srgbClr val="CC3300"/>
                    </a:solidFill>
                  </a:rPr>
                  <a:t>Misra-Gries</a:t>
                </a:r>
                <a:r>
                  <a:rPr lang="en-US" dirty="0">
                    <a:solidFill>
                      <a:srgbClr val="CC3300"/>
                    </a:solidFill>
                  </a:rPr>
                  <a:t> (MG) </a:t>
                </a:r>
                <a:r>
                  <a:rPr lang="en-US" dirty="0"/>
                  <a:t>algorithm finds up to </a:t>
                </a:r>
                <a:r>
                  <a:rPr lang="en-US" dirty="0">
                    <a:solidFill>
                      <a:schemeClr val="bg2"/>
                    </a:solidFill>
                  </a:rPr>
                  <a:t>k</a:t>
                </a:r>
                <a:r>
                  <a:rPr lang="en-US" dirty="0"/>
                  <a:t> items that occur more than </a:t>
                </a:r>
                <a:r>
                  <a:rPr lang="en-US" dirty="0">
                    <a:solidFill>
                      <a:schemeClr val="bg2"/>
                    </a:solidFill>
                  </a:rPr>
                  <a:t>1/k</a:t>
                </a:r>
                <a:r>
                  <a:rPr lang="en-US" dirty="0"/>
                  <a:t> fraction of the time in a stream </a:t>
                </a:r>
                <a:r>
                  <a:rPr lang="en-US" dirty="0">
                    <a:solidFill>
                      <a:schemeClr val="bg2"/>
                    </a:solidFill>
                  </a:rPr>
                  <a:t>[MG’82]</a:t>
                </a:r>
              </a:p>
              <a:p>
                <a:pPr lvl="1" eaLnBrk="1" hangingPunct="1"/>
                <a:r>
                  <a:rPr lang="en-US" dirty="0"/>
                  <a:t>Estimate their frequencies with additive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/>
                    </a:solidFill>
                  </a:rPr>
                  <a:t>N/(k+1)</a:t>
                </a:r>
              </a:p>
              <a:p>
                <a:pPr eaLnBrk="1" hangingPunct="1"/>
                <a:r>
                  <a:rPr lang="en-US" dirty="0"/>
                  <a:t>Keep </a:t>
                </a:r>
                <a:r>
                  <a:rPr lang="en-US" dirty="0">
                    <a:solidFill>
                      <a:schemeClr val="bg2"/>
                    </a:solidFill>
                  </a:rPr>
                  <a:t>k</a:t>
                </a:r>
                <a:r>
                  <a:rPr lang="en-US" dirty="0"/>
                  <a:t> different candidates in hand.  For each item in stream:</a:t>
                </a:r>
              </a:p>
              <a:p>
                <a:pPr lvl="1" eaLnBrk="1" hangingPunct="1"/>
                <a:r>
                  <a:rPr lang="en-US" dirty="0"/>
                  <a:t>If item is monitored, increase its counter</a:t>
                </a:r>
              </a:p>
              <a:p>
                <a:pPr lvl="1" eaLnBrk="1" hangingPunct="1"/>
                <a:r>
                  <a:rPr lang="en-US" dirty="0"/>
                  <a:t>Else, if &lt; </a:t>
                </a:r>
                <a:r>
                  <a:rPr lang="en-US" dirty="0">
                    <a:solidFill>
                      <a:schemeClr val="bg2"/>
                    </a:solidFill>
                  </a:rPr>
                  <a:t>k</a:t>
                </a:r>
                <a:r>
                  <a:rPr lang="en-US" dirty="0"/>
                  <a:t> items monitored, add new item with count 1</a:t>
                </a:r>
              </a:p>
              <a:p>
                <a:pPr lvl="1" eaLnBrk="1" hangingPunct="1"/>
                <a:r>
                  <a:rPr lang="en-US" dirty="0"/>
                  <a:t>Else, decrease all counts by 1</a:t>
                </a: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590800"/>
              </a:xfrm>
              <a:blipFill rotWithShape="1">
                <a:blip r:embed="rId2"/>
                <a:stretch>
                  <a:fillRect l="-1111" t="-2588" r="-148" b="-15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 flipV="1">
            <a:off x="5029200" y="5935718"/>
            <a:ext cx="2667000" cy="78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257800" y="57150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61741" y="54864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261741" y="52578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257800" y="5025259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743903" y="57071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747844" y="54785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747844" y="52499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43903" y="50173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743903" y="47887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486" y="6031468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1 2 3 4 5 6 7 8 9 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162800" y="57031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162800" y="54745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64387" y="57031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34340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k=5</a:t>
            </a:r>
          </a:p>
        </p:txBody>
      </p:sp>
    </p:spTree>
    <p:extLst>
      <p:ext uri="{BB962C8B-B14F-4D97-AF65-F5344CB8AC3E}">
        <p14:creationId xmlns:p14="http://schemas.microsoft.com/office/powerpoint/2010/main" val="2243765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EB69AE-8DF1-4C36-B6E8-076D792C302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Streaming MG analysis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343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N</a:t>
            </a:r>
            <a:r>
              <a:rPr lang="en-US" dirty="0"/>
              <a:t> = total input size</a:t>
            </a:r>
          </a:p>
          <a:p>
            <a:pPr eaLnBrk="1" hangingPunct="1"/>
            <a:r>
              <a:rPr lang="en-US" dirty="0"/>
              <a:t>Previous analysis shows that the error is at most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</a:rPr>
              <a:t>N/(k+1) </a:t>
            </a:r>
            <a:r>
              <a:rPr lang="en-US" dirty="0"/>
              <a:t>[MG’82]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– standard bound, but too weak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</a:rPr>
              <a:t>F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baseline="30000" dirty="0">
                <a:solidFill>
                  <a:schemeClr val="bg2"/>
                </a:solidFill>
              </a:rPr>
              <a:t>res(k)</a:t>
            </a:r>
            <a:r>
              <a:rPr lang="en-US" dirty="0">
                <a:solidFill>
                  <a:schemeClr val="bg2"/>
                </a:solidFill>
              </a:rPr>
              <a:t>/(k+1) </a:t>
            </a:r>
            <a:r>
              <a:rPr lang="en-US" dirty="0"/>
              <a:t>[</a:t>
            </a:r>
            <a:r>
              <a:rPr lang="en-US" dirty="0" err="1"/>
              <a:t>Berinde</a:t>
            </a:r>
            <a:r>
              <a:rPr lang="en-US" dirty="0"/>
              <a:t> et al. TODS’10] – too strong</a:t>
            </a:r>
            <a:endParaRPr lang="en-US" dirty="0">
              <a:solidFill>
                <a:schemeClr val="bg2"/>
              </a:solidFill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</a:rPr>
              <a:t>M</a:t>
            </a:r>
            <a:r>
              <a:rPr lang="en-US" dirty="0"/>
              <a:t> = sum of counters in data structure</a:t>
            </a:r>
            <a:endParaRPr lang="en-US" dirty="0">
              <a:solidFill>
                <a:srgbClr val="CC3300"/>
              </a:solidFill>
            </a:endParaRPr>
          </a:p>
          <a:p>
            <a:pPr eaLnBrk="1" hangingPunct="1"/>
            <a:r>
              <a:rPr lang="en-US" dirty="0">
                <a:solidFill>
                  <a:srgbClr val="CC3300"/>
                </a:solidFill>
              </a:rPr>
              <a:t>Error</a:t>
            </a:r>
            <a:r>
              <a:rPr lang="en-US" dirty="0"/>
              <a:t> in any estimated count at most </a:t>
            </a:r>
            <a:r>
              <a:rPr lang="en-US" dirty="0">
                <a:solidFill>
                  <a:schemeClr val="bg2"/>
                </a:solidFill>
              </a:rPr>
              <a:t>(N-M)/(k+1)</a:t>
            </a:r>
          </a:p>
          <a:p>
            <a:pPr lvl="1" eaLnBrk="1" hangingPunct="1"/>
            <a:r>
              <a:rPr lang="en-US" dirty="0"/>
              <a:t>Estimated count a lower bound on true count</a:t>
            </a:r>
          </a:p>
          <a:p>
            <a:pPr lvl="1" eaLnBrk="1" hangingPunct="1"/>
            <a:r>
              <a:rPr lang="en-US" dirty="0"/>
              <a:t>Each decrement spread over </a:t>
            </a:r>
            <a:r>
              <a:rPr lang="en-US" dirty="0">
                <a:solidFill>
                  <a:schemeClr val="bg2"/>
                </a:solidFill>
              </a:rPr>
              <a:t>(k+1) </a:t>
            </a:r>
            <a:r>
              <a:rPr lang="en-US" dirty="0"/>
              <a:t>items: </a:t>
            </a:r>
            <a:r>
              <a:rPr lang="en-US" dirty="0">
                <a:solidFill>
                  <a:schemeClr val="bg2"/>
                </a:solidFill>
              </a:rPr>
              <a:t>1</a:t>
            </a:r>
            <a:r>
              <a:rPr lang="en-US" dirty="0"/>
              <a:t> new one and </a:t>
            </a:r>
            <a:r>
              <a:rPr lang="en-US" dirty="0">
                <a:solidFill>
                  <a:schemeClr val="bg2"/>
                </a:solidFill>
              </a:rPr>
              <a:t>k</a:t>
            </a:r>
            <a:r>
              <a:rPr lang="en-US" dirty="0"/>
              <a:t> in MG</a:t>
            </a:r>
          </a:p>
          <a:p>
            <a:pPr lvl="1" eaLnBrk="1" hangingPunct="1"/>
            <a:r>
              <a:rPr lang="en-US" dirty="0"/>
              <a:t>Equivalent to deleting </a:t>
            </a:r>
            <a:r>
              <a:rPr lang="en-US" dirty="0">
                <a:solidFill>
                  <a:schemeClr val="bg2"/>
                </a:solidFill>
              </a:rPr>
              <a:t>(k+1) </a:t>
            </a:r>
            <a:r>
              <a:rPr lang="en-US" dirty="0"/>
              <a:t>distinct items from stream</a:t>
            </a:r>
          </a:p>
          <a:p>
            <a:pPr lvl="1" eaLnBrk="1" hangingPunct="1"/>
            <a:r>
              <a:rPr lang="en-US" dirty="0"/>
              <a:t>At most </a:t>
            </a:r>
            <a:r>
              <a:rPr lang="en-US" dirty="0">
                <a:solidFill>
                  <a:schemeClr val="bg2"/>
                </a:solidFill>
              </a:rPr>
              <a:t>(N-M)/(k+1) </a:t>
            </a:r>
            <a:r>
              <a:rPr lang="en-US" dirty="0"/>
              <a:t>decrement operations</a:t>
            </a:r>
          </a:p>
          <a:p>
            <a:pPr lvl="1" eaLnBrk="1" hangingPunct="1"/>
            <a:r>
              <a:rPr lang="en-US" dirty="0"/>
              <a:t>Hence, can have “deleted” </a:t>
            </a:r>
            <a:r>
              <a:rPr lang="en-US" dirty="0">
                <a:solidFill>
                  <a:schemeClr val="bg2"/>
                </a:solidFill>
              </a:rPr>
              <a:t>(N-M)/(k+1) </a:t>
            </a:r>
            <a:r>
              <a:rPr lang="en-US" dirty="0"/>
              <a:t>copies of any item</a:t>
            </a:r>
          </a:p>
          <a:p>
            <a:pPr lvl="1" eaLnBrk="1" hangingPunct="1"/>
            <a:r>
              <a:rPr lang="en-US" dirty="0"/>
              <a:t>So estimated counts have at most this much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2BEB5B-6BB6-46EE-847C-ACB570646BF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Merging two MG summaries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2286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Merging algorithm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Merge two sets of </a:t>
            </a:r>
            <a:r>
              <a:rPr lang="en-US" dirty="0">
                <a:solidFill>
                  <a:schemeClr val="bg2"/>
                </a:solidFill>
              </a:rPr>
              <a:t>k</a:t>
            </a:r>
            <a:r>
              <a:rPr lang="en-US" dirty="0"/>
              <a:t> counters in the obvious way</a:t>
            </a:r>
          </a:p>
          <a:p>
            <a:pPr lvl="1" eaLnBrk="1" hangingPunct="1"/>
            <a:r>
              <a:rPr lang="en-US" dirty="0"/>
              <a:t>Take the </a:t>
            </a:r>
            <a:r>
              <a:rPr lang="en-US" dirty="0">
                <a:solidFill>
                  <a:schemeClr val="bg2"/>
                </a:solidFill>
              </a:rPr>
              <a:t>(k+1)</a:t>
            </a:r>
            <a:r>
              <a:rPr lang="en-US" dirty="0" err="1"/>
              <a:t>th</a:t>
            </a:r>
            <a:r>
              <a:rPr lang="en-US" dirty="0"/>
              <a:t> largest counter </a:t>
            </a:r>
            <a:r>
              <a:rPr lang="en-US" dirty="0">
                <a:solidFill>
                  <a:schemeClr val="bg2"/>
                </a:solidFill>
              </a:rPr>
              <a:t>= C</a:t>
            </a:r>
            <a:r>
              <a:rPr lang="en-US" baseline="-25000" dirty="0">
                <a:solidFill>
                  <a:schemeClr val="bg2"/>
                </a:solidFill>
              </a:rPr>
              <a:t>k+1</a:t>
            </a:r>
            <a:r>
              <a:rPr lang="en-US" dirty="0"/>
              <a:t>, and subtract from all</a:t>
            </a:r>
          </a:p>
          <a:p>
            <a:pPr lvl="1" eaLnBrk="1" hangingPunct="1"/>
            <a:r>
              <a:rPr lang="en-US" dirty="0"/>
              <a:t>Delete non-positive counters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272788" y="5935718"/>
            <a:ext cx="2667000" cy="78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501388" y="57150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05329" y="54864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05329" y="52578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05200" y="5025259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87491" y="57071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991432" y="54785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91432" y="52499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87491" y="50173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987491" y="47887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6074" y="6031468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1 2 3 4 5 6 7 8 9 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406388" y="57031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06388" y="54745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707975" y="57031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6388" y="434340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k=5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5200" y="4787175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505200" y="4554634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54847" y="5474577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220032" y="5715000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20032" y="5482459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936575" y="5715000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936575" y="5482459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36575" y="5261741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936575" y="5029200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936575" y="4800600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06388" y="5249918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406388" y="5021318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754847" y="5721499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220032" y="5257800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3581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(prior error)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3581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(from merge)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2BEB5B-6BB6-46EE-847C-ACB570646BF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Merging two MG summaries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eaLnBrk="1" hangingPunct="1"/>
            <a:r>
              <a:rPr lang="en-US" dirty="0"/>
              <a:t>This algorithm gives </a:t>
            </a:r>
            <a:r>
              <a:rPr lang="en-US" dirty="0">
                <a:solidFill>
                  <a:srgbClr val="CC3300"/>
                </a:solidFill>
              </a:rPr>
              <a:t>mergeability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Merge subtracts at least </a:t>
            </a:r>
            <a:r>
              <a:rPr lang="en-US" dirty="0">
                <a:solidFill>
                  <a:schemeClr val="bg2"/>
                </a:solidFill>
              </a:rPr>
              <a:t>(k+1)C</a:t>
            </a:r>
            <a:r>
              <a:rPr lang="en-US" baseline="-25000" dirty="0">
                <a:solidFill>
                  <a:schemeClr val="bg2"/>
                </a:solidFill>
              </a:rPr>
              <a:t>k+1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from counter sums</a:t>
            </a:r>
          </a:p>
          <a:p>
            <a:pPr lvl="1" eaLnBrk="1" hangingPunct="1"/>
            <a:r>
              <a:rPr lang="en-US" dirty="0"/>
              <a:t>So </a:t>
            </a:r>
            <a:r>
              <a:rPr lang="en-US" dirty="0">
                <a:solidFill>
                  <a:schemeClr val="bg2"/>
                </a:solidFill>
              </a:rPr>
              <a:t>(k+1)C</a:t>
            </a:r>
            <a:r>
              <a:rPr lang="en-US" baseline="-25000" dirty="0">
                <a:solidFill>
                  <a:schemeClr val="bg2"/>
                </a:solidFill>
              </a:rPr>
              <a:t>k+1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dirty="0">
                <a:solidFill>
                  <a:schemeClr val="bg2"/>
                </a:solidFill>
              </a:rPr>
              <a:t> (M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 + M</a:t>
            </a:r>
            <a:r>
              <a:rPr lang="en-US" baseline="-25000" dirty="0">
                <a:solidFill>
                  <a:schemeClr val="bg2"/>
                </a:solidFill>
              </a:rPr>
              <a:t>2 </a:t>
            </a:r>
            <a:r>
              <a:rPr lang="en-US" dirty="0">
                <a:solidFill>
                  <a:schemeClr val="bg2"/>
                </a:solidFill>
              </a:rPr>
              <a:t>– M</a:t>
            </a:r>
            <a:r>
              <a:rPr lang="en-US" baseline="-25000" dirty="0">
                <a:solidFill>
                  <a:schemeClr val="bg2"/>
                </a:solidFill>
              </a:rPr>
              <a:t>12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lvl="2" eaLnBrk="1" hangingPunct="1"/>
            <a:r>
              <a:rPr lang="en-US" dirty="0"/>
              <a:t>Sum of remaining (at most </a:t>
            </a:r>
            <a:r>
              <a:rPr lang="en-US" dirty="0">
                <a:solidFill>
                  <a:schemeClr val="bg2"/>
                </a:solidFill>
              </a:rPr>
              <a:t>k</a:t>
            </a:r>
            <a:r>
              <a:rPr lang="en-US" dirty="0"/>
              <a:t>) counters is </a:t>
            </a:r>
            <a:r>
              <a:rPr lang="en-US" dirty="0">
                <a:solidFill>
                  <a:schemeClr val="bg2"/>
                </a:solidFill>
              </a:rPr>
              <a:t>M</a:t>
            </a:r>
            <a:r>
              <a:rPr lang="en-US" baseline="-25000" dirty="0">
                <a:solidFill>
                  <a:schemeClr val="bg2"/>
                </a:solidFill>
              </a:rPr>
              <a:t>12</a:t>
            </a:r>
            <a:endParaRPr lang="en-US" dirty="0">
              <a:solidFill>
                <a:schemeClr val="bg2"/>
              </a:solidFill>
            </a:endParaRPr>
          </a:p>
          <a:p>
            <a:pPr lvl="1" eaLnBrk="1" hangingPunct="1"/>
            <a:r>
              <a:rPr lang="en-US" dirty="0"/>
              <a:t>By induction, error is 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((N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-M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) + (N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-M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) + (M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+M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–M</a:t>
            </a:r>
            <a:r>
              <a:rPr lang="en-US" baseline="-25000" dirty="0">
                <a:solidFill>
                  <a:schemeClr val="bg2"/>
                </a:solidFill>
              </a:rPr>
              <a:t>12</a:t>
            </a:r>
            <a:r>
              <a:rPr lang="en-US" dirty="0">
                <a:solidFill>
                  <a:schemeClr val="bg2"/>
                </a:solidFill>
              </a:rPr>
              <a:t>))/(k+1)=((N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+N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) –M</a:t>
            </a:r>
            <a:r>
              <a:rPr lang="en-US" baseline="-25000" dirty="0">
                <a:solidFill>
                  <a:schemeClr val="bg2"/>
                </a:solidFill>
              </a:rPr>
              <a:t>12</a:t>
            </a:r>
            <a:r>
              <a:rPr lang="en-US" dirty="0">
                <a:solidFill>
                  <a:schemeClr val="bg2"/>
                </a:solidFill>
              </a:rPr>
              <a:t>)/(k+1) 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581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(as claimed)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272788" y="5935718"/>
            <a:ext cx="2667000" cy="78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505329" y="5257800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05200" y="5025259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91432" y="5249918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87491" y="50173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987491" y="4788777"/>
            <a:ext cx="228600" cy="228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6074" y="6031468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1 2 3 4 5 6 7 8 9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06388" y="434340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k=5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5200" y="4787175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505200" y="4554634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36575" y="5261741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936575" y="5029200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936575" y="4800600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06388" y="5249918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406388" y="5021318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220032" y="5257800"/>
            <a:ext cx="228600" cy="228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5751194" y="5490340"/>
            <a:ext cx="155448" cy="445377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1559" y="5504831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chemeClr val="bg2"/>
                </a:solidFill>
                <a:latin typeface="+mn-lt"/>
              </a:rPr>
              <a:t>C</a:t>
            </a:r>
            <a:r>
              <a:rPr lang="en-US" sz="2200" b="0" baseline="-25000" dirty="0">
                <a:solidFill>
                  <a:schemeClr val="bg2"/>
                </a:solidFill>
                <a:latin typeface="+mn-lt"/>
              </a:rPr>
              <a:t>k+1</a:t>
            </a:r>
          </a:p>
        </p:txBody>
      </p:sp>
    </p:spTree>
    <p:extLst>
      <p:ext uri="{BB962C8B-B14F-4D97-AF65-F5344CB8AC3E}">
        <p14:creationId xmlns:p14="http://schemas.microsoft.com/office/powerpoint/2010/main" val="13195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293" grpId="0" uiExpand="1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with previous merging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previous merging algorithms for MG [</a:t>
            </a:r>
            <a:r>
              <a:rPr lang="en-US" dirty="0" err="1"/>
              <a:t>Manjhi</a:t>
            </a:r>
            <a:r>
              <a:rPr lang="en-US" dirty="0"/>
              <a:t> et al. SIGMOD’05, ICDE’05]</a:t>
            </a:r>
          </a:p>
          <a:p>
            <a:pPr lvl="1"/>
            <a:r>
              <a:rPr lang="en-US" dirty="0"/>
              <a:t>No guarantee on size</a:t>
            </a:r>
          </a:p>
          <a:p>
            <a:pPr lvl="1"/>
            <a:r>
              <a:rPr lang="en-US" dirty="0"/>
              <a:t>Error increases after each merge</a:t>
            </a:r>
          </a:p>
          <a:p>
            <a:pPr lvl="1"/>
            <a:r>
              <a:rPr lang="en-US" dirty="0"/>
              <a:t>Need to know the size or the height of the merging tree in advance for provisioning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629962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with previous merging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343400"/>
          </a:xfrm>
        </p:spPr>
        <p:txBody>
          <a:bodyPr/>
          <a:lstStyle/>
          <a:p>
            <a:r>
              <a:rPr lang="en-US" dirty="0"/>
              <a:t>Experiment on a BFS routing tree over 1024 randomly deployed sensor nodes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 err="1"/>
              <a:t>Zipf</a:t>
            </a:r>
            <a:r>
              <a:rPr lang="en-US" dirty="0"/>
              <a:t> distribution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28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with previous merging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r>
              <a:rPr lang="en-US" dirty="0"/>
              <a:t>On a contrived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112"/>
            <a:ext cx="9033452" cy="274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277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SpaceSaving</a:t>
            </a:r>
            <a:r>
              <a:rPr lang="en-US" dirty="0"/>
              <a:t>: Another heavy hitter summary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r>
              <a:rPr lang="en-US" dirty="0"/>
              <a:t>At least 10+ papers on this problem</a:t>
            </a:r>
          </a:p>
          <a:p>
            <a:r>
              <a:rPr lang="en-US" dirty="0"/>
              <a:t>The “</a:t>
            </a:r>
            <a:r>
              <a:rPr lang="en-US" dirty="0" err="1"/>
              <a:t>SpaceSaving</a:t>
            </a:r>
            <a:r>
              <a:rPr lang="en-US" dirty="0"/>
              <a:t>” (SS) summary also keeps </a:t>
            </a:r>
            <a:r>
              <a:rPr lang="en-US" dirty="0">
                <a:solidFill>
                  <a:schemeClr val="bg2"/>
                </a:solidFill>
              </a:rPr>
              <a:t>k</a:t>
            </a:r>
            <a:r>
              <a:rPr lang="en-US" dirty="0"/>
              <a:t> counters </a:t>
            </a:r>
            <a:r>
              <a:rPr lang="en-US" dirty="0">
                <a:solidFill>
                  <a:schemeClr val="bg2"/>
                </a:solidFill>
              </a:rPr>
              <a:t>[</a:t>
            </a:r>
            <a:r>
              <a:rPr lang="en-US" dirty="0" err="1">
                <a:solidFill>
                  <a:schemeClr val="bg2"/>
                </a:solidFill>
              </a:rPr>
              <a:t>Metwally</a:t>
            </a:r>
            <a:r>
              <a:rPr lang="en-US" dirty="0">
                <a:solidFill>
                  <a:schemeClr val="bg2"/>
                </a:solidFill>
              </a:rPr>
              <a:t> et al. TODS’06]</a:t>
            </a:r>
          </a:p>
          <a:p>
            <a:pPr lvl="1"/>
            <a:r>
              <a:rPr lang="en-US" dirty="0"/>
              <a:t>If stream item not in summary, overwrite item with least count</a:t>
            </a:r>
          </a:p>
          <a:p>
            <a:pPr lvl="1"/>
            <a:r>
              <a:rPr lang="en-US" dirty="0"/>
              <a:t>SS seems to perform better in practice than MG</a:t>
            </a:r>
          </a:p>
          <a:p>
            <a:r>
              <a:rPr lang="en-US" dirty="0">
                <a:solidFill>
                  <a:srgbClr val="CC3300"/>
                </a:solidFill>
              </a:rPr>
              <a:t>Surprising observation</a:t>
            </a:r>
            <a:r>
              <a:rPr lang="en-US" dirty="0"/>
              <a:t>: SS is actually isomorphic to MG!</a:t>
            </a:r>
          </a:p>
          <a:p>
            <a:pPr lvl="1"/>
            <a:r>
              <a:rPr lang="en-US" dirty="0"/>
              <a:t>An SS summary with</a:t>
            </a:r>
            <a:r>
              <a:rPr lang="en-US" dirty="0">
                <a:solidFill>
                  <a:schemeClr val="bg2"/>
                </a:solidFill>
              </a:rPr>
              <a:t> k+1</a:t>
            </a:r>
            <a:r>
              <a:rPr lang="en-US" dirty="0"/>
              <a:t> counters has same info as MG with </a:t>
            </a:r>
            <a:r>
              <a:rPr lang="en-US" dirty="0">
                <a:solidFill>
                  <a:schemeClr val="bg2"/>
                </a:solidFill>
              </a:rPr>
              <a:t>k</a:t>
            </a:r>
          </a:p>
          <a:p>
            <a:pPr lvl="1"/>
            <a:r>
              <a:rPr lang="en-US" dirty="0"/>
              <a:t>SS outputs an upper bound on count, which tends to be tighter than the MG lower bound</a:t>
            </a:r>
          </a:p>
          <a:p>
            <a:r>
              <a:rPr lang="en-US" dirty="0"/>
              <a:t>Isomorphism is proved inductively</a:t>
            </a:r>
          </a:p>
          <a:p>
            <a:pPr lvl="1"/>
            <a:r>
              <a:rPr lang="en-US" dirty="0"/>
              <a:t>Show every update maintains the isomorphism</a:t>
            </a:r>
          </a:p>
          <a:p>
            <a:r>
              <a:rPr lang="en-US" dirty="0">
                <a:solidFill>
                  <a:srgbClr val="C00000"/>
                </a:solidFill>
              </a:rPr>
              <a:t>Immediate corollary</a:t>
            </a:r>
            <a:r>
              <a:rPr lang="en-US" dirty="0"/>
              <a:t>: SS is mergeable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838200"/>
          </a:xfrm>
        </p:spPr>
        <p:txBody>
          <a:bodyPr/>
          <a:lstStyle/>
          <a:p>
            <a:r>
              <a:rPr lang="en-US" dirty="0"/>
              <a:t>Summaries to be merged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Random samples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Sketches</a:t>
            </a:r>
          </a:p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MinHash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Heavy hitters</a:t>
            </a:r>
          </a:p>
          <a:p>
            <a:r>
              <a:rPr lang="el-GR" sz="3200" dirty="0">
                <a:solidFill>
                  <a:srgbClr val="33CC33"/>
                </a:solidFill>
              </a:rPr>
              <a:t>ε</a:t>
            </a:r>
            <a:r>
              <a:rPr lang="en-US" sz="3200" dirty="0">
                <a:solidFill>
                  <a:srgbClr val="33CC33"/>
                </a:solidFill>
              </a:rPr>
              <a:t>-approximations </a:t>
            </a:r>
            <a:br>
              <a:rPr lang="en-US" sz="3200" dirty="0">
                <a:solidFill>
                  <a:srgbClr val="33CC33"/>
                </a:solidFill>
              </a:rPr>
            </a:br>
            <a:br>
              <a:rPr lang="en-US" sz="3200" dirty="0">
                <a:solidFill>
                  <a:srgbClr val="33CC33"/>
                </a:solidFill>
              </a:rPr>
            </a:br>
            <a:r>
              <a:rPr lang="en-US" sz="3200" dirty="0">
                <a:solidFill>
                  <a:srgbClr val="33CC33"/>
                </a:solidFill>
              </a:rPr>
              <a:t>(</a:t>
            </a:r>
            <a:r>
              <a:rPr lang="en-US" sz="3200" dirty="0" err="1">
                <a:solidFill>
                  <a:srgbClr val="33CC33"/>
                </a:solidFill>
              </a:rPr>
              <a:t>q</a:t>
            </a:r>
            <a:r>
              <a:rPr lang="en-US" sz="3000" dirty="0" err="1">
                <a:solidFill>
                  <a:srgbClr val="33CC33"/>
                </a:solidFill>
              </a:rPr>
              <a:t>uantiles</a:t>
            </a:r>
            <a:r>
              <a:rPr lang="en-US" sz="3000" dirty="0">
                <a:solidFill>
                  <a:srgbClr val="33CC33"/>
                </a:solidFill>
              </a:rPr>
              <a:t>, equi-height histograms)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ight Brace 6"/>
          <p:cNvSpPr/>
          <p:nvPr/>
        </p:nvSpPr>
        <p:spPr bwMode="auto">
          <a:xfrm>
            <a:off x="3733800" y="1702777"/>
            <a:ext cx="230124" cy="1421423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4253" y="2121099"/>
            <a:ext cx="944682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easy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4253" y="3276600"/>
            <a:ext cx="246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easy and cute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7409" y="3861375"/>
            <a:ext cx="3877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C00000"/>
                </a:solidFill>
                <a:latin typeface="+mn-lt"/>
              </a:rPr>
              <a:t>easy algorithm, </a:t>
            </a:r>
          </a:p>
          <a:p>
            <a:r>
              <a:rPr lang="en-US" sz="3200" b="0" dirty="0">
                <a:solidFill>
                  <a:srgbClr val="C00000"/>
                </a:solidFill>
                <a:latin typeface="+mn-lt"/>
              </a:rPr>
              <a:t>analysis requires work</a:t>
            </a:r>
          </a:p>
        </p:txBody>
      </p:sp>
    </p:spTree>
    <p:extLst>
      <p:ext uri="{BB962C8B-B14F-4D97-AF65-F5344CB8AC3E}">
        <p14:creationId xmlns:p14="http://schemas.microsoft.com/office/powerpoint/2010/main" val="386211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vistadatavision.com/wordpress/wp-content/uploads/2013/01/histogram_rh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18660"/>
            <a:ext cx="2592705" cy="18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0"/>
            <a:ext cx="3257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505200"/>
            <a:ext cx="31813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12FD1C-CC04-4479-A81C-341808E9F32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Summaries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Summaries allow approximate computations: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Random sampling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Sketches (JL transform, AMS, Count-Min, etc.)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Frequent items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Quantiles &amp; histograms (ε-approximation)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Geometric </a:t>
            </a:r>
            <a:r>
              <a:rPr lang="en-US" dirty="0" err="1">
                <a:solidFill>
                  <a:srgbClr val="C00000"/>
                </a:solidFill>
              </a:rPr>
              <a:t>coresets</a:t>
            </a:r>
            <a:endParaRPr lang="en-US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…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360170" cy="144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</a:t>
            </a:r>
            <a:r>
              <a:rPr lang="en-US" dirty="0"/>
              <a:t>-approximations: a more “uniform” sample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444374" y="4953000"/>
            <a:ext cx="8242426" cy="1295400"/>
          </a:xfrm>
        </p:spPr>
        <p:txBody>
          <a:bodyPr/>
          <a:lstStyle/>
          <a:p>
            <a:r>
              <a:rPr lang="en-US" sz="2800" dirty="0"/>
              <a:t>A “uniform” sample needs </a:t>
            </a:r>
            <a:r>
              <a:rPr lang="en-US" sz="2800" dirty="0">
                <a:solidFill>
                  <a:schemeClr val="bg2"/>
                </a:solidFill>
              </a:rPr>
              <a:t>1/</a:t>
            </a:r>
            <a:r>
              <a:rPr lang="el-GR" sz="2800" i="1" dirty="0">
                <a:solidFill>
                  <a:schemeClr val="bg2"/>
                </a:solidFill>
              </a:rPr>
              <a:t>ε</a:t>
            </a:r>
            <a:r>
              <a:rPr lang="en-US" sz="2800" i="1" dirty="0"/>
              <a:t> </a:t>
            </a:r>
            <a:r>
              <a:rPr lang="en-US" sz="2800" dirty="0"/>
              <a:t>sample points</a:t>
            </a:r>
            <a:endParaRPr lang="en-US" dirty="0"/>
          </a:p>
          <a:p>
            <a:r>
              <a:rPr lang="en-US" sz="2800" dirty="0"/>
              <a:t>A random sample needs </a:t>
            </a:r>
            <a:r>
              <a:rPr lang="el-GR" sz="2800" dirty="0">
                <a:solidFill>
                  <a:schemeClr val="bg2"/>
                </a:solidFill>
              </a:rPr>
              <a:t>Θ</a:t>
            </a:r>
            <a:r>
              <a:rPr lang="en-US" sz="2800" dirty="0">
                <a:solidFill>
                  <a:schemeClr val="bg2"/>
                </a:solidFill>
              </a:rPr>
              <a:t>(1/</a:t>
            </a:r>
            <a:r>
              <a:rPr lang="el-GR" sz="2800" i="1" dirty="0">
                <a:solidFill>
                  <a:schemeClr val="bg2"/>
                </a:solidFill>
              </a:rPr>
              <a:t>ε</a:t>
            </a:r>
            <a:r>
              <a:rPr lang="en-US" sz="2800" baseline="30000" dirty="0">
                <a:solidFill>
                  <a:schemeClr val="bg2"/>
                </a:solidFill>
              </a:rPr>
              <a:t>2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dirty="0"/>
              <a:t>sample points</a:t>
            </a:r>
            <a:br>
              <a:rPr lang="en-US" sz="2800" dirty="0"/>
            </a:br>
            <a:r>
              <a:rPr lang="en-US" sz="2800" dirty="0"/>
              <a:t>(w/ constant prob.)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Mergeable Summaries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5240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34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33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4864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839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7818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077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38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4958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1054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150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282045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2766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768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467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4582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5240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34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336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6670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864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8392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7818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0772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0386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4958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1054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7150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282045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2766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8768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4676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096000" y="300481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8458200" y="300481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4374" y="2286000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2"/>
                </a:solidFill>
                <a:latin typeface="+mn-lt"/>
              </a:rPr>
              <a:t>Random sample:</a:t>
            </a:r>
            <a:endParaRPr lang="en-US" b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019800" y="2776210"/>
            <a:ext cx="2362200" cy="6096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019800" y="1295400"/>
            <a:ext cx="2362200" cy="6096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8941" y="3733800"/>
                <a:ext cx="7837467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sample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points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range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sample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points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/>
                                <m:t>data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points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range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/>
                                <m:t>data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points</m:t>
                              </m:r>
                            </m:den>
                          </m:f>
                        </m:e>
                      </m:d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41" y="3733800"/>
                <a:ext cx="7837467" cy="91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3" grpId="0" animBg="1"/>
      <p:bldP spid="54" grpId="0" animBg="1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95842"/>
            <a:ext cx="3810000" cy="33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DEA975-DC26-4851-8B35-D621DC13C53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Quantiles (order statistics)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343400"/>
          </a:xfrm>
        </p:spPr>
        <p:txBody>
          <a:bodyPr/>
          <a:lstStyle/>
          <a:p>
            <a:pPr eaLnBrk="1" hangingPunct="1"/>
            <a:r>
              <a:rPr lang="en-US" dirty="0"/>
              <a:t>Quantiles generalize median:</a:t>
            </a:r>
          </a:p>
          <a:p>
            <a:pPr lvl="1" eaLnBrk="1" hangingPunct="1"/>
            <a:r>
              <a:rPr lang="en-US" dirty="0"/>
              <a:t>Exact answer: </a:t>
            </a:r>
            <a:r>
              <a:rPr lang="en-US" dirty="0">
                <a:solidFill>
                  <a:schemeClr val="bg2"/>
                </a:solidFill>
              </a:rPr>
              <a:t>CDF</a:t>
            </a:r>
            <a:r>
              <a:rPr lang="en-US" baseline="30000" dirty="0">
                <a:solidFill>
                  <a:schemeClr val="bg2"/>
                </a:solidFill>
              </a:rPr>
              <a:t>-1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</a:t>
            </a:r>
            <a:r>
              <a:rPr lang="en-US" dirty="0">
                <a:solidFill>
                  <a:schemeClr val="bg2"/>
                </a:solidFill>
              </a:rPr>
              <a:t>)</a:t>
            </a:r>
            <a:r>
              <a:rPr lang="en-US" dirty="0"/>
              <a:t> for </a:t>
            </a:r>
            <a:r>
              <a:rPr lang="en-US" dirty="0">
                <a:solidFill>
                  <a:schemeClr val="bg2"/>
                </a:solidFill>
              </a:rPr>
              <a:t>0 &lt;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</a:t>
            </a:r>
            <a:r>
              <a:rPr lang="en-US" dirty="0">
                <a:solidFill>
                  <a:schemeClr val="bg2"/>
                </a:solidFill>
              </a:rPr>
              <a:t> &lt; 1</a:t>
            </a:r>
          </a:p>
          <a:p>
            <a:pPr lvl="1" eaLnBrk="1" hangingPunct="1"/>
            <a:r>
              <a:rPr lang="en-US" dirty="0"/>
              <a:t>Approximate version: tolerate answer in </a:t>
            </a:r>
            <a:r>
              <a:rPr lang="en-US" dirty="0">
                <a:solidFill>
                  <a:schemeClr val="bg2"/>
                </a:solidFill>
              </a:rPr>
              <a:t>CDF</a:t>
            </a:r>
            <a:r>
              <a:rPr lang="en-US" baseline="30000" dirty="0">
                <a:solidFill>
                  <a:schemeClr val="bg2"/>
                </a:solidFill>
              </a:rPr>
              <a:t>-1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</a:t>
            </a:r>
            <a:r>
              <a:rPr lang="en-US" dirty="0">
                <a:solidFill>
                  <a:schemeClr val="bg2"/>
                </a:solidFill>
              </a:rPr>
              <a:t>-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)…CDF</a:t>
            </a:r>
            <a:r>
              <a:rPr lang="en-US" baseline="30000" dirty="0">
                <a:solidFill>
                  <a:schemeClr val="bg2"/>
                </a:solidFill>
              </a:rPr>
              <a:t>-1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</a:t>
            </a:r>
            <a:r>
              <a:rPr lang="en-US" dirty="0">
                <a:solidFill>
                  <a:schemeClr val="bg2"/>
                </a:solidFill>
              </a:rPr>
              <a:t>+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Symbol"/>
                <a:sym typeface="Symbol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-approximation</a:t>
            </a:r>
            <a:r>
              <a:rPr lang="en-US" dirty="0"/>
              <a:t> solves dual problem: estimate</a:t>
            </a:r>
            <a:r>
              <a:rPr lang="en-US" dirty="0">
                <a:solidFill>
                  <a:schemeClr val="bg2"/>
                </a:solidFill>
              </a:rPr>
              <a:t> CDF(x) </a:t>
            </a:r>
            <a:r>
              <a:rPr lang="en-US" dirty="0">
                <a:solidFill>
                  <a:schemeClr val="bg2"/>
                </a:solidFill>
                <a:latin typeface="Symbol"/>
                <a:sym typeface="Symbol"/>
              </a:rPr>
              <a:t>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Symbol"/>
                <a:sym typeface="Symbol"/>
              </a:rPr>
              <a:t></a:t>
            </a:r>
          </a:p>
          <a:p>
            <a:pPr lvl="2" eaLnBrk="1" hangingPunct="1"/>
            <a:r>
              <a:rPr lang="en-US" dirty="0">
                <a:sym typeface="Symbol"/>
              </a:rPr>
              <a:t>Binary search to find </a:t>
            </a:r>
            <a:r>
              <a:rPr lang="en-US" dirty="0" err="1">
                <a:sym typeface="Symbol"/>
              </a:rPr>
              <a:t>quantiles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Quantiles gives </a:t>
            </a:r>
            <a:r>
              <a:rPr lang="en-US" dirty="0" err="1"/>
              <a:t>equi</a:t>
            </a:r>
            <a:r>
              <a:rPr lang="en-US" dirty="0"/>
              <a:t>-height histogram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447800"/>
          </a:xfrm>
        </p:spPr>
        <p:txBody>
          <a:bodyPr/>
          <a:lstStyle/>
          <a:p>
            <a:r>
              <a:rPr lang="en-US" dirty="0"/>
              <a:t>Automatically adapts to skew data distributions</a:t>
            </a:r>
          </a:p>
          <a:p>
            <a:r>
              <a:rPr lang="en-US" dirty="0" err="1">
                <a:solidFill>
                  <a:schemeClr val="bg2"/>
                </a:solidFill>
              </a:rPr>
              <a:t>Equi</a:t>
            </a:r>
            <a:r>
              <a:rPr lang="en-US" dirty="0">
                <a:solidFill>
                  <a:schemeClr val="bg2"/>
                </a:solidFill>
              </a:rPr>
              <a:t>-width histograms </a:t>
            </a:r>
            <a:r>
              <a:rPr lang="en-US" dirty="0"/>
              <a:t>(fixed binning) are trivially mergeable but does not adapt to data distribution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Mergeable Summaries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52400" y="3962398"/>
            <a:ext cx="8686800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85800" y="3505199"/>
            <a:ext cx="1295400" cy="45719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81200" y="3200398"/>
            <a:ext cx="990600" cy="762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71800" y="2656608"/>
            <a:ext cx="685800" cy="1305791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7600" y="1752599"/>
            <a:ext cx="342900" cy="2209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16086" y="1541318"/>
            <a:ext cx="251114" cy="2421081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67200" y="1752599"/>
            <a:ext cx="342900" cy="2209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10100" y="2362200"/>
            <a:ext cx="571500" cy="1600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81600" y="3047999"/>
            <a:ext cx="7620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3600" y="3162300"/>
            <a:ext cx="914400" cy="800098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71854" y="3581398"/>
            <a:ext cx="1586345" cy="38099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69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quantile summaries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Streaming</a:t>
            </a:r>
          </a:p>
          <a:p>
            <a:pPr lvl="1"/>
            <a:r>
              <a:rPr lang="en-US" dirty="0"/>
              <a:t>At least 10+ papers on this problem</a:t>
            </a:r>
          </a:p>
          <a:p>
            <a:pPr lvl="1"/>
            <a:r>
              <a:rPr lang="en-US" sz="2400" dirty="0"/>
              <a:t>GK algorithm: </a:t>
            </a:r>
            <a:r>
              <a:rPr lang="en-US" sz="2400" dirty="0">
                <a:solidFill>
                  <a:schemeClr val="bg2"/>
                </a:solidFill>
              </a:rPr>
              <a:t>O(1/</a:t>
            </a:r>
            <a:r>
              <a:rPr lang="el-GR" sz="2400" i="1" dirty="0">
                <a:solidFill>
                  <a:schemeClr val="bg2"/>
                </a:solidFill>
              </a:rPr>
              <a:t>ε</a:t>
            </a:r>
            <a:r>
              <a:rPr lang="en-US" sz="2400" dirty="0">
                <a:solidFill>
                  <a:schemeClr val="bg2"/>
                </a:solidFill>
              </a:rPr>
              <a:t> log n)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[Greenwald and </a:t>
            </a:r>
            <a:r>
              <a:rPr lang="en-US" sz="2400" dirty="0" err="1"/>
              <a:t>Khana</a:t>
            </a:r>
            <a:r>
              <a:rPr lang="en-US" sz="2400" dirty="0"/>
              <a:t>, SIGMOD’01]</a:t>
            </a:r>
          </a:p>
          <a:p>
            <a:pPr lvl="1"/>
            <a:r>
              <a:rPr lang="en-US" sz="2400" dirty="0"/>
              <a:t>Randomized algorithm: </a:t>
            </a:r>
            <a:r>
              <a:rPr lang="en-US" sz="2400" dirty="0">
                <a:solidFill>
                  <a:schemeClr val="bg2"/>
                </a:solidFill>
              </a:rPr>
              <a:t>O(1/</a:t>
            </a:r>
            <a:r>
              <a:rPr lang="el-GR" sz="2400" i="1" dirty="0">
                <a:solidFill>
                  <a:schemeClr val="bg2"/>
                </a:solidFill>
              </a:rPr>
              <a:t>ε</a:t>
            </a:r>
            <a:r>
              <a:rPr lang="en-US" sz="2400" dirty="0">
                <a:solidFill>
                  <a:schemeClr val="bg2"/>
                </a:solidFill>
              </a:rPr>
              <a:t> log</a:t>
            </a:r>
            <a:r>
              <a:rPr lang="en-US" sz="2400" baseline="30000" dirty="0">
                <a:solidFill>
                  <a:schemeClr val="bg2"/>
                </a:solidFill>
              </a:rPr>
              <a:t>3</a:t>
            </a:r>
            <a:r>
              <a:rPr lang="en-US" sz="2400" dirty="0">
                <a:solidFill>
                  <a:schemeClr val="bg2"/>
                </a:solidFill>
              </a:rPr>
              <a:t>(1/</a:t>
            </a:r>
            <a:r>
              <a:rPr lang="el-GR" sz="2400" i="1" dirty="0">
                <a:solidFill>
                  <a:schemeClr val="bg2"/>
                </a:solidFill>
              </a:rPr>
              <a:t>ε</a:t>
            </a:r>
            <a:r>
              <a:rPr lang="en-US" sz="2400" dirty="0">
                <a:solidFill>
                  <a:schemeClr val="bg2"/>
                </a:solidFill>
              </a:rPr>
              <a:t>)) </a:t>
            </a:r>
            <a:r>
              <a:rPr lang="en-US" sz="2400" dirty="0"/>
              <a:t>[</a:t>
            </a:r>
            <a:r>
              <a:rPr lang="en-US" sz="2400" dirty="0" err="1"/>
              <a:t>Suri</a:t>
            </a:r>
            <a:r>
              <a:rPr lang="en-US" sz="2400" dirty="0"/>
              <a:t> et al. DCG’06]</a:t>
            </a:r>
          </a:p>
          <a:p>
            <a:r>
              <a:rPr lang="en-US" dirty="0"/>
              <a:t>Mergeable</a:t>
            </a:r>
          </a:p>
          <a:p>
            <a:pPr lvl="1"/>
            <a:r>
              <a:rPr lang="en-US" sz="2400" dirty="0"/>
              <a:t>Q-digest: </a:t>
            </a:r>
            <a:r>
              <a:rPr lang="en-US" sz="2400" dirty="0">
                <a:solidFill>
                  <a:schemeClr val="bg2"/>
                </a:solidFill>
              </a:rPr>
              <a:t>O(1/</a:t>
            </a:r>
            <a:r>
              <a:rPr lang="el-GR" sz="2400" i="1" dirty="0">
                <a:solidFill>
                  <a:schemeClr val="bg2"/>
                </a:solidFill>
              </a:rPr>
              <a:t>ε</a:t>
            </a:r>
            <a:r>
              <a:rPr lang="en-US" sz="2400" dirty="0">
                <a:solidFill>
                  <a:schemeClr val="bg2"/>
                </a:solidFill>
              </a:rPr>
              <a:t> log U) </a:t>
            </a:r>
            <a:r>
              <a:rPr lang="en-US" sz="2400" dirty="0"/>
              <a:t>[</a:t>
            </a:r>
            <a:r>
              <a:rPr lang="en-US" sz="2400" dirty="0" err="1"/>
              <a:t>Shrivastava</a:t>
            </a:r>
            <a:r>
              <a:rPr lang="en-US" sz="2400" dirty="0"/>
              <a:t> et al. Sensys’04]</a:t>
            </a:r>
            <a:br>
              <a:rPr lang="en-US" sz="2400" dirty="0"/>
            </a:br>
            <a:r>
              <a:rPr lang="en-US" sz="2400" dirty="0"/>
              <a:t>Requires a fixed universe of size </a:t>
            </a:r>
            <a:r>
              <a:rPr lang="en-US" sz="2400" dirty="0">
                <a:solidFill>
                  <a:schemeClr val="bg2"/>
                </a:solidFill>
              </a:rPr>
              <a:t>U</a:t>
            </a:r>
          </a:p>
          <a:p>
            <a:pPr lvl="1"/>
            <a:r>
              <a:rPr lang="en-US" sz="2400" dirty="0"/>
              <a:t>[Greenwald and </a:t>
            </a:r>
            <a:r>
              <a:rPr lang="en-US" sz="2400" dirty="0" err="1"/>
              <a:t>Khana</a:t>
            </a:r>
            <a:r>
              <a:rPr lang="en-US" sz="2400" dirty="0"/>
              <a:t>, PODS’04]</a:t>
            </a:r>
            <a:br>
              <a:rPr lang="en-US" sz="2400" dirty="0"/>
            </a:br>
            <a:r>
              <a:rPr lang="en-US" sz="2400" dirty="0"/>
              <a:t>Error increases after each merge (not truly mergeable!)</a:t>
            </a:r>
            <a:endParaRPr lang="en-US" sz="2400" dirty="0">
              <a:solidFill>
                <a:schemeClr val="bg2"/>
              </a:solidFill>
            </a:endParaRP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New: O(1/</a:t>
            </a:r>
            <a:r>
              <a:rPr lang="el-GR" sz="2400" i="1" dirty="0">
                <a:solidFill>
                  <a:srgbClr val="C00000"/>
                </a:solidFill>
              </a:rPr>
              <a:t>ε</a:t>
            </a:r>
            <a:r>
              <a:rPr lang="en-US" sz="2400" dirty="0">
                <a:solidFill>
                  <a:srgbClr val="C00000"/>
                </a:solidFill>
              </a:rPr>
              <a:t> log</a:t>
            </a:r>
            <a:r>
              <a:rPr lang="en-US" sz="2400" baseline="30000" dirty="0">
                <a:solidFill>
                  <a:srgbClr val="C00000"/>
                </a:solidFill>
              </a:rPr>
              <a:t>1.5</a:t>
            </a:r>
            <a:r>
              <a:rPr lang="en-US" sz="2400" dirty="0">
                <a:solidFill>
                  <a:srgbClr val="C00000"/>
                </a:solidFill>
              </a:rPr>
              <a:t>(1/</a:t>
            </a:r>
            <a:r>
              <a:rPr lang="el-GR" sz="2400" i="1" dirty="0">
                <a:solidFill>
                  <a:srgbClr val="C00000"/>
                </a:solidFill>
              </a:rPr>
              <a:t>ε</a:t>
            </a:r>
            <a:r>
              <a:rPr lang="en-US" sz="2400" dirty="0">
                <a:solidFill>
                  <a:srgbClr val="C00000"/>
                </a:solidFill>
              </a:rPr>
              <a:t>))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Works in comparison model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Mergeable Summaries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744DA5-AFA3-4A9A-A070-1FD7CF8EBAC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Equal-weight merges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62" y="2057400"/>
            <a:ext cx="8229600" cy="4343400"/>
          </a:xfrm>
        </p:spPr>
        <p:txBody>
          <a:bodyPr/>
          <a:lstStyle/>
          <a:p>
            <a:pPr eaLnBrk="1" hangingPunct="1"/>
            <a:r>
              <a:rPr lang="en-US" dirty="0"/>
              <a:t>A classic result (Munro-Paterson ’80):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Base case</a:t>
            </a:r>
            <a:r>
              <a:rPr lang="en-US" dirty="0"/>
              <a:t>: fill summary with </a:t>
            </a:r>
            <a:r>
              <a:rPr lang="en-US" dirty="0">
                <a:solidFill>
                  <a:schemeClr val="bg2"/>
                </a:solidFill>
              </a:rPr>
              <a:t>k</a:t>
            </a:r>
            <a:r>
              <a:rPr lang="en-US" dirty="0"/>
              <a:t> input points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: two summaries of size </a:t>
            </a:r>
            <a:r>
              <a:rPr lang="en-US" dirty="0">
                <a:solidFill>
                  <a:schemeClr val="bg2"/>
                </a:solidFill>
              </a:rPr>
              <a:t>k,</a:t>
            </a:r>
            <a:r>
              <a:rPr lang="en-US" dirty="0"/>
              <a:t> built from</a:t>
            </a:r>
            <a:br>
              <a:rPr lang="en-US" dirty="0"/>
            </a:br>
            <a:r>
              <a:rPr lang="en-US" dirty="0"/>
              <a:t>data sets of the same size</a:t>
            </a:r>
          </a:p>
          <a:p>
            <a:pPr lvl="1" eaLnBrk="1" hangingPunct="1"/>
            <a:r>
              <a:rPr lang="en-US" dirty="0"/>
              <a:t>Merge, sort summaries to get size </a:t>
            </a:r>
            <a:r>
              <a:rPr lang="en-US" dirty="0">
                <a:solidFill>
                  <a:schemeClr val="bg2"/>
                </a:solidFill>
              </a:rPr>
              <a:t>2k</a:t>
            </a:r>
          </a:p>
          <a:p>
            <a:pPr lvl="1" eaLnBrk="1" hangingPunct="1"/>
            <a:r>
              <a:rPr lang="en-US" dirty="0"/>
              <a:t>Take every other element</a:t>
            </a:r>
          </a:p>
          <a:p>
            <a:pPr eaLnBrk="1" hangingPunct="1"/>
            <a:r>
              <a:rPr lang="en-US" dirty="0"/>
              <a:t>Error grows proportionally to height of merge tree  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Randomized twist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Randomly pick whether to take odd or even elements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553200" y="2271712"/>
            <a:ext cx="2286000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  <a:tab pos="914400" algn="l"/>
                <a:tab pos="1377950" algn="l"/>
                <a:tab pos="1828800" algn="l"/>
              </a:tabLst>
            </a:pPr>
            <a:r>
              <a:rPr lang="en-US">
                <a:solidFill>
                  <a:schemeClr val="bg2"/>
                </a:solidFill>
              </a:rPr>
              <a:t>1	5	6	7	8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553200" y="3095625"/>
            <a:ext cx="23622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  <a:tab pos="914400" algn="l"/>
                <a:tab pos="1377950" algn="l"/>
                <a:tab pos="1828800" algn="l"/>
              </a:tabLst>
            </a:pPr>
            <a:r>
              <a:rPr lang="en-US" dirty="0">
                <a:solidFill>
                  <a:schemeClr val="bg2"/>
                </a:solidFill>
              </a:rPr>
              <a:t>2	3	4	9	10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6553200" y="4024312"/>
            <a:ext cx="2286000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  <a:tab pos="914400" algn="l"/>
                <a:tab pos="1377950" algn="l"/>
                <a:tab pos="1828800" algn="l"/>
              </a:tabLst>
            </a:pPr>
            <a:r>
              <a:rPr lang="en-US">
                <a:solidFill>
                  <a:schemeClr val="bg2"/>
                </a:solidFill>
              </a:rPr>
              <a:t>1	3	5	7	9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7467600" y="2576512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2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7662863" y="3621087"/>
            <a:ext cx="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638800" y="152400"/>
            <a:ext cx="3268663" cy="1747838"/>
            <a:chOff x="2496" y="1920"/>
            <a:chExt cx="2880" cy="1536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V="1">
              <a:off x="2592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 flipV="1">
              <a:off x="2784" y="2640"/>
              <a:ext cx="9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3360" y="2640"/>
              <a:ext cx="144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3563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V="1">
              <a:off x="4128" y="2640"/>
              <a:ext cx="155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 flipV="1">
              <a:off x="4342" y="2640"/>
              <a:ext cx="17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4944" y="2640"/>
              <a:ext cx="11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 flipV="1">
              <a:off x="5121" y="2640"/>
              <a:ext cx="159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2736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 flipV="1">
              <a:off x="3168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4272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 flipV="1">
              <a:off x="4704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3120" y="1954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 flipV="1">
              <a:off x="3888" y="1968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688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3504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4272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5040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31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3840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254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34" name="Group 26"/>
            <p:cNvGrpSpPr>
              <a:grpSpLocks/>
            </p:cNvGrpSpPr>
            <p:nvPr/>
          </p:nvGrpSpPr>
          <p:grpSpPr bwMode="auto">
            <a:xfrm>
              <a:off x="2496" y="3120"/>
              <a:ext cx="186" cy="336"/>
              <a:chOff x="2352" y="3168"/>
              <a:chExt cx="186" cy="336"/>
            </a:xfrm>
          </p:grpSpPr>
          <p:sp>
            <p:nvSpPr>
              <p:cNvPr id="63" name="Line 27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4" name="Line 28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5" name="Group 33"/>
            <p:cNvGrpSpPr>
              <a:grpSpLocks/>
            </p:cNvGrpSpPr>
            <p:nvPr/>
          </p:nvGrpSpPr>
          <p:grpSpPr bwMode="auto">
            <a:xfrm>
              <a:off x="2784" y="3120"/>
              <a:ext cx="186" cy="336"/>
              <a:chOff x="2352" y="3168"/>
              <a:chExt cx="186" cy="336"/>
            </a:xfrm>
          </p:grpSpPr>
          <p:sp>
            <p:nvSpPr>
              <p:cNvPr id="61" name="Line 30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3264" y="3120"/>
              <a:ext cx="186" cy="336"/>
              <a:chOff x="2352" y="3168"/>
              <a:chExt cx="186" cy="336"/>
            </a:xfrm>
          </p:grpSpPr>
          <p:sp>
            <p:nvSpPr>
              <p:cNvPr id="59" name="Line 33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7" name="Group 35"/>
            <p:cNvGrpSpPr>
              <a:grpSpLocks/>
            </p:cNvGrpSpPr>
            <p:nvPr/>
          </p:nvGrpSpPr>
          <p:grpSpPr bwMode="auto">
            <a:xfrm>
              <a:off x="3606" y="3120"/>
              <a:ext cx="186" cy="336"/>
              <a:chOff x="2352" y="3168"/>
              <a:chExt cx="186" cy="336"/>
            </a:xfrm>
          </p:grpSpPr>
          <p:sp>
            <p:nvSpPr>
              <p:cNvPr id="57" name="Line 36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4428" y="3120"/>
              <a:ext cx="186" cy="336"/>
              <a:chOff x="2352" y="3168"/>
              <a:chExt cx="186" cy="336"/>
            </a:xfrm>
          </p:grpSpPr>
          <p:sp>
            <p:nvSpPr>
              <p:cNvPr id="55" name="Line 39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6" name="Line 40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9" name="Group 41"/>
            <p:cNvGrpSpPr>
              <a:grpSpLocks/>
            </p:cNvGrpSpPr>
            <p:nvPr/>
          </p:nvGrpSpPr>
          <p:grpSpPr bwMode="auto">
            <a:xfrm>
              <a:off x="5190" y="3120"/>
              <a:ext cx="186" cy="336"/>
              <a:chOff x="2352" y="3168"/>
              <a:chExt cx="186" cy="336"/>
            </a:xfrm>
          </p:grpSpPr>
          <p:sp>
            <p:nvSpPr>
              <p:cNvPr id="53" name="Line 42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0" name="Group 44"/>
            <p:cNvGrpSpPr>
              <a:grpSpLocks/>
            </p:cNvGrpSpPr>
            <p:nvPr/>
          </p:nvGrpSpPr>
          <p:grpSpPr bwMode="auto">
            <a:xfrm>
              <a:off x="4848" y="3120"/>
              <a:ext cx="186" cy="336"/>
              <a:chOff x="2352" y="3168"/>
              <a:chExt cx="186" cy="336"/>
            </a:xfrm>
          </p:grpSpPr>
          <p:sp>
            <p:nvSpPr>
              <p:cNvPr id="51" name="Line 45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Line 46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1" name="Group 47"/>
            <p:cNvGrpSpPr>
              <a:grpSpLocks/>
            </p:cNvGrpSpPr>
            <p:nvPr/>
          </p:nvGrpSpPr>
          <p:grpSpPr bwMode="auto">
            <a:xfrm>
              <a:off x="4038" y="3120"/>
              <a:ext cx="186" cy="336"/>
              <a:chOff x="2352" y="3168"/>
              <a:chExt cx="186" cy="336"/>
            </a:xfrm>
          </p:grpSpPr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2" name="Oval 50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3" name="Oval 51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4" name="Oval 52"/>
            <p:cNvSpPr>
              <a:spLocks noChangeArrowheads="1"/>
            </p:cNvSpPr>
            <p:nvPr/>
          </p:nvSpPr>
          <p:spPr bwMode="auto">
            <a:xfrm>
              <a:off x="36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5" name="Oval 53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44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7" name="Oval 55"/>
            <p:cNvSpPr>
              <a:spLocks noChangeArrowheads="1"/>
            </p:cNvSpPr>
            <p:nvPr/>
          </p:nvSpPr>
          <p:spPr bwMode="auto">
            <a:xfrm>
              <a:off x="489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52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cxnSp>
        <p:nvCxnSpPr>
          <p:cNvPr id="66" name="Straight Arrow Connector 65"/>
          <p:cNvCxnSpPr/>
          <p:nvPr/>
        </p:nvCxnSpPr>
        <p:spPr bwMode="auto">
          <a:xfrm rot="5400000" flipH="1" flipV="1">
            <a:off x="6744494" y="1180306"/>
            <a:ext cx="990600" cy="1588"/>
          </a:xfrm>
          <a:prstGeom prst="straightConnector1">
            <a:avLst/>
          </a:prstGeom>
          <a:solidFill>
            <a:schemeClr val="accent1"/>
          </a:solidFill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Equal-weight merge analysis: Base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941" y="1295400"/>
                <a:ext cx="7837467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sample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points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range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sample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points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/>
                                <m:t>data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points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range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/>
                                <m:t>data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/>
                                <m:t>points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𝜺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41" y="1295400"/>
                <a:ext cx="7837467" cy="91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7035" y="2506733"/>
                <a:ext cx="6614888" cy="1227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#</m:t>
                      </m:r>
                      <m:r>
                        <m:rPr>
                          <m:nor/>
                        </m:rPr>
                        <a:rPr lang="en-US" sz="2400" b="0"/>
                        <m:t> </m:t>
                      </m:r>
                      <m:r>
                        <m:rPr>
                          <m:nor/>
                        </m:rPr>
                        <a:rPr lang="en-US" sz="2400" b="0"/>
                        <m:t>sample</m:t>
                      </m:r>
                      <m:r>
                        <m:rPr>
                          <m:nor/>
                        </m:rPr>
                        <a:rPr lang="en-US" sz="2400" b="0"/>
                        <m:t> </m:t>
                      </m:r>
                      <m:r>
                        <m:rPr>
                          <m:nor/>
                        </m:rPr>
                        <a:rPr lang="en-US" sz="2400" b="0"/>
                        <m:t>points</m:t>
                      </m:r>
                      <m:r>
                        <m:rPr>
                          <m:nor/>
                        </m:rPr>
                        <a:rPr lang="en-US" sz="2400" b="0"/>
                        <m:t> </m:t>
                      </m:r>
                      <m:r>
                        <m:rPr>
                          <m:nor/>
                        </m:rPr>
                        <a:rPr lang="en-US" sz="2400" b="0"/>
                        <m:t>in</m:t>
                      </m:r>
                      <m:r>
                        <m:rPr>
                          <m:nor/>
                        </m:rPr>
                        <a:rPr lang="en-US" sz="2400" b="0"/>
                        <m:t> </m:t>
                      </m:r>
                      <m:r>
                        <m:rPr>
                          <m:nor/>
                        </m:rPr>
                        <a:rPr lang="en-US" sz="2400" b="0"/>
                        <m:t>range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b="0"/>
                            <m:t>all</m:t>
                          </m:r>
                          <m:r>
                            <m:rPr>
                              <m:nor/>
                            </m:rPr>
                            <a:rPr lang="en-US" sz="2400" b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data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/>
                            <m:t>points</m:t>
                          </m:r>
                          <m:r>
                            <m:rPr>
                              <m:nor/>
                            </m:rPr>
                            <a:rPr lang="en-US" sz="2400" b="0"/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all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sample</m:t>
                          </m:r>
                          <m:r>
                            <m:rPr>
                              <m:nor/>
                            </m:rPr>
                            <a:rPr lang="en-US" sz="2400" b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/>
                            <m:t>points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#</m:t>
                      </m:r>
                      <m:r>
                        <m:rPr>
                          <m:nor/>
                        </m:rPr>
                        <a:rPr lang="en-US" sz="2400" b="0"/>
                        <m:t> </m:t>
                      </m:r>
                      <m:r>
                        <m:rPr>
                          <m:nor/>
                        </m:rPr>
                        <a:rPr lang="en-US" sz="2400" b="0"/>
                        <m:t>data</m:t>
                      </m:r>
                      <m:r>
                        <m:rPr>
                          <m:nor/>
                        </m:rPr>
                        <a:rPr lang="en-US" sz="2400" b="0"/>
                        <m:t> </m:t>
                      </m:r>
                      <m:r>
                        <m:rPr>
                          <m:nor/>
                        </m:rPr>
                        <a:rPr lang="en-US" sz="2400" b="0"/>
                        <m:t>points</m:t>
                      </m:r>
                      <m:r>
                        <m:rPr>
                          <m:nor/>
                        </m:rPr>
                        <a:rPr lang="en-US" sz="2400" b="0"/>
                        <m:t> </m:t>
                      </m:r>
                      <m:r>
                        <m:rPr>
                          <m:nor/>
                        </m:rPr>
                        <a:rPr lang="en-US" sz="2400" b="0"/>
                        <m:t>in</m:t>
                      </m:r>
                      <m:r>
                        <m:rPr>
                          <m:nor/>
                        </m:rPr>
                        <a:rPr lang="en-US" sz="2400" b="0"/>
                        <m:t> </m:t>
                      </m:r>
                      <m:r>
                        <m:rPr>
                          <m:nor/>
                        </m:rPr>
                        <a:rPr lang="en-US" sz="2400" b="0"/>
                        <m:t>range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2400" b="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35" y="2506733"/>
                <a:ext cx="6614888" cy="1227067"/>
              </a:xfrm>
              <a:prstGeom prst="rect">
                <a:avLst/>
              </a:prstGeom>
              <a:blipFill rotWithShape="1">
                <a:blip r:embed="rId3"/>
                <a:stretch>
                  <a:fillRect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37338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Let the resulting sample be </a:t>
            </a:r>
            <a:r>
              <a:rPr lang="en-US" b="0" kern="0" dirty="0">
                <a:solidFill>
                  <a:schemeClr val="bg2"/>
                </a:solidFill>
              </a:rPr>
              <a:t>S</a:t>
            </a:r>
            <a:r>
              <a:rPr lang="en-US" b="0" kern="0" dirty="0"/>
              <a:t>.  Consider any interval </a:t>
            </a:r>
            <a:r>
              <a:rPr lang="en-US" b="0" kern="0" dirty="0">
                <a:solidFill>
                  <a:schemeClr val="bg2"/>
                </a:solidFill>
              </a:rPr>
              <a:t>I</a:t>
            </a:r>
            <a:endParaRPr lang="en-US" b="0" kern="0" dirty="0"/>
          </a:p>
          <a:p>
            <a:r>
              <a:rPr lang="en-US" b="0" kern="0" dirty="0"/>
              <a:t>Estimate </a:t>
            </a:r>
            <a:r>
              <a:rPr lang="en-US" b="0" kern="0" dirty="0">
                <a:solidFill>
                  <a:schemeClr val="bg2"/>
                </a:solidFill>
              </a:rPr>
              <a:t>2| I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</a:t>
            </a:r>
            <a:r>
              <a:rPr lang="en-US" b="0" kern="0" dirty="0">
                <a:solidFill>
                  <a:schemeClr val="bg2"/>
                </a:solidFill>
              </a:rPr>
              <a:t> S| </a:t>
            </a:r>
            <a:r>
              <a:rPr lang="en-US" b="0" kern="0" dirty="0"/>
              <a:t>is unbiased and has error at most 1</a:t>
            </a:r>
          </a:p>
          <a:p>
            <a:pPr lvl="1"/>
            <a:r>
              <a:rPr lang="en-US" b="0" kern="0" dirty="0">
                <a:solidFill>
                  <a:schemeClr val="bg2"/>
                </a:solidFill>
              </a:rPr>
              <a:t>| I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</a:t>
            </a:r>
            <a:r>
              <a:rPr lang="en-US" b="0" kern="0" dirty="0">
                <a:solidFill>
                  <a:schemeClr val="bg2"/>
                </a:solidFill>
              </a:rPr>
              <a:t> D|</a:t>
            </a:r>
            <a:r>
              <a:rPr lang="en-US" b="0" kern="0" dirty="0"/>
              <a:t> is even: </a:t>
            </a:r>
            <a:r>
              <a:rPr lang="en-US" b="0" kern="0" dirty="0">
                <a:solidFill>
                  <a:schemeClr val="bg2"/>
                </a:solidFill>
              </a:rPr>
              <a:t>2| I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</a:t>
            </a:r>
            <a:r>
              <a:rPr lang="en-US" b="0" kern="0" dirty="0">
                <a:solidFill>
                  <a:schemeClr val="bg2"/>
                </a:solidFill>
              </a:rPr>
              <a:t> S| </a:t>
            </a:r>
            <a:r>
              <a:rPr lang="en-US" b="0" kern="0" dirty="0"/>
              <a:t>has no error</a:t>
            </a:r>
          </a:p>
          <a:p>
            <a:pPr lvl="1"/>
            <a:r>
              <a:rPr lang="en-US" b="0" kern="0" dirty="0">
                <a:solidFill>
                  <a:schemeClr val="bg2"/>
                </a:solidFill>
              </a:rPr>
              <a:t>| I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</a:t>
            </a:r>
            <a:r>
              <a:rPr lang="en-US" b="0" kern="0" dirty="0">
                <a:solidFill>
                  <a:schemeClr val="bg2"/>
                </a:solidFill>
              </a:rPr>
              <a:t> D|</a:t>
            </a:r>
            <a:r>
              <a:rPr lang="en-US" b="0" kern="0" dirty="0"/>
              <a:t> is odd: </a:t>
            </a:r>
            <a:r>
              <a:rPr lang="en-US" b="0" kern="0" dirty="0">
                <a:solidFill>
                  <a:schemeClr val="bg2"/>
                </a:solidFill>
              </a:rPr>
              <a:t>2| I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</a:t>
            </a:r>
            <a:r>
              <a:rPr lang="en-US" b="0" kern="0" dirty="0">
                <a:solidFill>
                  <a:schemeClr val="bg2"/>
                </a:solidFill>
              </a:rPr>
              <a:t> S| </a:t>
            </a:r>
            <a:r>
              <a:rPr lang="en-US" b="0" kern="0" dirty="0"/>
              <a:t>has error </a:t>
            </a:r>
            <a:r>
              <a:rPr lang="en-US" b="0" kern="0" dirty="0">
                <a:latin typeface="Symbol" pitchFamily="18" charset="2"/>
                <a:sym typeface="Symbol" pitchFamily="18" charset="2"/>
              </a:rPr>
              <a:t></a:t>
            </a:r>
            <a:r>
              <a:rPr lang="en-US" b="0" kern="0" dirty="0"/>
              <a:t> 1</a:t>
            </a:r>
            <a:r>
              <a:rPr lang="en-US" b="0" kern="0" dirty="0">
                <a:solidFill>
                  <a:schemeClr val="bg2"/>
                </a:solidFill>
              </a:rPr>
              <a:t> </a:t>
            </a:r>
            <a:r>
              <a:rPr lang="en-US" b="0" kern="0" dirty="0"/>
              <a:t>with equal prob.</a:t>
            </a:r>
            <a:endParaRPr lang="en-US" b="0" kern="0" dirty="0">
              <a:solidFill>
                <a:schemeClr val="bg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579918" y="2471106"/>
            <a:ext cx="1524000" cy="838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277551" y="209917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657600" y="5943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124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267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800600" y="5943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10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715000"/>
            <a:ext cx="2895600" cy="6096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Equal-weight merge analysis: Multiple levels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722937" y="4507468"/>
            <a:ext cx="3268663" cy="1747838"/>
            <a:chOff x="2496" y="1920"/>
            <a:chExt cx="2880" cy="1536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2592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 flipV="1">
              <a:off x="2784" y="2640"/>
              <a:ext cx="9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3360" y="2640"/>
              <a:ext cx="144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 flipV="1">
              <a:off x="3563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4128" y="2640"/>
              <a:ext cx="155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4342" y="2640"/>
              <a:ext cx="17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4944" y="2640"/>
              <a:ext cx="11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5121" y="2640"/>
              <a:ext cx="159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2736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3168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4272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 flipV="1">
              <a:off x="4704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3120" y="1954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3888" y="1968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688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3504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4272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5040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31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3840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254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31" name="Group 26"/>
            <p:cNvGrpSpPr>
              <a:grpSpLocks/>
            </p:cNvGrpSpPr>
            <p:nvPr/>
          </p:nvGrpSpPr>
          <p:grpSpPr bwMode="auto">
            <a:xfrm>
              <a:off x="2496" y="3120"/>
              <a:ext cx="186" cy="336"/>
              <a:chOff x="2352" y="3168"/>
              <a:chExt cx="186" cy="336"/>
            </a:xfrm>
          </p:grpSpPr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2" name="Group 33"/>
            <p:cNvGrpSpPr>
              <a:grpSpLocks/>
            </p:cNvGrpSpPr>
            <p:nvPr/>
          </p:nvGrpSpPr>
          <p:grpSpPr bwMode="auto">
            <a:xfrm>
              <a:off x="2784" y="3120"/>
              <a:ext cx="186" cy="336"/>
              <a:chOff x="2352" y="3168"/>
              <a:chExt cx="186" cy="336"/>
            </a:xfrm>
          </p:grpSpPr>
          <p:sp>
            <p:nvSpPr>
              <p:cNvPr id="58" name="Line 30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3264" y="3120"/>
              <a:ext cx="186" cy="336"/>
              <a:chOff x="2352" y="3168"/>
              <a:chExt cx="186" cy="336"/>
            </a:xfrm>
          </p:grpSpPr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3606" y="3120"/>
              <a:ext cx="186" cy="336"/>
              <a:chOff x="2352" y="3168"/>
              <a:chExt cx="186" cy="336"/>
            </a:xfrm>
          </p:grpSpPr>
          <p:sp>
            <p:nvSpPr>
              <p:cNvPr id="54" name="Line 36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Line 37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5" name="Group 38"/>
            <p:cNvGrpSpPr>
              <a:grpSpLocks/>
            </p:cNvGrpSpPr>
            <p:nvPr/>
          </p:nvGrpSpPr>
          <p:grpSpPr bwMode="auto">
            <a:xfrm>
              <a:off x="4428" y="3120"/>
              <a:ext cx="186" cy="336"/>
              <a:chOff x="2352" y="3168"/>
              <a:chExt cx="186" cy="336"/>
            </a:xfrm>
          </p:grpSpPr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6" name="Group 41"/>
            <p:cNvGrpSpPr>
              <a:grpSpLocks/>
            </p:cNvGrpSpPr>
            <p:nvPr/>
          </p:nvGrpSpPr>
          <p:grpSpPr bwMode="auto">
            <a:xfrm>
              <a:off x="5190" y="3120"/>
              <a:ext cx="186" cy="336"/>
              <a:chOff x="2352" y="3168"/>
              <a:chExt cx="186" cy="336"/>
            </a:xfrm>
          </p:grpSpPr>
          <p:sp>
            <p:nvSpPr>
              <p:cNvPr id="50" name="Line 42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7" name="Group 44"/>
            <p:cNvGrpSpPr>
              <a:grpSpLocks/>
            </p:cNvGrpSpPr>
            <p:nvPr/>
          </p:nvGrpSpPr>
          <p:grpSpPr bwMode="auto">
            <a:xfrm>
              <a:off x="4848" y="3120"/>
              <a:ext cx="186" cy="336"/>
              <a:chOff x="2352" y="3168"/>
              <a:chExt cx="186" cy="336"/>
            </a:xfrm>
          </p:grpSpPr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8" name="Group 47"/>
            <p:cNvGrpSpPr>
              <a:grpSpLocks/>
            </p:cNvGrpSpPr>
            <p:nvPr/>
          </p:nvGrpSpPr>
          <p:grpSpPr bwMode="auto">
            <a:xfrm>
              <a:off x="4038" y="3120"/>
              <a:ext cx="186" cy="336"/>
              <a:chOff x="2352" y="3168"/>
              <a:chExt cx="186" cy="336"/>
            </a:xfrm>
          </p:grpSpPr>
          <p:sp>
            <p:nvSpPr>
              <p:cNvPr id="46" name="Line 48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7" name="Line 49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36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44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489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52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6" name="Oval 57"/>
          <p:cNvSpPr>
            <a:spLocks noChangeArrowheads="1"/>
          </p:cNvSpPr>
          <p:nvPr/>
        </p:nvSpPr>
        <p:spPr bwMode="auto">
          <a:xfrm>
            <a:off x="7183437" y="443126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rot="5400000" flipH="1" flipV="1">
            <a:off x="6840537" y="5536168"/>
            <a:ext cx="990600" cy="1588"/>
          </a:xfrm>
          <a:prstGeom prst="straightConnector1">
            <a:avLst/>
          </a:prstGeom>
          <a:solidFill>
            <a:schemeClr val="accent1"/>
          </a:solidFill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592637" y="6031468"/>
            <a:ext cx="100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  <a:latin typeface="+mn-lt"/>
              </a:rPr>
              <a:t>Level </a:t>
            </a:r>
            <a:r>
              <a:rPr lang="en-US" b="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=1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92637" y="5574268"/>
            <a:ext cx="100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  <a:latin typeface="+mn-lt"/>
              </a:rPr>
              <a:t>Level </a:t>
            </a:r>
            <a:r>
              <a:rPr lang="en-US" b="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=2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92637" y="5105400"/>
            <a:ext cx="100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  <a:latin typeface="+mn-lt"/>
              </a:rPr>
              <a:t>Level </a:t>
            </a:r>
            <a:r>
              <a:rPr lang="en-US" b="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=3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92637" y="4583668"/>
            <a:ext cx="100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  <a:latin typeface="+mn-lt"/>
              </a:rPr>
              <a:t>Level </a:t>
            </a:r>
            <a:r>
              <a:rPr lang="en-US" b="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=4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457200" y="1297173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Consider </a:t>
            </a:r>
            <a:r>
              <a:rPr lang="en-US" b="0" kern="0" dirty="0" err="1">
                <a:solidFill>
                  <a:schemeClr val="bg2"/>
                </a:solidFill>
              </a:rPr>
              <a:t>j</a:t>
            </a:r>
            <a:r>
              <a:rPr lang="en-US" b="0" kern="0" dirty="0" err="1"/>
              <a:t>’th</a:t>
            </a:r>
            <a:r>
              <a:rPr lang="en-US" b="0" kern="0" dirty="0"/>
              <a:t> merge at level </a:t>
            </a:r>
            <a:r>
              <a:rPr lang="en-US" b="0" kern="0" dirty="0" err="1">
                <a:solidFill>
                  <a:schemeClr val="bg2"/>
                </a:solidFill>
              </a:rPr>
              <a:t>i</a:t>
            </a:r>
            <a:r>
              <a:rPr lang="en-US" b="0" kern="0" dirty="0"/>
              <a:t> of 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L</a:t>
            </a:r>
            <a:r>
              <a:rPr lang="en-US" b="0" kern="0" baseline="30000" dirty="0">
                <a:solidFill>
                  <a:schemeClr val="bg2"/>
                </a:solidFill>
              </a:rPr>
              <a:t>(i-1)</a:t>
            </a:r>
            <a:r>
              <a:rPr lang="en-US" b="0" kern="0" dirty="0"/>
              <a:t>, 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R</a:t>
            </a:r>
            <a:r>
              <a:rPr lang="en-US" b="0" kern="0" baseline="30000" dirty="0">
                <a:solidFill>
                  <a:schemeClr val="bg2"/>
                </a:solidFill>
              </a:rPr>
              <a:t>(i-1)</a:t>
            </a:r>
            <a:r>
              <a:rPr lang="en-US" b="0" kern="0" dirty="0"/>
              <a:t> to 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S</a:t>
            </a:r>
            <a:r>
              <a:rPr lang="en-US" b="0" kern="0" baseline="30000" dirty="0">
                <a:solidFill>
                  <a:schemeClr val="bg2"/>
                </a:solidFill>
              </a:rPr>
              <a:t>(</a:t>
            </a:r>
            <a:r>
              <a:rPr lang="en-US" b="0" kern="0" baseline="30000" dirty="0" err="1">
                <a:solidFill>
                  <a:schemeClr val="bg2"/>
                </a:solidFill>
              </a:rPr>
              <a:t>i</a:t>
            </a:r>
            <a:r>
              <a:rPr lang="en-US" b="0" kern="0" baseline="30000" dirty="0">
                <a:solidFill>
                  <a:schemeClr val="bg2"/>
                </a:solidFill>
              </a:rPr>
              <a:t>)</a:t>
            </a:r>
          </a:p>
          <a:p>
            <a:pPr lvl="1"/>
            <a:r>
              <a:rPr lang="en-US" b="0" kern="0" dirty="0"/>
              <a:t>Estimate is 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="0" kern="0" baseline="30000" dirty="0">
                <a:solidFill>
                  <a:schemeClr val="bg2"/>
                </a:solidFill>
              </a:rPr>
              <a:t>i</a:t>
            </a:r>
            <a:r>
              <a:rPr lang="en-US" b="0" kern="0" dirty="0">
                <a:solidFill>
                  <a:schemeClr val="bg2"/>
                </a:solidFill>
              </a:rPr>
              <a:t> | I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</a:t>
            </a:r>
            <a:r>
              <a:rPr lang="en-US" b="0" kern="0" dirty="0">
                <a:solidFill>
                  <a:schemeClr val="bg2"/>
                </a:solidFill>
              </a:rPr>
              <a:t> 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S</a:t>
            </a:r>
            <a:r>
              <a:rPr lang="en-US" b="0" kern="0" baseline="30000" dirty="0">
                <a:solidFill>
                  <a:schemeClr val="bg2"/>
                </a:solidFill>
              </a:rPr>
              <a:t>(</a:t>
            </a:r>
            <a:r>
              <a:rPr lang="en-US" b="0" kern="0" baseline="30000" dirty="0" err="1">
                <a:solidFill>
                  <a:schemeClr val="bg2"/>
                </a:solidFill>
              </a:rPr>
              <a:t>i</a:t>
            </a:r>
            <a:r>
              <a:rPr lang="en-US" b="0" kern="0" baseline="30000" dirty="0">
                <a:solidFill>
                  <a:schemeClr val="bg2"/>
                </a:solidFill>
              </a:rPr>
              <a:t>)</a:t>
            </a:r>
            <a:r>
              <a:rPr lang="en-US" b="0" kern="0" dirty="0">
                <a:solidFill>
                  <a:schemeClr val="bg2"/>
                </a:solidFill>
              </a:rPr>
              <a:t> | </a:t>
            </a:r>
          </a:p>
          <a:p>
            <a:pPr lvl="1"/>
            <a:r>
              <a:rPr lang="en-US" b="0" kern="0" dirty="0"/>
              <a:t>Error introduced by replacing L, R with S is </a:t>
            </a:r>
            <a:br>
              <a:rPr lang="en-US" b="0" kern="0" dirty="0"/>
            </a:br>
            <a:r>
              <a:rPr lang="en-US" b="0" kern="0" dirty="0"/>
              <a:t>		</a:t>
            </a:r>
            <a:r>
              <a:rPr lang="en-US" b="0" kern="0" dirty="0" err="1">
                <a:solidFill>
                  <a:schemeClr val="bg2"/>
                </a:solidFill>
                <a:latin typeface="Gill Sans MT" pitchFamily="34" charset="0"/>
              </a:rPr>
              <a:t>X</a:t>
            </a:r>
            <a:r>
              <a:rPr lang="en-US" b="0" kern="0" baseline="-25000" dirty="0" err="1">
                <a:solidFill>
                  <a:schemeClr val="bg2"/>
                </a:solidFill>
              </a:rPr>
              <a:t>i,j</a:t>
            </a:r>
            <a:r>
              <a:rPr lang="en-US" b="0" kern="0" dirty="0">
                <a:solidFill>
                  <a:schemeClr val="bg2"/>
                </a:solidFill>
              </a:rPr>
              <a:t> = 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="0" kern="0" baseline="30000" dirty="0">
                <a:solidFill>
                  <a:schemeClr val="bg2"/>
                </a:solidFill>
              </a:rPr>
              <a:t>i</a:t>
            </a:r>
            <a:r>
              <a:rPr lang="en-US" b="0" kern="0" dirty="0">
                <a:solidFill>
                  <a:schemeClr val="bg2"/>
                </a:solidFill>
              </a:rPr>
              <a:t> | I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</a:t>
            </a:r>
            <a:r>
              <a:rPr lang="en-US" b="0" kern="0" dirty="0">
                <a:solidFill>
                  <a:schemeClr val="bg2"/>
                </a:solidFill>
              </a:rPr>
              <a:t> 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S</a:t>
            </a:r>
            <a:r>
              <a:rPr lang="en-US" b="0" kern="0" baseline="30000" dirty="0">
                <a:solidFill>
                  <a:schemeClr val="bg2"/>
                </a:solidFill>
              </a:rPr>
              <a:t>i</a:t>
            </a:r>
            <a:r>
              <a:rPr lang="en-US" b="0" kern="0" dirty="0">
                <a:solidFill>
                  <a:schemeClr val="bg2"/>
                </a:solidFill>
              </a:rPr>
              <a:t> |     -      (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="0" kern="0" baseline="30000" dirty="0">
                <a:solidFill>
                  <a:schemeClr val="bg2"/>
                </a:solidFill>
              </a:rPr>
              <a:t>i-1</a:t>
            </a:r>
            <a:r>
              <a:rPr lang="en-US" b="0" kern="0" dirty="0">
                <a:solidFill>
                  <a:schemeClr val="bg2"/>
                </a:solidFill>
              </a:rPr>
              <a:t> | I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</a:t>
            </a:r>
            <a:r>
              <a:rPr lang="en-US" b="0" kern="0" dirty="0">
                <a:solidFill>
                  <a:schemeClr val="bg2"/>
                </a:solidFill>
              </a:rPr>
              <a:t> (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L</a:t>
            </a:r>
            <a:r>
              <a:rPr lang="en-US" b="0" kern="0" baseline="30000" dirty="0">
                <a:solidFill>
                  <a:schemeClr val="bg2"/>
                </a:solidFill>
              </a:rPr>
              <a:t>(i-1)</a:t>
            </a:r>
            <a:r>
              <a:rPr lang="en-US" b="0" kern="0" dirty="0">
                <a:solidFill>
                  <a:schemeClr val="bg2"/>
                </a:solidFill>
              </a:rPr>
              <a:t>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</a:t>
            </a:r>
            <a:r>
              <a:rPr lang="en-US" b="0" kern="0" dirty="0">
                <a:solidFill>
                  <a:schemeClr val="bg2"/>
                </a:solidFill>
              </a:rPr>
              <a:t> 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R</a:t>
            </a:r>
            <a:r>
              <a:rPr lang="en-US" b="0" kern="0" baseline="30000" dirty="0">
                <a:solidFill>
                  <a:schemeClr val="bg2"/>
                </a:solidFill>
              </a:rPr>
              <a:t>(i-1)</a:t>
            </a:r>
            <a:r>
              <a:rPr lang="en-US" b="0" kern="0" dirty="0">
                <a:solidFill>
                  <a:schemeClr val="bg2"/>
                </a:solidFill>
              </a:rPr>
              <a:t>)|)</a:t>
            </a:r>
            <a:br>
              <a:rPr lang="en-US" b="0" kern="0" dirty="0"/>
            </a:br>
            <a:r>
              <a:rPr lang="en-US" b="0" kern="0" dirty="0"/>
              <a:t>		     (new estimate)                  (old estimate)</a:t>
            </a:r>
          </a:p>
          <a:p>
            <a:pPr lvl="1"/>
            <a:r>
              <a:rPr lang="en-US" b="0" kern="0" dirty="0"/>
              <a:t>Absolute error </a:t>
            </a:r>
            <a:r>
              <a:rPr lang="en-US" b="0" kern="0" dirty="0">
                <a:solidFill>
                  <a:schemeClr val="bg2"/>
                </a:solidFill>
              </a:rPr>
              <a:t>|</a:t>
            </a:r>
            <a:r>
              <a:rPr lang="en-US" b="0" kern="0" dirty="0" err="1">
                <a:solidFill>
                  <a:schemeClr val="bg2"/>
                </a:solidFill>
                <a:latin typeface="Gill Sans MT" pitchFamily="34" charset="0"/>
              </a:rPr>
              <a:t>X</a:t>
            </a:r>
            <a:r>
              <a:rPr lang="en-US" b="0" kern="0" baseline="-25000" dirty="0" err="1">
                <a:solidFill>
                  <a:schemeClr val="bg2"/>
                </a:solidFill>
              </a:rPr>
              <a:t>i</a:t>
            </a:r>
            <a:r>
              <a:rPr lang="en-US" b="0" kern="0" baseline="-25000" dirty="0" err="1">
                <a:solidFill>
                  <a:schemeClr val="bg2"/>
                </a:solidFill>
                <a:latin typeface="Gill Sans MT" pitchFamily="34" charset="0"/>
              </a:rPr>
              <a:t>,j</a:t>
            </a:r>
            <a:r>
              <a:rPr lang="en-US" b="0" kern="0" dirty="0">
                <a:solidFill>
                  <a:schemeClr val="bg2"/>
                </a:solidFill>
              </a:rPr>
              <a:t>|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b="0" kern="0" dirty="0">
                <a:solidFill>
                  <a:schemeClr val="bg2"/>
                </a:solidFill>
              </a:rPr>
              <a:t> </a:t>
            </a:r>
            <a:r>
              <a:rPr lang="en-US" b="0" kern="0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="0" kern="0" baseline="30000" dirty="0">
                <a:solidFill>
                  <a:schemeClr val="bg2"/>
                </a:solidFill>
              </a:rPr>
              <a:t>i-1</a:t>
            </a:r>
            <a:r>
              <a:rPr lang="en-US" b="0" kern="0" baseline="-25000" dirty="0">
                <a:solidFill>
                  <a:schemeClr val="bg2"/>
                </a:solidFill>
              </a:rPr>
              <a:t>  </a:t>
            </a:r>
            <a:r>
              <a:rPr lang="en-US" b="0" kern="0" dirty="0"/>
              <a:t>by previous argument</a:t>
            </a:r>
          </a:p>
          <a:p>
            <a:r>
              <a:rPr lang="en-US" b="0" kern="0" dirty="0"/>
              <a:t>Bound total error over all </a:t>
            </a:r>
            <a:r>
              <a:rPr lang="en-US" b="0" kern="0" dirty="0">
                <a:solidFill>
                  <a:schemeClr val="bg2"/>
                </a:solidFill>
              </a:rPr>
              <a:t>m</a:t>
            </a:r>
            <a:r>
              <a:rPr lang="en-US" b="0" kern="0" dirty="0"/>
              <a:t> levels by summing errors:</a:t>
            </a:r>
          </a:p>
          <a:p>
            <a:pPr lvl="1"/>
            <a:r>
              <a:rPr lang="en-US" b="0" kern="0" dirty="0">
                <a:solidFill>
                  <a:schemeClr val="bg2"/>
                </a:solidFill>
              </a:rPr>
              <a:t>M =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="0" kern="0" baseline="-25000" dirty="0" err="1">
                <a:solidFill>
                  <a:schemeClr val="bg2"/>
                </a:solidFill>
                <a:sym typeface="Symbol" pitchFamily="18" charset="2"/>
              </a:rPr>
              <a:t>i,j</a:t>
            </a:r>
            <a:r>
              <a:rPr lang="en-US" b="0" kern="0" dirty="0">
                <a:solidFill>
                  <a:schemeClr val="bg2"/>
                </a:solidFill>
              </a:rPr>
              <a:t> </a:t>
            </a:r>
            <a:r>
              <a:rPr lang="en-US" b="0" kern="0" dirty="0" err="1">
                <a:solidFill>
                  <a:schemeClr val="bg2"/>
                </a:solidFill>
                <a:latin typeface="Gill Sans MT" pitchFamily="34" charset="0"/>
              </a:rPr>
              <a:t>X</a:t>
            </a:r>
            <a:r>
              <a:rPr lang="en-US" b="0" kern="0" baseline="-25000" dirty="0" err="1">
                <a:solidFill>
                  <a:schemeClr val="bg2"/>
                </a:solidFill>
              </a:rPr>
              <a:t>i,j</a:t>
            </a:r>
            <a:r>
              <a:rPr lang="en-US" b="0" kern="0" dirty="0">
                <a:solidFill>
                  <a:schemeClr val="bg2"/>
                </a:solidFill>
              </a:rPr>
              <a:t> =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="0" kern="0" baseline="-25000" dirty="0">
                <a:solidFill>
                  <a:schemeClr val="bg2"/>
                </a:solidFill>
                <a:latin typeface="Gill Sans MT" pitchFamily="34" charset="0"/>
                <a:sym typeface="Symbol" pitchFamily="18" charset="2"/>
              </a:rPr>
              <a:t>1</a:t>
            </a:r>
            <a:r>
              <a:rPr lang="en-US" b="0" kern="0" baseline="-25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b="0" kern="0" baseline="-25000" dirty="0">
                <a:solidFill>
                  <a:schemeClr val="bg2"/>
                </a:solidFill>
                <a:latin typeface="Gill Sans MT" pitchFamily="34" charset="0"/>
                <a:sym typeface="Symbol" pitchFamily="18" charset="2"/>
              </a:rPr>
              <a:t> </a:t>
            </a:r>
            <a:r>
              <a:rPr lang="en-US" b="0" kern="0" baseline="-25000" dirty="0" err="1">
                <a:solidFill>
                  <a:schemeClr val="bg2"/>
                </a:solidFill>
                <a:latin typeface="Gill Sans MT" pitchFamily="34" charset="0"/>
                <a:sym typeface="Symbol" pitchFamily="18" charset="2"/>
              </a:rPr>
              <a:t>i</a:t>
            </a:r>
            <a:r>
              <a:rPr lang="en-US" b="0" kern="0" baseline="-25000" dirty="0">
                <a:solidFill>
                  <a:schemeClr val="bg2"/>
                </a:solidFill>
                <a:latin typeface="Gill Sans MT" pitchFamily="34" charset="0"/>
                <a:sym typeface="Symbol" pitchFamily="18" charset="2"/>
              </a:rPr>
              <a:t> </a:t>
            </a:r>
            <a:r>
              <a:rPr lang="en-US" b="0" kern="0" baseline="-25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b="0" kern="0" baseline="-25000" dirty="0">
                <a:solidFill>
                  <a:schemeClr val="bg2"/>
                </a:solidFill>
                <a:latin typeface="Gill Sans MT" pitchFamily="34" charset="0"/>
                <a:sym typeface="Symbol" pitchFamily="18" charset="2"/>
              </a:rPr>
              <a:t> m</a:t>
            </a:r>
            <a:r>
              <a:rPr lang="en-US" b="0" kern="0" dirty="0">
                <a:solidFill>
                  <a:schemeClr val="bg2"/>
                </a:solidFill>
              </a:rPr>
              <a:t> </a:t>
            </a:r>
            <a:r>
              <a:rPr lang="en-US" b="0" kern="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="0" kern="0" baseline="-25000" dirty="0">
                <a:solidFill>
                  <a:schemeClr val="bg2"/>
                </a:solidFill>
                <a:sym typeface="Symbol" pitchFamily="18" charset="2"/>
              </a:rPr>
              <a:t>1</a:t>
            </a:r>
            <a:r>
              <a:rPr lang="en-US" b="0" kern="0" baseline="-25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b="0" kern="0" baseline="-25000" dirty="0">
                <a:solidFill>
                  <a:schemeClr val="bg2"/>
                </a:solidFill>
                <a:sym typeface="Symbol" pitchFamily="18" charset="2"/>
              </a:rPr>
              <a:t> j </a:t>
            </a:r>
            <a:r>
              <a:rPr lang="en-US" b="0" kern="0" baseline="-25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 </a:t>
            </a:r>
            <a:r>
              <a:rPr lang="en-US" b="0" kern="0" baseline="-25000" dirty="0">
                <a:solidFill>
                  <a:schemeClr val="bg2"/>
                </a:solidFill>
                <a:latin typeface="Gill Sans MT" pitchFamily="34" charset="0"/>
                <a:sym typeface="Symbol" pitchFamily="18" charset="2"/>
              </a:rPr>
              <a:t>2</a:t>
            </a:r>
            <a:r>
              <a:rPr lang="en-US" b="0" kern="0" baseline="10000" dirty="0">
                <a:solidFill>
                  <a:schemeClr val="bg2"/>
                </a:solidFill>
                <a:sym typeface="Symbol" pitchFamily="18" charset="2"/>
              </a:rPr>
              <a:t>m-i </a:t>
            </a:r>
            <a:r>
              <a:rPr lang="en-US" b="0" kern="0" dirty="0" err="1">
                <a:solidFill>
                  <a:schemeClr val="bg2"/>
                </a:solidFill>
                <a:latin typeface="Gill Sans MT" pitchFamily="34" charset="0"/>
                <a:sym typeface="Symbol" pitchFamily="18" charset="2"/>
              </a:rPr>
              <a:t>X</a:t>
            </a:r>
            <a:r>
              <a:rPr lang="en-US" b="0" kern="0" baseline="-25000" dirty="0" err="1">
                <a:solidFill>
                  <a:schemeClr val="bg2"/>
                </a:solidFill>
                <a:sym typeface="Symbol" pitchFamily="18" charset="2"/>
              </a:rPr>
              <a:t>i,j</a:t>
            </a:r>
            <a:endParaRPr lang="en-US" b="0" kern="0" baseline="-25000" dirty="0">
              <a:solidFill>
                <a:schemeClr val="bg2"/>
              </a:solidFill>
              <a:sym typeface="Symbol" pitchFamily="18" charset="2"/>
            </a:endParaRPr>
          </a:p>
          <a:p>
            <a:pPr lvl="1"/>
            <a:r>
              <a:rPr lang="en-US" b="0" kern="0" dirty="0">
                <a:solidFill>
                  <a:schemeClr val="bg2"/>
                </a:solidFill>
                <a:sym typeface="Symbol" pitchFamily="18" charset="2"/>
              </a:rPr>
              <a:t>max |M|</a:t>
            </a:r>
            <a:r>
              <a:rPr lang="en-US" b="0" kern="0" dirty="0">
                <a:sym typeface="Symbol" pitchFamily="18" charset="2"/>
              </a:rPr>
              <a:t> grows with levels</a:t>
            </a:r>
          </a:p>
          <a:p>
            <a:pPr lvl="1"/>
            <a:r>
              <a:rPr lang="en-US" b="0" kern="0" dirty="0" err="1">
                <a:solidFill>
                  <a:schemeClr val="bg2"/>
                </a:solidFill>
                <a:sym typeface="Symbol" pitchFamily="18" charset="2"/>
              </a:rPr>
              <a:t>Var</a:t>
            </a:r>
            <a:r>
              <a:rPr lang="en-US" b="0" kern="0" dirty="0">
                <a:solidFill>
                  <a:schemeClr val="bg2"/>
                </a:solidFill>
                <a:sym typeface="Symbol" pitchFamily="18" charset="2"/>
              </a:rPr>
              <a:t>[M]</a:t>
            </a:r>
            <a:r>
              <a:rPr lang="en-US" b="0" kern="0" dirty="0">
                <a:sym typeface="Symbol" pitchFamily="18" charset="2"/>
              </a:rPr>
              <a:t> doesn’t!</a:t>
            </a:r>
            <a:br>
              <a:rPr lang="en-US" b="0" kern="0" dirty="0">
                <a:sym typeface="Symbol" pitchFamily="18" charset="2"/>
              </a:rPr>
            </a:br>
            <a:r>
              <a:rPr lang="en-US" b="0" kern="0" dirty="0">
                <a:sym typeface="Symbol" pitchFamily="18" charset="2"/>
              </a:rPr>
              <a:t>(dominated by highest level)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Equal-sized merge analysis: Chernoff bound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Symbol" pitchFamily="18" charset="2"/>
              </a:rPr>
              <a:t>Chernoff-Hoeffding</a:t>
            </a:r>
            <a:r>
              <a:rPr lang="en-US" dirty="0">
                <a:sym typeface="Symbol" pitchFamily="18" charset="2"/>
              </a:rPr>
              <a:t>: </a:t>
            </a:r>
            <a:r>
              <a:rPr lang="en-US" dirty="0"/>
              <a:t>Give unbiased variables </a:t>
            </a:r>
            <a:r>
              <a:rPr lang="en-US" dirty="0" err="1">
                <a:solidFill>
                  <a:schemeClr val="bg2"/>
                </a:solidFill>
                <a:latin typeface="Gill Sans MT" pitchFamily="34" charset="0"/>
              </a:rPr>
              <a:t>Y</a:t>
            </a:r>
            <a:r>
              <a:rPr lang="en-US" baseline="-25000" dirty="0" err="1">
                <a:solidFill>
                  <a:schemeClr val="bg2"/>
                </a:solidFill>
              </a:rPr>
              <a:t>j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dirty="0" err="1">
                <a:solidFill>
                  <a:schemeClr val="bg2"/>
                </a:solidFill>
                <a:latin typeface="Gill Sans MT" pitchFamily="34" charset="0"/>
              </a:rPr>
              <a:t>Y</a:t>
            </a:r>
            <a:r>
              <a:rPr lang="en-US" baseline="-25000" dirty="0" err="1">
                <a:solidFill>
                  <a:schemeClr val="bg2"/>
                </a:solidFill>
              </a:rPr>
              <a:t>j</a:t>
            </a:r>
            <a:r>
              <a:rPr lang="en-US" dirty="0">
                <a:solidFill>
                  <a:schemeClr val="bg2"/>
                </a:solidFill>
              </a:rPr>
              <a:t>|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Gill Sans MT" pitchFamily="34" charset="0"/>
              </a:rPr>
              <a:t>y</a:t>
            </a:r>
            <a:r>
              <a:rPr lang="en-US" baseline="-25000" dirty="0" err="1">
                <a:solidFill>
                  <a:schemeClr val="bg2"/>
                </a:solidFill>
              </a:rPr>
              <a:t>j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Pr[ abs(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>
                <a:solidFill>
                  <a:schemeClr val="bg2"/>
                </a:solidFill>
                <a:sym typeface="Symbol" pitchFamily="18" charset="2"/>
              </a:rPr>
              <a:t>1 </a:t>
            </a:r>
            <a:r>
              <a:rPr lang="en-US" baseline="-25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baseline="-25000" dirty="0">
                <a:solidFill>
                  <a:schemeClr val="bg2"/>
                </a:solidFill>
                <a:sym typeface="Symbol" pitchFamily="18" charset="2"/>
              </a:rPr>
              <a:t> j </a:t>
            </a:r>
            <a:r>
              <a:rPr lang="en-US" baseline="-25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baseline="-25000" dirty="0">
                <a:solidFill>
                  <a:schemeClr val="bg2"/>
                </a:solidFill>
                <a:sym typeface="Symbol" pitchFamily="18" charset="2"/>
              </a:rPr>
              <a:t> t 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Gill Sans MT" pitchFamily="34" charset="0"/>
              </a:rPr>
              <a:t>Y</a:t>
            </a:r>
            <a:r>
              <a:rPr lang="en-US" baseline="-25000" dirty="0" err="1">
                <a:solidFill>
                  <a:schemeClr val="bg2"/>
                </a:solidFill>
              </a:rPr>
              <a:t>j</a:t>
            </a:r>
            <a:r>
              <a:rPr lang="en-US" dirty="0">
                <a:solidFill>
                  <a:schemeClr val="bg2"/>
                </a:solidFill>
              </a:rPr>
              <a:t> ) &gt;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dirty="0">
                <a:solidFill>
                  <a:schemeClr val="bg2"/>
                </a:solidFill>
              </a:rPr>
              <a:t> ]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dirty="0">
                <a:solidFill>
                  <a:schemeClr val="bg2"/>
                </a:solidFill>
              </a:rPr>
              <a:t> 2exp(-2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baseline="30000" dirty="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>
                <a:solidFill>
                  <a:schemeClr val="bg2"/>
                </a:solidFill>
                <a:sym typeface="Symbol" pitchFamily="18" charset="2"/>
              </a:rPr>
              <a:t>1 </a:t>
            </a:r>
            <a:r>
              <a:rPr lang="en-US" baseline="-25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baseline="-25000" dirty="0">
                <a:solidFill>
                  <a:schemeClr val="bg2"/>
                </a:solidFill>
                <a:sym typeface="Symbol" pitchFamily="18" charset="2"/>
              </a:rPr>
              <a:t> j </a:t>
            </a:r>
            <a:r>
              <a:rPr lang="en-US" baseline="-25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baseline="-25000" dirty="0">
                <a:solidFill>
                  <a:schemeClr val="bg2"/>
                </a:solidFill>
                <a:sym typeface="Symbol" pitchFamily="18" charset="2"/>
              </a:rPr>
              <a:t> t 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2y</a:t>
            </a:r>
            <a:r>
              <a:rPr lang="en-US" baseline="-25000" dirty="0">
                <a:solidFill>
                  <a:schemeClr val="bg2"/>
                </a:solidFill>
                <a:latin typeface="Gill Sans MT" pitchFamily="34" charset="0"/>
              </a:rPr>
              <a:t>j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)</a:t>
            </a:r>
            <a:r>
              <a:rPr lang="en-US" baseline="30000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r>
              <a:rPr lang="en-US" dirty="0"/>
              <a:t>Set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dirty="0">
                <a:solidFill>
                  <a:schemeClr val="bg2"/>
                </a:solidFill>
              </a:rPr>
              <a:t> = h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aseline="30000" dirty="0">
                <a:solidFill>
                  <a:schemeClr val="bg2"/>
                </a:solidFill>
              </a:rPr>
              <a:t>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for our variables: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baseline="30000" dirty="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/(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 err="1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>
                <a:solidFill>
                  <a:schemeClr val="bg2"/>
                </a:solidFill>
                <a:sym typeface="Symbol" pitchFamily="18" charset="2"/>
              </a:rPr>
              <a:t>j</a:t>
            </a:r>
            <a:r>
              <a:rPr lang="en-US" dirty="0">
                <a:solidFill>
                  <a:schemeClr val="bg2"/>
                </a:solidFill>
              </a:rPr>
              <a:t> (2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max(</a:t>
            </a:r>
            <a:r>
              <a:rPr lang="en-US" dirty="0" err="1">
                <a:solidFill>
                  <a:schemeClr val="bg2"/>
                </a:solidFill>
                <a:latin typeface="Gill Sans MT" pitchFamily="34" charset="0"/>
              </a:rPr>
              <a:t>X</a:t>
            </a:r>
            <a:r>
              <a:rPr lang="en-US" baseline="-25000" dirty="0" err="1">
                <a:solidFill>
                  <a:schemeClr val="bg2"/>
                </a:solidFill>
                <a:latin typeface="Gill Sans MT" pitchFamily="34" charset="0"/>
              </a:rPr>
              <a:t>i,j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)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)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	=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2(h2</a:t>
            </a:r>
            <a:r>
              <a:rPr lang="en-US" baseline="30000" dirty="0">
                <a:solidFill>
                  <a:schemeClr val="bg2"/>
                </a:solidFill>
              </a:rPr>
              <a:t>m</a:t>
            </a:r>
            <a:r>
              <a:rPr lang="en-US" dirty="0">
                <a:solidFill>
                  <a:schemeClr val="bg2"/>
                </a:solidFill>
              </a:rPr>
              <a:t>)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/ (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 err="1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aseline="30000" dirty="0">
                <a:solidFill>
                  <a:schemeClr val="bg2"/>
                </a:solidFill>
              </a:rPr>
              <a:t>m-i</a:t>
            </a:r>
            <a:r>
              <a:rPr lang="en-US" dirty="0">
                <a:solidFill>
                  <a:schemeClr val="bg2"/>
                </a:solidFill>
              </a:rPr>
              <a:t> .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aseline="30000" dirty="0">
                <a:solidFill>
                  <a:schemeClr val="bg2"/>
                </a:solidFill>
              </a:rPr>
              <a:t>2i</a:t>
            </a:r>
            <a:r>
              <a:rPr lang="en-US" dirty="0">
                <a:solidFill>
                  <a:schemeClr val="bg2"/>
                </a:solidFill>
              </a:rPr>
              <a:t>)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	=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aseline="30000" dirty="0">
                <a:solidFill>
                  <a:schemeClr val="bg2"/>
                </a:solidFill>
              </a:rPr>
              <a:t>2m</a:t>
            </a:r>
            <a:r>
              <a:rPr lang="en-US" dirty="0">
                <a:solidFill>
                  <a:schemeClr val="bg2"/>
                </a:solidFill>
              </a:rPr>
              <a:t> /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 err="1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aseline="30000" dirty="0">
                <a:solidFill>
                  <a:schemeClr val="bg2"/>
                </a:solidFill>
              </a:rPr>
              <a:t>m+i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	=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/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 err="1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aseline="30000" dirty="0">
                <a:solidFill>
                  <a:schemeClr val="bg2"/>
                </a:solidFill>
              </a:rPr>
              <a:t>i-m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	=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/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 err="1">
                <a:solidFill>
                  <a:schemeClr val="bg2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2</a:t>
            </a:r>
            <a:r>
              <a:rPr lang="en-US" baseline="30000" dirty="0">
                <a:solidFill>
                  <a:schemeClr val="bg2"/>
                </a:solidFill>
              </a:rPr>
              <a:t>-i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 2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endParaRPr lang="en-US" baseline="-25000" dirty="0">
              <a:solidFill>
                <a:schemeClr val="bg2"/>
              </a:solidFill>
            </a:endParaRPr>
          </a:p>
          <a:p>
            <a:r>
              <a:rPr lang="en-US" dirty="0"/>
              <a:t>From </a:t>
            </a:r>
            <a:r>
              <a:rPr lang="en-US" dirty="0" err="1"/>
              <a:t>Chernoff</a:t>
            </a:r>
            <a:r>
              <a:rPr lang="en-US" dirty="0"/>
              <a:t> bound, error probability is at most </a:t>
            </a:r>
            <a:r>
              <a:rPr lang="en-US" dirty="0">
                <a:solidFill>
                  <a:schemeClr val="bg2"/>
                </a:solidFill>
              </a:rPr>
              <a:t>2exp(-2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lvl="1"/>
            <a:r>
              <a:rPr lang="en-US" dirty="0"/>
              <a:t>Set </a:t>
            </a:r>
            <a:r>
              <a:rPr lang="en-US" dirty="0">
                <a:solidFill>
                  <a:schemeClr val="bg2"/>
                </a:solidFill>
              </a:rPr>
              <a:t>h =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O(log</a:t>
            </a:r>
            <a:r>
              <a:rPr lang="en-US" baseline="55000" dirty="0">
                <a:solidFill>
                  <a:schemeClr val="bg2"/>
                </a:solidFill>
              </a:rPr>
              <a:t>1/2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baseline="30000" dirty="0">
                <a:solidFill>
                  <a:schemeClr val="bg2"/>
                </a:solidFill>
                <a:sym typeface="Symbol" pitchFamily="18" charset="2"/>
              </a:rPr>
              <a:t>-1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)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to obtain </a:t>
            </a:r>
            <a:r>
              <a:rPr lang="en-US" dirty="0">
                <a:solidFill>
                  <a:schemeClr val="bg2"/>
                </a:solidFill>
              </a:rPr>
              <a:t>1-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dirty="0"/>
              <a:t> probability of success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24D604-355C-4B75-9E64-47B48F0ECA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4406900" y="2819400"/>
            <a:ext cx="3268663" cy="1747838"/>
            <a:chOff x="2496" y="1920"/>
            <a:chExt cx="2880" cy="1536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2592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2784" y="2640"/>
              <a:ext cx="9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640"/>
              <a:ext cx="144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3563" y="2640"/>
              <a:ext cx="13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4128" y="2640"/>
              <a:ext cx="155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 flipV="1">
              <a:off x="4342" y="2640"/>
              <a:ext cx="17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944" y="2640"/>
              <a:ext cx="11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5121" y="2640"/>
              <a:ext cx="159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2736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 flipV="1">
              <a:off x="3168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4272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 flipV="1">
              <a:off x="4704" y="2208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120" y="1954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3888" y="1968"/>
              <a:ext cx="768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688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4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4272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040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31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840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254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2496" y="3120"/>
              <a:ext cx="186" cy="336"/>
              <a:chOff x="2352" y="3168"/>
              <a:chExt cx="186" cy="336"/>
            </a:xfrm>
          </p:grpSpPr>
          <p:sp>
            <p:nvSpPr>
              <p:cNvPr id="58" name="Line 27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0" name="Group 33"/>
            <p:cNvGrpSpPr>
              <a:grpSpLocks/>
            </p:cNvGrpSpPr>
            <p:nvPr/>
          </p:nvGrpSpPr>
          <p:grpSpPr bwMode="auto">
            <a:xfrm>
              <a:off x="2784" y="3120"/>
              <a:ext cx="186" cy="336"/>
              <a:chOff x="2352" y="3168"/>
              <a:chExt cx="186" cy="336"/>
            </a:xfrm>
          </p:grpSpPr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3264" y="3120"/>
              <a:ext cx="186" cy="336"/>
              <a:chOff x="2352" y="3168"/>
              <a:chExt cx="186" cy="336"/>
            </a:xfrm>
          </p:grpSpPr>
          <p:sp>
            <p:nvSpPr>
              <p:cNvPr id="54" name="Line 33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Line 34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2" name="Group 35"/>
            <p:cNvGrpSpPr>
              <a:grpSpLocks/>
            </p:cNvGrpSpPr>
            <p:nvPr/>
          </p:nvGrpSpPr>
          <p:grpSpPr bwMode="auto">
            <a:xfrm>
              <a:off x="3606" y="3120"/>
              <a:ext cx="186" cy="336"/>
              <a:chOff x="2352" y="3168"/>
              <a:chExt cx="186" cy="336"/>
            </a:xfrm>
          </p:grpSpPr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3" name="Group 38"/>
            <p:cNvGrpSpPr>
              <a:grpSpLocks/>
            </p:cNvGrpSpPr>
            <p:nvPr/>
          </p:nvGrpSpPr>
          <p:grpSpPr bwMode="auto">
            <a:xfrm>
              <a:off x="4428" y="3120"/>
              <a:ext cx="186" cy="336"/>
              <a:chOff x="2352" y="3168"/>
              <a:chExt cx="186" cy="336"/>
            </a:xfrm>
          </p:grpSpPr>
          <p:sp>
            <p:nvSpPr>
              <p:cNvPr id="50" name="Line 39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1" name="Line 40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4" name="Group 41"/>
            <p:cNvGrpSpPr>
              <a:grpSpLocks/>
            </p:cNvGrpSpPr>
            <p:nvPr/>
          </p:nvGrpSpPr>
          <p:grpSpPr bwMode="auto">
            <a:xfrm>
              <a:off x="5190" y="3120"/>
              <a:ext cx="186" cy="336"/>
              <a:chOff x="2352" y="3168"/>
              <a:chExt cx="186" cy="336"/>
            </a:xfrm>
          </p:grpSpPr>
          <p:sp>
            <p:nvSpPr>
              <p:cNvPr id="48" name="Line 42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9" name="Line 43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5" name="Group 44"/>
            <p:cNvGrpSpPr>
              <a:grpSpLocks/>
            </p:cNvGrpSpPr>
            <p:nvPr/>
          </p:nvGrpSpPr>
          <p:grpSpPr bwMode="auto">
            <a:xfrm>
              <a:off x="4848" y="3120"/>
              <a:ext cx="186" cy="336"/>
              <a:chOff x="2352" y="3168"/>
              <a:chExt cx="186" cy="336"/>
            </a:xfrm>
          </p:grpSpPr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6" name="Group 47"/>
            <p:cNvGrpSpPr>
              <a:grpSpLocks/>
            </p:cNvGrpSpPr>
            <p:nvPr/>
          </p:nvGrpSpPr>
          <p:grpSpPr bwMode="auto">
            <a:xfrm>
              <a:off x="4038" y="3120"/>
              <a:ext cx="186" cy="336"/>
              <a:chOff x="2352" y="3168"/>
              <a:chExt cx="186" cy="336"/>
            </a:xfrm>
          </p:grpSpPr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 flipV="1">
                <a:off x="2352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5" name="Line 49"/>
              <p:cNvSpPr>
                <a:spLocks noChangeShapeType="1"/>
              </p:cNvSpPr>
              <p:nvPr/>
            </p:nvSpPr>
            <p:spPr bwMode="auto">
              <a:xfrm flipH="1" flipV="1">
                <a:off x="2448" y="3168"/>
                <a:ext cx="9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8" name="Oval 51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9" name="Oval 52"/>
            <p:cNvSpPr>
              <a:spLocks noChangeArrowheads="1"/>
            </p:cNvSpPr>
            <p:nvPr/>
          </p:nvSpPr>
          <p:spPr bwMode="auto">
            <a:xfrm>
              <a:off x="36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0" name="Oval 53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" name="Oval 54"/>
            <p:cNvSpPr>
              <a:spLocks noChangeArrowheads="1"/>
            </p:cNvSpPr>
            <p:nvPr/>
          </p:nvSpPr>
          <p:spPr bwMode="auto">
            <a:xfrm>
              <a:off x="44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2" name="Oval 55"/>
            <p:cNvSpPr>
              <a:spLocks noChangeArrowheads="1"/>
            </p:cNvSpPr>
            <p:nvPr/>
          </p:nvSpPr>
          <p:spPr bwMode="auto">
            <a:xfrm>
              <a:off x="489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3" name="Oval 56"/>
            <p:cNvSpPr>
              <a:spLocks noChangeArrowheads="1"/>
            </p:cNvSpPr>
            <p:nvPr/>
          </p:nvSpPr>
          <p:spPr bwMode="auto">
            <a:xfrm>
              <a:off x="52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60" name="Oval 57"/>
          <p:cNvSpPr>
            <a:spLocks noChangeArrowheads="1"/>
          </p:cNvSpPr>
          <p:nvPr/>
        </p:nvSpPr>
        <p:spPr bwMode="auto">
          <a:xfrm>
            <a:off x="5867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 flipH="1" flipV="1">
            <a:off x="5524500" y="3848100"/>
            <a:ext cx="990600" cy="1588"/>
          </a:xfrm>
          <a:prstGeom prst="straightConnector1">
            <a:avLst/>
          </a:prstGeom>
          <a:solidFill>
            <a:schemeClr val="accent1"/>
          </a:solidFill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910188" y="4343400"/>
            <a:ext cx="100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  <a:latin typeface="+mn-lt"/>
              </a:rPr>
              <a:t>Level </a:t>
            </a:r>
            <a:r>
              <a:rPr lang="en-US" b="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=1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10188" y="3886200"/>
            <a:ext cx="100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  <a:latin typeface="+mn-lt"/>
              </a:rPr>
              <a:t>Level </a:t>
            </a:r>
            <a:r>
              <a:rPr lang="en-US" b="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=2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10188" y="3417332"/>
            <a:ext cx="100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  <a:latin typeface="+mn-lt"/>
              </a:rPr>
              <a:t>Level </a:t>
            </a:r>
            <a:r>
              <a:rPr lang="en-US" b="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=3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910188" y="2895600"/>
            <a:ext cx="100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  <a:latin typeface="+mn-lt"/>
              </a:rPr>
              <a:t>Level </a:t>
            </a:r>
            <a:r>
              <a:rPr lang="en-US" b="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=4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B7F7DF-19CD-40AF-BF9E-CF47021AAC4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Equal-sized merge analysis: finishing up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Chernoff</a:t>
            </a:r>
            <a:r>
              <a:rPr lang="en-US" dirty="0"/>
              <a:t> bound ensures absolute error at most </a:t>
            </a:r>
            <a:r>
              <a:rPr lang="en-US" dirty="0">
                <a:solidFill>
                  <a:schemeClr val="bg2"/>
                </a:solidFill>
                <a:latin typeface="Symbol"/>
                <a:sym typeface="Symbol"/>
              </a:rPr>
              <a:t></a:t>
            </a:r>
            <a:r>
              <a:rPr lang="en-US" dirty="0">
                <a:solidFill>
                  <a:schemeClr val="bg2"/>
                </a:solidFill>
              </a:rPr>
              <a:t>=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h2</a:t>
            </a:r>
            <a:r>
              <a:rPr lang="en-US" baseline="30000" dirty="0">
                <a:solidFill>
                  <a:schemeClr val="bg2"/>
                </a:solidFill>
              </a:rPr>
              <a:t>m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lvl="1" eaLnBrk="1" hangingPunct="1"/>
            <a:r>
              <a:rPr lang="en-US" sz="2400" dirty="0">
                <a:solidFill>
                  <a:schemeClr val="bg2"/>
                </a:solidFill>
              </a:rPr>
              <a:t>m</a:t>
            </a:r>
            <a:r>
              <a:rPr lang="en-US" sz="2400" dirty="0"/>
              <a:t> is number of merges </a:t>
            </a:r>
            <a:r>
              <a:rPr lang="en-US" sz="2400" dirty="0">
                <a:solidFill>
                  <a:schemeClr val="bg2"/>
                </a:solidFill>
              </a:rPr>
              <a:t>= log (n/k) </a:t>
            </a:r>
            <a:r>
              <a:rPr lang="en-US" sz="2400" dirty="0"/>
              <a:t>for summary size </a:t>
            </a:r>
            <a:r>
              <a:rPr lang="en-US" sz="2400" dirty="0">
                <a:solidFill>
                  <a:schemeClr val="bg2"/>
                </a:solidFill>
              </a:rPr>
              <a:t>k</a:t>
            </a:r>
          </a:p>
          <a:p>
            <a:pPr lvl="1" eaLnBrk="1" hangingPunct="1"/>
            <a:r>
              <a:rPr lang="en-US" sz="2400" dirty="0"/>
              <a:t>So error is at most </a:t>
            </a:r>
            <a:r>
              <a:rPr lang="en-US" sz="2400" dirty="0" err="1">
                <a:solidFill>
                  <a:schemeClr val="bg2"/>
                </a:solidFill>
              </a:rPr>
              <a:t>hn</a:t>
            </a:r>
            <a:r>
              <a:rPr lang="en-US" sz="2400" dirty="0">
                <a:solidFill>
                  <a:schemeClr val="bg2"/>
                </a:solidFill>
              </a:rPr>
              <a:t>/k</a:t>
            </a:r>
          </a:p>
          <a:p>
            <a:pPr eaLnBrk="1" hangingPunct="1"/>
            <a:r>
              <a:rPr lang="en-US" dirty="0"/>
              <a:t>Set size of each summary </a:t>
            </a:r>
            <a:r>
              <a:rPr lang="en-US" dirty="0">
                <a:solidFill>
                  <a:schemeClr val="bg2"/>
                </a:solidFill>
              </a:rPr>
              <a:t>k</a:t>
            </a:r>
            <a:r>
              <a:rPr lang="en-US" dirty="0"/>
              <a:t> to be </a:t>
            </a:r>
            <a:r>
              <a:rPr lang="en-US" dirty="0">
                <a:solidFill>
                  <a:schemeClr val="bg2"/>
                </a:solidFill>
              </a:rPr>
              <a:t>O(h/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= O(1/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 log</a:t>
            </a:r>
            <a:r>
              <a:rPr lang="en-US" baseline="30000" dirty="0">
                <a:solidFill>
                  <a:schemeClr val="bg2"/>
                </a:solidFill>
              </a:rPr>
              <a:t>1/2</a:t>
            </a:r>
            <a:r>
              <a:rPr lang="en-US" dirty="0">
                <a:solidFill>
                  <a:schemeClr val="bg2"/>
                </a:solidFill>
              </a:rPr>
              <a:t> 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dirty="0">
                <a:solidFill>
                  <a:schemeClr val="bg2"/>
                </a:solidFill>
              </a:rPr>
              <a:t>) </a:t>
            </a:r>
          </a:p>
          <a:p>
            <a:pPr lvl="1" eaLnBrk="1" hangingPunct="1"/>
            <a:r>
              <a:rPr lang="en-US" sz="2400" dirty="0"/>
              <a:t>Guarantees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/>
              <a:t>give 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US" sz="2400" dirty="0"/>
              <a:t> error with probability </a:t>
            </a:r>
            <a:r>
              <a:rPr lang="en-US" sz="2400" dirty="0">
                <a:solidFill>
                  <a:schemeClr val="bg2"/>
                </a:solidFill>
              </a:rPr>
              <a:t>1-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for any one range</a:t>
            </a:r>
          </a:p>
          <a:p>
            <a:pPr eaLnBrk="1" hangingPunct="1"/>
            <a:r>
              <a:rPr lang="en-US" dirty="0">
                <a:sym typeface="Symbol" pitchFamily="18" charset="2"/>
              </a:rPr>
              <a:t>There are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) </a:t>
            </a:r>
            <a:r>
              <a:rPr lang="en-US" dirty="0">
                <a:sym typeface="Symbol" pitchFamily="18" charset="2"/>
              </a:rPr>
              <a:t>different ranges to consider</a:t>
            </a:r>
          </a:p>
          <a:p>
            <a:pPr lvl="1" eaLnBrk="1" hangingPunct="1"/>
            <a:r>
              <a:rPr lang="en-US" sz="2400" dirty="0">
                <a:sym typeface="Symbol" pitchFamily="18" charset="2"/>
              </a:rPr>
              <a:t>Set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</a:t>
            </a: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 = </a:t>
            </a:r>
            <a:r>
              <a:rPr lang="el-GR" sz="2400" dirty="0">
                <a:solidFill>
                  <a:schemeClr val="bg2"/>
                </a:solidFill>
              </a:rPr>
              <a:t>Θ</a:t>
            </a:r>
            <a:r>
              <a:rPr lang="en-US" sz="2400" dirty="0">
                <a:solidFill>
                  <a:schemeClr val="bg2"/>
                </a:solidFill>
              </a:rPr>
              <a:t>(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to ensure all ranges are correct with constant probability</a:t>
            </a:r>
          </a:p>
          <a:p>
            <a:pPr lvl="1" eaLnBrk="1" hangingPunct="1"/>
            <a:r>
              <a:rPr lang="en-US" sz="2400" dirty="0">
                <a:sym typeface="Symbol" pitchFamily="18" charset="2"/>
              </a:rPr>
              <a:t>Summary size:</a:t>
            </a:r>
            <a:r>
              <a:rPr lang="en-US" sz="2400" dirty="0">
                <a:solidFill>
                  <a:schemeClr val="bg2"/>
                </a:solidFill>
              </a:rPr>
              <a:t> O(1/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>
                <a:solidFill>
                  <a:schemeClr val="bg2"/>
                </a:solidFill>
              </a:rPr>
              <a:t> log</a:t>
            </a:r>
            <a:r>
              <a:rPr lang="en-US" sz="2400" baseline="30000" dirty="0">
                <a:solidFill>
                  <a:schemeClr val="bg2"/>
                </a:solidFill>
              </a:rPr>
              <a:t>1/2</a:t>
            </a:r>
            <a:r>
              <a:rPr lang="en-US" sz="2400" dirty="0">
                <a:solidFill>
                  <a:schemeClr val="bg2"/>
                </a:solidFill>
              </a:rPr>
              <a:t> 1/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>
                <a:solidFill>
                  <a:schemeClr val="bg2"/>
                </a:solidFill>
              </a:rPr>
              <a:t>)</a:t>
            </a:r>
            <a:endParaRPr lang="en-US" sz="24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Use equal-size merging in a standard </a:t>
            </a:r>
            <a:r>
              <a:rPr lang="en-US" dirty="0">
                <a:solidFill>
                  <a:srgbClr val="33CC33"/>
                </a:solidFill>
              </a:rPr>
              <a:t>logarithmic trick</a:t>
            </a:r>
            <a:r>
              <a:rPr lang="en-US" dirty="0"/>
              <a:t>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Merge two summaries as binary addition</a:t>
            </a:r>
          </a:p>
          <a:p>
            <a:pPr eaLnBrk="1" hangingPunct="1"/>
            <a:r>
              <a:rPr lang="en-US" dirty="0"/>
              <a:t>Fully mergeable </a:t>
            </a:r>
            <a:r>
              <a:rPr lang="en-US" dirty="0" err="1"/>
              <a:t>quantiles</a:t>
            </a:r>
            <a:r>
              <a:rPr lang="en-US" dirty="0"/>
              <a:t>, in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 log n </a:t>
            </a:r>
            <a:r>
              <a:rPr lang="en-US" dirty="0">
                <a:solidFill>
                  <a:schemeClr val="bg2"/>
                </a:solidFill>
                <a:latin typeface="Gill Sans MT" pitchFamily="34" charset="0"/>
              </a:rPr>
              <a:t>log</a:t>
            </a:r>
            <a:r>
              <a:rPr lang="en-US" baseline="30000" dirty="0">
                <a:solidFill>
                  <a:schemeClr val="bg2"/>
                </a:solidFill>
              </a:rPr>
              <a:t>1/2</a:t>
            </a:r>
            <a:r>
              <a:rPr lang="en-US" dirty="0">
                <a:solidFill>
                  <a:schemeClr val="bg2"/>
                </a:solidFill>
              </a:rPr>
              <a:t> 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</a:rPr>
              <a:t>n</a:t>
            </a:r>
            <a:r>
              <a:rPr lang="en-US" dirty="0"/>
              <a:t> = number of items summarized, </a:t>
            </a:r>
            <a:r>
              <a:rPr lang="en-US" b="1" dirty="0"/>
              <a:t>not</a:t>
            </a:r>
            <a:r>
              <a:rPr lang="en-US" dirty="0"/>
              <a:t> known a priori</a:t>
            </a:r>
          </a:p>
          <a:p>
            <a:pPr eaLnBrk="1" hangingPunct="1"/>
            <a:r>
              <a:rPr lang="en-US" dirty="0"/>
              <a:t>But can we do better?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E2ACF-0B89-4894-A1FC-4626B6D0603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1509" name="Line 16"/>
          <p:cNvSpPr>
            <a:spLocks noChangeShapeType="1"/>
          </p:cNvSpPr>
          <p:nvPr/>
        </p:nvSpPr>
        <p:spPr bwMode="auto">
          <a:xfrm>
            <a:off x="1600200" y="2419350"/>
            <a:ext cx="525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Fully mergeable </a:t>
            </a:r>
            <a:r>
              <a:rPr lang="en-US" dirty="0">
                <a:latin typeface="Symbol"/>
                <a:sym typeface="Symbol"/>
              </a:rPr>
              <a:t></a:t>
            </a:r>
            <a:r>
              <a:rPr lang="en-US" dirty="0"/>
              <a:t>-approximation 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1524000" y="21336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32</a:t>
            </a:r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2438400" y="21336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16</a:t>
            </a:r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3352800" y="21336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8</a:t>
            </a:r>
          </a:p>
        </p:txBody>
      </p:sp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4267200" y="21336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4</a:t>
            </a:r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5181600" y="21336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2</a:t>
            </a:r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6096000" y="21336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524000" y="2819400"/>
            <a:ext cx="5334000" cy="533400"/>
            <a:chOff x="1524000" y="2819400"/>
            <a:chExt cx="5334000" cy="533400"/>
          </a:xfrm>
        </p:grpSpPr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600200" y="3105150"/>
              <a:ext cx="52578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524000" y="2819400"/>
              <a:ext cx="762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Wt 32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438400" y="2819400"/>
              <a:ext cx="762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Wt 16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352800" y="2819400"/>
              <a:ext cx="762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Wt 8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4267200" y="2819400"/>
              <a:ext cx="7620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Wt 4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5181600" y="2819400"/>
              <a:ext cx="7620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Wt 2</a:t>
              </a: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6096000" y="2819400"/>
              <a:ext cx="7620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Wt 1</a:t>
              </a:r>
            </a:p>
          </p:txBody>
        </p:sp>
      </p:grp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600200" y="3790950"/>
            <a:ext cx="525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24000" y="35052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Wt 32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438400" y="35052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16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52800" y="35052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8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267200" y="35052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4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181600" y="35052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Wt 2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096000" y="35052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Wt 1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4267200" y="35052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  <p:bldP spid="21509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0" grpId="0" uiExpand="1" animBg="1"/>
      <p:bldP spid="21" grpId="0" uiExpand="1" animBg="1"/>
      <p:bldP spid="22" grpId="0" uiExpand="1" animBg="1"/>
      <p:bldP spid="23" grpId="0" uiExpand="1" animBg="1"/>
      <p:bldP spid="24" grpId="0" uiExpand="1" animBg="1"/>
      <p:bldP spid="25" grpId="0" uiExpand="1" animBg="1"/>
      <p:bldP spid="26" grpId="0" uiExpand="1" animBg="1"/>
      <p:bldP spid="28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5E8415-3FD6-40F4-9FE8-663E98024AE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Mergeability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3513"/>
            <a:ext cx="8077200" cy="5029200"/>
          </a:xfrm>
        </p:spPr>
        <p:txBody>
          <a:bodyPr/>
          <a:lstStyle/>
          <a:p>
            <a:pPr eaLnBrk="1" hangingPunct="1"/>
            <a:r>
              <a:rPr lang="en-US" dirty="0"/>
              <a:t>Ideally, summaries are </a:t>
            </a:r>
            <a:r>
              <a:rPr lang="en-US" dirty="0">
                <a:solidFill>
                  <a:srgbClr val="CC3300"/>
                </a:solidFill>
              </a:rPr>
              <a:t>algebraic</a:t>
            </a:r>
            <a:r>
              <a:rPr lang="en-US" dirty="0"/>
              <a:t>: associative, commutative</a:t>
            </a:r>
          </a:p>
          <a:p>
            <a:pPr lvl="1" eaLnBrk="1" hangingPunct="1"/>
            <a:r>
              <a:rPr lang="en-US" dirty="0"/>
              <a:t>Allows arbitrary computation trees (shape and size unknown to algorithm)</a:t>
            </a:r>
          </a:p>
          <a:p>
            <a:pPr lvl="1" eaLnBrk="1" hangingPunct="1"/>
            <a:r>
              <a:rPr lang="en-US" dirty="0"/>
              <a:t>Quality remains the same</a:t>
            </a:r>
          </a:p>
          <a:p>
            <a:pPr lvl="1" eaLnBrk="1" hangingPunct="1"/>
            <a:r>
              <a:rPr lang="en-US" dirty="0"/>
              <a:t>Similar to the MUD model</a:t>
            </a:r>
            <a:br>
              <a:rPr lang="en-US" dirty="0"/>
            </a:br>
            <a:r>
              <a:rPr lang="en-US" dirty="0"/>
              <a:t>[Feldman et al. SODA 08])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Summaries should have bounded size</a:t>
            </a:r>
          </a:p>
          <a:p>
            <a:pPr lvl="1" eaLnBrk="1" hangingPunct="1"/>
            <a:r>
              <a:rPr lang="en-US" dirty="0"/>
              <a:t>Ideally, independent of base data size</a:t>
            </a:r>
          </a:p>
          <a:p>
            <a:pPr lvl="1" eaLnBrk="1" hangingPunct="1"/>
            <a:r>
              <a:rPr lang="en-US" dirty="0" err="1"/>
              <a:t>Sublinear</a:t>
            </a:r>
            <a:r>
              <a:rPr lang="en-US" dirty="0"/>
              <a:t> in base data (logarithmic, square root)</a:t>
            </a:r>
          </a:p>
          <a:p>
            <a:pPr lvl="1" eaLnBrk="1" hangingPunct="1"/>
            <a:r>
              <a:rPr lang="en-US" dirty="0"/>
              <a:t>Rule out “trivial” solution of keeping union of input</a:t>
            </a:r>
          </a:p>
          <a:p>
            <a:pPr eaLnBrk="1" hangingPunct="1"/>
            <a:r>
              <a:rPr lang="en-US" dirty="0"/>
              <a:t>Generalizes the streaming model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20981" y="2495549"/>
            <a:ext cx="2286000" cy="1627187"/>
            <a:chOff x="4800600" y="3173413"/>
            <a:chExt cx="2286000" cy="1627187"/>
          </a:xfrm>
        </p:grpSpPr>
        <p:cxnSp>
          <p:nvCxnSpPr>
            <p:cNvPr id="6146" name="Straight Connector 44"/>
            <p:cNvCxnSpPr>
              <a:cxnSpLocks noChangeShapeType="1"/>
            </p:cNvCxnSpPr>
            <p:nvPr/>
          </p:nvCxnSpPr>
          <p:spPr bwMode="auto">
            <a:xfrm>
              <a:off x="6748463" y="4484688"/>
              <a:ext cx="1587" cy="3159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7" name="Straight Connector 33"/>
            <p:cNvCxnSpPr>
              <a:cxnSpLocks noChangeShapeType="1"/>
            </p:cNvCxnSpPr>
            <p:nvPr/>
          </p:nvCxnSpPr>
          <p:spPr bwMode="auto">
            <a:xfrm flipH="1">
              <a:off x="5665788" y="3621088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8" name="Straight Connector 34"/>
            <p:cNvCxnSpPr>
              <a:cxnSpLocks noChangeShapeType="1"/>
            </p:cNvCxnSpPr>
            <p:nvPr/>
          </p:nvCxnSpPr>
          <p:spPr bwMode="auto">
            <a:xfrm flipH="1">
              <a:off x="6096000" y="4075113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9" name="Straight Connector 35"/>
            <p:cNvCxnSpPr>
              <a:cxnSpLocks noChangeShapeType="1"/>
            </p:cNvCxnSpPr>
            <p:nvPr/>
          </p:nvCxnSpPr>
          <p:spPr bwMode="auto">
            <a:xfrm flipH="1">
              <a:off x="6300788" y="4283075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4" name="Straight Connector 7"/>
            <p:cNvCxnSpPr>
              <a:cxnSpLocks noChangeShapeType="1"/>
            </p:cNvCxnSpPr>
            <p:nvPr/>
          </p:nvCxnSpPr>
          <p:spPr bwMode="auto">
            <a:xfrm flipH="1">
              <a:off x="5257800" y="320040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5" name="Straight Connector 8"/>
            <p:cNvCxnSpPr>
              <a:cxnSpLocks noChangeShapeType="1"/>
            </p:cNvCxnSpPr>
            <p:nvPr/>
          </p:nvCxnSpPr>
          <p:spPr bwMode="auto">
            <a:xfrm flipH="1">
              <a:off x="5029200" y="342900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6" name="Straight Connector 9"/>
            <p:cNvCxnSpPr>
              <a:cxnSpLocks noChangeShapeType="1"/>
            </p:cNvCxnSpPr>
            <p:nvPr/>
          </p:nvCxnSpPr>
          <p:spPr bwMode="auto">
            <a:xfrm>
              <a:off x="5257800" y="342900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7" name="Straight Connector 10"/>
            <p:cNvCxnSpPr>
              <a:cxnSpLocks noChangeShapeType="1"/>
            </p:cNvCxnSpPr>
            <p:nvPr/>
          </p:nvCxnSpPr>
          <p:spPr bwMode="auto">
            <a:xfrm>
              <a:off x="5486400" y="320040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8" name="Straight Connector 11"/>
            <p:cNvCxnSpPr>
              <a:cxnSpLocks noChangeShapeType="1"/>
            </p:cNvCxnSpPr>
            <p:nvPr/>
          </p:nvCxnSpPr>
          <p:spPr bwMode="auto">
            <a:xfrm>
              <a:off x="5715000" y="342900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9" name="Straight Connector 12"/>
            <p:cNvCxnSpPr>
              <a:cxnSpLocks noChangeShapeType="1"/>
            </p:cNvCxnSpPr>
            <p:nvPr/>
          </p:nvCxnSpPr>
          <p:spPr bwMode="auto">
            <a:xfrm>
              <a:off x="5943600" y="365760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0" name="Straight Connector 13"/>
            <p:cNvCxnSpPr>
              <a:cxnSpLocks noChangeShapeType="1"/>
            </p:cNvCxnSpPr>
            <p:nvPr/>
          </p:nvCxnSpPr>
          <p:spPr bwMode="auto">
            <a:xfrm>
              <a:off x="6172200" y="388620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1" name="Straight Connector 14"/>
            <p:cNvCxnSpPr>
              <a:cxnSpLocks noChangeShapeType="1"/>
            </p:cNvCxnSpPr>
            <p:nvPr/>
          </p:nvCxnSpPr>
          <p:spPr bwMode="auto">
            <a:xfrm>
              <a:off x="6400800" y="411480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2" name="Straight Connector 15"/>
            <p:cNvCxnSpPr>
              <a:cxnSpLocks noChangeShapeType="1"/>
            </p:cNvCxnSpPr>
            <p:nvPr/>
          </p:nvCxnSpPr>
          <p:spPr bwMode="auto">
            <a:xfrm>
              <a:off x="6629400" y="434340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3" name="Straight Connector 16"/>
            <p:cNvCxnSpPr>
              <a:cxnSpLocks noChangeShapeType="1"/>
            </p:cNvCxnSpPr>
            <p:nvPr/>
          </p:nvCxnSpPr>
          <p:spPr bwMode="auto">
            <a:xfrm>
              <a:off x="6858000" y="457200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64" name="Oval 17"/>
            <p:cNvSpPr>
              <a:spLocks noChangeArrowheads="1"/>
            </p:cNvSpPr>
            <p:nvPr/>
          </p:nvSpPr>
          <p:spPr bwMode="auto">
            <a:xfrm>
              <a:off x="5449888" y="317341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Oval 18"/>
            <p:cNvSpPr>
              <a:spLocks noChangeArrowheads="1"/>
            </p:cNvSpPr>
            <p:nvPr/>
          </p:nvSpPr>
          <p:spPr bwMode="auto">
            <a:xfrm>
              <a:off x="5659438" y="338455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Oval 19"/>
            <p:cNvSpPr>
              <a:spLocks noChangeArrowheads="1"/>
            </p:cNvSpPr>
            <p:nvPr/>
          </p:nvSpPr>
          <p:spPr bwMode="auto">
            <a:xfrm>
              <a:off x="5868988" y="359727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Oval 20"/>
            <p:cNvSpPr>
              <a:spLocks noChangeArrowheads="1"/>
            </p:cNvSpPr>
            <p:nvPr/>
          </p:nvSpPr>
          <p:spPr bwMode="auto">
            <a:xfrm>
              <a:off x="6078538" y="3810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Oval 21"/>
            <p:cNvSpPr>
              <a:spLocks noChangeArrowheads="1"/>
            </p:cNvSpPr>
            <p:nvPr/>
          </p:nvSpPr>
          <p:spPr bwMode="auto">
            <a:xfrm>
              <a:off x="6286500" y="402272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Oval 22"/>
            <p:cNvSpPr>
              <a:spLocks noChangeArrowheads="1"/>
            </p:cNvSpPr>
            <p:nvPr/>
          </p:nvSpPr>
          <p:spPr bwMode="auto">
            <a:xfrm>
              <a:off x="6496050" y="423545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Oval 23"/>
            <p:cNvSpPr>
              <a:spLocks noChangeArrowheads="1"/>
            </p:cNvSpPr>
            <p:nvPr/>
          </p:nvSpPr>
          <p:spPr bwMode="auto">
            <a:xfrm>
              <a:off x="6705600" y="444658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Oval 25"/>
            <p:cNvSpPr>
              <a:spLocks noChangeArrowheads="1"/>
            </p:cNvSpPr>
            <p:nvPr/>
          </p:nvSpPr>
          <p:spPr bwMode="auto">
            <a:xfrm>
              <a:off x="5238750" y="340518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172" name="Straight Connector 26"/>
            <p:cNvCxnSpPr>
              <a:cxnSpLocks noChangeShapeType="1"/>
            </p:cNvCxnSpPr>
            <p:nvPr/>
          </p:nvCxnSpPr>
          <p:spPr bwMode="auto">
            <a:xfrm flipH="1">
              <a:off x="5410200" y="3833813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73" name="Straight Connector 27"/>
            <p:cNvCxnSpPr>
              <a:cxnSpLocks noChangeShapeType="1"/>
            </p:cNvCxnSpPr>
            <p:nvPr/>
          </p:nvCxnSpPr>
          <p:spPr bwMode="auto">
            <a:xfrm>
              <a:off x="5638800" y="3833813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74" name="Oval 28"/>
            <p:cNvSpPr>
              <a:spLocks noChangeArrowheads="1"/>
            </p:cNvSpPr>
            <p:nvPr/>
          </p:nvSpPr>
          <p:spPr bwMode="auto">
            <a:xfrm>
              <a:off x="5619750" y="3810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175" name="Straight Connector 29"/>
            <p:cNvCxnSpPr>
              <a:cxnSpLocks noChangeShapeType="1"/>
            </p:cNvCxnSpPr>
            <p:nvPr/>
          </p:nvCxnSpPr>
          <p:spPr bwMode="auto">
            <a:xfrm flipH="1">
              <a:off x="6059488" y="451485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76" name="Straight Connector 30"/>
            <p:cNvCxnSpPr>
              <a:cxnSpLocks noChangeShapeType="1"/>
            </p:cNvCxnSpPr>
            <p:nvPr/>
          </p:nvCxnSpPr>
          <p:spPr bwMode="auto">
            <a:xfrm>
              <a:off x="6288088" y="451485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77" name="Oval 31"/>
            <p:cNvSpPr>
              <a:spLocks noChangeArrowheads="1"/>
            </p:cNvSpPr>
            <p:nvPr/>
          </p:nvSpPr>
          <p:spPr bwMode="auto">
            <a:xfrm>
              <a:off x="6269038" y="449103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178" name="Straight Connector 36"/>
            <p:cNvCxnSpPr>
              <a:cxnSpLocks noChangeShapeType="1"/>
            </p:cNvCxnSpPr>
            <p:nvPr/>
          </p:nvCxnSpPr>
          <p:spPr bwMode="auto">
            <a:xfrm flipH="1">
              <a:off x="4800600" y="363855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79" name="Straight Connector 37"/>
            <p:cNvCxnSpPr>
              <a:cxnSpLocks noChangeShapeType="1"/>
            </p:cNvCxnSpPr>
            <p:nvPr/>
          </p:nvCxnSpPr>
          <p:spPr bwMode="auto">
            <a:xfrm>
              <a:off x="5029200" y="3638550"/>
              <a:ext cx="2286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80" name="Oval 38"/>
            <p:cNvSpPr>
              <a:spLocks noChangeArrowheads="1"/>
            </p:cNvSpPr>
            <p:nvPr/>
          </p:nvSpPr>
          <p:spPr bwMode="auto">
            <a:xfrm>
              <a:off x="5010150" y="361315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181" name="Straight Connector 40"/>
            <p:cNvCxnSpPr>
              <a:cxnSpLocks noChangeShapeType="1"/>
              <a:stCxn id="6177" idx="4"/>
            </p:cNvCxnSpPr>
            <p:nvPr/>
          </p:nvCxnSpPr>
          <p:spPr bwMode="auto">
            <a:xfrm rot="16200000" flipH="1">
              <a:off x="6237288" y="4637088"/>
              <a:ext cx="233362" cy="936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82" name="Straight Connector 42"/>
            <p:cNvCxnSpPr>
              <a:cxnSpLocks noChangeShapeType="1"/>
              <a:stCxn id="6177" idx="4"/>
            </p:cNvCxnSpPr>
            <p:nvPr/>
          </p:nvCxnSpPr>
          <p:spPr bwMode="auto">
            <a:xfrm rot="5400000">
              <a:off x="6122988" y="4616450"/>
              <a:ext cx="233362" cy="134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2535" idx="3"/>
            <a:endCxn id="22537" idx="1"/>
          </p:cNvCxnSpPr>
          <p:nvPr/>
        </p:nvCxnSpPr>
        <p:spPr bwMode="auto">
          <a:xfrm>
            <a:off x="3276600" y="3238500"/>
            <a:ext cx="1066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31F765-8913-4406-89D2-9DF9AB6D0870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Hybrid summary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343400"/>
          </a:xfrm>
        </p:spPr>
        <p:txBody>
          <a:bodyPr/>
          <a:lstStyle/>
          <a:p>
            <a:pPr eaLnBrk="1" hangingPunct="1"/>
            <a:r>
              <a:rPr lang="en-US" dirty="0"/>
              <a:t>Classical result: It’s sufficient to build the summary on a random sample of size </a:t>
            </a:r>
            <a:r>
              <a:rPr lang="el-GR" dirty="0">
                <a:solidFill>
                  <a:schemeClr val="bg2"/>
                </a:solidFill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(1/</a:t>
            </a:r>
            <a:r>
              <a:rPr lang="el-GR" i="1" dirty="0">
                <a:solidFill>
                  <a:schemeClr val="bg2"/>
                </a:solidFill>
              </a:rPr>
              <a:t>ε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)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endParaRPr lang="en-US" dirty="0"/>
          </a:p>
          <a:p>
            <a:pPr lvl="1" eaLnBrk="1" hangingPunct="1"/>
            <a:r>
              <a:rPr lang="en-US" dirty="0"/>
              <a:t>Problem: Don’t know </a:t>
            </a:r>
            <a:r>
              <a:rPr lang="en-US" dirty="0">
                <a:solidFill>
                  <a:schemeClr val="bg2"/>
                </a:solidFill>
              </a:rPr>
              <a:t>n</a:t>
            </a:r>
            <a:r>
              <a:rPr lang="en-US" dirty="0"/>
              <a:t> in advance</a:t>
            </a:r>
          </a:p>
          <a:p>
            <a:pPr eaLnBrk="1" hangingPunct="1">
              <a:buFont typeface="Symbol" pitchFamily="18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 typeface="Symbol" pitchFamily="18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 typeface="Symbol" pitchFamily="18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Hybrid structure</a:t>
            </a:r>
            <a:r>
              <a:rPr lang="en-US" dirty="0"/>
              <a:t>: </a:t>
            </a:r>
          </a:p>
          <a:p>
            <a:pPr lvl="1" eaLnBrk="1" hangingPunct="1"/>
            <a:r>
              <a:rPr lang="en-US" dirty="0"/>
              <a:t>Keep top </a:t>
            </a:r>
            <a:r>
              <a:rPr lang="en-US" dirty="0">
                <a:solidFill>
                  <a:schemeClr val="bg2"/>
                </a:solidFill>
              </a:rPr>
              <a:t>O(log 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)</a:t>
            </a:r>
            <a:r>
              <a:rPr lang="en-US" dirty="0"/>
              <a:t> levels: summary size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 log</a:t>
            </a:r>
            <a:r>
              <a:rPr lang="en-US" baseline="30000" dirty="0">
                <a:solidFill>
                  <a:schemeClr val="bg2"/>
                </a:solidFill>
              </a:rPr>
              <a:t>1.5</a:t>
            </a:r>
            <a:r>
              <a:rPr lang="en-US" dirty="0">
                <a:solidFill>
                  <a:schemeClr val="bg2"/>
                </a:solidFill>
              </a:rPr>
              <a:t>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))</a:t>
            </a:r>
            <a:endParaRPr lang="en-US" dirty="0"/>
          </a:p>
          <a:p>
            <a:pPr lvl="1" eaLnBrk="1" hangingPunct="1"/>
            <a:r>
              <a:rPr lang="en-US" dirty="0"/>
              <a:t>Also keep a “buffer” sample of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)</a:t>
            </a:r>
            <a:r>
              <a:rPr lang="en-US" dirty="0"/>
              <a:t> items</a:t>
            </a:r>
          </a:p>
          <a:p>
            <a:pPr lvl="1" eaLnBrk="1" hangingPunct="1"/>
            <a:r>
              <a:rPr lang="en-US" dirty="0"/>
              <a:t>When buffer is “full”, extract points as a sample of lowest weight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2514600" y="29718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32</a:t>
            </a: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3429000" y="29718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16</a:t>
            </a: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4343400" y="29718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Wt 8</a:t>
            </a: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5257800" y="3505200"/>
            <a:ext cx="990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Buffer</a:t>
            </a:r>
          </a:p>
        </p:txBody>
      </p:sp>
      <p:cxnSp>
        <p:nvCxnSpPr>
          <p:cNvPr id="22539" name="Shape 14"/>
          <p:cNvCxnSpPr>
            <a:cxnSpLocks noChangeShapeType="1"/>
            <a:stCxn id="22537" idx="3"/>
            <a:endCxn id="22538" idx="0"/>
          </p:cNvCxnSpPr>
          <p:nvPr/>
        </p:nvCxnSpPr>
        <p:spPr bwMode="auto">
          <a:xfrm>
            <a:off x="5105400" y="3238500"/>
            <a:ext cx="647700" cy="266700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uiExpand="1" build="p"/>
      <p:bldP spid="22535" grpId="0" animBg="1"/>
      <p:bldP spid="22536" grpId="0" animBg="1"/>
      <p:bldP spid="22537" grpId="0" animBg="1"/>
      <p:bldP spid="225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857625" cy="34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/>
              </a:rPr>
              <a:t></a:t>
            </a:r>
            <a:r>
              <a:rPr lang="en-US" dirty="0"/>
              <a:t>-approximations in higher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371600"/>
            <a:ext cx="8229600" cy="4343400"/>
          </a:xfrm>
        </p:spPr>
        <p:txBody>
          <a:bodyPr/>
          <a:lstStyle/>
          <a:p>
            <a:pPr eaLnBrk="1" hangingPunct="1"/>
            <a:r>
              <a:rPr lang="en-US" dirty="0">
                <a:sym typeface="Symbol"/>
              </a:rPr>
              <a:t></a:t>
            </a:r>
            <a:r>
              <a:rPr lang="en-US" dirty="0"/>
              <a:t>-approximations generalize to range spaces with bounded VC-dimension</a:t>
            </a:r>
          </a:p>
          <a:p>
            <a:pPr lvl="1" eaLnBrk="1" hangingPunct="1"/>
            <a:r>
              <a:rPr lang="en-US" dirty="0"/>
              <a:t>Generalize the “odd-even” trick to low-discrepancy colorings</a:t>
            </a:r>
          </a:p>
          <a:p>
            <a:pPr lvl="1" eaLnBrk="1" hangingPunct="1"/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latin typeface="Gill Sans MT" pitchFamily="34" charset="0"/>
              </a:rPr>
              <a:t>-</a:t>
            </a:r>
            <a:r>
              <a:rPr lang="en-US" dirty="0" err="1"/>
              <a:t>approx</a:t>
            </a:r>
            <a:r>
              <a:rPr lang="en-US" dirty="0"/>
              <a:t> for constant VC-dimension </a:t>
            </a:r>
            <a:r>
              <a:rPr lang="en-US" dirty="0">
                <a:solidFill>
                  <a:schemeClr val="bg2"/>
                </a:solidFill>
              </a:rPr>
              <a:t>d</a:t>
            </a:r>
            <a:r>
              <a:rPr lang="en-US" dirty="0"/>
              <a:t> has size </a:t>
            </a:r>
            <a:r>
              <a:rPr lang="en-US" dirty="0">
                <a:solidFill>
                  <a:schemeClr val="bg2"/>
                </a:solidFill>
              </a:rPr>
              <a:t>Õ(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baseline="30000" dirty="0">
                <a:solidFill>
                  <a:schemeClr val="bg2"/>
                </a:solidFill>
                <a:sym typeface="Symbol" pitchFamily="18" charset="2"/>
              </a:rPr>
              <a:t>-2d/(d+1)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Mergeable Summaries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4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CBF32-0609-44E7-8DBD-BEAFDF792BC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Other mergeable summaries:</a:t>
            </a:r>
            <a:r>
              <a:rPr lang="en-US" dirty="0">
                <a:latin typeface="Symbol" pitchFamily="18" charset="2"/>
                <a:sym typeface="Symbol" pitchFamily="18" charset="2"/>
              </a:rPr>
              <a:t> </a:t>
            </a:r>
            <a:r>
              <a:rPr lang="en-US" dirty="0">
                <a:latin typeface="Gill Sans MT" pitchFamily="34" charset="0"/>
              </a:rPr>
              <a:t>-</a:t>
            </a:r>
            <a:r>
              <a:rPr lang="en-US" dirty="0"/>
              <a:t>kernels 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latin typeface="Gill Sans MT" pitchFamily="34" charset="0"/>
              </a:rPr>
              <a:t>-</a:t>
            </a:r>
            <a:r>
              <a:rPr lang="en-US" dirty="0"/>
              <a:t>kernels in d-dimensional space approximately preserve the projected extent in any direction</a:t>
            </a:r>
          </a:p>
          <a:p>
            <a:pPr lvl="1" eaLnBrk="1" hangingPunct="1"/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latin typeface="Gill Sans MT" pitchFamily="34" charset="0"/>
              </a:rPr>
              <a:t>-</a:t>
            </a:r>
            <a:r>
              <a:rPr lang="en-US" dirty="0"/>
              <a:t>kernel has size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baseline="30000" dirty="0">
                <a:solidFill>
                  <a:schemeClr val="bg2"/>
                </a:solidFill>
                <a:sym typeface="Symbol" pitchFamily="18" charset="2"/>
              </a:rPr>
              <a:t>(d-1)/2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lvl="1" eaLnBrk="1" hangingPunct="1"/>
            <a:r>
              <a:rPr lang="en-US" dirty="0"/>
              <a:t>Streaming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latin typeface="Gill Sans MT" pitchFamily="34" charset="0"/>
              </a:rPr>
              <a:t>-</a:t>
            </a:r>
            <a:r>
              <a:rPr lang="en-US" dirty="0"/>
              <a:t>kernel has size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baseline="30000" dirty="0">
                <a:solidFill>
                  <a:schemeClr val="bg2"/>
                </a:solidFill>
                <a:sym typeface="Symbol" pitchFamily="18" charset="2"/>
              </a:rPr>
              <a:t>(d-1)/2</a:t>
            </a:r>
            <a:r>
              <a:rPr lang="en-US" dirty="0">
                <a:solidFill>
                  <a:schemeClr val="bg2"/>
                </a:solidFill>
              </a:rPr>
              <a:t> log(1/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))</a:t>
            </a:r>
            <a:r>
              <a:rPr lang="en-US" dirty="0"/>
              <a:t> </a:t>
            </a:r>
            <a:endParaRPr lang="en-US" dirty="0">
              <a:solidFill>
                <a:schemeClr val="bg2"/>
              </a:solidFill>
            </a:endParaRPr>
          </a:p>
          <a:p>
            <a:pPr lvl="1" eaLnBrk="1" hangingPunct="1"/>
            <a:r>
              <a:rPr lang="en-US" dirty="0"/>
              <a:t>Mergeable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latin typeface="Gill Sans MT" pitchFamily="34" charset="0"/>
              </a:rPr>
              <a:t>-</a:t>
            </a:r>
            <a:r>
              <a:rPr lang="en-US" dirty="0"/>
              <a:t>kernel has size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baseline="30000" dirty="0">
                <a:solidFill>
                  <a:schemeClr val="bg2"/>
                </a:solidFill>
                <a:sym typeface="Symbol" pitchFamily="18" charset="2"/>
              </a:rPr>
              <a:t>(d-1)/2 </a:t>
            </a:r>
            <a:r>
              <a:rPr lang="en-US" dirty="0" err="1">
                <a:solidFill>
                  <a:schemeClr val="bg2"/>
                </a:solidFill>
              </a:rPr>
              <a:t>log</a:t>
            </a:r>
            <a:r>
              <a:rPr lang="en-US" baseline="30000" dirty="0" err="1">
                <a:solidFill>
                  <a:schemeClr val="bg2"/>
                </a:solidFill>
              </a:rPr>
              <a:t>d</a:t>
            </a:r>
            <a:r>
              <a:rPr lang="en-US" dirty="0" err="1">
                <a:solidFill>
                  <a:schemeClr val="bg2"/>
                </a:solidFill>
              </a:rPr>
              <a:t>n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303692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358010"/>
              </p:ext>
            </p:extLst>
          </p:nvPr>
        </p:nvGraphicFramePr>
        <p:xfrm>
          <a:off x="457200" y="15240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Streaming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Mergeable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Heavy</a:t>
                      </a:r>
                      <a:r>
                        <a:rPr lang="en-US" sz="2400" baseline="0" dirty="0"/>
                        <a:t> hitters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1/</a:t>
                      </a:r>
                      <a:r>
                        <a:rPr lang="el-GR" sz="2400" dirty="0"/>
                        <a:t>ε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1/</a:t>
                      </a:r>
                      <a:r>
                        <a:rPr lang="el-GR" sz="2400" dirty="0"/>
                        <a:t>ε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1/</a:t>
                      </a:r>
                      <a:r>
                        <a:rPr lang="el-GR" sz="2400" dirty="0"/>
                        <a:t>ε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ε</a:t>
                      </a:r>
                      <a:r>
                        <a:rPr lang="en-US" sz="2400" dirty="0"/>
                        <a:t>-approximation</a:t>
                      </a:r>
                    </a:p>
                    <a:p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quantiles</a:t>
                      </a:r>
                      <a:r>
                        <a:rPr lang="en-US" sz="2400" dirty="0"/>
                        <a:t>) </a:t>
                      </a:r>
                    </a:p>
                    <a:p>
                      <a:r>
                        <a:rPr lang="en-US" sz="2400" dirty="0"/>
                        <a:t>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1/</a:t>
                      </a:r>
                      <a:r>
                        <a:rPr lang="el-GR" sz="2400" dirty="0"/>
                        <a:t>ε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1/</a:t>
                      </a:r>
                      <a:r>
                        <a:rPr lang="el-GR" sz="2400" dirty="0"/>
                        <a:t>ε</a:t>
                      </a:r>
                      <a:r>
                        <a:rPr lang="en-US" sz="2400" dirty="0"/>
                        <a:t> log</a:t>
                      </a:r>
                      <a:r>
                        <a:rPr lang="en-US" sz="2400" baseline="0" dirty="0"/>
                        <a:t> 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1/</a:t>
                      </a:r>
                      <a:r>
                        <a:rPr lang="el-GR" sz="2400" dirty="0"/>
                        <a:t>ε</a:t>
                      </a:r>
                      <a:r>
                        <a:rPr lang="en-US" sz="2400" dirty="0"/>
                        <a:t> log</a:t>
                      </a:r>
                      <a:r>
                        <a:rPr lang="en-US" sz="2400" baseline="0" dirty="0"/>
                        <a:t> U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ε</a:t>
                      </a:r>
                      <a:r>
                        <a:rPr lang="en-US" sz="2400" dirty="0"/>
                        <a:t>-approximation</a:t>
                      </a:r>
                    </a:p>
                    <a:p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quantiles</a:t>
                      </a:r>
                      <a:r>
                        <a:rPr lang="en-US" sz="2400" dirty="0"/>
                        <a:t>) </a:t>
                      </a:r>
                    </a:p>
                    <a:p>
                      <a:r>
                        <a:rPr lang="en-US" sz="2400" dirty="0"/>
                        <a:t>randomized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1/</a:t>
                      </a:r>
                      <a:r>
                        <a:rPr lang="el-GR" sz="2400" dirty="0"/>
                        <a:t>ε</a:t>
                      </a:r>
                      <a:r>
                        <a:rPr lang="en-US" sz="2400" dirty="0"/>
                        <a:t> log</a:t>
                      </a:r>
                      <a:r>
                        <a:rPr lang="en-US" sz="2400" baseline="30000" dirty="0"/>
                        <a:t>1.5</a:t>
                      </a:r>
                      <a:r>
                        <a:rPr lang="en-US" sz="2400" dirty="0"/>
                        <a:t>(1/</a:t>
                      </a:r>
                      <a:r>
                        <a:rPr lang="el-GR" sz="2400" dirty="0"/>
                        <a:t>ε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1/</a:t>
                      </a:r>
                      <a:r>
                        <a:rPr lang="el-GR" sz="2400" dirty="0"/>
                        <a:t>ε</a:t>
                      </a:r>
                      <a:r>
                        <a:rPr lang="en-US" sz="2400" dirty="0"/>
                        <a:t> log</a:t>
                      </a:r>
                      <a:r>
                        <a:rPr lang="en-US" sz="2400" baseline="30000" dirty="0"/>
                        <a:t>1.5</a:t>
                      </a:r>
                      <a:r>
                        <a:rPr lang="en-US" sz="2400" dirty="0"/>
                        <a:t>(1/</a:t>
                      </a:r>
                      <a:r>
                        <a:rPr lang="el-GR" sz="2400" dirty="0"/>
                        <a:t>ε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ε</a:t>
                      </a:r>
                      <a:r>
                        <a:rPr lang="en-US" sz="2400" dirty="0"/>
                        <a:t>-kernel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/>
                        <a:t>1/</a:t>
                      </a:r>
                      <a:r>
                        <a:rPr lang="el-GR" sz="2400" i="0" dirty="0"/>
                        <a:t>ε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(d-1)/2</a:t>
                      </a:r>
                      <a:endParaRPr lang="en-US" sz="24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1/</a:t>
                      </a:r>
                      <a:r>
                        <a:rPr lang="el-GR" sz="2400" dirty="0"/>
                        <a:t>ε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(d-1)/2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</a:t>
                      </a:r>
                      <a:r>
                        <a:rPr lang="en-US" sz="2400" dirty="0"/>
                        <a:t>log(1/</a:t>
                      </a:r>
                      <a:r>
                        <a:rPr lang="el-GR" sz="2400" dirty="0"/>
                        <a:t>ε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1/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(d-1)/2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</a:t>
                      </a:r>
                      <a:r>
                        <a:rPr lang="en-US" sz="2400" dirty="0" err="1"/>
                        <a:t>log</a:t>
                      </a:r>
                      <a:r>
                        <a:rPr lang="en-US" sz="2400" baseline="30000" dirty="0" err="1"/>
                        <a:t>d</a:t>
                      </a:r>
                      <a:r>
                        <a:rPr lang="en-US" sz="2400" baseline="0" dirty="0" err="1"/>
                        <a:t>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Mergeable Summaries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76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4ADFDC-E943-4AE4-91D1-CDB6D5598CB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Open problems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343400"/>
          </a:xfrm>
        </p:spPr>
        <p:txBody>
          <a:bodyPr/>
          <a:lstStyle/>
          <a:p>
            <a:pPr eaLnBrk="1" hangingPunct="1"/>
            <a:r>
              <a:rPr lang="en-US" dirty="0"/>
              <a:t>Better bound on mergeable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/>
              <a:t>-kernels</a:t>
            </a:r>
          </a:p>
          <a:p>
            <a:pPr lvl="1" eaLnBrk="1" hangingPunct="1"/>
            <a:r>
              <a:rPr lang="en-US" dirty="0"/>
              <a:t>Match the streaming bound?</a:t>
            </a:r>
          </a:p>
          <a:p>
            <a:pPr eaLnBrk="1" hangingPunct="1"/>
            <a:r>
              <a:rPr lang="en-US" dirty="0"/>
              <a:t>Lower bounds for mergeable summaries</a:t>
            </a:r>
          </a:p>
          <a:p>
            <a:pPr lvl="1" eaLnBrk="1" hangingPunct="1"/>
            <a:r>
              <a:rPr lang="en-US" sz="2400" dirty="0"/>
              <a:t>Separation from streaming model?</a:t>
            </a:r>
          </a:p>
          <a:p>
            <a:pPr eaLnBrk="1" hangingPunct="1"/>
            <a:r>
              <a:rPr lang="en-US"/>
              <a:t>Other </a:t>
            </a:r>
            <a:r>
              <a:rPr lang="en-US" dirty="0"/>
              <a:t>streaming algorithms (summaries)</a:t>
            </a:r>
          </a:p>
          <a:p>
            <a:pPr lvl="1" eaLnBrk="1" hangingPunct="1"/>
            <a:r>
              <a:rPr lang="en-US" sz="2400" dirty="0" err="1"/>
              <a:t>L</a:t>
            </a:r>
            <a:r>
              <a:rPr lang="en-US" sz="2400" baseline="-25000" dirty="0" err="1"/>
              <a:t>p</a:t>
            </a:r>
            <a:r>
              <a:rPr lang="en-US" sz="2400" dirty="0"/>
              <a:t> sampling</a:t>
            </a:r>
          </a:p>
          <a:p>
            <a:pPr lvl="1" eaLnBrk="1" hangingPunct="1"/>
            <a:r>
              <a:rPr lang="en-US" sz="2400" dirty="0" err="1"/>
              <a:t>Coresets</a:t>
            </a:r>
            <a:r>
              <a:rPr lang="en-US" sz="2400" dirty="0"/>
              <a:t> for minimum enclosing balls (MEB)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Mergeable Summaries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8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analysis (sketch)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Keep the buffer (sample) size to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sym typeface="Symbol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lvl="1" eaLnBrk="1" hangingPunct="1"/>
            <a:r>
              <a:rPr lang="en-US" dirty="0"/>
              <a:t>Accuracy only </a:t>
            </a:r>
            <a:r>
              <a:rPr lang="en-US" dirty="0">
                <a:solidFill>
                  <a:schemeClr val="bg2"/>
                </a:solidFill>
              </a:rPr>
              <a:t>√</a:t>
            </a:r>
            <a:r>
              <a:rPr lang="en-US" dirty="0">
                <a:solidFill>
                  <a:schemeClr val="bg2"/>
                </a:solidFill>
                <a:sym typeface="Symbol"/>
              </a:rPr>
              <a:t> </a:t>
            </a:r>
            <a:r>
              <a:rPr lang="en-US" dirty="0">
                <a:solidFill>
                  <a:schemeClr val="bg2"/>
                </a:solidFill>
              </a:rPr>
              <a:t>n</a:t>
            </a:r>
          </a:p>
          <a:p>
            <a:pPr lvl="1" eaLnBrk="1" hangingPunct="1"/>
            <a:r>
              <a:rPr lang="en-US" dirty="0"/>
              <a:t>If buffer only summarizes </a:t>
            </a:r>
            <a:r>
              <a:rPr lang="en-US" dirty="0">
                <a:solidFill>
                  <a:schemeClr val="bg2"/>
                </a:solidFill>
              </a:rPr>
              <a:t>O(</a:t>
            </a:r>
            <a:r>
              <a:rPr lang="en-US" dirty="0">
                <a:solidFill>
                  <a:schemeClr val="bg2"/>
                </a:solidFill>
                <a:sym typeface="Symbol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n) </a:t>
            </a:r>
            <a:r>
              <a:rPr lang="en-US" dirty="0"/>
              <a:t>points, this is OK</a:t>
            </a:r>
          </a:p>
          <a:p>
            <a:pPr eaLnBrk="1" hangingPunct="1"/>
            <a:r>
              <a:rPr lang="en-US" dirty="0"/>
              <a:t>Analysis rather delicate:</a:t>
            </a:r>
          </a:p>
          <a:p>
            <a:pPr lvl="1" eaLnBrk="1" hangingPunct="1"/>
            <a:r>
              <a:rPr lang="en-US" dirty="0"/>
              <a:t>Points go into/out of buffer, but always moving “up”</a:t>
            </a:r>
          </a:p>
          <a:p>
            <a:pPr lvl="1" eaLnBrk="1" hangingPunct="1"/>
            <a:r>
              <a:rPr lang="en-US" dirty="0"/>
              <a:t>Number of “buffer promotions” is bounded</a:t>
            </a:r>
          </a:p>
          <a:p>
            <a:pPr lvl="1" eaLnBrk="1" hangingPunct="1"/>
            <a:r>
              <a:rPr lang="en-US" dirty="0"/>
              <a:t>Similar </a:t>
            </a:r>
            <a:r>
              <a:rPr lang="en-US" dirty="0" err="1"/>
              <a:t>Chernoff</a:t>
            </a:r>
            <a:r>
              <a:rPr lang="en-US" dirty="0"/>
              <a:t> bound to before on probability of large error</a:t>
            </a:r>
          </a:p>
          <a:p>
            <a:pPr lvl="1" eaLnBrk="1" hangingPunct="1"/>
            <a:r>
              <a:rPr lang="en-US" dirty="0"/>
              <a:t>Gives constant probability of accuracy in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 log</a:t>
            </a:r>
            <a:r>
              <a:rPr lang="en-US" baseline="30000" dirty="0">
                <a:solidFill>
                  <a:schemeClr val="bg2"/>
                </a:solidFill>
              </a:rPr>
              <a:t>1.5</a:t>
            </a:r>
            <a:r>
              <a:rPr lang="en-US" dirty="0">
                <a:solidFill>
                  <a:schemeClr val="bg2"/>
                </a:solidFill>
              </a:rPr>
              <a:t>(1/</a:t>
            </a:r>
            <a:r>
              <a:rPr lang="en-US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>
                <a:solidFill>
                  <a:schemeClr val="bg2"/>
                </a:solidFill>
              </a:rPr>
              <a:t>)) space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4D9AB-7DB1-43C8-8DCA-96EDFFF38741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Models of summary construction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343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Offline computation</a:t>
            </a:r>
            <a:r>
              <a:rPr lang="en-US" dirty="0"/>
              <a:t>: e.g. sort data, take percentiles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Streaming</a:t>
            </a:r>
            <a:r>
              <a:rPr lang="en-US" dirty="0"/>
              <a:t>: summary merged with one new item each step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One-way merge</a:t>
            </a:r>
            <a:endParaRPr lang="en-US" dirty="0"/>
          </a:p>
          <a:p>
            <a:pPr lvl="1" eaLnBrk="1" hangingPunct="1"/>
            <a:r>
              <a:rPr lang="en-US" dirty="0"/>
              <a:t>Caterpillar graph of merges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Equal-weight merges</a:t>
            </a:r>
            <a:r>
              <a:rPr lang="en-US" dirty="0"/>
              <a:t>: can only merge summaries of same weight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Full mergeability </a:t>
            </a:r>
            <a:r>
              <a:rPr lang="en-US" dirty="0">
                <a:solidFill>
                  <a:srgbClr val="FF0000"/>
                </a:solidFill>
              </a:rPr>
              <a:t>(algebraic)</a:t>
            </a:r>
            <a:r>
              <a:rPr lang="en-US" dirty="0"/>
              <a:t>: allow arbitrary merging trees</a:t>
            </a:r>
          </a:p>
          <a:p>
            <a:pPr lvl="1" eaLnBrk="1" hangingPunct="1"/>
            <a:r>
              <a:rPr lang="en-US" dirty="0"/>
              <a:t>Our main interest</a:t>
            </a:r>
          </a:p>
        </p:txBody>
      </p:sp>
      <p:sp>
        <p:nvSpPr>
          <p:cNvPr id="7183" name="Oval 36"/>
          <p:cNvSpPr>
            <a:spLocks noChangeArrowheads="1"/>
          </p:cNvSpPr>
          <p:nvPr/>
        </p:nvSpPr>
        <p:spPr bwMode="auto">
          <a:xfrm>
            <a:off x="6315777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Oval 37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Oval 38"/>
          <p:cNvSpPr>
            <a:spLocks noChangeArrowheads="1"/>
          </p:cNvSpPr>
          <p:nvPr/>
        </p:nvSpPr>
        <p:spPr bwMode="auto">
          <a:xfrm>
            <a:off x="6569242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Oval 39"/>
          <p:cNvSpPr>
            <a:spLocks noChangeArrowheads="1"/>
          </p:cNvSpPr>
          <p:nvPr/>
        </p:nvSpPr>
        <p:spPr bwMode="auto">
          <a:xfrm>
            <a:off x="6341444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Oval 40"/>
          <p:cNvSpPr>
            <a:spLocks noChangeArrowheads="1"/>
          </p:cNvSpPr>
          <p:nvPr/>
        </p:nvSpPr>
        <p:spPr bwMode="auto">
          <a:xfrm>
            <a:off x="6724049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Oval 41"/>
          <p:cNvSpPr>
            <a:spLocks noChangeArrowheads="1"/>
          </p:cNvSpPr>
          <p:nvPr/>
        </p:nvSpPr>
        <p:spPr bwMode="auto">
          <a:xfrm>
            <a:off x="65532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Oval 42"/>
          <p:cNvSpPr>
            <a:spLocks noChangeArrowheads="1"/>
          </p:cNvSpPr>
          <p:nvPr/>
        </p:nvSpPr>
        <p:spPr bwMode="auto">
          <a:xfrm>
            <a:off x="6888482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>
            <a:endCxn id="7184" idx="7"/>
          </p:cNvCxnSpPr>
          <p:nvPr/>
        </p:nvCxnSpPr>
        <p:spPr bwMode="auto">
          <a:xfrm flipH="1">
            <a:off x="6226082" y="3200400"/>
            <a:ext cx="115362" cy="250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7183" idx="5"/>
            <a:endCxn id="7185" idx="1"/>
          </p:cNvCxnSpPr>
          <p:nvPr/>
        </p:nvCxnSpPr>
        <p:spPr bwMode="auto">
          <a:xfrm>
            <a:off x="6445859" y="3178082"/>
            <a:ext cx="145701" cy="273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7185" idx="3"/>
            <a:endCxn id="7186" idx="7"/>
          </p:cNvCxnSpPr>
          <p:nvPr/>
        </p:nvCxnSpPr>
        <p:spPr bwMode="auto">
          <a:xfrm flipH="1">
            <a:off x="6471526" y="3559082"/>
            <a:ext cx="120034" cy="273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185" idx="5"/>
          </p:cNvCxnSpPr>
          <p:nvPr/>
        </p:nvCxnSpPr>
        <p:spPr bwMode="auto">
          <a:xfrm>
            <a:off x="6699324" y="3559082"/>
            <a:ext cx="100925" cy="250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7187" idx="3"/>
          </p:cNvCxnSpPr>
          <p:nvPr/>
        </p:nvCxnSpPr>
        <p:spPr bwMode="auto">
          <a:xfrm flipH="1">
            <a:off x="6645442" y="3940082"/>
            <a:ext cx="100925" cy="250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187" idx="5"/>
            <a:endCxn id="7189" idx="0"/>
          </p:cNvCxnSpPr>
          <p:nvPr/>
        </p:nvCxnSpPr>
        <p:spPr bwMode="auto">
          <a:xfrm>
            <a:off x="6854131" y="3940082"/>
            <a:ext cx="110551" cy="250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8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mergeability: </a:t>
            </a:r>
            <a:br>
              <a:rPr lang="en-US" dirty="0"/>
            </a:br>
            <a:r>
              <a:rPr lang="en-US" dirty="0"/>
              <a:t>Large-scale distributed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5000"/>
            <a:ext cx="7772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Programmers have no control on how things are merged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943599" cy="416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9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ighlyscalable.files.wordpress.com/2012/02/map-redu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0341"/>
            <a:ext cx="578971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2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83" y="685800"/>
            <a:ext cx="766461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Dremel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Pregel</a:t>
            </a:r>
            <a:r>
              <a:rPr lang="en-US" dirty="0"/>
              <a:t>: Combiners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314" name="Picture 2" descr="http://gigaom2.files.wordpress.com/2012/07/bigdata_goldenorb-graph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44" y="1562099"/>
            <a:ext cx="4762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2"/>
          <a:stretch/>
        </p:blipFill>
        <p:spPr bwMode="auto">
          <a:xfrm>
            <a:off x="239486" y="4267200"/>
            <a:ext cx="8594630" cy="149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6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Mergeable Summaries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FAF2C-959D-40A8-B386-6EBAA6BBFD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25" y="1084880"/>
            <a:ext cx="3984475" cy="508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224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00"/>
  <p:tag name="DEFAULTMAGNIFICATION" val="2"/>
  <p:tag name="FIRSTGRAHAM@8NUCJLMQVQWYY57I" val="3974"/>
</p:tagLst>
</file>

<file path=ppt/theme/theme1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BE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16073</TotalTime>
  <Words>2183</Words>
  <Application>Microsoft Office PowerPoint</Application>
  <PresentationFormat>On-screen Show (4:3)</PresentationFormat>
  <Paragraphs>476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Calibri</vt:lpstr>
      <vt:lpstr>Cambria Math</vt:lpstr>
      <vt:lpstr>Symbol</vt:lpstr>
      <vt:lpstr>Wingdings</vt:lpstr>
      <vt:lpstr>Courier New</vt:lpstr>
      <vt:lpstr>Arial</vt:lpstr>
      <vt:lpstr>Gill Sans MT</vt:lpstr>
      <vt:lpstr>Pixel</vt:lpstr>
      <vt:lpstr>Mergeable Summaries </vt:lpstr>
      <vt:lpstr>Small summaries for BIG data</vt:lpstr>
      <vt:lpstr>Summaries</vt:lpstr>
      <vt:lpstr>Mergeability</vt:lpstr>
      <vt:lpstr>Application of mergeability:  Large-scale distributed computation</vt:lpstr>
      <vt:lpstr>MapReduce</vt:lpstr>
      <vt:lpstr>Dremel</vt:lpstr>
      <vt:lpstr>Pregel: Combiners</vt:lpstr>
      <vt:lpstr>Sensor networks</vt:lpstr>
      <vt:lpstr>Summaries to be merged</vt:lpstr>
      <vt:lpstr>Merging random samples </vt:lpstr>
      <vt:lpstr>Merging random samples </vt:lpstr>
      <vt:lpstr>Merging random samples </vt:lpstr>
      <vt:lpstr>Merging random samples </vt:lpstr>
      <vt:lpstr>Merging random samples </vt:lpstr>
      <vt:lpstr>Merging sketches</vt:lpstr>
      <vt:lpstr>MinHash</vt:lpstr>
      <vt:lpstr>Summaries to be merged</vt:lpstr>
      <vt:lpstr>Heavy hitters</vt:lpstr>
      <vt:lpstr>Heavy hitters</vt:lpstr>
      <vt:lpstr>Heavy hitters</vt:lpstr>
      <vt:lpstr>Streaming MG analysis</vt:lpstr>
      <vt:lpstr>Merging two MG summaries</vt:lpstr>
      <vt:lpstr>Merging two MG summaries</vt:lpstr>
      <vt:lpstr>Compare with previous merging algorithms</vt:lpstr>
      <vt:lpstr>Compare with previous merging algorithms</vt:lpstr>
      <vt:lpstr>Compare with previous merging algorithms</vt:lpstr>
      <vt:lpstr>SpaceSaving: Another heavy hitter summary </vt:lpstr>
      <vt:lpstr>Summaries to be merged</vt:lpstr>
      <vt:lpstr>ε-approximations: a more “uniform” sample</vt:lpstr>
      <vt:lpstr>Quantiles (order statistics)</vt:lpstr>
      <vt:lpstr>Quantiles gives equi-height histogram</vt:lpstr>
      <vt:lpstr>Previous quantile summaries</vt:lpstr>
      <vt:lpstr>Equal-weight merges</vt:lpstr>
      <vt:lpstr>Equal-weight merge analysis: Base case</vt:lpstr>
      <vt:lpstr>Equal-weight merge analysis: Multiple levels</vt:lpstr>
      <vt:lpstr>Equal-sized merge analysis: Chernoff bound</vt:lpstr>
      <vt:lpstr>Equal-sized merge analysis: finishing up</vt:lpstr>
      <vt:lpstr>Fully mergeable -approximation </vt:lpstr>
      <vt:lpstr>Hybrid summary</vt:lpstr>
      <vt:lpstr>-approximations in higher dimensions</vt:lpstr>
      <vt:lpstr>Other mergeable summaries: -kernels </vt:lpstr>
      <vt:lpstr>Summary</vt:lpstr>
      <vt:lpstr>Open problems</vt:lpstr>
      <vt:lpstr>Thank you!</vt:lpstr>
      <vt:lpstr>Hybrid analysis (sketch)</vt:lpstr>
      <vt:lpstr>Models of summary construction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Streams</dc:title>
  <dc:creator>Graham</dc:creator>
  <cp:lastModifiedBy>Kate Vogel (Vega Consulting LLC)</cp:lastModifiedBy>
  <cp:revision>240</cp:revision>
  <dcterms:created xsi:type="dcterms:W3CDTF">2006-07-13T03:34:23Z</dcterms:created>
  <dcterms:modified xsi:type="dcterms:W3CDTF">2016-08-27T03:44:38Z</dcterms:modified>
</cp:coreProperties>
</file>