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9" r:id="rId3"/>
    <p:sldId id="258" r:id="rId4"/>
    <p:sldId id="260" r:id="rId5"/>
    <p:sldId id="261" r:id="rId6"/>
    <p:sldId id="262" r:id="rId7"/>
    <p:sldId id="289" r:id="rId8"/>
    <p:sldId id="290" r:id="rId9"/>
    <p:sldId id="267" r:id="rId10"/>
    <p:sldId id="271" r:id="rId11"/>
    <p:sldId id="268" r:id="rId12"/>
    <p:sldId id="272" r:id="rId13"/>
    <p:sldId id="291" r:id="rId14"/>
    <p:sldId id="309" r:id="rId15"/>
    <p:sldId id="313" r:id="rId16"/>
    <p:sldId id="308" r:id="rId17"/>
    <p:sldId id="288" r:id="rId18"/>
    <p:sldId id="314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281" r:id="rId27"/>
    <p:sldId id="300" r:id="rId28"/>
    <p:sldId id="301" r:id="rId29"/>
    <p:sldId id="302" r:id="rId30"/>
    <p:sldId id="303" r:id="rId31"/>
    <p:sldId id="315" r:id="rId32"/>
    <p:sldId id="305" r:id="rId33"/>
    <p:sldId id="306" r:id="rId34"/>
    <p:sldId id="307" r:id="rId35"/>
    <p:sldId id="276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4" autoAdjust="0"/>
    <p:restoredTop sz="85154" autoAdjust="0"/>
  </p:normalViewPr>
  <p:slideViewPr>
    <p:cSldViewPr snapToGrid="0" snapToObjects="1">
      <p:cViewPr varScale="1">
        <p:scale>
          <a:sx n="97" d="100"/>
          <a:sy n="97" d="100"/>
        </p:scale>
        <p:origin x="21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7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10C94-3F37-EB4A-A1CB-620676DCAB93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9CAE-4A5D-3C4B-AD0E-25459FA64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5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351E-97E8-8746-9987-FA247B45B86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B21D5-79CA-1C41-A191-C70378AC1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8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statistics: instead of having Alice garble</a:t>
            </a:r>
            <a:r>
              <a:rPr lang="en-US" baseline="0" dirty="0"/>
              <a:t> one circuit she garbles many and Bob check half of these correct</a:t>
            </a:r>
          </a:p>
          <a:p>
            <a:pPr marL="171450" indent="-171450">
              <a:buFont typeface="Wingdings" charset="0"/>
              <a:buChar char="à"/>
            </a:pPr>
            <a:r>
              <a:rPr lang="en-US" dirty="0">
                <a:sym typeface="Wingdings"/>
              </a:rPr>
              <a:t>She</a:t>
            </a:r>
            <a:r>
              <a:rPr lang="en-US" baseline="0" dirty="0">
                <a:sym typeface="Wingdings"/>
              </a:rPr>
              <a:t> can cheat by making some incorrectly, but if she does so with many, with large </a:t>
            </a:r>
            <a:r>
              <a:rPr lang="en-US" baseline="0" dirty="0" err="1">
                <a:sym typeface="Wingdings"/>
              </a:rPr>
              <a:t>prob</a:t>
            </a:r>
            <a:r>
              <a:rPr lang="en-US" baseline="0" dirty="0">
                <a:sym typeface="Wingdings"/>
              </a:rPr>
              <a:t> she will be busted</a:t>
            </a:r>
          </a:p>
          <a:p>
            <a:pPr marL="0" indent="0">
              <a:buFont typeface="Wingdings" charset="0"/>
              <a:buNone/>
            </a:pPr>
            <a:r>
              <a:rPr lang="en-US" baseline="0" dirty="0">
                <a:sym typeface="Wingdings"/>
              </a:rPr>
              <a:t>She starts by making all, commit to them towards Bob</a:t>
            </a:r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Half circuits are randomly chosen as check circuits, which she opens and Bob verifies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4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then sends keys for her input to remaining </a:t>
            </a:r>
            <a:r>
              <a:rPr lang="en-US" dirty="0" err="1"/>
              <a:t>circutis</a:t>
            </a:r>
            <a:endParaRPr lang="en-US" dirty="0"/>
          </a:p>
          <a:p>
            <a:pPr marL="171450" indent="-171450">
              <a:buFont typeface="Wingdings" charset="0"/>
              <a:buChar char="à"/>
            </a:pPr>
            <a:r>
              <a:rPr lang="en-US" dirty="0">
                <a:sym typeface="Wingdings"/>
              </a:rPr>
              <a:t>They do OT for the Bobs</a:t>
            </a:r>
            <a:r>
              <a:rPr lang="en-US" baseline="0" dirty="0">
                <a:sym typeface="Wingdings"/>
              </a:rPr>
              <a:t> keys.</a:t>
            </a:r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Bob evaluates and takes majority output to be real output</a:t>
            </a:r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Need majority as malicious circuits can be correct except if Bobs first bit is 0</a:t>
            </a:r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Notice we abstract away several issues (consistency of both </a:t>
            </a:r>
            <a:r>
              <a:rPr lang="en-US" baseline="0" dirty="0" err="1">
                <a:sym typeface="Wingdings"/>
              </a:rPr>
              <a:t>alice</a:t>
            </a:r>
            <a:r>
              <a:rPr lang="en-US" baseline="0" dirty="0">
                <a:sym typeface="Wingdings"/>
              </a:rPr>
              <a:t> and bob, selective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1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get from this protocol? </a:t>
            </a:r>
          </a:p>
          <a:p>
            <a:r>
              <a:rPr lang="en-US" baseline="0" dirty="0" err="1"/>
              <a:t>CnC</a:t>
            </a:r>
            <a:r>
              <a:rPr lang="en-US" baseline="0" dirty="0"/>
              <a:t> has large asymptotic complexity, but good in practice, because of little PK primitives</a:t>
            </a:r>
          </a:p>
          <a:p>
            <a:r>
              <a:rPr lang="en-US" baseline="0" dirty="0"/>
              <a:t>In fact, if no preprocessing </a:t>
            </a:r>
            <a:r>
              <a:rPr lang="en-US" baseline="0" dirty="0" err="1"/>
              <a:t>CnC</a:t>
            </a:r>
            <a:r>
              <a:rPr lang="en-US" baseline="0" dirty="0"/>
              <a:t> is most efficient, scales well in parallel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keep round optimal, amount of heavy operations optimal, but lower </a:t>
            </a:r>
            <a:r>
              <a:rPr lang="en-US" baseline="0" dirty="0" err="1"/>
              <a:t>compexity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Compared to original </a:t>
            </a:r>
            <a:r>
              <a:rPr lang="en-US" baseline="0" dirty="0" err="1"/>
              <a:t>lego</a:t>
            </a:r>
            <a:r>
              <a:rPr lang="en-US" baseline="0" dirty="0"/>
              <a:t> we also eliminate the need for public key operations for each gate.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9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care about</a:t>
            </a:r>
            <a:r>
              <a:rPr lang="en-US" baseline="0" dirty="0"/>
              <a:t> the approach</a:t>
            </a:r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already have this, so our goals can be, speed, simplicity of  presentation, minimal amount of assumptions, weak assumptions, asymptotic efficiency, different computation models</a:t>
            </a:r>
          </a:p>
          <a:p>
            <a:r>
              <a:rPr lang="en-US" baseline="0" dirty="0"/>
              <a:t>We keep round optimal, amount of heavy operations optimal, but lower </a:t>
            </a:r>
            <a:r>
              <a:rPr lang="en-US" baseline="0" dirty="0" err="1"/>
              <a:t>compexity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7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  <a:p>
            <a:r>
              <a:rPr lang="en-US" dirty="0"/>
              <a:t>----- Meeting Notes (08/11/13 15:36) -----</a:t>
            </a:r>
          </a:p>
          <a:p>
            <a:r>
              <a:rPr lang="en-US" dirty="0"/>
              <a:t>16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0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  <a:p>
            <a:r>
              <a:rPr lang="en-US" dirty="0"/>
              <a:t>----- Meeting Notes (08/11/13 15:36) -----</a:t>
            </a:r>
          </a:p>
          <a:p>
            <a:r>
              <a:rPr lang="en-US" dirty="0"/>
              <a:t>22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0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the cut and choose approach</a:t>
            </a:r>
          </a:p>
          <a:p>
            <a:r>
              <a:rPr lang="en-US" dirty="0"/>
              <a:t>Gates</a:t>
            </a:r>
            <a:r>
              <a:rPr lang="en-US" baseline="0" dirty="0"/>
              <a:t> consists of garbled computation table and XOR </a:t>
            </a:r>
            <a:r>
              <a:rPr lang="en-US" baseline="0" dirty="0" err="1"/>
              <a:t>homomorphic</a:t>
            </a:r>
            <a:r>
              <a:rPr lang="en-US" baseline="0" dirty="0"/>
              <a:t> commitment to 0-keys</a:t>
            </a:r>
          </a:p>
          <a:p>
            <a:r>
              <a:rPr lang="en-US" baseline="0" dirty="0"/>
              <a:t>Sends gates </a:t>
            </a:r>
            <a:r>
              <a:rPr lang="en-US" baseline="0"/>
              <a:t>and commitments to 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3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(08/11/13 12:23) -----</a:t>
            </a:r>
          </a:p>
          <a:p>
            <a:r>
              <a:rPr lang="en-US"/>
              <a:t>21 min</a:t>
            </a:r>
          </a:p>
          <a:p>
            <a:r>
              <a:rPr lang="en-US"/>
              <a:t>----- Meeting Notes (08/11/13 12:51) -----</a:t>
            </a:r>
          </a:p>
          <a:p>
            <a:r>
              <a:rPr lang="en-US"/>
              <a:t>The bad gates are now randomly distributed in the buckets. We know that only a few bad gates are remaining, so with very large probability no more than 1 bad gate will end up in the same bucket. Now we can do normal majority as in generel CnC, which will be correct with large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69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(08/11/13 12:30) -----</a:t>
            </a:r>
          </a:p>
          <a:p>
            <a:r>
              <a:rPr lang="en-US" dirty="0"/>
              <a:t>24 min</a:t>
            </a:r>
          </a:p>
          <a:p>
            <a:r>
              <a:rPr lang="en-US" dirty="0"/>
              <a:t>----- Meeting Notes (08/11/13 15:36) -----</a:t>
            </a:r>
          </a:p>
          <a:p>
            <a:r>
              <a:rPr lang="en-US" dirty="0"/>
              <a:t>29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4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  <a:p>
            <a:r>
              <a:rPr lang="en-US" dirty="0"/>
              <a:t>----- Meeting Notes (08/11/13 15:36) -----</a:t>
            </a:r>
          </a:p>
          <a:p>
            <a:r>
              <a:rPr lang="en-US" dirty="0"/>
              <a:t>39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3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cut and choose we base replication on security parameter, here we base it on gates in circuit. Which Is</a:t>
            </a:r>
            <a:r>
              <a:rPr lang="en-US" baseline="0" dirty="0"/>
              <a:t> in general greater. Furthermore, we use each of the result to do several </a:t>
            </a:r>
            <a:r>
              <a:rPr lang="en-US" baseline="0" dirty="0" err="1"/>
              <a:t>majorties</a:t>
            </a:r>
            <a:r>
              <a:rPr lang="en-US" baseline="0" dirty="0"/>
              <a:t>. The rest comes form combinatorial proof</a:t>
            </a:r>
            <a:endParaRPr lang="en-US" dirty="0"/>
          </a:p>
          <a:p>
            <a:r>
              <a:rPr lang="en-US" dirty="0"/>
              <a:t>38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9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6+10+11+4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test case</a:t>
            </a:r>
            <a:r>
              <a:rPr lang="en-US" baseline="0" dirty="0"/>
              <a:t> again!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10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correction</a:t>
            </a:r>
            <a:r>
              <a:rPr lang="en-US" baseline="0" dirty="0"/>
              <a:t> gives us large distance between </a:t>
            </a:r>
            <a:r>
              <a:rPr lang="en-US" baseline="0" dirty="0" err="1"/>
              <a:t>codewords</a:t>
            </a:r>
            <a:r>
              <a:rPr lang="en-US" baseline="0" dirty="0"/>
              <a:t>, which makes it impossible for Alice to get away with opening commitments wrongly since with large probability at least one watch bit position will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05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Idea is to use an error correcting code with “nice” properties to encode messages</a:t>
            </a:r>
          </a:p>
          <a:p>
            <a:r>
              <a:rPr lang="en-US" dirty="0"/>
              <a:t>Encoded</a:t>
            </a:r>
            <a:r>
              <a:rPr lang="en-US" baseline="0" dirty="0"/>
              <a:t> messages are then committed to by padding some randomness (hiding), where some of the randomness is leaked to the opener (Bob) (binding)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Commitments must be preprocessed. So</a:t>
            </a:r>
            <a:r>
              <a:rPr lang="en-US" baseline="0" dirty="0"/>
              <a:t> we need an upper bound on the amount of commitments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fact messages are random and then corrected to specific values by linearity of the code</a:t>
            </a:r>
          </a:p>
          <a:p>
            <a:r>
              <a:rPr lang="en-US" dirty="0"/>
              <a:t>We start by doing</a:t>
            </a:r>
            <a:r>
              <a:rPr lang="en-US" baseline="0" dirty="0"/>
              <a:t> a big ROT</a:t>
            </a:r>
            <a:endParaRPr lang="en-US" dirty="0"/>
          </a:p>
          <a:p>
            <a:r>
              <a:rPr lang="en-US" dirty="0"/>
              <a:t>Mu</a:t>
            </a:r>
            <a:r>
              <a:rPr lang="en-US" baseline="0" dirty="0"/>
              <a:t> is the amount of commitments we wish to make</a:t>
            </a:r>
          </a:p>
          <a:p>
            <a:r>
              <a:rPr lang="en-US" baseline="0" dirty="0"/>
              <a:t>n, is the size of a commitment (40*s). </a:t>
            </a:r>
          </a:p>
          <a:p>
            <a:r>
              <a:rPr lang="en-US" baseline="0" dirty="0"/>
              <a:t>K is a small number close to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3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the output of the ROT as a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2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 is to use the</a:t>
            </a:r>
            <a:r>
              <a:rPr lang="en-US" baseline="0" dirty="0"/>
              <a:t> columns of the random matrix as padding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3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</a:t>
            </a:r>
            <a:r>
              <a:rPr lang="en-US" baseline="0" dirty="0"/>
              <a:t>ce chooses 2mu random messages and encode them. </a:t>
            </a:r>
          </a:p>
          <a:p>
            <a:r>
              <a:rPr lang="en-US" baseline="0" dirty="0"/>
              <a:t>She XORs the result to the outcome of the ROT and sends this to Bob</a:t>
            </a:r>
          </a:p>
          <a:p>
            <a:r>
              <a:rPr lang="en-US" baseline="0" dirty="0"/>
              <a:t>(This will work as a commitment to random messages)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 row of the matrix Bob learn are known as the “watch bits”</a:t>
            </a:r>
          </a:p>
          <a:p>
            <a:r>
              <a:rPr lang="en-US" dirty="0"/>
              <a:t>He</a:t>
            </a:r>
            <a:r>
              <a:rPr lang="en-US" baseline="0" dirty="0"/>
              <a:t> then XORs this with the random commitments and learns k bits of each encoded message, not a problem because of secret sharing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8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CnC</a:t>
            </a:r>
            <a:r>
              <a:rPr lang="en-US" baseline="0" dirty="0"/>
              <a:t> step is performed and Bob learns half of the messages. He encodes them and verifies them against the watch bits he knows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4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Alice</a:t>
            </a:r>
            <a:r>
              <a:rPr lang="en-US" baseline="0" dirty="0"/>
              <a:t> wants to commit she sends the </a:t>
            </a:r>
            <a:r>
              <a:rPr lang="en-US" baseline="0" dirty="0" err="1"/>
              <a:t>XORing</a:t>
            </a:r>
            <a:r>
              <a:rPr lang="en-US" baseline="0" dirty="0"/>
              <a:t> needed to change the random encoding into what she wants to commit to.</a:t>
            </a:r>
          </a:p>
          <a:p>
            <a:r>
              <a:rPr lang="en-US" baseline="0" dirty="0"/>
              <a:t>To open she sends the XOR of the padding for all the messages she wants to XOR together.</a:t>
            </a:r>
          </a:p>
          <a:p>
            <a:r>
              <a:rPr lang="en-US" baseline="0" dirty="0"/>
              <a:t>Bob encodes these and verifies them against the watch bits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talk is short, so there is plenty of time for questions and details</a:t>
            </a:r>
          </a:p>
          <a:p>
            <a:r>
              <a:rPr lang="en-US" baseline="0" dirty="0"/>
              <a:t>But if no questions, then I have prepared 10 more slides outlining an XOR </a:t>
            </a:r>
            <a:r>
              <a:rPr lang="en-US" baseline="0" dirty="0" err="1"/>
              <a:t>homomorphic</a:t>
            </a:r>
            <a:r>
              <a:rPr lang="en-US" baseline="0" dirty="0"/>
              <a:t> commitment scheme based on ECC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0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 different</a:t>
            </a:r>
            <a:r>
              <a:rPr lang="en-US" baseline="0" dirty="0"/>
              <a:t> bit in the opening. Then the encoding will cascade it to many positions and with overwhelming probability one of the positions will be a watch 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48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Constants will go down from around 44</a:t>
            </a:r>
            <a:r>
              <a:rPr lang="en-US" baseline="0" dirty="0"/>
              <a:t> to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has private</a:t>
            </a:r>
            <a:r>
              <a:rPr lang="en-US" baseline="0" dirty="0"/>
              <a:t> data/Bob has private data</a:t>
            </a:r>
          </a:p>
          <a:p>
            <a:r>
              <a:rPr lang="en-US" baseline="0" dirty="0"/>
              <a:t>Want to compute function on data to achieve private output</a:t>
            </a:r>
          </a:p>
          <a:p>
            <a:r>
              <a:rPr lang="en-US" baseline="0" dirty="0"/>
              <a:t>E.g. Millionaire problem</a:t>
            </a:r>
          </a:p>
          <a:p>
            <a:r>
              <a:rPr lang="en-US" baseline="0" dirty="0"/>
              <a:t>We achieve this in different models, e.g. passive security/active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E.g. Set intersection without any trusted 3rd party</a:t>
            </a:r>
          </a:p>
          <a:p>
            <a:r>
              <a:rPr lang="en-US" baseline="0" dirty="0"/>
              <a:t>Set intersection can be used for the following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based on many things; e.g. secret sharing, </a:t>
            </a:r>
            <a:r>
              <a:rPr lang="en-US" dirty="0" err="1"/>
              <a:t>homomorphic</a:t>
            </a:r>
            <a:r>
              <a:rPr lang="en-US" dirty="0"/>
              <a:t> encryption, or garbled circuits</a:t>
            </a:r>
          </a:p>
          <a:p>
            <a:r>
              <a:rPr lang="en-US" dirty="0"/>
              <a:t>Some only gives passive, some gives active, and we can compile an active protocol from a private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0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Consider a function expressible as a Boolean circuit, for simplicity, and in rest of talk assume output only to one party (can be fixed with encryption and mac)</a:t>
            </a:r>
          </a:p>
          <a:p>
            <a:r>
              <a:rPr lang="en-US" baseline="0" dirty="0">
                <a:sym typeface="Wingdings"/>
              </a:rPr>
              <a:t>One party (constructor, Alice) a</a:t>
            </a:r>
            <a:r>
              <a:rPr lang="en-US" baseline="0" dirty="0"/>
              <a:t>ssociate random keys with each wire instead of bits.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Want intermediate values to be secret for evaluator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ym typeface="Wingdings"/>
              </a:rPr>
              <a:t>One construct garbled table for each gate (encrypt each gate). </a:t>
            </a:r>
            <a:r>
              <a:rPr lang="en-US" baseline="0" dirty="0"/>
              <a:t>Which will then be sent to other part who evaluates</a:t>
            </a:r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	View Boolean truth table of gate, but instead of output bit, have encryption of output key under input key bits</a:t>
            </a:r>
          </a:p>
          <a:p>
            <a:r>
              <a:rPr lang="en-US" baseline="0" dirty="0">
                <a:sym typeface="Wingdings"/>
              </a:rPr>
              <a:t>	(However, problem is now that we want semantic knowledge of key secret, i.e. hide intermediate values.</a:t>
            </a:r>
          </a:p>
          <a:p>
            <a:r>
              <a:rPr lang="en-US" baseline="0" dirty="0">
                <a:sym typeface="Wingdings"/>
              </a:rPr>
              <a:t>	So now since gate is based on truth table we know what the key is when we decrypt, so we randomize the order of entries</a:t>
            </a:r>
          </a:p>
          <a:p>
            <a:r>
              <a:rPr lang="en-US" baseline="0" dirty="0">
                <a:sym typeface="Wingdings"/>
              </a:rPr>
              <a:t>	However, we do not know which entry to decrypt.)</a:t>
            </a:r>
          </a:p>
          <a:p>
            <a:pPr marL="171450" indent="-171450">
              <a:buFont typeface="Wingdings" charset="0"/>
              <a:buChar char="à"/>
            </a:pPr>
            <a:r>
              <a:rPr lang="en-US" baseline="0" dirty="0"/>
              <a:t>Now have entire circuit and given only one key on input wire makes it possible to evaluation obliviously all the way down</a:t>
            </a:r>
          </a:p>
          <a:p>
            <a:pPr marL="0" indent="0">
              <a:buFont typeface="Wingdings" charset="0"/>
              <a:buNone/>
            </a:pPr>
            <a:r>
              <a:rPr lang="en-US" baseline="0" dirty="0"/>
              <a:t>Final problem is output: simple solution is to have final gates encrypt a single bit instead of new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becomes</a:t>
            </a:r>
            <a:r>
              <a:rPr lang="en-US" baseline="0" dirty="0"/>
              <a:t> quite intuitive from this</a:t>
            </a:r>
          </a:p>
          <a:p>
            <a:r>
              <a:rPr lang="en-US" baseline="0" dirty="0"/>
              <a:t>Alice garble circuit</a:t>
            </a:r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Send one key for each input wire in correspondence her binary input</a:t>
            </a:r>
          </a:p>
          <a:p>
            <a:pPr marL="0" indent="0">
              <a:buFont typeface="Wingdings" charset="0"/>
              <a:buNone/>
            </a:pPr>
            <a:r>
              <a:rPr lang="en-US" baseline="0" dirty="0">
                <a:sym typeface="Wingdings"/>
              </a:rPr>
              <a:t>-&gt; Do OT for Bob to learn his keys. Bit select exactly one of the other parties inputs. Which he learns</a:t>
            </a:r>
          </a:p>
          <a:p>
            <a:pPr marL="0" indent="0">
              <a:buFont typeface="Wingdings" charset="0"/>
              <a:buNone/>
            </a:pPr>
            <a:r>
              <a:rPr lang="en-US" baseline="0" dirty="0">
                <a:sym typeface="Wingdings"/>
              </a:rPr>
              <a:t>With this Bob can decrypt circuit and learn output</a:t>
            </a:r>
          </a:p>
          <a:p>
            <a:pPr marL="0" indent="0">
              <a:buFont typeface="Wingdings" charset="0"/>
              <a:buNone/>
            </a:pPr>
            <a:r>
              <a:rPr lang="en-US" baseline="0" dirty="0">
                <a:sym typeface="Wingdings"/>
              </a:rPr>
              <a:t>Only passive secure:  </a:t>
            </a:r>
            <a:r>
              <a:rPr lang="en-US" dirty="0"/>
              <a:t>Alice can garble a wrong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21D5-79CA-1C41-A191-C70378AC11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C8F3-E4EE-A14A-931D-06984A0EE80D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4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481-442A-0040-AD5C-C498578EA390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BDA-D7F2-4F45-A252-CF95BCF086D4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3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EED2-D8B4-554F-8754-F19F9E8653A2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D012-7CE0-8E46-9101-8A15BEC8FD2F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890B-EFA2-084D-9200-CB7D23B3C91D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Fast and Maliciously Secure Two-Party Computation Using the GPU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A7E-BEE5-3F4B-BCA0-5782707C720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E520-F2A2-9143-BAD6-2718499DBCFC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8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B573-1878-1548-AE49-5CD004BB55F7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58D8-37F5-6C4E-A2AF-D6460F0C59A0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4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89EEB-3B3C-F840-952A-A2146BBDFBC1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CFAC-EE27-C744-ADB3-8F19C75E1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1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11" Type="http://schemas.openxmlformats.org/officeDocument/2006/relationships/image" Target="../media/image25.emf"/><Relationship Id="rId5" Type="http://schemas.openxmlformats.org/officeDocument/2006/relationships/image" Target="../media/image6.jpeg"/><Relationship Id="rId15" Type="http://schemas.openxmlformats.org/officeDocument/2006/relationships/image" Target="../media/image22.emf"/><Relationship Id="rId10" Type="http://schemas.openxmlformats.org/officeDocument/2006/relationships/image" Target="../media/image20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3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emf"/><Relationship Id="rId12" Type="http://schemas.openxmlformats.org/officeDocument/2006/relationships/image" Target="../media/image25.emf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32.emf"/><Relationship Id="rId5" Type="http://schemas.openxmlformats.org/officeDocument/2006/relationships/image" Target="../media/image6.jpeg"/><Relationship Id="rId15" Type="http://schemas.openxmlformats.org/officeDocument/2006/relationships/image" Target="../media/image30.emf"/><Relationship Id="rId10" Type="http://schemas.openxmlformats.org/officeDocument/2006/relationships/image" Target="../media/image29.emf"/><Relationship Id="rId4" Type="http://schemas.openxmlformats.org/officeDocument/2006/relationships/image" Target="../media/image3.png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4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47.png"/><Relationship Id="rId10" Type="http://schemas.openxmlformats.org/officeDocument/2006/relationships/image" Target="../media/image44.e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55.png"/><Relationship Id="rId5" Type="http://schemas.openxmlformats.org/officeDocument/2006/relationships/image" Target="../media/image6.jpeg"/><Relationship Id="rId10" Type="http://schemas.openxmlformats.org/officeDocument/2006/relationships/image" Target="../media/image54.png"/><Relationship Id="rId4" Type="http://schemas.openxmlformats.org/officeDocument/2006/relationships/image" Target="../media/image26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51.emf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60.emf"/><Relationship Id="rId3" Type="http://schemas.openxmlformats.org/officeDocument/2006/relationships/image" Target="../media/image52.emf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9.emf"/><Relationship Id="rId5" Type="http://schemas.openxmlformats.org/officeDocument/2006/relationships/image" Target="../media/image64.e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63.emf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8.emf"/><Relationship Id="rId18" Type="http://schemas.openxmlformats.org/officeDocument/2006/relationships/oleObject" Target="../embeddings/oleObject33.bin"/><Relationship Id="rId26" Type="http://schemas.openxmlformats.org/officeDocument/2006/relationships/image" Target="../media/image73.emf"/><Relationship Id="rId3" Type="http://schemas.openxmlformats.org/officeDocument/2006/relationships/image" Target="../media/image75.emf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65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70.emf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7.emf"/><Relationship Id="rId24" Type="http://schemas.openxmlformats.org/officeDocument/2006/relationships/image" Target="../media/image72.emf"/><Relationship Id="rId5" Type="http://schemas.openxmlformats.org/officeDocument/2006/relationships/image" Target="../media/image77.emf"/><Relationship Id="rId15" Type="http://schemas.openxmlformats.org/officeDocument/2006/relationships/image" Target="../media/image69.emf"/><Relationship Id="rId23" Type="http://schemas.openxmlformats.org/officeDocument/2006/relationships/oleObject" Target="../embeddings/oleObject37.bin"/><Relationship Id="rId28" Type="http://schemas.openxmlformats.org/officeDocument/2006/relationships/oleObject" Target="../embeddings/oleObject40.bin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71.emf"/><Relationship Id="rId4" Type="http://schemas.openxmlformats.org/officeDocument/2006/relationships/image" Target="../media/image76.emf"/><Relationship Id="rId9" Type="http://schemas.openxmlformats.org/officeDocument/2006/relationships/image" Target="../media/image66.e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Relationship Id="rId27" Type="http://schemas.openxmlformats.org/officeDocument/2006/relationships/oleObject" Target="../embeddings/oleObject39.bin"/><Relationship Id="rId30" Type="http://schemas.openxmlformats.org/officeDocument/2006/relationships/image" Target="../media/image7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74.emf"/><Relationship Id="rId4" Type="http://schemas.openxmlformats.org/officeDocument/2006/relationships/image" Target="../media/image78.emf"/><Relationship Id="rId9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85.emf"/><Relationship Id="rId3" Type="http://schemas.openxmlformats.org/officeDocument/2006/relationships/image" Target="../media/image75.emf"/><Relationship Id="rId7" Type="http://schemas.openxmlformats.org/officeDocument/2006/relationships/image" Target="../media/image82.e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5" Type="http://schemas.openxmlformats.org/officeDocument/2006/relationships/image" Target="../media/image87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3.emf"/><Relationship Id="rId14" Type="http://schemas.openxmlformats.org/officeDocument/2006/relationships/image" Target="../media/image8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1092"/>
            <a:ext cx="7772400" cy="1470025"/>
          </a:xfrm>
        </p:spPr>
        <p:txBody>
          <a:bodyPr>
            <a:normAutofit/>
          </a:bodyPr>
          <a:lstStyle/>
          <a:p>
            <a:r>
              <a:rPr lang="en-US" b="1" baseline="30000" dirty="0" err="1"/>
              <a:t>MiniLEGO</a:t>
            </a:r>
            <a:r>
              <a:rPr lang="en-US" b="1" baseline="30000" dirty="0"/>
              <a:t>:</a:t>
            </a:r>
            <a:br>
              <a:rPr lang="en-US" b="1" baseline="30000" dirty="0"/>
            </a:br>
            <a:r>
              <a:rPr lang="en-US" b="1" baseline="30000" dirty="0"/>
              <a:t>Efficient Secure Two-Party Computation From General Assumptions</a:t>
            </a:r>
            <a:endParaRPr lang="en-US" baseline="30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211" y="2429932"/>
            <a:ext cx="8515684" cy="2422805"/>
          </a:xfrm>
        </p:spPr>
        <p:txBody>
          <a:bodyPr/>
          <a:lstStyle/>
          <a:p>
            <a:r>
              <a:rPr lang="en-US" b="1" noProof="0" dirty="0"/>
              <a:t>Tore Frederiksen</a:t>
            </a:r>
            <a:r>
              <a:rPr lang="en-US" b="1" dirty="0"/>
              <a:t>, </a:t>
            </a:r>
            <a:r>
              <a:rPr lang="en-US" dirty="0"/>
              <a:t>Thomas </a:t>
            </a:r>
            <a:r>
              <a:rPr lang="en-US" dirty="0" err="1"/>
              <a:t>Jakobsen</a:t>
            </a:r>
            <a:r>
              <a:rPr lang="en-US" dirty="0"/>
              <a:t>, </a:t>
            </a:r>
            <a:r>
              <a:rPr lang="en-US" dirty="0" err="1"/>
              <a:t>Jesper</a:t>
            </a:r>
            <a:r>
              <a:rPr lang="en-US" dirty="0"/>
              <a:t> Nielsen, Peter </a:t>
            </a:r>
            <a:r>
              <a:rPr lang="en-US" dirty="0" err="1"/>
              <a:t>Nordholt</a:t>
            </a:r>
            <a:r>
              <a:rPr lang="en-US" dirty="0"/>
              <a:t>, Claudio </a:t>
            </a:r>
            <a:r>
              <a:rPr lang="en-US" dirty="0" err="1"/>
              <a:t>Orlandi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8234-3F40-DC4E-96DF-BEB5F1AFDEDE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pic>
        <p:nvPicPr>
          <p:cNvPr id="9" name="Picture 8" descr="au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684486"/>
            <a:ext cx="2946400" cy="1612900"/>
          </a:xfrm>
          <a:prstGeom prst="rect">
            <a:avLst/>
          </a:prstGeom>
        </p:spPr>
      </p:pic>
      <p:pic>
        <p:nvPicPr>
          <p:cNvPr id="10" name="Picture 9" descr="autex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8" y="5323614"/>
            <a:ext cx="5149734" cy="4944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5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0EC-1CAD-C440-BE7A-D216667FD1E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7161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Yao’s garbled circuit with passive security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7" name="Picture 16" descr="bo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76" y="1169602"/>
            <a:ext cx="1075865" cy="9875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5" name="Picture 24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2" y="2264514"/>
            <a:ext cx="1016000" cy="711200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955657"/>
              </p:ext>
            </p:extLst>
          </p:nvPr>
        </p:nvGraphicFramePr>
        <p:xfrm>
          <a:off x="1917691" y="2475775"/>
          <a:ext cx="805676" cy="41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6" name="Equation" r:id="rId7" imgW="456840" imgH="228240" progId="Equation.3">
                  <p:embed/>
                </p:oleObj>
              </mc:Choice>
              <mc:Fallback>
                <p:oleObj name="Equation" r:id="rId7" imgW="456840" imgH="228240" progId="Equation.3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691" y="2475775"/>
                        <a:ext cx="805676" cy="413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2723367" y="3113371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17" y="3113371"/>
            <a:ext cx="1016000" cy="711200"/>
          </a:xfrm>
          <a:prstGeom prst="rect">
            <a:avLst/>
          </a:prstGeom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82092"/>
              </p:ext>
            </p:extLst>
          </p:nvPr>
        </p:nvGraphicFramePr>
        <p:xfrm>
          <a:off x="7416017" y="2830434"/>
          <a:ext cx="257215" cy="2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7" name="Equation" r:id="rId9" imgW="118800" imgH="127800" progId="Equation.3">
                  <p:embed/>
                </p:oleObj>
              </mc:Choice>
              <mc:Fallback>
                <p:oleObj name="Equation" r:id="rId9" imgW="118800" imgH="127800" progId="Equation.3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017" y="2830434"/>
                        <a:ext cx="257215" cy="28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 descr="ot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67" y="3427890"/>
            <a:ext cx="4024154" cy="1083426"/>
          </a:xfrm>
          <a:prstGeom prst="rect">
            <a:avLst/>
          </a:prstGeom>
        </p:spPr>
      </p:pic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46051"/>
              </p:ext>
            </p:extLst>
          </p:nvPr>
        </p:nvGraphicFramePr>
        <p:xfrm>
          <a:off x="8175008" y="2804657"/>
          <a:ext cx="2571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8" name="Equation" r:id="rId12" imgW="118800" imgH="155160" progId="Equation.3">
                  <p:embed/>
                </p:oleObj>
              </mc:Choice>
              <mc:Fallback>
                <p:oleObj name="Equation" r:id="rId12" imgW="118800" imgH="155160" progId="Equation.3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008" y="2804657"/>
                        <a:ext cx="2571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68948"/>
              </p:ext>
            </p:extLst>
          </p:nvPr>
        </p:nvGraphicFramePr>
        <p:xfrm>
          <a:off x="7824809" y="3921125"/>
          <a:ext cx="2317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9" name="Equation" r:id="rId14" imgW="100440" imgH="127800" progId="Equation.3">
                  <p:embed/>
                </p:oleObj>
              </mc:Choice>
              <mc:Fallback>
                <p:oleObj name="Equation" r:id="rId14" imgW="100440" imgH="127800" progId="Equation.3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809" y="3921125"/>
                        <a:ext cx="231775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Down Arrow 41"/>
          <p:cNvSpPr/>
          <p:nvPr/>
        </p:nvSpPr>
        <p:spPr>
          <a:xfrm>
            <a:off x="7690376" y="4511316"/>
            <a:ext cx="484632" cy="5928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262641"/>
              </p:ext>
            </p:extLst>
          </p:nvPr>
        </p:nvGraphicFramePr>
        <p:xfrm>
          <a:off x="7830355" y="5253038"/>
          <a:ext cx="2317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0" name="Equation" r:id="rId16" imgW="100440" imgH="127800" progId="Equation.3">
                  <p:embed/>
                </p:oleObj>
              </mc:Choice>
              <mc:Fallback>
                <p:oleObj name="Equation" r:id="rId16" imgW="100440" imgH="127800" progId="Equation.3">
                  <p:embed/>
                  <p:pic>
                    <p:nvPicPr>
                      <p:cNvPr id="0" name="Picture 4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355" y="5253038"/>
                        <a:ext cx="2317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3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ED41-4DB0-3642-A5A3-F6C55C4C40A5}" type="datetime1">
              <a:rPr lang="da-DK" smtClean="0"/>
              <a:pPr/>
              <a:t>27-08-2016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7161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cut-and-choose approach to get malicious security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0" name="Picture 9" descr="bo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90" y="1156234"/>
            <a:ext cx="1075865" cy="987589"/>
          </a:xfrm>
          <a:prstGeom prst="rect">
            <a:avLst/>
          </a:prstGeom>
        </p:spPr>
      </p:pic>
      <p:pic>
        <p:nvPicPr>
          <p:cNvPr id="3" name="Picture 2" descr="flam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pic>
        <p:nvPicPr>
          <p:cNvPr id="11" name="Picture 10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2302933"/>
            <a:ext cx="570927" cy="399649"/>
          </a:xfrm>
          <a:prstGeom prst="rect">
            <a:avLst/>
          </a:prstGeom>
        </p:spPr>
      </p:pic>
      <p:pic>
        <p:nvPicPr>
          <p:cNvPr id="12" name="Picture 11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2302933"/>
            <a:ext cx="570927" cy="399649"/>
          </a:xfrm>
          <a:prstGeom prst="rect">
            <a:avLst/>
          </a:prstGeom>
        </p:spPr>
      </p:pic>
      <p:pic>
        <p:nvPicPr>
          <p:cNvPr id="13" name="Picture 12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2302933"/>
            <a:ext cx="570927" cy="399649"/>
          </a:xfrm>
          <a:prstGeom prst="rect">
            <a:avLst/>
          </a:prstGeom>
        </p:spPr>
      </p:pic>
      <p:pic>
        <p:nvPicPr>
          <p:cNvPr id="14" name="Picture 13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2702582"/>
            <a:ext cx="570927" cy="399649"/>
          </a:xfrm>
          <a:prstGeom prst="rect">
            <a:avLst/>
          </a:prstGeom>
        </p:spPr>
      </p:pic>
      <p:pic>
        <p:nvPicPr>
          <p:cNvPr id="15" name="Picture 14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2702582"/>
            <a:ext cx="570927" cy="399649"/>
          </a:xfrm>
          <a:prstGeom prst="rect">
            <a:avLst/>
          </a:prstGeom>
        </p:spPr>
      </p:pic>
      <p:pic>
        <p:nvPicPr>
          <p:cNvPr id="16" name="Picture 15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2702582"/>
            <a:ext cx="570927" cy="399649"/>
          </a:xfrm>
          <a:prstGeom prst="rect">
            <a:avLst/>
          </a:prstGeom>
        </p:spPr>
      </p:pic>
      <p:pic>
        <p:nvPicPr>
          <p:cNvPr id="17" name="Picture 16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3102231"/>
            <a:ext cx="570927" cy="399649"/>
          </a:xfrm>
          <a:prstGeom prst="rect">
            <a:avLst/>
          </a:prstGeom>
        </p:spPr>
      </p:pic>
      <p:pic>
        <p:nvPicPr>
          <p:cNvPr id="18" name="Picture 17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3102231"/>
            <a:ext cx="570927" cy="399649"/>
          </a:xfrm>
          <a:prstGeom prst="rect">
            <a:avLst/>
          </a:prstGeom>
        </p:spPr>
      </p:pic>
      <p:pic>
        <p:nvPicPr>
          <p:cNvPr id="19" name="Picture 18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3102231"/>
            <a:ext cx="570927" cy="399649"/>
          </a:xfrm>
          <a:prstGeom prst="rect">
            <a:avLst/>
          </a:prstGeom>
        </p:spPr>
      </p:pic>
      <p:pic>
        <p:nvPicPr>
          <p:cNvPr id="20" name="Picture 19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1" y="2304648"/>
            <a:ext cx="570927" cy="399649"/>
          </a:xfrm>
          <a:prstGeom prst="rect">
            <a:avLst/>
          </a:prstGeom>
        </p:spPr>
      </p:pic>
      <p:pic>
        <p:nvPicPr>
          <p:cNvPr id="24" name="Picture 23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2706012"/>
            <a:ext cx="570927" cy="399649"/>
          </a:xfrm>
          <a:prstGeom prst="rect">
            <a:avLst/>
          </a:prstGeom>
        </p:spPr>
      </p:pic>
      <p:pic>
        <p:nvPicPr>
          <p:cNvPr id="25" name="Picture 24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1" y="3097195"/>
            <a:ext cx="570927" cy="399649"/>
          </a:xfrm>
          <a:prstGeom prst="rect">
            <a:avLst/>
          </a:prstGeom>
        </p:spPr>
      </p:pic>
      <p:pic>
        <p:nvPicPr>
          <p:cNvPr id="26" name="Picture 25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8" y="2706012"/>
            <a:ext cx="570927" cy="399649"/>
          </a:xfrm>
          <a:prstGeom prst="rect">
            <a:avLst/>
          </a:prstGeom>
        </p:spPr>
      </p:pic>
      <p:pic>
        <p:nvPicPr>
          <p:cNvPr id="27" name="Picture 26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3105661"/>
            <a:ext cx="570927" cy="399649"/>
          </a:xfrm>
          <a:prstGeom prst="rect">
            <a:avLst/>
          </a:prstGeom>
        </p:spPr>
      </p:pic>
      <p:pic>
        <p:nvPicPr>
          <p:cNvPr id="28" name="Picture 27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3097195"/>
            <a:ext cx="570927" cy="399649"/>
          </a:xfrm>
          <a:prstGeom prst="rect">
            <a:avLst/>
          </a:prstGeom>
        </p:spPr>
      </p:pic>
      <p:pic>
        <p:nvPicPr>
          <p:cNvPr id="29" name="Picture 28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2306363"/>
            <a:ext cx="570927" cy="399649"/>
          </a:xfrm>
          <a:prstGeom prst="rect">
            <a:avLst/>
          </a:prstGeom>
        </p:spPr>
      </p:pic>
      <p:pic>
        <p:nvPicPr>
          <p:cNvPr id="30" name="Picture 29" descr="smallba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2306363"/>
            <a:ext cx="570927" cy="399649"/>
          </a:xfrm>
          <a:prstGeom prst="rect">
            <a:avLst/>
          </a:prstGeom>
        </p:spPr>
      </p:pic>
      <p:pic>
        <p:nvPicPr>
          <p:cNvPr id="31" name="Picture 30" descr="smallba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2706012"/>
            <a:ext cx="570927" cy="39964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421466" y="2893237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421466" y="2472267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</a:t>
            </a:r>
          </a:p>
        </p:txBody>
      </p:sp>
      <p:pic>
        <p:nvPicPr>
          <p:cNvPr id="54" name="Picture 53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6" y="2841599"/>
            <a:ext cx="570927" cy="399649"/>
          </a:xfrm>
          <a:prstGeom prst="rect">
            <a:avLst/>
          </a:prstGeom>
        </p:spPr>
      </p:pic>
      <p:pic>
        <p:nvPicPr>
          <p:cNvPr id="55" name="Picture 54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5" y="2841599"/>
            <a:ext cx="570927" cy="399649"/>
          </a:xfrm>
          <a:prstGeom prst="rect">
            <a:avLst/>
          </a:prstGeom>
        </p:spPr>
      </p:pic>
      <p:pic>
        <p:nvPicPr>
          <p:cNvPr id="57" name="Picture 56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2841599"/>
            <a:ext cx="570927" cy="399649"/>
          </a:xfrm>
          <a:prstGeom prst="rect">
            <a:avLst/>
          </a:prstGeom>
        </p:spPr>
      </p:pic>
      <p:pic>
        <p:nvPicPr>
          <p:cNvPr id="62" name="Picture 61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08" y="3241248"/>
            <a:ext cx="570927" cy="399649"/>
          </a:xfrm>
          <a:prstGeom prst="rect">
            <a:avLst/>
          </a:prstGeom>
        </p:spPr>
      </p:pic>
      <p:pic>
        <p:nvPicPr>
          <p:cNvPr id="63" name="Picture 62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5" y="3241357"/>
            <a:ext cx="570927" cy="399649"/>
          </a:xfrm>
          <a:prstGeom prst="rect">
            <a:avLst/>
          </a:prstGeom>
        </p:spPr>
      </p:pic>
      <p:pic>
        <p:nvPicPr>
          <p:cNvPr id="64" name="Picture 63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3241357"/>
            <a:ext cx="570927" cy="399649"/>
          </a:xfrm>
          <a:prstGeom prst="rect">
            <a:avLst/>
          </a:prstGeom>
        </p:spPr>
      </p:pic>
      <p:pic>
        <p:nvPicPr>
          <p:cNvPr id="65" name="Picture 64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08" y="3641117"/>
            <a:ext cx="570927" cy="399649"/>
          </a:xfrm>
          <a:prstGeom prst="rect">
            <a:avLst/>
          </a:prstGeom>
        </p:spPr>
      </p:pic>
      <p:pic>
        <p:nvPicPr>
          <p:cNvPr id="66" name="Picture 65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5" y="3640897"/>
            <a:ext cx="570927" cy="399649"/>
          </a:xfrm>
          <a:prstGeom prst="rect">
            <a:avLst/>
          </a:prstGeom>
        </p:spPr>
      </p:pic>
      <p:pic>
        <p:nvPicPr>
          <p:cNvPr id="67" name="Picture 66" descr="smallg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3641117"/>
            <a:ext cx="570927" cy="399649"/>
          </a:xfrm>
          <a:prstGeom prst="rect">
            <a:avLst/>
          </a:prstGeom>
        </p:spPr>
      </p:pic>
      <p:pic>
        <p:nvPicPr>
          <p:cNvPr id="68" name="Picture 67" descr="smallgrey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2836626"/>
            <a:ext cx="570613" cy="399429"/>
          </a:xfrm>
          <a:prstGeom prst="rect">
            <a:avLst/>
          </a:prstGeom>
        </p:spPr>
      </p:pic>
      <p:pic>
        <p:nvPicPr>
          <p:cNvPr id="69" name="Picture 68" descr="smallgrey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56" y="2836626"/>
            <a:ext cx="570613" cy="399429"/>
          </a:xfrm>
          <a:prstGeom prst="rect">
            <a:avLst/>
          </a:prstGeom>
        </p:spPr>
      </p:pic>
      <p:pic>
        <p:nvPicPr>
          <p:cNvPr id="70" name="Picture 69" descr="smallgrey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5" y="3236055"/>
            <a:ext cx="570613" cy="399429"/>
          </a:xfrm>
          <a:prstGeom prst="rect">
            <a:avLst/>
          </a:prstGeom>
        </p:spPr>
      </p:pic>
      <p:pic>
        <p:nvPicPr>
          <p:cNvPr id="71" name="Picture 70" descr="smallgrey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69" y="3641337"/>
            <a:ext cx="570613" cy="399429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>
          <a:xfrm flipH="1">
            <a:off x="2421466" y="4137837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421466" y="5196170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82" y="2836406"/>
            <a:ext cx="570927" cy="399649"/>
          </a:xfrm>
          <a:prstGeom prst="rect">
            <a:avLst/>
          </a:prstGeom>
        </p:spPr>
      </p:pic>
      <p:pic>
        <p:nvPicPr>
          <p:cNvPr id="75" name="Picture 74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83" y="3235835"/>
            <a:ext cx="570927" cy="399649"/>
          </a:xfrm>
          <a:prstGeom prst="rect">
            <a:avLst/>
          </a:prstGeom>
        </p:spPr>
      </p:pic>
      <p:pic>
        <p:nvPicPr>
          <p:cNvPr id="76" name="Picture 75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83" y="3635484"/>
            <a:ext cx="570927" cy="399649"/>
          </a:xfrm>
          <a:prstGeom prst="rect">
            <a:avLst/>
          </a:prstGeom>
        </p:spPr>
      </p:pic>
      <p:pic>
        <p:nvPicPr>
          <p:cNvPr id="77" name="Picture 76" descr="smallgood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56" y="2836406"/>
            <a:ext cx="570927" cy="399649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7043429" y="2336680"/>
            <a:ext cx="116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Challenge: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21205" y="3674161"/>
            <a:ext cx="110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Challenge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29291" y="4741461"/>
            <a:ext cx="69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6814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8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Introduction</a:t>
            </a:r>
            <a:endParaRPr lang="en-US" sz="2400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7161"/>
            <a:ext cx="498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cut-and-choose approach to get active security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0" name="Picture 9" descr="bo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42" y="1156234"/>
            <a:ext cx="1075865" cy="987589"/>
          </a:xfrm>
          <a:prstGeom prst="rect">
            <a:avLst/>
          </a:prstGeom>
        </p:spPr>
      </p:pic>
      <p:pic>
        <p:nvPicPr>
          <p:cNvPr id="3" name="Picture 2" descr="flam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8" name="Picture 77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2302933"/>
            <a:ext cx="570927" cy="399649"/>
          </a:xfrm>
          <a:prstGeom prst="rect">
            <a:avLst/>
          </a:prstGeom>
        </p:spPr>
      </p:pic>
      <p:pic>
        <p:nvPicPr>
          <p:cNvPr id="79" name="Picture 78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2302933"/>
            <a:ext cx="570927" cy="399649"/>
          </a:xfrm>
          <a:prstGeom prst="rect">
            <a:avLst/>
          </a:prstGeom>
        </p:spPr>
      </p:pic>
      <p:pic>
        <p:nvPicPr>
          <p:cNvPr id="80" name="Picture 79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2302933"/>
            <a:ext cx="570927" cy="399649"/>
          </a:xfrm>
          <a:prstGeom prst="rect">
            <a:avLst/>
          </a:prstGeom>
        </p:spPr>
      </p:pic>
      <p:pic>
        <p:nvPicPr>
          <p:cNvPr id="81" name="Picture 80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2702582"/>
            <a:ext cx="570927" cy="399649"/>
          </a:xfrm>
          <a:prstGeom prst="rect">
            <a:avLst/>
          </a:prstGeom>
        </p:spPr>
      </p:pic>
      <p:pic>
        <p:nvPicPr>
          <p:cNvPr id="82" name="Picture 81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2702582"/>
            <a:ext cx="570927" cy="399649"/>
          </a:xfrm>
          <a:prstGeom prst="rect">
            <a:avLst/>
          </a:prstGeom>
        </p:spPr>
      </p:pic>
      <p:pic>
        <p:nvPicPr>
          <p:cNvPr id="83" name="Picture 82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2702582"/>
            <a:ext cx="570927" cy="399649"/>
          </a:xfrm>
          <a:prstGeom prst="rect">
            <a:avLst/>
          </a:prstGeom>
        </p:spPr>
      </p:pic>
      <p:pic>
        <p:nvPicPr>
          <p:cNvPr id="84" name="Picture 83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3102231"/>
            <a:ext cx="570927" cy="399649"/>
          </a:xfrm>
          <a:prstGeom prst="rect">
            <a:avLst/>
          </a:prstGeom>
        </p:spPr>
      </p:pic>
      <p:pic>
        <p:nvPicPr>
          <p:cNvPr id="85" name="Picture 84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3102231"/>
            <a:ext cx="570927" cy="399649"/>
          </a:xfrm>
          <a:prstGeom prst="rect">
            <a:avLst/>
          </a:prstGeom>
        </p:spPr>
      </p:pic>
      <p:pic>
        <p:nvPicPr>
          <p:cNvPr id="86" name="Picture 85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3102231"/>
            <a:ext cx="570927" cy="399649"/>
          </a:xfrm>
          <a:prstGeom prst="rect">
            <a:avLst/>
          </a:prstGeom>
        </p:spPr>
      </p:pic>
      <p:pic>
        <p:nvPicPr>
          <p:cNvPr id="87" name="Picture 86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1" y="2304648"/>
            <a:ext cx="570927" cy="399649"/>
          </a:xfrm>
          <a:prstGeom prst="rect">
            <a:avLst/>
          </a:prstGeom>
        </p:spPr>
      </p:pic>
      <p:pic>
        <p:nvPicPr>
          <p:cNvPr id="88" name="Picture 87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2706012"/>
            <a:ext cx="570927" cy="399649"/>
          </a:xfrm>
          <a:prstGeom prst="rect">
            <a:avLst/>
          </a:prstGeom>
        </p:spPr>
      </p:pic>
      <p:pic>
        <p:nvPicPr>
          <p:cNvPr id="89" name="Picture 88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1" y="3097195"/>
            <a:ext cx="570927" cy="399649"/>
          </a:xfrm>
          <a:prstGeom prst="rect">
            <a:avLst/>
          </a:prstGeom>
        </p:spPr>
      </p:pic>
      <p:pic>
        <p:nvPicPr>
          <p:cNvPr id="90" name="Picture 89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8" y="2706012"/>
            <a:ext cx="570927" cy="399649"/>
          </a:xfrm>
          <a:prstGeom prst="rect">
            <a:avLst/>
          </a:prstGeom>
        </p:spPr>
      </p:pic>
      <p:pic>
        <p:nvPicPr>
          <p:cNvPr id="91" name="Picture 90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3105661"/>
            <a:ext cx="570927" cy="399649"/>
          </a:xfrm>
          <a:prstGeom prst="rect">
            <a:avLst/>
          </a:prstGeom>
        </p:spPr>
      </p:pic>
      <p:pic>
        <p:nvPicPr>
          <p:cNvPr id="92" name="Picture 91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3097195"/>
            <a:ext cx="570927" cy="399649"/>
          </a:xfrm>
          <a:prstGeom prst="rect">
            <a:avLst/>
          </a:prstGeom>
        </p:spPr>
      </p:pic>
      <p:pic>
        <p:nvPicPr>
          <p:cNvPr id="93" name="Picture 92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7" y="2306363"/>
            <a:ext cx="570927" cy="399649"/>
          </a:xfrm>
          <a:prstGeom prst="rect">
            <a:avLst/>
          </a:prstGeom>
        </p:spPr>
      </p:pic>
      <p:pic>
        <p:nvPicPr>
          <p:cNvPr id="94" name="Picture 93" descr="smallbad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" y="2306363"/>
            <a:ext cx="570927" cy="399649"/>
          </a:xfrm>
          <a:prstGeom prst="rect">
            <a:avLst/>
          </a:prstGeom>
        </p:spPr>
      </p:pic>
      <p:pic>
        <p:nvPicPr>
          <p:cNvPr id="95" name="Picture 94" descr="smallbad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2706012"/>
            <a:ext cx="570927" cy="399649"/>
          </a:xfrm>
          <a:prstGeom prst="rect">
            <a:avLst/>
          </a:prstGeom>
        </p:spPr>
      </p:pic>
      <p:pic>
        <p:nvPicPr>
          <p:cNvPr id="96" name="Picture 95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6" y="2841599"/>
            <a:ext cx="570927" cy="399649"/>
          </a:xfrm>
          <a:prstGeom prst="rect">
            <a:avLst/>
          </a:prstGeom>
        </p:spPr>
      </p:pic>
      <p:pic>
        <p:nvPicPr>
          <p:cNvPr id="97" name="Picture 96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5" y="2841599"/>
            <a:ext cx="570927" cy="399649"/>
          </a:xfrm>
          <a:prstGeom prst="rect">
            <a:avLst/>
          </a:prstGeom>
        </p:spPr>
      </p:pic>
      <p:pic>
        <p:nvPicPr>
          <p:cNvPr id="98" name="Picture 97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2841599"/>
            <a:ext cx="570927" cy="399649"/>
          </a:xfrm>
          <a:prstGeom prst="rect">
            <a:avLst/>
          </a:prstGeom>
        </p:spPr>
      </p:pic>
      <p:pic>
        <p:nvPicPr>
          <p:cNvPr id="99" name="Picture 98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08" y="3241248"/>
            <a:ext cx="570927" cy="399649"/>
          </a:xfrm>
          <a:prstGeom prst="rect">
            <a:avLst/>
          </a:prstGeom>
        </p:spPr>
      </p:pic>
      <p:pic>
        <p:nvPicPr>
          <p:cNvPr id="100" name="Picture 99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5" y="3241357"/>
            <a:ext cx="570927" cy="399649"/>
          </a:xfrm>
          <a:prstGeom prst="rect">
            <a:avLst/>
          </a:prstGeom>
        </p:spPr>
      </p:pic>
      <p:pic>
        <p:nvPicPr>
          <p:cNvPr id="101" name="Picture 100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3241357"/>
            <a:ext cx="570927" cy="399649"/>
          </a:xfrm>
          <a:prstGeom prst="rect">
            <a:avLst/>
          </a:prstGeom>
        </p:spPr>
      </p:pic>
      <p:pic>
        <p:nvPicPr>
          <p:cNvPr id="102" name="Picture 101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08" y="3641117"/>
            <a:ext cx="570927" cy="399649"/>
          </a:xfrm>
          <a:prstGeom prst="rect">
            <a:avLst/>
          </a:prstGeom>
        </p:spPr>
      </p:pic>
      <p:pic>
        <p:nvPicPr>
          <p:cNvPr id="103" name="Picture 102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5" y="3640897"/>
            <a:ext cx="570927" cy="399649"/>
          </a:xfrm>
          <a:prstGeom prst="rect">
            <a:avLst/>
          </a:prstGeom>
        </p:spPr>
      </p:pic>
      <p:pic>
        <p:nvPicPr>
          <p:cNvPr id="104" name="Picture 103" descr="smallg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3641117"/>
            <a:ext cx="570927" cy="399649"/>
          </a:xfrm>
          <a:prstGeom prst="rect">
            <a:avLst/>
          </a:prstGeom>
        </p:spPr>
      </p:pic>
      <p:pic>
        <p:nvPicPr>
          <p:cNvPr id="105" name="Picture 104" descr="smallgreygc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2841599"/>
            <a:ext cx="570613" cy="399429"/>
          </a:xfrm>
          <a:prstGeom prst="rect">
            <a:avLst/>
          </a:prstGeom>
        </p:spPr>
      </p:pic>
      <p:pic>
        <p:nvPicPr>
          <p:cNvPr id="106" name="Picture 105" descr="smallgreygc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08" y="2841599"/>
            <a:ext cx="570613" cy="399429"/>
          </a:xfrm>
          <a:prstGeom prst="rect">
            <a:avLst/>
          </a:prstGeom>
        </p:spPr>
      </p:pic>
      <p:pic>
        <p:nvPicPr>
          <p:cNvPr id="107" name="Picture 106" descr="smallgreygc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3" y="3241028"/>
            <a:ext cx="570613" cy="399429"/>
          </a:xfrm>
          <a:prstGeom prst="rect">
            <a:avLst/>
          </a:prstGeom>
        </p:spPr>
      </p:pic>
      <p:pic>
        <p:nvPicPr>
          <p:cNvPr id="108" name="Picture 107" descr="smallgreygc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3" y="3641337"/>
            <a:ext cx="570613" cy="399429"/>
          </a:xfrm>
          <a:prstGeom prst="rect">
            <a:avLst/>
          </a:prstGeom>
        </p:spPr>
      </p:pic>
      <p:cxnSp>
        <p:nvCxnSpPr>
          <p:cNvPr id="109" name="Straight Arrow Connector 108"/>
          <p:cNvCxnSpPr/>
          <p:nvPr/>
        </p:nvCxnSpPr>
        <p:spPr>
          <a:xfrm>
            <a:off x="2317138" y="2842138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0" name="Picture 109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94" y="2851572"/>
            <a:ext cx="570927" cy="399649"/>
          </a:xfrm>
          <a:prstGeom prst="rect">
            <a:avLst/>
          </a:prstGeom>
        </p:spPr>
      </p:pic>
      <p:pic>
        <p:nvPicPr>
          <p:cNvPr id="111" name="Picture 110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06" y="2841379"/>
            <a:ext cx="570927" cy="399649"/>
          </a:xfrm>
          <a:prstGeom prst="rect">
            <a:avLst/>
          </a:prstGeom>
        </p:spPr>
      </p:pic>
      <p:pic>
        <p:nvPicPr>
          <p:cNvPr id="112" name="Picture 111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3" y="3240808"/>
            <a:ext cx="570927" cy="399649"/>
          </a:xfrm>
          <a:prstGeom prst="rect">
            <a:avLst/>
          </a:prstGeom>
        </p:spPr>
      </p:pic>
      <p:pic>
        <p:nvPicPr>
          <p:cNvPr id="113" name="Picture 112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3" y="3640237"/>
            <a:ext cx="570927" cy="399649"/>
          </a:xfrm>
          <a:prstGeom prst="rect">
            <a:avLst/>
          </a:prstGeom>
        </p:spPr>
      </p:pic>
      <p:pic>
        <p:nvPicPr>
          <p:cNvPr id="114" name="Picture 113" descr="smallblackgc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94" y="2841159"/>
            <a:ext cx="570927" cy="399649"/>
          </a:xfrm>
          <a:prstGeom prst="rect">
            <a:avLst/>
          </a:prstGeom>
        </p:spPr>
      </p:pic>
      <p:pic>
        <p:nvPicPr>
          <p:cNvPr id="115" name="Picture 114" descr="smallblackgc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20" y="2841159"/>
            <a:ext cx="570927" cy="399649"/>
          </a:xfrm>
          <a:prstGeom prst="rect">
            <a:avLst/>
          </a:prstGeom>
        </p:spPr>
      </p:pic>
      <p:pic>
        <p:nvPicPr>
          <p:cNvPr id="116" name="Picture 115" descr="smallblackgc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3" y="3241688"/>
            <a:ext cx="570927" cy="399649"/>
          </a:xfrm>
          <a:prstGeom prst="rect">
            <a:avLst/>
          </a:prstGeom>
        </p:spPr>
      </p:pic>
      <p:pic>
        <p:nvPicPr>
          <p:cNvPr id="117" name="Picture 116" descr="smallblackgc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21" y="3641337"/>
            <a:ext cx="570927" cy="399649"/>
          </a:xfrm>
          <a:prstGeom prst="rect">
            <a:avLst/>
          </a:prstGeom>
        </p:spPr>
      </p:pic>
      <p:pic>
        <p:nvPicPr>
          <p:cNvPr id="118" name="Picture 117" descr="ot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96" y="3505310"/>
            <a:ext cx="3995442" cy="1075696"/>
          </a:xfrm>
          <a:prstGeom prst="rect">
            <a:avLst/>
          </a:prstGeom>
        </p:spPr>
      </p:pic>
      <p:pic>
        <p:nvPicPr>
          <p:cNvPr id="119" name="Picture 118" descr="smallbad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6" y="3240588"/>
            <a:ext cx="570927" cy="399649"/>
          </a:xfrm>
          <a:prstGeom prst="rect">
            <a:avLst/>
          </a:prstGeom>
        </p:spPr>
      </p:pic>
      <p:pic>
        <p:nvPicPr>
          <p:cNvPr id="120" name="Picture 119" descr="smallbad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3" y="2841379"/>
            <a:ext cx="570927" cy="399649"/>
          </a:xfrm>
          <a:prstGeom prst="rect">
            <a:avLst/>
          </a:prstGeom>
        </p:spPr>
      </p:pic>
      <p:pic>
        <p:nvPicPr>
          <p:cNvPr id="121" name="Picture 120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6" y="3645024"/>
            <a:ext cx="570927" cy="399649"/>
          </a:xfrm>
          <a:prstGeom prst="rect">
            <a:avLst/>
          </a:prstGeom>
        </p:spPr>
      </p:pic>
      <p:pic>
        <p:nvPicPr>
          <p:cNvPr id="122" name="Picture 121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20" y="3241028"/>
            <a:ext cx="570927" cy="399649"/>
          </a:xfrm>
          <a:prstGeom prst="rect">
            <a:avLst/>
          </a:prstGeom>
        </p:spPr>
      </p:pic>
      <p:pic>
        <p:nvPicPr>
          <p:cNvPr id="123" name="Picture 122" descr="smallgoodg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20" y="3640237"/>
            <a:ext cx="570927" cy="399649"/>
          </a:xfrm>
          <a:prstGeom prst="rect">
            <a:avLst/>
          </a:prstGeom>
        </p:spPr>
      </p:pic>
      <p:pic>
        <p:nvPicPr>
          <p:cNvPr id="124" name="Picture 123" descr="majority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5" y="4199465"/>
            <a:ext cx="1711210" cy="513363"/>
          </a:xfrm>
          <a:prstGeom prst="rect">
            <a:avLst/>
          </a:prstGeom>
        </p:spPr>
      </p:pic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614837"/>
              </p:ext>
            </p:extLst>
          </p:nvPr>
        </p:nvGraphicFramePr>
        <p:xfrm>
          <a:off x="7661275" y="4837113"/>
          <a:ext cx="17780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3" name="Equation" r:id="rId14" imgW="100440" imgH="127800" progId="Equation.3">
                  <p:embed/>
                </p:oleObj>
              </mc:Choice>
              <mc:Fallback>
                <p:oleObj name="Equation" r:id="rId14" imgW="100440" imgH="127800" progId="Equation.3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4837113"/>
                        <a:ext cx="177800" cy="21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Down Arrow 125"/>
          <p:cNvSpPr/>
          <p:nvPr/>
        </p:nvSpPr>
        <p:spPr>
          <a:xfrm>
            <a:off x="7553553" y="5204169"/>
            <a:ext cx="484632" cy="4720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15361"/>
              </p:ext>
            </p:extLst>
          </p:nvPr>
        </p:nvGraphicFramePr>
        <p:xfrm>
          <a:off x="7666451" y="5803107"/>
          <a:ext cx="2317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4" name="Equation" r:id="rId16" imgW="100440" imgH="127800" progId="Equation.3">
                  <p:embed/>
                </p:oleObj>
              </mc:Choice>
              <mc:Fallback>
                <p:oleObj name="Equation" r:id="rId16" imgW="100440" imgH="127800" progId="Equation.3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451" y="5803107"/>
                        <a:ext cx="231775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7045787" y="2351818"/>
            <a:ext cx="116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Challenge: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317138" y="2423039"/>
            <a:ext cx="69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BBED41-4DB0-3642-A5A3-F6C55C4C40A5}" type="datetime1">
              <a:rPr lang="da-DK" smtClean="0"/>
              <a:pPr/>
              <a:t>27-08-2016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358"/>
            <a:ext cx="8229600" cy="5167992"/>
          </a:xfrm>
        </p:spPr>
        <p:txBody>
          <a:bodyPr/>
          <a:lstStyle/>
          <a:p>
            <a:r>
              <a:rPr lang="en-US" noProof="0" dirty="0">
                <a:solidFill>
                  <a:srgbClr val="008000"/>
                </a:solidFill>
              </a:rPr>
              <a:t>Simple</a:t>
            </a:r>
          </a:p>
          <a:p>
            <a:r>
              <a:rPr lang="en-US" noProof="0" dirty="0">
                <a:solidFill>
                  <a:srgbClr val="008000"/>
                </a:solidFill>
              </a:rPr>
              <a:t>Information theoretical security</a:t>
            </a:r>
          </a:p>
          <a:p>
            <a:r>
              <a:rPr lang="en-US" noProof="0" dirty="0">
                <a:solidFill>
                  <a:srgbClr val="008000"/>
                </a:solidFill>
              </a:rPr>
              <a:t>Fast (limited use of public key operations)</a:t>
            </a:r>
          </a:p>
          <a:p>
            <a:r>
              <a:rPr lang="en-US" noProof="0" dirty="0">
                <a:solidFill>
                  <a:srgbClr val="FF0000"/>
                </a:solidFill>
              </a:rPr>
              <a:t>Asymptotic increase in complexity of O(s)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Introduction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57161"/>
            <a:ext cx="498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cut-and-choose approach to get active security</a:t>
            </a:r>
          </a:p>
        </p:txBody>
      </p:sp>
      <p:sp>
        <p:nvSpPr>
          <p:cNvPr id="2" name="Explosion 1 1"/>
          <p:cNvSpPr/>
          <p:nvPr/>
        </p:nvSpPr>
        <p:spPr>
          <a:xfrm>
            <a:off x="840015" y="2666999"/>
            <a:ext cx="7846785" cy="110671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LEGO reduces the overhead to O(s/log(|C|)</a:t>
            </a:r>
          </a:p>
        </p:txBody>
      </p:sp>
      <p:sp>
        <p:nvSpPr>
          <p:cNvPr id="8" name="Cloud 7"/>
          <p:cNvSpPr/>
          <p:nvPr/>
        </p:nvSpPr>
        <p:spPr>
          <a:xfrm>
            <a:off x="9656355" y="3773714"/>
            <a:ext cx="3897524" cy="208039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Original LEGO [NO09] needs public key operations for each gate</a:t>
            </a:r>
          </a:p>
        </p:txBody>
      </p:sp>
    </p:spTree>
    <p:extLst>
      <p:ext uri="{BB962C8B-B14F-4D97-AF65-F5344CB8AC3E}">
        <p14:creationId xmlns:p14="http://schemas.microsoft.com/office/powerpoint/2010/main" val="23833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357"/>
            <a:ext cx="8229600" cy="4971877"/>
          </a:xfrm>
        </p:spPr>
        <p:txBody>
          <a:bodyPr/>
          <a:lstStyle/>
          <a:p>
            <a:endParaRPr lang="en-US" noProof="0" dirty="0"/>
          </a:p>
          <a:p>
            <a:r>
              <a:rPr lang="en-US" noProof="0" dirty="0"/>
              <a:t>Efficiency depends on many things:</a:t>
            </a:r>
          </a:p>
          <a:p>
            <a:pPr lvl="1"/>
            <a:r>
              <a:rPr lang="en-US" noProof="0" dirty="0"/>
              <a:t>Rounds (amount of batches of messages)</a:t>
            </a:r>
          </a:p>
          <a:p>
            <a:pPr lvl="1"/>
            <a:r>
              <a:rPr lang="en-US" noProof="0" dirty="0"/>
              <a:t>Complexity</a:t>
            </a:r>
          </a:p>
          <a:p>
            <a:pPr lvl="1"/>
            <a:r>
              <a:rPr lang="en-US" noProof="0" dirty="0"/>
              <a:t>Constants</a:t>
            </a:r>
          </a:p>
          <a:p>
            <a:pPr lvl="1"/>
            <a:r>
              <a:rPr lang="en-US" noProof="0" dirty="0"/>
              <a:t>Types of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Introduction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57161"/>
            <a:ext cx="382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Comparison</a:t>
            </a:r>
            <a:r>
              <a:rPr lang="da-DK" dirty="0"/>
              <a:t> to general cut-and-</a:t>
            </a:r>
            <a:r>
              <a:rPr lang="da-DK" dirty="0" err="1"/>
              <a:t>choose</a:t>
            </a:r>
            <a:endParaRPr lang="da-DK" dirty="0"/>
          </a:p>
        </p:txBody>
      </p:sp>
      <p:pic>
        <p:nvPicPr>
          <p:cNvPr id="2" name="Picture 1" descr="primitiv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06" y="4448400"/>
            <a:ext cx="4956194" cy="171183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61128" y="2399253"/>
            <a:ext cx="75824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61128" y="3963768"/>
            <a:ext cx="75824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1128" y="2942039"/>
            <a:ext cx="75824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1128" y="3429907"/>
            <a:ext cx="75824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638"/>
          </a:xfrm>
        </p:spPr>
        <p:txBody>
          <a:bodyPr>
            <a:normAutofit fontScale="90000"/>
          </a:bodyPr>
          <a:lstStyle/>
          <a:p>
            <a:r>
              <a:rPr lang="en-US" noProof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714"/>
            <a:ext cx="8229600" cy="5065450"/>
          </a:xfrm>
        </p:spPr>
        <p:txBody>
          <a:bodyPr>
            <a:normAutofit/>
          </a:bodyPr>
          <a:lstStyle/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What is the setting?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Garbled circuits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Why should we look at this?</a:t>
            </a:r>
          </a:p>
          <a:p>
            <a:r>
              <a:rPr lang="en-US" sz="2200" b="1" noProof="0" dirty="0"/>
              <a:t>Preliminaries</a:t>
            </a:r>
            <a:endParaRPr lang="en-US" sz="1800" b="1" noProof="0" dirty="0"/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Free XOR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XOR-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homomorphic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commitments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The LEGO approach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Overall idea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New problems</a:t>
            </a: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Practical efficiency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264C-970A-1943-A0D4-7206A575E89B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7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 dirty="0"/>
              <a:t>Free XOR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D920-A85D-5146-BBCE-01618E88D34B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2048"/>
            <a:ext cx="8229600" cy="1791206"/>
          </a:xfrm>
        </p:spPr>
        <p:txBody>
          <a:bodyPr/>
          <a:lstStyle/>
          <a:p>
            <a:r>
              <a:rPr lang="en-US" noProof="0"/>
              <a:t>Each 0-key is chosen randomly</a:t>
            </a:r>
          </a:p>
          <a:p>
            <a:r>
              <a:rPr lang="en-US" noProof="0"/>
              <a:t>Each 1-key is the 0-key XOR’ed with a random value, common for the entire garbled circuit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7901"/>
              </p:ext>
            </p:extLst>
          </p:nvPr>
        </p:nvGraphicFramePr>
        <p:xfrm>
          <a:off x="933727" y="3488499"/>
          <a:ext cx="1478457" cy="49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07" name="Equation" r:id="rId3" imgW="712800" imgH="228240" progId="Equation.3">
                  <p:embed/>
                </p:oleObj>
              </mc:Choice>
              <mc:Fallback>
                <p:oleObj name="Equation" r:id="rId3" imgW="712800" imgH="228240" progId="Equation.3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727" y="3488499"/>
                        <a:ext cx="1478457" cy="492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438746"/>
              </p:ext>
            </p:extLst>
          </p:nvPr>
        </p:nvGraphicFramePr>
        <p:xfrm>
          <a:off x="2765164" y="3487846"/>
          <a:ext cx="16859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08" name="Equation" r:id="rId5" imgW="813600" imgH="228240" progId="Equation.3">
                  <p:embed/>
                </p:oleObj>
              </mc:Choice>
              <mc:Fallback>
                <p:oleObj name="Equation" r:id="rId5" imgW="813600" imgH="228240" progId="Equation.3">
                  <p:embed/>
                  <p:pic>
                    <p:nvPicPr>
                      <p:cNvPr id="0" name="Picture 9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164" y="3487846"/>
                        <a:ext cx="16859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64172"/>
              </p:ext>
            </p:extLst>
          </p:nvPr>
        </p:nvGraphicFramePr>
        <p:xfrm>
          <a:off x="979346" y="4471147"/>
          <a:ext cx="15573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09" name="Equation" r:id="rId7" imgW="749520" imgH="219240" progId="Equation.3">
                  <p:embed/>
                </p:oleObj>
              </mc:Choice>
              <mc:Fallback>
                <p:oleObj name="Equation" r:id="rId7" imgW="749520" imgH="219240" progId="Equation.3">
                  <p:embed/>
                  <p:pic>
                    <p:nvPicPr>
                      <p:cNvPr id="0" name="Picture 9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46" y="4471147"/>
                        <a:ext cx="1557338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62329"/>
              </p:ext>
            </p:extLst>
          </p:nvPr>
        </p:nvGraphicFramePr>
        <p:xfrm>
          <a:off x="6019800" y="3478369"/>
          <a:ext cx="16621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0" name="Equation" r:id="rId9" imgW="804240" imgH="237600" progId="Equation.3">
                  <p:embed/>
                </p:oleObj>
              </mc:Choice>
              <mc:Fallback>
                <p:oleObj name="Equation" r:id="rId9" imgW="804240" imgH="237600" progId="Equation.3">
                  <p:embed/>
                  <p:pic>
                    <p:nvPicPr>
                      <p:cNvPr id="0" name="Picture 9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78369"/>
                        <a:ext cx="1662113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20261"/>
              </p:ext>
            </p:extLst>
          </p:nvPr>
        </p:nvGraphicFramePr>
        <p:xfrm>
          <a:off x="6056330" y="4374442"/>
          <a:ext cx="14795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1" name="Equation" r:id="rId11" imgW="712800" imgH="237600" progId="Equation.3">
                  <p:embed/>
                </p:oleObj>
              </mc:Choice>
              <mc:Fallback>
                <p:oleObj name="Equation" r:id="rId11" imgW="712800" imgH="237600" progId="Equation.3">
                  <p:embed/>
                  <p:pic>
                    <p:nvPicPr>
                      <p:cNvPr id="0" name="Picture 9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30" y="4374442"/>
                        <a:ext cx="14795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79346" y="3109037"/>
            <a:ext cx="202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1-keys for </a:t>
            </a:r>
            <a:r>
              <a:rPr lang="en-US" dirty="0" err="1"/>
              <a:t>i</a:t>
            </a:r>
            <a:r>
              <a:rPr lang="en-US" dirty="0"/>
              <a:t> and i+1: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19800" y="3023254"/>
            <a:ext cx="268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0-output key for XOR gate: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19800" y="4037323"/>
            <a:ext cx="268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1-output key for XOR gate: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4741" y="4076002"/>
            <a:ext cx="21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Computing XOR gate: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202777"/>
              </p:ext>
            </p:extLst>
          </p:nvPr>
        </p:nvGraphicFramePr>
        <p:xfrm>
          <a:off x="3651026" y="4895142"/>
          <a:ext cx="2657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2" name="Equation" r:id="rId13" imgW="1700280" imgH="237600" progId="Equation.3">
                  <p:embed/>
                </p:oleObj>
              </mc:Choice>
              <mc:Fallback>
                <p:oleObj name="Equation" r:id="rId13" imgW="1700280" imgH="237600" progId="Equation.3">
                  <p:embed/>
                  <p:pic>
                    <p:nvPicPr>
                      <p:cNvPr id="0" name="Picture 9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26" y="4895142"/>
                        <a:ext cx="26574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55778"/>
              </p:ext>
            </p:extLst>
          </p:nvPr>
        </p:nvGraphicFramePr>
        <p:xfrm>
          <a:off x="3651026" y="5308314"/>
          <a:ext cx="25987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3" name="Equation" r:id="rId15" imgW="1663920" imgH="237600" progId="Equation.3">
                  <p:embed/>
                </p:oleObj>
              </mc:Choice>
              <mc:Fallback>
                <p:oleObj name="Equation" r:id="rId15" imgW="1663920" imgH="237600" progId="Equation.3">
                  <p:embed/>
                  <p:pic>
                    <p:nvPicPr>
                      <p:cNvPr id="0" name="Picture 9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26" y="5308314"/>
                        <a:ext cx="25987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12911"/>
              </p:ext>
            </p:extLst>
          </p:nvPr>
        </p:nvGraphicFramePr>
        <p:xfrm>
          <a:off x="3651026" y="5727700"/>
          <a:ext cx="4038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4" name="Equation" r:id="rId17" imgW="2587320" imgH="237600" progId="Equation.3">
                  <p:embed/>
                </p:oleObj>
              </mc:Choice>
              <mc:Fallback>
                <p:oleObj name="Equation" r:id="rId17" imgW="2587320" imgH="237600" progId="Equation.3">
                  <p:embed/>
                  <p:pic>
                    <p:nvPicPr>
                      <p:cNvPr id="0" name="Picture 9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26" y="5727700"/>
                        <a:ext cx="403860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51313"/>
              </p:ext>
            </p:extLst>
          </p:nvPr>
        </p:nvGraphicFramePr>
        <p:xfrm>
          <a:off x="3651026" y="4499997"/>
          <a:ext cx="1261332" cy="39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5" name="Equation" r:id="rId19" imgW="804240" imgH="237600" progId="Equation.3">
                  <p:embed/>
                </p:oleObj>
              </mc:Choice>
              <mc:Fallback>
                <p:oleObj name="Equation" r:id="rId19" imgW="804240" imgH="237600" progId="Equation.3">
                  <p:embed/>
                  <p:pic>
                    <p:nvPicPr>
                      <p:cNvPr id="0" name="Picture 9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26" y="4499997"/>
                        <a:ext cx="1261332" cy="395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563767" y="4076002"/>
            <a:ext cx="128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Truth table: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18293"/>
            <a:ext cx="7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[KS08]</a:t>
            </a:r>
          </a:p>
        </p:txBody>
      </p:sp>
    </p:spTree>
    <p:extLst>
      <p:ext uri="{BB962C8B-B14F-4D97-AF65-F5344CB8AC3E}">
        <p14:creationId xmlns:p14="http://schemas.microsoft.com/office/powerpoint/2010/main" val="2220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4" grpId="0"/>
      <p:bldP spid="45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XOR-homomorphic commitments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8" y="1133368"/>
            <a:ext cx="1836676" cy="1261489"/>
          </a:xfrm>
          <a:prstGeom prst="rect">
            <a:avLst/>
          </a:prstGeom>
        </p:spPr>
      </p:pic>
      <p:pic>
        <p:nvPicPr>
          <p:cNvPr id="11" name="Picture 10" descr="bo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81" y="1133368"/>
            <a:ext cx="1374247" cy="1261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642" y="2506311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4686" y="2506311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562429" y="2875643"/>
            <a:ext cx="3223" cy="453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8" y="3311071"/>
            <a:ext cx="931227" cy="789215"/>
          </a:xfrm>
          <a:prstGeom prst="rect">
            <a:avLst/>
          </a:prstGeom>
        </p:spPr>
      </p:pic>
      <p:pic>
        <p:nvPicPr>
          <p:cNvPr id="17" name="Picture 16" descr="k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661" y="3329214"/>
            <a:ext cx="1062435" cy="48978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2674257" y="2875643"/>
            <a:ext cx="3223" cy="453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ox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54" y="3302001"/>
            <a:ext cx="979714" cy="979714"/>
          </a:xfrm>
          <a:prstGeom prst="rect">
            <a:avLst/>
          </a:prstGeom>
        </p:spPr>
      </p:pic>
      <p:pic>
        <p:nvPicPr>
          <p:cNvPr id="20" name="Picture 19" descr="key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34705" y="3340847"/>
            <a:ext cx="1057275" cy="47815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991980" y="3576686"/>
            <a:ext cx="226730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2" y="3272103"/>
            <a:ext cx="931227" cy="789215"/>
          </a:xfrm>
          <a:prstGeom prst="rect">
            <a:avLst/>
          </a:prstGeom>
        </p:spPr>
      </p:pic>
      <p:pic>
        <p:nvPicPr>
          <p:cNvPr id="23" name="Picture 22" descr="box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3250114"/>
            <a:ext cx="979714" cy="979714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3991980" y="4572728"/>
            <a:ext cx="226730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k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1" y="4572728"/>
            <a:ext cx="1062435" cy="489788"/>
          </a:xfrm>
          <a:prstGeom prst="rect">
            <a:avLst/>
          </a:prstGeom>
        </p:spPr>
      </p:pic>
      <p:pic>
        <p:nvPicPr>
          <p:cNvPr id="26" name="Picture 25" descr="k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2" y="4542830"/>
            <a:ext cx="1062435" cy="4897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544785" y="3279871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1786" y="4281715"/>
            <a:ext cx="69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705118" y="4070388"/>
            <a:ext cx="0" cy="472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05118" y="5027462"/>
            <a:ext cx="0" cy="472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5108" y="5499904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37094"/>
              </p:ext>
            </p:extLst>
          </p:nvPr>
        </p:nvGraphicFramePr>
        <p:xfrm>
          <a:off x="849143" y="5096189"/>
          <a:ext cx="426583" cy="42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9" imgW="155160" imgH="155160" progId="Equation.3">
                  <p:embed/>
                </p:oleObj>
              </mc:Choice>
              <mc:Fallback>
                <p:oleObj name="Equation" r:id="rId9" imgW="155160" imgH="155160" progId="Equation.3">
                  <p:embed/>
                  <p:pic>
                    <p:nvPicPr>
                      <p:cNvPr id="0" name="Picture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43" y="5096189"/>
                        <a:ext cx="426583" cy="426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 descr="key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8" y="5522772"/>
            <a:ext cx="1057275" cy="478155"/>
          </a:xfrm>
          <a:prstGeom prst="rect">
            <a:avLst/>
          </a:prstGeom>
        </p:spPr>
      </p:pic>
      <p:pic>
        <p:nvPicPr>
          <p:cNvPr id="39" name="Picture 38" descr="k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9" y="5008159"/>
            <a:ext cx="1062435" cy="489788"/>
          </a:xfrm>
          <a:prstGeom prst="rect">
            <a:avLst/>
          </a:prstGeom>
        </p:spPr>
      </p:pic>
      <p:pic>
        <p:nvPicPr>
          <p:cNvPr id="40" name="Picture 39" descr="key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9" y="5064688"/>
            <a:ext cx="1057275" cy="478155"/>
          </a:xfrm>
          <a:prstGeom prst="rect">
            <a:avLst/>
          </a:prstGeom>
        </p:spPr>
      </p:pic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949719"/>
              </p:ext>
            </p:extLst>
          </p:nvPr>
        </p:nvGraphicFramePr>
        <p:xfrm>
          <a:off x="7358007" y="3576686"/>
          <a:ext cx="426583" cy="42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11" imgW="155160" imgH="155160" progId="Equation.3">
                  <p:embed/>
                </p:oleObj>
              </mc:Choice>
              <mc:Fallback>
                <p:oleObj name="Equation" r:id="rId11" imgW="155160" imgH="155160" progId="Equation.3">
                  <p:embed/>
                  <p:pic>
                    <p:nvPicPr>
                      <p:cNvPr id="0" name="Picture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07" y="3576686"/>
                        <a:ext cx="426583" cy="426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>
            <a:off x="7528803" y="4061318"/>
            <a:ext cx="0" cy="472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k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88" y="4477231"/>
            <a:ext cx="1062435" cy="489788"/>
          </a:xfrm>
          <a:prstGeom prst="rect">
            <a:avLst/>
          </a:prstGeom>
        </p:spPr>
      </p:pic>
      <p:pic>
        <p:nvPicPr>
          <p:cNvPr id="45" name="Picture 44" descr="key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48" y="4533760"/>
            <a:ext cx="1057275" cy="478155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7528803" y="5011915"/>
            <a:ext cx="0" cy="472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35127" y="5528628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504110"/>
              </p:ext>
            </p:extLst>
          </p:nvPr>
        </p:nvGraphicFramePr>
        <p:xfrm>
          <a:off x="7375184" y="5542843"/>
          <a:ext cx="426583" cy="42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13" imgW="155160" imgH="155160" progId="Equation.3">
                  <p:embed/>
                </p:oleObj>
              </mc:Choice>
              <mc:Fallback>
                <p:oleObj name="Equation" r:id="rId13" imgW="155160" imgH="155160" progId="Equation.3">
                  <p:embed/>
                  <p:pic>
                    <p:nvPicPr>
                      <p:cNvPr id="0" name="Picture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184" y="5542843"/>
                        <a:ext cx="426583" cy="426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738937" y="5542843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48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4" grpId="0" animBg="1"/>
      <p:bldP spid="24" grpId="1" animBg="1"/>
      <p:bldP spid="27" grpId="0"/>
      <p:bldP spid="28" grpId="0"/>
      <p:bldP spid="35" grpId="0"/>
      <p:bldP spid="35" grpId="1"/>
      <p:bldP spid="47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638"/>
          </a:xfrm>
        </p:spPr>
        <p:txBody>
          <a:bodyPr>
            <a:normAutofit fontScale="90000"/>
          </a:bodyPr>
          <a:lstStyle/>
          <a:p>
            <a:r>
              <a:rPr lang="en-US" noProof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714"/>
            <a:ext cx="8229600" cy="5065450"/>
          </a:xfrm>
        </p:spPr>
        <p:txBody>
          <a:bodyPr>
            <a:normAutofit/>
          </a:bodyPr>
          <a:lstStyle/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What is the setting?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Garbled circuits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Why should we look at this?</a:t>
            </a: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Free XOR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XOR-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homomorphic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commitments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b="1" noProof="0" dirty="0"/>
              <a:t>The LEGO approach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Overall idea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New problems</a:t>
            </a: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Practical efficiency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264C-970A-1943-A0D4-7206A575E89B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7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70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Overall idea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1" name="Picture 10" descr="flam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pic>
        <p:nvPicPr>
          <p:cNvPr id="12" name="Picture 11" descr="bo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4" y="1154698"/>
            <a:ext cx="1075865" cy="987589"/>
          </a:xfrm>
          <a:prstGeom prst="rect">
            <a:avLst/>
          </a:prstGeom>
        </p:spPr>
      </p:pic>
      <p:pic>
        <p:nvPicPr>
          <p:cNvPr id="13" name="Picture 1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258332"/>
            <a:ext cx="203200" cy="304800"/>
          </a:xfrm>
          <a:prstGeom prst="rect">
            <a:avLst/>
          </a:prstGeom>
        </p:spPr>
      </p:pic>
      <p:pic>
        <p:nvPicPr>
          <p:cNvPr id="14" name="Picture 1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258332"/>
            <a:ext cx="203200" cy="304800"/>
          </a:xfrm>
          <a:prstGeom prst="rect">
            <a:avLst/>
          </a:prstGeom>
        </p:spPr>
      </p:pic>
      <p:pic>
        <p:nvPicPr>
          <p:cNvPr id="15" name="Picture 1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58332"/>
            <a:ext cx="203200" cy="304800"/>
          </a:xfrm>
          <a:prstGeom prst="rect">
            <a:avLst/>
          </a:prstGeom>
        </p:spPr>
      </p:pic>
      <p:pic>
        <p:nvPicPr>
          <p:cNvPr id="16" name="Picture 1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58332"/>
            <a:ext cx="203200" cy="304800"/>
          </a:xfrm>
          <a:prstGeom prst="rect">
            <a:avLst/>
          </a:prstGeom>
        </p:spPr>
      </p:pic>
      <p:pic>
        <p:nvPicPr>
          <p:cNvPr id="17" name="Picture 1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258332"/>
            <a:ext cx="203200" cy="304800"/>
          </a:xfrm>
          <a:prstGeom prst="rect">
            <a:avLst/>
          </a:prstGeom>
        </p:spPr>
      </p:pic>
      <p:pic>
        <p:nvPicPr>
          <p:cNvPr id="18" name="Picture 1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58332"/>
            <a:ext cx="203200" cy="304800"/>
          </a:xfrm>
          <a:prstGeom prst="rect">
            <a:avLst/>
          </a:prstGeom>
        </p:spPr>
      </p:pic>
      <p:pic>
        <p:nvPicPr>
          <p:cNvPr id="19" name="Picture 1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258332"/>
            <a:ext cx="203200" cy="304800"/>
          </a:xfrm>
          <a:prstGeom prst="rect">
            <a:avLst/>
          </a:prstGeom>
        </p:spPr>
      </p:pic>
      <p:pic>
        <p:nvPicPr>
          <p:cNvPr id="20" name="Picture 1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258332"/>
            <a:ext cx="203200" cy="304800"/>
          </a:xfrm>
          <a:prstGeom prst="rect">
            <a:avLst/>
          </a:prstGeom>
        </p:spPr>
      </p:pic>
      <p:pic>
        <p:nvPicPr>
          <p:cNvPr id="21" name="Picture 2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58332"/>
            <a:ext cx="203200" cy="304800"/>
          </a:xfrm>
          <a:prstGeom prst="rect">
            <a:avLst/>
          </a:prstGeom>
        </p:spPr>
      </p:pic>
      <p:pic>
        <p:nvPicPr>
          <p:cNvPr id="22" name="Picture 2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258332"/>
            <a:ext cx="203200" cy="304800"/>
          </a:xfrm>
          <a:prstGeom prst="rect">
            <a:avLst/>
          </a:prstGeom>
        </p:spPr>
      </p:pic>
      <p:pic>
        <p:nvPicPr>
          <p:cNvPr id="23" name="Picture 2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258332"/>
            <a:ext cx="203200" cy="304800"/>
          </a:xfrm>
          <a:prstGeom prst="rect">
            <a:avLst/>
          </a:prstGeom>
        </p:spPr>
      </p:pic>
      <p:pic>
        <p:nvPicPr>
          <p:cNvPr id="24" name="Picture 2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258332"/>
            <a:ext cx="203200" cy="304800"/>
          </a:xfrm>
          <a:prstGeom prst="rect">
            <a:avLst/>
          </a:prstGeom>
        </p:spPr>
      </p:pic>
      <p:pic>
        <p:nvPicPr>
          <p:cNvPr id="25" name="Picture 2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563132"/>
            <a:ext cx="203200" cy="304800"/>
          </a:xfrm>
          <a:prstGeom prst="rect">
            <a:avLst/>
          </a:prstGeom>
        </p:spPr>
      </p:pic>
      <p:pic>
        <p:nvPicPr>
          <p:cNvPr id="26" name="Picture 2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563132"/>
            <a:ext cx="203200" cy="304800"/>
          </a:xfrm>
          <a:prstGeom prst="rect">
            <a:avLst/>
          </a:prstGeom>
        </p:spPr>
      </p:pic>
      <p:pic>
        <p:nvPicPr>
          <p:cNvPr id="27" name="Picture 2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63132"/>
            <a:ext cx="203200" cy="304800"/>
          </a:xfrm>
          <a:prstGeom prst="rect">
            <a:avLst/>
          </a:prstGeom>
        </p:spPr>
      </p:pic>
      <p:pic>
        <p:nvPicPr>
          <p:cNvPr id="28" name="Picture 2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563132"/>
            <a:ext cx="203200" cy="304800"/>
          </a:xfrm>
          <a:prstGeom prst="rect">
            <a:avLst/>
          </a:prstGeom>
        </p:spPr>
      </p:pic>
      <p:pic>
        <p:nvPicPr>
          <p:cNvPr id="29" name="Picture 2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563132"/>
            <a:ext cx="203200" cy="304800"/>
          </a:xfrm>
          <a:prstGeom prst="rect">
            <a:avLst/>
          </a:prstGeom>
        </p:spPr>
      </p:pic>
      <p:pic>
        <p:nvPicPr>
          <p:cNvPr id="30" name="Picture 2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563132"/>
            <a:ext cx="203200" cy="304800"/>
          </a:xfrm>
          <a:prstGeom prst="rect">
            <a:avLst/>
          </a:prstGeom>
        </p:spPr>
      </p:pic>
      <p:pic>
        <p:nvPicPr>
          <p:cNvPr id="31" name="Picture 3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563132"/>
            <a:ext cx="203200" cy="304800"/>
          </a:xfrm>
          <a:prstGeom prst="rect">
            <a:avLst/>
          </a:prstGeom>
        </p:spPr>
      </p:pic>
      <p:pic>
        <p:nvPicPr>
          <p:cNvPr id="32" name="Picture 3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563132"/>
            <a:ext cx="203200" cy="304800"/>
          </a:xfrm>
          <a:prstGeom prst="rect">
            <a:avLst/>
          </a:prstGeom>
        </p:spPr>
      </p:pic>
      <p:pic>
        <p:nvPicPr>
          <p:cNvPr id="33" name="Picture 3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63132"/>
            <a:ext cx="203200" cy="304800"/>
          </a:xfrm>
          <a:prstGeom prst="rect">
            <a:avLst/>
          </a:prstGeom>
        </p:spPr>
      </p:pic>
      <p:pic>
        <p:nvPicPr>
          <p:cNvPr id="34" name="Picture 3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563132"/>
            <a:ext cx="203200" cy="304800"/>
          </a:xfrm>
          <a:prstGeom prst="rect">
            <a:avLst/>
          </a:prstGeom>
        </p:spPr>
      </p:pic>
      <p:pic>
        <p:nvPicPr>
          <p:cNvPr id="35" name="Picture 3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563132"/>
            <a:ext cx="203200" cy="304800"/>
          </a:xfrm>
          <a:prstGeom prst="rect">
            <a:avLst/>
          </a:prstGeom>
        </p:spPr>
      </p:pic>
      <p:pic>
        <p:nvPicPr>
          <p:cNvPr id="36" name="Picture 3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563132"/>
            <a:ext cx="203200" cy="304800"/>
          </a:xfrm>
          <a:prstGeom prst="rect">
            <a:avLst/>
          </a:prstGeom>
        </p:spPr>
      </p:pic>
      <p:pic>
        <p:nvPicPr>
          <p:cNvPr id="37" name="Picture 3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859314"/>
            <a:ext cx="203200" cy="304800"/>
          </a:xfrm>
          <a:prstGeom prst="rect">
            <a:avLst/>
          </a:prstGeom>
        </p:spPr>
      </p:pic>
      <p:pic>
        <p:nvPicPr>
          <p:cNvPr id="38" name="Picture 3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859314"/>
            <a:ext cx="203200" cy="304800"/>
          </a:xfrm>
          <a:prstGeom prst="rect">
            <a:avLst/>
          </a:prstGeom>
        </p:spPr>
      </p:pic>
      <p:pic>
        <p:nvPicPr>
          <p:cNvPr id="39" name="Picture 3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9314"/>
            <a:ext cx="203200" cy="304800"/>
          </a:xfrm>
          <a:prstGeom prst="rect">
            <a:avLst/>
          </a:prstGeom>
        </p:spPr>
      </p:pic>
      <p:pic>
        <p:nvPicPr>
          <p:cNvPr id="40" name="Picture 3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859314"/>
            <a:ext cx="203200" cy="304800"/>
          </a:xfrm>
          <a:prstGeom prst="rect">
            <a:avLst/>
          </a:prstGeom>
        </p:spPr>
      </p:pic>
      <p:pic>
        <p:nvPicPr>
          <p:cNvPr id="41" name="Picture 4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859314"/>
            <a:ext cx="203200" cy="304800"/>
          </a:xfrm>
          <a:prstGeom prst="rect">
            <a:avLst/>
          </a:prstGeom>
        </p:spPr>
      </p:pic>
      <p:pic>
        <p:nvPicPr>
          <p:cNvPr id="42" name="Picture 4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859314"/>
            <a:ext cx="203200" cy="304800"/>
          </a:xfrm>
          <a:prstGeom prst="rect">
            <a:avLst/>
          </a:prstGeom>
        </p:spPr>
      </p:pic>
      <p:pic>
        <p:nvPicPr>
          <p:cNvPr id="43" name="Picture 4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859314"/>
            <a:ext cx="203200" cy="304800"/>
          </a:xfrm>
          <a:prstGeom prst="rect">
            <a:avLst/>
          </a:prstGeom>
        </p:spPr>
      </p:pic>
      <p:pic>
        <p:nvPicPr>
          <p:cNvPr id="44" name="Picture 4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859314"/>
            <a:ext cx="203200" cy="304800"/>
          </a:xfrm>
          <a:prstGeom prst="rect">
            <a:avLst/>
          </a:prstGeom>
        </p:spPr>
      </p:pic>
      <p:pic>
        <p:nvPicPr>
          <p:cNvPr id="45" name="Picture 4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859314"/>
            <a:ext cx="203200" cy="304800"/>
          </a:xfrm>
          <a:prstGeom prst="rect">
            <a:avLst/>
          </a:prstGeom>
        </p:spPr>
      </p:pic>
      <p:pic>
        <p:nvPicPr>
          <p:cNvPr id="46" name="Picture 4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859314"/>
            <a:ext cx="203200" cy="304800"/>
          </a:xfrm>
          <a:prstGeom prst="rect">
            <a:avLst/>
          </a:prstGeom>
        </p:spPr>
      </p:pic>
      <p:pic>
        <p:nvPicPr>
          <p:cNvPr id="47" name="Picture 4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859314"/>
            <a:ext cx="203200" cy="304800"/>
          </a:xfrm>
          <a:prstGeom prst="rect">
            <a:avLst/>
          </a:prstGeom>
        </p:spPr>
      </p:pic>
      <p:pic>
        <p:nvPicPr>
          <p:cNvPr id="48" name="Picture 4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859314"/>
            <a:ext cx="203200" cy="304800"/>
          </a:xfrm>
          <a:prstGeom prst="rect">
            <a:avLst/>
          </a:prstGeom>
        </p:spPr>
      </p:pic>
      <p:pic>
        <p:nvPicPr>
          <p:cNvPr id="49" name="Picture 4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164114"/>
            <a:ext cx="203200" cy="304800"/>
          </a:xfrm>
          <a:prstGeom prst="rect">
            <a:avLst/>
          </a:prstGeom>
        </p:spPr>
      </p:pic>
      <p:pic>
        <p:nvPicPr>
          <p:cNvPr id="50" name="Picture 4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164114"/>
            <a:ext cx="203200" cy="304800"/>
          </a:xfrm>
          <a:prstGeom prst="rect">
            <a:avLst/>
          </a:prstGeom>
        </p:spPr>
      </p:pic>
      <p:pic>
        <p:nvPicPr>
          <p:cNvPr id="51" name="Picture 5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64114"/>
            <a:ext cx="203200" cy="304800"/>
          </a:xfrm>
          <a:prstGeom prst="rect">
            <a:avLst/>
          </a:prstGeom>
        </p:spPr>
      </p:pic>
      <p:pic>
        <p:nvPicPr>
          <p:cNvPr id="52" name="Picture 5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164114"/>
            <a:ext cx="203200" cy="304800"/>
          </a:xfrm>
          <a:prstGeom prst="rect">
            <a:avLst/>
          </a:prstGeom>
        </p:spPr>
      </p:pic>
      <p:pic>
        <p:nvPicPr>
          <p:cNvPr id="53" name="Picture 5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3164114"/>
            <a:ext cx="203200" cy="304800"/>
          </a:xfrm>
          <a:prstGeom prst="rect">
            <a:avLst/>
          </a:prstGeom>
        </p:spPr>
      </p:pic>
      <p:pic>
        <p:nvPicPr>
          <p:cNvPr id="54" name="Picture 5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164114"/>
            <a:ext cx="203200" cy="304800"/>
          </a:xfrm>
          <a:prstGeom prst="rect">
            <a:avLst/>
          </a:prstGeom>
        </p:spPr>
      </p:pic>
      <p:pic>
        <p:nvPicPr>
          <p:cNvPr id="55" name="Picture 5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164114"/>
            <a:ext cx="203200" cy="304800"/>
          </a:xfrm>
          <a:prstGeom prst="rect">
            <a:avLst/>
          </a:prstGeom>
        </p:spPr>
      </p:pic>
      <p:pic>
        <p:nvPicPr>
          <p:cNvPr id="56" name="Picture 5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3164114"/>
            <a:ext cx="203200" cy="304800"/>
          </a:xfrm>
          <a:prstGeom prst="rect">
            <a:avLst/>
          </a:prstGeom>
        </p:spPr>
      </p:pic>
      <p:pic>
        <p:nvPicPr>
          <p:cNvPr id="57" name="Picture 5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164114"/>
            <a:ext cx="203200" cy="304800"/>
          </a:xfrm>
          <a:prstGeom prst="rect">
            <a:avLst/>
          </a:prstGeom>
        </p:spPr>
      </p:pic>
      <p:pic>
        <p:nvPicPr>
          <p:cNvPr id="58" name="Picture 5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3164114"/>
            <a:ext cx="203200" cy="304800"/>
          </a:xfrm>
          <a:prstGeom prst="rect">
            <a:avLst/>
          </a:prstGeom>
        </p:spPr>
      </p:pic>
      <p:pic>
        <p:nvPicPr>
          <p:cNvPr id="59" name="Picture 5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3164114"/>
            <a:ext cx="203200" cy="304800"/>
          </a:xfrm>
          <a:prstGeom prst="rect">
            <a:avLst/>
          </a:prstGeom>
        </p:spPr>
      </p:pic>
      <p:pic>
        <p:nvPicPr>
          <p:cNvPr id="60" name="Picture 5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164114"/>
            <a:ext cx="203200" cy="30480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3047999" y="2867932"/>
            <a:ext cx="2791884" cy="26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7999" y="2446962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</a:t>
            </a:r>
          </a:p>
        </p:txBody>
      </p:sp>
      <p:pic>
        <p:nvPicPr>
          <p:cNvPr id="2" name="Picture 1" descr="ma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8" y="2126283"/>
            <a:ext cx="4088583" cy="2675246"/>
          </a:xfrm>
          <a:prstGeom prst="rect">
            <a:avLst/>
          </a:prstGeom>
        </p:spPr>
      </p:pic>
      <p:pic>
        <p:nvPicPr>
          <p:cNvPr id="3" name="Picture 2" descr="gat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87" y="2404624"/>
            <a:ext cx="1346200" cy="1549400"/>
          </a:xfrm>
          <a:prstGeom prst="rect">
            <a:avLst/>
          </a:prstGeom>
        </p:spPr>
      </p:pic>
      <p:pic>
        <p:nvPicPr>
          <p:cNvPr id="63" name="Picture 6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4242"/>
            <a:ext cx="203200" cy="304800"/>
          </a:xfrm>
          <a:prstGeom prst="rect">
            <a:avLst/>
          </a:prstGeom>
        </p:spPr>
      </p:pic>
      <p:pic>
        <p:nvPicPr>
          <p:cNvPr id="64" name="Picture 6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204242"/>
            <a:ext cx="203200" cy="304800"/>
          </a:xfrm>
          <a:prstGeom prst="rect">
            <a:avLst/>
          </a:prstGeom>
        </p:spPr>
      </p:pic>
      <p:pic>
        <p:nvPicPr>
          <p:cNvPr id="65" name="Picture 6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204242"/>
            <a:ext cx="203200" cy="304800"/>
          </a:xfrm>
          <a:prstGeom prst="rect">
            <a:avLst/>
          </a:prstGeom>
        </p:spPr>
      </p:pic>
      <p:pic>
        <p:nvPicPr>
          <p:cNvPr id="66" name="Picture 6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04242"/>
            <a:ext cx="203200" cy="304800"/>
          </a:xfrm>
          <a:prstGeom prst="rect">
            <a:avLst/>
          </a:prstGeom>
        </p:spPr>
      </p:pic>
      <p:pic>
        <p:nvPicPr>
          <p:cNvPr id="67" name="Picture 6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204242"/>
            <a:ext cx="203200" cy="304800"/>
          </a:xfrm>
          <a:prstGeom prst="rect">
            <a:avLst/>
          </a:prstGeom>
        </p:spPr>
      </p:pic>
      <p:pic>
        <p:nvPicPr>
          <p:cNvPr id="68" name="Picture 6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204242"/>
            <a:ext cx="203200" cy="304800"/>
          </a:xfrm>
          <a:prstGeom prst="rect">
            <a:avLst/>
          </a:prstGeom>
        </p:spPr>
      </p:pic>
      <p:pic>
        <p:nvPicPr>
          <p:cNvPr id="69" name="Picture 6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04242"/>
            <a:ext cx="203200" cy="304800"/>
          </a:xfrm>
          <a:prstGeom prst="rect">
            <a:avLst/>
          </a:prstGeom>
        </p:spPr>
      </p:pic>
      <p:pic>
        <p:nvPicPr>
          <p:cNvPr id="70" name="Picture 6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204242"/>
            <a:ext cx="203200" cy="304800"/>
          </a:xfrm>
          <a:prstGeom prst="rect">
            <a:avLst/>
          </a:prstGeom>
        </p:spPr>
      </p:pic>
      <p:pic>
        <p:nvPicPr>
          <p:cNvPr id="71" name="Picture 7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204242"/>
            <a:ext cx="203200" cy="304800"/>
          </a:xfrm>
          <a:prstGeom prst="rect">
            <a:avLst/>
          </a:prstGeom>
        </p:spPr>
      </p:pic>
      <p:pic>
        <p:nvPicPr>
          <p:cNvPr id="72" name="Picture 7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204242"/>
            <a:ext cx="203200" cy="304800"/>
          </a:xfrm>
          <a:prstGeom prst="rect">
            <a:avLst/>
          </a:prstGeom>
        </p:spPr>
      </p:pic>
      <p:pic>
        <p:nvPicPr>
          <p:cNvPr id="73" name="Picture 7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204242"/>
            <a:ext cx="203200" cy="304800"/>
          </a:xfrm>
          <a:prstGeom prst="rect">
            <a:avLst/>
          </a:prstGeom>
        </p:spPr>
      </p:pic>
      <p:pic>
        <p:nvPicPr>
          <p:cNvPr id="74" name="Picture 7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3204242"/>
            <a:ext cx="203200" cy="304800"/>
          </a:xfrm>
          <a:prstGeom prst="rect">
            <a:avLst/>
          </a:prstGeom>
        </p:spPr>
      </p:pic>
      <p:pic>
        <p:nvPicPr>
          <p:cNvPr id="75" name="Picture 7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9042"/>
            <a:ext cx="203200" cy="304800"/>
          </a:xfrm>
          <a:prstGeom prst="rect">
            <a:avLst/>
          </a:prstGeom>
        </p:spPr>
      </p:pic>
      <p:pic>
        <p:nvPicPr>
          <p:cNvPr id="76" name="Picture 7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509042"/>
            <a:ext cx="203200" cy="304800"/>
          </a:xfrm>
          <a:prstGeom prst="rect">
            <a:avLst/>
          </a:prstGeom>
        </p:spPr>
      </p:pic>
      <p:pic>
        <p:nvPicPr>
          <p:cNvPr id="77" name="Picture 7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509042"/>
            <a:ext cx="203200" cy="304800"/>
          </a:xfrm>
          <a:prstGeom prst="rect">
            <a:avLst/>
          </a:prstGeom>
        </p:spPr>
      </p:pic>
      <p:pic>
        <p:nvPicPr>
          <p:cNvPr id="78" name="Picture 7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09042"/>
            <a:ext cx="203200" cy="304800"/>
          </a:xfrm>
          <a:prstGeom prst="rect">
            <a:avLst/>
          </a:prstGeom>
        </p:spPr>
      </p:pic>
      <p:pic>
        <p:nvPicPr>
          <p:cNvPr id="79" name="Picture 7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509042"/>
            <a:ext cx="203200" cy="304800"/>
          </a:xfrm>
          <a:prstGeom prst="rect">
            <a:avLst/>
          </a:prstGeom>
        </p:spPr>
      </p:pic>
      <p:pic>
        <p:nvPicPr>
          <p:cNvPr id="80" name="Picture 7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509042"/>
            <a:ext cx="203200" cy="304800"/>
          </a:xfrm>
          <a:prstGeom prst="rect">
            <a:avLst/>
          </a:prstGeom>
        </p:spPr>
      </p:pic>
      <p:pic>
        <p:nvPicPr>
          <p:cNvPr id="81" name="Picture 8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09042"/>
            <a:ext cx="203200" cy="304800"/>
          </a:xfrm>
          <a:prstGeom prst="rect">
            <a:avLst/>
          </a:prstGeom>
        </p:spPr>
      </p:pic>
      <p:pic>
        <p:nvPicPr>
          <p:cNvPr id="82" name="Picture 8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509042"/>
            <a:ext cx="203200" cy="304800"/>
          </a:xfrm>
          <a:prstGeom prst="rect">
            <a:avLst/>
          </a:prstGeom>
        </p:spPr>
      </p:pic>
      <p:pic>
        <p:nvPicPr>
          <p:cNvPr id="83" name="Picture 8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509042"/>
            <a:ext cx="203200" cy="304800"/>
          </a:xfrm>
          <a:prstGeom prst="rect">
            <a:avLst/>
          </a:prstGeom>
        </p:spPr>
      </p:pic>
      <p:pic>
        <p:nvPicPr>
          <p:cNvPr id="84" name="Picture 8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9042"/>
            <a:ext cx="203200" cy="304800"/>
          </a:xfrm>
          <a:prstGeom prst="rect">
            <a:avLst/>
          </a:prstGeom>
        </p:spPr>
      </p:pic>
      <p:pic>
        <p:nvPicPr>
          <p:cNvPr id="85" name="Picture 8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509042"/>
            <a:ext cx="203200" cy="304800"/>
          </a:xfrm>
          <a:prstGeom prst="rect">
            <a:avLst/>
          </a:prstGeom>
        </p:spPr>
      </p:pic>
      <p:pic>
        <p:nvPicPr>
          <p:cNvPr id="86" name="Picture 8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3509042"/>
            <a:ext cx="203200" cy="304800"/>
          </a:xfrm>
          <a:prstGeom prst="rect">
            <a:avLst/>
          </a:prstGeom>
        </p:spPr>
      </p:pic>
      <p:pic>
        <p:nvPicPr>
          <p:cNvPr id="87" name="Picture 8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05224"/>
            <a:ext cx="203200" cy="304800"/>
          </a:xfrm>
          <a:prstGeom prst="rect">
            <a:avLst/>
          </a:prstGeom>
        </p:spPr>
      </p:pic>
      <p:pic>
        <p:nvPicPr>
          <p:cNvPr id="88" name="Picture 8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805224"/>
            <a:ext cx="203200" cy="304800"/>
          </a:xfrm>
          <a:prstGeom prst="rect">
            <a:avLst/>
          </a:prstGeom>
        </p:spPr>
      </p:pic>
      <p:pic>
        <p:nvPicPr>
          <p:cNvPr id="89" name="Picture 8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805224"/>
            <a:ext cx="203200" cy="304800"/>
          </a:xfrm>
          <a:prstGeom prst="rect">
            <a:avLst/>
          </a:prstGeom>
        </p:spPr>
      </p:pic>
      <p:pic>
        <p:nvPicPr>
          <p:cNvPr id="90" name="Picture 8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05224"/>
            <a:ext cx="203200" cy="304800"/>
          </a:xfrm>
          <a:prstGeom prst="rect">
            <a:avLst/>
          </a:prstGeom>
        </p:spPr>
      </p:pic>
      <p:pic>
        <p:nvPicPr>
          <p:cNvPr id="91" name="Picture 9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805224"/>
            <a:ext cx="203200" cy="304800"/>
          </a:xfrm>
          <a:prstGeom prst="rect">
            <a:avLst/>
          </a:prstGeom>
        </p:spPr>
      </p:pic>
      <p:pic>
        <p:nvPicPr>
          <p:cNvPr id="92" name="Picture 9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805224"/>
            <a:ext cx="203200" cy="304800"/>
          </a:xfrm>
          <a:prstGeom prst="rect">
            <a:avLst/>
          </a:prstGeom>
        </p:spPr>
      </p:pic>
      <p:pic>
        <p:nvPicPr>
          <p:cNvPr id="93" name="Picture 9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5224"/>
            <a:ext cx="203200" cy="304800"/>
          </a:xfrm>
          <a:prstGeom prst="rect">
            <a:avLst/>
          </a:prstGeom>
        </p:spPr>
      </p:pic>
      <p:pic>
        <p:nvPicPr>
          <p:cNvPr id="94" name="Picture 9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805224"/>
            <a:ext cx="203200" cy="304800"/>
          </a:xfrm>
          <a:prstGeom prst="rect">
            <a:avLst/>
          </a:prstGeom>
        </p:spPr>
      </p:pic>
      <p:pic>
        <p:nvPicPr>
          <p:cNvPr id="95" name="Picture 9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805224"/>
            <a:ext cx="203200" cy="304800"/>
          </a:xfrm>
          <a:prstGeom prst="rect">
            <a:avLst/>
          </a:prstGeom>
        </p:spPr>
      </p:pic>
      <p:pic>
        <p:nvPicPr>
          <p:cNvPr id="96" name="Picture 9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05224"/>
            <a:ext cx="203200" cy="304800"/>
          </a:xfrm>
          <a:prstGeom prst="rect">
            <a:avLst/>
          </a:prstGeom>
        </p:spPr>
      </p:pic>
      <p:pic>
        <p:nvPicPr>
          <p:cNvPr id="97" name="Picture 9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805224"/>
            <a:ext cx="203200" cy="304800"/>
          </a:xfrm>
          <a:prstGeom prst="rect">
            <a:avLst/>
          </a:prstGeom>
        </p:spPr>
      </p:pic>
      <p:pic>
        <p:nvPicPr>
          <p:cNvPr id="98" name="Picture 9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3805224"/>
            <a:ext cx="203200" cy="304800"/>
          </a:xfrm>
          <a:prstGeom prst="rect">
            <a:avLst/>
          </a:prstGeom>
        </p:spPr>
      </p:pic>
      <p:pic>
        <p:nvPicPr>
          <p:cNvPr id="99" name="Picture 9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10024"/>
            <a:ext cx="203200" cy="304800"/>
          </a:xfrm>
          <a:prstGeom prst="rect">
            <a:avLst/>
          </a:prstGeom>
        </p:spPr>
      </p:pic>
      <p:pic>
        <p:nvPicPr>
          <p:cNvPr id="100" name="Picture 9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4110024"/>
            <a:ext cx="203200" cy="304800"/>
          </a:xfrm>
          <a:prstGeom prst="rect">
            <a:avLst/>
          </a:prstGeom>
        </p:spPr>
      </p:pic>
      <p:pic>
        <p:nvPicPr>
          <p:cNvPr id="101" name="Picture 10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4110024"/>
            <a:ext cx="203200" cy="304800"/>
          </a:xfrm>
          <a:prstGeom prst="rect">
            <a:avLst/>
          </a:prstGeom>
        </p:spPr>
      </p:pic>
      <p:pic>
        <p:nvPicPr>
          <p:cNvPr id="102" name="Picture 10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110024"/>
            <a:ext cx="203200" cy="304800"/>
          </a:xfrm>
          <a:prstGeom prst="rect">
            <a:avLst/>
          </a:prstGeom>
        </p:spPr>
      </p:pic>
      <p:pic>
        <p:nvPicPr>
          <p:cNvPr id="103" name="Picture 10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4110024"/>
            <a:ext cx="203200" cy="304800"/>
          </a:xfrm>
          <a:prstGeom prst="rect">
            <a:avLst/>
          </a:prstGeom>
        </p:spPr>
      </p:pic>
      <p:pic>
        <p:nvPicPr>
          <p:cNvPr id="104" name="Picture 10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4110024"/>
            <a:ext cx="203200" cy="304800"/>
          </a:xfrm>
          <a:prstGeom prst="rect">
            <a:avLst/>
          </a:prstGeom>
        </p:spPr>
      </p:pic>
      <p:pic>
        <p:nvPicPr>
          <p:cNvPr id="105" name="Picture 10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110024"/>
            <a:ext cx="203200" cy="304800"/>
          </a:xfrm>
          <a:prstGeom prst="rect">
            <a:avLst/>
          </a:prstGeom>
        </p:spPr>
      </p:pic>
      <p:pic>
        <p:nvPicPr>
          <p:cNvPr id="106" name="Picture 10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4110024"/>
            <a:ext cx="203200" cy="304800"/>
          </a:xfrm>
          <a:prstGeom prst="rect">
            <a:avLst/>
          </a:prstGeom>
        </p:spPr>
      </p:pic>
      <p:pic>
        <p:nvPicPr>
          <p:cNvPr id="107" name="Picture 10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4110024"/>
            <a:ext cx="203200" cy="304800"/>
          </a:xfrm>
          <a:prstGeom prst="rect">
            <a:avLst/>
          </a:prstGeom>
        </p:spPr>
      </p:pic>
      <p:pic>
        <p:nvPicPr>
          <p:cNvPr id="108" name="Picture 10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110024"/>
            <a:ext cx="203200" cy="304800"/>
          </a:xfrm>
          <a:prstGeom prst="rect">
            <a:avLst/>
          </a:prstGeom>
        </p:spPr>
      </p:pic>
      <p:pic>
        <p:nvPicPr>
          <p:cNvPr id="109" name="Picture 10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4110024"/>
            <a:ext cx="203200" cy="304800"/>
          </a:xfrm>
          <a:prstGeom prst="rect">
            <a:avLst/>
          </a:prstGeom>
        </p:spPr>
      </p:pic>
      <p:pic>
        <p:nvPicPr>
          <p:cNvPr id="110" name="Picture 10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4110024"/>
            <a:ext cx="203200" cy="304800"/>
          </a:xfrm>
          <a:prstGeom prst="rect">
            <a:avLst/>
          </a:prstGeom>
        </p:spPr>
      </p:pic>
      <p:cxnSp>
        <p:nvCxnSpPr>
          <p:cNvPr id="112" name="Straight Arrow Connector 111"/>
          <p:cNvCxnSpPr/>
          <p:nvPr/>
        </p:nvCxnSpPr>
        <p:spPr>
          <a:xfrm flipH="1">
            <a:off x="3048001" y="4419612"/>
            <a:ext cx="2791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" name="Picture 110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7513"/>
            <a:ext cx="200025" cy="301529"/>
          </a:xfrm>
          <a:prstGeom prst="rect">
            <a:avLst/>
          </a:prstGeom>
        </p:spPr>
      </p:pic>
      <p:pic>
        <p:nvPicPr>
          <p:cNvPr id="116" name="Picture 115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75" y="3207513"/>
            <a:ext cx="200025" cy="301529"/>
          </a:xfrm>
          <a:prstGeom prst="rect">
            <a:avLst/>
          </a:prstGeom>
        </p:spPr>
      </p:pic>
      <p:pic>
        <p:nvPicPr>
          <p:cNvPr id="117" name="Picture 116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207513"/>
            <a:ext cx="200025" cy="301529"/>
          </a:xfrm>
          <a:prstGeom prst="rect">
            <a:avLst/>
          </a:prstGeom>
        </p:spPr>
      </p:pic>
      <p:pic>
        <p:nvPicPr>
          <p:cNvPr id="118" name="Picture 117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75" y="3512313"/>
            <a:ext cx="200025" cy="301529"/>
          </a:xfrm>
          <a:prstGeom prst="rect">
            <a:avLst/>
          </a:prstGeom>
        </p:spPr>
      </p:pic>
      <p:pic>
        <p:nvPicPr>
          <p:cNvPr id="120" name="Picture 119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75" y="3207513"/>
            <a:ext cx="200025" cy="301529"/>
          </a:xfrm>
          <a:prstGeom prst="rect">
            <a:avLst/>
          </a:prstGeom>
        </p:spPr>
      </p:pic>
      <p:pic>
        <p:nvPicPr>
          <p:cNvPr id="121" name="Picture 120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207513"/>
            <a:ext cx="200025" cy="301529"/>
          </a:xfrm>
          <a:prstGeom prst="rect">
            <a:avLst/>
          </a:prstGeom>
        </p:spPr>
      </p:pic>
      <p:pic>
        <p:nvPicPr>
          <p:cNvPr id="122" name="Picture 121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3207513"/>
            <a:ext cx="200025" cy="301529"/>
          </a:xfrm>
          <a:prstGeom prst="rect">
            <a:avLst/>
          </a:prstGeom>
        </p:spPr>
      </p:pic>
      <p:pic>
        <p:nvPicPr>
          <p:cNvPr id="123" name="Picture 122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12313"/>
            <a:ext cx="200025" cy="301529"/>
          </a:xfrm>
          <a:prstGeom prst="rect">
            <a:avLst/>
          </a:prstGeom>
        </p:spPr>
      </p:pic>
      <p:pic>
        <p:nvPicPr>
          <p:cNvPr id="124" name="Picture 123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511885"/>
            <a:ext cx="200025" cy="301529"/>
          </a:xfrm>
          <a:prstGeom prst="rect">
            <a:avLst/>
          </a:prstGeom>
        </p:spPr>
      </p:pic>
      <p:pic>
        <p:nvPicPr>
          <p:cNvPr id="125" name="Picture 124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3512313"/>
            <a:ext cx="200025" cy="301529"/>
          </a:xfrm>
          <a:prstGeom prst="rect">
            <a:avLst/>
          </a:prstGeom>
        </p:spPr>
      </p:pic>
      <p:pic>
        <p:nvPicPr>
          <p:cNvPr id="126" name="Picture 125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3512313"/>
            <a:ext cx="200025" cy="301529"/>
          </a:xfrm>
          <a:prstGeom prst="rect">
            <a:avLst/>
          </a:prstGeom>
        </p:spPr>
      </p:pic>
      <p:pic>
        <p:nvPicPr>
          <p:cNvPr id="127" name="Picture 126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3808495"/>
            <a:ext cx="200025" cy="301529"/>
          </a:xfrm>
          <a:prstGeom prst="rect">
            <a:avLst/>
          </a:prstGeom>
        </p:spPr>
      </p:pic>
      <p:pic>
        <p:nvPicPr>
          <p:cNvPr id="128" name="Picture 127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3810611"/>
            <a:ext cx="200025" cy="301529"/>
          </a:xfrm>
          <a:prstGeom prst="rect">
            <a:avLst/>
          </a:prstGeom>
        </p:spPr>
      </p:pic>
      <p:pic>
        <p:nvPicPr>
          <p:cNvPr id="129" name="Picture 128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810611"/>
            <a:ext cx="200025" cy="301529"/>
          </a:xfrm>
          <a:prstGeom prst="rect">
            <a:avLst/>
          </a:prstGeom>
        </p:spPr>
      </p:pic>
      <p:pic>
        <p:nvPicPr>
          <p:cNvPr id="130" name="Picture 129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810611"/>
            <a:ext cx="200025" cy="301529"/>
          </a:xfrm>
          <a:prstGeom prst="rect">
            <a:avLst/>
          </a:prstGeom>
        </p:spPr>
      </p:pic>
      <p:pic>
        <p:nvPicPr>
          <p:cNvPr id="131" name="Picture 130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808495"/>
            <a:ext cx="200025" cy="301529"/>
          </a:xfrm>
          <a:prstGeom prst="rect">
            <a:avLst/>
          </a:prstGeom>
        </p:spPr>
      </p:pic>
      <p:pic>
        <p:nvPicPr>
          <p:cNvPr id="132" name="Picture 131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08495"/>
            <a:ext cx="200025" cy="301529"/>
          </a:xfrm>
          <a:prstGeom prst="rect">
            <a:avLst/>
          </a:prstGeom>
        </p:spPr>
      </p:pic>
      <p:pic>
        <p:nvPicPr>
          <p:cNvPr id="133" name="Picture 132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10611"/>
            <a:ext cx="200025" cy="301529"/>
          </a:xfrm>
          <a:prstGeom prst="rect">
            <a:avLst/>
          </a:prstGeom>
        </p:spPr>
      </p:pic>
      <p:pic>
        <p:nvPicPr>
          <p:cNvPr id="134" name="Picture 133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4113295"/>
            <a:ext cx="200025" cy="301529"/>
          </a:xfrm>
          <a:prstGeom prst="rect">
            <a:avLst/>
          </a:prstGeom>
        </p:spPr>
      </p:pic>
      <p:pic>
        <p:nvPicPr>
          <p:cNvPr id="135" name="Picture 134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4113295"/>
            <a:ext cx="200025" cy="301529"/>
          </a:xfrm>
          <a:prstGeom prst="rect">
            <a:avLst/>
          </a:prstGeom>
        </p:spPr>
      </p:pic>
      <p:pic>
        <p:nvPicPr>
          <p:cNvPr id="136" name="Picture 135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25" y="4113295"/>
            <a:ext cx="200025" cy="301529"/>
          </a:xfrm>
          <a:prstGeom prst="rect">
            <a:avLst/>
          </a:prstGeom>
        </p:spPr>
      </p:pic>
      <p:pic>
        <p:nvPicPr>
          <p:cNvPr id="137" name="Picture 136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4110024"/>
            <a:ext cx="200025" cy="301529"/>
          </a:xfrm>
          <a:prstGeom prst="rect">
            <a:avLst/>
          </a:prstGeom>
        </p:spPr>
      </p:pic>
      <p:pic>
        <p:nvPicPr>
          <p:cNvPr id="138" name="Picture 137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4113295"/>
            <a:ext cx="200025" cy="301529"/>
          </a:xfrm>
          <a:prstGeom prst="rect">
            <a:avLst/>
          </a:prstGeom>
        </p:spPr>
      </p:pic>
      <p:pic>
        <p:nvPicPr>
          <p:cNvPr id="139" name="Picture 138" descr="smallgategr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113295"/>
            <a:ext cx="200025" cy="301529"/>
          </a:xfrm>
          <a:prstGeom prst="rect">
            <a:avLst/>
          </a:prstGeom>
        </p:spPr>
      </p:pic>
      <p:pic>
        <p:nvPicPr>
          <p:cNvPr id="140" name="Picture 139" descr="smallgater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58332"/>
            <a:ext cx="201042" cy="303063"/>
          </a:xfrm>
          <a:prstGeom prst="rect">
            <a:avLst/>
          </a:prstGeom>
        </p:spPr>
      </p:pic>
      <p:pic>
        <p:nvPicPr>
          <p:cNvPr id="141" name="Picture 140" descr="smallgater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64869"/>
            <a:ext cx="201042" cy="303063"/>
          </a:xfrm>
          <a:prstGeom prst="rect">
            <a:avLst/>
          </a:prstGeom>
        </p:spPr>
      </p:pic>
      <p:pic>
        <p:nvPicPr>
          <p:cNvPr id="142" name="Picture 141" descr="smallgater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566403"/>
            <a:ext cx="201042" cy="303063"/>
          </a:xfrm>
          <a:prstGeom prst="rect">
            <a:avLst/>
          </a:prstGeom>
        </p:spPr>
      </p:pic>
      <p:pic>
        <p:nvPicPr>
          <p:cNvPr id="143" name="Picture 142" descr="smallgater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167385"/>
            <a:ext cx="201042" cy="303063"/>
          </a:xfrm>
          <a:prstGeom prst="rect">
            <a:avLst/>
          </a:prstGeom>
        </p:spPr>
      </p:pic>
      <p:pic>
        <p:nvPicPr>
          <p:cNvPr id="144" name="Picture 143" descr="smallgater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566403"/>
            <a:ext cx="201042" cy="303063"/>
          </a:xfrm>
          <a:prstGeom prst="rect">
            <a:avLst/>
          </a:prstGeom>
        </p:spPr>
      </p:pic>
      <p:pic>
        <p:nvPicPr>
          <p:cNvPr id="145" name="Picture 144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" y="2261603"/>
            <a:ext cx="198872" cy="299792"/>
          </a:xfrm>
          <a:prstGeom prst="rect">
            <a:avLst/>
          </a:prstGeom>
        </p:spPr>
      </p:pic>
      <p:pic>
        <p:nvPicPr>
          <p:cNvPr id="146" name="Picture 145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261603"/>
            <a:ext cx="198872" cy="299792"/>
          </a:xfrm>
          <a:prstGeom prst="rect">
            <a:avLst/>
          </a:prstGeom>
        </p:spPr>
      </p:pic>
      <p:pic>
        <p:nvPicPr>
          <p:cNvPr id="147" name="Picture 146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2" y="2261603"/>
            <a:ext cx="198872" cy="299792"/>
          </a:xfrm>
          <a:prstGeom prst="rect">
            <a:avLst/>
          </a:prstGeom>
        </p:spPr>
      </p:pic>
      <p:pic>
        <p:nvPicPr>
          <p:cNvPr id="148" name="Picture 147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8" y="2261603"/>
            <a:ext cx="198872" cy="299792"/>
          </a:xfrm>
          <a:prstGeom prst="rect">
            <a:avLst/>
          </a:prstGeom>
        </p:spPr>
      </p:pic>
      <p:pic>
        <p:nvPicPr>
          <p:cNvPr id="149" name="Picture 148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28" y="2261603"/>
            <a:ext cx="198872" cy="299792"/>
          </a:xfrm>
          <a:prstGeom prst="rect">
            <a:avLst/>
          </a:prstGeom>
        </p:spPr>
      </p:pic>
      <p:pic>
        <p:nvPicPr>
          <p:cNvPr id="150" name="Picture 149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8" y="2261603"/>
            <a:ext cx="198872" cy="299792"/>
          </a:xfrm>
          <a:prstGeom prst="rect">
            <a:avLst/>
          </a:prstGeom>
        </p:spPr>
      </p:pic>
      <p:pic>
        <p:nvPicPr>
          <p:cNvPr id="151" name="Picture 150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28" y="2261603"/>
            <a:ext cx="198872" cy="299792"/>
          </a:xfrm>
          <a:prstGeom prst="rect">
            <a:avLst/>
          </a:prstGeom>
        </p:spPr>
      </p:pic>
      <p:pic>
        <p:nvPicPr>
          <p:cNvPr id="152" name="Picture 151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6" y="2261603"/>
            <a:ext cx="198872" cy="299792"/>
          </a:xfrm>
          <a:prstGeom prst="rect">
            <a:avLst/>
          </a:prstGeom>
        </p:spPr>
      </p:pic>
      <p:pic>
        <p:nvPicPr>
          <p:cNvPr id="153" name="Picture 152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28" y="2261603"/>
            <a:ext cx="198872" cy="299792"/>
          </a:xfrm>
          <a:prstGeom prst="rect">
            <a:avLst/>
          </a:prstGeom>
        </p:spPr>
      </p:pic>
      <p:pic>
        <p:nvPicPr>
          <p:cNvPr id="154" name="Picture 153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263340"/>
            <a:ext cx="198872" cy="299792"/>
          </a:xfrm>
          <a:prstGeom prst="rect">
            <a:avLst/>
          </a:prstGeom>
        </p:spPr>
      </p:pic>
      <p:pic>
        <p:nvPicPr>
          <p:cNvPr id="155" name="Picture 154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266611"/>
            <a:ext cx="198872" cy="299792"/>
          </a:xfrm>
          <a:prstGeom prst="rect">
            <a:avLst/>
          </a:prstGeom>
        </p:spPr>
      </p:pic>
      <p:pic>
        <p:nvPicPr>
          <p:cNvPr id="156" name="Picture 155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" y="2569674"/>
            <a:ext cx="198872" cy="299792"/>
          </a:xfrm>
          <a:prstGeom prst="rect">
            <a:avLst/>
          </a:prstGeom>
        </p:spPr>
      </p:pic>
      <p:pic>
        <p:nvPicPr>
          <p:cNvPr id="157" name="Picture 156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8" y="2569674"/>
            <a:ext cx="198872" cy="299792"/>
          </a:xfrm>
          <a:prstGeom prst="rect">
            <a:avLst/>
          </a:prstGeom>
        </p:spPr>
      </p:pic>
      <p:pic>
        <p:nvPicPr>
          <p:cNvPr id="158" name="Picture 157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8" y="2568140"/>
            <a:ext cx="198872" cy="299792"/>
          </a:xfrm>
          <a:prstGeom prst="rect">
            <a:avLst/>
          </a:prstGeom>
        </p:spPr>
      </p:pic>
      <p:pic>
        <p:nvPicPr>
          <p:cNvPr id="159" name="Picture 158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569674"/>
            <a:ext cx="198872" cy="299792"/>
          </a:xfrm>
          <a:prstGeom prst="rect">
            <a:avLst/>
          </a:prstGeom>
        </p:spPr>
      </p:pic>
      <p:pic>
        <p:nvPicPr>
          <p:cNvPr id="160" name="Picture 159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569674"/>
            <a:ext cx="198872" cy="299792"/>
          </a:xfrm>
          <a:prstGeom prst="rect">
            <a:avLst/>
          </a:prstGeom>
        </p:spPr>
      </p:pic>
      <p:pic>
        <p:nvPicPr>
          <p:cNvPr id="161" name="Picture 160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8" y="2568140"/>
            <a:ext cx="198872" cy="299792"/>
          </a:xfrm>
          <a:prstGeom prst="rect">
            <a:avLst/>
          </a:prstGeom>
        </p:spPr>
      </p:pic>
      <p:pic>
        <p:nvPicPr>
          <p:cNvPr id="162" name="Picture 161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68140"/>
            <a:ext cx="198872" cy="299792"/>
          </a:xfrm>
          <a:prstGeom prst="rect">
            <a:avLst/>
          </a:prstGeom>
        </p:spPr>
      </p:pic>
      <p:pic>
        <p:nvPicPr>
          <p:cNvPr id="163" name="Picture 162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28" y="2568140"/>
            <a:ext cx="198872" cy="299792"/>
          </a:xfrm>
          <a:prstGeom prst="rect">
            <a:avLst/>
          </a:prstGeom>
        </p:spPr>
      </p:pic>
      <p:pic>
        <p:nvPicPr>
          <p:cNvPr id="164" name="Picture 163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569674"/>
            <a:ext cx="198872" cy="299792"/>
          </a:xfrm>
          <a:prstGeom prst="rect">
            <a:avLst/>
          </a:prstGeom>
        </p:spPr>
      </p:pic>
      <p:pic>
        <p:nvPicPr>
          <p:cNvPr id="165" name="Picture 164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" y="2862585"/>
            <a:ext cx="198872" cy="299792"/>
          </a:xfrm>
          <a:prstGeom prst="rect">
            <a:avLst/>
          </a:prstGeom>
        </p:spPr>
      </p:pic>
      <p:pic>
        <p:nvPicPr>
          <p:cNvPr id="166" name="Picture 165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8" y="2862585"/>
            <a:ext cx="198872" cy="299792"/>
          </a:xfrm>
          <a:prstGeom prst="rect">
            <a:avLst/>
          </a:prstGeom>
        </p:spPr>
      </p:pic>
      <p:pic>
        <p:nvPicPr>
          <p:cNvPr id="167" name="Picture 166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8" y="2862585"/>
            <a:ext cx="198872" cy="299792"/>
          </a:xfrm>
          <a:prstGeom prst="rect">
            <a:avLst/>
          </a:prstGeom>
        </p:spPr>
      </p:pic>
      <p:pic>
        <p:nvPicPr>
          <p:cNvPr id="168" name="Picture 167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8" y="2862585"/>
            <a:ext cx="198872" cy="299792"/>
          </a:xfrm>
          <a:prstGeom prst="rect">
            <a:avLst/>
          </a:prstGeom>
        </p:spPr>
      </p:pic>
      <p:pic>
        <p:nvPicPr>
          <p:cNvPr id="169" name="Picture 168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8" y="2862585"/>
            <a:ext cx="198872" cy="299792"/>
          </a:xfrm>
          <a:prstGeom prst="rect">
            <a:avLst/>
          </a:prstGeom>
        </p:spPr>
      </p:pic>
      <p:pic>
        <p:nvPicPr>
          <p:cNvPr id="170" name="Picture 169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28" y="2862585"/>
            <a:ext cx="198872" cy="299792"/>
          </a:xfrm>
          <a:prstGeom prst="rect">
            <a:avLst/>
          </a:prstGeom>
        </p:spPr>
      </p:pic>
      <p:pic>
        <p:nvPicPr>
          <p:cNvPr id="171" name="Picture 170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862585"/>
            <a:ext cx="198872" cy="299792"/>
          </a:xfrm>
          <a:prstGeom prst="rect">
            <a:avLst/>
          </a:prstGeom>
        </p:spPr>
      </p:pic>
      <p:pic>
        <p:nvPicPr>
          <p:cNvPr id="172" name="Picture 171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70" y="2862585"/>
            <a:ext cx="198872" cy="299792"/>
          </a:xfrm>
          <a:prstGeom prst="rect">
            <a:avLst/>
          </a:prstGeom>
        </p:spPr>
      </p:pic>
      <p:pic>
        <p:nvPicPr>
          <p:cNvPr id="173" name="Picture 172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862585"/>
            <a:ext cx="198872" cy="299792"/>
          </a:xfrm>
          <a:prstGeom prst="rect">
            <a:avLst/>
          </a:prstGeom>
        </p:spPr>
      </p:pic>
      <p:pic>
        <p:nvPicPr>
          <p:cNvPr id="174" name="Picture 173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28" y="2862585"/>
            <a:ext cx="198872" cy="299792"/>
          </a:xfrm>
          <a:prstGeom prst="rect">
            <a:avLst/>
          </a:prstGeom>
        </p:spPr>
      </p:pic>
      <p:pic>
        <p:nvPicPr>
          <p:cNvPr id="175" name="Picture 174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28" y="2862585"/>
            <a:ext cx="198872" cy="299792"/>
          </a:xfrm>
          <a:prstGeom prst="rect">
            <a:avLst/>
          </a:prstGeom>
        </p:spPr>
      </p:pic>
      <p:pic>
        <p:nvPicPr>
          <p:cNvPr id="176" name="Picture 175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28" y="2862585"/>
            <a:ext cx="198872" cy="299792"/>
          </a:xfrm>
          <a:prstGeom prst="rect">
            <a:avLst/>
          </a:prstGeom>
        </p:spPr>
      </p:pic>
      <p:pic>
        <p:nvPicPr>
          <p:cNvPr id="177" name="Picture 176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" y="3165851"/>
            <a:ext cx="198872" cy="299792"/>
          </a:xfrm>
          <a:prstGeom prst="rect">
            <a:avLst/>
          </a:prstGeom>
        </p:spPr>
      </p:pic>
      <p:pic>
        <p:nvPicPr>
          <p:cNvPr id="178" name="Picture 177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165851"/>
            <a:ext cx="198872" cy="299792"/>
          </a:xfrm>
          <a:prstGeom prst="rect">
            <a:avLst/>
          </a:prstGeom>
        </p:spPr>
      </p:pic>
      <p:pic>
        <p:nvPicPr>
          <p:cNvPr id="179" name="Picture 178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0" y="3165851"/>
            <a:ext cx="198872" cy="299792"/>
          </a:xfrm>
          <a:prstGeom prst="rect">
            <a:avLst/>
          </a:prstGeom>
        </p:spPr>
      </p:pic>
      <p:pic>
        <p:nvPicPr>
          <p:cNvPr id="180" name="Picture 179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8" y="3167385"/>
            <a:ext cx="198872" cy="299792"/>
          </a:xfrm>
          <a:prstGeom prst="rect">
            <a:avLst/>
          </a:prstGeom>
        </p:spPr>
      </p:pic>
      <p:pic>
        <p:nvPicPr>
          <p:cNvPr id="181" name="Picture 180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3167385"/>
            <a:ext cx="198872" cy="299792"/>
          </a:xfrm>
          <a:prstGeom prst="rect">
            <a:avLst/>
          </a:prstGeom>
        </p:spPr>
      </p:pic>
      <p:pic>
        <p:nvPicPr>
          <p:cNvPr id="182" name="Picture 181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8" y="3167385"/>
            <a:ext cx="198872" cy="299792"/>
          </a:xfrm>
          <a:prstGeom prst="rect">
            <a:avLst/>
          </a:prstGeom>
        </p:spPr>
      </p:pic>
      <p:pic>
        <p:nvPicPr>
          <p:cNvPr id="183" name="Picture 182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70" y="3165851"/>
            <a:ext cx="198872" cy="299792"/>
          </a:xfrm>
          <a:prstGeom prst="rect">
            <a:avLst/>
          </a:prstGeom>
        </p:spPr>
      </p:pic>
      <p:pic>
        <p:nvPicPr>
          <p:cNvPr id="184" name="Picture 183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28" y="3164114"/>
            <a:ext cx="198872" cy="299792"/>
          </a:xfrm>
          <a:prstGeom prst="rect">
            <a:avLst/>
          </a:prstGeom>
        </p:spPr>
      </p:pic>
      <p:pic>
        <p:nvPicPr>
          <p:cNvPr id="185" name="Picture 184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28" y="3165851"/>
            <a:ext cx="198872" cy="299792"/>
          </a:xfrm>
          <a:prstGeom prst="rect">
            <a:avLst/>
          </a:prstGeom>
        </p:spPr>
      </p:pic>
      <p:pic>
        <p:nvPicPr>
          <p:cNvPr id="186" name="Picture 185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28" y="3167385"/>
            <a:ext cx="198872" cy="299792"/>
          </a:xfrm>
          <a:prstGeom prst="rect">
            <a:avLst/>
          </a:prstGeom>
        </p:spPr>
      </p:pic>
      <p:pic>
        <p:nvPicPr>
          <p:cNvPr id="187" name="Picture 186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28" y="3167385"/>
            <a:ext cx="198872" cy="299792"/>
          </a:xfrm>
          <a:prstGeom prst="rect">
            <a:avLst/>
          </a:prstGeom>
        </p:spPr>
      </p:pic>
      <p:sp>
        <p:nvSpPr>
          <p:cNvPr id="188" name="TextBox 187"/>
          <p:cNvSpPr txBox="1"/>
          <p:nvPr/>
        </p:nvSpPr>
        <p:spPr>
          <a:xfrm>
            <a:off x="4171600" y="4042600"/>
            <a:ext cx="166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Cut-and-choose </a:t>
            </a:r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3048000" y="5616128"/>
            <a:ext cx="2791884" cy="26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3048000" y="5164528"/>
            <a:ext cx="69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pic>
        <p:nvPicPr>
          <p:cNvPr id="191" name="Picture 190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7513"/>
            <a:ext cx="198872" cy="299792"/>
          </a:xfrm>
          <a:prstGeom prst="rect">
            <a:avLst/>
          </a:prstGeom>
        </p:spPr>
      </p:pic>
      <p:pic>
        <p:nvPicPr>
          <p:cNvPr id="192" name="Picture 191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28" y="3210987"/>
            <a:ext cx="198872" cy="299792"/>
          </a:xfrm>
          <a:prstGeom prst="rect">
            <a:avLst/>
          </a:prstGeom>
        </p:spPr>
      </p:pic>
      <p:pic>
        <p:nvPicPr>
          <p:cNvPr id="196" name="Picture 195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210987"/>
            <a:ext cx="198872" cy="299792"/>
          </a:xfrm>
          <a:prstGeom prst="rect">
            <a:avLst/>
          </a:prstGeom>
        </p:spPr>
      </p:pic>
      <p:pic>
        <p:nvPicPr>
          <p:cNvPr id="197" name="Picture 196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28" y="3207513"/>
            <a:ext cx="198872" cy="299792"/>
          </a:xfrm>
          <a:prstGeom prst="rect">
            <a:avLst/>
          </a:prstGeom>
        </p:spPr>
      </p:pic>
      <p:pic>
        <p:nvPicPr>
          <p:cNvPr id="198" name="Picture 197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53" y="3210987"/>
            <a:ext cx="198872" cy="299792"/>
          </a:xfrm>
          <a:prstGeom prst="rect">
            <a:avLst/>
          </a:prstGeom>
        </p:spPr>
      </p:pic>
      <p:pic>
        <p:nvPicPr>
          <p:cNvPr id="199" name="Picture 198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28" y="3207513"/>
            <a:ext cx="198872" cy="299792"/>
          </a:xfrm>
          <a:prstGeom prst="rect">
            <a:avLst/>
          </a:prstGeom>
        </p:spPr>
      </p:pic>
      <p:pic>
        <p:nvPicPr>
          <p:cNvPr id="200" name="Picture 199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28" y="3515584"/>
            <a:ext cx="198872" cy="299792"/>
          </a:xfrm>
          <a:prstGeom prst="rect">
            <a:avLst/>
          </a:prstGeom>
        </p:spPr>
      </p:pic>
      <p:pic>
        <p:nvPicPr>
          <p:cNvPr id="202" name="Picture 201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28" y="3515584"/>
            <a:ext cx="198872" cy="299792"/>
          </a:xfrm>
          <a:prstGeom prst="rect">
            <a:avLst/>
          </a:prstGeom>
        </p:spPr>
      </p:pic>
      <p:pic>
        <p:nvPicPr>
          <p:cNvPr id="203" name="Picture 202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53" y="3512313"/>
            <a:ext cx="198872" cy="299792"/>
          </a:xfrm>
          <a:prstGeom prst="rect">
            <a:avLst/>
          </a:prstGeom>
        </p:spPr>
      </p:pic>
      <p:pic>
        <p:nvPicPr>
          <p:cNvPr id="204" name="Picture 203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515584"/>
            <a:ext cx="198872" cy="299792"/>
          </a:xfrm>
          <a:prstGeom prst="rect">
            <a:avLst/>
          </a:prstGeom>
        </p:spPr>
      </p:pic>
      <p:pic>
        <p:nvPicPr>
          <p:cNvPr id="205" name="Picture 204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63" y="3515584"/>
            <a:ext cx="198872" cy="299792"/>
          </a:xfrm>
          <a:prstGeom prst="rect">
            <a:avLst/>
          </a:prstGeom>
        </p:spPr>
      </p:pic>
      <p:pic>
        <p:nvPicPr>
          <p:cNvPr id="206" name="Picture 205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28" y="3808495"/>
            <a:ext cx="198872" cy="299792"/>
          </a:xfrm>
          <a:prstGeom prst="rect">
            <a:avLst/>
          </a:prstGeom>
        </p:spPr>
      </p:pic>
      <p:pic>
        <p:nvPicPr>
          <p:cNvPr id="207" name="Picture 206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28" y="3808495"/>
            <a:ext cx="198872" cy="299792"/>
          </a:xfrm>
          <a:prstGeom prst="rect">
            <a:avLst/>
          </a:prstGeom>
        </p:spPr>
      </p:pic>
      <p:pic>
        <p:nvPicPr>
          <p:cNvPr id="208" name="Picture 207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72" y="3808495"/>
            <a:ext cx="198872" cy="299792"/>
          </a:xfrm>
          <a:prstGeom prst="rect">
            <a:avLst/>
          </a:prstGeom>
        </p:spPr>
      </p:pic>
      <p:pic>
        <p:nvPicPr>
          <p:cNvPr id="209" name="Picture 208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53" y="3808495"/>
            <a:ext cx="198872" cy="299792"/>
          </a:xfrm>
          <a:prstGeom prst="rect">
            <a:avLst/>
          </a:prstGeom>
        </p:spPr>
      </p:pic>
      <p:pic>
        <p:nvPicPr>
          <p:cNvPr id="210" name="Picture 209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81" y="3808495"/>
            <a:ext cx="198872" cy="299792"/>
          </a:xfrm>
          <a:prstGeom prst="rect">
            <a:avLst/>
          </a:prstGeom>
        </p:spPr>
      </p:pic>
      <p:pic>
        <p:nvPicPr>
          <p:cNvPr id="211" name="Picture 210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808495"/>
            <a:ext cx="198872" cy="299792"/>
          </a:xfrm>
          <a:prstGeom prst="rect">
            <a:avLst/>
          </a:prstGeom>
        </p:spPr>
      </p:pic>
      <p:pic>
        <p:nvPicPr>
          <p:cNvPr id="212" name="Picture 211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35" y="3808495"/>
            <a:ext cx="198872" cy="299792"/>
          </a:xfrm>
          <a:prstGeom prst="rect">
            <a:avLst/>
          </a:prstGeom>
        </p:spPr>
      </p:pic>
      <p:pic>
        <p:nvPicPr>
          <p:cNvPr id="213" name="Picture 212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28" y="4112561"/>
            <a:ext cx="198872" cy="299792"/>
          </a:xfrm>
          <a:prstGeom prst="rect">
            <a:avLst/>
          </a:prstGeom>
        </p:spPr>
      </p:pic>
      <p:pic>
        <p:nvPicPr>
          <p:cNvPr id="214" name="Picture 213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53" y="4112561"/>
            <a:ext cx="198872" cy="299792"/>
          </a:xfrm>
          <a:prstGeom prst="rect">
            <a:avLst/>
          </a:prstGeom>
        </p:spPr>
      </p:pic>
      <p:pic>
        <p:nvPicPr>
          <p:cNvPr id="215" name="Picture 214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53" y="4112561"/>
            <a:ext cx="198872" cy="299792"/>
          </a:xfrm>
          <a:prstGeom prst="rect">
            <a:avLst/>
          </a:prstGeom>
        </p:spPr>
      </p:pic>
      <p:pic>
        <p:nvPicPr>
          <p:cNvPr id="216" name="Picture 215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112140"/>
            <a:ext cx="198872" cy="299792"/>
          </a:xfrm>
          <a:prstGeom prst="rect">
            <a:avLst/>
          </a:prstGeom>
        </p:spPr>
      </p:pic>
      <p:pic>
        <p:nvPicPr>
          <p:cNvPr id="217" name="Picture 216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4111761"/>
            <a:ext cx="198872" cy="299792"/>
          </a:xfrm>
          <a:prstGeom prst="rect">
            <a:avLst/>
          </a:prstGeom>
        </p:spPr>
      </p:pic>
      <p:pic>
        <p:nvPicPr>
          <p:cNvPr id="218" name="Picture 217" descr="smallgategree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63" y="4112561"/>
            <a:ext cx="198872" cy="299792"/>
          </a:xfrm>
          <a:prstGeom prst="rect">
            <a:avLst/>
          </a:prstGeom>
        </p:spPr>
      </p:pic>
      <p:pic>
        <p:nvPicPr>
          <p:cNvPr id="219" name="Picture 218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10704"/>
            <a:ext cx="197907" cy="298338"/>
          </a:xfrm>
          <a:prstGeom prst="rect">
            <a:avLst/>
          </a:prstGeom>
        </p:spPr>
      </p:pic>
      <p:pic>
        <p:nvPicPr>
          <p:cNvPr id="220" name="Picture 219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75" y="3210495"/>
            <a:ext cx="197907" cy="298338"/>
          </a:xfrm>
          <a:prstGeom prst="rect">
            <a:avLst/>
          </a:prstGeom>
        </p:spPr>
      </p:pic>
      <p:pic>
        <p:nvPicPr>
          <p:cNvPr id="221" name="Picture 220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93" y="3208967"/>
            <a:ext cx="197907" cy="298338"/>
          </a:xfrm>
          <a:prstGeom prst="rect">
            <a:avLst/>
          </a:prstGeom>
        </p:spPr>
      </p:pic>
      <p:pic>
        <p:nvPicPr>
          <p:cNvPr id="222" name="Picture 221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46" y="3208967"/>
            <a:ext cx="197907" cy="298338"/>
          </a:xfrm>
          <a:prstGeom prst="rect">
            <a:avLst/>
          </a:prstGeom>
        </p:spPr>
      </p:pic>
      <p:pic>
        <p:nvPicPr>
          <p:cNvPr id="223" name="Picture 222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93" y="3208967"/>
            <a:ext cx="197907" cy="298338"/>
          </a:xfrm>
          <a:prstGeom prst="rect">
            <a:avLst/>
          </a:prstGeom>
        </p:spPr>
      </p:pic>
      <p:pic>
        <p:nvPicPr>
          <p:cNvPr id="224" name="Picture 223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93" y="3208967"/>
            <a:ext cx="197907" cy="298338"/>
          </a:xfrm>
          <a:prstGeom prst="rect">
            <a:avLst/>
          </a:prstGeom>
        </p:spPr>
      </p:pic>
      <p:pic>
        <p:nvPicPr>
          <p:cNvPr id="225" name="Picture 224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93" y="3513767"/>
            <a:ext cx="197907" cy="298338"/>
          </a:xfrm>
          <a:prstGeom prst="rect">
            <a:avLst/>
          </a:prstGeom>
        </p:spPr>
      </p:pic>
      <p:pic>
        <p:nvPicPr>
          <p:cNvPr id="226" name="Picture 225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93" y="3513767"/>
            <a:ext cx="197907" cy="298338"/>
          </a:xfrm>
          <a:prstGeom prst="rect">
            <a:avLst/>
          </a:prstGeom>
        </p:spPr>
      </p:pic>
      <p:pic>
        <p:nvPicPr>
          <p:cNvPr id="227" name="Picture 226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93" y="3513767"/>
            <a:ext cx="197907" cy="298338"/>
          </a:xfrm>
          <a:prstGeom prst="rect">
            <a:avLst/>
          </a:prstGeom>
        </p:spPr>
      </p:pic>
      <p:pic>
        <p:nvPicPr>
          <p:cNvPr id="228" name="Picture 227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3517038"/>
            <a:ext cx="197907" cy="298338"/>
          </a:xfrm>
          <a:prstGeom prst="rect">
            <a:avLst/>
          </a:prstGeom>
        </p:spPr>
      </p:pic>
      <p:pic>
        <p:nvPicPr>
          <p:cNvPr id="229" name="Picture 228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3510157"/>
            <a:ext cx="197907" cy="298338"/>
          </a:xfrm>
          <a:prstGeom prst="rect">
            <a:avLst/>
          </a:prstGeom>
        </p:spPr>
      </p:pic>
      <p:pic>
        <p:nvPicPr>
          <p:cNvPr id="230" name="Picture 229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05224"/>
            <a:ext cx="197907" cy="298338"/>
          </a:xfrm>
          <a:prstGeom prst="rect">
            <a:avLst/>
          </a:prstGeom>
        </p:spPr>
      </p:pic>
      <p:pic>
        <p:nvPicPr>
          <p:cNvPr id="231" name="Picture 230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03707"/>
            <a:ext cx="203200" cy="306317"/>
          </a:xfrm>
          <a:prstGeom prst="rect">
            <a:avLst/>
          </a:prstGeom>
        </p:spPr>
      </p:pic>
      <p:pic>
        <p:nvPicPr>
          <p:cNvPr id="233" name="Picture 232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72" y="3803707"/>
            <a:ext cx="203200" cy="306317"/>
          </a:xfrm>
          <a:prstGeom prst="rect">
            <a:avLst/>
          </a:prstGeom>
        </p:spPr>
      </p:pic>
      <p:pic>
        <p:nvPicPr>
          <p:cNvPr id="234" name="Picture 233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806978"/>
            <a:ext cx="203200" cy="306317"/>
          </a:xfrm>
          <a:prstGeom prst="rect">
            <a:avLst/>
          </a:prstGeom>
        </p:spPr>
      </p:pic>
      <p:pic>
        <p:nvPicPr>
          <p:cNvPr id="235" name="Picture 234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47" y="3805823"/>
            <a:ext cx="203200" cy="306317"/>
          </a:xfrm>
          <a:prstGeom prst="rect">
            <a:avLst/>
          </a:prstGeom>
        </p:spPr>
      </p:pic>
      <p:pic>
        <p:nvPicPr>
          <p:cNvPr id="236" name="Picture 235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72" y="3803707"/>
            <a:ext cx="203200" cy="306317"/>
          </a:xfrm>
          <a:prstGeom prst="rect">
            <a:avLst/>
          </a:prstGeom>
        </p:spPr>
      </p:pic>
      <p:pic>
        <p:nvPicPr>
          <p:cNvPr id="237" name="Picture 236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82" y="3803707"/>
            <a:ext cx="203200" cy="306317"/>
          </a:xfrm>
          <a:prstGeom prst="rect">
            <a:avLst/>
          </a:prstGeom>
        </p:spPr>
      </p:pic>
      <p:pic>
        <p:nvPicPr>
          <p:cNvPr id="238" name="Picture 237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93" y="4113295"/>
            <a:ext cx="203200" cy="306317"/>
          </a:xfrm>
          <a:prstGeom prst="rect">
            <a:avLst/>
          </a:prstGeom>
        </p:spPr>
      </p:pic>
      <p:pic>
        <p:nvPicPr>
          <p:cNvPr id="239" name="Picture 238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93" y="4113295"/>
            <a:ext cx="203200" cy="306317"/>
          </a:xfrm>
          <a:prstGeom prst="rect">
            <a:avLst/>
          </a:prstGeom>
        </p:spPr>
      </p:pic>
      <p:pic>
        <p:nvPicPr>
          <p:cNvPr id="240" name="Picture 239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113295"/>
            <a:ext cx="203200" cy="306317"/>
          </a:xfrm>
          <a:prstGeom prst="rect">
            <a:avLst/>
          </a:prstGeom>
        </p:spPr>
      </p:pic>
      <p:pic>
        <p:nvPicPr>
          <p:cNvPr id="241" name="Picture 240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108507"/>
            <a:ext cx="203200" cy="306317"/>
          </a:xfrm>
          <a:prstGeom prst="rect">
            <a:avLst/>
          </a:prstGeom>
        </p:spPr>
      </p:pic>
      <p:pic>
        <p:nvPicPr>
          <p:cNvPr id="242" name="Picture 241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81" y="4113295"/>
            <a:ext cx="203200" cy="306317"/>
          </a:xfrm>
          <a:prstGeom prst="rect">
            <a:avLst/>
          </a:prstGeom>
        </p:spPr>
      </p:pic>
      <p:pic>
        <p:nvPicPr>
          <p:cNvPr id="243" name="Picture 242" descr="smallgateblac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93" y="4113295"/>
            <a:ext cx="203200" cy="3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88" grpId="0"/>
      <p:bldP spid="1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297"/>
          </a:xfrm>
        </p:spPr>
        <p:txBody>
          <a:bodyPr>
            <a:normAutofit fontScale="90000"/>
          </a:bodyPr>
          <a:lstStyle/>
          <a:p>
            <a:r>
              <a:rPr lang="en-US" noProof="0"/>
              <a:t>What we will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680"/>
            <a:ext cx="8229600" cy="4838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noProof="0" dirty="0"/>
              <a:t>A protocol for </a:t>
            </a:r>
            <a:r>
              <a:rPr lang="en-US" sz="2400" b="1" noProof="0" dirty="0"/>
              <a:t>maliciously secure two-party </a:t>
            </a:r>
            <a:r>
              <a:rPr lang="en-US" sz="2400" noProof="0" dirty="0"/>
              <a:t>computation based on </a:t>
            </a:r>
            <a:r>
              <a:rPr lang="en-US" sz="2400" b="1" noProof="0" dirty="0"/>
              <a:t>cut-and-choose </a:t>
            </a:r>
            <a:r>
              <a:rPr lang="en-US" sz="2400" noProof="0" dirty="0"/>
              <a:t>of </a:t>
            </a:r>
            <a:r>
              <a:rPr lang="en-US" sz="2400" b="1" noProof="0" dirty="0"/>
              <a:t>Yao garbled circuits</a:t>
            </a:r>
            <a:r>
              <a:rPr lang="en-US" sz="2400" noProof="0" dirty="0"/>
              <a:t>. </a:t>
            </a:r>
            <a:endParaRPr lang="en-US" sz="2400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D7D-5B83-B244-88C4-83061537854F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6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rapezoid 250"/>
          <p:cNvSpPr/>
          <p:nvPr/>
        </p:nvSpPr>
        <p:spPr>
          <a:xfrm rot="10800000">
            <a:off x="4403832" y="4389122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 flipV="1">
            <a:off x="4606925" y="415223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V="1">
            <a:off x="5175250" y="415223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251" idx="0"/>
          </p:cNvCxnSpPr>
          <p:nvPr/>
        </p:nvCxnSpPr>
        <p:spPr>
          <a:xfrm flipH="1">
            <a:off x="4886325" y="4896630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rapezoid 243"/>
          <p:cNvSpPr/>
          <p:nvPr/>
        </p:nvSpPr>
        <p:spPr>
          <a:xfrm rot="10800000">
            <a:off x="4381607" y="340181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20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1" name="Picture 10" descr="flam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pic>
        <p:nvPicPr>
          <p:cNvPr id="12" name="Picture 11" descr="bob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4" y="1154698"/>
            <a:ext cx="1075865" cy="987589"/>
          </a:xfrm>
          <a:prstGeom prst="rect">
            <a:avLst/>
          </a:prstGeom>
        </p:spPr>
      </p:pic>
      <p:pic>
        <p:nvPicPr>
          <p:cNvPr id="65" name="Picture 6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197590"/>
            <a:ext cx="203200" cy="304800"/>
          </a:xfrm>
          <a:prstGeom prst="rect">
            <a:avLst/>
          </a:prstGeom>
        </p:spPr>
      </p:pic>
      <p:pic>
        <p:nvPicPr>
          <p:cNvPr id="66" name="Picture 6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97590"/>
            <a:ext cx="203200" cy="304800"/>
          </a:xfrm>
          <a:prstGeom prst="rect">
            <a:avLst/>
          </a:prstGeom>
        </p:spPr>
      </p:pic>
      <p:pic>
        <p:nvPicPr>
          <p:cNvPr id="68" name="Picture 6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197590"/>
            <a:ext cx="203200" cy="304800"/>
          </a:xfrm>
          <a:prstGeom prst="rect">
            <a:avLst/>
          </a:prstGeom>
        </p:spPr>
      </p:pic>
      <p:pic>
        <p:nvPicPr>
          <p:cNvPr id="70" name="Picture 6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197590"/>
            <a:ext cx="203200" cy="304800"/>
          </a:xfrm>
          <a:prstGeom prst="rect">
            <a:avLst/>
          </a:prstGeom>
        </p:spPr>
      </p:pic>
      <p:pic>
        <p:nvPicPr>
          <p:cNvPr id="71" name="Picture 7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197590"/>
            <a:ext cx="203200" cy="304800"/>
          </a:xfrm>
          <a:prstGeom prst="rect">
            <a:avLst/>
          </a:prstGeom>
        </p:spPr>
      </p:pic>
      <p:pic>
        <p:nvPicPr>
          <p:cNvPr id="73" name="Picture 7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197590"/>
            <a:ext cx="203200" cy="304800"/>
          </a:xfrm>
          <a:prstGeom prst="rect">
            <a:avLst/>
          </a:prstGeom>
        </p:spPr>
      </p:pic>
      <p:pic>
        <p:nvPicPr>
          <p:cNvPr id="75" name="Picture 7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2390"/>
            <a:ext cx="203200" cy="304800"/>
          </a:xfrm>
          <a:prstGeom prst="rect">
            <a:avLst/>
          </a:prstGeom>
        </p:spPr>
      </p:pic>
      <p:pic>
        <p:nvPicPr>
          <p:cNvPr id="77" name="Picture 7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502390"/>
            <a:ext cx="203200" cy="304800"/>
          </a:xfrm>
          <a:prstGeom prst="rect">
            <a:avLst/>
          </a:prstGeom>
        </p:spPr>
      </p:pic>
      <p:pic>
        <p:nvPicPr>
          <p:cNvPr id="80" name="Picture 7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502390"/>
            <a:ext cx="203200" cy="304800"/>
          </a:xfrm>
          <a:prstGeom prst="rect">
            <a:avLst/>
          </a:prstGeom>
        </p:spPr>
      </p:pic>
      <p:pic>
        <p:nvPicPr>
          <p:cNvPr id="81" name="Picture 8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02390"/>
            <a:ext cx="203200" cy="304800"/>
          </a:xfrm>
          <a:prstGeom prst="rect">
            <a:avLst/>
          </a:prstGeom>
        </p:spPr>
      </p:pic>
      <p:pic>
        <p:nvPicPr>
          <p:cNvPr id="82" name="Picture 8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502390"/>
            <a:ext cx="203200" cy="304800"/>
          </a:xfrm>
          <a:prstGeom prst="rect">
            <a:avLst/>
          </a:prstGeom>
        </p:spPr>
      </p:pic>
      <p:pic>
        <p:nvPicPr>
          <p:cNvPr id="83" name="Picture 8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502390"/>
            <a:ext cx="203200" cy="304800"/>
          </a:xfrm>
          <a:prstGeom prst="rect">
            <a:avLst/>
          </a:prstGeom>
        </p:spPr>
      </p:pic>
      <p:pic>
        <p:nvPicPr>
          <p:cNvPr id="84" name="Picture 8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2390"/>
            <a:ext cx="203200" cy="304800"/>
          </a:xfrm>
          <a:prstGeom prst="rect">
            <a:avLst/>
          </a:prstGeom>
        </p:spPr>
      </p:pic>
      <p:pic>
        <p:nvPicPr>
          <p:cNvPr id="86" name="Picture 8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3502390"/>
            <a:ext cx="203200" cy="304800"/>
          </a:xfrm>
          <a:prstGeom prst="rect">
            <a:avLst/>
          </a:prstGeom>
        </p:spPr>
      </p:pic>
      <p:pic>
        <p:nvPicPr>
          <p:cNvPr id="88" name="Picture 8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798572"/>
            <a:ext cx="203200" cy="304800"/>
          </a:xfrm>
          <a:prstGeom prst="rect">
            <a:avLst/>
          </a:prstGeom>
        </p:spPr>
      </p:pic>
      <p:pic>
        <p:nvPicPr>
          <p:cNvPr id="89" name="Picture 8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798572"/>
            <a:ext cx="203200" cy="304800"/>
          </a:xfrm>
          <a:prstGeom prst="rect">
            <a:avLst/>
          </a:prstGeom>
        </p:spPr>
      </p:pic>
      <p:pic>
        <p:nvPicPr>
          <p:cNvPr id="91" name="Picture 9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798572"/>
            <a:ext cx="203200" cy="304800"/>
          </a:xfrm>
          <a:prstGeom prst="rect">
            <a:avLst/>
          </a:prstGeom>
        </p:spPr>
      </p:pic>
      <p:pic>
        <p:nvPicPr>
          <p:cNvPr id="93" name="Picture 9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98572"/>
            <a:ext cx="203200" cy="304800"/>
          </a:xfrm>
          <a:prstGeom prst="rect">
            <a:avLst/>
          </a:prstGeom>
        </p:spPr>
      </p:pic>
      <p:pic>
        <p:nvPicPr>
          <p:cNvPr id="96" name="Picture 9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798572"/>
            <a:ext cx="203200" cy="304800"/>
          </a:xfrm>
          <a:prstGeom prst="rect">
            <a:avLst/>
          </a:prstGeom>
        </p:spPr>
      </p:pic>
      <p:pic>
        <p:nvPicPr>
          <p:cNvPr id="99" name="Picture 9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03372"/>
            <a:ext cx="203200" cy="304800"/>
          </a:xfrm>
          <a:prstGeom prst="rect">
            <a:avLst/>
          </a:prstGeom>
        </p:spPr>
      </p:pic>
      <p:pic>
        <p:nvPicPr>
          <p:cNvPr id="103" name="Picture 10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4103372"/>
            <a:ext cx="203200" cy="304800"/>
          </a:xfrm>
          <a:prstGeom prst="rect">
            <a:avLst/>
          </a:prstGeom>
        </p:spPr>
      </p:pic>
      <p:pic>
        <p:nvPicPr>
          <p:cNvPr id="104" name="Picture 10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4103372"/>
            <a:ext cx="203200" cy="304800"/>
          </a:xfrm>
          <a:prstGeom prst="rect">
            <a:avLst/>
          </a:prstGeom>
        </p:spPr>
      </p:pic>
      <p:pic>
        <p:nvPicPr>
          <p:cNvPr id="106" name="Picture 10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4103372"/>
            <a:ext cx="203200" cy="304800"/>
          </a:xfrm>
          <a:prstGeom prst="rect">
            <a:avLst/>
          </a:prstGeom>
        </p:spPr>
      </p:pic>
      <p:pic>
        <p:nvPicPr>
          <p:cNvPr id="108" name="Picture 10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103372"/>
            <a:ext cx="203200" cy="304800"/>
          </a:xfrm>
          <a:prstGeom prst="rect">
            <a:avLst/>
          </a:prstGeom>
        </p:spPr>
      </p:pic>
      <p:pic>
        <p:nvPicPr>
          <p:cNvPr id="110" name="Picture 10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4103372"/>
            <a:ext cx="203200" cy="304800"/>
          </a:xfrm>
          <a:prstGeom prst="rect">
            <a:avLst/>
          </a:prstGeom>
        </p:spPr>
      </p:pic>
      <p:cxnSp>
        <p:nvCxnSpPr>
          <p:cNvPr id="246" name="Straight Connector 245"/>
          <p:cNvCxnSpPr/>
          <p:nvPr/>
        </p:nvCxnSpPr>
        <p:spPr>
          <a:xfrm flipV="1">
            <a:off x="4584700" y="316493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5153025" y="316493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244" idx="0"/>
          </p:cNvCxnSpPr>
          <p:nvPr/>
        </p:nvCxnSpPr>
        <p:spPr>
          <a:xfrm flipH="1">
            <a:off x="4864100" y="390932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Trapezoid 254"/>
          <p:cNvSpPr/>
          <p:nvPr/>
        </p:nvSpPr>
        <p:spPr>
          <a:xfrm rot="10800000">
            <a:off x="5526581" y="4389122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Connector 255"/>
          <p:cNvCxnSpPr/>
          <p:nvPr/>
        </p:nvCxnSpPr>
        <p:spPr>
          <a:xfrm flipV="1">
            <a:off x="5729674" y="415223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6297999" y="415223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55" idx="0"/>
          </p:cNvCxnSpPr>
          <p:nvPr/>
        </p:nvCxnSpPr>
        <p:spPr>
          <a:xfrm flipH="1">
            <a:off x="6009074" y="4896630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Trapezoid 258"/>
          <p:cNvSpPr/>
          <p:nvPr/>
        </p:nvSpPr>
        <p:spPr>
          <a:xfrm rot="10800000">
            <a:off x="5504356" y="340181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0" name="Straight Connector 259"/>
          <p:cNvCxnSpPr/>
          <p:nvPr/>
        </p:nvCxnSpPr>
        <p:spPr>
          <a:xfrm flipV="1">
            <a:off x="5707449" y="316493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6275774" y="316493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59" idx="0"/>
          </p:cNvCxnSpPr>
          <p:nvPr/>
        </p:nvCxnSpPr>
        <p:spPr>
          <a:xfrm flipH="1">
            <a:off x="5986849" y="390932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Trapezoid 262"/>
          <p:cNvSpPr/>
          <p:nvPr/>
        </p:nvSpPr>
        <p:spPr>
          <a:xfrm rot="10800000">
            <a:off x="6640585" y="4389121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flipV="1">
            <a:off x="6843678" y="4152235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7412003" y="4152235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263" idx="0"/>
          </p:cNvCxnSpPr>
          <p:nvPr/>
        </p:nvCxnSpPr>
        <p:spPr>
          <a:xfrm flipH="1">
            <a:off x="7123078" y="4896629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rapezoid 266"/>
          <p:cNvSpPr/>
          <p:nvPr/>
        </p:nvSpPr>
        <p:spPr>
          <a:xfrm rot="10800000">
            <a:off x="6637903" y="3401820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/>
          <p:cNvCxnSpPr/>
          <p:nvPr/>
        </p:nvCxnSpPr>
        <p:spPr>
          <a:xfrm flipV="1">
            <a:off x="6840996" y="316493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V="1">
            <a:off x="7409321" y="316493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67" idx="0"/>
          </p:cNvCxnSpPr>
          <p:nvPr/>
        </p:nvCxnSpPr>
        <p:spPr>
          <a:xfrm flipH="1">
            <a:off x="7120396" y="3909328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Trapezoid 270"/>
          <p:cNvSpPr/>
          <p:nvPr/>
        </p:nvSpPr>
        <p:spPr>
          <a:xfrm rot="10800000">
            <a:off x="7794625" y="4389122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/>
          <p:cNvCxnSpPr/>
          <p:nvPr/>
        </p:nvCxnSpPr>
        <p:spPr>
          <a:xfrm flipV="1">
            <a:off x="7997718" y="415223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V="1">
            <a:off x="8566043" y="415223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271" idx="0"/>
          </p:cNvCxnSpPr>
          <p:nvPr/>
        </p:nvCxnSpPr>
        <p:spPr>
          <a:xfrm flipH="1">
            <a:off x="8277118" y="4896630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rapezoid 274"/>
          <p:cNvSpPr/>
          <p:nvPr/>
        </p:nvSpPr>
        <p:spPr>
          <a:xfrm rot="10800000">
            <a:off x="7772400" y="340181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flipV="1">
            <a:off x="7975493" y="316493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8543818" y="316493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stCxn id="275" idx="0"/>
          </p:cNvCxnSpPr>
          <p:nvPr/>
        </p:nvCxnSpPr>
        <p:spPr>
          <a:xfrm flipH="1">
            <a:off x="8254893" y="390932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9" name="Picture 27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23" y="4483465"/>
            <a:ext cx="203200" cy="304800"/>
          </a:xfrm>
          <a:prstGeom prst="rect">
            <a:avLst/>
          </a:prstGeom>
        </p:spPr>
      </p:pic>
      <p:pic>
        <p:nvPicPr>
          <p:cNvPr id="280" name="Picture 27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8" y="4483465"/>
            <a:ext cx="203200" cy="304800"/>
          </a:xfrm>
          <a:prstGeom prst="rect">
            <a:avLst/>
          </a:prstGeom>
        </p:spPr>
      </p:pic>
      <p:pic>
        <p:nvPicPr>
          <p:cNvPr id="281" name="Picture 28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98" y="4483465"/>
            <a:ext cx="203200" cy="304800"/>
          </a:xfrm>
          <a:prstGeom prst="rect">
            <a:avLst/>
          </a:prstGeom>
        </p:spPr>
      </p:pic>
      <p:pic>
        <p:nvPicPr>
          <p:cNvPr id="282" name="Picture 28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23" y="3502390"/>
            <a:ext cx="203200" cy="304800"/>
          </a:xfrm>
          <a:prstGeom prst="rect">
            <a:avLst/>
          </a:prstGeom>
        </p:spPr>
      </p:pic>
      <p:pic>
        <p:nvPicPr>
          <p:cNvPr id="283" name="Picture 28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8" y="3502390"/>
            <a:ext cx="203200" cy="304800"/>
          </a:xfrm>
          <a:prstGeom prst="rect">
            <a:avLst/>
          </a:prstGeom>
        </p:spPr>
      </p:pic>
      <p:pic>
        <p:nvPicPr>
          <p:cNvPr id="284" name="Picture 28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98" y="3502390"/>
            <a:ext cx="203200" cy="304800"/>
          </a:xfrm>
          <a:prstGeom prst="rect">
            <a:avLst/>
          </a:prstGeom>
        </p:spPr>
      </p:pic>
      <p:pic>
        <p:nvPicPr>
          <p:cNvPr id="285" name="Picture 28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476990"/>
            <a:ext cx="203200" cy="304800"/>
          </a:xfrm>
          <a:prstGeom prst="rect">
            <a:avLst/>
          </a:prstGeom>
        </p:spPr>
      </p:pic>
      <p:pic>
        <p:nvPicPr>
          <p:cNvPr id="286" name="Picture 28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75" y="3476990"/>
            <a:ext cx="203200" cy="304800"/>
          </a:xfrm>
          <a:prstGeom prst="rect">
            <a:avLst/>
          </a:prstGeom>
        </p:spPr>
      </p:pic>
      <p:pic>
        <p:nvPicPr>
          <p:cNvPr id="287" name="Picture 286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3476990"/>
            <a:ext cx="203200" cy="304800"/>
          </a:xfrm>
          <a:prstGeom prst="rect">
            <a:avLst/>
          </a:prstGeom>
        </p:spPr>
      </p:pic>
      <p:pic>
        <p:nvPicPr>
          <p:cNvPr id="288" name="Picture 287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75" y="4483465"/>
            <a:ext cx="203200" cy="304800"/>
          </a:xfrm>
          <a:prstGeom prst="rect">
            <a:avLst/>
          </a:prstGeom>
        </p:spPr>
      </p:pic>
      <p:pic>
        <p:nvPicPr>
          <p:cNvPr id="289" name="Picture 288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4483465"/>
            <a:ext cx="203200" cy="304800"/>
          </a:xfrm>
          <a:prstGeom prst="rect">
            <a:avLst/>
          </a:prstGeom>
        </p:spPr>
      </p:pic>
      <p:pic>
        <p:nvPicPr>
          <p:cNvPr id="290" name="Picture 289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4483465"/>
            <a:ext cx="203200" cy="304800"/>
          </a:xfrm>
          <a:prstGeom prst="rect">
            <a:avLst/>
          </a:prstGeom>
        </p:spPr>
      </p:pic>
      <p:pic>
        <p:nvPicPr>
          <p:cNvPr id="291" name="Picture 290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18" y="4483465"/>
            <a:ext cx="203200" cy="304800"/>
          </a:xfrm>
          <a:prstGeom prst="rect">
            <a:avLst/>
          </a:prstGeom>
        </p:spPr>
      </p:pic>
      <p:pic>
        <p:nvPicPr>
          <p:cNvPr id="292" name="Picture 291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393" y="4483465"/>
            <a:ext cx="203200" cy="304800"/>
          </a:xfrm>
          <a:prstGeom prst="rect">
            <a:avLst/>
          </a:prstGeom>
        </p:spPr>
      </p:pic>
      <p:pic>
        <p:nvPicPr>
          <p:cNvPr id="293" name="Picture 292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93" y="4483465"/>
            <a:ext cx="203200" cy="304800"/>
          </a:xfrm>
          <a:prstGeom prst="rect">
            <a:avLst/>
          </a:prstGeom>
        </p:spPr>
      </p:pic>
      <p:pic>
        <p:nvPicPr>
          <p:cNvPr id="294" name="Picture 293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18" y="3476990"/>
            <a:ext cx="203200" cy="304800"/>
          </a:xfrm>
          <a:prstGeom prst="rect">
            <a:avLst/>
          </a:prstGeom>
        </p:spPr>
      </p:pic>
      <p:pic>
        <p:nvPicPr>
          <p:cNvPr id="295" name="Picture 294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93" y="3476990"/>
            <a:ext cx="203200" cy="304800"/>
          </a:xfrm>
          <a:prstGeom prst="rect">
            <a:avLst/>
          </a:prstGeom>
        </p:spPr>
      </p:pic>
      <p:pic>
        <p:nvPicPr>
          <p:cNvPr id="296" name="Picture 295" descr="smallgat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93" y="3476990"/>
            <a:ext cx="203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26944 0.0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32899 -0.04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41319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4.81481E-6 L -0.225 0.140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5121 0.185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27465 0.053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44" grpId="0" animBg="1"/>
      <p:bldP spid="255" grpId="0" animBg="1"/>
      <p:bldP spid="259" grpId="0" animBg="1"/>
      <p:bldP spid="263" grpId="0" animBg="1"/>
      <p:bldP spid="267" grpId="0" animBg="1"/>
      <p:bldP spid="271" grpId="0" animBg="1"/>
      <p:bldP spid="2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81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1" name="Picture 10" descr="fla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pic>
        <p:nvPicPr>
          <p:cNvPr id="12" name="Picture 11" descr="bo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4" y="1154698"/>
            <a:ext cx="1075865" cy="987589"/>
          </a:xfrm>
          <a:prstGeom prst="rect">
            <a:avLst/>
          </a:prstGeom>
        </p:spPr>
      </p:pic>
      <p:sp>
        <p:nvSpPr>
          <p:cNvPr id="87" name="Trapezoid 86"/>
          <p:cNvSpPr/>
          <p:nvPr/>
        </p:nvSpPr>
        <p:spPr>
          <a:xfrm rot="10800000">
            <a:off x="5526581" y="4376934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729674" y="414004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297999" y="414004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7" idx="0"/>
          </p:cNvCxnSpPr>
          <p:nvPr/>
        </p:nvCxnSpPr>
        <p:spPr>
          <a:xfrm flipH="1">
            <a:off x="6009074" y="4884442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rapezoid 94"/>
          <p:cNvSpPr/>
          <p:nvPr/>
        </p:nvSpPr>
        <p:spPr>
          <a:xfrm rot="10800000">
            <a:off x="5504356" y="3389631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5707449" y="3152745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275774" y="3152745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5" idx="0"/>
          </p:cNvCxnSpPr>
          <p:nvPr/>
        </p:nvCxnSpPr>
        <p:spPr>
          <a:xfrm flipH="1">
            <a:off x="5986849" y="3897139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rapezoid 100"/>
          <p:cNvSpPr/>
          <p:nvPr/>
        </p:nvSpPr>
        <p:spPr>
          <a:xfrm rot="10800000">
            <a:off x="6640585" y="4376933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6843678" y="4140047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412003" y="4140047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1" idx="0"/>
          </p:cNvCxnSpPr>
          <p:nvPr/>
        </p:nvCxnSpPr>
        <p:spPr>
          <a:xfrm flipH="1">
            <a:off x="7123078" y="4884441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rapezoid 108"/>
          <p:cNvSpPr/>
          <p:nvPr/>
        </p:nvSpPr>
        <p:spPr>
          <a:xfrm rot="10800000">
            <a:off x="6637903" y="3389632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840996" y="315274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7409321" y="315274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9" idx="0"/>
          </p:cNvCxnSpPr>
          <p:nvPr/>
        </p:nvCxnSpPr>
        <p:spPr>
          <a:xfrm flipH="1">
            <a:off x="7120396" y="3897140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rapezoid 113"/>
          <p:cNvSpPr/>
          <p:nvPr/>
        </p:nvSpPr>
        <p:spPr>
          <a:xfrm rot="10800000">
            <a:off x="7794625" y="4376934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7997718" y="414004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8566043" y="414004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0"/>
          </p:cNvCxnSpPr>
          <p:nvPr/>
        </p:nvCxnSpPr>
        <p:spPr>
          <a:xfrm flipH="1">
            <a:off x="8277118" y="4884442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rapezoid 117"/>
          <p:cNvSpPr/>
          <p:nvPr/>
        </p:nvSpPr>
        <p:spPr>
          <a:xfrm rot="10800000">
            <a:off x="7772400" y="3389631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975493" y="3152745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8543818" y="3152745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8" idx="0"/>
          </p:cNvCxnSpPr>
          <p:nvPr/>
        </p:nvCxnSpPr>
        <p:spPr>
          <a:xfrm flipH="1">
            <a:off x="8254893" y="3897139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" name="Picture 12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23" y="4471277"/>
            <a:ext cx="203200" cy="304800"/>
          </a:xfrm>
          <a:prstGeom prst="rect">
            <a:avLst/>
          </a:prstGeom>
        </p:spPr>
      </p:pic>
      <p:pic>
        <p:nvPicPr>
          <p:cNvPr id="123" name="Picture 12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8" y="4471277"/>
            <a:ext cx="203200" cy="304800"/>
          </a:xfrm>
          <a:prstGeom prst="rect">
            <a:avLst/>
          </a:prstGeom>
        </p:spPr>
      </p:pic>
      <p:pic>
        <p:nvPicPr>
          <p:cNvPr id="124" name="Picture 12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98" y="4471277"/>
            <a:ext cx="203200" cy="304800"/>
          </a:xfrm>
          <a:prstGeom prst="rect">
            <a:avLst/>
          </a:prstGeom>
        </p:spPr>
      </p:pic>
      <p:pic>
        <p:nvPicPr>
          <p:cNvPr id="125" name="Picture 12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23" y="3490202"/>
            <a:ext cx="203200" cy="304800"/>
          </a:xfrm>
          <a:prstGeom prst="rect">
            <a:avLst/>
          </a:prstGeom>
        </p:spPr>
      </p:pic>
      <p:pic>
        <p:nvPicPr>
          <p:cNvPr id="126" name="Picture 12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8" y="3490202"/>
            <a:ext cx="203200" cy="304800"/>
          </a:xfrm>
          <a:prstGeom prst="rect">
            <a:avLst/>
          </a:prstGeom>
        </p:spPr>
      </p:pic>
      <p:pic>
        <p:nvPicPr>
          <p:cNvPr id="127" name="Picture 12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98" y="3490202"/>
            <a:ext cx="203200" cy="304800"/>
          </a:xfrm>
          <a:prstGeom prst="rect">
            <a:avLst/>
          </a:prstGeom>
        </p:spPr>
      </p:pic>
      <p:pic>
        <p:nvPicPr>
          <p:cNvPr id="128" name="Picture 12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464802"/>
            <a:ext cx="203200" cy="304800"/>
          </a:xfrm>
          <a:prstGeom prst="rect">
            <a:avLst/>
          </a:prstGeom>
        </p:spPr>
      </p:pic>
      <p:pic>
        <p:nvPicPr>
          <p:cNvPr id="129" name="Picture 12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75" y="3464802"/>
            <a:ext cx="203200" cy="304800"/>
          </a:xfrm>
          <a:prstGeom prst="rect">
            <a:avLst/>
          </a:prstGeom>
        </p:spPr>
      </p:pic>
      <p:pic>
        <p:nvPicPr>
          <p:cNvPr id="130" name="Picture 12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3464802"/>
            <a:ext cx="203200" cy="304800"/>
          </a:xfrm>
          <a:prstGeom prst="rect">
            <a:avLst/>
          </a:prstGeom>
        </p:spPr>
      </p:pic>
      <p:pic>
        <p:nvPicPr>
          <p:cNvPr id="131" name="Picture 13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75" y="4471277"/>
            <a:ext cx="203200" cy="304800"/>
          </a:xfrm>
          <a:prstGeom prst="rect">
            <a:avLst/>
          </a:prstGeom>
        </p:spPr>
      </p:pic>
      <p:pic>
        <p:nvPicPr>
          <p:cNvPr id="132" name="Picture 13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4471277"/>
            <a:ext cx="203200" cy="304800"/>
          </a:xfrm>
          <a:prstGeom prst="rect">
            <a:avLst/>
          </a:prstGeom>
        </p:spPr>
      </p:pic>
      <p:pic>
        <p:nvPicPr>
          <p:cNvPr id="133" name="Picture 13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4471277"/>
            <a:ext cx="203200" cy="304800"/>
          </a:xfrm>
          <a:prstGeom prst="rect">
            <a:avLst/>
          </a:prstGeom>
        </p:spPr>
      </p:pic>
      <p:pic>
        <p:nvPicPr>
          <p:cNvPr id="134" name="Picture 13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18" y="4471277"/>
            <a:ext cx="203200" cy="304800"/>
          </a:xfrm>
          <a:prstGeom prst="rect">
            <a:avLst/>
          </a:prstGeom>
        </p:spPr>
      </p:pic>
      <p:pic>
        <p:nvPicPr>
          <p:cNvPr id="135" name="Picture 13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393" y="4471277"/>
            <a:ext cx="203200" cy="304800"/>
          </a:xfrm>
          <a:prstGeom prst="rect">
            <a:avLst/>
          </a:prstGeom>
        </p:spPr>
      </p:pic>
      <p:pic>
        <p:nvPicPr>
          <p:cNvPr id="136" name="Picture 13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93" y="4471277"/>
            <a:ext cx="203200" cy="304800"/>
          </a:xfrm>
          <a:prstGeom prst="rect">
            <a:avLst/>
          </a:prstGeom>
        </p:spPr>
      </p:pic>
      <p:pic>
        <p:nvPicPr>
          <p:cNvPr id="137" name="Picture 13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18" y="3464802"/>
            <a:ext cx="203200" cy="304800"/>
          </a:xfrm>
          <a:prstGeom prst="rect">
            <a:avLst/>
          </a:prstGeom>
        </p:spPr>
      </p:pic>
      <p:pic>
        <p:nvPicPr>
          <p:cNvPr id="138" name="Picture 13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93" y="3464802"/>
            <a:ext cx="203200" cy="304800"/>
          </a:xfrm>
          <a:prstGeom prst="rect">
            <a:avLst/>
          </a:prstGeom>
        </p:spPr>
      </p:pic>
      <p:pic>
        <p:nvPicPr>
          <p:cNvPr id="139" name="Picture 13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93" y="3464802"/>
            <a:ext cx="203200" cy="304800"/>
          </a:xfrm>
          <a:prstGeom prst="rect">
            <a:avLst/>
          </a:prstGeom>
        </p:spPr>
      </p:pic>
      <p:sp>
        <p:nvSpPr>
          <p:cNvPr id="140" name="Trapezoid 139"/>
          <p:cNvSpPr/>
          <p:nvPr/>
        </p:nvSpPr>
        <p:spPr>
          <a:xfrm rot="10800000">
            <a:off x="4404747" y="4376934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4607840" y="414004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176165" y="414004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0" idx="0"/>
          </p:cNvCxnSpPr>
          <p:nvPr/>
        </p:nvCxnSpPr>
        <p:spPr>
          <a:xfrm flipH="1">
            <a:off x="4887240" y="4884442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rapezoid 143"/>
          <p:cNvSpPr/>
          <p:nvPr/>
        </p:nvSpPr>
        <p:spPr>
          <a:xfrm rot="10800000">
            <a:off x="4382522" y="3389631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4585615" y="3152745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5153940" y="3152745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4" idx="0"/>
          </p:cNvCxnSpPr>
          <p:nvPr/>
        </p:nvCxnSpPr>
        <p:spPr>
          <a:xfrm flipH="1">
            <a:off x="4865015" y="3897139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14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89" y="4471277"/>
            <a:ext cx="203200" cy="304800"/>
          </a:xfrm>
          <a:prstGeom prst="rect">
            <a:avLst/>
          </a:prstGeom>
        </p:spPr>
      </p:pic>
      <p:pic>
        <p:nvPicPr>
          <p:cNvPr id="149" name="Picture 14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64" y="4471277"/>
            <a:ext cx="203200" cy="304800"/>
          </a:xfrm>
          <a:prstGeom prst="rect">
            <a:avLst/>
          </a:prstGeom>
        </p:spPr>
      </p:pic>
      <p:pic>
        <p:nvPicPr>
          <p:cNvPr id="150" name="Picture 14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64" y="4471277"/>
            <a:ext cx="203200" cy="304800"/>
          </a:xfrm>
          <a:prstGeom prst="rect">
            <a:avLst/>
          </a:prstGeom>
        </p:spPr>
      </p:pic>
      <p:pic>
        <p:nvPicPr>
          <p:cNvPr id="151" name="Picture 15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89" y="3490202"/>
            <a:ext cx="203200" cy="304800"/>
          </a:xfrm>
          <a:prstGeom prst="rect">
            <a:avLst/>
          </a:prstGeom>
        </p:spPr>
      </p:pic>
      <p:pic>
        <p:nvPicPr>
          <p:cNvPr id="152" name="Picture 15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64" y="3490202"/>
            <a:ext cx="203200" cy="304800"/>
          </a:xfrm>
          <a:prstGeom prst="rect">
            <a:avLst/>
          </a:prstGeom>
        </p:spPr>
      </p:pic>
      <p:pic>
        <p:nvPicPr>
          <p:cNvPr id="153" name="Picture 15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64" y="3490202"/>
            <a:ext cx="203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27 0.27308 " pathEditMode="relative" ptsTypes="AA">
                                      <p:cBhvr>
                                        <p:cTn id="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27 0.27308 " pathEditMode="relative" ptsTypes="AA">
                                      <p:cBhvr>
                                        <p:cTn id="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27 0.27308 " pathEditMode="relative" ptsTypes="AA">
                                      <p:cBhvr>
                                        <p:cTn id="1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27 0.27308 " pathEditMode="relative" ptsTypes="AA">
                                      <p:cBhvr>
                                        <p:cTn id="1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27 0.27308 " pathEditMode="relative" ptsTypes="AA">
                                      <p:cBhvr>
                                        <p:cTn id="1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27 0.273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27 0.27308 " pathEditMode="relative" ptsTypes="AA">
                                      <p:cBhvr>
                                        <p:cTn id="1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213 0 " pathEditMode="relative" ptsTypes="AA">
                                      <p:cBhvr>
                                        <p:cTn id="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213 0 " pathEditMode="relative" ptsTypes="AA">
                                      <p:cBhvr>
                                        <p:cTn id="2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213 0 " pathEditMode="relative" ptsTypes="AA">
                                      <p:cBhvr>
                                        <p:cTn id="2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213 0 " pathEditMode="relative" ptsTypes="AA"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213 0 " pathEditMode="relative" ptsTypes="AA">
                                      <p:cBhvr>
                                        <p:cTn id="3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213 0 " pathEditMode="relative" ptsTypes="AA">
                                      <p:cBhvr>
                                        <p:cTn id="3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213 0 " pathEditMode="relative" ptsTypes="AA">
                                      <p:cBhvr>
                                        <p:cTn id="3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35 -0.13654 " pathEditMode="relative" ptsTypes="AA">
                                      <p:cBhvr>
                                        <p:cTn id="3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35 -0.13654 " pathEditMode="relative" ptsTypes="AA">
                                      <p:cBhvr>
                                        <p:cTn id="4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35 -0.13654 " pathEditMode="relative" ptsTypes="AA">
                                      <p:cBhvr>
                                        <p:cTn id="4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35 -0.13654 " pathEditMode="relative" ptsTypes="AA">
                                      <p:cBhvr>
                                        <p:cTn id="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35 -0.13654 " pathEditMode="relative" ptsTypes="AA">
                                      <p:cBhvr>
                                        <p:cTn id="4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35 -0.13654 " pathEditMode="relative" ptsTypes="AA">
                                      <p:cBhvr>
                                        <p:cTn id="4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35 -0.13654 " pathEditMode="relative" ptsTypes="AA">
                                      <p:cBhvr>
                                        <p:cTn id="5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1" grpId="0" animBg="1"/>
      <p:bldP spid="109" grpId="0" animBg="1"/>
      <p:bldP spid="114" grpId="0" animBg="1"/>
      <p:bldP spid="118" grpId="0" animBg="1"/>
      <p:bldP spid="140" grpId="0" animBg="1"/>
      <p:bldP spid="1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81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1" name="Picture 10" descr="fla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pic>
        <p:nvPicPr>
          <p:cNvPr id="12" name="Picture 11" descr="bo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4" y="1154698"/>
            <a:ext cx="1075865" cy="987589"/>
          </a:xfrm>
          <a:prstGeom prst="rect">
            <a:avLst/>
          </a:prstGeom>
        </p:spPr>
      </p:pic>
      <p:sp>
        <p:nvSpPr>
          <p:cNvPr id="87" name="Trapezoid 86"/>
          <p:cNvSpPr/>
          <p:nvPr/>
        </p:nvSpPr>
        <p:spPr>
          <a:xfrm rot="10800000">
            <a:off x="5532179" y="43871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735272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303597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7" idx="0"/>
          </p:cNvCxnSpPr>
          <p:nvPr/>
        </p:nvCxnSpPr>
        <p:spPr>
          <a:xfrm flipH="1">
            <a:off x="6014672" y="48946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rapezoid 94"/>
          <p:cNvSpPr/>
          <p:nvPr/>
        </p:nvSpPr>
        <p:spPr>
          <a:xfrm rot="10800000">
            <a:off x="5823043" y="34092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6026136" y="31723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594461" y="31723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5" idx="0"/>
          </p:cNvCxnSpPr>
          <p:nvPr/>
        </p:nvCxnSpPr>
        <p:spPr>
          <a:xfrm flipH="1">
            <a:off x="6305536" y="39167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rapezoid 100"/>
          <p:cNvSpPr/>
          <p:nvPr/>
        </p:nvSpPr>
        <p:spPr>
          <a:xfrm rot="10800000">
            <a:off x="6805463" y="43871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7008556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576881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1" idx="0"/>
          </p:cNvCxnSpPr>
          <p:nvPr/>
        </p:nvCxnSpPr>
        <p:spPr>
          <a:xfrm flipH="1">
            <a:off x="7287956" y="48946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rapezoid 108"/>
          <p:cNvSpPr/>
          <p:nvPr/>
        </p:nvSpPr>
        <p:spPr>
          <a:xfrm rot="10800000">
            <a:off x="6117189" y="2421926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320282" y="2185040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6888607" y="2185040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9" idx="0"/>
          </p:cNvCxnSpPr>
          <p:nvPr/>
        </p:nvCxnSpPr>
        <p:spPr>
          <a:xfrm flipH="1">
            <a:off x="6599682" y="2929434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rapezoid 113"/>
          <p:cNvSpPr/>
          <p:nvPr/>
        </p:nvSpPr>
        <p:spPr>
          <a:xfrm rot="10800000">
            <a:off x="6514337" y="5362172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6717430" y="512528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7285755" y="512528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0"/>
          </p:cNvCxnSpPr>
          <p:nvPr/>
        </p:nvCxnSpPr>
        <p:spPr>
          <a:xfrm flipH="1">
            <a:off x="6996830" y="5869680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rapezoid 117"/>
          <p:cNvSpPr/>
          <p:nvPr/>
        </p:nvSpPr>
        <p:spPr>
          <a:xfrm rot="10800000">
            <a:off x="7080135" y="3413780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283228" y="317689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7851553" y="317689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8" idx="0"/>
          </p:cNvCxnSpPr>
          <p:nvPr/>
        </p:nvCxnSpPr>
        <p:spPr>
          <a:xfrm flipH="1">
            <a:off x="7562628" y="3921288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" name="Picture 12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21" y="4481472"/>
            <a:ext cx="203200" cy="304800"/>
          </a:xfrm>
          <a:prstGeom prst="rect">
            <a:avLst/>
          </a:prstGeom>
        </p:spPr>
      </p:pic>
      <p:pic>
        <p:nvPicPr>
          <p:cNvPr id="123" name="Picture 12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96" y="4481472"/>
            <a:ext cx="203200" cy="304800"/>
          </a:xfrm>
          <a:prstGeom prst="rect">
            <a:avLst/>
          </a:prstGeom>
        </p:spPr>
      </p:pic>
      <p:pic>
        <p:nvPicPr>
          <p:cNvPr id="124" name="Picture 12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6" y="4481472"/>
            <a:ext cx="203200" cy="304800"/>
          </a:xfrm>
          <a:prstGeom prst="rect">
            <a:avLst/>
          </a:prstGeom>
        </p:spPr>
      </p:pic>
      <p:pic>
        <p:nvPicPr>
          <p:cNvPr id="125" name="Picture 12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10" y="3509800"/>
            <a:ext cx="203200" cy="304800"/>
          </a:xfrm>
          <a:prstGeom prst="rect">
            <a:avLst/>
          </a:prstGeom>
        </p:spPr>
      </p:pic>
      <p:pic>
        <p:nvPicPr>
          <p:cNvPr id="126" name="Picture 12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85" y="3509800"/>
            <a:ext cx="203200" cy="304800"/>
          </a:xfrm>
          <a:prstGeom prst="rect">
            <a:avLst/>
          </a:prstGeom>
        </p:spPr>
      </p:pic>
      <p:pic>
        <p:nvPicPr>
          <p:cNvPr id="127" name="Picture 12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5" y="3509800"/>
            <a:ext cx="203200" cy="304800"/>
          </a:xfrm>
          <a:prstGeom prst="rect">
            <a:avLst/>
          </a:prstGeom>
        </p:spPr>
      </p:pic>
      <p:pic>
        <p:nvPicPr>
          <p:cNvPr id="128" name="Picture 12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86" y="2497096"/>
            <a:ext cx="203200" cy="304800"/>
          </a:xfrm>
          <a:prstGeom prst="rect">
            <a:avLst/>
          </a:prstGeom>
        </p:spPr>
      </p:pic>
      <p:pic>
        <p:nvPicPr>
          <p:cNvPr id="129" name="Picture 12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61" y="2497096"/>
            <a:ext cx="203200" cy="304800"/>
          </a:xfrm>
          <a:prstGeom prst="rect">
            <a:avLst/>
          </a:prstGeom>
        </p:spPr>
      </p:pic>
      <p:pic>
        <p:nvPicPr>
          <p:cNvPr id="130" name="Picture 12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61" y="2497096"/>
            <a:ext cx="203200" cy="304800"/>
          </a:xfrm>
          <a:prstGeom prst="rect">
            <a:avLst/>
          </a:prstGeom>
        </p:spPr>
      </p:pic>
      <p:pic>
        <p:nvPicPr>
          <p:cNvPr id="131" name="Picture 13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53" y="4481473"/>
            <a:ext cx="203200" cy="304800"/>
          </a:xfrm>
          <a:prstGeom prst="rect">
            <a:avLst/>
          </a:prstGeom>
        </p:spPr>
      </p:pic>
      <p:pic>
        <p:nvPicPr>
          <p:cNvPr id="132" name="Picture 13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28" y="4481473"/>
            <a:ext cx="203200" cy="304800"/>
          </a:xfrm>
          <a:prstGeom prst="rect">
            <a:avLst/>
          </a:prstGeom>
        </p:spPr>
      </p:pic>
      <p:pic>
        <p:nvPicPr>
          <p:cNvPr id="133" name="Picture 13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28" y="4481473"/>
            <a:ext cx="203200" cy="304800"/>
          </a:xfrm>
          <a:prstGeom prst="rect">
            <a:avLst/>
          </a:prstGeom>
        </p:spPr>
      </p:pic>
      <p:pic>
        <p:nvPicPr>
          <p:cNvPr id="134" name="Picture 13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30" y="5456515"/>
            <a:ext cx="203200" cy="304800"/>
          </a:xfrm>
          <a:prstGeom prst="rect">
            <a:avLst/>
          </a:prstGeom>
        </p:spPr>
      </p:pic>
      <p:pic>
        <p:nvPicPr>
          <p:cNvPr id="135" name="Picture 13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05" y="5456515"/>
            <a:ext cx="203200" cy="304800"/>
          </a:xfrm>
          <a:prstGeom prst="rect">
            <a:avLst/>
          </a:prstGeom>
        </p:spPr>
      </p:pic>
      <p:pic>
        <p:nvPicPr>
          <p:cNvPr id="136" name="Picture 13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05" y="5456515"/>
            <a:ext cx="203200" cy="304800"/>
          </a:xfrm>
          <a:prstGeom prst="rect">
            <a:avLst/>
          </a:prstGeom>
        </p:spPr>
      </p:pic>
      <p:pic>
        <p:nvPicPr>
          <p:cNvPr id="137" name="Picture 13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53" y="3488951"/>
            <a:ext cx="203200" cy="304800"/>
          </a:xfrm>
          <a:prstGeom prst="rect">
            <a:avLst/>
          </a:prstGeom>
        </p:spPr>
      </p:pic>
      <p:pic>
        <p:nvPicPr>
          <p:cNvPr id="138" name="Picture 13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28" y="3488951"/>
            <a:ext cx="203200" cy="304800"/>
          </a:xfrm>
          <a:prstGeom prst="rect">
            <a:avLst/>
          </a:prstGeom>
        </p:spPr>
      </p:pic>
      <p:pic>
        <p:nvPicPr>
          <p:cNvPr id="139" name="Picture 13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28" y="3488951"/>
            <a:ext cx="203200" cy="304800"/>
          </a:xfrm>
          <a:prstGeom prst="rect">
            <a:avLst/>
          </a:prstGeom>
        </p:spPr>
      </p:pic>
      <p:sp>
        <p:nvSpPr>
          <p:cNvPr id="140" name="Trapezoid 139"/>
          <p:cNvSpPr/>
          <p:nvPr/>
        </p:nvSpPr>
        <p:spPr>
          <a:xfrm rot="10800000">
            <a:off x="5255812" y="3415457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5458905" y="3178571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027230" y="3178571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0" idx="0"/>
          </p:cNvCxnSpPr>
          <p:nvPr/>
        </p:nvCxnSpPr>
        <p:spPr>
          <a:xfrm flipH="1">
            <a:off x="5738305" y="3922965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rapezoid 143"/>
          <p:cNvSpPr/>
          <p:nvPr/>
        </p:nvSpPr>
        <p:spPr>
          <a:xfrm rot="10800000">
            <a:off x="5251436" y="5355944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5454529" y="511905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6022854" y="511905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4" idx="0"/>
          </p:cNvCxnSpPr>
          <p:nvPr/>
        </p:nvCxnSpPr>
        <p:spPr>
          <a:xfrm flipH="1">
            <a:off x="5733929" y="5863452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14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54" y="3509800"/>
            <a:ext cx="203200" cy="304800"/>
          </a:xfrm>
          <a:prstGeom prst="rect">
            <a:avLst/>
          </a:prstGeom>
        </p:spPr>
      </p:pic>
      <p:pic>
        <p:nvPicPr>
          <p:cNvPr id="149" name="Picture 14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29" y="3509800"/>
            <a:ext cx="203200" cy="304800"/>
          </a:xfrm>
          <a:prstGeom prst="rect">
            <a:avLst/>
          </a:prstGeom>
        </p:spPr>
      </p:pic>
      <p:pic>
        <p:nvPicPr>
          <p:cNvPr id="150" name="Picture 14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9" y="3509800"/>
            <a:ext cx="203200" cy="304800"/>
          </a:xfrm>
          <a:prstGeom prst="rect">
            <a:avLst/>
          </a:prstGeom>
        </p:spPr>
      </p:pic>
      <p:pic>
        <p:nvPicPr>
          <p:cNvPr id="151" name="Picture 15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03" y="5456515"/>
            <a:ext cx="203200" cy="304800"/>
          </a:xfrm>
          <a:prstGeom prst="rect">
            <a:avLst/>
          </a:prstGeom>
        </p:spPr>
      </p:pic>
      <p:pic>
        <p:nvPicPr>
          <p:cNvPr id="152" name="Picture 15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8" y="5456515"/>
            <a:ext cx="203200" cy="304800"/>
          </a:xfrm>
          <a:prstGeom prst="rect">
            <a:avLst/>
          </a:prstGeom>
        </p:spPr>
      </p:pic>
      <p:pic>
        <p:nvPicPr>
          <p:cNvPr id="153" name="Picture 15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78" y="5456515"/>
            <a:ext cx="203200" cy="3048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454529" y="2185040"/>
            <a:ext cx="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14672" y="2185040"/>
            <a:ext cx="8182" cy="987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27230" y="3114076"/>
            <a:ext cx="567231" cy="48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594461" y="3114076"/>
            <a:ext cx="1257092" cy="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83228" y="2185040"/>
            <a:ext cx="7409" cy="993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594461" y="3114076"/>
            <a:ext cx="414096" cy="1042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9" idx="3"/>
          </p:cNvCxnSpPr>
          <p:nvPr/>
        </p:nvCxnSpPr>
        <p:spPr>
          <a:xfrm flipV="1">
            <a:off x="5454529" y="4244542"/>
            <a:ext cx="244522" cy="883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308217" y="4150243"/>
            <a:ext cx="409214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ctagon 27"/>
          <p:cNvSpPr/>
          <p:nvPr/>
        </p:nvSpPr>
        <p:spPr>
          <a:xfrm>
            <a:off x="5371096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ctagon 84"/>
          <p:cNvSpPr/>
          <p:nvPr/>
        </p:nvSpPr>
        <p:spPr>
          <a:xfrm>
            <a:off x="5933920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ctagon 85"/>
          <p:cNvSpPr/>
          <p:nvPr/>
        </p:nvSpPr>
        <p:spPr>
          <a:xfrm>
            <a:off x="6626526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ctagon 87"/>
          <p:cNvSpPr/>
          <p:nvPr/>
        </p:nvSpPr>
        <p:spPr>
          <a:xfrm>
            <a:off x="7202322" y="5040071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ctagon 88"/>
          <p:cNvSpPr/>
          <p:nvPr/>
        </p:nvSpPr>
        <p:spPr>
          <a:xfrm>
            <a:off x="5650178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ctagon 90"/>
          <p:cNvSpPr/>
          <p:nvPr/>
        </p:nvSpPr>
        <p:spPr>
          <a:xfrm>
            <a:off x="6221785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ctagon 92"/>
          <p:cNvSpPr/>
          <p:nvPr/>
        </p:nvSpPr>
        <p:spPr>
          <a:xfrm>
            <a:off x="6920672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ctagon 95"/>
          <p:cNvSpPr/>
          <p:nvPr/>
        </p:nvSpPr>
        <p:spPr>
          <a:xfrm>
            <a:off x="7493448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ctagon 98"/>
          <p:cNvSpPr/>
          <p:nvPr/>
        </p:nvSpPr>
        <p:spPr>
          <a:xfrm>
            <a:off x="6512119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ctagon 102"/>
          <p:cNvSpPr/>
          <p:nvPr/>
        </p:nvSpPr>
        <p:spPr>
          <a:xfrm>
            <a:off x="7204523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ctagon 103"/>
          <p:cNvSpPr/>
          <p:nvPr/>
        </p:nvSpPr>
        <p:spPr>
          <a:xfrm>
            <a:off x="7768120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ctagon 105"/>
          <p:cNvSpPr/>
          <p:nvPr/>
        </p:nvSpPr>
        <p:spPr>
          <a:xfrm>
            <a:off x="5939421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ctagon 107"/>
          <p:cNvSpPr/>
          <p:nvPr/>
        </p:nvSpPr>
        <p:spPr>
          <a:xfrm>
            <a:off x="5383478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9" grpId="0" animBg="1"/>
      <p:bldP spid="114" grpId="0" animBg="1"/>
      <p:bldP spid="118" grpId="0" animBg="1"/>
      <p:bldP spid="28" grpId="0" animBg="1"/>
      <p:bldP spid="85" grpId="0" animBg="1"/>
      <p:bldP spid="86" grpId="0" animBg="1"/>
      <p:bldP spid="88" grpId="0" animBg="1"/>
      <p:bldP spid="89" grpId="0" animBg="1"/>
      <p:bldP spid="91" grpId="0" animBg="1"/>
      <p:bldP spid="93" grpId="0" animBg="1"/>
      <p:bldP spid="96" grpId="0" animBg="1"/>
      <p:bldP spid="99" grpId="0" animBg="1"/>
      <p:bldP spid="103" grpId="0" animBg="1"/>
      <p:bldP spid="104" grpId="0" animBg="1"/>
      <p:bldP spid="106" grpId="0" animBg="1"/>
      <p:bldP spid="1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60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1" name="Picture 10" descr="fla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pic>
        <p:nvPicPr>
          <p:cNvPr id="12" name="Picture 11" descr="bo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4" y="1154698"/>
            <a:ext cx="1075865" cy="987589"/>
          </a:xfrm>
          <a:prstGeom prst="rect">
            <a:avLst/>
          </a:prstGeom>
        </p:spPr>
      </p:pic>
      <p:sp>
        <p:nvSpPr>
          <p:cNvPr id="87" name="Trapezoid 86"/>
          <p:cNvSpPr/>
          <p:nvPr/>
        </p:nvSpPr>
        <p:spPr>
          <a:xfrm rot="10800000">
            <a:off x="5532179" y="43871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735272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303597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7" idx="0"/>
          </p:cNvCxnSpPr>
          <p:nvPr/>
        </p:nvCxnSpPr>
        <p:spPr>
          <a:xfrm flipH="1">
            <a:off x="6014672" y="48946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rapezoid 94"/>
          <p:cNvSpPr/>
          <p:nvPr/>
        </p:nvSpPr>
        <p:spPr>
          <a:xfrm rot="10800000">
            <a:off x="5823043" y="34092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6026136" y="31723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594461" y="31723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5" idx="0"/>
          </p:cNvCxnSpPr>
          <p:nvPr/>
        </p:nvCxnSpPr>
        <p:spPr>
          <a:xfrm flipH="1">
            <a:off x="6305536" y="39167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rapezoid 100"/>
          <p:cNvSpPr/>
          <p:nvPr/>
        </p:nvSpPr>
        <p:spPr>
          <a:xfrm rot="10800000">
            <a:off x="6805463" y="43871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7008556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576881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1" idx="0"/>
          </p:cNvCxnSpPr>
          <p:nvPr/>
        </p:nvCxnSpPr>
        <p:spPr>
          <a:xfrm flipH="1">
            <a:off x="7287956" y="48946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rapezoid 108"/>
          <p:cNvSpPr/>
          <p:nvPr/>
        </p:nvSpPr>
        <p:spPr>
          <a:xfrm rot="10800000">
            <a:off x="6117189" y="2421926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320282" y="2185040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6888607" y="2185040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9" idx="0"/>
          </p:cNvCxnSpPr>
          <p:nvPr/>
        </p:nvCxnSpPr>
        <p:spPr>
          <a:xfrm flipH="1">
            <a:off x="6599682" y="2929434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rapezoid 113"/>
          <p:cNvSpPr/>
          <p:nvPr/>
        </p:nvSpPr>
        <p:spPr>
          <a:xfrm rot="10800000">
            <a:off x="6514337" y="5362172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6717430" y="512528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7285755" y="512528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0"/>
          </p:cNvCxnSpPr>
          <p:nvPr/>
        </p:nvCxnSpPr>
        <p:spPr>
          <a:xfrm flipH="1">
            <a:off x="6996830" y="5869680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rapezoid 117"/>
          <p:cNvSpPr/>
          <p:nvPr/>
        </p:nvSpPr>
        <p:spPr>
          <a:xfrm rot="10800000">
            <a:off x="7080135" y="3413780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283228" y="317689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7851553" y="317689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8" idx="0"/>
          </p:cNvCxnSpPr>
          <p:nvPr/>
        </p:nvCxnSpPr>
        <p:spPr>
          <a:xfrm flipH="1">
            <a:off x="7562628" y="3921288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" name="Picture 12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21" y="4481472"/>
            <a:ext cx="203200" cy="304800"/>
          </a:xfrm>
          <a:prstGeom prst="rect">
            <a:avLst/>
          </a:prstGeom>
        </p:spPr>
      </p:pic>
      <p:pic>
        <p:nvPicPr>
          <p:cNvPr id="123" name="Picture 12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96" y="4481472"/>
            <a:ext cx="203200" cy="304800"/>
          </a:xfrm>
          <a:prstGeom prst="rect">
            <a:avLst/>
          </a:prstGeom>
        </p:spPr>
      </p:pic>
      <p:pic>
        <p:nvPicPr>
          <p:cNvPr id="124" name="Picture 12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6" y="4481472"/>
            <a:ext cx="203200" cy="304800"/>
          </a:xfrm>
          <a:prstGeom prst="rect">
            <a:avLst/>
          </a:prstGeom>
        </p:spPr>
      </p:pic>
      <p:pic>
        <p:nvPicPr>
          <p:cNvPr id="125" name="Picture 12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10" y="3509800"/>
            <a:ext cx="203200" cy="304800"/>
          </a:xfrm>
          <a:prstGeom prst="rect">
            <a:avLst/>
          </a:prstGeom>
        </p:spPr>
      </p:pic>
      <p:pic>
        <p:nvPicPr>
          <p:cNvPr id="126" name="Picture 12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85" y="3509800"/>
            <a:ext cx="203200" cy="304800"/>
          </a:xfrm>
          <a:prstGeom prst="rect">
            <a:avLst/>
          </a:prstGeom>
        </p:spPr>
      </p:pic>
      <p:pic>
        <p:nvPicPr>
          <p:cNvPr id="127" name="Picture 12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5" y="3509800"/>
            <a:ext cx="203200" cy="304800"/>
          </a:xfrm>
          <a:prstGeom prst="rect">
            <a:avLst/>
          </a:prstGeom>
        </p:spPr>
      </p:pic>
      <p:pic>
        <p:nvPicPr>
          <p:cNvPr id="128" name="Picture 12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86" y="2497096"/>
            <a:ext cx="203200" cy="304800"/>
          </a:xfrm>
          <a:prstGeom prst="rect">
            <a:avLst/>
          </a:prstGeom>
        </p:spPr>
      </p:pic>
      <p:pic>
        <p:nvPicPr>
          <p:cNvPr id="129" name="Picture 12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61" y="2497096"/>
            <a:ext cx="203200" cy="304800"/>
          </a:xfrm>
          <a:prstGeom prst="rect">
            <a:avLst/>
          </a:prstGeom>
        </p:spPr>
      </p:pic>
      <p:pic>
        <p:nvPicPr>
          <p:cNvPr id="130" name="Picture 12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61" y="2497096"/>
            <a:ext cx="203200" cy="304800"/>
          </a:xfrm>
          <a:prstGeom prst="rect">
            <a:avLst/>
          </a:prstGeom>
        </p:spPr>
      </p:pic>
      <p:pic>
        <p:nvPicPr>
          <p:cNvPr id="131" name="Picture 13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53" y="4481473"/>
            <a:ext cx="203200" cy="304800"/>
          </a:xfrm>
          <a:prstGeom prst="rect">
            <a:avLst/>
          </a:prstGeom>
        </p:spPr>
      </p:pic>
      <p:pic>
        <p:nvPicPr>
          <p:cNvPr id="132" name="Picture 13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28" y="4481473"/>
            <a:ext cx="203200" cy="304800"/>
          </a:xfrm>
          <a:prstGeom prst="rect">
            <a:avLst/>
          </a:prstGeom>
        </p:spPr>
      </p:pic>
      <p:pic>
        <p:nvPicPr>
          <p:cNvPr id="133" name="Picture 13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28" y="4481473"/>
            <a:ext cx="203200" cy="304800"/>
          </a:xfrm>
          <a:prstGeom prst="rect">
            <a:avLst/>
          </a:prstGeom>
        </p:spPr>
      </p:pic>
      <p:pic>
        <p:nvPicPr>
          <p:cNvPr id="134" name="Picture 13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30" y="5456515"/>
            <a:ext cx="203200" cy="304800"/>
          </a:xfrm>
          <a:prstGeom prst="rect">
            <a:avLst/>
          </a:prstGeom>
        </p:spPr>
      </p:pic>
      <p:pic>
        <p:nvPicPr>
          <p:cNvPr id="135" name="Picture 13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05" y="5456515"/>
            <a:ext cx="203200" cy="304800"/>
          </a:xfrm>
          <a:prstGeom prst="rect">
            <a:avLst/>
          </a:prstGeom>
        </p:spPr>
      </p:pic>
      <p:pic>
        <p:nvPicPr>
          <p:cNvPr id="136" name="Picture 13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05" y="5456515"/>
            <a:ext cx="203200" cy="304800"/>
          </a:xfrm>
          <a:prstGeom prst="rect">
            <a:avLst/>
          </a:prstGeom>
        </p:spPr>
      </p:pic>
      <p:pic>
        <p:nvPicPr>
          <p:cNvPr id="137" name="Picture 13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53" y="3488951"/>
            <a:ext cx="203200" cy="304800"/>
          </a:xfrm>
          <a:prstGeom prst="rect">
            <a:avLst/>
          </a:prstGeom>
        </p:spPr>
      </p:pic>
      <p:pic>
        <p:nvPicPr>
          <p:cNvPr id="138" name="Picture 13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28" y="3488951"/>
            <a:ext cx="203200" cy="304800"/>
          </a:xfrm>
          <a:prstGeom prst="rect">
            <a:avLst/>
          </a:prstGeom>
        </p:spPr>
      </p:pic>
      <p:pic>
        <p:nvPicPr>
          <p:cNvPr id="139" name="Picture 13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28" y="3488951"/>
            <a:ext cx="203200" cy="304800"/>
          </a:xfrm>
          <a:prstGeom prst="rect">
            <a:avLst/>
          </a:prstGeom>
        </p:spPr>
      </p:pic>
      <p:sp>
        <p:nvSpPr>
          <p:cNvPr id="140" name="Trapezoid 139"/>
          <p:cNvSpPr/>
          <p:nvPr/>
        </p:nvSpPr>
        <p:spPr>
          <a:xfrm rot="10800000">
            <a:off x="5255812" y="3415457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5458905" y="3178571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027230" y="3178571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0" idx="0"/>
          </p:cNvCxnSpPr>
          <p:nvPr/>
        </p:nvCxnSpPr>
        <p:spPr>
          <a:xfrm flipH="1">
            <a:off x="5738305" y="3922965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rapezoid 143"/>
          <p:cNvSpPr/>
          <p:nvPr/>
        </p:nvSpPr>
        <p:spPr>
          <a:xfrm rot="10800000">
            <a:off x="5251436" y="5355944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5454529" y="511905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6022854" y="511905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4" idx="0"/>
          </p:cNvCxnSpPr>
          <p:nvPr/>
        </p:nvCxnSpPr>
        <p:spPr>
          <a:xfrm flipH="1">
            <a:off x="5733929" y="5863452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14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54" y="3509800"/>
            <a:ext cx="203200" cy="304800"/>
          </a:xfrm>
          <a:prstGeom prst="rect">
            <a:avLst/>
          </a:prstGeom>
        </p:spPr>
      </p:pic>
      <p:pic>
        <p:nvPicPr>
          <p:cNvPr id="149" name="Picture 14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29" y="3509800"/>
            <a:ext cx="203200" cy="304800"/>
          </a:xfrm>
          <a:prstGeom prst="rect">
            <a:avLst/>
          </a:prstGeom>
        </p:spPr>
      </p:pic>
      <p:pic>
        <p:nvPicPr>
          <p:cNvPr id="150" name="Picture 14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9" y="3509800"/>
            <a:ext cx="203200" cy="304800"/>
          </a:xfrm>
          <a:prstGeom prst="rect">
            <a:avLst/>
          </a:prstGeom>
        </p:spPr>
      </p:pic>
      <p:pic>
        <p:nvPicPr>
          <p:cNvPr id="151" name="Picture 15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03" y="5456515"/>
            <a:ext cx="203200" cy="304800"/>
          </a:xfrm>
          <a:prstGeom prst="rect">
            <a:avLst/>
          </a:prstGeom>
        </p:spPr>
      </p:pic>
      <p:pic>
        <p:nvPicPr>
          <p:cNvPr id="152" name="Picture 15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8" y="5456515"/>
            <a:ext cx="203200" cy="304800"/>
          </a:xfrm>
          <a:prstGeom prst="rect">
            <a:avLst/>
          </a:prstGeom>
        </p:spPr>
      </p:pic>
      <p:pic>
        <p:nvPicPr>
          <p:cNvPr id="153" name="Picture 15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78" y="5456515"/>
            <a:ext cx="203200" cy="3048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454529" y="2185040"/>
            <a:ext cx="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14672" y="2185040"/>
            <a:ext cx="8182" cy="987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27230" y="3114076"/>
            <a:ext cx="567231" cy="48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594461" y="3114076"/>
            <a:ext cx="1257092" cy="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83228" y="2185040"/>
            <a:ext cx="7409" cy="993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594461" y="3114076"/>
            <a:ext cx="414096" cy="1042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9" idx="3"/>
          </p:cNvCxnSpPr>
          <p:nvPr/>
        </p:nvCxnSpPr>
        <p:spPr>
          <a:xfrm flipV="1">
            <a:off x="5454529" y="4244542"/>
            <a:ext cx="244522" cy="883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308217" y="4150243"/>
            <a:ext cx="409214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ctagon 27"/>
          <p:cNvSpPr/>
          <p:nvPr/>
        </p:nvSpPr>
        <p:spPr>
          <a:xfrm>
            <a:off x="5371096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ctagon 84"/>
          <p:cNvSpPr/>
          <p:nvPr/>
        </p:nvSpPr>
        <p:spPr>
          <a:xfrm>
            <a:off x="5933920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ctagon 85"/>
          <p:cNvSpPr/>
          <p:nvPr/>
        </p:nvSpPr>
        <p:spPr>
          <a:xfrm>
            <a:off x="6626526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ctagon 87"/>
          <p:cNvSpPr/>
          <p:nvPr/>
        </p:nvSpPr>
        <p:spPr>
          <a:xfrm>
            <a:off x="7202322" y="5040071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ctagon 88"/>
          <p:cNvSpPr/>
          <p:nvPr/>
        </p:nvSpPr>
        <p:spPr>
          <a:xfrm>
            <a:off x="5650178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ctagon 90"/>
          <p:cNvSpPr/>
          <p:nvPr/>
        </p:nvSpPr>
        <p:spPr>
          <a:xfrm>
            <a:off x="6221785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ctagon 92"/>
          <p:cNvSpPr/>
          <p:nvPr/>
        </p:nvSpPr>
        <p:spPr>
          <a:xfrm>
            <a:off x="6920672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ctagon 95"/>
          <p:cNvSpPr/>
          <p:nvPr/>
        </p:nvSpPr>
        <p:spPr>
          <a:xfrm>
            <a:off x="7493448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ctagon 98"/>
          <p:cNvSpPr/>
          <p:nvPr/>
        </p:nvSpPr>
        <p:spPr>
          <a:xfrm>
            <a:off x="6512119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ctagon 102"/>
          <p:cNvSpPr/>
          <p:nvPr/>
        </p:nvSpPr>
        <p:spPr>
          <a:xfrm>
            <a:off x="7204523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ctagon 103"/>
          <p:cNvSpPr/>
          <p:nvPr/>
        </p:nvSpPr>
        <p:spPr>
          <a:xfrm>
            <a:off x="7768120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ctagon 105"/>
          <p:cNvSpPr/>
          <p:nvPr/>
        </p:nvSpPr>
        <p:spPr>
          <a:xfrm>
            <a:off x="5939421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ctagon 107"/>
          <p:cNvSpPr/>
          <p:nvPr/>
        </p:nvSpPr>
        <p:spPr>
          <a:xfrm>
            <a:off x="5383478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0800000">
            <a:off x="5299913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rapezoid 109"/>
          <p:cNvSpPr/>
          <p:nvPr/>
        </p:nvSpPr>
        <p:spPr>
          <a:xfrm rot="10800000">
            <a:off x="5868238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rapezoid 153"/>
          <p:cNvSpPr/>
          <p:nvPr/>
        </p:nvSpPr>
        <p:spPr>
          <a:xfrm rot="10800000">
            <a:off x="6167810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 rot="10800000">
            <a:off x="6733991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/>
          <p:cNvSpPr/>
          <p:nvPr/>
        </p:nvSpPr>
        <p:spPr>
          <a:xfrm rot="10800000">
            <a:off x="7136021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0" grpId="0" animBg="1"/>
      <p:bldP spid="154" grpId="0" animBg="1"/>
      <p:bldP spid="155" grpId="0" animBg="1"/>
      <p:bldP spid="1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60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1" name="Picture 10" descr="fla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pic>
        <p:nvPicPr>
          <p:cNvPr id="12" name="Picture 11" descr="bo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4" y="1154698"/>
            <a:ext cx="1075865" cy="987589"/>
          </a:xfrm>
          <a:prstGeom prst="rect">
            <a:avLst/>
          </a:prstGeom>
        </p:spPr>
      </p:pic>
      <p:sp>
        <p:nvSpPr>
          <p:cNvPr id="87" name="Trapezoid 86"/>
          <p:cNvSpPr/>
          <p:nvPr/>
        </p:nvSpPr>
        <p:spPr>
          <a:xfrm rot="10800000">
            <a:off x="5532179" y="43871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735272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303597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7" idx="0"/>
          </p:cNvCxnSpPr>
          <p:nvPr/>
        </p:nvCxnSpPr>
        <p:spPr>
          <a:xfrm flipH="1">
            <a:off x="6014672" y="48946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rapezoid 94"/>
          <p:cNvSpPr/>
          <p:nvPr/>
        </p:nvSpPr>
        <p:spPr>
          <a:xfrm rot="10800000">
            <a:off x="5823043" y="34092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6026136" y="31723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594461" y="31723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5" idx="0"/>
          </p:cNvCxnSpPr>
          <p:nvPr/>
        </p:nvCxnSpPr>
        <p:spPr>
          <a:xfrm flipH="1">
            <a:off x="6305536" y="39167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rapezoid 100"/>
          <p:cNvSpPr/>
          <p:nvPr/>
        </p:nvSpPr>
        <p:spPr>
          <a:xfrm rot="10800000">
            <a:off x="6805463" y="43871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7008556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576881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1" idx="0"/>
          </p:cNvCxnSpPr>
          <p:nvPr/>
        </p:nvCxnSpPr>
        <p:spPr>
          <a:xfrm flipH="1">
            <a:off x="7287956" y="48946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rapezoid 108"/>
          <p:cNvSpPr/>
          <p:nvPr/>
        </p:nvSpPr>
        <p:spPr>
          <a:xfrm rot="10800000">
            <a:off x="6117189" y="2421926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320282" y="2185040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6888607" y="2185040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9" idx="0"/>
          </p:cNvCxnSpPr>
          <p:nvPr/>
        </p:nvCxnSpPr>
        <p:spPr>
          <a:xfrm flipH="1">
            <a:off x="6599682" y="2929434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rapezoid 113"/>
          <p:cNvSpPr/>
          <p:nvPr/>
        </p:nvSpPr>
        <p:spPr>
          <a:xfrm rot="10800000">
            <a:off x="6514337" y="5362172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6717430" y="512528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7285755" y="512528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0"/>
          </p:cNvCxnSpPr>
          <p:nvPr/>
        </p:nvCxnSpPr>
        <p:spPr>
          <a:xfrm flipH="1">
            <a:off x="6996830" y="5869680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rapezoid 117"/>
          <p:cNvSpPr/>
          <p:nvPr/>
        </p:nvSpPr>
        <p:spPr>
          <a:xfrm rot="10800000">
            <a:off x="7080135" y="3413780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283228" y="317689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7851553" y="317689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8" idx="0"/>
          </p:cNvCxnSpPr>
          <p:nvPr/>
        </p:nvCxnSpPr>
        <p:spPr>
          <a:xfrm flipH="1">
            <a:off x="7562628" y="3921288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" name="Picture 12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21" y="4481472"/>
            <a:ext cx="203200" cy="304800"/>
          </a:xfrm>
          <a:prstGeom prst="rect">
            <a:avLst/>
          </a:prstGeom>
        </p:spPr>
      </p:pic>
      <p:pic>
        <p:nvPicPr>
          <p:cNvPr id="123" name="Picture 12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96" y="4481472"/>
            <a:ext cx="203200" cy="304800"/>
          </a:xfrm>
          <a:prstGeom prst="rect">
            <a:avLst/>
          </a:prstGeom>
        </p:spPr>
      </p:pic>
      <p:pic>
        <p:nvPicPr>
          <p:cNvPr id="124" name="Picture 12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6" y="4481472"/>
            <a:ext cx="203200" cy="304800"/>
          </a:xfrm>
          <a:prstGeom prst="rect">
            <a:avLst/>
          </a:prstGeom>
        </p:spPr>
      </p:pic>
      <p:pic>
        <p:nvPicPr>
          <p:cNvPr id="125" name="Picture 12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10" y="3509800"/>
            <a:ext cx="203200" cy="304800"/>
          </a:xfrm>
          <a:prstGeom prst="rect">
            <a:avLst/>
          </a:prstGeom>
        </p:spPr>
      </p:pic>
      <p:pic>
        <p:nvPicPr>
          <p:cNvPr id="126" name="Picture 12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85" y="3509800"/>
            <a:ext cx="203200" cy="304800"/>
          </a:xfrm>
          <a:prstGeom prst="rect">
            <a:avLst/>
          </a:prstGeom>
        </p:spPr>
      </p:pic>
      <p:pic>
        <p:nvPicPr>
          <p:cNvPr id="127" name="Picture 12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5" y="3509800"/>
            <a:ext cx="203200" cy="304800"/>
          </a:xfrm>
          <a:prstGeom prst="rect">
            <a:avLst/>
          </a:prstGeom>
        </p:spPr>
      </p:pic>
      <p:pic>
        <p:nvPicPr>
          <p:cNvPr id="128" name="Picture 12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86" y="2497096"/>
            <a:ext cx="203200" cy="304800"/>
          </a:xfrm>
          <a:prstGeom prst="rect">
            <a:avLst/>
          </a:prstGeom>
        </p:spPr>
      </p:pic>
      <p:pic>
        <p:nvPicPr>
          <p:cNvPr id="129" name="Picture 12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61" y="2497096"/>
            <a:ext cx="203200" cy="304800"/>
          </a:xfrm>
          <a:prstGeom prst="rect">
            <a:avLst/>
          </a:prstGeom>
        </p:spPr>
      </p:pic>
      <p:pic>
        <p:nvPicPr>
          <p:cNvPr id="130" name="Picture 12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61" y="2497096"/>
            <a:ext cx="203200" cy="304800"/>
          </a:xfrm>
          <a:prstGeom prst="rect">
            <a:avLst/>
          </a:prstGeom>
        </p:spPr>
      </p:pic>
      <p:pic>
        <p:nvPicPr>
          <p:cNvPr id="131" name="Picture 13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53" y="4481473"/>
            <a:ext cx="203200" cy="304800"/>
          </a:xfrm>
          <a:prstGeom prst="rect">
            <a:avLst/>
          </a:prstGeom>
        </p:spPr>
      </p:pic>
      <p:pic>
        <p:nvPicPr>
          <p:cNvPr id="132" name="Picture 13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28" y="4481473"/>
            <a:ext cx="203200" cy="304800"/>
          </a:xfrm>
          <a:prstGeom prst="rect">
            <a:avLst/>
          </a:prstGeom>
        </p:spPr>
      </p:pic>
      <p:pic>
        <p:nvPicPr>
          <p:cNvPr id="133" name="Picture 13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28" y="4481473"/>
            <a:ext cx="203200" cy="304800"/>
          </a:xfrm>
          <a:prstGeom prst="rect">
            <a:avLst/>
          </a:prstGeom>
        </p:spPr>
      </p:pic>
      <p:pic>
        <p:nvPicPr>
          <p:cNvPr id="134" name="Picture 13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30" y="5456515"/>
            <a:ext cx="203200" cy="304800"/>
          </a:xfrm>
          <a:prstGeom prst="rect">
            <a:avLst/>
          </a:prstGeom>
        </p:spPr>
      </p:pic>
      <p:pic>
        <p:nvPicPr>
          <p:cNvPr id="135" name="Picture 13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05" y="5456515"/>
            <a:ext cx="203200" cy="304800"/>
          </a:xfrm>
          <a:prstGeom prst="rect">
            <a:avLst/>
          </a:prstGeom>
        </p:spPr>
      </p:pic>
      <p:pic>
        <p:nvPicPr>
          <p:cNvPr id="136" name="Picture 13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05" y="5456515"/>
            <a:ext cx="203200" cy="304800"/>
          </a:xfrm>
          <a:prstGeom prst="rect">
            <a:avLst/>
          </a:prstGeom>
        </p:spPr>
      </p:pic>
      <p:pic>
        <p:nvPicPr>
          <p:cNvPr id="137" name="Picture 13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53" y="3488951"/>
            <a:ext cx="203200" cy="304800"/>
          </a:xfrm>
          <a:prstGeom prst="rect">
            <a:avLst/>
          </a:prstGeom>
        </p:spPr>
      </p:pic>
      <p:pic>
        <p:nvPicPr>
          <p:cNvPr id="138" name="Picture 13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28" y="3488951"/>
            <a:ext cx="203200" cy="304800"/>
          </a:xfrm>
          <a:prstGeom prst="rect">
            <a:avLst/>
          </a:prstGeom>
        </p:spPr>
      </p:pic>
      <p:pic>
        <p:nvPicPr>
          <p:cNvPr id="139" name="Picture 13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28" y="3488951"/>
            <a:ext cx="203200" cy="304800"/>
          </a:xfrm>
          <a:prstGeom prst="rect">
            <a:avLst/>
          </a:prstGeom>
        </p:spPr>
      </p:pic>
      <p:sp>
        <p:nvSpPr>
          <p:cNvPr id="140" name="Trapezoid 139"/>
          <p:cNvSpPr/>
          <p:nvPr/>
        </p:nvSpPr>
        <p:spPr>
          <a:xfrm rot="10800000">
            <a:off x="5255812" y="3415457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5458905" y="3178571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027230" y="3178571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0" idx="0"/>
          </p:cNvCxnSpPr>
          <p:nvPr/>
        </p:nvCxnSpPr>
        <p:spPr>
          <a:xfrm flipH="1">
            <a:off x="5738305" y="3922965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rapezoid 143"/>
          <p:cNvSpPr/>
          <p:nvPr/>
        </p:nvSpPr>
        <p:spPr>
          <a:xfrm rot="10800000">
            <a:off x="5251436" y="5355944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5454529" y="511905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6022854" y="511905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4" idx="0"/>
          </p:cNvCxnSpPr>
          <p:nvPr/>
        </p:nvCxnSpPr>
        <p:spPr>
          <a:xfrm flipH="1">
            <a:off x="5733929" y="5863452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14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54" y="3509800"/>
            <a:ext cx="203200" cy="304800"/>
          </a:xfrm>
          <a:prstGeom prst="rect">
            <a:avLst/>
          </a:prstGeom>
        </p:spPr>
      </p:pic>
      <p:pic>
        <p:nvPicPr>
          <p:cNvPr id="149" name="Picture 14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29" y="3509800"/>
            <a:ext cx="203200" cy="304800"/>
          </a:xfrm>
          <a:prstGeom prst="rect">
            <a:avLst/>
          </a:prstGeom>
        </p:spPr>
      </p:pic>
      <p:pic>
        <p:nvPicPr>
          <p:cNvPr id="150" name="Picture 14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9" y="3509800"/>
            <a:ext cx="203200" cy="304800"/>
          </a:xfrm>
          <a:prstGeom prst="rect">
            <a:avLst/>
          </a:prstGeom>
        </p:spPr>
      </p:pic>
      <p:pic>
        <p:nvPicPr>
          <p:cNvPr id="151" name="Picture 15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03" y="5456515"/>
            <a:ext cx="203200" cy="304800"/>
          </a:xfrm>
          <a:prstGeom prst="rect">
            <a:avLst/>
          </a:prstGeom>
        </p:spPr>
      </p:pic>
      <p:pic>
        <p:nvPicPr>
          <p:cNvPr id="152" name="Picture 15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8" y="5456515"/>
            <a:ext cx="203200" cy="304800"/>
          </a:xfrm>
          <a:prstGeom prst="rect">
            <a:avLst/>
          </a:prstGeom>
        </p:spPr>
      </p:pic>
      <p:pic>
        <p:nvPicPr>
          <p:cNvPr id="153" name="Picture 15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78" y="5456515"/>
            <a:ext cx="203200" cy="3048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454529" y="2185040"/>
            <a:ext cx="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14672" y="2185040"/>
            <a:ext cx="8182" cy="987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27230" y="3114076"/>
            <a:ext cx="567231" cy="48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594461" y="3114076"/>
            <a:ext cx="1257092" cy="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83228" y="2185040"/>
            <a:ext cx="7409" cy="993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594461" y="3114076"/>
            <a:ext cx="414096" cy="1042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9" idx="3"/>
          </p:cNvCxnSpPr>
          <p:nvPr/>
        </p:nvCxnSpPr>
        <p:spPr>
          <a:xfrm flipV="1">
            <a:off x="5454529" y="4244542"/>
            <a:ext cx="244522" cy="883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308217" y="4150243"/>
            <a:ext cx="409214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ctagon 27"/>
          <p:cNvSpPr/>
          <p:nvPr/>
        </p:nvSpPr>
        <p:spPr>
          <a:xfrm>
            <a:off x="5371096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ctagon 84"/>
          <p:cNvSpPr/>
          <p:nvPr/>
        </p:nvSpPr>
        <p:spPr>
          <a:xfrm>
            <a:off x="5933920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ctagon 85"/>
          <p:cNvSpPr/>
          <p:nvPr/>
        </p:nvSpPr>
        <p:spPr>
          <a:xfrm>
            <a:off x="6626526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ctagon 87"/>
          <p:cNvSpPr/>
          <p:nvPr/>
        </p:nvSpPr>
        <p:spPr>
          <a:xfrm>
            <a:off x="7202322" y="5040071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ctagon 88"/>
          <p:cNvSpPr/>
          <p:nvPr/>
        </p:nvSpPr>
        <p:spPr>
          <a:xfrm>
            <a:off x="5650178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ctagon 90"/>
          <p:cNvSpPr/>
          <p:nvPr/>
        </p:nvSpPr>
        <p:spPr>
          <a:xfrm>
            <a:off x="6221785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ctagon 92"/>
          <p:cNvSpPr/>
          <p:nvPr/>
        </p:nvSpPr>
        <p:spPr>
          <a:xfrm>
            <a:off x="6920672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ctagon 95"/>
          <p:cNvSpPr/>
          <p:nvPr/>
        </p:nvSpPr>
        <p:spPr>
          <a:xfrm>
            <a:off x="7493448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ctagon 98"/>
          <p:cNvSpPr/>
          <p:nvPr/>
        </p:nvSpPr>
        <p:spPr>
          <a:xfrm>
            <a:off x="6512119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ctagon 102"/>
          <p:cNvSpPr/>
          <p:nvPr/>
        </p:nvSpPr>
        <p:spPr>
          <a:xfrm>
            <a:off x="7204523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ctagon 103"/>
          <p:cNvSpPr/>
          <p:nvPr/>
        </p:nvSpPr>
        <p:spPr>
          <a:xfrm>
            <a:off x="7768120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ctagon 105"/>
          <p:cNvSpPr/>
          <p:nvPr/>
        </p:nvSpPr>
        <p:spPr>
          <a:xfrm>
            <a:off x="5939421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ctagon 107"/>
          <p:cNvSpPr/>
          <p:nvPr/>
        </p:nvSpPr>
        <p:spPr>
          <a:xfrm>
            <a:off x="5383478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0800000">
            <a:off x="5299913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rapezoid 109"/>
          <p:cNvSpPr/>
          <p:nvPr/>
        </p:nvSpPr>
        <p:spPr>
          <a:xfrm rot="10800000">
            <a:off x="5868238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rapezoid 153"/>
          <p:cNvSpPr/>
          <p:nvPr/>
        </p:nvSpPr>
        <p:spPr>
          <a:xfrm rot="10800000">
            <a:off x="6167810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 rot="10800000">
            <a:off x="6733991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/>
          <p:cNvSpPr/>
          <p:nvPr/>
        </p:nvSpPr>
        <p:spPr>
          <a:xfrm rot="10800000">
            <a:off x="7136021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12123" y="2929434"/>
            <a:ext cx="40241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2123" y="25601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 inputs</a:t>
            </a:r>
          </a:p>
        </p:txBody>
      </p:sp>
      <p:pic>
        <p:nvPicPr>
          <p:cNvPr id="157" name="Picture 156" descr="o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3" y="3608530"/>
            <a:ext cx="4024154" cy="10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1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pic>
        <p:nvPicPr>
          <p:cNvPr id="11" name="Picture 10" descr="fla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1203711"/>
            <a:ext cx="1296611" cy="973100"/>
          </a:xfrm>
          <a:prstGeom prst="rect">
            <a:avLst/>
          </a:prstGeom>
        </p:spPr>
      </p:pic>
      <p:pic>
        <p:nvPicPr>
          <p:cNvPr id="12" name="Picture 11" descr="bo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4" y="1154698"/>
            <a:ext cx="1075865" cy="987589"/>
          </a:xfrm>
          <a:prstGeom prst="rect">
            <a:avLst/>
          </a:prstGeom>
        </p:spPr>
      </p:pic>
      <p:sp>
        <p:nvSpPr>
          <p:cNvPr id="87" name="Trapezoid 86"/>
          <p:cNvSpPr/>
          <p:nvPr/>
        </p:nvSpPr>
        <p:spPr>
          <a:xfrm rot="10800000">
            <a:off x="5532179" y="43871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735272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303597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7" idx="0"/>
          </p:cNvCxnSpPr>
          <p:nvPr/>
        </p:nvCxnSpPr>
        <p:spPr>
          <a:xfrm flipH="1">
            <a:off x="6014672" y="48946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rapezoid 94"/>
          <p:cNvSpPr/>
          <p:nvPr/>
        </p:nvSpPr>
        <p:spPr>
          <a:xfrm rot="10800000">
            <a:off x="5823043" y="34092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6026136" y="31723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594461" y="31723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5" idx="0"/>
          </p:cNvCxnSpPr>
          <p:nvPr/>
        </p:nvCxnSpPr>
        <p:spPr>
          <a:xfrm flipH="1">
            <a:off x="6305536" y="39167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rapezoid 100"/>
          <p:cNvSpPr/>
          <p:nvPr/>
        </p:nvSpPr>
        <p:spPr>
          <a:xfrm rot="10800000">
            <a:off x="6805463" y="4387129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7008556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576881" y="4150243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1" idx="0"/>
          </p:cNvCxnSpPr>
          <p:nvPr/>
        </p:nvCxnSpPr>
        <p:spPr>
          <a:xfrm flipH="1">
            <a:off x="7287956" y="4894637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rapezoid 108"/>
          <p:cNvSpPr/>
          <p:nvPr/>
        </p:nvSpPr>
        <p:spPr>
          <a:xfrm rot="10800000">
            <a:off x="6117189" y="2421926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320282" y="2185040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6888607" y="2185040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9" idx="0"/>
          </p:cNvCxnSpPr>
          <p:nvPr/>
        </p:nvCxnSpPr>
        <p:spPr>
          <a:xfrm flipH="1">
            <a:off x="6599682" y="2929434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rapezoid 113"/>
          <p:cNvSpPr/>
          <p:nvPr/>
        </p:nvSpPr>
        <p:spPr>
          <a:xfrm rot="10800000">
            <a:off x="6514337" y="5362172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6717430" y="512528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7285755" y="5125286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0"/>
          </p:cNvCxnSpPr>
          <p:nvPr/>
        </p:nvCxnSpPr>
        <p:spPr>
          <a:xfrm flipH="1">
            <a:off x="6996830" y="5869680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rapezoid 117"/>
          <p:cNvSpPr/>
          <p:nvPr/>
        </p:nvSpPr>
        <p:spPr>
          <a:xfrm rot="10800000">
            <a:off x="7080135" y="3413780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283228" y="317689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7851553" y="3176894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8" idx="0"/>
          </p:cNvCxnSpPr>
          <p:nvPr/>
        </p:nvCxnSpPr>
        <p:spPr>
          <a:xfrm flipH="1">
            <a:off x="7562628" y="3921288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" name="Picture 12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21" y="4481472"/>
            <a:ext cx="203200" cy="304800"/>
          </a:xfrm>
          <a:prstGeom prst="rect">
            <a:avLst/>
          </a:prstGeom>
        </p:spPr>
      </p:pic>
      <p:pic>
        <p:nvPicPr>
          <p:cNvPr id="123" name="Picture 12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96" y="4481472"/>
            <a:ext cx="203200" cy="304800"/>
          </a:xfrm>
          <a:prstGeom prst="rect">
            <a:avLst/>
          </a:prstGeom>
        </p:spPr>
      </p:pic>
      <p:pic>
        <p:nvPicPr>
          <p:cNvPr id="124" name="Picture 12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6" y="4481472"/>
            <a:ext cx="203200" cy="304800"/>
          </a:xfrm>
          <a:prstGeom prst="rect">
            <a:avLst/>
          </a:prstGeom>
        </p:spPr>
      </p:pic>
      <p:pic>
        <p:nvPicPr>
          <p:cNvPr id="125" name="Picture 12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10" y="3509800"/>
            <a:ext cx="203200" cy="304800"/>
          </a:xfrm>
          <a:prstGeom prst="rect">
            <a:avLst/>
          </a:prstGeom>
        </p:spPr>
      </p:pic>
      <p:pic>
        <p:nvPicPr>
          <p:cNvPr id="126" name="Picture 12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85" y="3509800"/>
            <a:ext cx="203200" cy="304800"/>
          </a:xfrm>
          <a:prstGeom prst="rect">
            <a:avLst/>
          </a:prstGeom>
        </p:spPr>
      </p:pic>
      <p:pic>
        <p:nvPicPr>
          <p:cNvPr id="127" name="Picture 12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5" y="3509800"/>
            <a:ext cx="203200" cy="304800"/>
          </a:xfrm>
          <a:prstGeom prst="rect">
            <a:avLst/>
          </a:prstGeom>
        </p:spPr>
      </p:pic>
      <p:pic>
        <p:nvPicPr>
          <p:cNvPr id="128" name="Picture 12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86" y="2497096"/>
            <a:ext cx="203200" cy="304800"/>
          </a:xfrm>
          <a:prstGeom prst="rect">
            <a:avLst/>
          </a:prstGeom>
        </p:spPr>
      </p:pic>
      <p:pic>
        <p:nvPicPr>
          <p:cNvPr id="129" name="Picture 12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61" y="2497096"/>
            <a:ext cx="203200" cy="304800"/>
          </a:xfrm>
          <a:prstGeom prst="rect">
            <a:avLst/>
          </a:prstGeom>
        </p:spPr>
      </p:pic>
      <p:pic>
        <p:nvPicPr>
          <p:cNvPr id="130" name="Picture 12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61" y="2497096"/>
            <a:ext cx="203200" cy="304800"/>
          </a:xfrm>
          <a:prstGeom prst="rect">
            <a:avLst/>
          </a:prstGeom>
        </p:spPr>
      </p:pic>
      <p:pic>
        <p:nvPicPr>
          <p:cNvPr id="131" name="Picture 13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53" y="4481473"/>
            <a:ext cx="203200" cy="304800"/>
          </a:xfrm>
          <a:prstGeom prst="rect">
            <a:avLst/>
          </a:prstGeom>
        </p:spPr>
      </p:pic>
      <p:pic>
        <p:nvPicPr>
          <p:cNvPr id="132" name="Picture 13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28" y="4481473"/>
            <a:ext cx="203200" cy="304800"/>
          </a:xfrm>
          <a:prstGeom prst="rect">
            <a:avLst/>
          </a:prstGeom>
        </p:spPr>
      </p:pic>
      <p:pic>
        <p:nvPicPr>
          <p:cNvPr id="133" name="Picture 13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28" y="4481473"/>
            <a:ext cx="203200" cy="304800"/>
          </a:xfrm>
          <a:prstGeom prst="rect">
            <a:avLst/>
          </a:prstGeom>
        </p:spPr>
      </p:pic>
      <p:pic>
        <p:nvPicPr>
          <p:cNvPr id="134" name="Picture 133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30" y="5456515"/>
            <a:ext cx="203200" cy="304800"/>
          </a:xfrm>
          <a:prstGeom prst="rect">
            <a:avLst/>
          </a:prstGeom>
        </p:spPr>
      </p:pic>
      <p:pic>
        <p:nvPicPr>
          <p:cNvPr id="135" name="Picture 134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05" y="5456515"/>
            <a:ext cx="203200" cy="304800"/>
          </a:xfrm>
          <a:prstGeom prst="rect">
            <a:avLst/>
          </a:prstGeom>
        </p:spPr>
      </p:pic>
      <p:pic>
        <p:nvPicPr>
          <p:cNvPr id="136" name="Picture 135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05" y="5456515"/>
            <a:ext cx="203200" cy="304800"/>
          </a:xfrm>
          <a:prstGeom prst="rect">
            <a:avLst/>
          </a:prstGeom>
        </p:spPr>
      </p:pic>
      <p:pic>
        <p:nvPicPr>
          <p:cNvPr id="137" name="Picture 136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53" y="3488951"/>
            <a:ext cx="203200" cy="304800"/>
          </a:xfrm>
          <a:prstGeom prst="rect">
            <a:avLst/>
          </a:prstGeom>
        </p:spPr>
      </p:pic>
      <p:pic>
        <p:nvPicPr>
          <p:cNvPr id="138" name="Picture 13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28" y="3488951"/>
            <a:ext cx="203200" cy="304800"/>
          </a:xfrm>
          <a:prstGeom prst="rect">
            <a:avLst/>
          </a:prstGeom>
        </p:spPr>
      </p:pic>
      <p:pic>
        <p:nvPicPr>
          <p:cNvPr id="139" name="Picture 13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28" y="3488951"/>
            <a:ext cx="203200" cy="304800"/>
          </a:xfrm>
          <a:prstGeom prst="rect">
            <a:avLst/>
          </a:prstGeom>
        </p:spPr>
      </p:pic>
      <p:sp>
        <p:nvSpPr>
          <p:cNvPr id="140" name="Trapezoid 139"/>
          <p:cNvSpPr/>
          <p:nvPr/>
        </p:nvSpPr>
        <p:spPr>
          <a:xfrm rot="10800000">
            <a:off x="5255812" y="3415457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5458905" y="3178571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027230" y="3178571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0" idx="0"/>
          </p:cNvCxnSpPr>
          <p:nvPr/>
        </p:nvCxnSpPr>
        <p:spPr>
          <a:xfrm flipH="1">
            <a:off x="5738305" y="3922965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rapezoid 143"/>
          <p:cNvSpPr/>
          <p:nvPr/>
        </p:nvSpPr>
        <p:spPr>
          <a:xfrm rot="10800000">
            <a:off x="5251436" y="5355944"/>
            <a:ext cx="970349" cy="50750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5454529" y="511905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6022854" y="5119058"/>
            <a:ext cx="0" cy="23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4" idx="0"/>
          </p:cNvCxnSpPr>
          <p:nvPr/>
        </p:nvCxnSpPr>
        <p:spPr>
          <a:xfrm flipH="1">
            <a:off x="5733929" y="5863452"/>
            <a:ext cx="2681" cy="233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147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54" y="3509800"/>
            <a:ext cx="203200" cy="304800"/>
          </a:xfrm>
          <a:prstGeom prst="rect">
            <a:avLst/>
          </a:prstGeom>
        </p:spPr>
      </p:pic>
      <p:pic>
        <p:nvPicPr>
          <p:cNvPr id="149" name="Picture 148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29" y="3509800"/>
            <a:ext cx="203200" cy="304800"/>
          </a:xfrm>
          <a:prstGeom prst="rect">
            <a:avLst/>
          </a:prstGeom>
        </p:spPr>
      </p:pic>
      <p:pic>
        <p:nvPicPr>
          <p:cNvPr id="150" name="Picture 149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9" y="3509800"/>
            <a:ext cx="203200" cy="304800"/>
          </a:xfrm>
          <a:prstGeom prst="rect">
            <a:avLst/>
          </a:prstGeom>
        </p:spPr>
      </p:pic>
      <p:pic>
        <p:nvPicPr>
          <p:cNvPr id="151" name="Picture 150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03" y="5456515"/>
            <a:ext cx="203200" cy="304800"/>
          </a:xfrm>
          <a:prstGeom prst="rect">
            <a:avLst/>
          </a:prstGeom>
        </p:spPr>
      </p:pic>
      <p:pic>
        <p:nvPicPr>
          <p:cNvPr id="152" name="Picture 151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8" y="5456515"/>
            <a:ext cx="203200" cy="304800"/>
          </a:xfrm>
          <a:prstGeom prst="rect">
            <a:avLst/>
          </a:prstGeom>
        </p:spPr>
      </p:pic>
      <p:pic>
        <p:nvPicPr>
          <p:cNvPr id="153" name="Picture 152" descr="smallg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78" y="5456515"/>
            <a:ext cx="203200" cy="3048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454529" y="2185040"/>
            <a:ext cx="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14672" y="2185040"/>
            <a:ext cx="8182" cy="987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27230" y="3114076"/>
            <a:ext cx="567231" cy="48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594461" y="3114076"/>
            <a:ext cx="1257092" cy="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83228" y="2185040"/>
            <a:ext cx="7409" cy="993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594461" y="3114076"/>
            <a:ext cx="414096" cy="1042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9" idx="3"/>
          </p:cNvCxnSpPr>
          <p:nvPr/>
        </p:nvCxnSpPr>
        <p:spPr>
          <a:xfrm flipV="1">
            <a:off x="5454529" y="4244542"/>
            <a:ext cx="244522" cy="883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308217" y="4150243"/>
            <a:ext cx="409214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ctagon 27"/>
          <p:cNvSpPr/>
          <p:nvPr/>
        </p:nvSpPr>
        <p:spPr>
          <a:xfrm>
            <a:off x="5371096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ctagon 84"/>
          <p:cNvSpPr/>
          <p:nvPr/>
        </p:nvSpPr>
        <p:spPr>
          <a:xfrm>
            <a:off x="5933920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ctagon 85"/>
          <p:cNvSpPr/>
          <p:nvPr/>
        </p:nvSpPr>
        <p:spPr>
          <a:xfrm>
            <a:off x="6626526" y="5030986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ctagon 87"/>
          <p:cNvSpPr/>
          <p:nvPr/>
        </p:nvSpPr>
        <p:spPr>
          <a:xfrm>
            <a:off x="7202322" y="5040071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ctagon 88"/>
          <p:cNvSpPr/>
          <p:nvPr/>
        </p:nvSpPr>
        <p:spPr>
          <a:xfrm>
            <a:off x="5650178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ctagon 90"/>
          <p:cNvSpPr/>
          <p:nvPr/>
        </p:nvSpPr>
        <p:spPr>
          <a:xfrm>
            <a:off x="6221785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ctagon 92"/>
          <p:cNvSpPr/>
          <p:nvPr/>
        </p:nvSpPr>
        <p:spPr>
          <a:xfrm>
            <a:off x="6920672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ctagon 95"/>
          <p:cNvSpPr/>
          <p:nvPr/>
        </p:nvSpPr>
        <p:spPr>
          <a:xfrm>
            <a:off x="7493448" y="4068399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ctagon 98"/>
          <p:cNvSpPr/>
          <p:nvPr/>
        </p:nvSpPr>
        <p:spPr>
          <a:xfrm>
            <a:off x="6512119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ctagon 102"/>
          <p:cNvSpPr/>
          <p:nvPr/>
        </p:nvSpPr>
        <p:spPr>
          <a:xfrm>
            <a:off x="7204523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ctagon 103"/>
          <p:cNvSpPr/>
          <p:nvPr/>
        </p:nvSpPr>
        <p:spPr>
          <a:xfrm>
            <a:off x="7768120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ctagon 105"/>
          <p:cNvSpPr/>
          <p:nvPr/>
        </p:nvSpPr>
        <p:spPr>
          <a:xfrm>
            <a:off x="5939421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ctagon 107"/>
          <p:cNvSpPr/>
          <p:nvPr/>
        </p:nvSpPr>
        <p:spPr>
          <a:xfrm>
            <a:off x="5383478" y="3079552"/>
            <a:ext cx="166866" cy="176143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0800000">
            <a:off x="5299913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rapezoid 109"/>
          <p:cNvSpPr/>
          <p:nvPr/>
        </p:nvSpPr>
        <p:spPr>
          <a:xfrm rot="10800000">
            <a:off x="5868238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rapezoid 153"/>
          <p:cNvSpPr/>
          <p:nvPr/>
        </p:nvSpPr>
        <p:spPr>
          <a:xfrm rot="10800000">
            <a:off x="6167810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 rot="10800000">
            <a:off x="6733991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/>
          <p:cNvSpPr/>
          <p:nvPr/>
        </p:nvSpPr>
        <p:spPr>
          <a:xfrm rot="10800000">
            <a:off x="7136021" y="1941946"/>
            <a:ext cx="309231" cy="27704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-4018743" y="6463248"/>
            <a:ext cx="35412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2284741" y="6096958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 output keys</a:t>
            </a:r>
          </a:p>
        </p:txBody>
      </p:sp>
    </p:spTree>
    <p:extLst>
      <p:ext uri="{BB962C8B-B14F-4D97-AF65-F5344CB8AC3E}">
        <p14:creationId xmlns:p14="http://schemas.microsoft.com/office/powerpoint/2010/main" val="28766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5" grpId="0" animBg="1"/>
      <p:bldP spid="101" grpId="0" animBg="1"/>
      <p:bldP spid="109" grpId="0" animBg="1"/>
      <p:bldP spid="114" grpId="0" animBg="1"/>
      <p:bldP spid="118" grpId="0" animBg="1"/>
      <p:bldP spid="140" grpId="0" animBg="1"/>
      <p:bldP spid="144" grpId="0" animBg="1"/>
      <p:bldP spid="2" grpId="0" animBg="1"/>
      <p:bldP spid="110" grpId="0" animBg="1"/>
      <p:bldP spid="154" grpId="0" animBg="1"/>
      <p:bldP spid="155" grpId="0" animBg="1"/>
      <p:bldP spid="156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618"/>
            <a:ext cx="8229600" cy="4834546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rgbClr val="000000"/>
                </a:solidFill>
              </a:rPr>
              <a:t>Soldering:</a:t>
            </a:r>
          </a:p>
          <a:p>
            <a:pPr lvl="1"/>
            <a:r>
              <a:rPr lang="en-US" noProof="0" dirty="0">
                <a:solidFill>
                  <a:srgbClr val="000000"/>
                </a:solidFill>
              </a:rPr>
              <a:t>Horizontal</a:t>
            </a:r>
          </a:p>
          <a:p>
            <a:pPr lvl="1"/>
            <a:r>
              <a:rPr lang="en-US" noProof="0" dirty="0">
                <a:solidFill>
                  <a:srgbClr val="000000"/>
                </a:solidFill>
              </a:rPr>
              <a:t>Vertical</a:t>
            </a:r>
          </a:p>
          <a:p>
            <a:pPr lvl="1"/>
            <a:r>
              <a:rPr lang="en-US" noProof="0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problems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4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944717" y="1796219"/>
            <a:ext cx="1570518" cy="413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20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" name="Picture 9" descr="g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" y="2535637"/>
            <a:ext cx="1857165" cy="2137492"/>
          </a:xfrm>
          <a:prstGeom prst="rect">
            <a:avLst/>
          </a:prstGeom>
        </p:spPr>
      </p:pic>
      <p:pic>
        <p:nvPicPr>
          <p:cNvPr id="15" name="Picture 14" descr="i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60" y="2535637"/>
            <a:ext cx="2347737" cy="2137492"/>
          </a:xfrm>
          <a:prstGeom prst="rect">
            <a:avLst/>
          </a:prstGeom>
        </p:spPr>
      </p:pic>
      <p:pic>
        <p:nvPicPr>
          <p:cNvPr id="16" name="Picture 15" descr="i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0" y="2535637"/>
            <a:ext cx="2347737" cy="2137492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1361058" y="3495050"/>
            <a:ext cx="834327" cy="296663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02622"/>
              </p:ext>
            </p:extLst>
          </p:nvPr>
        </p:nvGraphicFramePr>
        <p:xfrm>
          <a:off x="2981789" y="1842572"/>
          <a:ext cx="1533446" cy="36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1" name="Equation" r:id="rId6" imgW="1206720" imgH="283320" progId="Equation.3">
                  <p:embed/>
                </p:oleObj>
              </mc:Choice>
              <mc:Fallback>
                <p:oleObj name="Equation" r:id="rId6" imgW="1206720" imgH="283320" progId="Equation.3">
                  <p:embed/>
                  <p:pic>
                    <p:nvPicPr>
                      <p:cNvPr id="0" name="Picture 6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789" y="1842572"/>
                        <a:ext cx="1533446" cy="36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>
            <a:stCxn id="18" idx="2"/>
          </p:cNvCxnSpPr>
          <p:nvPr/>
        </p:nvCxnSpPr>
        <p:spPr>
          <a:xfrm>
            <a:off x="3748512" y="2209960"/>
            <a:ext cx="0" cy="325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>
            <a:off x="1525975" y="2003090"/>
            <a:ext cx="1418742" cy="532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632332" y="1796202"/>
            <a:ext cx="1570518" cy="413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95027"/>
              </p:ext>
            </p:extLst>
          </p:nvPr>
        </p:nvGraphicFramePr>
        <p:xfrm>
          <a:off x="5661760" y="1843247"/>
          <a:ext cx="15509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2" name="Equation" r:id="rId8" imgW="1215720" imgH="283320" progId="Equation.3">
                  <p:embed/>
                </p:oleObj>
              </mc:Choice>
              <mc:Fallback>
                <p:oleObj name="Equation" r:id="rId8" imgW="1215720" imgH="283320" progId="Equation.3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760" y="1843247"/>
                        <a:ext cx="155098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>
            <a:stCxn id="24" idx="2"/>
          </p:cNvCxnSpPr>
          <p:nvPr/>
        </p:nvCxnSpPr>
        <p:spPr>
          <a:xfrm>
            <a:off x="6417591" y="2209943"/>
            <a:ext cx="0" cy="325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525975" y="2003073"/>
            <a:ext cx="4106357" cy="532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627602" y="1323610"/>
            <a:ext cx="1570518" cy="413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713572"/>
              </p:ext>
            </p:extLst>
          </p:nvPr>
        </p:nvGraphicFramePr>
        <p:xfrm>
          <a:off x="4664674" y="1369963"/>
          <a:ext cx="1533446" cy="36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3" name="Equation" r:id="rId10" imgW="1206720" imgH="283320" progId="Equation.3">
                  <p:embed/>
                </p:oleObj>
              </mc:Choice>
              <mc:Fallback>
                <p:oleObj name="Equation" r:id="rId10" imgW="1206720" imgH="283320" progId="Equation.3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674" y="1369963"/>
                        <a:ext cx="1533446" cy="36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4991380" y="1722005"/>
            <a:ext cx="0" cy="813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682004" y="1301338"/>
            <a:ext cx="1570518" cy="413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583551"/>
              </p:ext>
            </p:extLst>
          </p:nvPr>
        </p:nvGraphicFramePr>
        <p:xfrm>
          <a:off x="6711432" y="1348366"/>
          <a:ext cx="15509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4" name="Equation" r:id="rId12" imgW="1215720" imgH="283320" progId="Equation.3">
                  <p:embed/>
                </p:oleObj>
              </mc:Choice>
              <mc:Fallback>
                <p:oleObj name="Equation" r:id="rId12" imgW="1215720" imgH="283320" progId="Equation.3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432" y="1348366"/>
                        <a:ext cx="155098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7486926" y="1586402"/>
            <a:ext cx="0" cy="949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32595" y="1530481"/>
            <a:ext cx="2085470" cy="1005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532595" y="1516539"/>
            <a:ext cx="4149409" cy="1019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274285" y="5109412"/>
            <a:ext cx="1570518" cy="413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81765"/>
              </p:ext>
            </p:extLst>
          </p:nvPr>
        </p:nvGraphicFramePr>
        <p:xfrm>
          <a:off x="3303389" y="5156112"/>
          <a:ext cx="15494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5" name="Equation" r:id="rId14" imgW="1215720" imgH="283320" progId="Equation.3">
                  <p:embed/>
                </p:oleObj>
              </mc:Choice>
              <mc:Fallback>
                <p:oleObj name="Equation" r:id="rId14" imgW="1215720" imgH="283320" progId="Equation.3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389" y="5156112"/>
                        <a:ext cx="15494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ounded Rectangle 53"/>
          <p:cNvSpPr/>
          <p:nvPr/>
        </p:nvSpPr>
        <p:spPr>
          <a:xfrm>
            <a:off x="5748309" y="5092830"/>
            <a:ext cx="1570518" cy="413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824214"/>
              </p:ext>
            </p:extLst>
          </p:nvPr>
        </p:nvGraphicFramePr>
        <p:xfrm>
          <a:off x="5769769" y="5140628"/>
          <a:ext cx="15668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6" name="Equation" r:id="rId16" imgW="1234080" imgH="283320" progId="Equation.3">
                  <p:embed/>
                </p:oleObj>
              </mc:Choice>
              <mc:Fallback>
                <p:oleObj name="Equation" r:id="rId16" imgW="1234080" imgH="283320" progId="Equation.3">
                  <p:embed/>
                  <p:pic>
                    <p:nvPicPr>
                      <p:cNvPr id="0" name="Picture 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769" y="5140628"/>
                        <a:ext cx="1566862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Arrow Connector 55"/>
          <p:cNvCxnSpPr>
            <a:endCxn id="16" idx="2"/>
          </p:cNvCxnSpPr>
          <p:nvPr/>
        </p:nvCxnSpPr>
        <p:spPr>
          <a:xfrm flipV="1">
            <a:off x="6835629" y="4673129"/>
            <a:ext cx="0" cy="436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233138" y="4673129"/>
            <a:ext cx="0" cy="419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1"/>
            <a:endCxn id="10" idx="2"/>
          </p:cNvCxnSpPr>
          <p:nvPr/>
        </p:nvCxnSpPr>
        <p:spPr>
          <a:xfrm flipH="1" flipV="1">
            <a:off x="1878644" y="4673129"/>
            <a:ext cx="3891125" cy="650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0" idx="2"/>
          </p:cNvCxnSpPr>
          <p:nvPr/>
        </p:nvCxnSpPr>
        <p:spPr>
          <a:xfrm flipH="1" flipV="1">
            <a:off x="1878644" y="4673129"/>
            <a:ext cx="1387367" cy="632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26840" y="3061163"/>
            <a:ext cx="7376938" cy="9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22675" y="4189724"/>
            <a:ext cx="10746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413477" y="4199966"/>
            <a:ext cx="14393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019800" y="4189724"/>
            <a:ext cx="14393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0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24" grpId="0" animBg="1"/>
      <p:bldP spid="37" grpId="0" animBg="1"/>
      <p:bldP spid="40" grpId="0" animBg="1"/>
      <p:bldP spid="51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teligh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7" y="3230226"/>
            <a:ext cx="985841" cy="8450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20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7" name="Plaque 16"/>
          <p:cNvSpPr/>
          <p:nvPr/>
        </p:nvSpPr>
        <p:spPr>
          <a:xfrm>
            <a:off x="1361058" y="3495050"/>
            <a:ext cx="834327" cy="296663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pic>
        <p:nvPicPr>
          <p:cNvPr id="12" name="Picture 11" descr="i1ligh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33" y="3230226"/>
            <a:ext cx="985840" cy="845006"/>
          </a:xfrm>
          <a:prstGeom prst="rect">
            <a:avLst/>
          </a:prstGeom>
        </p:spPr>
      </p:pic>
      <p:pic>
        <p:nvPicPr>
          <p:cNvPr id="13" name="Picture 12" descr="i2ligh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66" y="3230225"/>
            <a:ext cx="983814" cy="843269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82089"/>
              </p:ext>
            </p:extLst>
          </p:nvPr>
        </p:nvGraphicFramePr>
        <p:xfrm>
          <a:off x="2927284" y="2884488"/>
          <a:ext cx="1018420" cy="34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Equation" r:id="rId6" imgW="740520" imgH="237600" progId="Equation.3">
                  <p:embed/>
                </p:oleObj>
              </mc:Choice>
              <mc:Fallback>
                <p:oleObj name="Equation" r:id="rId6" imgW="740520" imgH="237600" progId="Equation.3">
                  <p:embed/>
                  <p:pic>
                    <p:nvPicPr>
                      <p:cNvPr id="0" name="Picture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284" y="2884488"/>
                        <a:ext cx="1018420" cy="345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471652"/>
              </p:ext>
            </p:extLst>
          </p:nvPr>
        </p:nvGraphicFramePr>
        <p:xfrm>
          <a:off x="4200056" y="2884488"/>
          <a:ext cx="10366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Equation" r:id="rId8" imgW="749520" imgH="237600" progId="Equation.3">
                  <p:embed/>
                </p:oleObj>
              </mc:Choice>
              <mc:Fallback>
                <p:oleObj name="Equation" r:id="rId8" imgW="749520" imgH="237600" progId="Equation.3">
                  <p:embed/>
                  <p:pic>
                    <p:nvPicPr>
                      <p:cNvPr id="0" name="Picture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056" y="2884488"/>
                        <a:ext cx="103663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099818"/>
              </p:ext>
            </p:extLst>
          </p:nvPr>
        </p:nvGraphicFramePr>
        <p:xfrm>
          <a:off x="5492750" y="2886075"/>
          <a:ext cx="10541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Equation" r:id="rId10" imgW="758520" imgH="237600" progId="Equation.3">
                  <p:embed/>
                </p:oleObj>
              </mc:Choice>
              <mc:Fallback>
                <p:oleObj name="Equation" r:id="rId10" imgW="758520" imgH="237600" progId="Equation.3">
                  <p:embed/>
                  <p:pic>
                    <p:nvPicPr>
                      <p:cNvPr id="0" name="Picture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2886075"/>
                        <a:ext cx="10541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259194"/>
              </p:ext>
            </p:extLst>
          </p:nvPr>
        </p:nvGraphicFramePr>
        <p:xfrm>
          <a:off x="6743700" y="2884488"/>
          <a:ext cx="10525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Equation" r:id="rId12" imgW="758520" imgH="237600" progId="Equation.3">
                  <p:embed/>
                </p:oleObj>
              </mc:Choice>
              <mc:Fallback>
                <p:oleObj name="Equation" r:id="rId12" imgW="758520" imgH="237600" progId="Equation.3">
                  <p:embed/>
                  <p:pic>
                    <p:nvPicPr>
                      <p:cNvPr id="0" name="Picture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884488"/>
                        <a:ext cx="1052513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16113"/>
              </p:ext>
            </p:extLst>
          </p:nvPr>
        </p:nvGraphicFramePr>
        <p:xfrm>
          <a:off x="457200" y="1635073"/>
          <a:ext cx="1119586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Equation" r:id="rId14" imgW="813600" imgH="237600" progId="Equation.3">
                  <p:embed/>
                </p:oleObj>
              </mc:Choice>
              <mc:Fallback>
                <p:oleObj name="Equation" r:id="rId14" imgW="813600" imgH="237600" progId="Equation.3">
                  <p:embed/>
                  <p:pic>
                    <p:nvPicPr>
                      <p:cNvPr id="0" name="Picture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5073"/>
                        <a:ext cx="1119586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48231"/>
              </p:ext>
            </p:extLst>
          </p:nvPr>
        </p:nvGraphicFramePr>
        <p:xfrm>
          <a:off x="1881188" y="1635125"/>
          <a:ext cx="11366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Equation" r:id="rId16" imgW="822600" imgH="237600" progId="Equation.3">
                  <p:embed/>
                </p:oleObj>
              </mc:Choice>
              <mc:Fallback>
                <p:oleObj name="Equation" r:id="rId16" imgW="822600" imgH="237600" progId="Equation.3">
                  <p:embed/>
                  <p:pic>
                    <p:nvPicPr>
                      <p:cNvPr id="0" name="Picture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635125"/>
                        <a:ext cx="113665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1376225" y="1981149"/>
            <a:ext cx="0" cy="1249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16992" y="1979561"/>
            <a:ext cx="0" cy="1249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61058" y="1981149"/>
            <a:ext cx="2032103" cy="903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47" idx="0"/>
          </p:cNvCxnSpPr>
          <p:nvPr/>
        </p:nvCxnSpPr>
        <p:spPr>
          <a:xfrm>
            <a:off x="2216992" y="1979561"/>
            <a:ext cx="2501383" cy="904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19460"/>
              </p:ext>
            </p:extLst>
          </p:nvPr>
        </p:nvGraphicFramePr>
        <p:xfrm>
          <a:off x="2409294" y="2379054"/>
          <a:ext cx="363011" cy="36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name="Equation" r:id="rId18" imgW="155160" imgH="155160" progId="Equation.3">
                  <p:embed/>
                </p:oleObj>
              </mc:Choice>
              <mc:Fallback>
                <p:oleObj name="Equation" r:id="rId18" imgW="155160" imgH="155160" progId="Equation.3">
                  <p:embed/>
                  <p:pic>
                    <p:nvPicPr>
                      <p:cNvPr id="0" name="Picture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294" y="2379054"/>
                        <a:ext cx="363011" cy="363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87396"/>
              </p:ext>
            </p:extLst>
          </p:nvPr>
        </p:nvGraphicFramePr>
        <p:xfrm>
          <a:off x="3632154" y="2379054"/>
          <a:ext cx="363011" cy="36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8" name="Equation" r:id="rId20" imgW="155160" imgH="155160" progId="Equation.3">
                  <p:embed/>
                </p:oleObj>
              </mc:Choice>
              <mc:Fallback>
                <p:oleObj name="Equation" r:id="rId20" imgW="155160" imgH="155160" progId="Equation.3">
                  <p:embed/>
                  <p:pic>
                    <p:nvPicPr>
                      <p:cNvPr id="0" name="Picture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154" y="2379054"/>
                        <a:ext cx="363011" cy="363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>
            <a:off x="1376225" y="1981149"/>
            <a:ext cx="4596987" cy="906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16992" y="1979561"/>
            <a:ext cx="5081434" cy="908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64929"/>
              </p:ext>
            </p:extLst>
          </p:nvPr>
        </p:nvGraphicFramePr>
        <p:xfrm>
          <a:off x="4200056" y="2379054"/>
          <a:ext cx="363011" cy="36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Equation" r:id="rId21" imgW="155160" imgH="155160" progId="Equation.3">
                  <p:embed/>
                </p:oleObj>
              </mc:Choice>
              <mc:Fallback>
                <p:oleObj name="Equation" r:id="rId21" imgW="155160" imgH="155160" progId="Equation.3">
                  <p:embed/>
                  <p:pic>
                    <p:nvPicPr>
                      <p:cNvPr id="0" name="Picture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056" y="2379054"/>
                        <a:ext cx="363011" cy="363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44421"/>
              </p:ext>
            </p:extLst>
          </p:nvPr>
        </p:nvGraphicFramePr>
        <p:xfrm>
          <a:off x="5311244" y="2382683"/>
          <a:ext cx="363011" cy="36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0" name="Equation" r:id="rId22" imgW="155160" imgH="155160" progId="Equation.3">
                  <p:embed/>
                </p:oleObj>
              </mc:Choice>
              <mc:Fallback>
                <p:oleObj name="Equation" r:id="rId22" imgW="155160" imgH="155160" progId="Equation.3">
                  <p:embed/>
                  <p:pic>
                    <p:nvPicPr>
                      <p:cNvPr id="0" name="Picture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244" y="2382683"/>
                        <a:ext cx="363011" cy="363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630833"/>
              </p:ext>
            </p:extLst>
          </p:nvPr>
        </p:nvGraphicFramePr>
        <p:xfrm>
          <a:off x="3587392" y="4969251"/>
          <a:ext cx="10366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" name="Equation" r:id="rId23" imgW="749520" imgH="237600" progId="Equation.3">
                  <p:embed/>
                </p:oleObj>
              </mc:Choice>
              <mc:Fallback>
                <p:oleObj name="Equation" r:id="rId23" imgW="749520" imgH="237600" progId="Equation.3">
                  <p:embed/>
                  <p:pic>
                    <p:nvPicPr>
                      <p:cNvPr id="0" name="Picture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392" y="4969251"/>
                        <a:ext cx="10366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75344"/>
              </p:ext>
            </p:extLst>
          </p:nvPr>
        </p:nvGraphicFramePr>
        <p:xfrm>
          <a:off x="6158756" y="4969251"/>
          <a:ext cx="10715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2" name="Equation" r:id="rId25" imgW="776880" imgH="237600" progId="Equation.3">
                  <p:embed/>
                </p:oleObj>
              </mc:Choice>
              <mc:Fallback>
                <p:oleObj name="Equation" r:id="rId25" imgW="776880" imgH="237600" progId="Equation.3">
                  <p:embed/>
                  <p:pic>
                    <p:nvPicPr>
                      <p:cNvPr id="0" name="Picture 1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756" y="4969251"/>
                        <a:ext cx="107156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Connector 77"/>
          <p:cNvCxnSpPr/>
          <p:nvPr/>
        </p:nvCxnSpPr>
        <p:spPr>
          <a:xfrm>
            <a:off x="4125793" y="4025127"/>
            <a:ext cx="0" cy="9441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79734"/>
              </p:ext>
            </p:extLst>
          </p:nvPr>
        </p:nvGraphicFramePr>
        <p:xfrm>
          <a:off x="3941803" y="4347214"/>
          <a:ext cx="363011" cy="36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3" name="Equation" r:id="rId27" imgW="155160" imgH="155160" progId="Equation.3">
                  <p:embed/>
                </p:oleObj>
              </mc:Choice>
              <mc:Fallback>
                <p:oleObj name="Equation" r:id="rId27" imgW="155160" imgH="155160" progId="Equation.3">
                  <p:embed/>
                  <p:pic>
                    <p:nvPicPr>
                      <p:cNvPr id="0" name="Picture 1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803" y="4347214"/>
                        <a:ext cx="363011" cy="363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/>
          <p:cNvCxnSpPr/>
          <p:nvPr/>
        </p:nvCxnSpPr>
        <p:spPr>
          <a:xfrm>
            <a:off x="6730840" y="4025127"/>
            <a:ext cx="0" cy="9441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26280"/>
              </p:ext>
            </p:extLst>
          </p:nvPr>
        </p:nvGraphicFramePr>
        <p:xfrm>
          <a:off x="6546850" y="4347214"/>
          <a:ext cx="363011" cy="36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4" name="Equation" r:id="rId28" imgW="155160" imgH="155160" progId="Equation.3">
                  <p:embed/>
                </p:oleObj>
              </mc:Choice>
              <mc:Fallback>
                <p:oleObj name="Equation" r:id="rId28" imgW="155160" imgH="155160" progId="Equation.3">
                  <p:embed/>
                  <p:pic>
                    <p:nvPicPr>
                      <p:cNvPr id="0" name="Picture 1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347214"/>
                        <a:ext cx="363011" cy="363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Straight Connector 81"/>
          <p:cNvCxnSpPr>
            <a:stCxn id="3" idx="2"/>
          </p:cNvCxnSpPr>
          <p:nvPr/>
        </p:nvCxnSpPr>
        <p:spPr>
          <a:xfrm>
            <a:off x="1804438" y="4075232"/>
            <a:ext cx="0" cy="1165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Manual Operation 84"/>
          <p:cNvSpPr/>
          <p:nvPr/>
        </p:nvSpPr>
        <p:spPr>
          <a:xfrm>
            <a:off x="1156329" y="5315327"/>
            <a:ext cx="6037551" cy="427908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Majority</a:t>
            </a:r>
          </a:p>
        </p:txBody>
      </p:sp>
      <p:cxnSp>
        <p:nvCxnSpPr>
          <p:cNvPr id="87" name="Straight Connector 86"/>
          <p:cNvCxnSpPr>
            <a:stCxn id="85" idx="2"/>
          </p:cNvCxnSpPr>
          <p:nvPr/>
        </p:nvCxnSpPr>
        <p:spPr>
          <a:xfrm>
            <a:off x="4175105" y="5743235"/>
            <a:ext cx="0" cy="521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Cloud 90"/>
          <p:cNvSpPr/>
          <p:nvPr/>
        </p:nvSpPr>
        <p:spPr>
          <a:xfrm>
            <a:off x="4190487" y="1260054"/>
            <a:ext cx="3824415" cy="8591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81746"/>
              </p:ext>
            </p:extLst>
          </p:nvPr>
        </p:nvGraphicFramePr>
        <p:xfrm>
          <a:off x="4533970" y="1506887"/>
          <a:ext cx="3242523" cy="3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Equation" r:id="rId29" imgW="2358720" imgH="283320" progId="Equation.3">
                  <p:embed/>
                </p:oleObj>
              </mc:Choice>
              <mc:Fallback>
                <p:oleObj name="Equation" r:id="rId29" imgW="2358720" imgH="283320" progId="Equation.3">
                  <p:embed/>
                  <p:pic>
                    <p:nvPicPr>
                      <p:cNvPr id="0" name="Picture 1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70" y="1506887"/>
                        <a:ext cx="3242523" cy="39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1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5" grpId="0" animBg="1"/>
      <p:bldP spid="91" grpId="0" animBg="1"/>
      <p:bldP spid="9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81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5" name="Manual Operation 84"/>
          <p:cNvSpPr/>
          <p:nvPr/>
        </p:nvSpPr>
        <p:spPr>
          <a:xfrm>
            <a:off x="1156329" y="5315327"/>
            <a:ext cx="6037551" cy="427908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Majority</a:t>
            </a:r>
          </a:p>
        </p:txBody>
      </p:sp>
      <p:cxnSp>
        <p:nvCxnSpPr>
          <p:cNvPr id="87" name="Straight Connector 86"/>
          <p:cNvCxnSpPr>
            <a:stCxn id="85" idx="2"/>
          </p:cNvCxnSpPr>
          <p:nvPr/>
        </p:nvCxnSpPr>
        <p:spPr>
          <a:xfrm>
            <a:off x="4175105" y="5743235"/>
            <a:ext cx="0" cy="521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376974"/>
              </p:ext>
            </p:extLst>
          </p:nvPr>
        </p:nvGraphicFramePr>
        <p:xfrm>
          <a:off x="3416383" y="2344794"/>
          <a:ext cx="1517443" cy="39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Equation" r:id="rId3" imgW="969120" imgH="237600" progId="Equation.3">
                  <p:embed/>
                </p:oleObj>
              </mc:Choice>
              <mc:Fallback>
                <p:oleObj name="Equation" r:id="rId3" imgW="969120" imgH="237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83" y="2344794"/>
                        <a:ext cx="1517443" cy="394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28357"/>
              </p:ext>
            </p:extLst>
          </p:nvPr>
        </p:nvGraphicFramePr>
        <p:xfrm>
          <a:off x="2889252" y="3931261"/>
          <a:ext cx="25622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name="Equation" r:id="rId5" imgW="1636560" imgH="283320" progId="Equation.3">
                  <p:embed/>
                </p:oleObj>
              </mc:Choice>
              <mc:Fallback>
                <p:oleObj name="Equation" r:id="rId5" imgW="1636560" imgH="28332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2" y="3931261"/>
                        <a:ext cx="256222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4170365" y="2852663"/>
            <a:ext cx="9479" cy="987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709902"/>
              </p:ext>
            </p:extLst>
          </p:nvPr>
        </p:nvGraphicFramePr>
        <p:xfrm>
          <a:off x="3942559" y="3106534"/>
          <a:ext cx="455612" cy="45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name="Equation" r:id="rId7" imgW="155160" imgH="155160" progId="Equation.3">
                  <p:embed/>
                </p:oleObj>
              </mc:Choice>
              <mc:Fallback>
                <p:oleObj name="Equation" r:id="rId7" imgW="155160" imgH="15516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559" y="3106534"/>
                        <a:ext cx="455612" cy="458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Manual Operation 15"/>
          <p:cNvSpPr/>
          <p:nvPr/>
        </p:nvSpPr>
        <p:spPr>
          <a:xfrm>
            <a:off x="3539558" y="4964667"/>
            <a:ext cx="2133600" cy="701320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Bucket j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80238" y="4433938"/>
            <a:ext cx="0" cy="530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99614" y="4329688"/>
            <a:ext cx="786683" cy="634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5607268"/>
            <a:ext cx="0" cy="534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loud 58"/>
          <p:cNvSpPr/>
          <p:nvPr/>
        </p:nvSpPr>
        <p:spPr>
          <a:xfrm>
            <a:off x="5107994" y="2859701"/>
            <a:ext cx="3824415" cy="8591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58967"/>
              </p:ext>
            </p:extLst>
          </p:nvPr>
        </p:nvGraphicFramePr>
        <p:xfrm>
          <a:off x="5451477" y="3106534"/>
          <a:ext cx="3242523" cy="3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Equation" r:id="rId9" imgW="2358720" imgH="283320" progId="Equation.3">
                  <p:embed/>
                </p:oleObj>
              </mc:Choice>
              <mc:Fallback>
                <p:oleObj name="Equation" r:id="rId9" imgW="2358720" imgH="28332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7" y="3106534"/>
                        <a:ext cx="3242523" cy="39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04 -0.59811 " pathEditMode="relative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04 -0.59811 " pathEditMode="relative" ptsTypes="AA">
                                      <p:cBhvr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638"/>
          </a:xfrm>
        </p:spPr>
        <p:txBody>
          <a:bodyPr>
            <a:normAutofit fontScale="90000"/>
          </a:bodyPr>
          <a:lstStyle/>
          <a:p>
            <a:r>
              <a:rPr lang="en-US" noProof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714"/>
            <a:ext cx="8229600" cy="5065450"/>
          </a:xfrm>
        </p:spPr>
        <p:txBody>
          <a:bodyPr>
            <a:normAutofit/>
          </a:bodyPr>
          <a:lstStyle/>
          <a:p>
            <a:r>
              <a:rPr lang="en-US" sz="2200" b="1" noProof="0" dirty="0"/>
              <a:t>Introduction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What is the setting?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Garbled circuits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Why should we look at this?</a:t>
            </a: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Free XOR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XOR-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homomorphic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commitments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The LEGO approach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Overall idea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New problems</a:t>
            </a: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Practical efficiency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264C-970A-1943-A0D4-7206A575E89B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01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16088" y="4771020"/>
            <a:ext cx="5422646" cy="134425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The LEGO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60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soldering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 descr="gateligh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96" y="4771020"/>
            <a:ext cx="1010698" cy="866313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2681563" y="5061222"/>
            <a:ext cx="834327" cy="296663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882069"/>
              </p:ext>
            </p:extLst>
          </p:nvPr>
        </p:nvGraphicFramePr>
        <p:xfrm>
          <a:off x="3013799" y="4318583"/>
          <a:ext cx="1774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2" name="Equation" r:id="rId4" imgW="1133640" imgH="283320" progId="Equation.3">
                  <p:embed/>
                </p:oleObj>
              </mc:Choice>
              <mc:Fallback>
                <p:oleObj name="Equation" r:id="rId4" imgW="1133640" imgH="283320" progId="Equation.3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799" y="4318583"/>
                        <a:ext cx="17748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057856" y="2430462"/>
            <a:ext cx="1198060" cy="952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</a:t>
            </a:r>
          </a:p>
        </p:txBody>
      </p:sp>
      <p:cxnSp>
        <p:nvCxnSpPr>
          <p:cNvPr id="15" name="Straight Connector 14"/>
          <p:cNvCxnSpPr>
            <a:stCxn id="13" idx="2"/>
          </p:cNvCxnSpPr>
          <p:nvPr/>
        </p:nvCxnSpPr>
        <p:spPr>
          <a:xfrm>
            <a:off x="2656886" y="3383340"/>
            <a:ext cx="0" cy="349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51757"/>
              </p:ext>
            </p:extLst>
          </p:nvPr>
        </p:nvGraphicFramePr>
        <p:xfrm>
          <a:off x="2119078" y="3752133"/>
          <a:ext cx="1148641" cy="40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3" name="Equation" r:id="rId6" imgW="712800" imgH="237600" progId="Equation.3">
                  <p:embed/>
                </p:oleObj>
              </mc:Choice>
              <mc:Fallback>
                <p:oleObj name="Equation" r:id="rId6" imgW="712800" imgH="237600" progId="Equation.3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078" y="3752133"/>
                        <a:ext cx="1148641" cy="403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2222915" y="2103085"/>
            <a:ext cx="0" cy="327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81545" y="2103085"/>
            <a:ext cx="0" cy="327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1"/>
          </p:cNvCxnSpPr>
          <p:nvPr/>
        </p:nvCxnSpPr>
        <p:spPr>
          <a:xfrm flipH="1">
            <a:off x="1599611" y="2906901"/>
            <a:ext cx="458245" cy="17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032196"/>
              </p:ext>
            </p:extLst>
          </p:nvPr>
        </p:nvGraphicFramePr>
        <p:xfrm>
          <a:off x="1350929" y="2765613"/>
          <a:ext cx="2016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4" name="Equation" r:id="rId8" imgW="118800" imgH="164520" progId="Equation.3">
                  <p:embed/>
                </p:oleObj>
              </mc:Choice>
              <mc:Fallback>
                <p:oleObj name="Equation" r:id="rId8" imgW="118800" imgH="164520" progId="Equation.3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29" y="2765613"/>
                        <a:ext cx="20161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07263"/>
              </p:ext>
            </p:extLst>
          </p:nvPr>
        </p:nvGraphicFramePr>
        <p:xfrm>
          <a:off x="1961561" y="1601787"/>
          <a:ext cx="4238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5" name="Equation" r:id="rId10" imgW="255960" imgH="237600" progId="Equation.3">
                  <p:embed/>
                </p:oleObj>
              </mc:Choice>
              <mc:Fallback>
                <p:oleObj name="Equation" r:id="rId10" imgW="255960" imgH="237600" progId="Equation.3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561" y="1601787"/>
                        <a:ext cx="4238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96009"/>
              </p:ext>
            </p:extLst>
          </p:nvPr>
        </p:nvGraphicFramePr>
        <p:xfrm>
          <a:off x="2693399" y="1601787"/>
          <a:ext cx="8651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6" name="Equation" r:id="rId12" imgW="530280" imgH="237600" progId="Equation.3">
                  <p:embed/>
                </p:oleObj>
              </mc:Choice>
              <mc:Fallback>
                <p:oleObj name="Equation" r:id="rId12" imgW="530280" imgH="237600" progId="Equation.3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399" y="1601787"/>
                        <a:ext cx="86518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2656886" y="4155165"/>
            <a:ext cx="0" cy="615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1light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90" y="4771020"/>
            <a:ext cx="1010699" cy="866313"/>
          </a:xfrm>
          <a:prstGeom prst="rect">
            <a:avLst/>
          </a:prstGeom>
        </p:spPr>
      </p:pic>
      <p:pic>
        <p:nvPicPr>
          <p:cNvPr id="11" name="Picture 10" descr="i2light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81" y="4771020"/>
            <a:ext cx="1004522" cy="8610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45003" y="5655305"/>
            <a:ext cx="20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soldering</a:t>
            </a:r>
          </a:p>
        </p:txBody>
      </p:sp>
    </p:spTree>
    <p:extLst>
      <p:ext uri="{BB962C8B-B14F-4D97-AF65-F5344CB8AC3E}">
        <p14:creationId xmlns:p14="http://schemas.microsoft.com/office/powerpoint/2010/main" val="2095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638"/>
          </a:xfrm>
        </p:spPr>
        <p:txBody>
          <a:bodyPr>
            <a:normAutofit fontScale="90000"/>
          </a:bodyPr>
          <a:lstStyle/>
          <a:p>
            <a:r>
              <a:rPr lang="en-US" noProof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714"/>
            <a:ext cx="8229600" cy="5065450"/>
          </a:xfrm>
        </p:spPr>
        <p:txBody>
          <a:bodyPr>
            <a:normAutofit/>
          </a:bodyPr>
          <a:lstStyle/>
          <a:p>
            <a:r>
              <a:rPr lang="en-US" sz="2200" noProof="0" dirty="0">
                <a:solidFill>
                  <a:srgbClr val="7F7F7F"/>
                </a:solidFill>
              </a:rPr>
              <a:t>Introduction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What is the setting?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Garbled circuits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Why should we look at this?</a:t>
            </a: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Free XOR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XOR-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homomorphic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commitments</a:t>
            </a:r>
            <a:endParaRPr lang="en-US" sz="1800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noProof="0" dirty="0">
                <a:solidFill>
                  <a:schemeClr val="bg1">
                    <a:lumMod val="50000"/>
                  </a:schemeClr>
                </a:solidFill>
              </a:rPr>
              <a:t>The LEGO approach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Overall idea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New problems</a:t>
            </a:r>
          </a:p>
          <a:p>
            <a:r>
              <a:rPr lang="en-US" sz="2200" b="1" noProof="0" dirty="0"/>
              <a:t>Conclusion</a:t>
            </a:r>
            <a:endParaRPr lang="en-US" sz="1800" b="1" noProof="0" dirty="0"/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Practical efficiency</a:t>
            </a:r>
          </a:p>
          <a:p>
            <a:pPr lvl="1"/>
            <a:r>
              <a:rPr lang="en-US" sz="1800" noProof="0" dirty="0">
                <a:solidFill>
                  <a:schemeClr val="bg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264C-970A-1943-A0D4-7206A575E89B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72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Conclusion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Practical efficiency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291618"/>
            <a:ext cx="8229600" cy="4834546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rgbClr val="000000"/>
                </a:solidFill>
              </a:rPr>
              <a:t>Better asymptotic complexities</a:t>
            </a:r>
          </a:p>
          <a:p>
            <a:r>
              <a:rPr lang="en-US" noProof="0" dirty="0">
                <a:solidFill>
                  <a:srgbClr val="000000"/>
                </a:solidFill>
              </a:rPr>
              <a:t>Practical efficiency depends directly on XOR-</a:t>
            </a:r>
            <a:r>
              <a:rPr lang="en-US" noProof="0" dirty="0" err="1">
                <a:solidFill>
                  <a:srgbClr val="000000"/>
                </a:solidFill>
              </a:rPr>
              <a:t>homomorphic</a:t>
            </a:r>
            <a:r>
              <a:rPr lang="en-US" noProof="0" dirty="0">
                <a:solidFill>
                  <a:srgbClr val="000000"/>
                </a:solidFill>
              </a:rPr>
              <a:t> commitments</a:t>
            </a:r>
          </a:p>
          <a:p>
            <a:pPr lvl="1"/>
            <a:r>
              <a:rPr lang="en-US" noProof="0" dirty="0">
                <a:solidFill>
                  <a:srgbClr val="000000"/>
                </a:solidFill>
              </a:rPr>
              <a:t>Or the size of the garbled circuit, because of asymptotic increase in efficiency</a:t>
            </a:r>
          </a:p>
        </p:txBody>
      </p:sp>
      <p:sp>
        <p:nvSpPr>
          <p:cNvPr id="3" name="Explosion 1 2"/>
          <p:cNvSpPr/>
          <p:nvPr/>
        </p:nvSpPr>
        <p:spPr>
          <a:xfrm>
            <a:off x="964112" y="4283063"/>
            <a:ext cx="6257457" cy="9978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O(s/log(|C|)) replication factor</a:t>
            </a:r>
          </a:p>
        </p:txBody>
      </p:sp>
    </p:spTree>
    <p:extLst>
      <p:ext uri="{BB962C8B-B14F-4D97-AF65-F5344CB8AC3E}">
        <p14:creationId xmlns:p14="http://schemas.microsoft.com/office/powerpoint/2010/main" val="38070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Conclusion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Practical efficiency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291618"/>
            <a:ext cx="8229600" cy="4834546"/>
          </a:xfrm>
        </p:spPr>
        <p:txBody>
          <a:bodyPr>
            <a:normAutofit/>
          </a:bodyPr>
          <a:lstStyle/>
          <a:p>
            <a:r>
              <a:rPr lang="en-US" noProof="0">
                <a:solidFill>
                  <a:srgbClr val="000000"/>
                </a:solidFill>
              </a:rPr>
              <a:t>In [NO09] Pedersen Commitments were used</a:t>
            </a:r>
          </a:p>
          <a:p>
            <a:pPr lvl="1"/>
            <a:r>
              <a:rPr lang="en-US" noProof="0">
                <a:solidFill>
                  <a:srgbClr val="000000"/>
                </a:solidFill>
              </a:rPr>
              <a:t>3 public-key operations on each gate per party</a:t>
            </a:r>
          </a:p>
          <a:p>
            <a:r>
              <a:rPr lang="en-US" noProof="0">
                <a:solidFill>
                  <a:srgbClr val="000000"/>
                </a:solidFill>
              </a:rPr>
              <a:t>In [FJNNO13] XOR-homomorphic commitments constructed from error correcting codes+OT</a:t>
            </a:r>
          </a:p>
          <a:p>
            <a:pPr lvl="1"/>
            <a:r>
              <a:rPr lang="en-US" noProof="0">
                <a:solidFill>
                  <a:srgbClr val="000000"/>
                </a:solidFill>
              </a:rPr>
              <a:t>Based on symmetric primitives when using OT extension, but codes leads to constants of around 40</a:t>
            </a:r>
          </a:p>
        </p:txBody>
      </p:sp>
    </p:spTree>
    <p:extLst>
      <p:ext uri="{BB962C8B-B14F-4D97-AF65-F5344CB8AC3E}">
        <p14:creationId xmlns:p14="http://schemas.microsoft.com/office/powerpoint/2010/main" val="27172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Conclusion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work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291618"/>
            <a:ext cx="8229600" cy="4834546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rgbClr val="000000"/>
                </a:solidFill>
              </a:rPr>
              <a:t>The Aarhus Crypto-group is working on making cheaper XOR-</a:t>
            </a:r>
            <a:r>
              <a:rPr lang="en-US" noProof="0" dirty="0" err="1">
                <a:solidFill>
                  <a:srgbClr val="000000"/>
                </a:solidFill>
              </a:rPr>
              <a:t>homomorphic</a:t>
            </a:r>
            <a:r>
              <a:rPr lang="en-US" noProof="0" dirty="0">
                <a:solidFill>
                  <a:srgbClr val="000000"/>
                </a:solidFill>
              </a:rPr>
              <a:t> commitments and thus a more efficient LEGO protocol.</a:t>
            </a:r>
          </a:p>
          <a:p>
            <a:r>
              <a:rPr lang="en-US" noProof="0" dirty="0">
                <a:solidFill>
                  <a:srgbClr val="000000"/>
                </a:solidFill>
              </a:rPr>
              <a:t>Hopefully more efficient than normal cut-and-choose even for smaller circuits</a:t>
            </a:r>
          </a:p>
        </p:txBody>
      </p:sp>
    </p:spTree>
    <p:extLst>
      <p:ext uri="{BB962C8B-B14F-4D97-AF65-F5344CB8AC3E}">
        <p14:creationId xmlns:p14="http://schemas.microsoft.com/office/powerpoint/2010/main" val="14505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4BE9-2648-EA49-BC3A-56EF5AA396A2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xplosion 1 2"/>
          <p:cNvSpPr/>
          <p:nvPr/>
        </p:nvSpPr>
        <p:spPr>
          <a:xfrm>
            <a:off x="1286484" y="4766082"/>
            <a:ext cx="6367715" cy="138543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Thanks you! </a:t>
            </a:r>
          </a:p>
          <a:p>
            <a:pPr algn="ctr"/>
            <a:r>
              <a:rPr lang="en-US" dirty="0"/>
              <a:t> Questions?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27881"/>
              </p:ext>
            </p:extLst>
          </p:nvPr>
        </p:nvGraphicFramePr>
        <p:xfrm>
          <a:off x="457200" y="1324630"/>
          <a:ext cx="8229600" cy="269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9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XOR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166">
                <a:tc>
                  <a:txBody>
                    <a:bodyPr/>
                    <a:lstStyle/>
                    <a:p>
                      <a:r>
                        <a:rPr lang="en-US" dirty="0" err="1"/>
                        <a:t>MiniLEGO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</a:t>
                      </a:r>
                      <a:r>
                        <a:rPr lang="en-US" dirty="0" err="1"/>
                        <a:t>s|C</a:t>
                      </a:r>
                      <a:r>
                        <a:rPr lang="en-US" dirty="0"/>
                        <a:t>|/log(|C|))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r>
                        <a:rPr lang="en-US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O(</a:t>
                      </a:r>
                      <a:r>
                        <a:rPr lang="en-US" dirty="0" err="1"/>
                        <a:t>s|C</a:t>
                      </a:r>
                      <a:r>
                        <a:rPr lang="en-US" dirty="0"/>
                        <a:t>|/log(|C|))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O(</a:t>
                      </a:r>
                      <a:r>
                        <a:rPr lang="en-US" dirty="0" err="1"/>
                        <a:t>s|C</a:t>
                      </a:r>
                      <a:r>
                        <a:rPr lang="en-US" dirty="0"/>
                        <a:t>|/log(|C|))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r>
                        <a:rPr lang="en-US" dirty="0"/>
                        <a:t>[LP11, sS11, sS13, L13, FN13,</a:t>
                      </a:r>
                      <a:r>
                        <a:rPr lang="en-US" baseline="0" dirty="0"/>
                        <a:t> …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</a:t>
                      </a:r>
                      <a:r>
                        <a:rPr lang="en-US" dirty="0" err="1"/>
                        <a:t>s|C</a:t>
                      </a:r>
                      <a:r>
                        <a:rPr lang="en-US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</a:t>
                      </a:r>
                      <a:r>
                        <a:rPr lang="en-US" dirty="0" err="1"/>
                        <a:t>sn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r>
                        <a:rPr lang="en-US" dirty="0"/>
                        <a:t>[NNOB12]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O(</a:t>
                      </a:r>
                      <a:r>
                        <a:rPr lang="en-US" dirty="0" err="1"/>
                        <a:t>s|C</a:t>
                      </a:r>
                      <a:r>
                        <a:rPr lang="en-US" dirty="0"/>
                        <a:t>|/log(|C|))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r>
                        <a:rPr lang="en-US" dirty="0"/>
                        <a:t>[DPSZ12]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O(|C|)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O(|C|)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7713" y="4288612"/>
            <a:ext cx="6647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 is statistical security parameter, |C| is circuit size, d is circuit depth,</a:t>
            </a:r>
          </a:p>
          <a:p>
            <a:r>
              <a:rPr lang="en-US" dirty="0"/>
              <a:t> n is input/output bits</a:t>
            </a:r>
          </a:p>
        </p:txBody>
      </p:sp>
    </p:spTree>
    <p:extLst>
      <p:ext uri="{BB962C8B-B14F-4D97-AF65-F5344CB8AC3E}">
        <p14:creationId xmlns:p14="http://schemas.microsoft.com/office/powerpoint/2010/main" val="42350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4-02-09 at 19.1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6493"/>
            <a:ext cx="7988300" cy="4254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657161"/>
            <a:ext cx="257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error correcting code</a:t>
            </a:r>
          </a:p>
        </p:txBody>
      </p:sp>
    </p:spTree>
    <p:extLst>
      <p:ext uri="{BB962C8B-B14F-4D97-AF65-F5344CB8AC3E}">
        <p14:creationId xmlns:p14="http://schemas.microsoft.com/office/powerpoint/2010/main" val="1021920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 descr="Screen Shot 2014-02-09 at 19.14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4283"/>
            <a:ext cx="8051281" cy="50934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57161"/>
            <a:ext cx="2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protocol - Setup</a:t>
            </a:r>
          </a:p>
        </p:txBody>
      </p:sp>
    </p:spTree>
    <p:extLst>
      <p:ext uri="{BB962C8B-B14F-4D97-AF65-F5344CB8AC3E}">
        <p14:creationId xmlns:p14="http://schemas.microsoft.com/office/powerpoint/2010/main" val="1635809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657161"/>
            <a:ext cx="2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protocol - Setup</a:t>
            </a:r>
          </a:p>
        </p:txBody>
      </p:sp>
      <p:pic>
        <p:nvPicPr>
          <p:cNvPr id="2" name="Picture 1" descr="Screen Shot 2014-02-09 at 19.1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4002"/>
            <a:ext cx="7792360" cy="524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657161"/>
            <a:ext cx="257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error correcting code</a:t>
            </a:r>
          </a:p>
        </p:txBody>
      </p:sp>
      <p:pic>
        <p:nvPicPr>
          <p:cNvPr id="2" name="Picture 1" descr="Screen Shot 2014-02-09 at 19.16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5" y="1090585"/>
            <a:ext cx="8322535" cy="52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What is the </a:t>
            </a:r>
            <a:r>
              <a:rPr lang="en-US" sz="2800" noProof="0"/>
              <a:t>problem</a:t>
            </a:r>
            <a:r>
              <a:rPr lang="en-US" sz="2400" noProof="0"/>
              <a:t>?</a:t>
            </a:r>
          </a:p>
        </p:txBody>
      </p:sp>
      <p:pic>
        <p:nvPicPr>
          <p:cNvPr id="11" name="Content Placeholder 10" descr="alic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172"/>
          <a:stretch>
            <a:fillRect/>
          </a:stretch>
        </p:blipFill>
        <p:spPr>
          <a:xfrm>
            <a:off x="457200" y="1156234"/>
            <a:ext cx="1535154" cy="9242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36CB-5665-4B4E-93D5-A5BEB6EFB2A5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7161"/>
            <a:ext cx="305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Secure two-party computation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a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54" y="1479877"/>
            <a:ext cx="615931" cy="615931"/>
          </a:xfrm>
          <a:prstGeom prst="rect">
            <a:avLst/>
          </a:prstGeom>
        </p:spPr>
      </p:pic>
      <p:pic>
        <p:nvPicPr>
          <p:cNvPr id="13" name="Picture 12" descr="inp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7" y="1743006"/>
            <a:ext cx="336338" cy="235201"/>
          </a:xfrm>
          <a:prstGeom prst="rect">
            <a:avLst/>
          </a:prstGeom>
        </p:spPr>
      </p:pic>
      <p:pic>
        <p:nvPicPr>
          <p:cNvPr id="14" name="Picture 13" descr="bob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4" y="1154698"/>
            <a:ext cx="1075865" cy="987589"/>
          </a:xfrm>
          <a:prstGeom prst="rect">
            <a:avLst/>
          </a:prstGeom>
        </p:spPr>
      </p:pic>
      <p:pic>
        <p:nvPicPr>
          <p:cNvPr id="16" name="Picture 15" descr="da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80" y="1480142"/>
            <a:ext cx="615931" cy="615931"/>
          </a:xfrm>
          <a:prstGeom prst="rect">
            <a:avLst/>
          </a:prstGeom>
        </p:spPr>
      </p:pic>
      <p:pic>
        <p:nvPicPr>
          <p:cNvPr id="17" name="Picture 16" descr="inp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03" y="1743271"/>
            <a:ext cx="336338" cy="235201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992354" y="2372906"/>
            <a:ext cx="518575" cy="455883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6832084" y="2372906"/>
            <a:ext cx="518575" cy="455883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 descr="lo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3779">
            <a:off x="2312703" y="1897847"/>
            <a:ext cx="396451" cy="396451"/>
          </a:xfrm>
          <a:prstGeom prst="rect">
            <a:avLst/>
          </a:prstGeom>
        </p:spPr>
      </p:pic>
      <p:pic>
        <p:nvPicPr>
          <p:cNvPr id="23" name="Picture 22" descr="lo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3779">
            <a:off x="7153730" y="1897847"/>
            <a:ext cx="396451" cy="396451"/>
          </a:xfrm>
          <a:prstGeom prst="rect">
            <a:avLst/>
          </a:prstGeom>
        </p:spPr>
      </p:pic>
      <p:pic>
        <p:nvPicPr>
          <p:cNvPr id="24" name="Picture 23" descr="com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0" y="3028266"/>
            <a:ext cx="1447587" cy="1085690"/>
          </a:xfrm>
          <a:prstGeom prst="rect">
            <a:avLst/>
          </a:prstGeom>
        </p:spPr>
      </p:pic>
      <p:pic>
        <p:nvPicPr>
          <p:cNvPr id="25" name="Picture 24" descr="com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33" y="3028266"/>
            <a:ext cx="1644985" cy="108569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3037269" y="3113371"/>
            <a:ext cx="30727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lett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55" y="2726327"/>
            <a:ext cx="355222" cy="28417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3037269" y="3643935"/>
            <a:ext cx="29825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lett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55" y="3256891"/>
            <a:ext cx="355222" cy="284178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>
            <a:off x="1992878" y="4354698"/>
            <a:ext cx="518575" cy="455883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3" name="Picture 42" descr="da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03" y="5033525"/>
            <a:ext cx="615931" cy="615931"/>
          </a:xfrm>
          <a:prstGeom prst="rect">
            <a:avLst/>
          </a:prstGeom>
        </p:spPr>
      </p:pic>
      <p:pic>
        <p:nvPicPr>
          <p:cNvPr id="44" name="Picture 43" descr="inp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34126" y="5296654"/>
            <a:ext cx="336338" cy="235201"/>
          </a:xfrm>
          <a:prstGeom prst="rect">
            <a:avLst/>
          </a:prstGeom>
        </p:spPr>
      </p:pic>
      <p:pic>
        <p:nvPicPr>
          <p:cNvPr id="45" name="Picture 44" descr="lo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3779">
            <a:off x="2313752" y="5451495"/>
            <a:ext cx="396451" cy="396451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3012058" y="4216822"/>
            <a:ext cx="30727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lett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44" y="3829778"/>
            <a:ext cx="355222" cy="284178"/>
          </a:xfrm>
          <a:prstGeom prst="rect">
            <a:avLst/>
          </a:prstGeom>
        </p:spPr>
      </p:pic>
      <p:sp>
        <p:nvSpPr>
          <p:cNvPr id="48" name="Down Arrow 47"/>
          <p:cNvSpPr/>
          <p:nvPr/>
        </p:nvSpPr>
        <p:spPr>
          <a:xfrm>
            <a:off x="6849106" y="4354698"/>
            <a:ext cx="518575" cy="455883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9" name="Picture 48" descr="da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31" y="5033525"/>
            <a:ext cx="615931" cy="615931"/>
          </a:xfrm>
          <a:prstGeom prst="rect">
            <a:avLst/>
          </a:prstGeom>
        </p:spPr>
      </p:pic>
      <p:pic>
        <p:nvPicPr>
          <p:cNvPr id="50" name="Picture 49" descr="inp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0354" y="5296654"/>
            <a:ext cx="336338" cy="235201"/>
          </a:xfrm>
          <a:prstGeom prst="rect">
            <a:avLst/>
          </a:prstGeom>
        </p:spPr>
      </p:pic>
      <p:pic>
        <p:nvPicPr>
          <p:cNvPr id="51" name="Picture 50" descr="lo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3779">
            <a:off x="7169980" y="5451495"/>
            <a:ext cx="396451" cy="396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449" y="1018477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3203" y="102649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17178" y="5695721"/>
            <a:ext cx="100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</a:t>
            </a:r>
            <a:r>
              <a:rPr lang="en-US" sz="2400" baseline="-25000" dirty="0" err="1"/>
              <a:t>A</a:t>
            </a:r>
            <a:r>
              <a:rPr lang="en-US" sz="2400" dirty="0"/>
              <a:t>(x, y)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89897" y="5695721"/>
            <a:ext cx="99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</a:t>
            </a:r>
            <a:r>
              <a:rPr lang="en-US" sz="2400" baseline="-25000" dirty="0" err="1"/>
              <a:t>B</a:t>
            </a:r>
            <a:r>
              <a:rPr lang="en-US" sz="2400" dirty="0"/>
              <a:t>(x, y)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7269" y="1512173"/>
            <a:ext cx="299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f(x, y)=(</a:t>
            </a:r>
            <a:r>
              <a:rPr lang="en-US" sz="2400" dirty="0" err="1"/>
              <a:t>f</a:t>
            </a:r>
            <a:r>
              <a:rPr lang="en-US" sz="2400" baseline="-25000" dirty="0" err="1"/>
              <a:t>A</a:t>
            </a:r>
            <a:r>
              <a:rPr lang="en-US" sz="2400" dirty="0"/>
              <a:t>(x, y), </a:t>
            </a:r>
            <a:r>
              <a:rPr lang="en-US" sz="2400" dirty="0" err="1"/>
              <a:t>f</a:t>
            </a:r>
            <a:r>
              <a:rPr lang="en-US" sz="2400" baseline="-25000" dirty="0" err="1"/>
              <a:t>B</a:t>
            </a:r>
            <a:r>
              <a:rPr lang="en-US" sz="2400" dirty="0"/>
              <a:t>(x, y))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42" grpId="0" animBg="1"/>
      <p:bldP spid="48" grpId="0" animBg="1"/>
      <p:bldP spid="38" grpId="0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657161"/>
            <a:ext cx="2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protocol - Setup</a:t>
            </a:r>
          </a:p>
        </p:txBody>
      </p:sp>
      <p:pic>
        <p:nvPicPr>
          <p:cNvPr id="2" name="Picture 1" descr="Screen Shot 2014-02-09 at 19.18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8" y="1117600"/>
            <a:ext cx="8229600" cy="52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1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657161"/>
            <a:ext cx="2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protocol - Setup</a:t>
            </a:r>
          </a:p>
        </p:txBody>
      </p:sp>
      <p:pic>
        <p:nvPicPr>
          <p:cNvPr id="2" name="Picture 1" descr="Screen Shot 2014-02-09 at 19.1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0" y="1130300"/>
            <a:ext cx="8062610" cy="52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60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657161"/>
            <a:ext cx="2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protocol - Setup</a:t>
            </a:r>
          </a:p>
        </p:txBody>
      </p:sp>
      <p:pic>
        <p:nvPicPr>
          <p:cNvPr id="2" name="Picture 1" descr="Screen Shot 2014-02-09 at 19.21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7" y="1174441"/>
            <a:ext cx="8281590" cy="51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8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657161"/>
            <a:ext cx="391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protocol – Committing and opening</a:t>
            </a:r>
          </a:p>
        </p:txBody>
      </p:sp>
      <p:pic>
        <p:nvPicPr>
          <p:cNvPr id="2" name="Picture 1" descr="Screen Shot 2014-02-09 at 19.2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0300"/>
            <a:ext cx="8074940" cy="52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4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7"/>
            <a:ext cx="8229600" cy="38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XOR-</a:t>
            </a:r>
            <a:r>
              <a:rPr lang="en-US" sz="2400" dirty="0" err="1"/>
              <a:t>homomorphic</a:t>
            </a:r>
            <a:r>
              <a:rPr lang="en-US" sz="2400" dirty="0"/>
              <a:t> commitments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5716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protocol - Security</a:t>
            </a:r>
          </a:p>
        </p:txBody>
      </p:sp>
      <p:pic>
        <p:nvPicPr>
          <p:cNvPr id="3" name="Picture 2" descr="Screen Shot 2014-02-09 at 19.24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2" y="1130300"/>
            <a:ext cx="7589939" cy="5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34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9642-6584-F541-8596-EC2BDC803C33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 dirty="0"/>
              <a:t>XOR-</a:t>
            </a:r>
            <a:r>
              <a:rPr lang="en-US" sz="2400" noProof="0" dirty="0" err="1"/>
              <a:t>homomorphic</a:t>
            </a:r>
            <a:r>
              <a:rPr lang="en-US" sz="2400" noProof="0" dirty="0"/>
              <a:t> commitments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7161"/>
            <a:ext cx="139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code?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291618"/>
            <a:ext cx="8229600" cy="4834546"/>
          </a:xfrm>
        </p:spPr>
        <p:txBody>
          <a:bodyPr>
            <a:normAutofit fontScale="92500"/>
          </a:bodyPr>
          <a:lstStyle/>
          <a:p>
            <a:r>
              <a:rPr lang="en-US" noProof="0" dirty="0">
                <a:solidFill>
                  <a:srgbClr val="000000"/>
                </a:solidFill>
              </a:rPr>
              <a:t>In [FJNNO13] we find a code that works due to Chen and Cramer based on algebraic geometry.</a:t>
            </a:r>
          </a:p>
          <a:p>
            <a:r>
              <a:rPr lang="en-US" dirty="0">
                <a:solidFill>
                  <a:srgbClr val="000000"/>
                </a:solidFill>
              </a:rPr>
              <a:t>However, recent work shows that we can use a random matrix instead: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Binary linear by construction</a:t>
            </a:r>
          </a:p>
          <a:p>
            <a:pPr lvl="1"/>
            <a:r>
              <a:rPr lang="en-US" noProof="0" dirty="0">
                <a:solidFill>
                  <a:srgbClr val="000000"/>
                </a:solidFill>
              </a:rPr>
              <a:t>Messages will be keys, so extra randomness not needed in our context</a:t>
            </a:r>
          </a:p>
          <a:p>
            <a:pPr lvl="1"/>
            <a:r>
              <a:rPr lang="en-US" noProof="0" dirty="0">
                <a:solidFill>
                  <a:srgbClr val="000000"/>
                </a:solidFill>
              </a:rPr>
              <a:t>Secret sharing comes from randomness of the </a:t>
            </a:r>
            <a:r>
              <a:rPr lang="en-US" noProof="0" dirty="0" err="1">
                <a:solidFill>
                  <a:srgbClr val="000000"/>
                </a:solidFill>
              </a:rPr>
              <a:t>codewords</a:t>
            </a:r>
            <a:endParaRPr lang="en-US" noProof="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Efficient decoding does not seem to be needed</a:t>
            </a:r>
          </a:p>
        </p:txBody>
      </p:sp>
    </p:spTree>
    <p:extLst>
      <p:ext uri="{BB962C8B-B14F-4D97-AF65-F5344CB8AC3E}">
        <p14:creationId xmlns:p14="http://schemas.microsoft.com/office/powerpoint/2010/main" val="16776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Why is it worth solving?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9928-3805-D64D-9E31-296EF0733A74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7161"/>
            <a:ext cx="165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intersection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octo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8550"/>
            <a:ext cx="2446855" cy="1628271"/>
          </a:xfrm>
          <a:prstGeom prst="rect">
            <a:avLst/>
          </a:prstGeom>
        </p:spPr>
      </p:pic>
      <p:pic>
        <p:nvPicPr>
          <p:cNvPr id="10" name="Picture 9" descr="insuranc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92" y="1425270"/>
            <a:ext cx="2870308" cy="1301551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62524"/>
              </p:ext>
            </p:extLst>
          </p:nvPr>
        </p:nvGraphicFramePr>
        <p:xfrm>
          <a:off x="457200" y="3093184"/>
          <a:ext cx="24468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Patients: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 Cooper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David Bowie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Gary Moore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Otep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65560"/>
              </p:ext>
            </p:extLst>
          </p:nvPr>
        </p:nvGraphicFramePr>
        <p:xfrm>
          <a:off x="6019800" y="3093184"/>
          <a:ext cx="24468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Customers: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 Cooper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Chibi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 Roux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Madonna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Left Arrow 20"/>
          <p:cNvSpPr/>
          <p:nvPr/>
        </p:nvSpPr>
        <p:spPr>
          <a:xfrm>
            <a:off x="3124200" y="3434229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838084" y="343422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How can it be solved?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EC8F-278F-6E42-9B46-09CC54F45642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7161"/>
            <a:ext cx="246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Secure computation zoo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1" y="1362223"/>
            <a:ext cx="8592824" cy="43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8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/>
              <a:t>Introduction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57161"/>
            <a:ext cx="205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What</a:t>
            </a:r>
            <a:r>
              <a:rPr lang="da-DK" dirty="0"/>
              <a:t> is the </a:t>
            </a:r>
            <a:r>
              <a:rPr lang="da-DK" dirty="0" err="1"/>
              <a:t>setting</a:t>
            </a:r>
            <a:r>
              <a:rPr lang="da-DK" dirty="0"/>
              <a:t>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220089"/>
            <a:ext cx="8229600" cy="504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900" b="1" dirty="0"/>
              <a:t>Approach: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Yao’s garbled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(Gate level) Cut-and-choose approach for malicious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XOR-</a:t>
            </a:r>
            <a:r>
              <a:rPr lang="en-US" dirty="0" err="1"/>
              <a:t>homomorphic</a:t>
            </a:r>
            <a:r>
              <a:rPr lang="en-US" dirty="0"/>
              <a:t> commitment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UC secure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OT-hybrid security</a:t>
            </a:r>
          </a:p>
        </p:txBody>
      </p:sp>
    </p:spTree>
    <p:extLst>
      <p:ext uri="{BB962C8B-B14F-4D97-AF65-F5344CB8AC3E}">
        <p14:creationId xmlns:p14="http://schemas.microsoft.com/office/powerpoint/2010/main" val="39128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358"/>
            <a:ext cx="8229600" cy="5167992"/>
          </a:xfrm>
        </p:spPr>
        <p:txBody>
          <a:bodyPr/>
          <a:lstStyle/>
          <a:p>
            <a:r>
              <a:rPr lang="en-US" noProof="0" dirty="0"/>
              <a:t>Yao’s garbled circuits are passively secure.</a:t>
            </a:r>
          </a:p>
          <a:p>
            <a:r>
              <a:rPr lang="en-US" noProof="0" dirty="0"/>
              <a:t>Active security can be achieved with compilers [IPS08] or cut-and-choose [LP07, LP11, sS11, sS13, FN13, …].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F4FD-1E72-E940-8F95-0F7EE8098F46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LEGO Approach for</a:t>
            </a:r>
          </a:p>
          <a:p>
            <a:r>
              <a:rPr lang="en-US"/>
              <a:t>Maliciously Secure Two-Party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 dirty="0"/>
              <a:t>Introduction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5716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Passive to </a:t>
            </a:r>
            <a:r>
              <a:rPr lang="da-DK" dirty="0" err="1"/>
              <a:t>active</a:t>
            </a:r>
            <a:r>
              <a:rPr lang="da-DK" dirty="0"/>
              <a:t> </a:t>
            </a:r>
            <a:r>
              <a:rPr lang="da-DK" dirty="0" err="1"/>
              <a:t>security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517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oo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34" y="1293553"/>
            <a:ext cx="3098132" cy="2641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2523"/>
          </a:xfrm>
        </p:spPr>
        <p:txBody>
          <a:bodyPr>
            <a:noAutofit/>
          </a:bodyPr>
          <a:lstStyle/>
          <a:p>
            <a:pPr algn="l"/>
            <a:r>
              <a:rPr lang="en-US" sz="2400" noProof="0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32C3-7A19-9F41-8CC2-53287B60ADAD}" type="datetime1">
              <a:rPr lang="da-DK" smtClean="0"/>
              <a:pPr/>
              <a:t>27-08-2016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LEGO Approach for</a:t>
            </a:r>
          </a:p>
          <a:p>
            <a:r>
              <a:rPr lang="en-US" dirty="0"/>
              <a:t>Maliciously Secure Two-Party Computation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7161"/>
            <a:ext cx="293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Constructing a garbled circuit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2649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084">
            <a:off x="3777514" y="1666958"/>
            <a:ext cx="5790198" cy="3788648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CFAC-EE27-C744-ADB3-8F19C75E144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29532"/>
              </p:ext>
            </p:extLst>
          </p:nvPr>
        </p:nvGraphicFramePr>
        <p:xfrm>
          <a:off x="819150" y="1355725"/>
          <a:ext cx="15097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" name="Equation" r:id="rId6" imgW="649080" imgH="191880" progId="Equation.3">
                  <p:embed/>
                </p:oleObj>
              </mc:Choice>
              <mc:Fallback>
                <p:oleObj name="Equation" r:id="rId6" imgW="649080" imgH="191880" progId="Equation.3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355725"/>
                        <a:ext cx="1509713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>
            <a:off x="2795607" y="1355919"/>
            <a:ext cx="68570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gat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57" y="1429768"/>
            <a:ext cx="1309584" cy="2367326"/>
          </a:xfrm>
          <a:prstGeom prst="rect">
            <a:avLst/>
          </a:prstGeom>
        </p:spPr>
      </p:pic>
      <p:sp>
        <p:nvSpPr>
          <p:cNvPr id="26" name="Left Arrow 25"/>
          <p:cNvSpPr/>
          <p:nvPr/>
        </p:nvSpPr>
        <p:spPr>
          <a:xfrm rot="19401490">
            <a:off x="3289552" y="3205875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9" y="3314554"/>
            <a:ext cx="2116341" cy="24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2468</Words>
  <Application>Microsoft Office PowerPoint</Application>
  <PresentationFormat>On-screen Show (4:3)</PresentationFormat>
  <Paragraphs>560</Paragraphs>
  <Slides>45</Slides>
  <Notes>31</Notes>
  <HiddenSlides>3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Equation</vt:lpstr>
      <vt:lpstr>MiniLEGO: Efficient Secure Two-Party Computation From General Assumptions</vt:lpstr>
      <vt:lpstr>What we will present</vt:lpstr>
      <vt:lpstr>Outline</vt:lpstr>
      <vt:lpstr>What is the problem?</vt:lpstr>
      <vt:lpstr>Why is it worth solving?</vt:lpstr>
      <vt:lpstr>How can it be solved?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Outline</vt:lpstr>
      <vt:lpstr>Free XOR</vt:lpstr>
      <vt:lpstr>XOR-homomorphic commitments</vt:lpstr>
      <vt:lpstr>Outline</vt:lpstr>
      <vt:lpstr>The LEGO approach</vt:lpstr>
      <vt:lpstr>The LEGO approach</vt:lpstr>
      <vt:lpstr>The LEGO approach</vt:lpstr>
      <vt:lpstr>The LEGO approach</vt:lpstr>
      <vt:lpstr>The LEGO approach</vt:lpstr>
      <vt:lpstr>The LEGO approach</vt:lpstr>
      <vt:lpstr>The LEGO approach</vt:lpstr>
      <vt:lpstr>The LEGO approach</vt:lpstr>
      <vt:lpstr>The LEGO approach</vt:lpstr>
      <vt:lpstr>The LEGO approach</vt:lpstr>
      <vt:lpstr>The LEGO approach</vt:lpstr>
      <vt:lpstr>The LEGO approach</vt:lpstr>
      <vt:lpstr>Outline</vt:lpstr>
      <vt:lpstr>Conclusion</vt:lpstr>
      <vt:lpstr>Conclusion</vt:lpstr>
      <vt:lpstr>Conclusion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XOR-homomorphic commitments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and Maliciously Secure Two-Party Computation Using the GPU</dc:title>
  <dc:creator>Tore Frederiksen</dc:creator>
  <cp:lastModifiedBy>Kate Vogel (Vega Consulting LLC)</cp:lastModifiedBy>
  <cp:revision>685</cp:revision>
  <dcterms:created xsi:type="dcterms:W3CDTF">2013-06-10T11:14:07Z</dcterms:created>
  <dcterms:modified xsi:type="dcterms:W3CDTF">2016-08-27T17:05:32Z</dcterms:modified>
</cp:coreProperties>
</file>