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84" r:id="rId1"/>
  </p:sldMasterIdLst>
  <p:notesMasterIdLst>
    <p:notesMasterId r:id="rId27"/>
  </p:notesMasterIdLst>
  <p:sldIdLst>
    <p:sldId id="256" r:id="rId2"/>
    <p:sldId id="372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86" r:id="rId13"/>
    <p:sldId id="387" r:id="rId14"/>
    <p:sldId id="388" r:id="rId15"/>
    <p:sldId id="389" r:id="rId16"/>
    <p:sldId id="390" r:id="rId17"/>
    <p:sldId id="391" r:id="rId18"/>
    <p:sldId id="392" r:id="rId19"/>
    <p:sldId id="331" r:id="rId20"/>
    <p:sldId id="345" r:id="rId21"/>
    <p:sldId id="399" r:id="rId22"/>
    <p:sldId id="396" r:id="rId23"/>
    <p:sldId id="398" r:id="rId24"/>
    <p:sldId id="401" r:id="rId25"/>
    <p:sldId id="402" r:id="rId26"/>
  </p:sldIdLst>
  <p:sldSz cx="9144000" cy="6858000" type="screen4x3"/>
  <p:notesSz cx="6858000" cy="9144000"/>
  <p:embeddedFontLst>
    <p:embeddedFont>
      <p:font typeface="Gill Sans MT" pitchFamily="34" charset="0"/>
      <p:regular r:id="rId28"/>
      <p:bold r:id="rId29"/>
      <p:italic r:id="rId30"/>
      <p:boldItalic r:id="rId31"/>
    </p:embeddedFont>
    <p:embeddedFont>
      <p:font typeface="Wingdings 2" pitchFamily="18" charset="2"/>
      <p:regular r:id="rId32"/>
    </p:embeddedFont>
    <p:embeddedFont>
      <p:font typeface="Verdana" pitchFamily="34" charset="0"/>
      <p:regular r:id="rId33"/>
      <p:bold r:id="rId34"/>
      <p:italic r:id="rId35"/>
      <p:boldItalic r:id="rId36"/>
    </p:embeddedFont>
    <p:embeddedFont>
      <p:font typeface="Calibri" pitchFamily="34" charset="0"/>
      <p:regular r:id="rId37"/>
      <p:bold r:id="rId38"/>
      <p:italic r:id="rId39"/>
      <p:boldItalic r:id="rId40"/>
    </p:embeddedFont>
  </p:embeddedFontLst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 useTimings="0">
    <p:present/>
    <p:sldAll/>
    <p:penClr>
      <a:prstClr val="red"/>
    </p:penClr>
  </p:showPr>
  <p:clrMru>
    <a:srgbClr val="C32D2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654" autoAdjust="0"/>
    <p:restoredTop sz="87000" autoAdjust="0"/>
  </p:normalViewPr>
  <p:slideViewPr>
    <p:cSldViewPr snapToGrid="0">
      <p:cViewPr varScale="1">
        <p:scale>
          <a:sx n="98" d="100"/>
          <a:sy n="98" d="100"/>
        </p:scale>
        <p:origin x="-15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7.fntdata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6.fntdata"/><Relationship Id="rId38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41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5.fntdata"/><Relationship Id="rId37" Type="http://schemas.openxmlformats.org/officeDocument/2006/relationships/font" Target="fonts/font10.fntdata"/><Relationship Id="rId40" Type="http://schemas.openxmlformats.org/officeDocument/2006/relationships/font" Target="fonts/font13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36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C24E5-59BF-45E3-9AE0-B604C4600DE5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9F032-6810-49FB-B58B-EA05A7FE8E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B6E595-0C1B-42B6-B1F9-272779609FA8}" type="slidenum">
              <a:rPr lang="en-US" smtClean="0">
                <a:latin typeface="Arial" pitchFamily="34" charset="0"/>
              </a:rPr>
              <a:pPr/>
              <a:t>10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B6E595-0C1B-42B6-B1F9-272779609FA8}" type="slidenum">
              <a:rPr lang="en-US" smtClean="0">
                <a:latin typeface="Arial" pitchFamily="34" charset="0"/>
              </a:rPr>
              <a:pPr/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B6E595-0C1B-42B6-B1F9-272779609FA8}" type="slidenum">
              <a:rPr lang="en-US" smtClean="0">
                <a:latin typeface="Arial" pitchFamily="34" charset="0"/>
              </a:rPr>
              <a:pPr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B6E595-0C1B-42B6-B1F9-272779609FA8}" type="slidenum">
              <a:rPr lang="en-US" smtClean="0">
                <a:latin typeface="Arial" pitchFamily="34" charset="0"/>
              </a:rPr>
              <a:pPr/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B6E595-0C1B-42B6-B1F9-272779609FA8}" type="slidenum">
              <a:rPr lang="en-US" smtClean="0">
                <a:latin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Don’t think in terms of channels!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B6E595-0C1B-42B6-B1F9-272779609FA8}" type="slidenum">
              <a:rPr lang="en-US" smtClean="0">
                <a:latin typeface="Arial" pitchFamily="34" charset="0"/>
              </a:rPr>
              <a:pPr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7319D1-84E4-485A-B7E7-50835874C7C4}" type="slidenum">
              <a:rPr lang="en-US"/>
              <a:pPr/>
              <a:t>21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50875"/>
            <a:ext cx="4635500" cy="3478213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592" y="4343713"/>
            <a:ext cx="5006589" cy="4127934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F16EC7-4C15-4FFE-B637-9CC8FCAAFA27}" type="slidenum">
              <a:rPr lang="en-US"/>
              <a:pPr/>
              <a:t>22</a:t>
            </a:fld>
            <a:endParaRPr lang="en-US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52463"/>
            <a:ext cx="4635500" cy="3476625"/>
          </a:xfrm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592" y="4343713"/>
            <a:ext cx="5006589" cy="4127934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92E5A0-BCDA-4CFD-8B6B-9F4058857E35}" type="slidenum">
              <a:rPr lang="en-US"/>
              <a:pPr/>
              <a:t>23</a:t>
            </a:fld>
            <a:endParaRPr 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52463"/>
            <a:ext cx="4635500" cy="3476625"/>
          </a:xfrm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592" y="4343713"/>
            <a:ext cx="5006589" cy="4127934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E27553-0076-4837-A3FE-4D9196427827}" type="slidenum">
              <a:rPr lang="en-US" smtClean="0">
                <a:latin typeface="Arial" pitchFamily="34" charset="0"/>
              </a:rPr>
              <a:pPr/>
              <a:t>24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B6E595-0C1B-42B6-B1F9-272779609FA8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B6E595-0C1B-42B6-B1F9-272779609FA8}" type="slidenum">
              <a:rPr lang="en-US" smtClean="0">
                <a:latin typeface="Arial" pitchFamily="34" charset="0"/>
              </a:rPr>
              <a:pPr/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B6E595-0C1B-42B6-B1F9-272779609FA8}" type="slidenum">
              <a:rPr lang="en-US" smtClean="0">
                <a:latin typeface="Arial" pitchFamily="34" charset="0"/>
              </a:rPr>
              <a:pPr/>
              <a:t>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26E0FB4C-8DCD-44B7-8861-B1E89B2C0BE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A4B621B-B773-4569-B034-09EB2CFDDB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26E0FB4C-8DCD-44B7-8861-B1E89B2C0BE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A4B621B-B773-4569-B034-09EB2CFDD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26E0FB4C-8DCD-44B7-8861-B1E89B2C0BE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A4B621B-B773-4569-B034-09EB2CFDD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Thomas Moscibroda, Microsoft Research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4"/>
          <p:cNvSpPr>
            <a:spLocks noGrp="1"/>
          </p:cNvSpPr>
          <p:nvPr>
            <p:ph type="title"/>
          </p:nvPr>
        </p:nvSpPr>
        <p:spPr>
          <a:xfrm>
            <a:off x="1447800" y="0"/>
            <a:ext cx="7696200" cy="1143000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8" name="Footer Placeholder 9"/>
          <p:cNvSpPr txBox="1">
            <a:spLocks/>
          </p:cNvSpPr>
          <p:nvPr userDrawn="1"/>
        </p:nvSpPr>
        <p:spPr>
          <a:xfrm>
            <a:off x="2895600" y="6381750"/>
            <a:ext cx="4267200" cy="476250"/>
          </a:xfrm>
          <a:prstGeom prst="rect">
            <a:avLst/>
          </a:prstGeom>
        </p:spPr>
        <p:txBody>
          <a:bodyPr anchor="ctr"/>
          <a:lstStyle>
            <a:lvl1pPr algn="ct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Thomas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Moscibroda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Microsoft Research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600200" y="914400"/>
            <a:ext cx="7543800" cy="1588"/>
          </a:xfrm>
          <a:prstGeom prst="line">
            <a:avLst/>
          </a:prstGeom>
          <a:ln w="19050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26E0FB4C-8DCD-44B7-8861-B1E89B2C0BE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A4B621B-B773-4569-B034-09EB2CFDDB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Footer Placeholder 9"/>
          <p:cNvSpPr txBox="1">
            <a:spLocks/>
          </p:cNvSpPr>
          <p:nvPr userDrawn="1"/>
        </p:nvSpPr>
        <p:spPr>
          <a:xfrm>
            <a:off x="2895599" y="6381750"/>
            <a:ext cx="4158343" cy="476250"/>
          </a:xfrm>
          <a:prstGeom prst="rect">
            <a:avLst/>
          </a:prstGeom>
        </p:spPr>
        <p:txBody>
          <a:bodyPr anchor="ctr"/>
          <a:lstStyle>
            <a:lvl1pPr algn="ct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Thomas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Moscibroda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Microsoft Research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26E0FB4C-8DCD-44B7-8861-B1E89B2C0BE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A4B621B-B773-4569-B034-09EB2CFDD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26E0FB4C-8DCD-44B7-8861-B1E89B2C0BE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A4B621B-B773-4569-B034-09EB2CFDD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26E0FB4C-8DCD-44B7-8861-B1E89B2C0BE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A4B621B-B773-4569-B034-09EB2CFDDB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26E0FB4C-8DCD-44B7-8861-B1E89B2C0BE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A4B621B-B773-4569-B034-09EB2CFDD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800" y="6381750"/>
            <a:ext cx="2133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26E0FB4C-8DCD-44B7-8861-B1E89B2C0BE7}" type="datetimeFigureOut">
              <a:rPr lang="en-US" smtClean="0"/>
              <a:pPr/>
              <a:t>6/10/2008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A4B621B-B773-4569-B034-09EB2CFDDB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20972" y="114509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r>
              <a:rPr kumimoji="0" lang="en-US" dirty="0" smtClean="0"/>
              <a:t>$</a:t>
            </a:r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47800" y="0"/>
            <a:ext cx="7696200" cy="1143000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352800" y="6381750"/>
            <a:ext cx="3581400" cy="476250"/>
          </a:xfrm>
          <a:prstGeom prst="rect">
            <a:avLst/>
          </a:prstGeom>
        </p:spPr>
        <p:txBody>
          <a:bodyPr anchor="ctr"/>
          <a:lstStyle>
            <a:lvl1pPr algn="ct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dirty="0" smtClean="0"/>
              <a:t>Thomas </a:t>
            </a:r>
            <a:r>
              <a:rPr lang="en-US" dirty="0" err="1" smtClean="0"/>
              <a:t>Moscibroda</a:t>
            </a:r>
            <a:r>
              <a:rPr lang="en-US" dirty="0" smtClean="0"/>
              <a:t>, Microsoft Research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25" name="Straight Connector 24"/>
          <p:cNvCxnSpPr/>
          <p:nvPr userDrawn="1"/>
        </p:nvCxnSpPr>
        <p:spPr>
          <a:xfrm>
            <a:off x="1600200" y="914400"/>
            <a:ext cx="7543800" cy="1588"/>
          </a:xfrm>
          <a:prstGeom prst="line">
            <a:avLst/>
          </a:prstGeom>
          <a:ln w="19050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Microsoft_Office_Excel_97-2003_Worksheet1.xls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0.jpeg"/><Relationship Id="rId5" Type="http://schemas.openxmlformats.org/officeDocument/2006/relationships/image" Target="../media/image9.gif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4.gif"/><Relationship Id="rId9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95400" y="990600"/>
            <a:ext cx="7407275" cy="1471613"/>
          </a:xfrm>
          <a:noFill/>
        </p:spPr>
        <p:txBody>
          <a:bodyPr>
            <a:noAutofit/>
          </a:bodyPr>
          <a:lstStyle/>
          <a:p>
            <a:pPr algn="r"/>
            <a:r>
              <a:rPr lang="en-US" sz="4400" b="1" dirty="0" smtClean="0"/>
              <a:t>Spectrum Aware Load Balancing for WLANs</a:t>
            </a:r>
            <a:endParaRPr lang="en-US" sz="44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52600" y="3505200"/>
            <a:ext cx="6933606" cy="2064284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81000" indent="-381000" algn="r">
              <a:buFontTx/>
              <a:buNone/>
            </a:pPr>
            <a:r>
              <a:rPr lang="en-US" sz="3200" b="1" dirty="0" smtClean="0"/>
              <a:t>Victor Bahl</a:t>
            </a:r>
          </a:p>
          <a:p>
            <a:pPr marL="381000" indent="-381000" algn="r">
              <a:buFontTx/>
              <a:buNone/>
            </a:pPr>
            <a:r>
              <a:rPr lang="en-US" sz="3200" b="1" dirty="0" smtClean="0"/>
              <a:t>Ranveer Chandra</a:t>
            </a:r>
          </a:p>
          <a:p>
            <a:pPr marL="381000" indent="-381000" algn="r">
              <a:buFontTx/>
              <a:buNone/>
            </a:pPr>
            <a:r>
              <a:rPr lang="en-US" sz="3200" b="1" dirty="0" smtClean="0">
                <a:solidFill>
                  <a:schemeClr val="accent3"/>
                </a:solidFill>
              </a:rPr>
              <a:t>Thomas Moscibroda</a:t>
            </a:r>
          </a:p>
          <a:p>
            <a:pPr marL="381000" indent="-381000" algn="r">
              <a:buFontTx/>
              <a:buNone/>
            </a:pPr>
            <a:r>
              <a:rPr lang="en-US" sz="3200" b="1" dirty="0" smtClean="0"/>
              <a:t>Yunnan Wu</a:t>
            </a:r>
          </a:p>
        </p:txBody>
      </p:sp>
      <p:pic>
        <p:nvPicPr>
          <p:cNvPr id="8" name="Picture 17" descr="image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5791200"/>
            <a:ext cx="2897187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733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896938"/>
            <a:ext cx="8435975" cy="4724400"/>
          </a:xfrm>
        </p:spPr>
        <p:txBody>
          <a:bodyPr/>
          <a:lstStyle/>
          <a:p>
            <a:pPr marL="800100" lvl="1" indent="-342900" eaLnBrk="1" hangingPunct="1"/>
            <a:endParaRPr lang="de-CH" sz="1800" dirty="0" smtClean="0"/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5" name="Picture 27" descr="howeyGfloor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1397000" y="2205404"/>
            <a:ext cx="7454900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Previous Approaches – 1I</a:t>
            </a:r>
            <a:endParaRPr lang="en-US" sz="1600" dirty="0" smtClean="0"/>
          </a:p>
        </p:txBody>
      </p:sp>
      <p:sp>
        <p:nvSpPr>
          <p:cNvPr id="26629" name="Rectangle 28"/>
          <p:cNvSpPr>
            <a:spLocks noChangeArrowheads="1"/>
          </p:cNvSpPr>
          <p:nvPr/>
        </p:nvSpPr>
        <p:spPr bwMode="auto">
          <a:xfrm>
            <a:off x="2181225" y="2180004"/>
            <a:ext cx="5103812" cy="5365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29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7912" y="2916604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16662" y="40564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1162" y="46993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3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29225" y="33150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4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75262" y="29420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40125" y="27467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6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84550" y="48247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9525" y="52359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9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5637" y="29928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14487" y="31769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7512" y="24943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3507154"/>
            <a:ext cx="5572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56187" y="47358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94262" y="51835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2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8837" y="2635617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60987" y="517402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TextBox 33"/>
          <p:cNvSpPr txBox="1">
            <a:spLocks noChangeArrowheads="1"/>
          </p:cNvSpPr>
          <p:nvPr/>
        </p:nvSpPr>
        <p:spPr bwMode="auto">
          <a:xfrm>
            <a:off x="1426430" y="1169866"/>
            <a:ext cx="78851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Cell-</a:t>
            </a:r>
            <a:r>
              <a:rPr lang="en-US" dirty="0" err="1" smtClean="0"/>
              <a:t>breating</a:t>
            </a:r>
            <a:r>
              <a:rPr lang="en-US" dirty="0" smtClean="0"/>
              <a:t>: Use transmission powers for load balancing </a:t>
            </a:r>
            <a:br>
              <a:rPr lang="en-US" dirty="0" smtClean="0"/>
            </a:br>
            <a:r>
              <a:rPr lang="en-US" dirty="0" smtClean="0"/>
              <a:t>e.g. </a:t>
            </a:r>
            <a:r>
              <a:rPr lang="en-US" sz="1600" dirty="0" smtClean="0"/>
              <a:t>[Bahl et al. 2006] </a:t>
            </a:r>
            <a:endParaRPr lang="en-US" sz="1600" dirty="0"/>
          </a:p>
          <a:p>
            <a:pPr algn="l"/>
            <a:r>
              <a:rPr lang="en-US" dirty="0"/>
              <a:t> </a:t>
            </a:r>
          </a:p>
        </p:txBody>
      </p:sp>
      <p:pic>
        <p:nvPicPr>
          <p:cNvPr id="55" name="Picture 38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65637" y="32849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95987" y="5558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31267" y="51505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14787" y="56572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58577" y="51124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08157" y="46933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83417" y="528007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01677" y="41294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39677" y="427042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06477" y="463999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44427" y="57296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36607" y="55048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13207" y="472381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22357" y="5939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72137" y="58058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Freeform 58"/>
          <p:cNvSpPr>
            <a:spLocks/>
          </p:cNvSpPr>
          <p:nvPr/>
        </p:nvSpPr>
        <p:spPr bwMode="auto">
          <a:xfrm>
            <a:off x="6170612" y="1789479"/>
            <a:ext cx="2973388" cy="2759075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chemeClr val="folHlink">
              <a:alpha val="3490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58"/>
          <p:cNvSpPr>
            <a:spLocks/>
          </p:cNvSpPr>
          <p:nvPr/>
        </p:nvSpPr>
        <p:spPr bwMode="auto">
          <a:xfrm>
            <a:off x="3194050" y="1878379"/>
            <a:ext cx="3019425" cy="2293938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rgbClr val="00B0F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55"/>
          <p:cNvSpPr>
            <a:spLocks/>
          </p:cNvSpPr>
          <p:nvPr/>
        </p:nvSpPr>
        <p:spPr bwMode="auto">
          <a:xfrm>
            <a:off x="3317875" y="4010392"/>
            <a:ext cx="3671887" cy="2459037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00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55"/>
          <p:cNvSpPr>
            <a:spLocks/>
          </p:cNvSpPr>
          <p:nvPr/>
        </p:nvSpPr>
        <p:spPr bwMode="auto">
          <a:xfrm rot="-7588724">
            <a:off x="700881" y="2425273"/>
            <a:ext cx="2838450" cy="3290888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FC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 advTm="1695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7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42775E-6 L 0.05347 0.0337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1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5.78035E-7 L 0.08907 -0.0078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-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89"/>
                                        </p:tgtEl>
                                      </p:cBhvr>
                                      <p:by x="135000" y="13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1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98844E-6 L 0.07726 0.0203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1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88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20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48555E-6 L -0.01944 0.0564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2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8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2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6" grpId="1" animBg="1"/>
      <p:bldP spid="86" grpId="2" animBg="1"/>
      <p:bldP spid="87" grpId="0" animBg="1"/>
      <p:bldP spid="87" grpId="1" animBg="1"/>
      <p:bldP spid="88" grpId="0" animBg="1"/>
      <p:bldP spid="88" grpId="1" animBg="1"/>
      <p:bldP spid="88" grpId="2" animBg="1"/>
      <p:bldP spid="89" grpId="0" animBg="1"/>
      <p:bldP spid="89" grpId="1" animBg="1"/>
      <p:bldP spid="89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896938"/>
            <a:ext cx="8435975" cy="4724400"/>
          </a:xfrm>
        </p:spPr>
        <p:txBody>
          <a:bodyPr/>
          <a:lstStyle/>
          <a:p>
            <a:pPr marL="800100" lvl="1" indent="-342900" eaLnBrk="1" hangingPunct="1"/>
            <a:endParaRPr lang="de-CH" sz="1800" dirty="0" smtClean="0"/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5" name="Picture 27" descr="howeyGfloor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1397000" y="2205404"/>
            <a:ext cx="7454900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Previous Approaches – 1I</a:t>
            </a:r>
            <a:endParaRPr lang="en-US" sz="1600" dirty="0" smtClean="0"/>
          </a:p>
        </p:txBody>
      </p:sp>
      <p:sp>
        <p:nvSpPr>
          <p:cNvPr id="26629" name="Rectangle 28"/>
          <p:cNvSpPr>
            <a:spLocks noChangeArrowheads="1"/>
          </p:cNvSpPr>
          <p:nvPr/>
        </p:nvSpPr>
        <p:spPr bwMode="auto">
          <a:xfrm>
            <a:off x="2181225" y="2180004"/>
            <a:ext cx="5103812" cy="5365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29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7912" y="2916604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1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16662" y="40564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2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91162" y="46993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3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29225" y="33150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4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75262" y="29420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40125" y="27467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6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84550" y="48247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9525" y="52359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9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05637" y="29928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14487" y="31769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2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97512" y="24943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3507154"/>
            <a:ext cx="5572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56187" y="47358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1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94262" y="51835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2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68837" y="2635617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0987" y="517402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TextBox 33"/>
          <p:cNvSpPr txBox="1">
            <a:spLocks noChangeArrowheads="1"/>
          </p:cNvSpPr>
          <p:nvPr/>
        </p:nvSpPr>
        <p:spPr bwMode="auto">
          <a:xfrm>
            <a:off x="1426430" y="1169866"/>
            <a:ext cx="78851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Cell-</a:t>
            </a:r>
            <a:r>
              <a:rPr lang="en-US" dirty="0" err="1" smtClean="0"/>
              <a:t>breating</a:t>
            </a:r>
            <a:r>
              <a:rPr lang="en-US" dirty="0" smtClean="0"/>
              <a:t>: Use transmission powers for load balancing </a:t>
            </a:r>
            <a:br>
              <a:rPr lang="en-US" dirty="0" smtClean="0"/>
            </a:br>
            <a:r>
              <a:rPr lang="en-US" dirty="0" smtClean="0"/>
              <a:t>e.g. </a:t>
            </a:r>
            <a:r>
              <a:rPr lang="en-US" sz="1600" dirty="0" smtClean="0"/>
              <a:t>[Bahl et al. 2006] </a:t>
            </a:r>
            <a:endParaRPr lang="en-US" sz="1600" dirty="0"/>
          </a:p>
          <a:p>
            <a:pPr algn="l"/>
            <a:r>
              <a:rPr lang="en-US" dirty="0"/>
              <a:t> </a:t>
            </a:r>
          </a:p>
        </p:txBody>
      </p:sp>
      <p:pic>
        <p:nvPicPr>
          <p:cNvPr id="55" name="Picture 38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65637" y="32849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95987" y="5558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31267" y="51505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4787" y="56572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8577" y="51124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08157" y="46933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83417" y="528007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01677" y="41294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39677" y="427042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06477" y="463999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44427" y="57296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36607" y="55048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13207" y="472381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22357" y="5939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2137" y="58058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Freeform 58"/>
          <p:cNvSpPr>
            <a:spLocks/>
          </p:cNvSpPr>
          <p:nvPr/>
        </p:nvSpPr>
        <p:spPr bwMode="auto">
          <a:xfrm>
            <a:off x="6170612" y="1789479"/>
            <a:ext cx="2973388" cy="2759075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chemeClr val="folHlink">
              <a:alpha val="3490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58"/>
          <p:cNvSpPr>
            <a:spLocks/>
          </p:cNvSpPr>
          <p:nvPr/>
        </p:nvSpPr>
        <p:spPr bwMode="auto">
          <a:xfrm>
            <a:off x="3194050" y="1878379"/>
            <a:ext cx="3019425" cy="2293938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rgbClr val="00B0F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55"/>
          <p:cNvSpPr>
            <a:spLocks/>
          </p:cNvSpPr>
          <p:nvPr/>
        </p:nvSpPr>
        <p:spPr bwMode="auto">
          <a:xfrm>
            <a:off x="3317875" y="4010392"/>
            <a:ext cx="3671887" cy="2459037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00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55"/>
          <p:cNvSpPr>
            <a:spLocks/>
          </p:cNvSpPr>
          <p:nvPr/>
        </p:nvSpPr>
        <p:spPr bwMode="auto">
          <a:xfrm rot="-7588724">
            <a:off x="700881" y="2425273"/>
            <a:ext cx="2838450" cy="3290888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FC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1405890" y="2400300"/>
            <a:ext cx="7326630" cy="21602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u="sng" dirty="0" smtClean="0"/>
              <a:t>Problem: 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Not always possible to achieve good solution</a:t>
            </a:r>
          </a:p>
          <a:p>
            <a:r>
              <a:rPr lang="en-US" sz="2400" b="1" dirty="0" smtClean="0"/>
              <a:t>Clients still connected to far APs </a:t>
            </a:r>
          </a:p>
          <a:p>
            <a:r>
              <a:rPr lang="en-US" sz="2400" b="1" dirty="0" smtClean="0"/>
              <a:t>TPC - Difficult in practice</a:t>
            </a:r>
            <a:endParaRPr lang="en-US" sz="2400" b="1" dirty="0"/>
          </a:p>
        </p:txBody>
      </p:sp>
    </p:spTree>
  </p:cSld>
  <p:clrMapOvr>
    <a:masterClrMapping/>
  </p:clrMapOvr>
  <p:transition advTm="18845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896938"/>
            <a:ext cx="8435975" cy="4724400"/>
          </a:xfrm>
        </p:spPr>
        <p:txBody>
          <a:bodyPr/>
          <a:lstStyle/>
          <a:p>
            <a:pPr marL="800100" lvl="1" indent="-342900" eaLnBrk="1" hangingPunct="1"/>
            <a:endParaRPr lang="de-CH" sz="1800" dirty="0" smtClean="0"/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5" name="Picture 27" descr="howeyGfloor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1397000" y="2205404"/>
            <a:ext cx="7454900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Previous Approaches – III</a:t>
            </a:r>
            <a:endParaRPr lang="en-US" sz="1600" dirty="0" smtClean="0"/>
          </a:p>
        </p:txBody>
      </p:sp>
      <p:sp>
        <p:nvSpPr>
          <p:cNvPr id="26629" name="Rectangle 28"/>
          <p:cNvSpPr>
            <a:spLocks noChangeArrowheads="1"/>
          </p:cNvSpPr>
          <p:nvPr/>
        </p:nvSpPr>
        <p:spPr bwMode="auto">
          <a:xfrm>
            <a:off x="2181225" y="2180004"/>
            <a:ext cx="5103812" cy="5365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29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7912" y="2916604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16662" y="40564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1162" y="46993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3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29225" y="33150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4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75262" y="29420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40125" y="27467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6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84550" y="48247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9525" y="52359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9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5637" y="29928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14487" y="31769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7512" y="24943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3507154"/>
            <a:ext cx="5572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56187" y="47358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94262" y="51835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2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8837" y="2635617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60987" y="517402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TextBox 33"/>
          <p:cNvSpPr txBox="1">
            <a:spLocks noChangeArrowheads="1"/>
          </p:cNvSpPr>
          <p:nvPr/>
        </p:nvSpPr>
        <p:spPr bwMode="auto">
          <a:xfrm>
            <a:off x="1426430" y="1169866"/>
            <a:ext cx="78851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Coloring:  Assign best (least-congested) channel to most-loaded APs</a:t>
            </a:r>
          </a:p>
          <a:p>
            <a:r>
              <a:rPr lang="en-US" dirty="0" smtClean="0"/>
              <a:t>e.g. [</a:t>
            </a:r>
            <a:r>
              <a:rPr lang="en-US" dirty="0" err="1" smtClean="0"/>
              <a:t>Mishra</a:t>
            </a:r>
            <a:r>
              <a:rPr lang="en-US" dirty="0" smtClean="0"/>
              <a:t> et al. 2005]  </a:t>
            </a:r>
            <a:endParaRPr lang="en-US" dirty="0"/>
          </a:p>
          <a:p>
            <a:pPr algn="l"/>
            <a:r>
              <a:rPr lang="en-US" dirty="0"/>
              <a:t> </a:t>
            </a:r>
          </a:p>
        </p:txBody>
      </p:sp>
      <p:pic>
        <p:nvPicPr>
          <p:cNvPr id="55" name="Picture 38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65637" y="32849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95987" y="5558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31267" y="51505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14787" y="56572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58577" y="51124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08157" y="46933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83417" y="528007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01677" y="41294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39677" y="427042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06477" y="463999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44427" y="57296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36607" y="55048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13207" y="472381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22357" y="5939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72137" y="58058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Freeform 58"/>
          <p:cNvSpPr>
            <a:spLocks/>
          </p:cNvSpPr>
          <p:nvPr/>
        </p:nvSpPr>
        <p:spPr bwMode="auto">
          <a:xfrm>
            <a:off x="6170612" y="1789479"/>
            <a:ext cx="2973388" cy="2759075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chemeClr val="folHlink">
              <a:alpha val="3490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58"/>
          <p:cNvSpPr>
            <a:spLocks/>
          </p:cNvSpPr>
          <p:nvPr/>
        </p:nvSpPr>
        <p:spPr bwMode="auto">
          <a:xfrm>
            <a:off x="3194050" y="1878379"/>
            <a:ext cx="3019425" cy="2293938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rgbClr val="00B0F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55"/>
          <p:cNvSpPr>
            <a:spLocks/>
          </p:cNvSpPr>
          <p:nvPr/>
        </p:nvSpPr>
        <p:spPr bwMode="auto">
          <a:xfrm>
            <a:off x="3317875" y="4010392"/>
            <a:ext cx="3671887" cy="2459037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00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55"/>
          <p:cNvSpPr>
            <a:spLocks/>
          </p:cNvSpPr>
          <p:nvPr/>
        </p:nvSpPr>
        <p:spPr bwMode="auto">
          <a:xfrm rot="-7588724">
            <a:off x="700881" y="2425273"/>
            <a:ext cx="2838450" cy="3290888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FC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480060" y="2548890"/>
            <a:ext cx="1040130" cy="354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1</a:t>
            </a:r>
            <a:endParaRPr lang="en-US" sz="1400" dirty="0"/>
          </a:p>
        </p:txBody>
      </p:sp>
      <p:sp>
        <p:nvSpPr>
          <p:cNvPr id="57" name="Rectangle 56"/>
          <p:cNvSpPr/>
          <p:nvPr/>
        </p:nvSpPr>
        <p:spPr>
          <a:xfrm>
            <a:off x="480060" y="2907030"/>
            <a:ext cx="1043940" cy="3543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2</a:t>
            </a:r>
            <a:endParaRPr lang="en-US" sz="1400" dirty="0"/>
          </a:p>
        </p:txBody>
      </p:sp>
      <p:sp>
        <p:nvSpPr>
          <p:cNvPr id="60" name="Rectangle 59"/>
          <p:cNvSpPr/>
          <p:nvPr/>
        </p:nvSpPr>
        <p:spPr>
          <a:xfrm>
            <a:off x="480060" y="3261360"/>
            <a:ext cx="1043940" cy="354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3</a:t>
            </a:r>
            <a:endParaRPr lang="en-US" sz="1400" dirty="0"/>
          </a:p>
        </p:txBody>
      </p:sp>
      <p:sp>
        <p:nvSpPr>
          <p:cNvPr id="74" name="Rectangle 73"/>
          <p:cNvSpPr/>
          <p:nvPr/>
        </p:nvSpPr>
        <p:spPr>
          <a:xfrm>
            <a:off x="6827520" y="5535930"/>
            <a:ext cx="1040130" cy="354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1</a:t>
            </a:r>
            <a:endParaRPr lang="en-US" sz="1400" dirty="0"/>
          </a:p>
        </p:txBody>
      </p:sp>
      <p:sp>
        <p:nvSpPr>
          <p:cNvPr id="75" name="Rectangle 74"/>
          <p:cNvSpPr/>
          <p:nvPr/>
        </p:nvSpPr>
        <p:spPr>
          <a:xfrm>
            <a:off x="6827520" y="5894070"/>
            <a:ext cx="1043940" cy="3543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2</a:t>
            </a:r>
            <a:endParaRPr lang="en-US" sz="1400" dirty="0"/>
          </a:p>
        </p:txBody>
      </p:sp>
      <p:sp>
        <p:nvSpPr>
          <p:cNvPr id="76" name="Rectangle 75"/>
          <p:cNvSpPr/>
          <p:nvPr/>
        </p:nvSpPr>
        <p:spPr>
          <a:xfrm>
            <a:off x="6827520" y="6248400"/>
            <a:ext cx="1043940" cy="354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3</a:t>
            </a:r>
            <a:endParaRPr lang="en-US" sz="1400" dirty="0"/>
          </a:p>
        </p:txBody>
      </p:sp>
      <p:sp>
        <p:nvSpPr>
          <p:cNvPr id="77" name="Rectangle 76"/>
          <p:cNvSpPr/>
          <p:nvPr/>
        </p:nvSpPr>
        <p:spPr>
          <a:xfrm>
            <a:off x="2849880" y="1844040"/>
            <a:ext cx="1040130" cy="354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1</a:t>
            </a:r>
            <a:endParaRPr lang="en-US" sz="1400" dirty="0"/>
          </a:p>
        </p:txBody>
      </p:sp>
      <p:sp>
        <p:nvSpPr>
          <p:cNvPr id="78" name="Rectangle 77"/>
          <p:cNvSpPr/>
          <p:nvPr/>
        </p:nvSpPr>
        <p:spPr>
          <a:xfrm>
            <a:off x="2849880" y="2202180"/>
            <a:ext cx="1043940" cy="3543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2</a:t>
            </a:r>
            <a:endParaRPr lang="en-US" sz="1400" dirty="0"/>
          </a:p>
        </p:txBody>
      </p:sp>
      <p:sp>
        <p:nvSpPr>
          <p:cNvPr id="79" name="Rectangle 78"/>
          <p:cNvSpPr/>
          <p:nvPr/>
        </p:nvSpPr>
        <p:spPr>
          <a:xfrm>
            <a:off x="2849880" y="2556510"/>
            <a:ext cx="1043940" cy="354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3</a:t>
            </a:r>
            <a:endParaRPr lang="en-US" sz="1400" dirty="0"/>
          </a:p>
        </p:txBody>
      </p:sp>
      <p:sp>
        <p:nvSpPr>
          <p:cNvPr id="80" name="Rectangle 79"/>
          <p:cNvSpPr/>
          <p:nvPr/>
        </p:nvSpPr>
        <p:spPr>
          <a:xfrm>
            <a:off x="7787640" y="1855470"/>
            <a:ext cx="1040130" cy="354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1</a:t>
            </a:r>
            <a:endParaRPr lang="en-US" sz="1400" dirty="0"/>
          </a:p>
        </p:txBody>
      </p:sp>
      <p:sp>
        <p:nvSpPr>
          <p:cNvPr id="81" name="Rectangle 80"/>
          <p:cNvSpPr/>
          <p:nvPr/>
        </p:nvSpPr>
        <p:spPr>
          <a:xfrm>
            <a:off x="7787640" y="2213610"/>
            <a:ext cx="1043940" cy="3543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2</a:t>
            </a:r>
            <a:endParaRPr lang="en-US" sz="1400" dirty="0"/>
          </a:p>
        </p:txBody>
      </p:sp>
      <p:sp>
        <p:nvSpPr>
          <p:cNvPr id="82" name="Rectangle 81"/>
          <p:cNvSpPr/>
          <p:nvPr/>
        </p:nvSpPr>
        <p:spPr>
          <a:xfrm>
            <a:off x="7787640" y="2567940"/>
            <a:ext cx="1043940" cy="354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3</a:t>
            </a:r>
            <a:endParaRPr lang="en-US" sz="1400" dirty="0"/>
          </a:p>
        </p:txBody>
      </p:sp>
    </p:spTree>
    <p:custDataLst>
      <p:tags r:id="rId1"/>
    </p:custDataLst>
  </p:cSld>
  <p:clrMapOvr>
    <a:masterClrMapping/>
  </p:clrMapOvr>
  <p:transition advTm="2845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896938"/>
            <a:ext cx="8435975" cy="4724400"/>
          </a:xfrm>
        </p:spPr>
        <p:txBody>
          <a:bodyPr/>
          <a:lstStyle/>
          <a:p>
            <a:pPr marL="800100" lvl="1" indent="-342900" eaLnBrk="1" hangingPunct="1"/>
            <a:endParaRPr lang="de-CH" sz="1800" dirty="0" smtClean="0"/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5" name="Picture 27" descr="howeyGfloor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1397000" y="2205404"/>
            <a:ext cx="7454900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Previous Approaches – III</a:t>
            </a:r>
            <a:endParaRPr lang="en-US" sz="1600" dirty="0" smtClean="0"/>
          </a:p>
        </p:txBody>
      </p:sp>
      <p:sp>
        <p:nvSpPr>
          <p:cNvPr id="26629" name="Rectangle 28"/>
          <p:cNvSpPr>
            <a:spLocks noChangeArrowheads="1"/>
          </p:cNvSpPr>
          <p:nvPr/>
        </p:nvSpPr>
        <p:spPr bwMode="auto">
          <a:xfrm>
            <a:off x="2181225" y="2180004"/>
            <a:ext cx="5103812" cy="5365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29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7912" y="2916604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1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16662" y="40564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2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91162" y="46993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3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29225" y="33150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4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75262" y="29420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40125" y="27467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6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84550" y="48247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9525" y="52359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9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05637" y="29928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14487" y="31769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2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97512" y="24943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3507154"/>
            <a:ext cx="5572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56187" y="47358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1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94262" y="51835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2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68837" y="2635617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0987" y="517402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TextBox 33"/>
          <p:cNvSpPr txBox="1">
            <a:spLocks noChangeArrowheads="1"/>
          </p:cNvSpPr>
          <p:nvPr/>
        </p:nvSpPr>
        <p:spPr bwMode="auto">
          <a:xfrm>
            <a:off x="1426430" y="1169866"/>
            <a:ext cx="78851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Coloring:  Assign best (least-congested) channel to most-loaded </a:t>
            </a:r>
            <a:r>
              <a:rPr lang="en-US" dirty="0" err="1" smtClean="0"/>
              <a:t>Aps</a:t>
            </a:r>
            <a:endParaRPr lang="en-US" dirty="0" smtClean="0"/>
          </a:p>
          <a:p>
            <a:r>
              <a:rPr lang="en-US" dirty="0" smtClean="0"/>
              <a:t>e.g. [</a:t>
            </a:r>
            <a:r>
              <a:rPr lang="en-US" dirty="0" err="1" smtClean="0"/>
              <a:t>Mishra</a:t>
            </a:r>
            <a:r>
              <a:rPr lang="en-US" dirty="0" smtClean="0"/>
              <a:t> et al. 2005]  </a:t>
            </a:r>
            <a:endParaRPr lang="en-US" dirty="0"/>
          </a:p>
          <a:p>
            <a:pPr algn="l"/>
            <a:r>
              <a:rPr lang="en-US" dirty="0"/>
              <a:t> </a:t>
            </a:r>
          </a:p>
        </p:txBody>
      </p:sp>
      <p:pic>
        <p:nvPicPr>
          <p:cNvPr id="55" name="Picture 38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65637" y="32849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95987" y="5558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31267" y="51505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4787" y="56572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8577" y="51124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08157" y="46933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83417" y="528007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01677" y="41294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39677" y="427042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06477" y="463999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44427" y="57296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36607" y="55048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13207" y="472381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22357" y="5939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2137" y="58058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Freeform 58"/>
          <p:cNvSpPr>
            <a:spLocks/>
          </p:cNvSpPr>
          <p:nvPr/>
        </p:nvSpPr>
        <p:spPr bwMode="auto">
          <a:xfrm>
            <a:off x="6170612" y="1789479"/>
            <a:ext cx="2973388" cy="2759075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chemeClr val="folHlink">
              <a:alpha val="3490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58"/>
          <p:cNvSpPr>
            <a:spLocks/>
          </p:cNvSpPr>
          <p:nvPr/>
        </p:nvSpPr>
        <p:spPr bwMode="auto">
          <a:xfrm>
            <a:off x="3194050" y="1878379"/>
            <a:ext cx="3019425" cy="2293938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rgbClr val="00B0F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55"/>
          <p:cNvSpPr>
            <a:spLocks/>
          </p:cNvSpPr>
          <p:nvPr/>
        </p:nvSpPr>
        <p:spPr bwMode="auto">
          <a:xfrm>
            <a:off x="3317875" y="4010392"/>
            <a:ext cx="3671887" cy="2459037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00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55"/>
          <p:cNvSpPr>
            <a:spLocks/>
          </p:cNvSpPr>
          <p:nvPr/>
        </p:nvSpPr>
        <p:spPr bwMode="auto">
          <a:xfrm rot="-7588724">
            <a:off x="700881" y="2425273"/>
            <a:ext cx="2838450" cy="3290888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FC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480060" y="2548890"/>
            <a:ext cx="1040130" cy="354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1</a:t>
            </a:r>
            <a:endParaRPr lang="en-US" sz="1400" dirty="0"/>
          </a:p>
        </p:txBody>
      </p:sp>
      <p:sp>
        <p:nvSpPr>
          <p:cNvPr id="57" name="Rectangle 56"/>
          <p:cNvSpPr/>
          <p:nvPr/>
        </p:nvSpPr>
        <p:spPr>
          <a:xfrm>
            <a:off x="480060" y="2907030"/>
            <a:ext cx="1043940" cy="354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2</a:t>
            </a:r>
            <a:endParaRPr lang="en-US" sz="1400" dirty="0"/>
          </a:p>
        </p:txBody>
      </p:sp>
      <p:sp>
        <p:nvSpPr>
          <p:cNvPr id="60" name="Rectangle 59"/>
          <p:cNvSpPr/>
          <p:nvPr/>
        </p:nvSpPr>
        <p:spPr>
          <a:xfrm>
            <a:off x="480060" y="3261360"/>
            <a:ext cx="1043940" cy="354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3</a:t>
            </a:r>
            <a:endParaRPr lang="en-US" sz="1400" dirty="0"/>
          </a:p>
        </p:txBody>
      </p:sp>
      <p:sp>
        <p:nvSpPr>
          <p:cNvPr id="74" name="Rectangle 73"/>
          <p:cNvSpPr/>
          <p:nvPr/>
        </p:nvSpPr>
        <p:spPr>
          <a:xfrm>
            <a:off x="6827520" y="5535930"/>
            <a:ext cx="1040130" cy="354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1</a:t>
            </a:r>
            <a:endParaRPr lang="en-US" sz="1400" dirty="0"/>
          </a:p>
        </p:txBody>
      </p:sp>
      <p:sp>
        <p:nvSpPr>
          <p:cNvPr id="75" name="Rectangle 74"/>
          <p:cNvSpPr/>
          <p:nvPr/>
        </p:nvSpPr>
        <p:spPr>
          <a:xfrm>
            <a:off x="6827520" y="5894070"/>
            <a:ext cx="1043940" cy="354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2</a:t>
            </a:r>
            <a:endParaRPr lang="en-US" sz="1400" dirty="0"/>
          </a:p>
        </p:txBody>
      </p:sp>
      <p:sp>
        <p:nvSpPr>
          <p:cNvPr id="76" name="Rectangle 75"/>
          <p:cNvSpPr/>
          <p:nvPr/>
        </p:nvSpPr>
        <p:spPr>
          <a:xfrm>
            <a:off x="6827520" y="6248400"/>
            <a:ext cx="1043940" cy="354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3</a:t>
            </a:r>
            <a:endParaRPr lang="en-US" sz="1400" dirty="0"/>
          </a:p>
        </p:txBody>
      </p:sp>
      <p:sp>
        <p:nvSpPr>
          <p:cNvPr id="80" name="Rectangle 79"/>
          <p:cNvSpPr/>
          <p:nvPr/>
        </p:nvSpPr>
        <p:spPr>
          <a:xfrm>
            <a:off x="7787640" y="1855470"/>
            <a:ext cx="1040130" cy="354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1</a:t>
            </a:r>
            <a:endParaRPr lang="en-US" sz="1400" dirty="0"/>
          </a:p>
        </p:txBody>
      </p:sp>
      <p:sp>
        <p:nvSpPr>
          <p:cNvPr id="81" name="Rectangle 80"/>
          <p:cNvSpPr/>
          <p:nvPr/>
        </p:nvSpPr>
        <p:spPr>
          <a:xfrm>
            <a:off x="7787640" y="2213610"/>
            <a:ext cx="1043940" cy="354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2</a:t>
            </a:r>
            <a:endParaRPr lang="en-US" sz="1400" dirty="0"/>
          </a:p>
        </p:txBody>
      </p:sp>
      <p:sp>
        <p:nvSpPr>
          <p:cNvPr id="82" name="Rectangle 81"/>
          <p:cNvSpPr/>
          <p:nvPr/>
        </p:nvSpPr>
        <p:spPr>
          <a:xfrm>
            <a:off x="7787640" y="2567940"/>
            <a:ext cx="1043940" cy="354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3</a:t>
            </a:r>
            <a:endParaRPr lang="en-US" sz="1400" dirty="0"/>
          </a:p>
        </p:txBody>
      </p:sp>
      <p:sp>
        <p:nvSpPr>
          <p:cNvPr id="62" name="Rectangle 61"/>
          <p:cNvSpPr/>
          <p:nvPr/>
        </p:nvSpPr>
        <p:spPr>
          <a:xfrm>
            <a:off x="2849880" y="1844040"/>
            <a:ext cx="1040130" cy="354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1</a:t>
            </a:r>
            <a:endParaRPr lang="en-US" sz="1400" dirty="0"/>
          </a:p>
        </p:txBody>
      </p:sp>
      <p:sp>
        <p:nvSpPr>
          <p:cNvPr id="63" name="Rectangle 62"/>
          <p:cNvSpPr/>
          <p:nvPr/>
        </p:nvSpPr>
        <p:spPr>
          <a:xfrm>
            <a:off x="2849880" y="2202180"/>
            <a:ext cx="1043940" cy="3543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2</a:t>
            </a:r>
            <a:endParaRPr lang="en-US" sz="1400" dirty="0"/>
          </a:p>
        </p:txBody>
      </p:sp>
      <p:sp>
        <p:nvSpPr>
          <p:cNvPr id="64" name="Rectangle 63"/>
          <p:cNvSpPr/>
          <p:nvPr/>
        </p:nvSpPr>
        <p:spPr>
          <a:xfrm>
            <a:off x="2849880" y="2556510"/>
            <a:ext cx="1043940" cy="354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Channel 3</a:t>
            </a:r>
            <a:endParaRPr lang="en-US" sz="1400" dirty="0"/>
          </a:p>
        </p:txBody>
      </p:sp>
      <p:sp>
        <p:nvSpPr>
          <p:cNvPr id="61" name="Rounded Rectangle 60"/>
          <p:cNvSpPr/>
          <p:nvPr/>
        </p:nvSpPr>
        <p:spPr>
          <a:xfrm>
            <a:off x="1405890" y="2400300"/>
            <a:ext cx="7326630" cy="21602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u="sng" dirty="0" smtClean="0"/>
              <a:t>Problem: 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Good idea – but limited potential. </a:t>
            </a:r>
          </a:p>
          <a:p>
            <a:r>
              <a:rPr lang="en-US" sz="2400" b="1" dirty="0" smtClean="0">
                <a:sym typeface="Wingdings" pitchFamily="2" charset="2"/>
              </a:rPr>
              <a:t> Still only one channel per AP !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</p:spTree>
  </p:cSld>
  <p:clrMapOvr>
    <a:masterClrMapping/>
  </p:clrMapOvr>
  <p:transition advTm="10936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896938"/>
            <a:ext cx="8435975" cy="4724400"/>
          </a:xfrm>
        </p:spPr>
        <p:txBody>
          <a:bodyPr/>
          <a:lstStyle/>
          <a:p>
            <a:pPr marL="800100" lvl="1" indent="-342900" eaLnBrk="1" hangingPunct="1"/>
            <a:endParaRPr lang="de-CH" sz="1800" dirty="0" smtClean="0"/>
          </a:p>
          <a:p>
            <a:pPr marL="381000" indent="-381000" eaLnBrk="1" hangingPunct="1">
              <a:buFontTx/>
              <a:buNone/>
            </a:pPr>
            <a:r>
              <a:rPr lang="de-CH" dirty="0" smtClean="0">
                <a:sym typeface="Wingdings" pitchFamily="2" charset="2"/>
              </a:rPr>
              <a:t> </a:t>
            </a:r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5" name="Picture 27" descr="howeyGfloor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1397000" y="2205404"/>
            <a:ext cx="7454900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Load-Aware Spectrum Allocation </a:t>
            </a:r>
            <a:endParaRPr lang="en-US" sz="1600" dirty="0" smtClean="0"/>
          </a:p>
        </p:txBody>
      </p:sp>
      <p:sp>
        <p:nvSpPr>
          <p:cNvPr id="26629" name="Rectangle 28"/>
          <p:cNvSpPr>
            <a:spLocks noChangeArrowheads="1"/>
          </p:cNvSpPr>
          <p:nvPr/>
        </p:nvSpPr>
        <p:spPr bwMode="auto">
          <a:xfrm>
            <a:off x="2181225" y="2180004"/>
            <a:ext cx="5103812" cy="5365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29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7912" y="2916604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16662" y="40564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1162" y="46993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3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29225" y="33150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4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75262" y="29420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40125" y="27467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6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84550" y="48247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9525" y="52359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9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5637" y="29928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14487" y="31769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7512" y="24943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3507154"/>
            <a:ext cx="5572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56187" y="47358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94262" y="51835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2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8837" y="2635617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60987" y="517402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TextBox 33"/>
          <p:cNvSpPr txBox="1">
            <a:spLocks noChangeArrowheads="1"/>
          </p:cNvSpPr>
          <p:nvPr/>
        </p:nvSpPr>
        <p:spPr bwMode="auto">
          <a:xfrm>
            <a:off x="1426430" y="1169866"/>
            <a:ext cx="78851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Our idea:  Assign spectrum where spectrum is needed!  (Adaptive Channel Width)</a:t>
            </a:r>
          </a:p>
          <a:p>
            <a:r>
              <a:rPr lang="en-US" dirty="0" smtClean="0">
                <a:sym typeface="Wingdings" pitchFamily="2" charset="2"/>
              </a:rPr>
              <a:t>	 ACW as a key knob of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optimizing spectrum utilization</a:t>
            </a:r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dirty="0"/>
              <a:t> </a:t>
            </a:r>
          </a:p>
        </p:txBody>
      </p:sp>
      <p:pic>
        <p:nvPicPr>
          <p:cNvPr id="55" name="Picture 38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65637" y="32849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95987" y="5558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31267" y="51505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14787" y="56572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58577" y="51124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08157" y="46933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83417" y="528007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01677" y="41294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39677" y="427042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06477" y="463999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44427" y="57296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36607" y="55048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13207" y="472381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22357" y="5939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72137" y="58058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Freeform 58"/>
          <p:cNvSpPr>
            <a:spLocks/>
          </p:cNvSpPr>
          <p:nvPr/>
        </p:nvSpPr>
        <p:spPr bwMode="auto">
          <a:xfrm>
            <a:off x="6170612" y="1789479"/>
            <a:ext cx="2973388" cy="2759075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chemeClr val="folHlink">
              <a:alpha val="3490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58"/>
          <p:cNvSpPr>
            <a:spLocks/>
          </p:cNvSpPr>
          <p:nvPr/>
        </p:nvSpPr>
        <p:spPr bwMode="auto">
          <a:xfrm>
            <a:off x="3194050" y="1878379"/>
            <a:ext cx="3019425" cy="2293938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rgbClr val="00B0F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55"/>
          <p:cNvSpPr>
            <a:spLocks/>
          </p:cNvSpPr>
          <p:nvPr/>
        </p:nvSpPr>
        <p:spPr bwMode="auto">
          <a:xfrm>
            <a:off x="3317875" y="4010392"/>
            <a:ext cx="3671887" cy="2459037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00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55"/>
          <p:cNvSpPr>
            <a:spLocks/>
          </p:cNvSpPr>
          <p:nvPr/>
        </p:nvSpPr>
        <p:spPr bwMode="auto">
          <a:xfrm rot="-7588724">
            <a:off x="700881" y="2425273"/>
            <a:ext cx="2838450" cy="3290888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FC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480060" y="2548890"/>
            <a:ext cx="1040130" cy="354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57" name="Rectangle 56"/>
          <p:cNvSpPr/>
          <p:nvPr/>
        </p:nvSpPr>
        <p:spPr>
          <a:xfrm>
            <a:off x="480060" y="2907030"/>
            <a:ext cx="1043940" cy="3543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60" name="Rectangle 59"/>
          <p:cNvSpPr/>
          <p:nvPr/>
        </p:nvSpPr>
        <p:spPr>
          <a:xfrm>
            <a:off x="480060" y="3261360"/>
            <a:ext cx="1043940" cy="354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74" name="Rectangle 73"/>
          <p:cNvSpPr/>
          <p:nvPr/>
        </p:nvSpPr>
        <p:spPr>
          <a:xfrm>
            <a:off x="6827520" y="5535930"/>
            <a:ext cx="1040130" cy="354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75" name="Rectangle 74"/>
          <p:cNvSpPr/>
          <p:nvPr/>
        </p:nvSpPr>
        <p:spPr>
          <a:xfrm>
            <a:off x="6827520" y="5894070"/>
            <a:ext cx="1043940" cy="3543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76" name="Rectangle 75"/>
          <p:cNvSpPr/>
          <p:nvPr/>
        </p:nvSpPr>
        <p:spPr>
          <a:xfrm>
            <a:off x="6827520" y="6248400"/>
            <a:ext cx="1043940" cy="354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80" name="Rectangle 79"/>
          <p:cNvSpPr/>
          <p:nvPr/>
        </p:nvSpPr>
        <p:spPr>
          <a:xfrm>
            <a:off x="7787640" y="1855470"/>
            <a:ext cx="1040130" cy="354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81" name="Rectangle 80"/>
          <p:cNvSpPr/>
          <p:nvPr/>
        </p:nvSpPr>
        <p:spPr>
          <a:xfrm>
            <a:off x="7787640" y="2213610"/>
            <a:ext cx="1043940" cy="3543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82" name="Rectangle 81"/>
          <p:cNvSpPr/>
          <p:nvPr/>
        </p:nvSpPr>
        <p:spPr>
          <a:xfrm>
            <a:off x="7787640" y="2567940"/>
            <a:ext cx="1043940" cy="354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61" name="Rectangle 60"/>
          <p:cNvSpPr/>
          <p:nvPr/>
        </p:nvSpPr>
        <p:spPr>
          <a:xfrm>
            <a:off x="2849880" y="1844040"/>
            <a:ext cx="1040130" cy="354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62" name="Rectangle 61"/>
          <p:cNvSpPr/>
          <p:nvPr/>
        </p:nvSpPr>
        <p:spPr>
          <a:xfrm>
            <a:off x="2849880" y="2202180"/>
            <a:ext cx="1043940" cy="3543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63" name="Rectangle 62"/>
          <p:cNvSpPr/>
          <p:nvPr/>
        </p:nvSpPr>
        <p:spPr>
          <a:xfrm>
            <a:off x="2849880" y="2556510"/>
            <a:ext cx="1043940" cy="3543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grpSp>
        <p:nvGrpSpPr>
          <p:cNvPr id="71" name="Group 70"/>
          <p:cNvGrpSpPr/>
          <p:nvPr/>
        </p:nvGrpSpPr>
        <p:grpSpPr>
          <a:xfrm>
            <a:off x="6827520" y="5535930"/>
            <a:ext cx="1043940" cy="1074420"/>
            <a:chOff x="243840" y="4953000"/>
            <a:chExt cx="1043940" cy="1074420"/>
          </a:xfrm>
        </p:grpSpPr>
        <p:sp>
          <p:nvSpPr>
            <p:cNvPr id="69" name="Rectangle 68"/>
            <p:cNvSpPr/>
            <p:nvPr/>
          </p:nvSpPr>
          <p:spPr>
            <a:xfrm>
              <a:off x="243840" y="4953000"/>
              <a:ext cx="1043940" cy="10744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47650" y="4956810"/>
              <a:ext cx="1040130" cy="73533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853690" y="1840230"/>
            <a:ext cx="1047750" cy="1074420"/>
            <a:chOff x="213360" y="4937760"/>
            <a:chExt cx="1047750" cy="1074420"/>
          </a:xfrm>
        </p:grpSpPr>
        <p:sp>
          <p:nvSpPr>
            <p:cNvPr id="66" name="Rectangle 65"/>
            <p:cNvSpPr/>
            <p:nvPr/>
          </p:nvSpPr>
          <p:spPr>
            <a:xfrm>
              <a:off x="217170" y="4937760"/>
              <a:ext cx="1043940" cy="10744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13360" y="5623560"/>
              <a:ext cx="1043940" cy="20574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468630" y="2552700"/>
            <a:ext cx="1047750" cy="1074420"/>
            <a:chOff x="213360" y="4937760"/>
            <a:chExt cx="1047750" cy="1074420"/>
          </a:xfrm>
        </p:grpSpPr>
        <p:sp>
          <p:nvSpPr>
            <p:cNvPr id="73" name="Rectangle 72"/>
            <p:cNvSpPr/>
            <p:nvPr/>
          </p:nvSpPr>
          <p:spPr>
            <a:xfrm>
              <a:off x="217170" y="4937760"/>
              <a:ext cx="1043940" cy="10744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213360" y="5806440"/>
              <a:ext cx="1043940" cy="11049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7776210" y="1859280"/>
            <a:ext cx="1047750" cy="1074420"/>
            <a:chOff x="213360" y="4937760"/>
            <a:chExt cx="1047750" cy="1074420"/>
          </a:xfrm>
        </p:grpSpPr>
        <p:sp>
          <p:nvSpPr>
            <p:cNvPr id="85" name="Rectangle 84"/>
            <p:cNvSpPr/>
            <p:nvPr/>
          </p:nvSpPr>
          <p:spPr>
            <a:xfrm>
              <a:off x="217170" y="4937760"/>
              <a:ext cx="1043940" cy="10744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213360" y="5897880"/>
              <a:ext cx="1043940" cy="11049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</p:spTree>
    <p:custDataLst>
      <p:tags r:id="rId1"/>
    </p:custDataLst>
  </p:cSld>
  <p:clrMapOvr>
    <a:masterClrMapping/>
  </p:clrMapOvr>
  <p:transition advTm="2425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896938"/>
            <a:ext cx="8435975" cy="4724400"/>
          </a:xfrm>
        </p:spPr>
        <p:txBody>
          <a:bodyPr/>
          <a:lstStyle/>
          <a:p>
            <a:pPr marL="800100" lvl="1" indent="-342900" eaLnBrk="1" hangingPunct="1"/>
            <a:endParaRPr lang="de-CH" sz="1800" dirty="0" smtClean="0"/>
          </a:p>
          <a:p>
            <a:pPr marL="381000" indent="-381000" eaLnBrk="1" hangingPunct="1">
              <a:buFontTx/>
              <a:buNone/>
            </a:pPr>
            <a:r>
              <a:rPr lang="de-CH" dirty="0" smtClean="0">
                <a:sym typeface="Wingdings" pitchFamily="2" charset="2"/>
              </a:rPr>
              <a:t> </a:t>
            </a:r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5" name="Picture 27" descr="howeyGfloor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1397000" y="2205404"/>
            <a:ext cx="7454900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Load-Aware Spectrum Allocation </a:t>
            </a:r>
            <a:endParaRPr lang="en-US" sz="1600" dirty="0" smtClean="0"/>
          </a:p>
        </p:txBody>
      </p:sp>
      <p:sp>
        <p:nvSpPr>
          <p:cNvPr id="26629" name="Rectangle 28"/>
          <p:cNvSpPr>
            <a:spLocks noChangeArrowheads="1"/>
          </p:cNvSpPr>
          <p:nvPr/>
        </p:nvSpPr>
        <p:spPr bwMode="auto">
          <a:xfrm>
            <a:off x="2181225" y="2180004"/>
            <a:ext cx="5103812" cy="5365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29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7912" y="2916604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1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16662" y="40564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2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91162" y="46993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3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29225" y="33150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4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75262" y="29420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40125" y="27467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6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84550" y="48247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9525" y="52359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9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05637" y="29928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14487" y="31769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2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97512" y="24943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3507154"/>
            <a:ext cx="5572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56187" y="47358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1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94262" y="51835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2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68837" y="2635617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0987" y="517402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TextBox 33"/>
          <p:cNvSpPr txBox="1">
            <a:spLocks noChangeArrowheads="1"/>
          </p:cNvSpPr>
          <p:nvPr/>
        </p:nvSpPr>
        <p:spPr bwMode="auto">
          <a:xfrm>
            <a:off x="1426430" y="1169866"/>
            <a:ext cx="78851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Our idea:  Assign spectrum where spectrum is needed!  (Adaptive Channel Width)</a:t>
            </a:r>
          </a:p>
          <a:p>
            <a:r>
              <a:rPr lang="en-US" dirty="0" smtClean="0">
                <a:sym typeface="Wingdings" pitchFamily="2" charset="2"/>
              </a:rPr>
              <a:t>	 ACW as a key knob of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optimizing spectrum utilization</a:t>
            </a:r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dirty="0"/>
              <a:t> </a:t>
            </a:r>
          </a:p>
        </p:txBody>
      </p:sp>
      <p:pic>
        <p:nvPicPr>
          <p:cNvPr id="55" name="Picture 38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65637" y="32849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95987" y="5558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31267" y="51505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4787" y="56572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8577" y="51124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08157" y="46933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83417" y="528007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01677" y="41294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39677" y="427042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06477" y="463999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44427" y="57296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36607" y="55048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13207" y="472381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22357" y="5939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0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2137" y="58058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Freeform 58"/>
          <p:cNvSpPr>
            <a:spLocks/>
          </p:cNvSpPr>
          <p:nvPr/>
        </p:nvSpPr>
        <p:spPr bwMode="auto">
          <a:xfrm>
            <a:off x="6170612" y="1789479"/>
            <a:ext cx="2973388" cy="2759075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chemeClr val="folHlink">
              <a:alpha val="3490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58"/>
          <p:cNvSpPr>
            <a:spLocks/>
          </p:cNvSpPr>
          <p:nvPr/>
        </p:nvSpPr>
        <p:spPr bwMode="auto">
          <a:xfrm>
            <a:off x="3194050" y="1878379"/>
            <a:ext cx="3019425" cy="2293938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rgbClr val="00B0F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55"/>
          <p:cNvSpPr>
            <a:spLocks/>
          </p:cNvSpPr>
          <p:nvPr/>
        </p:nvSpPr>
        <p:spPr bwMode="auto">
          <a:xfrm>
            <a:off x="3317875" y="4010392"/>
            <a:ext cx="3671887" cy="2459037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00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55"/>
          <p:cNvSpPr>
            <a:spLocks/>
          </p:cNvSpPr>
          <p:nvPr/>
        </p:nvSpPr>
        <p:spPr bwMode="auto">
          <a:xfrm rot="-7588724">
            <a:off x="700881" y="2425273"/>
            <a:ext cx="2838450" cy="3290888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FC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5" name="Group 64"/>
          <p:cNvGrpSpPr/>
          <p:nvPr/>
        </p:nvGrpSpPr>
        <p:grpSpPr>
          <a:xfrm>
            <a:off x="6827520" y="5535930"/>
            <a:ext cx="1043940" cy="1074420"/>
            <a:chOff x="243840" y="4953000"/>
            <a:chExt cx="1043940" cy="1074420"/>
          </a:xfrm>
        </p:grpSpPr>
        <p:sp>
          <p:nvSpPr>
            <p:cNvPr id="66" name="Rectangle 65"/>
            <p:cNvSpPr/>
            <p:nvPr/>
          </p:nvSpPr>
          <p:spPr>
            <a:xfrm>
              <a:off x="243840" y="4953000"/>
              <a:ext cx="1043940" cy="10744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47650" y="4956810"/>
              <a:ext cx="1040130" cy="73533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853690" y="1840230"/>
            <a:ext cx="1047750" cy="1074420"/>
            <a:chOff x="213360" y="4937760"/>
            <a:chExt cx="1047750" cy="1074420"/>
          </a:xfrm>
        </p:grpSpPr>
        <p:sp>
          <p:nvSpPr>
            <p:cNvPr id="69" name="Rectangle 68"/>
            <p:cNvSpPr/>
            <p:nvPr/>
          </p:nvSpPr>
          <p:spPr>
            <a:xfrm>
              <a:off x="217170" y="4937760"/>
              <a:ext cx="1043940" cy="10744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13360" y="5623560"/>
              <a:ext cx="1043940" cy="20574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68630" y="2552700"/>
            <a:ext cx="1047750" cy="1074420"/>
            <a:chOff x="213360" y="4937760"/>
            <a:chExt cx="1047750" cy="1074420"/>
          </a:xfrm>
        </p:grpSpPr>
        <p:sp>
          <p:nvSpPr>
            <p:cNvPr id="72" name="Rectangle 71"/>
            <p:cNvSpPr/>
            <p:nvPr/>
          </p:nvSpPr>
          <p:spPr>
            <a:xfrm>
              <a:off x="217170" y="4937760"/>
              <a:ext cx="1043940" cy="10744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13360" y="5806440"/>
              <a:ext cx="1043940" cy="11049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7776210" y="1859280"/>
            <a:ext cx="1047750" cy="1074420"/>
            <a:chOff x="213360" y="4937760"/>
            <a:chExt cx="1047750" cy="1074420"/>
          </a:xfrm>
        </p:grpSpPr>
        <p:sp>
          <p:nvSpPr>
            <p:cNvPr id="78" name="Rectangle 77"/>
            <p:cNvSpPr/>
            <p:nvPr/>
          </p:nvSpPr>
          <p:spPr>
            <a:xfrm>
              <a:off x="217170" y="4937760"/>
              <a:ext cx="1043940" cy="10744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213360" y="5897880"/>
              <a:ext cx="1043940" cy="11049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</p:grpSp>
      <p:sp>
        <p:nvSpPr>
          <p:cNvPr id="64" name="Rounded Rectangle 63"/>
          <p:cNvSpPr/>
          <p:nvPr/>
        </p:nvSpPr>
        <p:spPr>
          <a:xfrm>
            <a:off x="1318553" y="2346667"/>
            <a:ext cx="7326630" cy="357759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u="sng" dirty="0" smtClean="0"/>
              <a:t>Advantages: </a:t>
            </a:r>
          </a:p>
          <a:p>
            <a:endParaRPr 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Assign Spectrum where spectrum is needed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 Clients can remain associated to optimal AP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 Better </a:t>
            </a:r>
            <a:r>
              <a:rPr lang="en-US" sz="2400" b="1" dirty="0" smtClean="0">
                <a:solidFill>
                  <a:srgbClr val="FF0000"/>
                </a:solidFill>
              </a:rPr>
              <a:t>per-client fairness </a:t>
            </a:r>
            <a:r>
              <a:rPr lang="en-US" sz="2400" b="1" dirty="0" smtClean="0"/>
              <a:t>possible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 Channel overlap can be avoided</a:t>
            </a:r>
          </a:p>
          <a:p>
            <a:endParaRPr lang="en-US" sz="2400" b="1" dirty="0" smtClean="0">
              <a:sym typeface="Wingdings" pitchFamily="2" charset="2"/>
            </a:endParaRPr>
          </a:p>
          <a:p>
            <a:r>
              <a:rPr lang="en-US" sz="2400" b="1" dirty="0" smtClean="0">
                <a:sym typeface="Wingdings" pitchFamily="2" charset="2"/>
              </a:rPr>
              <a:t> Conceptually, it seems the natural way of solving the problem</a:t>
            </a:r>
            <a:endParaRPr lang="en-US" sz="2400" b="1" dirty="0" smtClean="0"/>
          </a:p>
        </p:txBody>
      </p:sp>
    </p:spTree>
  </p:cSld>
  <p:clrMapOvr>
    <a:masterClrMapping/>
  </p:clrMapOvr>
  <p:transition advTm="42604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37310" y="1908810"/>
            <a:ext cx="7623810" cy="1371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7646670" y="2583180"/>
            <a:ext cx="1143000" cy="4343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Trade-off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Load-Aware Spectrum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588" y="1447800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Problem definition: </a:t>
            </a: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Assign (non-interfering) spectrum bands to APs such that, </a:t>
            </a:r>
          </a:p>
          <a:p>
            <a:pPr marL="539496" indent="-457200">
              <a:buClrTx/>
              <a:buSzPct val="100000"/>
              <a:buAutoNum type="arabicParenR"/>
            </a:pPr>
            <a:r>
              <a:rPr lang="en-US" dirty="0" smtClean="0">
                <a:sym typeface="Wingdings" pitchFamily="2" charset="2"/>
              </a:rPr>
              <a:t>Overall spectrum utilization is maximized</a:t>
            </a:r>
          </a:p>
          <a:p>
            <a:pPr marL="539496" indent="-457200">
              <a:buClrTx/>
              <a:buSzPct val="100000"/>
              <a:buAutoNum type="arabicParenR"/>
            </a:pPr>
            <a:r>
              <a:rPr lang="en-US" dirty="0" smtClean="0">
                <a:sym typeface="Wingdings" pitchFamily="2" charset="2"/>
              </a:rPr>
              <a:t>Spectrum is assigned fairly to clients </a:t>
            </a: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303770" y="2594610"/>
            <a:ext cx="274320" cy="1371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7284720" y="2891790"/>
            <a:ext cx="293370" cy="11811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00667" y="488827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97597" y="443107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03537" y="358525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46287" y="591697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00867" y="469396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Connector 22"/>
          <p:cNvCxnSpPr>
            <a:stCxn id="17" idx="1"/>
            <a:endCxn id="18" idx="3"/>
          </p:cNvCxnSpPr>
          <p:nvPr/>
        </p:nvCxnSpPr>
        <p:spPr>
          <a:xfrm rot="10800000">
            <a:off x="1654811" y="4735879"/>
            <a:ext cx="1145857" cy="4572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7" idx="0"/>
            <a:endCxn id="19" idx="2"/>
          </p:cNvCxnSpPr>
          <p:nvPr/>
        </p:nvCxnSpPr>
        <p:spPr>
          <a:xfrm rot="5400000" flipH="1" flipV="1">
            <a:off x="2783999" y="4490134"/>
            <a:ext cx="693420" cy="10287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0" idx="3"/>
            <a:endCxn id="17" idx="2"/>
          </p:cNvCxnSpPr>
          <p:nvPr/>
        </p:nvCxnSpPr>
        <p:spPr>
          <a:xfrm flipV="1">
            <a:off x="2603500" y="5497879"/>
            <a:ext cx="475774" cy="7239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7" idx="3"/>
            <a:endCxn id="21" idx="1"/>
          </p:cNvCxnSpPr>
          <p:nvPr/>
        </p:nvCxnSpPr>
        <p:spPr>
          <a:xfrm flipV="1">
            <a:off x="3357880" y="4998769"/>
            <a:ext cx="1042987" cy="19431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960120" y="5086350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Load: 2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312942" y="4056479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Load: 2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1192530" y="6198870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Load: 2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4518660" y="5387340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Load: 2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3055620" y="5501640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Load: 2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792373" y="3695408"/>
            <a:ext cx="29065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Assignment with optimal </a:t>
            </a:r>
          </a:p>
          <a:p>
            <a:pPr marL="342900" indent="-342900"/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spectrum utilization</a:t>
            </a:r>
            <a:r>
              <a:rPr lang="en-US" dirty="0" smtClean="0"/>
              <a:t>:</a:t>
            </a:r>
          </a:p>
          <a:p>
            <a:pPr marL="342900" indent="-342900"/>
            <a:r>
              <a:rPr lang="en-US" dirty="0" smtClean="0"/>
              <a:t>	</a:t>
            </a:r>
            <a:r>
              <a:rPr lang="en-US" dirty="0" smtClean="0">
                <a:sym typeface="Wingdings" pitchFamily="2" charset="2"/>
              </a:rPr>
              <a:t> All spectrum to leafs!</a:t>
            </a:r>
            <a:br>
              <a:rPr lang="en-US" dirty="0" smtClean="0">
                <a:sym typeface="Wingdings" pitchFamily="2" charset="2"/>
              </a:rPr>
            </a:br>
            <a:endParaRPr lang="en-US" dirty="0" smtClean="0">
              <a:sym typeface="Wingdings" pitchFamily="2" charset="2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688123" y="4349261"/>
            <a:ext cx="445477" cy="7385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2450123" y="3575538"/>
            <a:ext cx="445477" cy="7385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548553" y="3880338"/>
            <a:ext cx="445477" cy="7385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2684585" y="5955323"/>
            <a:ext cx="445477" cy="7385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481754" y="4630615"/>
            <a:ext cx="445477" cy="7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ransition advTm="664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  <p:bldP spid="73" grpId="0" animBg="1"/>
      <p:bldP spid="74" grpId="0" animBg="1"/>
      <p:bldP spid="7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37310" y="1908810"/>
            <a:ext cx="7623810" cy="1371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7646670" y="2583180"/>
            <a:ext cx="1143000" cy="4343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Trade-off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Load-Aware Spectrum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588" y="1447800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Problem definition: </a:t>
            </a: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Assign (non-interfering) spectrum bands to APs such that, </a:t>
            </a:r>
          </a:p>
          <a:p>
            <a:pPr marL="539496" indent="-457200">
              <a:buClrTx/>
              <a:buSzPct val="100000"/>
              <a:buAutoNum type="arabicParenR"/>
            </a:pPr>
            <a:r>
              <a:rPr lang="en-US" dirty="0" smtClean="0">
                <a:sym typeface="Wingdings" pitchFamily="2" charset="2"/>
              </a:rPr>
              <a:t>Overall spectrum utilization is maximized</a:t>
            </a:r>
          </a:p>
          <a:p>
            <a:pPr marL="539496" indent="-457200">
              <a:buClrTx/>
              <a:buSzPct val="100000"/>
              <a:buAutoNum type="arabicParenR"/>
            </a:pPr>
            <a:r>
              <a:rPr lang="en-US" dirty="0" smtClean="0">
                <a:sym typeface="Wingdings" pitchFamily="2" charset="2"/>
              </a:rPr>
              <a:t>Spectrum is assigned fairly to clients </a:t>
            </a: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303770" y="2594610"/>
            <a:ext cx="274320" cy="1371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7284720" y="2891790"/>
            <a:ext cx="293370" cy="11811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0" descr="cisco_basest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00667" y="488827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0" descr="cisco_basest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97597" y="443107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0" descr="cisco_basest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03537" y="358525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0" descr="cisco_basest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6287" y="591697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00867" y="469396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Connector 22"/>
          <p:cNvCxnSpPr>
            <a:stCxn id="17" idx="1"/>
            <a:endCxn id="18" idx="3"/>
          </p:cNvCxnSpPr>
          <p:nvPr/>
        </p:nvCxnSpPr>
        <p:spPr>
          <a:xfrm rot="10800000">
            <a:off x="1654811" y="4735879"/>
            <a:ext cx="1145857" cy="4572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7" idx="0"/>
            <a:endCxn id="19" idx="2"/>
          </p:cNvCxnSpPr>
          <p:nvPr/>
        </p:nvCxnSpPr>
        <p:spPr>
          <a:xfrm rot="5400000" flipH="1" flipV="1">
            <a:off x="2783999" y="4490134"/>
            <a:ext cx="693420" cy="10287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0" idx="3"/>
            <a:endCxn id="17" idx="2"/>
          </p:cNvCxnSpPr>
          <p:nvPr/>
        </p:nvCxnSpPr>
        <p:spPr>
          <a:xfrm flipV="1">
            <a:off x="2603500" y="5497879"/>
            <a:ext cx="475774" cy="7239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7" idx="3"/>
            <a:endCxn id="21" idx="1"/>
          </p:cNvCxnSpPr>
          <p:nvPr/>
        </p:nvCxnSpPr>
        <p:spPr>
          <a:xfrm flipV="1">
            <a:off x="3357880" y="4998769"/>
            <a:ext cx="1042987" cy="19431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960120" y="5086350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Load: 2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312942" y="4056479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Load: 2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1192530" y="6198870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Load: 2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4518660" y="5387340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Load: 2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3055620" y="5501640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Load: 2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792373" y="3695408"/>
            <a:ext cx="290656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Assignment with optimal </a:t>
            </a:r>
          </a:p>
          <a:p>
            <a:pPr marL="342900" indent="-342900"/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spectrum utilization</a:t>
            </a:r>
            <a:r>
              <a:rPr lang="en-US" dirty="0" smtClean="0"/>
              <a:t>:</a:t>
            </a:r>
          </a:p>
          <a:p>
            <a:pPr marL="342900" indent="-342900"/>
            <a:r>
              <a:rPr lang="en-US" dirty="0" smtClean="0"/>
              <a:t>	</a:t>
            </a:r>
            <a:r>
              <a:rPr lang="en-US" dirty="0" smtClean="0">
                <a:sym typeface="Wingdings" pitchFamily="2" charset="2"/>
              </a:rPr>
              <a:t> All spectrum to leafs!</a:t>
            </a:r>
            <a:br>
              <a:rPr lang="en-US" dirty="0" smtClean="0">
                <a:sym typeface="Wingdings" pitchFamily="2" charset="2"/>
              </a:rPr>
            </a:br>
            <a:endParaRPr lang="en-US" dirty="0" smtClean="0">
              <a:sym typeface="Wingdings" pitchFamily="2" charset="2"/>
            </a:endParaRPr>
          </a:p>
          <a:p>
            <a:pPr marL="342900" indent="-342900">
              <a:buAutoNum type="arabicParenR" startAt="2"/>
            </a:pPr>
            <a:r>
              <a:rPr lang="en-US" dirty="0" smtClean="0">
                <a:sym typeface="Wingdings" pitchFamily="2" charset="2"/>
              </a:rPr>
              <a:t>Assignment with optimal </a:t>
            </a:r>
          </a:p>
          <a:p>
            <a:pPr marL="342900" indent="-342900"/>
            <a:r>
              <a:rPr lang="en-US" dirty="0" smtClean="0">
                <a:sym typeface="Wingdings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per-load fairness: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 marL="342900" indent="-342900"/>
            <a:r>
              <a:rPr lang="en-US" dirty="0" smtClean="0">
                <a:sym typeface="Wingdings" pitchFamily="2" charset="2"/>
              </a:rPr>
              <a:t>	 Every AP gets half </a:t>
            </a:r>
          </a:p>
          <a:p>
            <a:pPr marL="342900" indent="-342900"/>
            <a:r>
              <a:rPr lang="en-US" dirty="0" smtClean="0">
                <a:sym typeface="Wingdings" pitchFamily="2" charset="2"/>
              </a:rPr>
              <a:t>	     the spectrum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688123" y="4349261"/>
            <a:ext cx="445477" cy="7385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2450123" y="3575538"/>
            <a:ext cx="445477" cy="7385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548553" y="3880338"/>
            <a:ext cx="445477" cy="7385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2684585" y="5955323"/>
            <a:ext cx="445477" cy="7385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481754" y="4630615"/>
            <a:ext cx="445477" cy="7385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2442503" y="3579348"/>
            <a:ext cx="448408" cy="753500"/>
            <a:chOff x="522263" y="3442188"/>
            <a:chExt cx="448408" cy="753500"/>
          </a:xfrm>
        </p:grpSpPr>
        <p:sp>
          <p:nvSpPr>
            <p:cNvPr id="29" name="Rectangle 28"/>
            <p:cNvSpPr/>
            <p:nvPr/>
          </p:nvSpPr>
          <p:spPr>
            <a:xfrm>
              <a:off x="522263" y="3442188"/>
              <a:ext cx="445477" cy="738554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25194" y="3829049"/>
              <a:ext cx="445477" cy="36663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691933" y="4360398"/>
            <a:ext cx="448408" cy="753500"/>
            <a:chOff x="522263" y="3442188"/>
            <a:chExt cx="448408" cy="753500"/>
          </a:xfrm>
        </p:grpSpPr>
        <p:sp>
          <p:nvSpPr>
            <p:cNvPr id="35" name="Rectangle 34"/>
            <p:cNvSpPr/>
            <p:nvPr/>
          </p:nvSpPr>
          <p:spPr>
            <a:xfrm>
              <a:off x="522263" y="3442188"/>
              <a:ext cx="445477" cy="738554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25194" y="3829049"/>
              <a:ext cx="445477" cy="36663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686343" y="5960598"/>
            <a:ext cx="448408" cy="753500"/>
            <a:chOff x="522263" y="3442188"/>
            <a:chExt cx="448408" cy="753500"/>
          </a:xfrm>
        </p:grpSpPr>
        <p:sp>
          <p:nvSpPr>
            <p:cNvPr id="38" name="Rectangle 37"/>
            <p:cNvSpPr/>
            <p:nvPr/>
          </p:nvSpPr>
          <p:spPr>
            <a:xfrm>
              <a:off x="522263" y="3442188"/>
              <a:ext cx="445477" cy="738554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25194" y="3829049"/>
              <a:ext cx="445477" cy="36663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549433" y="3880338"/>
            <a:ext cx="448408" cy="753500"/>
            <a:chOff x="522263" y="3442188"/>
            <a:chExt cx="448408" cy="753500"/>
          </a:xfrm>
        </p:grpSpPr>
        <p:sp>
          <p:nvSpPr>
            <p:cNvPr id="41" name="Rectangle 40"/>
            <p:cNvSpPr/>
            <p:nvPr/>
          </p:nvSpPr>
          <p:spPr>
            <a:xfrm>
              <a:off x="522263" y="3442188"/>
              <a:ext cx="445477" cy="738554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25194" y="3829049"/>
              <a:ext cx="445477" cy="36663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486443" y="4634718"/>
            <a:ext cx="448408" cy="753500"/>
            <a:chOff x="548933" y="3480288"/>
            <a:chExt cx="448408" cy="753500"/>
          </a:xfrm>
        </p:grpSpPr>
        <p:sp>
          <p:nvSpPr>
            <p:cNvPr id="44" name="Rectangle 43"/>
            <p:cNvSpPr/>
            <p:nvPr/>
          </p:nvSpPr>
          <p:spPr>
            <a:xfrm>
              <a:off x="548933" y="3480288"/>
              <a:ext cx="445477" cy="7385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51864" y="3867149"/>
              <a:ext cx="445477" cy="366639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 advTm="17129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Our Results </a:t>
            </a:r>
            <a:r>
              <a:rPr lang="en-US" sz="1600" dirty="0" smtClean="0"/>
              <a:t>[Moscibroda et al. , submitted]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ClrTx/>
              <a:buSzPct val="100000"/>
              <a:buNone/>
            </a:pPr>
            <a:r>
              <a:rPr lang="en-US" sz="2000" dirty="0" smtClean="0">
                <a:sym typeface="Wingdings" pitchFamily="2" charset="2"/>
              </a:rPr>
              <a:t>Different spectrum allocation algorithms</a:t>
            </a:r>
          </a:p>
          <a:p>
            <a:pPr marL="539496" indent="-457200">
              <a:buClrTx/>
              <a:buSzPct val="100000"/>
              <a:buNone/>
            </a:pPr>
            <a:r>
              <a:rPr lang="en-US" sz="2000" dirty="0" smtClean="0">
                <a:sym typeface="Wingdings" pitchFamily="2" charset="2"/>
              </a:rPr>
              <a:t>1) 	Computationally expensive optimal algorithm</a:t>
            </a:r>
          </a:p>
          <a:p>
            <a:pPr marL="539496" indent="-457200">
              <a:buClrTx/>
              <a:buSzPct val="100000"/>
              <a:buAutoNum type="arabicParenR" startAt="2"/>
            </a:pPr>
            <a:r>
              <a:rPr lang="en-US" sz="2000" dirty="0" smtClean="0">
                <a:sym typeface="Wingdings" pitchFamily="2" charset="2"/>
              </a:rPr>
              <a:t>Computationally less expensive approximation algorithm </a:t>
            </a:r>
          </a:p>
          <a:p>
            <a:pPr marL="539496" indent="-457200">
              <a:buClrTx/>
              <a:buSzPct val="100000"/>
              <a:buNone/>
            </a:pPr>
            <a:r>
              <a:rPr lang="en-US" sz="2000" dirty="0" smtClean="0">
                <a:sym typeface="Wingdings" pitchFamily="2" charset="2"/>
              </a:rPr>
              <a:t>	 Provably efficient even in worst-case scenarios</a:t>
            </a:r>
          </a:p>
          <a:p>
            <a:pPr marL="539496" indent="-457200">
              <a:buClrTx/>
              <a:buSzPct val="100000"/>
              <a:buAutoNum type="arabicParenR" startAt="3"/>
            </a:pPr>
            <a:r>
              <a:rPr lang="en-US" sz="2000" dirty="0" smtClean="0">
                <a:sym typeface="Wingdings" pitchFamily="2" charset="2"/>
              </a:rPr>
              <a:t>Computationally inexpensive heuristics </a:t>
            </a:r>
          </a:p>
          <a:p>
            <a:pPr marL="539496" indent="-457200">
              <a:buClrTx/>
              <a:buSzPct val="100000"/>
              <a:buAutoNum type="arabicParenR" startAt="3"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None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None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9"/>
          <p:cNvGraphicFramePr>
            <a:graphicFrameLocks noChangeAspect="1"/>
          </p:cNvGraphicFramePr>
          <p:nvPr/>
        </p:nvGraphicFramePr>
        <p:xfrm>
          <a:off x="2687321" y="3656092"/>
          <a:ext cx="5748020" cy="2458683"/>
        </p:xfrm>
        <a:graphic>
          <a:graphicData uri="http://schemas.openxmlformats.org/presentationml/2006/ole">
            <p:oleObj spid="_x0000_s1026" name="Chart" r:id="rId5" imgW="6010351" imgH="2571902" progId="Excel.Sheet.8">
              <p:embed/>
            </p:oleObj>
          </a:graphicData>
        </a:graphic>
      </p:graphicFrame>
      <p:sp>
        <p:nvSpPr>
          <p:cNvPr id="16" name="AutoShape 20"/>
          <p:cNvSpPr>
            <a:spLocks/>
          </p:cNvSpPr>
          <p:nvPr/>
        </p:nvSpPr>
        <p:spPr bwMode="auto">
          <a:xfrm>
            <a:off x="3382804" y="4165457"/>
            <a:ext cx="158974" cy="613494"/>
          </a:xfrm>
          <a:prstGeom prst="leftBrace">
            <a:avLst>
              <a:gd name="adj1" fmla="val 27458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 flipH="1">
            <a:off x="2251708" y="4514850"/>
            <a:ext cx="1040131" cy="60579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273348" y="5207592"/>
            <a:ext cx="2107769" cy="575988"/>
          </a:xfrm>
          <a:prstGeom prst="rect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marL="381000" indent="-381000" algn="ctr">
              <a:buFontTx/>
              <a:buNone/>
            </a:pPr>
            <a:r>
              <a:rPr lang="en-US" sz="1600" dirty="0"/>
              <a:t>Significant increase</a:t>
            </a:r>
          </a:p>
          <a:p>
            <a:pPr marL="381000" indent="-381000" algn="ctr">
              <a:buFontTx/>
              <a:buNone/>
            </a:pPr>
            <a:r>
              <a:rPr lang="en-US" sz="1600" dirty="0"/>
              <a:t>in </a:t>
            </a:r>
            <a:r>
              <a:rPr lang="en-US" sz="1600" dirty="0" smtClean="0"/>
              <a:t>spectrum utilization!</a:t>
            </a:r>
            <a:endParaRPr lang="en-US" sz="1600" dirty="0"/>
          </a:p>
        </p:txBody>
      </p:sp>
    </p:spTree>
    <p:custDataLst>
      <p:tags r:id="rId2"/>
    </p:custDataLst>
  </p:cSld>
  <p:clrMapOvr>
    <a:masterClrMapping/>
  </p:clrMapOvr>
  <p:transition advTm="696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Why is this problem interesting? 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161715" y="2912891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55123" y="2361909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635282" y="2840210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676292" y="2418179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60697" y="3768677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470009" y="3517802"/>
            <a:ext cx="182880" cy="1969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7" idx="6"/>
            <a:endCxn id="8" idx="2"/>
          </p:cNvCxnSpPr>
          <p:nvPr/>
        </p:nvCxnSpPr>
        <p:spPr>
          <a:xfrm flipV="1">
            <a:off x="3344595" y="2460383"/>
            <a:ext cx="1010528" cy="5509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3" idx="0"/>
          </p:cNvCxnSpPr>
          <p:nvPr/>
        </p:nvCxnSpPr>
        <p:spPr>
          <a:xfrm rot="16200000" flipV="1">
            <a:off x="4024533" y="2980886"/>
            <a:ext cx="958946" cy="11488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6"/>
            <a:endCxn id="9" idx="2"/>
          </p:cNvCxnSpPr>
          <p:nvPr/>
        </p:nvCxnSpPr>
        <p:spPr>
          <a:xfrm>
            <a:off x="4538003" y="2460383"/>
            <a:ext cx="1097279" cy="4783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2"/>
            <a:endCxn id="9" idx="7"/>
          </p:cNvCxnSpPr>
          <p:nvPr/>
        </p:nvCxnSpPr>
        <p:spPr>
          <a:xfrm rot="10800000" flipV="1">
            <a:off x="5791380" y="2516652"/>
            <a:ext cx="884912" cy="35239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5"/>
            <a:endCxn id="11" idx="1"/>
          </p:cNvCxnSpPr>
          <p:nvPr/>
        </p:nvCxnSpPr>
        <p:spPr>
          <a:xfrm rot="16200000" flipH="1">
            <a:off x="5894827" y="2904867"/>
            <a:ext cx="789204" cy="99609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4"/>
            <a:endCxn id="11" idx="0"/>
          </p:cNvCxnSpPr>
          <p:nvPr/>
        </p:nvCxnSpPr>
        <p:spPr>
          <a:xfrm rot="16200000" flipH="1">
            <a:off x="6233159" y="3149698"/>
            <a:ext cx="1153551" cy="8440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3" idx="7"/>
            <a:endCxn id="9" idx="3"/>
          </p:cNvCxnSpPr>
          <p:nvPr/>
        </p:nvCxnSpPr>
        <p:spPr>
          <a:xfrm rot="5400000" flipH="1" flipV="1">
            <a:off x="4874921" y="2759502"/>
            <a:ext cx="538329" cy="10359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7072532" y="1900019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7140526" y="3276308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5621215" y="3149699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4031566" y="3515459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4734950" y="2094623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187504" y="3205970"/>
            <a:ext cx="253219" cy="8018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6509825" y="20688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6479345" y="383901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5607148" y="244631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4538004" y="369833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4172243" y="248851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2990557" y="253072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9" name="Right Brace 88"/>
          <p:cNvSpPr/>
          <p:nvPr/>
        </p:nvSpPr>
        <p:spPr>
          <a:xfrm>
            <a:off x="7424225" y="1900018"/>
            <a:ext cx="211015" cy="801858"/>
          </a:xfrm>
          <a:prstGeom prst="rightBrace">
            <a:avLst>
              <a:gd name="adj1" fmla="val 2129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7604760" y="20946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7085648" y="1915478"/>
            <a:ext cx="228599" cy="2377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7157085" y="3830515"/>
            <a:ext cx="228599" cy="2377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637848" y="3415665"/>
            <a:ext cx="228599" cy="2619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4047173" y="4215765"/>
            <a:ext cx="228599" cy="904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3200766" y="3222602"/>
            <a:ext cx="228599" cy="1809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4752023" y="2110741"/>
            <a:ext cx="228599" cy="1809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4752023" y="2377440"/>
            <a:ext cx="228599" cy="2619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4752023" y="2796540"/>
            <a:ext cx="228599" cy="9048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4752023" y="2644140"/>
            <a:ext cx="228599" cy="1428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/>
          <p:cNvGrpSpPr/>
          <p:nvPr/>
        </p:nvGrpSpPr>
        <p:grpSpPr>
          <a:xfrm>
            <a:off x="821201" y="2062676"/>
            <a:ext cx="3798277" cy="787791"/>
            <a:chOff x="253218" y="3798277"/>
            <a:chExt cx="3798277" cy="787791"/>
          </a:xfrm>
        </p:grpSpPr>
        <p:sp>
          <p:nvSpPr>
            <p:cNvPr id="101" name="Rounded Rectangle 100"/>
            <p:cNvSpPr/>
            <p:nvPr/>
          </p:nvSpPr>
          <p:spPr>
            <a:xfrm>
              <a:off x="253218" y="3798277"/>
              <a:ext cx="2166426" cy="787791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Self-induced fragmentation</a:t>
              </a:r>
              <a:endParaRPr lang="en-US" b="1" dirty="0"/>
            </a:p>
          </p:txBody>
        </p:sp>
        <p:cxnSp>
          <p:nvCxnSpPr>
            <p:cNvPr id="103" name="Straight Arrow Connector 102"/>
            <p:cNvCxnSpPr>
              <a:stCxn id="101" idx="3"/>
            </p:cNvCxnSpPr>
            <p:nvPr/>
          </p:nvCxnSpPr>
          <p:spPr>
            <a:xfrm flipV="1">
              <a:off x="2419644" y="3981156"/>
              <a:ext cx="1631851" cy="21101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Rounded Rectangle 105"/>
          <p:cNvSpPr/>
          <p:nvPr/>
        </p:nvSpPr>
        <p:spPr>
          <a:xfrm>
            <a:off x="331470" y="3642064"/>
            <a:ext cx="2731478" cy="78779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1. Spatial reuse </a:t>
            </a:r>
          </a:p>
          <a:p>
            <a:r>
              <a:rPr lang="en-US" b="1" dirty="0" smtClean="0"/>
              <a:t>(like coloring problem)</a:t>
            </a:r>
            <a:endParaRPr lang="en-US" b="1" dirty="0"/>
          </a:p>
        </p:txBody>
      </p:sp>
      <p:sp>
        <p:nvSpPr>
          <p:cNvPr id="108" name="Rounded Rectangle 107"/>
          <p:cNvSpPr/>
          <p:nvPr/>
        </p:nvSpPr>
        <p:spPr>
          <a:xfrm>
            <a:off x="331470" y="4525987"/>
            <a:ext cx="4079630" cy="78779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2. Avoid self-induced </a:t>
            </a:r>
            <a:r>
              <a:rPr lang="en-US" b="1" dirty="0" smtClean="0">
                <a:solidFill>
                  <a:srgbClr val="FF0000"/>
                </a:solidFill>
              </a:rPr>
              <a:t>fragmentation</a:t>
            </a:r>
          </a:p>
          <a:p>
            <a:r>
              <a:rPr lang="en-US" b="1" dirty="0" smtClean="0"/>
              <a:t>(no equivalent in coloring problem)</a:t>
            </a:r>
            <a:endParaRPr lang="en-US" b="1" dirty="0"/>
          </a:p>
        </p:txBody>
      </p:sp>
      <p:pic>
        <p:nvPicPr>
          <p:cNvPr id="52" name="Picture 51" descr="exclamation_mark_yellow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3698" y="5558446"/>
            <a:ext cx="863992" cy="871538"/>
          </a:xfrm>
          <a:prstGeom prst="rect">
            <a:avLst/>
          </a:prstGeom>
        </p:spPr>
      </p:pic>
      <p:sp>
        <p:nvSpPr>
          <p:cNvPr id="53" name="Rounded Rectangle 52"/>
          <p:cNvSpPr/>
          <p:nvPr/>
        </p:nvSpPr>
        <p:spPr>
          <a:xfrm>
            <a:off x="4228222" y="5545308"/>
            <a:ext cx="4767188" cy="86692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sym typeface="Wingdings" pitchFamily="2" charset="2"/>
              </a:rPr>
              <a:t> Fundamentally new problem domain</a:t>
            </a:r>
          </a:p>
          <a:p>
            <a:r>
              <a:rPr lang="en-US" b="1" dirty="0" smtClean="0">
                <a:sym typeface="Wingdings" pitchFamily="2" charset="2"/>
              </a:rPr>
              <a:t> </a:t>
            </a:r>
            <a:r>
              <a:rPr lang="en-US" b="1" dirty="0" smtClean="0"/>
              <a:t>More difficult than coloring!</a:t>
            </a:r>
            <a:endParaRPr lang="en-US" b="1" dirty="0"/>
          </a:p>
        </p:txBody>
      </p:sp>
      <p:sp>
        <p:nvSpPr>
          <p:cNvPr id="55" name="TextBox 33"/>
          <p:cNvSpPr txBox="1">
            <a:spLocks noChangeArrowheads="1"/>
          </p:cNvSpPr>
          <p:nvPr/>
        </p:nvSpPr>
        <p:spPr bwMode="auto">
          <a:xfrm>
            <a:off x="1426430" y="1169866"/>
            <a:ext cx="78851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Traditional channel assignment / frequency assignment problems map to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graph coloring </a:t>
            </a:r>
            <a:r>
              <a:rPr lang="en-US" dirty="0" smtClean="0"/>
              <a:t>problems (or variants thereof!)</a:t>
            </a:r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dirty="0"/>
              <a:t> </a:t>
            </a:r>
          </a:p>
        </p:txBody>
      </p:sp>
      <p:sp>
        <p:nvSpPr>
          <p:cNvPr id="57" name="Rectangle 56"/>
          <p:cNvSpPr/>
          <p:nvPr/>
        </p:nvSpPr>
        <p:spPr>
          <a:xfrm rot="1225971">
            <a:off x="6627732" y="4907216"/>
            <a:ext cx="24704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MATH</a:t>
            </a:r>
            <a:endParaRPr lang="en-US" sz="40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advTm="1279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0.00035 -0.09745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3136E-6 L 4.16667E-6 0.04001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2.96296E-6 L 0.00052 -0.0338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0.00017 -0.03843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99"/>
                                        </p:tgtEl>
                                      </p:cBhvr>
                                      <p:by x="100000" y="3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2.5E-6 -0.0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1" grpId="1" animBg="1"/>
      <p:bldP spid="92" grpId="0" animBg="1"/>
      <p:bldP spid="93" grpId="0" animBg="1"/>
      <p:bldP spid="93" grpId="1" animBg="1"/>
      <p:bldP spid="94" grpId="0" animBg="1"/>
      <p:bldP spid="94" grpId="1" animBg="1"/>
      <p:bldP spid="95" grpId="0" animBg="1"/>
      <p:bldP spid="96" grpId="0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99" grpId="2" animBg="1"/>
      <p:bldP spid="106" grpId="0" animBg="1"/>
      <p:bldP spid="108" grpId="0" animBg="1"/>
      <p:bldP spid="53" grpId="0" animBg="1"/>
      <p:bldP spid="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Adaptive Channel Width (ACW)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Adaptive Channel Width is a key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enabling technology </a:t>
            </a: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for Cognitive Radio Networking</a:t>
            </a:r>
          </a:p>
          <a:p>
            <a:pPr marL="539496" indent="-457200">
              <a:buClrTx/>
              <a:buSzPct val="100000"/>
              <a:buNone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Why? </a:t>
            </a: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Picture 71" descr="exclamation_mark_yellow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0008" y="1580806"/>
            <a:ext cx="863992" cy="871538"/>
          </a:xfrm>
          <a:prstGeom prst="rect">
            <a:avLst/>
          </a:prstGeom>
        </p:spPr>
      </p:pic>
      <p:pic>
        <p:nvPicPr>
          <p:cNvPr id="7" name="Picture 6" descr="spectru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1957" y="2548891"/>
            <a:ext cx="3524793" cy="2778914"/>
          </a:xfrm>
          <a:prstGeom prst="rect">
            <a:avLst/>
          </a:prstGeom>
        </p:spPr>
      </p:pic>
    </p:spTree>
  </p:cSld>
  <p:clrMapOvr>
    <a:masterClrMapping/>
  </p:clrMapOvr>
  <p:transition advTm="176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11"/>
          <p:cNvSpPr txBox="1">
            <a:spLocks/>
          </p:cNvSpPr>
          <p:nvPr/>
        </p:nvSpPr>
        <p:spPr>
          <a:xfrm>
            <a:off x="1457002" y="1185498"/>
            <a:ext cx="7184078" cy="516958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u="sng" dirty="0" smtClean="0">
                <a:sym typeface="Wingdings" pitchFamily="2" charset="2"/>
              </a:rPr>
              <a:t>Models: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2000" dirty="0" smtClean="0">
                <a:sym typeface="Wingdings" pitchFamily="2" charset="2"/>
              </a:rPr>
              <a:t>	New wireless communication paradigms 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2000" dirty="0" smtClean="0">
                <a:sym typeface="Wingdings" pitchFamily="2" charset="2"/>
              </a:rPr>
              <a:t>	(network coding, adaptive channel width, ….)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2000" dirty="0" smtClean="0">
                <a:sym typeface="Wingdings" pitchFamily="2" charset="2"/>
              </a:rPr>
              <a:t>	 How to model these systems? 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2000" dirty="0" smtClean="0">
                <a:sym typeface="Wingdings" pitchFamily="2" charset="2"/>
              </a:rPr>
              <a:t>	 How to design algorithms for these new models…?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2000" dirty="0" smtClean="0">
                <a:sym typeface="Wingdings" pitchFamily="2" charset="2"/>
              </a:rPr>
              <a:t>	 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Changes in models can have huge impact! 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2000" dirty="0" smtClean="0">
                <a:sym typeface="Wingdings" pitchFamily="2" charset="2"/>
              </a:rPr>
              <a:t>		(Example:    Physical model vs. Protocol model!) 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2000" dirty="0" smtClean="0">
                <a:sym typeface="Wingdings" pitchFamily="2" charset="2"/>
              </a:rPr>
              <a:t>	 Understand relationship between models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</a:pPr>
            <a:endParaRPr lang="en-US" sz="20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Cognitive Networks:              Challenges</a:t>
            </a:r>
            <a:endParaRPr lang="en-US" dirty="0"/>
          </a:p>
        </p:txBody>
      </p:sp>
      <p:pic>
        <p:nvPicPr>
          <p:cNvPr id="22" name="Picture 41" descr="think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3532" y="5171636"/>
            <a:ext cx="676275" cy="9525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5027532" y="209486"/>
            <a:ext cx="216193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MATH</a:t>
            </a:r>
            <a:endParaRPr lang="en-US" sz="40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Tm="31372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Thomas Moscibroda, Microsoft Research</a:t>
            </a:r>
          </a:p>
        </p:txBody>
      </p:sp>
      <p:sp>
        <p:nvSpPr>
          <p:cNvPr id="1861663" name="Rectangle 31"/>
          <p:cNvSpPr>
            <a:spLocks noChangeArrowheads="1"/>
          </p:cNvSpPr>
          <p:nvPr/>
        </p:nvSpPr>
        <p:spPr bwMode="auto">
          <a:xfrm>
            <a:off x="1185912" y="2773094"/>
            <a:ext cx="8609012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/>
            <a:endParaRPr lang="de-CH" dirty="0">
              <a:solidFill>
                <a:srgbClr val="000000"/>
              </a:solidFill>
            </a:endParaRPr>
          </a:p>
          <a:p>
            <a:pPr marL="342900" indent="-342900" algn="l"/>
            <a:endParaRPr lang="de-CH" dirty="0">
              <a:solidFill>
                <a:srgbClr val="000000"/>
              </a:solidFill>
            </a:endParaRPr>
          </a:p>
          <a:p>
            <a:pPr marL="342900" indent="-342900" algn="l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Example: Graph-based vs. SINR-based Model</a:t>
            </a:r>
          </a:p>
        </p:txBody>
      </p:sp>
      <p:sp>
        <p:nvSpPr>
          <p:cNvPr id="28677" name="Oval 3"/>
          <p:cNvSpPr>
            <a:spLocks noChangeArrowheads="1"/>
          </p:cNvSpPr>
          <p:nvPr/>
        </p:nvSpPr>
        <p:spPr bwMode="auto">
          <a:xfrm>
            <a:off x="1889174" y="1704340"/>
            <a:ext cx="400050" cy="371475"/>
          </a:xfrm>
          <a:prstGeom prst="ellipse">
            <a:avLst/>
          </a:prstGeom>
          <a:solidFill>
            <a:srgbClr val="3366FF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81000" indent="-381000" algn="ctr">
              <a:buFontTx/>
              <a:buNone/>
            </a:pPr>
            <a:r>
              <a:rPr lang="en-US" dirty="0"/>
              <a:t>A</a:t>
            </a:r>
          </a:p>
        </p:txBody>
      </p:sp>
      <p:cxnSp>
        <p:nvCxnSpPr>
          <p:cNvPr id="28679" name="AutoShape 5"/>
          <p:cNvCxnSpPr>
            <a:cxnSpLocks noChangeShapeType="1"/>
            <a:stCxn id="28677" idx="6"/>
          </p:cNvCxnSpPr>
          <p:nvPr/>
        </p:nvCxnSpPr>
        <p:spPr bwMode="auto">
          <a:xfrm>
            <a:off x="2289224" y="1890078"/>
            <a:ext cx="4826684" cy="9060"/>
          </a:xfrm>
          <a:prstGeom prst="straightConnector1">
            <a:avLst/>
          </a:prstGeom>
          <a:noFill/>
          <a:ln w="28575">
            <a:solidFill>
              <a:srgbClr val="3366FF"/>
            </a:solidFill>
            <a:round/>
            <a:headEnd/>
            <a:tailEnd type="triangle" w="lg" len="lg"/>
          </a:ln>
        </p:spPr>
      </p:cxnSp>
      <p:sp>
        <p:nvSpPr>
          <p:cNvPr id="28681" name="Oval 7"/>
          <p:cNvSpPr>
            <a:spLocks noChangeArrowheads="1"/>
          </p:cNvSpPr>
          <p:nvPr/>
        </p:nvSpPr>
        <p:spPr bwMode="auto">
          <a:xfrm>
            <a:off x="3809617" y="1661075"/>
            <a:ext cx="400050" cy="371475"/>
          </a:xfrm>
          <a:prstGeom prst="ellipse">
            <a:avLst/>
          </a:prstGeom>
          <a:solidFill>
            <a:srgbClr val="99CC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81000" indent="-381000" algn="ctr">
              <a:buFontTx/>
              <a:buNone/>
            </a:pPr>
            <a:r>
              <a:rPr lang="en-US" smtClean="0"/>
              <a:t>B</a:t>
            </a:r>
            <a:endParaRPr lang="en-US" dirty="0"/>
          </a:p>
        </p:txBody>
      </p:sp>
      <p:sp>
        <p:nvSpPr>
          <p:cNvPr id="28684" name="Line 10"/>
          <p:cNvSpPr>
            <a:spLocks noChangeShapeType="1"/>
          </p:cNvSpPr>
          <p:nvPr/>
        </p:nvSpPr>
        <p:spPr bwMode="auto">
          <a:xfrm>
            <a:off x="2095793" y="2402840"/>
            <a:ext cx="0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5" name="Line 11"/>
          <p:cNvSpPr>
            <a:spLocks noChangeShapeType="1"/>
          </p:cNvSpPr>
          <p:nvPr/>
        </p:nvSpPr>
        <p:spPr bwMode="auto">
          <a:xfrm>
            <a:off x="3976370" y="2402840"/>
            <a:ext cx="0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7" name="Rectangle 13"/>
          <p:cNvSpPr>
            <a:spLocks noChangeArrowheads="1"/>
          </p:cNvSpPr>
          <p:nvPr/>
        </p:nvSpPr>
        <p:spPr bwMode="auto">
          <a:xfrm>
            <a:off x="5055870" y="2069465"/>
            <a:ext cx="457200" cy="3143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88" name="Line 14"/>
          <p:cNvSpPr>
            <a:spLocks noChangeShapeType="1"/>
          </p:cNvSpPr>
          <p:nvPr/>
        </p:nvSpPr>
        <p:spPr bwMode="auto">
          <a:xfrm>
            <a:off x="5600016" y="2391117"/>
            <a:ext cx="0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9" name="Line 15"/>
          <p:cNvSpPr>
            <a:spLocks noChangeShapeType="1"/>
          </p:cNvSpPr>
          <p:nvPr/>
        </p:nvSpPr>
        <p:spPr bwMode="auto">
          <a:xfrm>
            <a:off x="7452262" y="2373044"/>
            <a:ext cx="0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34"/>
          <p:cNvGrpSpPr/>
          <p:nvPr/>
        </p:nvGrpSpPr>
        <p:grpSpPr>
          <a:xfrm>
            <a:off x="2788431" y="2132355"/>
            <a:ext cx="4029131" cy="379412"/>
            <a:chOff x="2741539" y="2296478"/>
            <a:chExt cx="4029131" cy="379412"/>
          </a:xfrm>
        </p:grpSpPr>
        <p:sp>
          <p:nvSpPr>
            <p:cNvPr id="28686" name="Text Box 12"/>
            <p:cNvSpPr txBox="1">
              <a:spLocks noChangeArrowheads="1"/>
            </p:cNvSpPr>
            <p:nvPr/>
          </p:nvSpPr>
          <p:spPr bwMode="auto">
            <a:xfrm>
              <a:off x="2741539" y="2296478"/>
              <a:ext cx="478016" cy="369332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457200" indent="-457200" algn="l">
                <a:buFontTx/>
                <a:buNone/>
              </a:pPr>
              <a:r>
                <a:rPr lang="en-US" sz="1800" dirty="0" smtClean="0"/>
                <a:t>4m</a:t>
              </a:r>
              <a:endParaRPr lang="en-US" sz="1800" dirty="0"/>
            </a:p>
          </p:txBody>
        </p:sp>
        <p:sp>
          <p:nvSpPr>
            <p:cNvPr id="28690" name="Text Box 16"/>
            <p:cNvSpPr txBox="1">
              <a:spLocks noChangeArrowheads="1"/>
            </p:cNvSpPr>
            <p:nvPr/>
          </p:nvSpPr>
          <p:spPr bwMode="auto">
            <a:xfrm>
              <a:off x="4604043" y="2309178"/>
              <a:ext cx="501650" cy="366712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457200" indent="-457200" algn="l">
                <a:buFontTx/>
                <a:buNone/>
              </a:pPr>
              <a:r>
                <a:rPr lang="en-US" sz="1800" dirty="0"/>
                <a:t>1m</a:t>
              </a:r>
            </a:p>
          </p:txBody>
        </p:sp>
        <p:sp>
          <p:nvSpPr>
            <p:cNvPr id="28691" name="Text Box 17"/>
            <p:cNvSpPr txBox="1">
              <a:spLocks noChangeArrowheads="1"/>
            </p:cNvSpPr>
            <p:nvPr/>
          </p:nvSpPr>
          <p:spPr bwMode="auto">
            <a:xfrm>
              <a:off x="6292654" y="2297456"/>
              <a:ext cx="478016" cy="369332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457200" indent="-457200" algn="l">
                <a:buFontTx/>
                <a:buNone/>
              </a:pPr>
              <a:r>
                <a:rPr lang="en-US" sz="1800" dirty="0" smtClean="0"/>
                <a:t>2m</a:t>
              </a:r>
              <a:endParaRPr lang="en-US" sz="1800" dirty="0"/>
            </a:p>
          </p:txBody>
        </p:sp>
      </p:grpSp>
      <p:sp>
        <p:nvSpPr>
          <p:cNvPr id="28692" name="Rectangle 18"/>
          <p:cNvSpPr>
            <a:spLocks noChangeArrowheads="1"/>
          </p:cNvSpPr>
          <p:nvPr/>
        </p:nvSpPr>
        <p:spPr bwMode="auto">
          <a:xfrm>
            <a:off x="1450414" y="1035026"/>
            <a:ext cx="8207375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buFontTx/>
              <a:buNone/>
            </a:pPr>
            <a:r>
              <a:rPr lang="de-CH" dirty="0">
                <a:solidFill>
                  <a:srgbClr val="000000"/>
                </a:solidFill>
              </a:rPr>
              <a:t>A wants to sent to </a:t>
            </a:r>
            <a:r>
              <a:rPr lang="de-CH" dirty="0" smtClean="0">
                <a:solidFill>
                  <a:srgbClr val="000000"/>
                </a:solidFill>
              </a:rPr>
              <a:t>D, B </a:t>
            </a:r>
            <a:r>
              <a:rPr lang="de-CH" dirty="0">
                <a:solidFill>
                  <a:srgbClr val="000000"/>
                </a:solidFill>
              </a:rPr>
              <a:t>wants to send to </a:t>
            </a:r>
            <a:r>
              <a:rPr lang="de-CH" dirty="0" smtClean="0">
                <a:solidFill>
                  <a:srgbClr val="000000"/>
                </a:solidFill>
              </a:rPr>
              <a:t>C   (single frequency!)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1861651" name="AutoShape 19"/>
          <p:cNvSpPr>
            <a:spLocks noChangeArrowheads="1"/>
          </p:cNvSpPr>
          <p:nvPr/>
        </p:nvSpPr>
        <p:spPr bwMode="auto">
          <a:xfrm>
            <a:off x="5514047" y="1440572"/>
            <a:ext cx="571500" cy="819150"/>
          </a:xfrm>
          <a:prstGeom prst="lightningBolt">
            <a:avLst/>
          </a:prstGeom>
          <a:solidFill>
            <a:srgbClr val="FF00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cxnSp>
        <p:nvCxnSpPr>
          <p:cNvPr id="1861652" name="AutoShape 20"/>
          <p:cNvCxnSpPr>
            <a:cxnSpLocks noChangeShapeType="1"/>
          </p:cNvCxnSpPr>
          <p:nvPr/>
        </p:nvCxnSpPr>
        <p:spPr bwMode="auto">
          <a:xfrm>
            <a:off x="4185138" y="1793631"/>
            <a:ext cx="1235857" cy="14386"/>
          </a:xfrm>
          <a:prstGeom prst="straightConnector1">
            <a:avLst/>
          </a:prstGeom>
          <a:noFill/>
          <a:ln w="28575">
            <a:solidFill>
              <a:srgbClr val="99CC00"/>
            </a:solidFill>
            <a:round/>
            <a:headEnd/>
            <a:tailEnd type="triangle" w="lg" len="lg"/>
          </a:ln>
        </p:spPr>
      </p:cxnSp>
      <p:cxnSp>
        <p:nvCxnSpPr>
          <p:cNvPr id="34" name="Straight Connector 33"/>
          <p:cNvCxnSpPr/>
          <p:nvPr/>
        </p:nvCxnSpPr>
        <p:spPr>
          <a:xfrm rot="16200000" flipH="1">
            <a:off x="4768679" y="-178459"/>
            <a:ext cx="14312" cy="53600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0" name="Oval 6"/>
          <p:cNvSpPr>
            <a:spLocks noChangeArrowheads="1"/>
          </p:cNvSpPr>
          <p:nvPr/>
        </p:nvSpPr>
        <p:spPr bwMode="auto">
          <a:xfrm>
            <a:off x="5380941" y="1710690"/>
            <a:ext cx="400050" cy="371475"/>
          </a:xfrm>
          <a:prstGeom prst="ellipse">
            <a:avLst/>
          </a:prstGeom>
          <a:solidFill>
            <a:srgbClr val="99CC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81000" indent="-381000" algn="ctr">
              <a:buFontTx/>
              <a:buNone/>
            </a:pPr>
            <a:r>
              <a:rPr lang="en-US" dirty="0"/>
              <a:t>C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535723" y="3704492"/>
            <a:ext cx="2485292" cy="93784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Graph-based models</a:t>
            </a:r>
          </a:p>
          <a:p>
            <a:pPr algn="ctr"/>
            <a:r>
              <a:rPr lang="en-US" dirty="0" smtClean="0"/>
              <a:t>(Protocol models)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 Impossible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5545015" y="3704491"/>
            <a:ext cx="2414954" cy="89095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SINR-based models</a:t>
            </a:r>
          </a:p>
          <a:p>
            <a:pPr algn="ctr"/>
            <a:r>
              <a:rPr lang="en-US" dirty="0" smtClean="0"/>
              <a:t>(Physical models)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 Possible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5" name="Left-Right Arrow 34"/>
          <p:cNvSpPr/>
          <p:nvPr/>
        </p:nvSpPr>
        <p:spPr>
          <a:xfrm>
            <a:off x="4138246" y="3903784"/>
            <a:ext cx="1277815" cy="515816"/>
          </a:xfrm>
          <a:prstGeom prst="leftRightArrow">
            <a:avLst/>
          </a:prstGeom>
          <a:gradFill flip="none" rotWithShape="1">
            <a:gsLst>
              <a:gs pos="0">
                <a:srgbClr val="FF0000"/>
              </a:gs>
              <a:gs pos="50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utoShape 19"/>
          <p:cNvSpPr>
            <a:spLocks noChangeArrowheads="1"/>
          </p:cNvSpPr>
          <p:nvPr/>
        </p:nvSpPr>
        <p:spPr bwMode="auto">
          <a:xfrm>
            <a:off x="4529308" y="3820356"/>
            <a:ext cx="571500" cy="819150"/>
          </a:xfrm>
          <a:prstGeom prst="lightningBolt">
            <a:avLst/>
          </a:prstGeom>
          <a:solidFill>
            <a:srgbClr val="FF00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242646" y="5087815"/>
            <a:ext cx="5699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Models influence protocol/algorithm-design! </a:t>
            </a:r>
          </a:p>
          <a:p>
            <a:r>
              <a:rPr lang="en-US" dirty="0" smtClean="0">
                <a:sym typeface="Wingdings" pitchFamily="2" charset="2"/>
              </a:rPr>
              <a:t> Better protocols possible when thinking in new models</a:t>
            </a:r>
            <a:endParaRPr lang="en-US" dirty="0"/>
          </a:p>
        </p:txBody>
      </p:sp>
      <p:sp>
        <p:nvSpPr>
          <p:cNvPr id="28678" name="Oval 4"/>
          <p:cNvSpPr>
            <a:spLocks noChangeArrowheads="1"/>
          </p:cNvSpPr>
          <p:nvPr/>
        </p:nvSpPr>
        <p:spPr bwMode="auto">
          <a:xfrm>
            <a:off x="7148060" y="1714067"/>
            <a:ext cx="400050" cy="371475"/>
          </a:xfrm>
          <a:prstGeom prst="ellipse">
            <a:avLst/>
          </a:prstGeom>
          <a:solidFill>
            <a:srgbClr val="3366FF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81000" indent="-381000">
              <a:buFontTx/>
              <a:buNone/>
            </a:pPr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869677" y="846306"/>
            <a:ext cx="998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Hotnets’06</a:t>
            </a:r>
            <a:br>
              <a:rPr lang="en-US" sz="1400" dirty="0" smtClean="0"/>
            </a:br>
            <a:r>
              <a:rPr lang="en-US" sz="1400" dirty="0" smtClean="0"/>
              <a:t>IPSN’07</a:t>
            </a:r>
            <a:endParaRPr lang="en-US" sz="1400" dirty="0"/>
          </a:p>
        </p:txBody>
      </p:sp>
    </p:spTree>
  </p:cSld>
  <p:clrMapOvr>
    <a:masterClrMapping/>
  </p:clrMapOvr>
  <p:transition advTm="179651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Thomas Moscibroda, Microsoft Research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Example:  Improved “Channel Capacity”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800100" y="1052513"/>
            <a:ext cx="82296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l">
              <a:spcBef>
                <a:spcPct val="50000"/>
              </a:spcBef>
            </a:pPr>
            <a:endParaRPr lang="en-US">
              <a:solidFill>
                <a:srgbClr val="009900"/>
              </a:solidFill>
            </a:endParaRP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268730" y="1052513"/>
            <a:ext cx="8229600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l">
              <a:spcBef>
                <a:spcPct val="50000"/>
              </a:spcBef>
            </a:pPr>
            <a:r>
              <a:rPr lang="de-CH" dirty="0"/>
              <a:t>Consider a channel consisting of wireless sensor nodes</a:t>
            </a:r>
          </a:p>
          <a:p>
            <a:pPr marL="381000" indent="-381000" algn="l">
              <a:spcBef>
                <a:spcPct val="50000"/>
              </a:spcBef>
            </a:pPr>
            <a:r>
              <a:rPr lang="de-CH" dirty="0"/>
              <a:t>What throughput-capacity of this channel...?</a:t>
            </a:r>
          </a:p>
        </p:txBody>
      </p:sp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1714500" y="22860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Oval 8"/>
          <p:cNvSpPr>
            <a:spLocks noChangeArrowheads="1"/>
          </p:cNvSpPr>
          <p:nvPr/>
        </p:nvSpPr>
        <p:spPr bwMode="auto">
          <a:xfrm>
            <a:off x="262890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Oval 9"/>
          <p:cNvSpPr>
            <a:spLocks noChangeArrowheads="1"/>
          </p:cNvSpPr>
          <p:nvPr/>
        </p:nvSpPr>
        <p:spPr bwMode="auto">
          <a:xfrm>
            <a:off x="354330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Oval 12"/>
          <p:cNvSpPr>
            <a:spLocks noChangeArrowheads="1"/>
          </p:cNvSpPr>
          <p:nvPr/>
        </p:nvSpPr>
        <p:spPr bwMode="auto">
          <a:xfrm>
            <a:off x="445770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Oval 13"/>
          <p:cNvSpPr>
            <a:spLocks noChangeArrowheads="1"/>
          </p:cNvSpPr>
          <p:nvPr/>
        </p:nvSpPr>
        <p:spPr bwMode="auto">
          <a:xfrm>
            <a:off x="537210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Oval 14"/>
          <p:cNvSpPr>
            <a:spLocks noChangeArrowheads="1"/>
          </p:cNvSpPr>
          <p:nvPr/>
        </p:nvSpPr>
        <p:spPr bwMode="auto">
          <a:xfrm>
            <a:off x="628650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Oval 15"/>
          <p:cNvSpPr>
            <a:spLocks noChangeArrowheads="1"/>
          </p:cNvSpPr>
          <p:nvPr/>
        </p:nvSpPr>
        <p:spPr bwMode="auto">
          <a:xfrm>
            <a:off x="720090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Oval 16"/>
          <p:cNvSpPr>
            <a:spLocks noChangeArrowheads="1"/>
          </p:cNvSpPr>
          <p:nvPr/>
        </p:nvSpPr>
        <p:spPr bwMode="auto">
          <a:xfrm>
            <a:off x="811530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02"/>
          <p:cNvSpPr>
            <a:spLocks noChangeShapeType="1"/>
          </p:cNvSpPr>
          <p:nvPr/>
        </p:nvSpPr>
        <p:spPr bwMode="auto">
          <a:xfrm flipH="1">
            <a:off x="1257300" y="2287588"/>
            <a:ext cx="0" cy="3200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23" name="Oval 107"/>
          <p:cNvSpPr>
            <a:spLocks noChangeArrowheads="1"/>
          </p:cNvSpPr>
          <p:nvPr/>
        </p:nvSpPr>
        <p:spPr bwMode="auto">
          <a:xfrm>
            <a:off x="1714500" y="27432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24" name="Oval 108"/>
          <p:cNvSpPr>
            <a:spLocks noChangeArrowheads="1"/>
          </p:cNvSpPr>
          <p:nvPr/>
        </p:nvSpPr>
        <p:spPr bwMode="auto">
          <a:xfrm>
            <a:off x="2628900" y="27432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25" name="Oval 109"/>
          <p:cNvSpPr>
            <a:spLocks noChangeArrowheads="1"/>
          </p:cNvSpPr>
          <p:nvPr/>
        </p:nvSpPr>
        <p:spPr bwMode="auto">
          <a:xfrm>
            <a:off x="354330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26" name="Oval 110"/>
          <p:cNvSpPr>
            <a:spLocks noChangeArrowheads="1"/>
          </p:cNvSpPr>
          <p:nvPr/>
        </p:nvSpPr>
        <p:spPr bwMode="auto">
          <a:xfrm>
            <a:off x="445770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27" name="Oval 111"/>
          <p:cNvSpPr>
            <a:spLocks noChangeArrowheads="1"/>
          </p:cNvSpPr>
          <p:nvPr/>
        </p:nvSpPr>
        <p:spPr bwMode="auto">
          <a:xfrm>
            <a:off x="537210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28" name="Oval 112"/>
          <p:cNvSpPr>
            <a:spLocks noChangeArrowheads="1"/>
          </p:cNvSpPr>
          <p:nvPr/>
        </p:nvSpPr>
        <p:spPr bwMode="auto">
          <a:xfrm>
            <a:off x="628650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29" name="Oval 113"/>
          <p:cNvSpPr>
            <a:spLocks noChangeArrowheads="1"/>
          </p:cNvSpPr>
          <p:nvPr/>
        </p:nvSpPr>
        <p:spPr bwMode="auto">
          <a:xfrm>
            <a:off x="720090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30" name="Oval 114"/>
          <p:cNvSpPr>
            <a:spLocks noChangeArrowheads="1"/>
          </p:cNvSpPr>
          <p:nvPr/>
        </p:nvSpPr>
        <p:spPr bwMode="auto">
          <a:xfrm>
            <a:off x="811530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31" name="Oval 115"/>
          <p:cNvSpPr>
            <a:spLocks noChangeArrowheads="1"/>
          </p:cNvSpPr>
          <p:nvPr/>
        </p:nvSpPr>
        <p:spPr bwMode="auto">
          <a:xfrm>
            <a:off x="1714500" y="32004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32" name="Oval 116"/>
          <p:cNvSpPr>
            <a:spLocks noChangeArrowheads="1"/>
          </p:cNvSpPr>
          <p:nvPr/>
        </p:nvSpPr>
        <p:spPr bwMode="auto">
          <a:xfrm>
            <a:off x="262890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33" name="Oval 117"/>
          <p:cNvSpPr>
            <a:spLocks noChangeArrowheads="1"/>
          </p:cNvSpPr>
          <p:nvPr/>
        </p:nvSpPr>
        <p:spPr bwMode="auto">
          <a:xfrm>
            <a:off x="3543300" y="32004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34" name="Oval 118"/>
          <p:cNvSpPr>
            <a:spLocks noChangeArrowheads="1"/>
          </p:cNvSpPr>
          <p:nvPr/>
        </p:nvSpPr>
        <p:spPr bwMode="auto">
          <a:xfrm>
            <a:off x="445770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35" name="Oval 119"/>
          <p:cNvSpPr>
            <a:spLocks noChangeArrowheads="1"/>
          </p:cNvSpPr>
          <p:nvPr/>
        </p:nvSpPr>
        <p:spPr bwMode="auto">
          <a:xfrm>
            <a:off x="537210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36" name="Oval 120"/>
          <p:cNvSpPr>
            <a:spLocks noChangeArrowheads="1"/>
          </p:cNvSpPr>
          <p:nvPr/>
        </p:nvSpPr>
        <p:spPr bwMode="auto">
          <a:xfrm>
            <a:off x="628650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37" name="Oval 121"/>
          <p:cNvSpPr>
            <a:spLocks noChangeArrowheads="1"/>
          </p:cNvSpPr>
          <p:nvPr/>
        </p:nvSpPr>
        <p:spPr bwMode="auto">
          <a:xfrm>
            <a:off x="720090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38" name="Oval 122"/>
          <p:cNvSpPr>
            <a:spLocks noChangeArrowheads="1"/>
          </p:cNvSpPr>
          <p:nvPr/>
        </p:nvSpPr>
        <p:spPr bwMode="auto">
          <a:xfrm>
            <a:off x="811530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39" name="Oval 123"/>
          <p:cNvSpPr>
            <a:spLocks noChangeArrowheads="1"/>
          </p:cNvSpPr>
          <p:nvPr/>
        </p:nvSpPr>
        <p:spPr bwMode="auto">
          <a:xfrm>
            <a:off x="1714500" y="36576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40" name="Oval 124"/>
          <p:cNvSpPr>
            <a:spLocks noChangeArrowheads="1"/>
          </p:cNvSpPr>
          <p:nvPr/>
        </p:nvSpPr>
        <p:spPr bwMode="auto">
          <a:xfrm>
            <a:off x="262890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41" name="Oval 125"/>
          <p:cNvSpPr>
            <a:spLocks noChangeArrowheads="1"/>
          </p:cNvSpPr>
          <p:nvPr/>
        </p:nvSpPr>
        <p:spPr bwMode="auto">
          <a:xfrm>
            <a:off x="354330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42" name="Oval 126"/>
          <p:cNvSpPr>
            <a:spLocks noChangeArrowheads="1"/>
          </p:cNvSpPr>
          <p:nvPr/>
        </p:nvSpPr>
        <p:spPr bwMode="auto">
          <a:xfrm>
            <a:off x="4457700" y="36576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43" name="Oval 127"/>
          <p:cNvSpPr>
            <a:spLocks noChangeArrowheads="1"/>
          </p:cNvSpPr>
          <p:nvPr/>
        </p:nvSpPr>
        <p:spPr bwMode="auto">
          <a:xfrm>
            <a:off x="537210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44" name="Oval 128"/>
          <p:cNvSpPr>
            <a:spLocks noChangeArrowheads="1"/>
          </p:cNvSpPr>
          <p:nvPr/>
        </p:nvSpPr>
        <p:spPr bwMode="auto">
          <a:xfrm>
            <a:off x="628650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45" name="Oval 129"/>
          <p:cNvSpPr>
            <a:spLocks noChangeArrowheads="1"/>
          </p:cNvSpPr>
          <p:nvPr/>
        </p:nvSpPr>
        <p:spPr bwMode="auto">
          <a:xfrm>
            <a:off x="720090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46" name="Oval 130"/>
          <p:cNvSpPr>
            <a:spLocks noChangeArrowheads="1"/>
          </p:cNvSpPr>
          <p:nvPr/>
        </p:nvSpPr>
        <p:spPr bwMode="auto">
          <a:xfrm>
            <a:off x="811530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47" name="Oval 131"/>
          <p:cNvSpPr>
            <a:spLocks noChangeArrowheads="1"/>
          </p:cNvSpPr>
          <p:nvPr/>
        </p:nvSpPr>
        <p:spPr bwMode="auto">
          <a:xfrm>
            <a:off x="1714500" y="41148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48" name="Oval 132"/>
          <p:cNvSpPr>
            <a:spLocks noChangeArrowheads="1"/>
          </p:cNvSpPr>
          <p:nvPr/>
        </p:nvSpPr>
        <p:spPr bwMode="auto">
          <a:xfrm>
            <a:off x="2628900" y="41148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49" name="Oval 133"/>
          <p:cNvSpPr>
            <a:spLocks noChangeArrowheads="1"/>
          </p:cNvSpPr>
          <p:nvPr/>
        </p:nvSpPr>
        <p:spPr bwMode="auto">
          <a:xfrm>
            <a:off x="3543300" y="41148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50" name="Oval 134"/>
          <p:cNvSpPr>
            <a:spLocks noChangeArrowheads="1"/>
          </p:cNvSpPr>
          <p:nvPr/>
        </p:nvSpPr>
        <p:spPr bwMode="auto">
          <a:xfrm>
            <a:off x="4457700" y="41148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51" name="Oval 135"/>
          <p:cNvSpPr>
            <a:spLocks noChangeArrowheads="1"/>
          </p:cNvSpPr>
          <p:nvPr/>
        </p:nvSpPr>
        <p:spPr bwMode="auto">
          <a:xfrm>
            <a:off x="5372100" y="41148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52" name="Oval 136"/>
          <p:cNvSpPr>
            <a:spLocks noChangeArrowheads="1"/>
          </p:cNvSpPr>
          <p:nvPr/>
        </p:nvSpPr>
        <p:spPr bwMode="auto">
          <a:xfrm>
            <a:off x="6286500" y="41148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53" name="Oval 137"/>
          <p:cNvSpPr>
            <a:spLocks noChangeArrowheads="1"/>
          </p:cNvSpPr>
          <p:nvPr/>
        </p:nvSpPr>
        <p:spPr bwMode="auto">
          <a:xfrm>
            <a:off x="7200900" y="41148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54" name="Oval 138"/>
          <p:cNvSpPr>
            <a:spLocks noChangeArrowheads="1"/>
          </p:cNvSpPr>
          <p:nvPr/>
        </p:nvSpPr>
        <p:spPr bwMode="auto">
          <a:xfrm>
            <a:off x="8115300" y="41148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55" name="Oval 139"/>
          <p:cNvSpPr>
            <a:spLocks noChangeArrowheads="1"/>
          </p:cNvSpPr>
          <p:nvPr/>
        </p:nvSpPr>
        <p:spPr bwMode="auto">
          <a:xfrm>
            <a:off x="1714500" y="45720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56" name="Oval 140"/>
          <p:cNvSpPr>
            <a:spLocks noChangeArrowheads="1"/>
          </p:cNvSpPr>
          <p:nvPr/>
        </p:nvSpPr>
        <p:spPr bwMode="auto">
          <a:xfrm>
            <a:off x="262890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57" name="Oval 141"/>
          <p:cNvSpPr>
            <a:spLocks noChangeArrowheads="1"/>
          </p:cNvSpPr>
          <p:nvPr/>
        </p:nvSpPr>
        <p:spPr bwMode="auto">
          <a:xfrm>
            <a:off x="3543300" y="45720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58" name="Oval 142"/>
          <p:cNvSpPr>
            <a:spLocks noChangeArrowheads="1"/>
          </p:cNvSpPr>
          <p:nvPr/>
        </p:nvSpPr>
        <p:spPr bwMode="auto">
          <a:xfrm>
            <a:off x="445770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59" name="Oval 143"/>
          <p:cNvSpPr>
            <a:spLocks noChangeArrowheads="1"/>
          </p:cNvSpPr>
          <p:nvPr/>
        </p:nvSpPr>
        <p:spPr bwMode="auto">
          <a:xfrm>
            <a:off x="537210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60" name="Oval 144"/>
          <p:cNvSpPr>
            <a:spLocks noChangeArrowheads="1"/>
          </p:cNvSpPr>
          <p:nvPr/>
        </p:nvSpPr>
        <p:spPr bwMode="auto">
          <a:xfrm>
            <a:off x="6286500" y="45720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61" name="Oval 145"/>
          <p:cNvSpPr>
            <a:spLocks noChangeArrowheads="1"/>
          </p:cNvSpPr>
          <p:nvPr/>
        </p:nvSpPr>
        <p:spPr bwMode="auto">
          <a:xfrm>
            <a:off x="720090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62" name="Oval 146"/>
          <p:cNvSpPr>
            <a:spLocks noChangeArrowheads="1"/>
          </p:cNvSpPr>
          <p:nvPr/>
        </p:nvSpPr>
        <p:spPr bwMode="auto">
          <a:xfrm>
            <a:off x="811530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63" name="Oval 147"/>
          <p:cNvSpPr>
            <a:spLocks noChangeArrowheads="1"/>
          </p:cNvSpPr>
          <p:nvPr/>
        </p:nvSpPr>
        <p:spPr bwMode="auto">
          <a:xfrm>
            <a:off x="1714500" y="50292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64" name="Oval 148"/>
          <p:cNvSpPr>
            <a:spLocks noChangeArrowheads="1"/>
          </p:cNvSpPr>
          <p:nvPr/>
        </p:nvSpPr>
        <p:spPr bwMode="auto">
          <a:xfrm>
            <a:off x="2628900" y="5029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65" name="Oval 149"/>
          <p:cNvSpPr>
            <a:spLocks noChangeArrowheads="1"/>
          </p:cNvSpPr>
          <p:nvPr/>
        </p:nvSpPr>
        <p:spPr bwMode="auto">
          <a:xfrm>
            <a:off x="3543300" y="5029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66" name="Oval 150"/>
          <p:cNvSpPr>
            <a:spLocks noChangeArrowheads="1"/>
          </p:cNvSpPr>
          <p:nvPr/>
        </p:nvSpPr>
        <p:spPr bwMode="auto">
          <a:xfrm>
            <a:off x="4457700" y="50292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67" name="Oval 151"/>
          <p:cNvSpPr>
            <a:spLocks noChangeArrowheads="1"/>
          </p:cNvSpPr>
          <p:nvPr/>
        </p:nvSpPr>
        <p:spPr bwMode="auto">
          <a:xfrm>
            <a:off x="5372100" y="5029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68" name="Oval 152"/>
          <p:cNvSpPr>
            <a:spLocks noChangeArrowheads="1"/>
          </p:cNvSpPr>
          <p:nvPr/>
        </p:nvSpPr>
        <p:spPr bwMode="auto">
          <a:xfrm>
            <a:off x="6286500" y="5029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69" name="Oval 153"/>
          <p:cNvSpPr>
            <a:spLocks noChangeArrowheads="1"/>
          </p:cNvSpPr>
          <p:nvPr/>
        </p:nvSpPr>
        <p:spPr bwMode="auto">
          <a:xfrm>
            <a:off x="7200900" y="50292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70" name="Oval 154"/>
          <p:cNvSpPr>
            <a:spLocks noChangeArrowheads="1"/>
          </p:cNvSpPr>
          <p:nvPr/>
        </p:nvSpPr>
        <p:spPr bwMode="auto">
          <a:xfrm>
            <a:off x="8115300" y="5029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2186" name="Text Box 170"/>
          <p:cNvSpPr txBox="1">
            <a:spLocks noChangeArrowheads="1"/>
          </p:cNvSpPr>
          <p:nvPr/>
        </p:nvSpPr>
        <p:spPr bwMode="auto">
          <a:xfrm>
            <a:off x="5592128" y="5516563"/>
            <a:ext cx="37576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 dirty="0"/>
              <a:t>Channel capacity is 1/3</a:t>
            </a:r>
          </a:p>
        </p:txBody>
      </p:sp>
      <p:sp>
        <p:nvSpPr>
          <p:cNvPr id="1622187" name="Rectangle 171"/>
          <p:cNvSpPr>
            <a:spLocks noChangeArrowheads="1"/>
          </p:cNvSpPr>
          <p:nvPr/>
        </p:nvSpPr>
        <p:spPr bwMode="auto">
          <a:xfrm>
            <a:off x="5487988" y="5487988"/>
            <a:ext cx="3275012" cy="425450"/>
          </a:xfrm>
          <a:prstGeom prst="rect">
            <a:avLst/>
          </a:prstGeom>
          <a:solidFill>
            <a:srgbClr val="FF0000">
              <a:alpha val="21176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81000" indent="-381000">
              <a:buFontTx/>
              <a:buNone/>
            </a:pPr>
            <a:endParaRPr lang="en-US">
              <a:solidFill>
                <a:srgbClr val="009900"/>
              </a:solidFill>
            </a:endParaRPr>
          </a:p>
        </p:txBody>
      </p:sp>
      <p:cxnSp>
        <p:nvCxnSpPr>
          <p:cNvPr id="49218" name="Curved Connector 82"/>
          <p:cNvCxnSpPr>
            <a:cxnSpLocks noChangeShapeType="1"/>
            <a:endCxn id="49159" idx="2"/>
          </p:cNvCxnSpPr>
          <p:nvPr/>
        </p:nvCxnSpPr>
        <p:spPr bwMode="auto">
          <a:xfrm>
            <a:off x="1941513" y="2395538"/>
            <a:ext cx="687387" cy="6350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89" name="Curved Connector 88"/>
          <p:cNvCxnSpPr>
            <a:cxnSpLocks noChangeShapeType="1"/>
          </p:cNvCxnSpPr>
          <p:nvPr/>
        </p:nvCxnSpPr>
        <p:spPr bwMode="auto">
          <a:xfrm>
            <a:off x="2859088" y="2847975"/>
            <a:ext cx="687387" cy="4763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91" name="Curved Connector 90"/>
          <p:cNvCxnSpPr>
            <a:cxnSpLocks noChangeShapeType="1"/>
          </p:cNvCxnSpPr>
          <p:nvPr/>
        </p:nvCxnSpPr>
        <p:spPr bwMode="auto">
          <a:xfrm>
            <a:off x="3757613" y="3313113"/>
            <a:ext cx="687387" cy="4762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92" name="Curved Connector 91"/>
          <p:cNvCxnSpPr>
            <a:cxnSpLocks noChangeShapeType="1"/>
          </p:cNvCxnSpPr>
          <p:nvPr/>
        </p:nvCxnSpPr>
        <p:spPr bwMode="auto">
          <a:xfrm>
            <a:off x="2843213" y="4227513"/>
            <a:ext cx="687387" cy="4762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93" name="Curved Connector 92"/>
          <p:cNvCxnSpPr>
            <a:cxnSpLocks noChangeShapeType="1"/>
          </p:cNvCxnSpPr>
          <p:nvPr/>
        </p:nvCxnSpPr>
        <p:spPr bwMode="auto">
          <a:xfrm>
            <a:off x="5616575" y="4227513"/>
            <a:ext cx="687388" cy="4762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94" name="Curved Connector 93"/>
          <p:cNvCxnSpPr>
            <a:cxnSpLocks noChangeShapeType="1"/>
          </p:cNvCxnSpPr>
          <p:nvPr/>
        </p:nvCxnSpPr>
        <p:spPr bwMode="auto">
          <a:xfrm>
            <a:off x="1944688" y="3762375"/>
            <a:ext cx="687387" cy="4763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95" name="Curved Connector 94"/>
          <p:cNvCxnSpPr>
            <a:cxnSpLocks noChangeShapeType="1"/>
          </p:cNvCxnSpPr>
          <p:nvPr/>
        </p:nvCxnSpPr>
        <p:spPr bwMode="auto">
          <a:xfrm>
            <a:off x="4687888" y="3762375"/>
            <a:ext cx="687387" cy="4763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96" name="Curved Connector 95"/>
          <p:cNvCxnSpPr>
            <a:cxnSpLocks noChangeShapeType="1"/>
          </p:cNvCxnSpPr>
          <p:nvPr/>
        </p:nvCxnSpPr>
        <p:spPr bwMode="auto">
          <a:xfrm>
            <a:off x="3757613" y="4691063"/>
            <a:ext cx="687387" cy="6350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97" name="Curved Connector 96"/>
          <p:cNvCxnSpPr>
            <a:cxnSpLocks noChangeShapeType="1"/>
          </p:cNvCxnSpPr>
          <p:nvPr/>
        </p:nvCxnSpPr>
        <p:spPr bwMode="auto">
          <a:xfrm>
            <a:off x="4672013" y="5141913"/>
            <a:ext cx="687387" cy="4762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98" name="Curved Connector 97"/>
          <p:cNvCxnSpPr>
            <a:cxnSpLocks noChangeShapeType="1"/>
          </p:cNvCxnSpPr>
          <p:nvPr/>
        </p:nvCxnSpPr>
        <p:spPr bwMode="auto">
          <a:xfrm>
            <a:off x="1944688" y="5141913"/>
            <a:ext cx="687387" cy="4762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99" name="Curved Connector 98"/>
          <p:cNvCxnSpPr>
            <a:cxnSpLocks noChangeShapeType="1"/>
          </p:cNvCxnSpPr>
          <p:nvPr/>
        </p:nvCxnSpPr>
        <p:spPr bwMode="auto">
          <a:xfrm>
            <a:off x="6516688" y="4691063"/>
            <a:ext cx="687387" cy="6350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100" name="Curved Connector 99"/>
          <p:cNvCxnSpPr>
            <a:cxnSpLocks noChangeShapeType="1"/>
          </p:cNvCxnSpPr>
          <p:nvPr/>
        </p:nvCxnSpPr>
        <p:spPr bwMode="auto">
          <a:xfrm>
            <a:off x="7431088" y="5156200"/>
            <a:ext cx="687387" cy="6350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78" name="Text Box 14"/>
          <p:cNvSpPr txBox="1">
            <a:spLocks noChangeArrowheads="1"/>
          </p:cNvSpPr>
          <p:nvPr/>
        </p:nvSpPr>
        <p:spPr bwMode="auto">
          <a:xfrm>
            <a:off x="949567" y="5504840"/>
            <a:ext cx="6635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buFontTx/>
              <a:buNone/>
            </a:pPr>
            <a:r>
              <a:rPr lang="en-US" dirty="0"/>
              <a:t>time</a:t>
            </a:r>
          </a:p>
        </p:txBody>
      </p:sp>
    </p:spTree>
    <p:custDataLst>
      <p:tags r:id="rId1"/>
    </p:custDataLst>
  </p:cSld>
  <p:clrMapOvr>
    <a:masterClrMapping/>
  </p:clrMapOvr>
  <p:transition advTm="2408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2123" grpId="0" animBg="1"/>
      <p:bldP spid="1622124" grpId="0" animBg="1"/>
      <p:bldP spid="1622125" grpId="0" animBg="1"/>
      <p:bldP spid="1622126" grpId="0" animBg="1"/>
      <p:bldP spid="1622127" grpId="0" animBg="1"/>
      <p:bldP spid="1622128" grpId="0" animBg="1"/>
      <p:bldP spid="1622129" grpId="0" animBg="1"/>
      <p:bldP spid="1622130" grpId="0" animBg="1"/>
      <p:bldP spid="1622131" grpId="0" animBg="1"/>
      <p:bldP spid="1622132" grpId="0" animBg="1"/>
      <p:bldP spid="1622133" grpId="0" animBg="1"/>
      <p:bldP spid="1622134" grpId="0" animBg="1"/>
      <p:bldP spid="1622135" grpId="0" animBg="1"/>
      <p:bldP spid="1622136" grpId="0" animBg="1"/>
      <p:bldP spid="1622137" grpId="0" animBg="1"/>
      <p:bldP spid="1622138" grpId="0" animBg="1"/>
      <p:bldP spid="1622139" grpId="0" animBg="1"/>
      <p:bldP spid="1622140" grpId="0" animBg="1"/>
      <p:bldP spid="1622141" grpId="0" animBg="1"/>
      <p:bldP spid="1622142" grpId="0" animBg="1"/>
      <p:bldP spid="1622143" grpId="0" animBg="1"/>
      <p:bldP spid="1622144" grpId="0" animBg="1"/>
      <p:bldP spid="1622145" grpId="0" animBg="1"/>
      <p:bldP spid="1622146" grpId="0" animBg="1"/>
      <p:bldP spid="1622147" grpId="0" animBg="1"/>
      <p:bldP spid="1622148" grpId="0" animBg="1"/>
      <p:bldP spid="1622149" grpId="0" animBg="1"/>
      <p:bldP spid="1622150" grpId="0" animBg="1"/>
      <p:bldP spid="1622151" grpId="0" animBg="1"/>
      <p:bldP spid="1622152" grpId="0" animBg="1"/>
      <p:bldP spid="1622153" grpId="0" animBg="1"/>
      <p:bldP spid="1622154" grpId="0" animBg="1"/>
      <p:bldP spid="1622155" grpId="0" animBg="1"/>
      <p:bldP spid="1622156" grpId="0" animBg="1"/>
      <p:bldP spid="1622157" grpId="0" animBg="1"/>
      <p:bldP spid="1622158" grpId="0" animBg="1"/>
      <p:bldP spid="1622159" grpId="0" animBg="1"/>
      <p:bldP spid="1622160" grpId="0" animBg="1"/>
      <p:bldP spid="1622161" grpId="0" animBg="1"/>
      <p:bldP spid="1622162" grpId="0" animBg="1"/>
      <p:bldP spid="1622163" grpId="0" animBg="1"/>
      <p:bldP spid="1622164" grpId="0" animBg="1"/>
      <p:bldP spid="1622165" grpId="0" animBg="1"/>
      <p:bldP spid="1622166" grpId="0" animBg="1"/>
      <p:bldP spid="1622167" grpId="0" animBg="1"/>
      <p:bldP spid="1622168" grpId="0" animBg="1"/>
      <p:bldP spid="1622169" grpId="0" animBg="1"/>
      <p:bldP spid="1622170" grpId="0" animBg="1"/>
      <p:bldP spid="1622186" grpId="0"/>
      <p:bldP spid="162218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6"/>
          <p:cNvGrpSpPr>
            <a:grpSpLocks/>
          </p:cNvGrpSpPr>
          <p:nvPr/>
        </p:nvGrpSpPr>
        <p:grpSpPr bwMode="auto">
          <a:xfrm>
            <a:off x="7309949" y="3928207"/>
            <a:ext cx="2603500" cy="260350"/>
            <a:chOff x="1580827" y="2603714"/>
            <a:chExt cx="2603715" cy="260540"/>
          </a:xfrm>
        </p:grpSpPr>
        <p:cxnSp>
          <p:nvCxnSpPr>
            <p:cNvPr id="51287" name="Curved Connector 101"/>
            <p:cNvCxnSpPr>
              <a:cxnSpLocks noChangeShapeType="1"/>
            </p:cNvCxnSpPr>
            <p:nvPr/>
          </p:nvCxnSpPr>
          <p:spPr bwMode="auto">
            <a:xfrm>
              <a:off x="2525928" y="2857904"/>
              <a:ext cx="687387" cy="6350"/>
            </a:xfrm>
            <a:prstGeom prst="curvedConnector3">
              <a:avLst>
                <a:gd name="adj1" fmla="val 50000"/>
              </a:avLst>
            </a:prstGeom>
            <a:noFill/>
            <a:ln w="28575" algn="ctr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sp>
          <p:nvSpPr>
            <p:cNvPr id="51288" name="Freeform 102"/>
            <p:cNvSpPr>
              <a:spLocks noChangeArrowheads="1"/>
            </p:cNvSpPr>
            <p:nvPr/>
          </p:nvSpPr>
          <p:spPr bwMode="auto">
            <a:xfrm>
              <a:off x="1580827" y="2603714"/>
              <a:ext cx="2603715" cy="201479"/>
            </a:xfrm>
            <a:custGeom>
              <a:avLst/>
              <a:gdLst>
                <a:gd name="T0" fmla="*/ 0 w 1689315"/>
                <a:gd name="T1" fmla="*/ 161319 h 216976"/>
                <a:gd name="T2" fmla="*/ 4810367 w 1689315"/>
                <a:gd name="T3" fmla="*/ 0 h 216976"/>
                <a:gd name="T4" fmla="*/ 9533270 w 1689315"/>
                <a:gd name="T5" fmla="*/ 138274 h 216976"/>
                <a:gd name="T6" fmla="*/ 9533270 w 1689315"/>
                <a:gd name="T7" fmla="*/ 138274 h 2169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9315"/>
                <a:gd name="T13" fmla="*/ 0 h 216976"/>
                <a:gd name="T14" fmla="*/ 1689315 w 1689315"/>
                <a:gd name="T15" fmla="*/ 216976 h 2169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9315" h="216976">
                  <a:moveTo>
                    <a:pt x="0" y="216976"/>
                  </a:moveTo>
                  <a:cubicBezTo>
                    <a:pt x="285427" y="111071"/>
                    <a:pt x="570855" y="5166"/>
                    <a:pt x="852407" y="0"/>
                  </a:cubicBezTo>
                  <a:cubicBezTo>
                    <a:pt x="1133959" y="-5166"/>
                    <a:pt x="1689315" y="185979"/>
                    <a:pt x="1689315" y="185979"/>
                  </a:cubicBezTo>
                </a:path>
              </a:pathLst>
            </a:custGeom>
            <a:noFill/>
            <a:ln w="28575" algn="ctr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marL="381000" indent="-381000"/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5120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Thomas Moscibroda, Microsoft Research</a:t>
            </a: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smtClean="0"/>
              <a:t>Example:  Improved “Channel Capacity”</a:t>
            </a:r>
          </a:p>
        </p:txBody>
      </p:sp>
      <p:sp>
        <p:nvSpPr>
          <p:cNvPr id="51205" name="Text Box 3"/>
          <p:cNvSpPr txBox="1">
            <a:spLocks noChangeArrowheads="1"/>
          </p:cNvSpPr>
          <p:nvPr/>
        </p:nvSpPr>
        <p:spPr bwMode="auto">
          <a:xfrm>
            <a:off x="808890" y="1052513"/>
            <a:ext cx="82296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l">
              <a:spcBef>
                <a:spcPct val="50000"/>
              </a:spcBef>
            </a:pPr>
            <a:endParaRPr lang="en-US">
              <a:solidFill>
                <a:srgbClr val="009900"/>
              </a:solidFill>
            </a:endParaRPr>
          </a:p>
        </p:txBody>
      </p:sp>
      <p:sp>
        <p:nvSpPr>
          <p:cNvPr id="51206" name="Text Box 4"/>
          <p:cNvSpPr txBox="1">
            <a:spLocks noChangeArrowheads="1"/>
          </p:cNvSpPr>
          <p:nvPr/>
        </p:nvSpPr>
        <p:spPr bwMode="auto">
          <a:xfrm>
            <a:off x="1266090" y="1052513"/>
            <a:ext cx="8229600" cy="7848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l">
              <a:spcBef>
                <a:spcPct val="50000"/>
              </a:spcBef>
            </a:pPr>
            <a:r>
              <a:rPr lang="de-CH" dirty="0"/>
              <a:t>No such (graph-based) strategy can achieve capacity 1/2!</a:t>
            </a:r>
          </a:p>
          <a:p>
            <a:pPr marL="381000" indent="-381000" algn="l">
              <a:spcBef>
                <a:spcPct val="50000"/>
              </a:spcBef>
            </a:pPr>
            <a:r>
              <a:rPr lang="de-CH" dirty="0"/>
              <a:t>For </a:t>
            </a:r>
            <a:r>
              <a:rPr lang="de-CH" dirty="0" smtClean="0"/>
              <a:t>certain wireless settings, </a:t>
            </a:r>
            <a:r>
              <a:rPr lang="de-CH" dirty="0"/>
              <a:t>the following strategy is better!</a:t>
            </a:r>
          </a:p>
        </p:txBody>
      </p:sp>
      <p:sp>
        <p:nvSpPr>
          <p:cNvPr id="51207" name="Oval 5"/>
          <p:cNvSpPr>
            <a:spLocks noChangeArrowheads="1"/>
          </p:cNvSpPr>
          <p:nvPr/>
        </p:nvSpPr>
        <p:spPr bwMode="auto">
          <a:xfrm>
            <a:off x="1723290" y="22860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Oval 6"/>
          <p:cNvSpPr>
            <a:spLocks noChangeArrowheads="1"/>
          </p:cNvSpPr>
          <p:nvPr/>
        </p:nvSpPr>
        <p:spPr bwMode="auto">
          <a:xfrm>
            <a:off x="263769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Oval 7"/>
          <p:cNvSpPr>
            <a:spLocks noChangeArrowheads="1"/>
          </p:cNvSpPr>
          <p:nvPr/>
        </p:nvSpPr>
        <p:spPr bwMode="auto">
          <a:xfrm>
            <a:off x="355209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Oval 8"/>
          <p:cNvSpPr>
            <a:spLocks noChangeArrowheads="1"/>
          </p:cNvSpPr>
          <p:nvPr/>
        </p:nvSpPr>
        <p:spPr bwMode="auto">
          <a:xfrm>
            <a:off x="446649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Oval 9"/>
          <p:cNvSpPr>
            <a:spLocks noChangeArrowheads="1"/>
          </p:cNvSpPr>
          <p:nvPr/>
        </p:nvSpPr>
        <p:spPr bwMode="auto">
          <a:xfrm>
            <a:off x="538089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Oval 10"/>
          <p:cNvSpPr>
            <a:spLocks noChangeArrowheads="1"/>
          </p:cNvSpPr>
          <p:nvPr/>
        </p:nvSpPr>
        <p:spPr bwMode="auto">
          <a:xfrm>
            <a:off x="629529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Oval 11"/>
          <p:cNvSpPr>
            <a:spLocks noChangeArrowheads="1"/>
          </p:cNvSpPr>
          <p:nvPr/>
        </p:nvSpPr>
        <p:spPr bwMode="auto">
          <a:xfrm>
            <a:off x="720969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Oval 12"/>
          <p:cNvSpPr>
            <a:spLocks noChangeArrowheads="1"/>
          </p:cNvSpPr>
          <p:nvPr/>
        </p:nvSpPr>
        <p:spPr bwMode="auto">
          <a:xfrm>
            <a:off x="8124090" y="2286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1266090" y="2287588"/>
            <a:ext cx="0" cy="3200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Text Box 14"/>
          <p:cNvSpPr txBox="1">
            <a:spLocks noChangeArrowheads="1"/>
          </p:cNvSpPr>
          <p:nvPr/>
        </p:nvSpPr>
        <p:spPr bwMode="auto">
          <a:xfrm>
            <a:off x="949567" y="5504840"/>
            <a:ext cx="6635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buFontTx/>
              <a:buNone/>
            </a:pPr>
            <a:r>
              <a:rPr lang="en-US" dirty="0"/>
              <a:t>time</a:t>
            </a:r>
          </a:p>
        </p:txBody>
      </p:sp>
      <p:sp>
        <p:nvSpPr>
          <p:cNvPr id="1677327" name="Oval 15"/>
          <p:cNvSpPr>
            <a:spLocks noChangeArrowheads="1"/>
          </p:cNvSpPr>
          <p:nvPr/>
        </p:nvSpPr>
        <p:spPr bwMode="auto">
          <a:xfrm>
            <a:off x="1723290" y="27432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28" name="Oval 16"/>
          <p:cNvSpPr>
            <a:spLocks noChangeArrowheads="1"/>
          </p:cNvSpPr>
          <p:nvPr/>
        </p:nvSpPr>
        <p:spPr bwMode="auto">
          <a:xfrm>
            <a:off x="2637690" y="27432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29" name="Oval 17"/>
          <p:cNvSpPr>
            <a:spLocks noChangeArrowheads="1"/>
          </p:cNvSpPr>
          <p:nvPr/>
        </p:nvSpPr>
        <p:spPr bwMode="auto">
          <a:xfrm>
            <a:off x="355209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30" name="Oval 18"/>
          <p:cNvSpPr>
            <a:spLocks noChangeArrowheads="1"/>
          </p:cNvSpPr>
          <p:nvPr/>
        </p:nvSpPr>
        <p:spPr bwMode="auto">
          <a:xfrm>
            <a:off x="446649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31" name="Oval 19"/>
          <p:cNvSpPr>
            <a:spLocks noChangeArrowheads="1"/>
          </p:cNvSpPr>
          <p:nvPr/>
        </p:nvSpPr>
        <p:spPr bwMode="auto">
          <a:xfrm>
            <a:off x="538089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32" name="Oval 20"/>
          <p:cNvSpPr>
            <a:spLocks noChangeArrowheads="1"/>
          </p:cNvSpPr>
          <p:nvPr/>
        </p:nvSpPr>
        <p:spPr bwMode="auto">
          <a:xfrm>
            <a:off x="629529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33" name="Oval 21"/>
          <p:cNvSpPr>
            <a:spLocks noChangeArrowheads="1"/>
          </p:cNvSpPr>
          <p:nvPr/>
        </p:nvSpPr>
        <p:spPr bwMode="auto">
          <a:xfrm>
            <a:off x="720969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34" name="Oval 22"/>
          <p:cNvSpPr>
            <a:spLocks noChangeArrowheads="1"/>
          </p:cNvSpPr>
          <p:nvPr/>
        </p:nvSpPr>
        <p:spPr bwMode="auto">
          <a:xfrm>
            <a:off x="8124090" y="2743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35" name="Oval 23"/>
          <p:cNvSpPr>
            <a:spLocks noChangeArrowheads="1"/>
          </p:cNvSpPr>
          <p:nvPr/>
        </p:nvSpPr>
        <p:spPr bwMode="auto">
          <a:xfrm>
            <a:off x="1723290" y="32004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36" name="Oval 24"/>
          <p:cNvSpPr>
            <a:spLocks noChangeArrowheads="1"/>
          </p:cNvSpPr>
          <p:nvPr/>
        </p:nvSpPr>
        <p:spPr bwMode="auto">
          <a:xfrm>
            <a:off x="263769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37" name="Oval 25"/>
          <p:cNvSpPr>
            <a:spLocks noChangeArrowheads="1"/>
          </p:cNvSpPr>
          <p:nvPr/>
        </p:nvSpPr>
        <p:spPr bwMode="auto">
          <a:xfrm>
            <a:off x="3552090" y="32004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38" name="Oval 26"/>
          <p:cNvSpPr>
            <a:spLocks noChangeArrowheads="1"/>
          </p:cNvSpPr>
          <p:nvPr/>
        </p:nvSpPr>
        <p:spPr bwMode="auto">
          <a:xfrm>
            <a:off x="4466490" y="32004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39" name="Oval 27"/>
          <p:cNvSpPr>
            <a:spLocks noChangeArrowheads="1"/>
          </p:cNvSpPr>
          <p:nvPr/>
        </p:nvSpPr>
        <p:spPr bwMode="auto">
          <a:xfrm>
            <a:off x="538089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40" name="Oval 28"/>
          <p:cNvSpPr>
            <a:spLocks noChangeArrowheads="1"/>
          </p:cNvSpPr>
          <p:nvPr/>
        </p:nvSpPr>
        <p:spPr bwMode="auto">
          <a:xfrm>
            <a:off x="629529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41" name="Oval 29"/>
          <p:cNvSpPr>
            <a:spLocks noChangeArrowheads="1"/>
          </p:cNvSpPr>
          <p:nvPr/>
        </p:nvSpPr>
        <p:spPr bwMode="auto">
          <a:xfrm>
            <a:off x="720969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42" name="Oval 30"/>
          <p:cNvSpPr>
            <a:spLocks noChangeArrowheads="1"/>
          </p:cNvSpPr>
          <p:nvPr/>
        </p:nvSpPr>
        <p:spPr bwMode="auto">
          <a:xfrm>
            <a:off x="8124090" y="32004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43" name="Oval 31"/>
          <p:cNvSpPr>
            <a:spLocks noChangeArrowheads="1"/>
          </p:cNvSpPr>
          <p:nvPr/>
        </p:nvSpPr>
        <p:spPr bwMode="auto">
          <a:xfrm>
            <a:off x="1723290" y="36576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44" name="Oval 32"/>
          <p:cNvSpPr>
            <a:spLocks noChangeArrowheads="1"/>
          </p:cNvSpPr>
          <p:nvPr/>
        </p:nvSpPr>
        <p:spPr bwMode="auto">
          <a:xfrm>
            <a:off x="263769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45" name="Oval 33"/>
          <p:cNvSpPr>
            <a:spLocks noChangeArrowheads="1"/>
          </p:cNvSpPr>
          <p:nvPr/>
        </p:nvSpPr>
        <p:spPr bwMode="auto">
          <a:xfrm>
            <a:off x="355209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46" name="Oval 34"/>
          <p:cNvSpPr>
            <a:spLocks noChangeArrowheads="1"/>
          </p:cNvSpPr>
          <p:nvPr/>
        </p:nvSpPr>
        <p:spPr bwMode="auto">
          <a:xfrm>
            <a:off x="446649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47" name="Oval 35"/>
          <p:cNvSpPr>
            <a:spLocks noChangeArrowheads="1"/>
          </p:cNvSpPr>
          <p:nvPr/>
        </p:nvSpPr>
        <p:spPr bwMode="auto">
          <a:xfrm>
            <a:off x="5380890" y="36576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48" name="Oval 36"/>
          <p:cNvSpPr>
            <a:spLocks noChangeArrowheads="1"/>
          </p:cNvSpPr>
          <p:nvPr/>
        </p:nvSpPr>
        <p:spPr bwMode="auto">
          <a:xfrm>
            <a:off x="6295290" y="36576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49" name="Oval 37"/>
          <p:cNvSpPr>
            <a:spLocks noChangeArrowheads="1"/>
          </p:cNvSpPr>
          <p:nvPr/>
        </p:nvSpPr>
        <p:spPr bwMode="auto">
          <a:xfrm>
            <a:off x="720969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50" name="Oval 38"/>
          <p:cNvSpPr>
            <a:spLocks noChangeArrowheads="1"/>
          </p:cNvSpPr>
          <p:nvPr/>
        </p:nvSpPr>
        <p:spPr bwMode="auto">
          <a:xfrm>
            <a:off x="8124090" y="36576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51" name="Oval 39"/>
          <p:cNvSpPr>
            <a:spLocks noChangeArrowheads="1"/>
          </p:cNvSpPr>
          <p:nvPr/>
        </p:nvSpPr>
        <p:spPr bwMode="auto">
          <a:xfrm>
            <a:off x="1723290" y="41148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52" name="Oval 40"/>
          <p:cNvSpPr>
            <a:spLocks noChangeArrowheads="1"/>
          </p:cNvSpPr>
          <p:nvPr/>
        </p:nvSpPr>
        <p:spPr bwMode="auto">
          <a:xfrm>
            <a:off x="2637690" y="41148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53" name="Oval 41"/>
          <p:cNvSpPr>
            <a:spLocks noChangeArrowheads="1"/>
          </p:cNvSpPr>
          <p:nvPr/>
        </p:nvSpPr>
        <p:spPr bwMode="auto">
          <a:xfrm>
            <a:off x="3552090" y="41148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54" name="Oval 42"/>
          <p:cNvSpPr>
            <a:spLocks noChangeArrowheads="1"/>
          </p:cNvSpPr>
          <p:nvPr/>
        </p:nvSpPr>
        <p:spPr bwMode="auto">
          <a:xfrm>
            <a:off x="4466490" y="41148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55" name="Oval 43"/>
          <p:cNvSpPr>
            <a:spLocks noChangeArrowheads="1"/>
          </p:cNvSpPr>
          <p:nvPr/>
        </p:nvSpPr>
        <p:spPr bwMode="auto">
          <a:xfrm>
            <a:off x="5380890" y="41148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56" name="Oval 44"/>
          <p:cNvSpPr>
            <a:spLocks noChangeArrowheads="1"/>
          </p:cNvSpPr>
          <p:nvPr/>
        </p:nvSpPr>
        <p:spPr bwMode="auto">
          <a:xfrm>
            <a:off x="6295290" y="41148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57" name="Oval 45"/>
          <p:cNvSpPr>
            <a:spLocks noChangeArrowheads="1"/>
          </p:cNvSpPr>
          <p:nvPr/>
        </p:nvSpPr>
        <p:spPr bwMode="auto">
          <a:xfrm>
            <a:off x="7209690" y="41148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58" name="Oval 46"/>
          <p:cNvSpPr>
            <a:spLocks noChangeArrowheads="1"/>
          </p:cNvSpPr>
          <p:nvPr/>
        </p:nvSpPr>
        <p:spPr bwMode="auto">
          <a:xfrm>
            <a:off x="8124090" y="41148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59" name="Oval 47"/>
          <p:cNvSpPr>
            <a:spLocks noChangeArrowheads="1"/>
          </p:cNvSpPr>
          <p:nvPr/>
        </p:nvSpPr>
        <p:spPr bwMode="auto">
          <a:xfrm>
            <a:off x="1723290" y="45720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60" name="Oval 48"/>
          <p:cNvSpPr>
            <a:spLocks noChangeArrowheads="1"/>
          </p:cNvSpPr>
          <p:nvPr/>
        </p:nvSpPr>
        <p:spPr bwMode="auto">
          <a:xfrm>
            <a:off x="2637690" y="45720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61" name="Oval 49"/>
          <p:cNvSpPr>
            <a:spLocks noChangeArrowheads="1"/>
          </p:cNvSpPr>
          <p:nvPr/>
        </p:nvSpPr>
        <p:spPr bwMode="auto">
          <a:xfrm>
            <a:off x="355209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62" name="Oval 50"/>
          <p:cNvSpPr>
            <a:spLocks noChangeArrowheads="1"/>
          </p:cNvSpPr>
          <p:nvPr/>
        </p:nvSpPr>
        <p:spPr bwMode="auto">
          <a:xfrm>
            <a:off x="446649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63" name="Oval 51"/>
          <p:cNvSpPr>
            <a:spLocks noChangeArrowheads="1"/>
          </p:cNvSpPr>
          <p:nvPr/>
        </p:nvSpPr>
        <p:spPr bwMode="auto">
          <a:xfrm>
            <a:off x="538089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64" name="Oval 52"/>
          <p:cNvSpPr>
            <a:spLocks noChangeArrowheads="1"/>
          </p:cNvSpPr>
          <p:nvPr/>
        </p:nvSpPr>
        <p:spPr bwMode="auto">
          <a:xfrm>
            <a:off x="629529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65" name="Oval 53"/>
          <p:cNvSpPr>
            <a:spLocks noChangeArrowheads="1"/>
          </p:cNvSpPr>
          <p:nvPr/>
        </p:nvSpPr>
        <p:spPr bwMode="auto">
          <a:xfrm>
            <a:off x="720969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66" name="Oval 54"/>
          <p:cNvSpPr>
            <a:spLocks noChangeArrowheads="1"/>
          </p:cNvSpPr>
          <p:nvPr/>
        </p:nvSpPr>
        <p:spPr bwMode="auto">
          <a:xfrm>
            <a:off x="8124090" y="45720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67" name="Oval 55"/>
          <p:cNvSpPr>
            <a:spLocks noChangeArrowheads="1"/>
          </p:cNvSpPr>
          <p:nvPr/>
        </p:nvSpPr>
        <p:spPr bwMode="auto">
          <a:xfrm>
            <a:off x="1723290" y="5029200"/>
            <a:ext cx="230188" cy="23018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68" name="Oval 56"/>
          <p:cNvSpPr>
            <a:spLocks noChangeArrowheads="1"/>
          </p:cNvSpPr>
          <p:nvPr/>
        </p:nvSpPr>
        <p:spPr bwMode="auto">
          <a:xfrm>
            <a:off x="2637690" y="5029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69" name="Oval 57"/>
          <p:cNvSpPr>
            <a:spLocks noChangeArrowheads="1"/>
          </p:cNvSpPr>
          <p:nvPr/>
        </p:nvSpPr>
        <p:spPr bwMode="auto">
          <a:xfrm>
            <a:off x="3552090" y="50292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70" name="Oval 58"/>
          <p:cNvSpPr>
            <a:spLocks noChangeArrowheads="1"/>
          </p:cNvSpPr>
          <p:nvPr/>
        </p:nvSpPr>
        <p:spPr bwMode="auto">
          <a:xfrm>
            <a:off x="4466490" y="5029200"/>
            <a:ext cx="230188" cy="230188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71" name="Oval 59"/>
          <p:cNvSpPr>
            <a:spLocks noChangeArrowheads="1"/>
          </p:cNvSpPr>
          <p:nvPr/>
        </p:nvSpPr>
        <p:spPr bwMode="auto">
          <a:xfrm>
            <a:off x="5380890" y="5029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72" name="Oval 60"/>
          <p:cNvSpPr>
            <a:spLocks noChangeArrowheads="1"/>
          </p:cNvSpPr>
          <p:nvPr/>
        </p:nvSpPr>
        <p:spPr bwMode="auto">
          <a:xfrm>
            <a:off x="6295290" y="5029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73" name="Oval 61"/>
          <p:cNvSpPr>
            <a:spLocks noChangeArrowheads="1"/>
          </p:cNvSpPr>
          <p:nvPr/>
        </p:nvSpPr>
        <p:spPr bwMode="auto">
          <a:xfrm>
            <a:off x="7209690" y="5029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74" name="Oval 62"/>
          <p:cNvSpPr>
            <a:spLocks noChangeArrowheads="1"/>
          </p:cNvSpPr>
          <p:nvPr/>
        </p:nvSpPr>
        <p:spPr bwMode="auto">
          <a:xfrm>
            <a:off x="8124090" y="5029200"/>
            <a:ext cx="230188" cy="23018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7377" name="Text Box 65"/>
          <p:cNvSpPr txBox="1">
            <a:spLocks noChangeArrowheads="1"/>
          </p:cNvSpPr>
          <p:nvPr/>
        </p:nvSpPr>
        <p:spPr bwMode="auto">
          <a:xfrm>
            <a:off x="5667739" y="5516563"/>
            <a:ext cx="37576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spcBef>
                <a:spcPct val="50000"/>
              </a:spcBef>
              <a:buFontTx/>
              <a:buNone/>
            </a:pPr>
            <a:r>
              <a:rPr lang="en-US"/>
              <a:t>Channel capacity is 1/2</a:t>
            </a:r>
          </a:p>
        </p:txBody>
      </p:sp>
      <p:sp>
        <p:nvSpPr>
          <p:cNvPr id="1677378" name="Rectangle 66"/>
          <p:cNvSpPr>
            <a:spLocks noChangeArrowheads="1"/>
          </p:cNvSpPr>
          <p:nvPr/>
        </p:nvSpPr>
        <p:spPr bwMode="auto">
          <a:xfrm>
            <a:off x="5598378" y="5487988"/>
            <a:ext cx="3044825" cy="425450"/>
          </a:xfrm>
          <a:prstGeom prst="rect">
            <a:avLst/>
          </a:prstGeom>
          <a:solidFill>
            <a:srgbClr val="FF0000">
              <a:alpha val="21176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81000" indent="-381000">
              <a:buFontTx/>
              <a:buNone/>
            </a:pPr>
            <a:endParaRPr lang="en-US">
              <a:solidFill>
                <a:srgbClr val="009900"/>
              </a:solidFill>
            </a:endParaRPr>
          </a:p>
        </p:txBody>
      </p:sp>
      <p:sp>
        <p:nvSpPr>
          <p:cNvPr id="51267" name="Rectangle 72"/>
          <p:cNvSpPr>
            <a:spLocks noChangeArrowheads="1"/>
          </p:cNvSpPr>
          <p:nvPr/>
        </p:nvSpPr>
        <p:spPr bwMode="auto">
          <a:xfrm>
            <a:off x="8555890" y="1714500"/>
            <a:ext cx="939800" cy="354488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8" name="Rectangle 89"/>
          <p:cNvSpPr>
            <a:spLocks noChangeArrowheads="1"/>
          </p:cNvSpPr>
          <p:nvPr/>
        </p:nvSpPr>
        <p:spPr bwMode="auto">
          <a:xfrm>
            <a:off x="8555890" y="3197225"/>
            <a:ext cx="939800" cy="16049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1269" name="Curved Connector 83"/>
          <p:cNvCxnSpPr>
            <a:cxnSpLocks noChangeShapeType="1"/>
            <a:stCxn id="51207" idx="0"/>
            <a:endCxn id="51207" idx="0"/>
          </p:cNvCxnSpPr>
          <p:nvPr/>
        </p:nvCxnSpPr>
        <p:spPr bwMode="auto">
          <a:xfrm rot="-5400000">
            <a:off x="1839178" y="2286000"/>
            <a:ext cx="1588" cy="1587"/>
          </a:xfrm>
          <a:prstGeom prst="curvedConnector3">
            <a:avLst>
              <a:gd name="adj1" fmla="val 14395468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1270" name="Curved Connector 82"/>
          <p:cNvCxnSpPr>
            <a:cxnSpLocks noChangeShapeType="1"/>
          </p:cNvCxnSpPr>
          <p:nvPr/>
        </p:nvCxnSpPr>
        <p:spPr bwMode="auto">
          <a:xfrm>
            <a:off x="1950303" y="2395538"/>
            <a:ext cx="687387" cy="6350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1932840" y="2603500"/>
            <a:ext cx="2603500" cy="260350"/>
            <a:chOff x="1580827" y="2603714"/>
            <a:chExt cx="2603715" cy="260540"/>
          </a:xfrm>
        </p:grpSpPr>
        <p:cxnSp>
          <p:nvCxnSpPr>
            <p:cNvPr id="51285" name="Curved Connector 83"/>
            <p:cNvCxnSpPr>
              <a:cxnSpLocks noChangeShapeType="1"/>
            </p:cNvCxnSpPr>
            <p:nvPr/>
          </p:nvCxnSpPr>
          <p:spPr bwMode="auto">
            <a:xfrm>
              <a:off x="2525928" y="2857904"/>
              <a:ext cx="687387" cy="6350"/>
            </a:xfrm>
            <a:prstGeom prst="curvedConnector3">
              <a:avLst>
                <a:gd name="adj1" fmla="val 50000"/>
              </a:avLst>
            </a:prstGeom>
            <a:noFill/>
            <a:ln w="28575" algn="ctr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sp>
          <p:nvSpPr>
            <p:cNvPr id="51286" name="Freeform 85"/>
            <p:cNvSpPr>
              <a:spLocks noChangeArrowheads="1"/>
            </p:cNvSpPr>
            <p:nvPr/>
          </p:nvSpPr>
          <p:spPr bwMode="auto">
            <a:xfrm>
              <a:off x="1580827" y="2603714"/>
              <a:ext cx="2603715" cy="201479"/>
            </a:xfrm>
            <a:custGeom>
              <a:avLst/>
              <a:gdLst>
                <a:gd name="T0" fmla="*/ 0 w 1689315"/>
                <a:gd name="T1" fmla="*/ 161319 h 216976"/>
                <a:gd name="T2" fmla="*/ 4810367 w 1689315"/>
                <a:gd name="T3" fmla="*/ 0 h 216976"/>
                <a:gd name="T4" fmla="*/ 9533270 w 1689315"/>
                <a:gd name="T5" fmla="*/ 138274 h 216976"/>
                <a:gd name="T6" fmla="*/ 9533270 w 1689315"/>
                <a:gd name="T7" fmla="*/ 138274 h 2169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9315"/>
                <a:gd name="T13" fmla="*/ 0 h 216976"/>
                <a:gd name="T14" fmla="*/ 1689315 w 1689315"/>
                <a:gd name="T15" fmla="*/ 216976 h 2169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9315" h="216976">
                  <a:moveTo>
                    <a:pt x="0" y="216976"/>
                  </a:moveTo>
                  <a:cubicBezTo>
                    <a:pt x="285427" y="111071"/>
                    <a:pt x="570855" y="5166"/>
                    <a:pt x="852407" y="0"/>
                  </a:cubicBezTo>
                  <a:cubicBezTo>
                    <a:pt x="1133959" y="-5166"/>
                    <a:pt x="1689315" y="185979"/>
                    <a:pt x="1689315" y="185979"/>
                  </a:cubicBezTo>
                </a:path>
              </a:pathLst>
            </a:custGeom>
            <a:noFill/>
            <a:ln w="28575" algn="ctr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marL="381000" indent="-381000"/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86"/>
          <p:cNvGrpSpPr>
            <a:grpSpLocks/>
          </p:cNvGrpSpPr>
          <p:nvPr/>
        </p:nvGrpSpPr>
        <p:grpSpPr bwMode="auto">
          <a:xfrm>
            <a:off x="3758465" y="3051175"/>
            <a:ext cx="2603500" cy="260350"/>
            <a:chOff x="1580827" y="2603714"/>
            <a:chExt cx="2603715" cy="260540"/>
          </a:xfrm>
        </p:grpSpPr>
        <p:cxnSp>
          <p:nvCxnSpPr>
            <p:cNvPr id="51283" name="Curved Connector 88"/>
            <p:cNvCxnSpPr>
              <a:cxnSpLocks noChangeShapeType="1"/>
            </p:cNvCxnSpPr>
            <p:nvPr/>
          </p:nvCxnSpPr>
          <p:spPr bwMode="auto">
            <a:xfrm>
              <a:off x="2525928" y="2857904"/>
              <a:ext cx="687387" cy="6350"/>
            </a:xfrm>
            <a:prstGeom prst="curvedConnector3">
              <a:avLst>
                <a:gd name="adj1" fmla="val 50000"/>
              </a:avLst>
            </a:prstGeom>
            <a:noFill/>
            <a:ln w="28575" algn="ctr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sp>
          <p:nvSpPr>
            <p:cNvPr id="51284" name="Freeform 89"/>
            <p:cNvSpPr>
              <a:spLocks noChangeArrowheads="1"/>
            </p:cNvSpPr>
            <p:nvPr/>
          </p:nvSpPr>
          <p:spPr bwMode="auto">
            <a:xfrm>
              <a:off x="1580827" y="2603714"/>
              <a:ext cx="2603715" cy="201479"/>
            </a:xfrm>
            <a:custGeom>
              <a:avLst/>
              <a:gdLst>
                <a:gd name="T0" fmla="*/ 0 w 1689315"/>
                <a:gd name="T1" fmla="*/ 161319 h 216976"/>
                <a:gd name="T2" fmla="*/ 4810367 w 1689315"/>
                <a:gd name="T3" fmla="*/ 0 h 216976"/>
                <a:gd name="T4" fmla="*/ 9533270 w 1689315"/>
                <a:gd name="T5" fmla="*/ 138274 h 216976"/>
                <a:gd name="T6" fmla="*/ 9533270 w 1689315"/>
                <a:gd name="T7" fmla="*/ 138274 h 2169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9315"/>
                <a:gd name="T13" fmla="*/ 0 h 216976"/>
                <a:gd name="T14" fmla="*/ 1689315 w 1689315"/>
                <a:gd name="T15" fmla="*/ 216976 h 2169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9315" h="216976">
                  <a:moveTo>
                    <a:pt x="0" y="216976"/>
                  </a:moveTo>
                  <a:cubicBezTo>
                    <a:pt x="285427" y="111071"/>
                    <a:pt x="570855" y="5166"/>
                    <a:pt x="852407" y="0"/>
                  </a:cubicBezTo>
                  <a:cubicBezTo>
                    <a:pt x="1133959" y="-5166"/>
                    <a:pt x="1689315" y="185979"/>
                    <a:pt x="1689315" y="185979"/>
                  </a:cubicBezTo>
                </a:path>
              </a:pathLst>
            </a:custGeom>
            <a:noFill/>
            <a:ln w="28575" algn="ctr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marL="381000" indent="-381000"/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86"/>
          <p:cNvGrpSpPr>
            <a:grpSpLocks/>
          </p:cNvGrpSpPr>
          <p:nvPr/>
        </p:nvGrpSpPr>
        <p:grpSpPr bwMode="auto">
          <a:xfrm>
            <a:off x="5585678" y="3529013"/>
            <a:ext cx="2603500" cy="260350"/>
            <a:chOff x="1580827" y="2603714"/>
            <a:chExt cx="2603715" cy="260540"/>
          </a:xfrm>
        </p:grpSpPr>
        <p:cxnSp>
          <p:nvCxnSpPr>
            <p:cNvPr id="51281" name="Curved Connector 91"/>
            <p:cNvCxnSpPr>
              <a:cxnSpLocks noChangeShapeType="1"/>
            </p:cNvCxnSpPr>
            <p:nvPr/>
          </p:nvCxnSpPr>
          <p:spPr bwMode="auto">
            <a:xfrm>
              <a:off x="2525928" y="2857904"/>
              <a:ext cx="687387" cy="6350"/>
            </a:xfrm>
            <a:prstGeom prst="curvedConnector3">
              <a:avLst>
                <a:gd name="adj1" fmla="val 50000"/>
              </a:avLst>
            </a:prstGeom>
            <a:noFill/>
            <a:ln w="28575" algn="ctr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sp>
          <p:nvSpPr>
            <p:cNvPr id="51282" name="Freeform 92"/>
            <p:cNvSpPr>
              <a:spLocks noChangeArrowheads="1"/>
            </p:cNvSpPr>
            <p:nvPr/>
          </p:nvSpPr>
          <p:spPr bwMode="auto">
            <a:xfrm>
              <a:off x="1580827" y="2603714"/>
              <a:ext cx="2603715" cy="201479"/>
            </a:xfrm>
            <a:custGeom>
              <a:avLst/>
              <a:gdLst>
                <a:gd name="T0" fmla="*/ 0 w 1689315"/>
                <a:gd name="T1" fmla="*/ 161319 h 216976"/>
                <a:gd name="T2" fmla="*/ 4810367 w 1689315"/>
                <a:gd name="T3" fmla="*/ 0 h 216976"/>
                <a:gd name="T4" fmla="*/ 9533270 w 1689315"/>
                <a:gd name="T5" fmla="*/ 138274 h 216976"/>
                <a:gd name="T6" fmla="*/ 9533270 w 1689315"/>
                <a:gd name="T7" fmla="*/ 138274 h 2169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9315"/>
                <a:gd name="T13" fmla="*/ 0 h 216976"/>
                <a:gd name="T14" fmla="*/ 1689315 w 1689315"/>
                <a:gd name="T15" fmla="*/ 216976 h 2169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9315" h="216976">
                  <a:moveTo>
                    <a:pt x="0" y="216976"/>
                  </a:moveTo>
                  <a:cubicBezTo>
                    <a:pt x="285427" y="111071"/>
                    <a:pt x="570855" y="5166"/>
                    <a:pt x="852407" y="0"/>
                  </a:cubicBezTo>
                  <a:cubicBezTo>
                    <a:pt x="1133959" y="-5166"/>
                    <a:pt x="1689315" y="185979"/>
                    <a:pt x="1689315" y="185979"/>
                  </a:cubicBezTo>
                </a:path>
              </a:pathLst>
            </a:custGeom>
            <a:noFill/>
            <a:ln w="28575" algn="ctr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marL="381000" indent="-381000"/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86"/>
          <p:cNvGrpSpPr>
            <a:grpSpLocks/>
          </p:cNvGrpSpPr>
          <p:nvPr/>
        </p:nvGrpSpPr>
        <p:grpSpPr bwMode="auto">
          <a:xfrm>
            <a:off x="1924903" y="4424363"/>
            <a:ext cx="2603500" cy="260350"/>
            <a:chOff x="1580827" y="2603714"/>
            <a:chExt cx="2603715" cy="260540"/>
          </a:xfrm>
        </p:grpSpPr>
        <p:cxnSp>
          <p:nvCxnSpPr>
            <p:cNvPr id="51279" name="Curved Connector 94"/>
            <p:cNvCxnSpPr>
              <a:cxnSpLocks noChangeShapeType="1"/>
            </p:cNvCxnSpPr>
            <p:nvPr/>
          </p:nvCxnSpPr>
          <p:spPr bwMode="auto">
            <a:xfrm>
              <a:off x="2525928" y="2857904"/>
              <a:ext cx="687387" cy="6350"/>
            </a:xfrm>
            <a:prstGeom prst="curvedConnector3">
              <a:avLst>
                <a:gd name="adj1" fmla="val 50000"/>
              </a:avLst>
            </a:prstGeom>
            <a:noFill/>
            <a:ln w="28575" algn="ctr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sp>
          <p:nvSpPr>
            <p:cNvPr id="51280" name="Freeform 95"/>
            <p:cNvSpPr>
              <a:spLocks noChangeArrowheads="1"/>
            </p:cNvSpPr>
            <p:nvPr/>
          </p:nvSpPr>
          <p:spPr bwMode="auto">
            <a:xfrm>
              <a:off x="1580827" y="2603714"/>
              <a:ext cx="2603715" cy="201479"/>
            </a:xfrm>
            <a:custGeom>
              <a:avLst/>
              <a:gdLst>
                <a:gd name="T0" fmla="*/ 0 w 1689315"/>
                <a:gd name="T1" fmla="*/ 161319 h 216976"/>
                <a:gd name="T2" fmla="*/ 4810367 w 1689315"/>
                <a:gd name="T3" fmla="*/ 0 h 216976"/>
                <a:gd name="T4" fmla="*/ 9533270 w 1689315"/>
                <a:gd name="T5" fmla="*/ 138274 h 216976"/>
                <a:gd name="T6" fmla="*/ 9533270 w 1689315"/>
                <a:gd name="T7" fmla="*/ 138274 h 2169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9315"/>
                <a:gd name="T13" fmla="*/ 0 h 216976"/>
                <a:gd name="T14" fmla="*/ 1689315 w 1689315"/>
                <a:gd name="T15" fmla="*/ 216976 h 2169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9315" h="216976">
                  <a:moveTo>
                    <a:pt x="0" y="216976"/>
                  </a:moveTo>
                  <a:cubicBezTo>
                    <a:pt x="285427" y="111071"/>
                    <a:pt x="570855" y="5166"/>
                    <a:pt x="852407" y="0"/>
                  </a:cubicBezTo>
                  <a:cubicBezTo>
                    <a:pt x="1133959" y="-5166"/>
                    <a:pt x="1689315" y="185979"/>
                    <a:pt x="1689315" y="185979"/>
                  </a:cubicBezTo>
                </a:path>
              </a:pathLst>
            </a:custGeom>
            <a:noFill/>
            <a:ln w="28575" algn="ctr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marL="381000" indent="-381000"/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86"/>
          <p:cNvGrpSpPr>
            <a:grpSpLocks/>
          </p:cNvGrpSpPr>
          <p:nvPr/>
        </p:nvGrpSpPr>
        <p:grpSpPr bwMode="auto">
          <a:xfrm>
            <a:off x="3766403" y="4887913"/>
            <a:ext cx="2603500" cy="260350"/>
            <a:chOff x="1580827" y="2603714"/>
            <a:chExt cx="2603715" cy="260540"/>
          </a:xfrm>
        </p:grpSpPr>
        <p:cxnSp>
          <p:nvCxnSpPr>
            <p:cNvPr id="51277" name="Curved Connector 97"/>
            <p:cNvCxnSpPr>
              <a:cxnSpLocks noChangeShapeType="1"/>
            </p:cNvCxnSpPr>
            <p:nvPr/>
          </p:nvCxnSpPr>
          <p:spPr bwMode="auto">
            <a:xfrm>
              <a:off x="2525928" y="2857904"/>
              <a:ext cx="687387" cy="6350"/>
            </a:xfrm>
            <a:prstGeom prst="curvedConnector3">
              <a:avLst>
                <a:gd name="adj1" fmla="val 50000"/>
              </a:avLst>
            </a:prstGeom>
            <a:noFill/>
            <a:ln w="28575" algn="ctr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sp>
          <p:nvSpPr>
            <p:cNvPr id="51278" name="Freeform 98"/>
            <p:cNvSpPr>
              <a:spLocks noChangeArrowheads="1"/>
            </p:cNvSpPr>
            <p:nvPr/>
          </p:nvSpPr>
          <p:spPr bwMode="auto">
            <a:xfrm>
              <a:off x="1580827" y="2603714"/>
              <a:ext cx="2603715" cy="201479"/>
            </a:xfrm>
            <a:custGeom>
              <a:avLst/>
              <a:gdLst>
                <a:gd name="T0" fmla="*/ 0 w 1689315"/>
                <a:gd name="T1" fmla="*/ 161319 h 216976"/>
                <a:gd name="T2" fmla="*/ 4810367 w 1689315"/>
                <a:gd name="T3" fmla="*/ 0 h 216976"/>
                <a:gd name="T4" fmla="*/ 9533270 w 1689315"/>
                <a:gd name="T5" fmla="*/ 138274 h 216976"/>
                <a:gd name="T6" fmla="*/ 9533270 w 1689315"/>
                <a:gd name="T7" fmla="*/ 138274 h 2169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9315"/>
                <a:gd name="T13" fmla="*/ 0 h 216976"/>
                <a:gd name="T14" fmla="*/ 1689315 w 1689315"/>
                <a:gd name="T15" fmla="*/ 216976 h 2169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9315" h="216976">
                  <a:moveTo>
                    <a:pt x="0" y="216976"/>
                  </a:moveTo>
                  <a:cubicBezTo>
                    <a:pt x="285427" y="111071"/>
                    <a:pt x="570855" y="5166"/>
                    <a:pt x="852407" y="0"/>
                  </a:cubicBezTo>
                  <a:cubicBezTo>
                    <a:pt x="1133959" y="-5166"/>
                    <a:pt x="1689315" y="185979"/>
                    <a:pt x="1689315" y="185979"/>
                  </a:cubicBezTo>
                </a:path>
              </a:pathLst>
            </a:custGeom>
            <a:noFill/>
            <a:ln w="28575" algn="ctr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marL="381000" indent="-381000"/>
              <a:endParaRPr lang="en-US">
                <a:solidFill>
                  <a:schemeClr val="bg1"/>
                </a:solidFill>
              </a:endParaRPr>
            </a:p>
          </p:txBody>
        </p:sp>
      </p:grpSp>
      <p:cxnSp>
        <p:nvCxnSpPr>
          <p:cNvPr id="100" name="Curved Connector 99"/>
          <p:cNvCxnSpPr>
            <a:cxnSpLocks noChangeShapeType="1"/>
          </p:cNvCxnSpPr>
          <p:nvPr/>
        </p:nvCxnSpPr>
        <p:spPr bwMode="auto">
          <a:xfrm>
            <a:off x="1963003" y="4237038"/>
            <a:ext cx="687387" cy="6350"/>
          </a:xfrm>
          <a:prstGeom prst="curvedConnector3">
            <a:avLst>
              <a:gd name="adj1" fmla="val 50000"/>
            </a:avLst>
          </a:prstGeom>
          <a:noFill/>
          <a:ln w="28575" algn="ctr">
            <a:solidFill>
              <a:srgbClr val="0000FF"/>
            </a:solidFill>
            <a:round/>
            <a:headEnd/>
            <a:tailEnd type="arrow" w="med" len="med"/>
          </a:ln>
        </p:spPr>
      </p:cxnSp>
    </p:spTree>
    <p:custDataLst>
      <p:tags r:id="rId1"/>
    </p:custDataLst>
  </p:cSld>
  <p:clrMapOvr>
    <a:masterClrMapping/>
  </p:clrMapOvr>
  <p:transition advTm="2806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7327" grpId="0" animBg="1"/>
      <p:bldP spid="1677328" grpId="0" animBg="1"/>
      <p:bldP spid="1677329" grpId="0" animBg="1"/>
      <p:bldP spid="1677330" grpId="0" animBg="1"/>
      <p:bldP spid="1677331" grpId="0" animBg="1"/>
      <p:bldP spid="1677332" grpId="0" animBg="1"/>
      <p:bldP spid="1677333" grpId="0" animBg="1"/>
      <p:bldP spid="1677334" grpId="0" animBg="1"/>
      <p:bldP spid="1677335" grpId="0" animBg="1"/>
      <p:bldP spid="1677336" grpId="0" animBg="1"/>
      <p:bldP spid="1677337" grpId="0" animBg="1"/>
      <p:bldP spid="1677338" grpId="0" animBg="1"/>
      <p:bldP spid="1677339" grpId="0" animBg="1"/>
      <p:bldP spid="1677340" grpId="0" animBg="1"/>
      <p:bldP spid="1677341" grpId="0" animBg="1"/>
      <p:bldP spid="1677342" grpId="0" animBg="1"/>
      <p:bldP spid="1677343" grpId="0" animBg="1"/>
      <p:bldP spid="1677344" grpId="0" animBg="1"/>
      <p:bldP spid="1677345" grpId="0" animBg="1"/>
      <p:bldP spid="1677346" grpId="0" animBg="1"/>
      <p:bldP spid="1677347" grpId="0" animBg="1"/>
      <p:bldP spid="1677348" grpId="0" animBg="1"/>
      <p:bldP spid="1677349" grpId="0" animBg="1"/>
      <p:bldP spid="1677350" grpId="0" animBg="1"/>
      <p:bldP spid="1677351" grpId="0" animBg="1"/>
      <p:bldP spid="1677352" grpId="0" animBg="1"/>
      <p:bldP spid="1677353" grpId="0" animBg="1"/>
      <p:bldP spid="1677354" grpId="0" animBg="1"/>
      <p:bldP spid="1677355" grpId="0" animBg="1"/>
      <p:bldP spid="1677356" grpId="0" animBg="1"/>
      <p:bldP spid="1677357" grpId="0" animBg="1"/>
      <p:bldP spid="1677358" grpId="0" animBg="1"/>
      <p:bldP spid="1677359" grpId="0" animBg="1"/>
      <p:bldP spid="1677360" grpId="0" animBg="1"/>
      <p:bldP spid="1677361" grpId="0" animBg="1"/>
      <p:bldP spid="1677362" grpId="0" animBg="1"/>
      <p:bldP spid="1677363" grpId="0" animBg="1"/>
      <p:bldP spid="1677364" grpId="0" animBg="1"/>
      <p:bldP spid="1677365" grpId="0" animBg="1"/>
      <p:bldP spid="1677366" grpId="0" animBg="1"/>
      <p:bldP spid="1677367" grpId="0" animBg="1"/>
      <p:bldP spid="1677368" grpId="0" animBg="1"/>
      <p:bldP spid="1677369" grpId="0" animBg="1"/>
      <p:bldP spid="1677370" grpId="0" animBg="1"/>
      <p:bldP spid="1677371" grpId="0" animBg="1"/>
      <p:bldP spid="1677372" grpId="0" animBg="1"/>
      <p:bldP spid="1677373" grpId="0" animBg="1"/>
      <p:bldP spid="1677374" grpId="0" animBg="1"/>
      <p:bldP spid="1677377" grpId="0"/>
      <p:bldP spid="167737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Thomas Moscibroda, Microsoft Research</a:t>
            </a:r>
          </a:p>
        </p:txBody>
      </p:sp>
      <p:sp>
        <p:nvSpPr>
          <p:cNvPr id="195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1898" y="1153794"/>
            <a:ext cx="8435975" cy="5270452"/>
          </a:xfrm>
        </p:spPr>
        <p:txBody>
          <a:bodyPr>
            <a:normAutofit fontScale="77500" lnSpcReduction="20000"/>
          </a:bodyPr>
          <a:lstStyle/>
          <a:p>
            <a:pPr>
              <a:buSzPct val="100000"/>
              <a:buNone/>
            </a:pPr>
            <a:r>
              <a:rPr lang="en-US" u="sng" dirty="0" smtClean="0">
                <a:sym typeface="Wingdings" pitchFamily="2" charset="2"/>
              </a:rPr>
              <a:t>Algorithms / Theory:</a:t>
            </a:r>
          </a:p>
          <a:p>
            <a:pPr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	Cognitive Networks will potentially be huge</a:t>
            </a:r>
          </a:p>
          <a:p>
            <a:pPr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	Cognitive algorithms are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local, distributed algorithms! </a:t>
            </a:r>
          </a:p>
          <a:p>
            <a:pPr>
              <a:buSzPct val="100000"/>
              <a:buNone/>
            </a:pP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	</a:t>
            </a:r>
            <a:r>
              <a:rPr lang="de-CH" dirty="0" smtClean="0"/>
              <a:t>Theory of local computability </a:t>
            </a:r>
            <a:r>
              <a:rPr lang="de-CH" sz="1700" dirty="0" smtClean="0"/>
              <a:t>!  </a:t>
            </a:r>
            <a:r>
              <a:rPr lang="de-CH" sz="1500" dirty="0" smtClean="0"/>
              <a:t>[PODC’04, PODC‘05, ICDCS‘06, SODA‘06, SPAA‘07 ]</a:t>
            </a:r>
          </a:p>
          <a:p>
            <a:pPr marL="381000" indent="-381000" eaLnBrk="1" hangingPunct="1">
              <a:buFontTx/>
              <a:buNone/>
              <a:defRPr/>
            </a:pPr>
            <a:endParaRPr lang="de-CH" dirty="0" smtClean="0"/>
          </a:p>
          <a:p>
            <a:pPr marL="381000" indent="-381000" eaLnBrk="1" hangingPunct="1">
              <a:buFontTx/>
              <a:buNone/>
              <a:defRPr/>
            </a:pPr>
            <a:r>
              <a:rPr lang="de-CH" dirty="0" smtClean="0"/>
              <a:t>1) Certain tasks are inherently global </a:t>
            </a:r>
          </a:p>
          <a:p>
            <a:pPr marL="800100" lvl="1" eaLnBrk="1" hangingPunct="1">
              <a:defRPr/>
            </a:pPr>
            <a:r>
              <a:rPr lang="de-CH" sz="2000" dirty="0" smtClean="0">
                <a:solidFill>
                  <a:srgbClr val="FF0000"/>
                </a:solidFill>
              </a:rPr>
              <a:t>MST</a:t>
            </a:r>
            <a:endParaRPr lang="de-CH" sz="2000" dirty="0" smtClean="0"/>
          </a:p>
          <a:p>
            <a:pPr marL="800100" lvl="1" eaLnBrk="1" hangingPunct="1">
              <a:defRPr/>
            </a:pPr>
            <a:r>
              <a:rPr lang="de-CH" sz="2000" dirty="0" smtClean="0">
                <a:solidFill>
                  <a:srgbClr val="FF0000"/>
                </a:solidFill>
              </a:rPr>
              <a:t>(Global) Leader election</a:t>
            </a:r>
          </a:p>
          <a:p>
            <a:pPr marL="800100" lvl="1" eaLnBrk="1" hangingPunct="1">
              <a:defRPr/>
            </a:pPr>
            <a:r>
              <a:rPr lang="de-CH" sz="2000" dirty="0" smtClean="0">
                <a:solidFill>
                  <a:srgbClr val="FF0000"/>
                </a:solidFill>
              </a:rPr>
              <a:t>Count number of nodes</a:t>
            </a:r>
          </a:p>
          <a:p>
            <a:pPr marL="400050" eaLnBrk="1" hangingPunct="1">
              <a:buFontTx/>
              <a:buNone/>
              <a:defRPr/>
            </a:pPr>
            <a:r>
              <a:rPr lang="de-CH" dirty="0" smtClean="0"/>
              <a:t>2) Other tasks are trivially local</a:t>
            </a:r>
          </a:p>
          <a:p>
            <a:pPr marL="800100" lvl="1" eaLnBrk="1" hangingPunct="1">
              <a:defRPr/>
            </a:pPr>
            <a:r>
              <a:rPr lang="de-CH" sz="2000" dirty="0" smtClean="0">
                <a:solidFill>
                  <a:srgbClr val="FF0000"/>
                </a:solidFill>
              </a:rPr>
              <a:t>Count number of neighbors</a:t>
            </a:r>
          </a:p>
          <a:p>
            <a:pPr marL="800100" lvl="1" eaLnBrk="1" hangingPunct="1">
              <a:defRPr/>
            </a:pPr>
            <a:r>
              <a:rPr lang="de-CH" sz="2000" dirty="0" smtClean="0">
                <a:solidFill>
                  <a:srgbClr val="FF0000"/>
                </a:solidFill>
              </a:rPr>
              <a:t>etc...</a:t>
            </a:r>
          </a:p>
          <a:p>
            <a:pPr marL="400050" eaLnBrk="1" hangingPunct="1">
              <a:buFontTx/>
              <a:buNone/>
              <a:defRPr/>
            </a:pPr>
            <a:r>
              <a:rPr lang="de-CH" dirty="0" smtClean="0"/>
              <a:t>3) Many problems are “in the middle“</a:t>
            </a:r>
          </a:p>
          <a:p>
            <a:pPr marL="800100" lvl="1" eaLnBrk="1" hangingPunct="1">
              <a:defRPr/>
            </a:pPr>
            <a:r>
              <a:rPr lang="de-CH" sz="2000" dirty="0" smtClean="0">
                <a:solidFill>
                  <a:srgbClr val="FF0000"/>
                </a:solidFill>
              </a:rPr>
              <a:t>Clustering, local coordination</a:t>
            </a:r>
          </a:p>
          <a:p>
            <a:pPr marL="800100" lvl="1" eaLnBrk="1" hangingPunct="1">
              <a:defRPr/>
            </a:pPr>
            <a:r>
              <a:rPr lang="de-CH" sz="2000" dirty="0" smtClean="0">
                <a:solidFill>
                  <a:srgbClr val="FF0000"/>
                </a:solidFill>
              </a:rPr>
              <a:t>Coloring, Scheduling</a:t>
            </a:r>
          </a:p>
          <a:p>
            <a:pPr marL="800100" lvl="1">
              <a:defRPr/>
            </a:pPr>
            <a:r>
              <a:rPr lang="de-CH" dirty="0" smtClean="0">
                <a:solidFill>
                  <a:srgbClr val="FF0000"/>
                </a:solidFill>
              </a:rPr>
              <a:t>Synchronization</a:t>
            </a:r>
          </a:p>
          <a:p>
            <a:pPr marL="800100" lvl="1" eaLnBrk="1" hangingPunct="1">
              <a:defRPr/>
            </a:pPr>
            <a:r>
              <a:rPr lang="de-CH" sz="2000" dirty="0" smtClean="0">
                <a:solidFill>
                  <a:srgbClr val="FF0000"/>
                </a:solidFill>
              </a:rPr>
              <a:t>Spectrum Assignment, Spectrum Leasing</a:t>
            </a:r>
          </a:p>
          <a:p>
            <a:pPr marL="800100" lvl="1" eaLnBrk="1" hangingPunct="1">
              <a:defRPr/>
            </a:pPr>
            <a:r>
              <a:rPr lang="de-CH" dirty="0" smtClean="0">
                <a:solidFill>
                  <a:srgbClr val="FF0000"/>
                </a:solidFill>
              </a:rPr>
              <a:t>Task Assignment</a:t>
            </a:r>
            <a:endParaRPr lang="de-CH" sz="2000" dirty="0" smtClean="0">
              <a:solidFill>
                <a:srgbClr val="FF0000"/>
              </a:solidFill>
            </a:endParaRPr>
          </a:p>
          <a:p>
            <a:pPr marL="400050" eaLnBrk="1" hangingPunct="1">
              <a:buFontTx/>
              <a:buNone/>
              <a:defRPr/>
            </a:pPr>
            <a:endParaRPr lang="de-CH" dirty="0" smtClean="0"/>
          </a:p>
          <a:p>
            <a:pPr marL="400050" eaLnBrk="1" hangingPunct="1">
              <a:defRPr/>
            </a:pPr>
            <a:endParaRPr lang="de-CH" dirty="0" smtClean="0"/>
          </a:p>
          <a:p>
            <a:pPr marL="400050" eaLnBrk="1" hangingPunct="1">
              <a:defRPr/>
            </a:pPr>
            <a:endParaRPr lang="de-CH" dirty="0" smtClean="0"/>
          </a:p>
          <a:p>
            <a:pPr marL="800100" lvl="1" indent="-342900" eaLnBrk="1" hangingPunct="1">
              <a:defRPr/>
            </a:pPr>
            <a:endParaRPr lang="de-CH" sz="1800" dirty="0" smtClean="0"/>
          </a:p>
          <a:p>
            <a:pPr marL="381000" indent="-381000" eaLnBrk="1" hangingPunct="1">
              <a:buFontTx/>
              <a:buNone/>
              <a:defRPr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  <a:defRPr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  <a:defRPr/>
            </a:pP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1295400" y="0"/>
            <a:ext cx="7848600" cy="114300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Cognitive Networks:              Challenges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7532" y="209486"/>
            <a:ext cx="216193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MATH</a:t>
            </a:r>
            <a:endParaRPr lang="en-US" sz="40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11"/>
          <p:cNvSpPr txBox="1">
            <a:spLocks/>
          </p:cNvSpPr>
          <p:nvPr/>
        </p:nvSpPr>
        <p:spPr>
          <a:xfrm>
            <a:off x="1457002" y="1185498"/>
            <a:ext cx="7184078" cy="516958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dirty="0" smtClean="0">
                <a:sym typeface="Wingdings" pitchFamily="2" charset="2"/>
              </a:rPr>
              <a:t>Load-balancing in 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infrastructure-based networks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dirty="0" smtClean="0">
                <a:sym typeface="Wingdings" pitchFamily="2" charset="2"/>
              </a:rPr>
              <a:t>Assign spectrum where spectrum is needed! 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dirty="0" smtClean="0">
                <a:sym typeface="Wingdings" pitchFamily="2" charset="2"/>
              </a:rPr>
              <a:t>Huge potential for better fairness and spectrum utilization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dirty="0" smtClean="0">
                <a:sym typeface="Wingdings" pitchFamily="2" charset="2"/>
              </a:rPr>
              <a:t>Building systems and applications important! 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2000" dirty="0" smtClean="0">
                <a:sym typeface="Wingdings" pitchFamily="2" charset="2"/>
              </a:rPr>
              <a:t>But, also plenty of fundamentally 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new theoretical problems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2000" dirty="0" smtClean="0">
                <a:sym typeface="Wingdings" pitchFamily="2" charset="2"/>
              </a:rPr>
              <a:t>	 new models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2000" dirty="0" smtClean="0">
                <a:sym typeface="Wingdings" pitchFamily="2" charset="2"/>
              </a:rPr>
              <a:t>	 new algorithmic paradigms (algorithms for new models)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2000" dirty="0" smtClean="0">
                <a:sym typeface="Wingdings" pitchFamily="2" charset="2"/>
              </a:rPr>
              <a:t>	 new theoretical underpinnings 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100000"/>
            </a:pPr>
            <a:endParaRPr lang="en-US" sz="2000" dirty="0" smtClean="0">
              <a:sym typeface="Wingdings" pitchFamily="2" charset="2"/>
            </a:endParaRP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</a:pPr>
            <a:endParaRPr lang="en-US" sz="20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pic>
        <p:nvPicPr>
          <p:cNvPr id="22" name="Picture 41" descr="think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3622" y="5205926"/>
            <a:ext cx="676275" cy="9525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 rot="17917005">
            <a:off x="-252534" y="4187128"/>
            <a:ext cx="216193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MATH</a:t>
            </a:r>
            <a:endParaRPr lang="en-US" sz="40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advTm="4163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Adaptive Channel Width (ACW)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Adaptive Channel Width is a key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enabling technology </a:t>
            </a: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for Cognitive Radio Networking</a:t>
            </a:r>
          </a:p>
          <a:p>
            <a:pPr marL="539496" indent="-457200">
              <a:buClrTx/>
              <a:buSzPct val="100000"/>
              <a:buNone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Why? </a:t>
            </a:r>
          </a:p>
          <a:p>
            <a:pPr marL="539496" indent="-457200">
              <a:buClrTx/>
              <a:buSzPct val="100000"/>
              <a:buNone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Picture 71" descr="exclamation_mark_yellow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0008" y="1580806"/>
            <a:ext cx="863992" cy="871538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657350" y="3268980"/>
            <a:ext cx="6286500" cy="6629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Nice Properties (range, power, throughput)</a:t>
            </a:r>
            <a:endParaRPr lang="en-US" sz="2400" dirty="0"/>
          </a:p>
        </p:txBody>
      </p:sp>
      <p:pic>
        <p:nvPicPr>
          <p:cNvPr id="7" name="Picture 6" descr="zune_clon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08766" y="4735424"/>
            <a:ext cx="942366" cy="942366"/>
          </a:xfrm>
          <a:prstGeom prst="rect">
            <a:avLst/>
          </a:prstGeom>
        </p:spPr>
      </p:pic>
      <p:pic>
        <p:nvPicPr>
          <p:cNvPr id="8" name="Picture 7" descr="zune_clon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82579" y="4917007"/>
            <a:ext cx="945174" cy="945174"/>
          </a:xfrm>
          <a:prstGeom prst="rect">
            <a:avLst/>
          </a:prstGeom>
        </p:spPr>
      </p:pic>
      <p:grpSp>
        <p:nvGrpSpPr>
          <p:cNvPr id="9" name="Group 10"/>
          <p:cNvGrpSpPr/>
          <p:nvPr/>
        </p:nvGrpSpPr>
        <p:grpSpPr>
          <a:xfrm>
            <a:off x="3949511" y="4998478"/>
            <a:ext cx="2777292" cy="525142"/>
            <a:chOff x="5715000" y="990600"/>
            <a:chExt cx="2272145" cy="833582"/>
          </a:xfrm>
        </p:grpSpPr>
        <p:sp>
          <p:nvSpPr>
            <p:cNvPr id="10" name="Freeform 9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ranveer5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1593" y="4286250"/>
            <a:ext cx="1776679" cy="152019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800350" y="4000500"/>
            <a:ext cx="5083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Application: Music sharing, ad hoc communication, …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1637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Adaptive Channel Width (ACW)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Adaptive Channel Width is a key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enabling technology </a:t>
            </a: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for Cognitive Radio Networking</a:t>
            </a:r>
          </a:p>
          <a:p>
            <a:pPr marL="539496" indent="-457200">
              <a:buClrTx/>
              <a:buSzPct val="100000"/>
              <a:buNone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Why? </a:t>
            </a:r>
          </a:p>
          <a:p>
            <a:pPr marL="539496" indent="-457200">
              <a:buClrTx/>
              <a:buSzPct val="100000"/>
              <a:buNone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Picture 71" descr="exclamation_mark_yellow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0008" y="1580806"/>
            <a:ext cx="863992" cy="871538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657350" y="3268980"/>
            <a:ext cx="6286500" cy="8572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dirty="0" smtClean="0"/>
              <a:t>Cope with Fragmented Spectrum </a:t>
            </a:r>
          </a:p>
          <a:p>
            <a:pPr marL="457200" indent="-457200"/>
            <a:r>
              <a:rPr lang="en-US" sz="2400" dirty="0" smtClean="0"/>
              <a:t>	(Primary users)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069080" y="4274820"/>
            <a:ext cx="3841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Application: TV-Bands, White-spaces, …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956034" y="6182088"/>
            <a:ext cx="2838321" cy="154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4216211" y="5442365"/>
            <a:ext cx="1479644" cy="134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379509" y="5623112"/>
            <a:ext cx="788098" cy="3109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5120572" y="5913254"/>
            <a:ext cx="517876" cy="1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5907857" y="5922479"/>
            <a:ext cx="517876" cy="1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V="1">
            <a:off x="4956034" y="5922964"/>
            <a:ext cx="422699" cy="1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4956034" y="5622081"/>
            <a:ext cx="422699" cy="1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955854" y="5063392"/>
            <a:ext cx="2885126" cy="16991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739457" y="5461526"/>
            <a:ext cx="1093555" cy="34149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003665" y="5291612"/>
            <a:ext cx="406941" cy="241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6254711" y="5631442"/>
            <a:ext cx="375066" cy="45144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560127" y="5309936"/>
            <a:ext cx="671227" cy="21322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309161" y="5309936"/>
            <a:ext cx="406941" cy="241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6785940" y="5288280"/>
            <a:ext cx="406941" cy="1349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699615" y="5869656"/>
            <a:ext cx="727006" cy="26320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1" name="Picture 30" descr="defaul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7944" y="4929187"/>
            <a:ext cx="1449803" cy="1265873"/>
          </a:xfrm>
          <a:prstGeom prst="rect">
            <a:avLst/>
          </a:prstGeom>
        </p:spPr>
      </p:pic>
      <p:pic>
        <p:nvPicPr>
          <p:cNvPr id="32" name="Picture 31" descr="yunnan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445" y="4812030"/>
            <a:ext cx="1167766" cy="119261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1789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Adaptive Channel Width (ACW)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Adaptive Channel Width is a key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enabling technology </a:t>
            </a: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for Cognitive Radio Networking</a:t>
            </a:r>
          </a:p>
          <a:p>
            <a:pPr marL="539496" indent="-457200">
              <a:buClrTx/>
              <a:buSzPct val="100000"/>
              <a:buNone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Why? </a:t>
            </a:r>
          </a:p>
          <a:p>
            <a:pPr marL="539496" indent="-457200">
              <a:buClrTx/>
              <a:buSzPct val="100000"/>
              <a:buNone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Picture 71" descr="exclamation_mark_yellow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0008" y="1580806"/>
            <a:ext cx="863992" cy="871538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657350" y="3268980"/>
            <a:ext cx="6286500" cy="8572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 startAt="3"/>
            </a:pPr>
            <a:r>
              <a:rPr lang="en-US" sz="2400" dirty="0" smtClean="0"/>
              <a:t>(A new knob for) </a:t>
            </a:r>
          </a:p>
          <a:p>
            <a:pPr marL="457200" indent="-457200"/>
            <a:r>
              <a:rPr lang="en-US" sz="2400" dirty="0" smtClean="0"/>
              <a:t>	Optimizing Spectrum Utilization </a:t>
            </a:r>
            <a:endParaRPr lang="en-US" sz="2400" dirty="0"/>
          </a:p>
        </p:txBody>
      </p:sp>
      <p:pic>
        <p:nvPicPr>
          <p:cNvPr id="34" name="Picture 32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85458" y="4776303"/>
            <a:ext cx="490779" cy="568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51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01809" y="5256125"/>
            <a:ext cx="484144" cy="560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30" descr="cisco_basestatio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52326" y="5498198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Cloud Callout 36"/>
          <p:cNvSpPr/>
          <p:nvPr/>
        </p:nvSpPr>
        <p:spPr>
          <a:xfrm>
            <a:off x="7589521" y="5257800"/>
            <a:ext cx="1554480" cy="901509"/>
          </a:xfrm>
          <a:prstGeom prst="cloudCallout">
            <a:avLst>
              <a:gd name="adj1" fmla="val 22645"/>
              <a:gd name="adj2" fmla="val 347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>
            <a:stCxn id="36" idx="3"/>
            <a:endCxn id="37" idx="0"/>
          </p:cNvCxnSpPr>
          <p:nvPr/>
        </p:nvCxnSpPr>
        <p:spPr>
          <a:xfrm flipV="1">
            <a:off x="7009539" y="5708555"/>
            <a:ext cx="584804" cy="9444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875020" y="5314950"/>
            <a:ext cx="525780" cy="297180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49" idx="3"/>
          </p:cNvCxnSpPr>
          <p:nvPr/>
        </p:nvCxnSpPr>
        <p:spPr>
          <a:xfrm>
            <a:off x="4484615" y="5128948"/>
            <a:ext cx="1870465" cy="654632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880360" y="5623560"/>
            <a:ext cx="3429000" cy="308610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973216" y="6042578"/>
            <a:ext cx="1378946" cy="126828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30" descr="cisco_basestatio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258427" y="4249815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4" name="Straight Connector 43"/>
          <p:cNvCxnSpPr/>
          <p:nvPr/>
        </p:nvCxnSpPr>
        <p:spPr>
          <a:xfrm rot="10800000" flipV="1">
            <a:off x="6984462" y="4816893"/>
            <a:ext cx="1284051" cy="82685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8283104" y="3975451"/>
            <a:ext cx="505838" cy="68094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48" idx="3"/>
          </p:cNvCxnSpPr>
          <p:nvPr/>
        </p:nvCxnSpPr>
        <p:spPr>
          <a:xfrm rot="10800000" flipV="1">
            <a:off x="7648374" y="4560570"/>
            <a:ext cx="444066" cy="1336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51" descr="lapt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00184" y="3023112"/>
            <a:ext cx="534963" cy="619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7" descr="zune_clon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997838" y="4236638"/>
            <a:ext cx="650536" cy="650536"/>
          </a:xfrm>
          <a:prstGeom prst="rect">
            <a:avLst/>
          </a:prstGeom>
        </p:spPr>
      </p:pic>
      <p:pic>
        <p:nvPicPr>
          <p:cNvPr id="49" name="Picture 48" descr="zune_clon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834079" y="4803680"/>
            <a:ext cx="650536" cy="650536"/>
          </a:xfrm>
          <a:prstGeom prst="rect">
            <a:avLst/>
          </a:prstGeom>
        </p:spPr>
      </p:pic>
      <p:cxnSp>
        <p:nvCxnSpPr>
          <p:cNvPr id="50" name="Straight Connector 49"/>
          <p:cNvCxnSpPr/>
          <p:nvPr/>
        </p:nvCxnSpPr>
        <p:spPr>
          <a:xfrm rot="5400000">
            <a:off x="8391810" y="5065191"/>
            <a:ext cx="339013" cy="11479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58" descr="cellphon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61510" y="5948045"/>
            <a:ext cx="367087" cy="555625"/>
          </a:xfrm>
          <a:prstGeom prst="rect">
            <a:avLst/>
          </a:prstGeom>
        </p:spPr>
      </p:pic>
      <p:grpSp>
        <p:nvGrpSpPr>
          <p:cNvPr id="65" name="Group 64"/>
          <p:cNvGrpSpPr/>
          <p:nvPr/>
        </p:nvGrpSpPr>
        <p:grpSpPr>
          <a:xfrm>
            <a:off x="441960" y="4445000"/>
            <a:ext cx="2053887" cy="2059123"/>
            <a:chOff x="441960" y="4445000"/>
            <a:chExt cx="2053887" cy="2059123"/>
          </a:xfrm>
        </p:grpSpPr>
        <p:pic>
          <p:nvPicPr>
            <p:cNvPr id="33" name="Picture 32" descr="thomas.jpg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41960" y="4445000"/>
              <a:ext cx="1389698" cy="1852930"/>
            </a:xfrm>
            <a:prstGeom prst="rect">
              <a:avLst/>
            </a:prstGeom>
          </p:spPr>
        </p:pic>
        <p:sp>
          <p:nvSpPr>
            <p:cNvPr id="61" name="Rounded Rectangle 60"/>
            <p:cNvSpPr/>
            <p:nvPr/>
          </p:nvSpPr>
          <p:spPr>
            <a:xfrm rot="20826336">
              <a:off x="662447" y="5970723"/>
              <a:ext cx="1833400" cy="5334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This talk!</a:t>
              </a:r>
              <a:endParaRPr lang="en-US" sz="2400" dirty="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2080260" y="4297680"/>
            <a:ext cx="422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Application: </a:t>
            </a:r>
            <a:r>
              <a:rPr lang="en-US" dirty="0" smtClean="0">
                <a:solidFill>
                  <a:srgbClr val="FF0000"/>
                </a:solidFill>
              </a:rPr>
              <a:t>Infrastructure-based networks</a:t>
            </a:r>
            <a:r>
              <a:rPr lang="en-US" dirty="0" smtClean="0"/>
              <a:t>!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199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7848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724400"/>
          </a:xfrm>
        </p:spPr>
        <p:txBody>
          <a:bodyPr>
            <a:normAutofit/>
          </a:bodyPr>
          <a:lstStyle/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Adaptive Channel Width is a key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enabling technology </a:t>
            </a:r>
          </a:p>
          <a:p>
            <a:pPr marL="539496" indent="-457200">
              <a:buClrTx/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for Cognitive Radio Networking</a:t>
            </a:r>
          </a:p>
          <a:p>
            <a:pPr marL="539496" indent="-457200">
              <a:buClrTx/>
              <a:buSzPct val="100000"/>
              <a:buNone/>
            </a:pPr>
            <a:endParaRPr lang="en-US" dirty="0" smtClean="0">
              <a:sym typeface="Wingdings" pitchFamily="2" charset="2"/>
            </a:endParaRPr>
          </a:p>
          <a:p>
            <a:pPr marL="539496" indent="-457200">
              <a:buClrTx/>
              <a:buSzPct val="100000"/>
              <a:buFont typeface="+mj-lt"/>
              <a:buAutoNum type="arabicPeriod"/>
            </a:pPr>
            <a:endParaRPr lang="en-US" dirty="0" smtClean="0">
              <a:sym typeface="Wingdings" pitchFamily="2" charset="2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914400"/>
            <a:ext cx="7543800" cy="1588"/>
          </a:xfrm>
          <a:prstGeom prst="line">
            <a:avLst/>
          </a:prstGeom>
          <a:ln w="28575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b="100000"/>
              </a:path>
              <a:tileRect t="-100000" r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Picture 71" descr="exclamation_mark_yellow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0008" y="1580806"/>
            <a:ext cx="863992" cy="871538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931670" y="2491740"/>
            <a:ext cx="6286500" cy="5715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Nice Properties (range, power, throughput)</a:t>
            </a:r>
            <a:endParaRPr lang="en-US" sz="2400" dirty="0"/>
          </a:p>
        </p:txBody>
      </p:sp>
      <p:sp>
        <p:nvSpPr>
          <p:cNvPr id="15" name="Rounded Rectangle 14"/>
          <p:cNvSpPr/>
          <p:nvPr/>
        </p:nvSpPr>
        <p:spPr>
          <a:xfrm>
            <a:off x="1965960" y="3223260"/>
            <a:ext cx="6286500" cy="5486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dirty="0" smtClean="0"/>
              <a:t>Cope with Fragmented Spectrum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981200" y="3958590"/>
            <a:ext cx="6286500" cy="5562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 startAt="3"/>
            </a:pPr>
            <a:r>
              <a:rPr lang="en-US" sz="2400" dirty="0" smtClean="0"/>
              <a:t>Optimizing Spectrum Utilization</a:t>
            </a:r>
            <a:endParaRPr lang="en-US" sz="2400" dirty="0"/>
          </a:p>
        </p:txBody>
      </p:sp>
      <p:sp>
        <p:nvSpPr>
          <p:cNvPr id="17" name="Right Arrow 16"/>
          <p:cNvSpPr/>
          <p:nvPr/>
        </p:nvSpPr>
        <p:spPr>
          <a:xfrm>
            <a:off x="262890" y="3897630"/>
            <a:ext cx="1440180" cy="65151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This talk</a:t>
            </a:r>
            <a:endParaRPr lang="en-US" b="1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506924" y="4727642"/>
            <a:ext cx="7364702" cy="16581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>
            <a:off x="5272391" y="5311303"/>
            <a:ext cx="2344366" cy="243190"/>
          </a:xfrm>
          <a:prstGeom prst="bentConnector3">
            <a:avLst>
              <a:gd name="adj1" fmla="val -207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>
            <a:off x="4957863" y="5308060"/>
            <a:ext cx="2668622" cy="489625"/>
          </a:xfrm>
          <a:prstGeom prst="bentConnector3">
            <a:avLst>
              <a:gd name="adj1" fmla="val -304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/>
          <p:nvPr/>
        </p:nvCxnSpPr>
        <p:spPr>
          <a:xfrm>
            <a:off x="4708186" y="5321030"/>
            <a:ext cx="2928026" cy="739302"/>
          </a:xfrm>
          <a:prstGeom prst="bentConnector3">
            <a:avLst>
              <a:gd name="adj1" fmla="val -498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723762" y="5321029"/>
            <a:ext cx="12131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Models</a:t>
            </a:r>
          </a:p>
          <a:p>
            <a:r>
              <a:rPr lang="en-US" dirty="0" smtClean="0"/>
              <a:t>Algorithms</a:t>
            </a:r>
          </a:p>
          <a:p>
            <a:r>
              <a:rPr lang="en-US" dirty="0" smtClean="0"/>
              <a:t>Theory</a:t>
            </a:r>
            <a:endParaRPr lang="en-US" dirty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1588007" y="4891392"/>
            <a:ext cx="4958707" cy="54637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39496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 2"/>
              <a:buNone/>
              <a:tabLst/>
              <a:defRPr/>
            </a:pPr>
            <a:r>
              <a:rPr lang="en-US" sz="2400" dirty="0" smtClean="0">
                <a:sym typeface="Wingdings" pitchFamily="2" charset="2"/>
              </a:rPr>
              <a:t>Cognitive Networking MATH…?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	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539496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9496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266700" y="5341620"/>
            <a:ext cx="1440180" cy="65151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This talk</a:t>
            </a:r>
            <a:endParaRPr lang="en-US" b="1" dirty="0"/>
          </a:p>
        </p:txBody>
      </p:sp>
      <p:sp>
        <p:nvSpPr>
          <p:cNvPr id="26" name="Rectangle 25"/>
          <p:cNvSpPr/>
          <p:nvPr/>
        </p:nvSpPr>
        <p:spPr>
          <a:xfrm rot="1225971">
            <a:off x="1536212" y="5524437"/>
            <a:ext cx="24704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MATH</a:t>
            </a:r>
            <a:endParaRPr lang="en-US" sz="40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advTm="5238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5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896938"/>
            <a:ext cx="8435975" cy="4724400"/>
          </a:xfrm>
        </p:spPr>
        <p:txBody>
          <a:bodyPr/>
          <a:lstStyle/>
          <a:p>
            <a:pPr marL="800100" lvl="1" indent="-342900" eaLnBrk="1" hangingPunct="1"/>
            <a:endParaRPr lang="de-CH" sz="1800" dirty="0" smtClean="0"/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5" name="Picture 27" descr="howeyGfloor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1397000" y="2205404"/>
            <a:ext cx="7454900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Infrastructure-Based Networks (e.g. Wi-Fi)</a:t>
            </a:r>
            <a:endParaRPr lang="en-US" sz="1600" dirty="0" smtClean="0"/>
          </a:p>
        </p:txBody>
      </p:sp>
      <p:sp>
        <p:nvSpPr>
          <p:cNvPr id="26629" name="Rectangle 28"/>
          <p:cNvSpPr>
            <a:spLocks noChangeArrowheads="1"/>
          </p:cNvSpPr>
          <p:nvPr/>
        </p:nvSpPr>
        <p:spPr bwMode="auto">
          <a:xfrm>
            <a:off x="2181225" y="2180004"/>
            <a:ext cx="5103812" cy="5365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29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7912" y="2916604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16662" y="40564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1162" y="46993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3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29225" y="33150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4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75262" y="29420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40125" y="27467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6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84550" y="48247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9525" y="52359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9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5637" y="29928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14487" y="31769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7512" y="24943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3507154"/>
            <a:ext cx="5572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56187" y="47358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94262" y="51835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2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8837" y="2635617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Freeform 58"/>
          <p:cNvSpPr>
            <a:spLocks/>
          </p:cNvSpPr>
          <p:nvPr/>
        </p:nvSpPr>
        <p:spPr bwMode="auto">
          <a:xfrm>
            <a:off x="6170612" y="1789479"/>
            <a:ext cx="2973388" cy="2759075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chemeClr val="folHlink">
              <a:alpha val="3490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2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60987" y="517402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TextBox 33"/>
          <p:cNvSpPr txBox="1">
            <a:spLocks noChangeArrowheads="1"/>
          </p:cNvSpPr>
          <p:nvPr/>
        </p:nvSpPr>
        <p:spPr bwMode="auto">
          <a:xfrm>
            <a:off x="1426430" y="1169866"/>
            <a:ext cx="78851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dirty="0"/>
              <a:t> Each client associates with AP that offers best SINR</a:t>
            </a:r>
          </a:p>
          <a:p>
            <a:pPr algn="l"/>
            <a:r>
              <a:rPr lang="en-US" dirty="0"/>
              <a:t> </a:t>
            </a:r>
          </a:p>
        </p:txBody>
      </p:sp>
      <p:sp>
        <p:nvSpPr>
          <p:cNvPr id="36" name="Freeform 55"/>
          <p:cNvSpPr>
            <a:spLocks/>
          </p:cNvSpPr>
          <p:nvPr/>
        </p:nvSpPr>
        <p:spPr bwMode="auto">
          <a:xfrm rot="-7588724">
            <a:off x="703262" y="2418129"/>
            <a:ext cx="2840037" cy="3300413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FC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5" name="Picture 38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65637" y="32849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Freeform 58"/>
          <p:cNvSpPr>
            <a:spLocks/>
          </p:cNvSpPr>
          <p:nvPr/>
        </p:nvSpPr>
        <p:spPr bwMode="auto">
          <a:xfrm>
            <a:off x="3194050" y="1878379"/>
            <a:ext cx="3019425" cy="2293938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rgbClr val="00B0F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95987" y="5558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31267" y="51505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14787" y="56572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58577" y="51124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08157" y="46933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83417" y="528007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01677" y="41294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39677" y="427042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06477" y="463999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44427" y="57296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36607" y="55048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13207" y="472381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22357" y="5939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72137" y="58058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Freeform 55"/>
          <p:cNvSpPr>
            <a:spLocks/>
          </p:cNvSpPr>
          <p:nvPr/>
        </p:nvSpPr>
        <p:spPr bwMode="auto">
          <a:xfrm>
            <a:off x="3317875" y="4010392"/>
            <a:ext cx="3671887" cy="2459037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00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137160" y="5795010"/>
            <a:ext cx="3086100" cy="646331"/>
            <a:chOff x="137160" y="5795010"/>
            <a:chExt cx="3086100" cy="646331"/>
          </a:xfrm>
        </p:grpSpPr>
        <p:sp>
          <p:nvSpPr>
            <p:cNvPr id="60" name="TextBox 59"/>
            <p:cNvSpPr txBox="1"/>
            <p:nvPr/>
          </p:nvSpPr>
          <p:spPr>
            <a:xfrm>
              <a:off x="137160" y="5795010"/>
              <a:ext cx="288252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Hotspots</a:t>
              </a:r>
              <a:r>
                <a:rPr lang="en-US" dirty="0" smtClean="0"/>
                <a:t> can appear</a:t>
              </a:r>
            </a:p>
            <a:p>
              <a:r>
                <a:rPr lang="en-US" dirty="0" smtClean="0">
                  <a:sym typeface="Wingdings" pitchFamily="2" charset="2"/>
                </a:rPr>
                <a:t> Client throughput suffers!</a:t>
              </a:r>
              <a:endParaRPr lang="en-US" dirty="0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flipV="1">
              <a:off x="2503170" y="5806440"/>
              <a:ext cx="720090" cy="24003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6" name="Picture 65" descr="exclamation_mark_yellow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8368" y="5986462"/>
            <a:ext cx="863992" cy="871538"/>
          </a:xfrm>
          <a:prstGeom prst="rect">
            <a:avLst/>
          </a:prstGeom>
        </p:spPr>
      </p:pic>
      <p:sp>
        <p:nvSpPr>
          <p:cNvPr id="65" name="Rounded Rectangle 64"/>
          <p:cNvSpPr/>
          <p:nvPr/>
        </p:nvSpPr>
        <p:spPr>
          <a:xfrm>
            <a:off x="6892290" y="5920740"/>
            <a:ext cx="2080260" cy="6629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Idea: </a:t>
            </a:r>
          </a:p>
          <a:p>
            <a:pPr algn="ctr"/>
            <a:r>
              <a:rPr lang="en-US" b="1" dirty="0" smtClean="0"/>
              <a:t>Load-Balancing</a:t>
            </a:r>
            <a:endParaRPr lang="en-US" b="1" dirty="0"/>
          </a:p>
        </p:txBody>
      </p:sp>
    </p:spTree>
    <p:custDataLst>
      <p:tags r:id="rId1"/>
    </p:custDataLst>
  </p:cSld>
  <p:clrMapOvr>
    <a:masterClrMapping/>
  </p:clrMapOvr>
  <p:transition advTm="311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0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00"/>
                            </p:stCondLst>
                            <p:childTnLst>
                              <p:par>
                                <p:cTn id="9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0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0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6" grpId="0" animBg="1"/>
      <p:bldP spid="56" grpId="0" animBg="1"/>
      <p:bldP spid="57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896938"/>
            <a:ext cx="8435975" cy="4724400"/>
          </a:xfrm>
        </p:spPr>
        <p:txBody>
          <a:bodyPr/>
          <a:lstStyle/>
          <a:p>
            <a:pPr marL="800100" lvl="1" indent="-342900" eaLnBrk="1" hangingPunct="1"/>
            <a:endParaRPr lang="de-CH" sz="1800" dirty="0" smtClean="0"/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5" name="Picture 27" descr="howeyGfloor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1397000" y="2205404"/>
            <a:ext cx="7454900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Previous Approaches - 1</a:t>
            </a:r>
            <a:endParaRPr lang="en-US" sz="1600" dirty="0" smtClean="0"/>
          </a:p>
        </p:txBody>
      </p:sp>
      <p:sp>
        <p:nvSpPr>
          <p:cNvPr id="26629" name="Rectangle 28"/>
          <p:cNvSpPr>
            <a:spLocks noChangeArrowheads="1"/>
          </p:cNvSpPr>
          <p:nvPr/>
        </p:nvSpPr>
        <p:spPr bwMode="auto">
          <a:xfrm>
            <a:off x="2181225" y="2180004"/>
            <a:ext cx="5103812" cy="5365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29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7912" y="2916604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16662" y="40564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1162" y="46993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3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29225" y="33150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4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75262" y="29420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40125" y="27467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6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84550" y="48247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9525" y="52359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9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5637" y="29928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14487" y="31769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7512" y="24943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3507154"/>
            <a:ext cx="5572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56187" y="47358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94262" y="51835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2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8837" y="2635617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Freeform 58"/>
          <p:cNvSpPr>
            <a:spLocks/>
          </p:cNvSpPr>
          <p:nvPr/>
        </p:nvSpPr>
        <p:spPr bwMode="auto">
          <a:xfrm>
            <a:off x="6170612" y="1789479"/>
            <a:ext cx="2973388" cy="2759075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chemeClr val="folHlink">
              <a:alpha val="3490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2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60987" y="517402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TextBox 33"/>
          <p:cNvSpPr txBox="1">
            <a:spLocks noChangeArrowheads="1"/>
          </p:cNvSpPr>
          <p:nvPr/>
        </p:nvSpPr>
        <p:spPr bwMode="auto">
          <a:xfrm>
            <a:off x="1426430" y="1169866"/>
            <a:ext cx="78851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Change associations between clients and access points (APs) </a:t>
            </a:r>
            <a:br>
              <a:rPr lang="en-US" dirty="0" smtClean="0"/>
            </a:br>
            <a:r>
              <a:rPr lang="en-US" dirty="0" smtClean="0"/>
              <a:t>e.g. </a:t>
            </a:r>
            <a:r>
              <a:rPr lang="en-US" sz="1600" dirty="0" smtClean="0"/>
              <a:t>[</a:t>
            </a:r>
            <a:r>
              <a:rPr lang="en-US" sz="1600" dirty="0" err="1" smtClean="0"/>
              <a:t>Bejerano</a:t>
            </a:r>
            <a:r>
              <a:rPr lang="en-US" sz="1600" dirty="0" smtClean="0"/>
              <a:t>, Mobicom’04] , [</a:t>
            </a:r>
            <a:r>
              <a:rPr lang="en-US" sz="1600" dirty="0" err="1" smtClean="0"/>
              <a:t>Mishra</a:t>
            </a:r>
            <a:r>
              <a:rPr lang="en-US" sz="1600" dirty="0" smtClean="0"/>
              <a:t>, Infocom’06] </a:t>
            </a:r>
            <a:endParaRPr lang="en-US" sz="1600" dirty="0"/>
          </a:p>
          <a:p>
            <a:pPr algn="l"/>
            <a:r>
              <a:rPr lang="en-US" dirty="0"/>
              <a:t> </a:t>
            </a:r>
          </a:p>
        </p:txBody>
      </p:sp>
      <p:sp>
        <p:nvSpPr>
          <p:cNvPr id="36" name="Freeform 55"/>
          <p:cNvSpPr>
            <a:spLocks/>
          </p:cNvSpPr>
          <p:nvPr/>
        </p:nvSpPr>
        <p:spPr bwMode="auto">
          <a:xfrm rot="-7588724">
            <a:off x="703262" y="2418129"/>
            <a:ext cx="2840037" cy="3300413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FC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5" name="Picture 38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65637" y="32849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Freeform 58"/>
          <p:cNvSpPr>
            <a:spLocks/>
          </p:cNvSpPr>
          <p:nvPr/>
        </p:nvSpPr>
        <p:spPr bwMode="auto">
          <a:xfrm>
            <a:off x="3194050" y="1878379"/>
            <a:ext cx="3019425" cy="2293938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rgbClr val="00B0F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95987" y="5558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31267" y="51505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14787" y="56572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58577" y="51124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08157" y="46933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83417" y="528007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01677" y="41294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39677" y="427042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06477" y="463999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44427" y="57296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36607" y="55048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13207" y="472381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22357" y="5939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72137" y="58058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Freeform 55"/>
          <p:cNvSpPr>
            <a:spLocks/>
          </p:cNvSpPr>
          <p:nvPr/>
        </p:nvSpPr>
        <p:spPr bwMode="auto">
          <a:xfrm>
            <a:off x="3317875" y="4010392"/>
            <a:ext cx="3671887" cy="2459037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00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 rot="16200000" flipV="1">
            <a:off x="2720340" y="4171950"/>
            <a:ext cx="720090" cy="65151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6200000" flipV="1">
            <a:off x="2268855" y="4531995"/>
            <a:ext cx="1318260" cy="71247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0800000">
            <a:off x="2983230" y="4069080"/>
            <a:ext cx="1043940" cy="79248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6200000" flipV="1">
            <a:off x="4223385" y="4063365"/>
            <a:ext cx="1539240" cy="6477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6200000" flipV="1">
            <a:off x="4703445" y="3743325"/>
            <a:ext cx="922020" cy="11049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16200000" flipV="1">
            <a:off x="4697730" y="3851910"/>
            <a:ext cx="1459230" cy="33909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6099810" y="3463290"/>
            <a:ext cx="1352550" cy="750570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6659880" y="3577590"/>
            <a:ext cx="849630" cy="670560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5400000" flipH="1" flipV="1">
            <a:off x="6697980" y="3928110"/>
            <a:ext cx="1242060" cy="678180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V="1">
            <a:off x="6431280" y="3840480"/>
            <a:ext cx="986790" cy="956310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rot="10800000">
            <a:off x="3143250" y="4389120"/>
            <a:ext cx="1276350" cy="100203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advTm="1463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896938"/>
            <a:ext cx="8435975" cy="4724400"/>
          </a:xfrm>
        </p:spPr>
        <p:txBody>
          <a:bodyPr/>
          <a:lstStyle/>
          <a:p>
            <a:pPr marL="800100" lvl="1" indent="-342900" eaLnBrk="1" hangingPunct="1"/>
            <a:endParaRPr lang="de-CH" sz="1800" dirty="0" smtClean="0"/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de-CH" dirty="0" smtClean="0">
              <a:sym typeface="Wingdings" pitchFamily="2" charset="2"/>
            </a:endParaRPr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5" name="Picture 27" descr="howeyGfloor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1397000" y="2205404"/>
            <a:ext cx="7454900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Previous Approaches - 1</a:t>
            </a:r>
            <a:endParaRPr lang="en-US" sz="1600" dirty="0" smtClean="0"/>
          </a:p>
        </p:txBody>
      </p:sp>
      <p:sp>
        <p:nvSpPr>
          <p:cNvPr id="26629" name="Rectangle 28"/>
          <p:cNvSpPr>
            <a:spLocks noChangeArrowheads="1"/>
          </p:cNvSpPr>
          <p:nvPr/>
        </p:nvSpPr>
        <p:spPr bwMode="auto">
          <a:xfrm>
            <a:off x="2181225" y="2180004"/>
            <a:ext cx="5103812" cy="5365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29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7912" y="2916604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16662" y="40564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1162" y="46993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3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29225" y="3315067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4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75262" y="29420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5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40125" y="27467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6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84550" y="48247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7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9525" y="5235942"/>
            <a:ext cx="412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9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5637" y="29928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14487" y="31769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2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97512" y="249432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3507154"/>
            <a:ext cx="5572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56187" y="4735879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1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94262" y="51835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2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8837" y="2635617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Freeform 58"/>
          <p:cNvSpPr>
            <a:spLocks/>
          </p:cNvSpPr>
          <p:nvPr/>
        </p:nvSpPr>
        <p:spPr bwMode="auto">
          <a:xfrm>
            <a:off x="6170612" y="1789479"/>
            <a:ext cx="2973388" cy="2759075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chemeClr val="folHlink">
              <a:alpha val="3490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2" name="Picture 30" descr="cisco_basest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60987" y="5174029"/>
            <a:ext cx="5572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TextBox 33"/>
          <p:cNvSpPr txBox="1">
            <a:spLocks noChangeArrowheads="1"/>
          </p:cNvSpPr>
          <p:nvPr/>
        </p:nvSpPr>
        <p:spPr bwMode="auto">
          <a:xfrm>
            <a:off x="1426430" y="1169866"/>
            <a:ext cx="78851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dirty="0" smtClean="0"/>
              <a:t>Change associations between clients and access points (APs) </a:t>
            </a:r>
            <a:br>
              <a:rPr lang="en-US" dirty="0" smtClean="0"/>
            </a:br>
            <a:r>
              <a:rPr lang="en-US" dirty="0" smtClean="0"/>
              <a:t>e.g. </a:t>
            </a:r>
            <a:r>
              <a:rPr lang="en-US" sz="1600" dirty="0" smtClean="0"/>
              <a:t>[</a:t>
            </a:r>
            <a:r>
              <a:rPr lang="en-US" sz="1600" dirty="0" err="1" smtClean="0"/>
              <a:t>Bejerano</a:t>
            </a:r>
            <a:r>
              <a:rPr lang="en-US" sz="1600" dirty="0" smtClean="0"/>
              <a:t>, Mobicom’04] , [</a:t>
            </a:r>
            <a:r>
              <a:rPr lang="en-US" sz="1600" dirty="0" err="1" smtClean="0"/>
              <a:t>Mishra</a:t>
            </a:r>
            <a:r>
              <a:rPr lang="en-US" sz="1600" dirty="0" smtClean="0"/>
              <a:t>, Infocom’06] </a:t>
            </a:r>
            <a:endParaRPr lang="en-US" sz="1600" dirty="0"/>
          </a:p>
          <a:p>
            <a:pPr algn="l"/>
            <a:r>
              <a:rPr lang="en-US" dirty="0"/>
              <a:t> </a:t>
            </a:r>
          </a:p>
        </p:txBody>
      </p:sp>
      <p:sp>
        <p:nvSpPr>
          <p:cNvPr id="36" name="Freeform 55"/>
          <p:cNvSpPr>
            <a:spLocks/>
          </p:cNvSpPr>
          <p:nvPr/>
        </p:nvSpPr>
        <p:spPr bwMode="auto">
          <a:xfrm rot="-7588724">
            <a:off x="703262" y="2418129"/>
            <a:ext cx="2840037" cy="3300413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FC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5" name="Picture 38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65637" y="32849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Freeform 58"/>
          <p:cNvSpPr>
            <a:spLocks/>
          </p:cNvSpPr>
          <p:nvPr/>
        </p:nvSpPr>
        <p:spPr bwMode="auto">
          <a:xfrm>
            <a:off x="3194050" y="1878379"/>
            <a:ext cx="3019425" cy="2293938"/>
          </a:xfrm>
          <a:custGeom>
            <a:avLst/>
            <a:gdLst>
              <a:gd name="T0" fmla="*/ 2147483647 w 1459"/>
              <a:gd name="T1" fmla="*/ 2147483647 h 1074"/>
              <a:gd name="T2" fmla="*/ 2147483647 w 1459"/>
              <a:gd name="T3" fmla="*/ 2147483647 h 1074"/>
              <a:gd name="T4" fmla="*/ 2147483647 w 1459"/>
              <a:gd name="T5" fmla="*/ 2147483647 h 1074"/>
              <a:gd name="T6" fmla="*/ 2147483647 w 1459"/>
              <a:gd name="T7" fmla="*/ 2147483647 h 1074"/>
              <a:gd name="T8" fmla="*/ 2147483647 w 1459"/>
              <a:gd name="T9" fmla="*/ 2147483647 h 1074"/>
              <a:gd name="T10" fmla="*/ 2147483647 w 1459"/>
              <a:gd name="T11" fmla="*/ 2147483647 h 1074"/>
              <a:gd name="T12" fmla="*/ 2147483647 w 1459"/>
              <a:gd name="T13" fmla="*/ 2147483647 h 1074"/>
              <a:gd name="T14" fmla="*/ 2147483647 w 1459"/>
              <a:gd name="T15" fmla="*/ 2147483647 h 1074"/>
              <a:gd name="T16" fmla="*/ 2147483647 w 1459"/>
              <a:gd name="T17" fmla="*/ 2147483647 h 10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59"/>
              <a:gd name="T28" fmla="*/ 0 h 1074"/>
              <a:gd name="T29" fmla="*/ 1459 w 1459"/>
              <a:gd name="T30" fmla="*/ 1074 h 10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59" h="1074">
                <a:moveTo>
                  <a:pt x="158" y="158"/>
                </a:moveTo>
                <a:cubicBezTo>
                  <a:pt x="0" y="257"/>
                  <a:pt x="21" y="502"/>
                  <a:pt x="28" y="611"/>
                </a:cubicBezTo>
                <a:cubicBezTo>
                  <a:pt x="35" y="720"/>
                  <a:pt x="111" y="739"/>
                  <a:pt x="199" y="810"/>
                </a:cubicBezTo>
                <a:cubicBezTo>
                  <a:pt x="287" y="881"/>
                  <a:pt x="413" y="1001"/>
                  <a:pt x="556" y="1036"/>
                </a:cubicBezTo>
                <a:cubicBezTo>
                  <a:pt x="699" y="1071"/>
                  <a:pt x="916" y="1074"/>
                  <a:pt x="1058" y="1017"/>
                </a:cubicBezTo>
                <a:cubicBezTo>
                  <a:pt x="1200" y="960"/>
                  <a:pt x="1357" y="822"/>
                  <a:pt x="1408" y="694"/>
                </a:cubicBezTo>
                <a:cubicBezTo>
                  <a:pt x="1459" y="566"/>
                  <a:pt x="1439" y="362"/>
                  <a:pt x="1367" y="249"/>
                </a:cubicBezTo>
                <a:cubicBezTo>
                  <a:pt x="1295" y="136"/>
                  <a:pt x="1177" y="30"/>
                  <a:pt x="976" y="15"/>
                </a:cubicBezTo>
                <a:cubicBezTo>
                  <a:pt x="775" y="0"/>
                  <a:pt x="316" y="59"/>
                  <a:pt x="158" y="158"/>
                </a:cubicBezTo>
                <a:close/>
              </a:path>
            </a:pathLst>
          </a:custGeom>
          <a:solidFill>
            <a:srgbClr val="00B0F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95987" y="5558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31267" y="51505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14787" y="56572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58577" y="51124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08157" y="469333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83417" y="528007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01677" y="41294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39677" y="427042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06477" y="463999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44427" y="57296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36607" y="550486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13207" y="472381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22357" y="593920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0" descr="lapto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72137" y="5805854"/>
            <a:ext cx="412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Freeform 55"/>
          <p:cNvSpPr>
            <a:spLocks/>
          </p:cNvSpPr>
          <p:nvPr/>
        </p:nvSpPr>
        <p:spPr bwMode="auto">
          <a:xfrm>
            <a:off x="3317875" y="4010392"/>
            <a:ext cx="3671887" cy="2459037"/>
          </a:xfrm>
          <a:custGeom>
            <a:avLst/>
            <a:gdLst>
              <a:gd name="T0" fmla="*/ 2147483647 w 3075"/>
              <a:gd name="T1" fmla="*/ 2147483647 h 1204"/>
              <a:gd name="T2" fmla="*/ 2147483647 w 3075"/>
              <a:gd name="T3" fmla="*/ 2147483647 h 1204"/>
              <a:gd name="T4" fmla="*/ 2147483647 w 3075"/>
              <a:gd name="T5" fmla="*/ 2147483647 h 1204"/>
              <a:gd name="T6" fmla="*/ 2147483647 w 3075"/>
              <a:gd name="T7" fmla="*/ 2147483647 h 1204"/>
              <a:gd name="T8" fmla="*/ 2147483647 w 3075"/>
              <a:gd name="T9" fmla="*/ 2147483647 h 1204"/>
              <a:gd name="T10" fmla="*/ 2147483647 w 3075"/>
              <a:gd name="T11" fmla="*/ 2147483647 h 1204"/>
              <a:gd name="T12" fmla="*/ 2147483647 w 3075"/>
              <a:gd name="T13" fmla="*/ 2147483647 h 1204"/>
              <a:gd name="T14" fmla="*/ 2147483647 w 3075"/>
              <a:gd name="T15" fmla="*/ 2147483647 h 1204"/>
              <a:gd name="T16" fmla="*/ 2147483647 w 3075"/>
              <a:gd name="T17" fmla="*/ 2147483647 h 1204"/>
              <a:gd name="T18" fmla="*/ 2147483647 w 3075"/>
              <a:gd name="T19" fmla="*/ 2147483647 h 1204"/>
              <a:gd name="T20" fmla="*/ 2147483647 w 3075"/>
              <a:gd name="T21" fmla="*/ 2147483647 h 1204"/>
              <a:gd name="T22" fmla="*/ 2147483647 w 3075"/>
              <a:gd name="T23" fmla="*/ 2147483647 h 12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075"/>
              <a:gd name="T37" fmla="*/ 0 h 1204"/>
              <a:gd name="T38" fmla="*/ 3075 w 3075"/>
              <a:gd name="T39" fmla="*/ 1204 h 12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75" h="1204">
                <a:moveTo>
                  <a:pt x="1769" y="96"/>
                </a:moveTo>
                <a:cubicBezTo>
                  <a:pt x="1498" y="128"/>
                  <a:pt x="1228" y="171"/>
                  <a:pt x="967" y="219"/>
                </a:cubicBezTo>
                <a:cubicBezTo>
                  <a:pt x="706" y="267"/>
                  <a:pt x="364" y="318"/>
                  <a:pt x="205" y="384"/>
                </a:cubicBezTo>
                <a:cubicBezTo>
                  <a:pt x="46" y="450"/>
                  <a:pt x="23" y="494"/>
                  <a:pt x="13" y="617"/>
                </a:cubicBezTo>
                <a:cubicBezTo>
                  <a:pt x="3" y="740"/>
                  <a:pt x="0" y="1046"/>
                  <a:pt x="144" y="1125"/>
                </a:cubicBezTo>
                <a:cubicBezTo>
                  <a:pt x="288" y="1204"/>
                  <a:pt x="595" y="1105"/>
                  <a:pt x="877" y="1090"/>
                </a:cubicBezTo>
                <a:cubicBezTo>
                  <a:pt x="1159" y="1075"/>
                  <a:pt x="1538" y="1045"/>
                  <a:pt x="1837" y="1035"/>
                </a:cubicBezTo>
                <a:cubicBezTo>
                  <a:pt x="2136" y="1025"/>
                  <a:pt x="2476" y="1084"/>
                  <a:pt x="2674" y="1029"/>
                </a:cubicBezTo>
                <a:cubicBezTo>
                  <a:pt x="2872" y="974"/>
                  <a:pt x="2973" y="834"/>
                  <a:pt x="3024" y="706"/>
                </a:cubicBezTo>
                <a:cubicBezTo>
                  <a:pt x="3075" y="578"/>
                  <a:pt x="3055" y="374"/>
                  <a:pt x="2983" y="261"/>
                </a:cubicBezTo>
                <a:cubicBezTo>
                  <a:pt x="2911" y="148"/>
                  <a:pt x="2795" y="54"/>
                  <a:pt x="2592" y="27"/>
                </a:cubicBezTo>
                <a:cubicBezTo>
                  <a:pt x="2389" y="0"/>
                  <a:pt x="2040" y="64"/>
                  <a:pt x="1769" y="96"/>
                </a:cubicBezTo>
                <a:close/>
              </a:path>
            </a:pathLst>
          </a:custGeom>
          <a:solidFill>
            <a:srgbClr val="F00000">
              <a:alpha val="3490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 rot="16200000" flipV="1">
            <a:off x="2720340" y="4171950"/>
            <a:ext cx="720090" cy="65151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6200000" flipV="1">
            <a:off x="2268855" y="4531995"/>
            <a:ext cx="1318260" cy="71247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0800000">
            <a:off x="2983230" y="4069080"/>
            <a:ext cx="1043940" cy="79248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6200000" flipV="1">
            <a:off x="4223385" y="4063365"/>
            <a:ext cx="1539240" cy="6477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6200000" flipV="1">
            <a:off x="4703445" y="3743325"/>
            <a:ext cx="922020" cy="11049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16200000" flipV="1">
            <a:off x="4697730" y="3851910"/>
            <a:ext cx="1459230" cy="33909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6099810" y="3463290"/>
            <a:ext cx="1352550" cy="750570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6659880" y="3577590"/>
            <a:ext cx="849630" cy="670560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5400000" flipH="1" flipV="1">
            <a:off x="6697980" y="3928110"/>
            <a:ext cx="1242060" cy="678180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V="1">
            <a:off x="6431280" y="3840480"/>
            <a:ext cx="986790" cy="956310"/>
          </a:xfrm>
          <a:prstGeom prst="straightConnector1">
            <a:avLst/>
          </a:prstGeom>
          <a:ln w="57150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rot="10800000">
            <a:off x="3143250" y="4389120"/>
            <a:ext cx="1276350" cy="100203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1405890" y="2400300"/>
            <a:ext cx="7326630" cy="21602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u="sng" dirty="0" smtClean="0"/>
              <a:t>Problem: 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Clients connect to far APs</a:t>
            </a:r>
          </a:p>
          <a:p>
            <a:r>
              <a:rPr lang="en-US" sz="2400" b="1" dirty="0" smtClean="0"/>
              <a:t>Lower SINR </a:t>
            </a:r>
            <a:r>
              <a:rPr lang="en-US" sz="2400" b="1" dirty="0" smtClean="0">
                <a:sym typeface="Wingdings" pitchFamily="2" charset="2"/>
              </a:rPr>
              <a:t> Lower </a:t>
            </a:r>
            <a:r>
              <a:rPr lang="en-US" sz="2400" b="1" dirty="0" err="1" smtClean="0">
                <a:sym typeface="Wingdings" pitchFamily="2" charset="2"/>
              </a:rPr>
              <a:t>datarate</a:t>
            </a:r>
            <a:r>
              <a:rPr lang="en-US" sz="2400" b="1" dirty="0" smtClean="0">
                <a:sym typeface="Wingdings" pitchFamily="2" charset="2"/>
              </a:rPr>
              <a:t> / throughput</a:t>
            </a:r>
            <a:endParaRPr lang="en-US" sz="2400" b="1" dirty="0"/>
          </a:p>
        </p:txBody>
      </p:sp>
    </p:spTree>
    <p:custDataLst>
      <p:tags r:id="rId1"/>
    </p:custDataLst>
  </p:cSld>
  <p:clrMapOvr>
    <a:masterClrMapping/>
  </p:clrMapOvr>
  <p:transition advTm="1369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T26H@7RMJKGM2ICW1YLJ3" val="2714"/>
  <p:tag name="DEFAULTDISPLAYSOURCE" val="\documentclass{article}\pagestyle{empty}&#10;\begin{document}&#10;&#10;\end{document}&#10;"/>
  <p:tag name="EMBEDFONTS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9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7.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4|4|0.5|5.7|22.8|2.8|10|7.3|2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1|0.3|0.4|0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0.6|0.3|0.4|0.4|0.4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5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3.3|4.1|8.7|2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6415</TotalTime>
  <Words>885</Words>
  <Application>Microsoft Office PowerPoint</Application>
  <PresentationFormat>On-screen Show (4:3)</PresentationFormat>
  <Paragraphs>322</Paragraphs>
  <Slides>25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Gill Sans MT</vt:lpstr>
      <vt:lpstr>Wingdings</vt:lpstr>
      <vt:lpstr>Wingdings 2</vt:lpstr>
      <vt:lpstr>Verdana</vt:lpstr>
      <vt:lpstr>Calibri</vt:lpstr>
      <vt:lpstr>Solstice</vt:lpstr>
      <vt:lpstr>Chart</vt:lpstr>
      <vt:lpstr>Spectrum Aware Load Balancing for WLANs</vt:lpstr>
      <vt:lpstr>Adaptive Channel Width (ACW)</vt:lpstr>
      <vt:lpstr>Adaptive Channel Width (ACW)</vt:lpstr>
      <vt:lpstr>Adaptive Channel Width (ACW)</vt:lpstr>
      <vt:lpstr>Adaptive Channel Width (ACW)</vt:lpstr>
      <vt:lpstr>Outline</vt:lpstr>
      <vt:lpstr>Infrastructure-Based Networks (e.g. Wi-Fi)</vt:lpstr>
      <vt:lpstr>Previous Approaches - 1</vt:lpstr>
      <vt:lpstr>Previous Approaches - 1</vt:lpstr>
      <vt:lpstr>Previous Approaches – 1I</vt:lpstr>
      <vt:lpstr>Previous Approaches – 1I</vt:lpstr>
      <vt:lpstr>Previous Approaches – III</vt:lpstr>
      <vt:lpstr>Previous Approaches – III</vt:lpstr>
      <vt:lpstr>Load-Aware Spectrum Allocation </vt:lpstr>
      <vt:lpstr>Load-Aware Spectrum Allocation </vt:lpstr>
      <vt:lpstr>Load-Aware Spectrum Allocation</vt:lpstr>
      <vt:lpstr>Load-Aware Spectrum Allocation</vt:lpstr>
      <vt:lpstr>Our Results [Moscibroda et al. , submitted]</vt:lpstr>
      <vt:lpstr>Why is this problem interesting? </vt:lpstr>
      <vt:lpstr>Cognitive Networks:              Challenges</vt:lpstr>
      <vt:lpstr>Example: Graph-based vs. SINR-based Model</vt:lpstr>
      <vt:lpstr>Example:  Improved “Channel Capacity”</vt:lpstr>
      <vt:lpstr>Example:  Improved “Channel Capacity”</vt:lpstr>
      <vt:lpstr>Slide 24</vt:lpstr>
      <vt:lpstr>Summary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Allocating Dynamic Time-Spectrum Blocks in Cognitive Radio Networks</dc:title>
  <dc:creator>T&amp;H</dc:creator>
  <cp:lastModifiedBy>moscitho</cp:lastModifiedBy>
  <cp:revision>738</cp:revision>
  <dcterms:created xsi:type="dcterms:W3CDTF">2007-08-09T23:28:14Z</dcterms:created>
  <dcterms:modified xsi:type="dcterms:W3CDTF">2008-06-10T20:45:01Z</dcterms:modified>
</cp:coreProperties>
</file>