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85" r:id="rId4"/>
    <p:sldId id="259" r:id="rId5"/>
    <p:sldId id="289" r:id="rId6"/>
    <p:sldId id="261" r:id="rId7"/>
    <p:sldId id="291" r:id="rId8"/>
    <p:sldId id="264" r:id="rId9"/>
    <p:sldId id="271" r:id="rId10"/>
    <p:sldId id="269" r:id="rId11"/>
    <p:sldId id="270" r:id="rId12"/>
    <p:sldId id="288" r:id="rId13"/>
    <p:sldId id="272" r:id="rId14"/>
    <p:sldId id="273" r:id="rId15"/>
    <p:sldId id="274" r:id="rId16"/>
    <p:sldId id="276" r:id="rId17"/>
    <p:sldId id="290" r:id="rId18"/>
    <p:sldId id="275" r:id="rId19"/>
    <p:sldId id="268" r:id="rId20"/>
    <p:sldId id="267" r:id="rId21"/>
    <p:sldId id="279" r:id="rId22"/>
    <p:sldId id="280" r:id="rId23"/>
    <p:sldId id="292" r:id="rId24"/>
    <p:sldId id="282" r:id="rId25"/>
    <p:sldId id="287" r:id="rId26"/>
    <p:sldId id="283" r:id="rId27"/>
    <p:sldId id="286" r:id="rId28"/>
    <p:sldId id="284" r:id="rId29"/>
    <p:sldId id="293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74" autoAdjust="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2C2A3-E4FE-5441-9158-B6E40115CCBC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925F9-25FC-E64D-BB21-86873FDE9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620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3A0C2-D303-41F9-ABBF-425F26ABE167}" type="datetimeFigureOut">
              <a:rPr lang="en-GB" smtClean="0"/>
              <a:t>26/08/2016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BDD27-9172-4602-A792-8735C599C6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836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BDD27-9172-4602-A792-8735C599C69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92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BDD27-9172-4602-A792-8735C599C69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25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74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35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55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65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8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27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44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44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607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12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90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18234-FE7D-4342-B3D5-7EED17225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85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e.iastate.edu/~snt/" TargetMode="External"/><Relationship Id="rId2" Type="http://schemas.openxmlformats.org/officeDocument/2006/relationships/hyperlink" Target="http://domino.research.ibm.com/library/cyberdig.nsf/papers/A9F14726B795E13185257AEE0058FCD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01475"/>
            <a:ext cx="9144000" cy="1758065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Neighbourhood Sampling for Local Properties on a Graph Stream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9233" y="2760248"/>
            <a:ext cx="9144000" cy="1655762"/>
          </a:xfrm>
        </p:spPr>
        <p:txBody>
          <a:bodyPr>
            <a:noAutofit/>
          </a:bodyPr>
          <a:lstStyle/>
          <a:p>
            <a:r>
              <a:rPr lang="en-GB" sz="2800" dirty="0"/>
              <a:t>A. </a:t>
            </a:r>
            <a:r>
              <a:rPr lang="en-GB" sz="2800" dirty="0" err="1"/>
              <a:t>Pavan</a:t>
            </a:r>
            <a:r>
              <a:rPr lang="en-GB" sz="2800" dirty="0"/>
              <a:t>, Iowa State University</a:t>
            </a:r>
            <a:br>
              <a:rPr lang="en-GB" sz="2800" dirty="0"/>
            </a:br>
            <a:endParaRPr lang="en-GB" sz="2800" dirty="0"/>
          </a:p>
          <a:p>
            <a:r>
              <a:rPr lang="en-GB" sz="2800" dirty="0" err="1"/>
              <a:t>Kanat</a:t>
            </a:r>
            <a:r>
              <a:rPr lang="en-GB" sz="2800" dirty="0"/>
              <a:t> </a:t>
            </a:r>
            <a:r>
              <a:rPr lang="en-GB" sz="2800" dirty="0" err="1"/>
              <a:t>Tangwongsan</a:t>
            </a:r>
            <a:r>
              <a:rPr lang="en-GB" sz="2800" dirty="0"/>
              <a:t>, IBM Research</a:t>
            </a:r>
            <a:br>
              <a:rPr lang="en-GB" sz="2800" dirty="0"/>
            </a:br>
            <a:endParaRPr lang="en-GB" sz="2800" dirty="0"/>
          </a:p>
          <a:p>
            <a:r>
              <a:rPr lang="en-GB" sz="2800" dirty="0">
                <a:solidFill>
                  <a:srgbClr val="7030A0"/>
                </a:solidFill>
              </a:rPr>
              <a:t>Srikanta Tirthapura, Iowa State University</a:t>
            </a:r>
          </a:p>
          <a:p>
            <a:br>
              <a:rPr lang="en-GB" sz="2800" dirty="0">
                <a:solidFill>
                  <a:srgbClr val="FF0000"/>
                </a:solidFill>
              </a:rPr>
            </a:br>
            <a:r>
              <a:rPr lang="en-GB" sz="2800" dirty="0"/>
              <a:t>Kun-Lung Wu, IBM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3272767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Sampling and 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Suppose a procedure A that on graph G:</a:t>
            </a:r>
          </a:p>
          <a:p>
            <a:pPr lvl="1"/>
            <a:r>
              <a:rPr lang="en-GB" dirty="0"/>
              <a:t>If “succeeded”, then return a triangle from G, chosen uniformly at random</a:t>
            </a:r>
          </a:p>
          <a:p>
            <a:pPr lvl="1"/>
            <a:r>
              <a:rPr lang="en-GB" dirty="0"/>
              <a:t>Else, return “failure”</a:t>
            </a:r>
          </a:p>
          <a:p>
            <a:pPr lvl="1"/>
            <a:endParaRPr lang="en-GB" dirty="0"/>
          </a:p>
          <a:p>
            <a:r>
              <a:rPr lang="en-GB" dirty="0"/>
              <a:t>Procedure A can be used in triangle counting</a:t>
            </a:r>
          </a:p>
          <a:p>
            <a:pPr lvl="1"/>
            <a:r>
              <a:rPr lang="en-GB" dirty="0"/>
              <a:t>Probability of A succeeding proportional to # triangles</a:t>
            </a:r>
          </a:p>
          <a:p>
            <a:pPr lvl="1"/>
            <a:r>
              <a:rPr lang="en-GB" dirty="0"/>
              <a:t>Repeat Procedure A many times, use fraction of successes</a:t>
            </a:r>
          </a:p>
          <a:p>
            <a:endParaRPr lang="en-GB" dirty="0"/>
          </a:p>
          <a:p>
            <a:r>
              <a:rPr lang="en-GB" dirty="0"/>
              <a:t>Accuracy of Estimate depends on the probability that A fails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10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81828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Triangle Sampling Procedures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Algorithm I: </a:t>
                </a:r>
              </a:p>
              <a:p>
                <a:pPr lvl="1"/>
                <a:r>
                  <a:rPr lang="en-GB" dirty="0"/>
                  <a:t>Sample a triple (</a:t>
                </a:r>
                <a:r>
                  <a:rPr lang="en-GB" dirty="0" err="1"/>
                  <a:t>u,v,w</a:t>
                </a:r>
                <a:r>
                  <a:rPr lang="en-GB" dirty="0"/>
                  <a:t>) in graph uniformly from all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GB" dirty="0"/>
                  <a:t> possible triples</a:t>
                </a:r>
              </a:p>
              <a:p>
                <a:pPr lvl="1"/>
                <a:r>
                  <a:rPr lang="en-GB" dirty="0"/>
                  <a:t>See if (</a:t>
                </a:r>
                <a:r>
                  <a:rPr lang="en-GB" dirty="0" err="1"/>
                  <a:t>u,v,w</a:t>
                </a:r>
                <a:r>
                  <a:rPr lang="en-GB" dirty="0"/>
                  <a:t>) form a triangle</a:t>
                </a:r>
              </a:p>
              <a:p>
                <a:pPr lvl="1"/>
                <a:endParaRPr lang="en-GB" dirty="0"/>
              </a:p>
              <a:p>
                <a:r>
                  <a:rPr lang="en-GB" dirty="0"/>
                  <a:t>Algorithm II: (</a:t>
                </a:r>
                <a:r>
                  <a:rPr lang="en-GB" dirty="0" err="1"/>
                  <a:t>Buriol</a:t>
                </a:r>
                <a:r>
                  <a:rPr lang="en-GB" dirty="0"/>
                  <a:t> et al., 2006):</a:t>
                </a:r>
              </a:p>
              <a:p>
                <a:pPr lvl="1"/>
                <a:r>
                  <a:rPr lang="en-GB" dirty="0"/>
                  <a:t>Sample an edge (</a:t>
                </a:r>
                <a:r>
                  <a:rPr lang="en-GB" dirty="0" err="1"/>
                  <a:t>u,v</a:t>
                </a:r>
                <a:r>
                  <a:rPr lang="en-GB" dirty="0"/>
                  <a:t>) in graph</a:t>
                </a:r>
              </a:p>
              <a:p>
                <a:pPr lvl="1"/>
                <a:r>
                  <a:rPr lang="en-GB" dirty="0"/>
                  <a:t>Sample a random vertex w, other than u and v</a:t>
                </a:r>
              </a:p>
              <a:p>
                <a:pPr lvl="1"/>
                <a:r>
                  <a:rPr lang="en-GB" dirty="0"/>
                  <a:t>See if (</a:t>
                </a:r>
                <a:r>
                  <a:rPr lang="en-GB" dirty="0" err="1"/>
                  <a:t>u,v,w</a:t>
                </a:r>
                <a:r>
                  <a:rPr lang="en-GB" dirty="0"/>
                  <a:t>) form a triangle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2167278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Neighborhood Sampling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a random edge r</a:t>
            </a:r>
            <a:r>
              <a:rPr lang="en-US" baseline="-25000" dirty="0"/>
              <a:t>1</a:t>
            </a:r>
            <a:r>
              <a:rPr lang="en-US" dirty="0"/>
              <a:t> in the graph</a:t>
            </a:r>
          </a:p>
          <a:p>
            <a:r>
              <a:rPr lang="en-US" dirty="0"/>
              <a:t>Choose a random edge r</a:t>
            </a:r>
            <a:r>
              <a:rPr lang="en-US" baseline="-25000" dirty="0"/>
              <a:t>2</a:t>
            </a:r>
            <a:r>
              <a:rPr lang="en-US" dirty="0"/>
              <a:t>, that appears after r</a:t>
            </a:r>
            <a:r>
              <a:rPr lang="en-US" baseline="-25000" dirty="0"/>
              <a:t>1</a:t>
            </a:r>
            <a:r>
              <a:rPr lang="en-US" dirty="0"/>
              <a:t>, and is adjacent to r</a:t>
            </a:r>
            <a:r>
              <a:rPr lang="en-US" baseline="-25000" dirty="0"/>
              <a:t>1</a:t>
            </a:r>
          </a:p>
          <a:p>
            <a:r>
              <a:rPr lang="en-US" dirty="0"/>
              <a:t>See if triangle defined by r</a:t>
            </a:r>
            <a:r>
              <a:rPr lang="en-US" baseline="-25000" dirty="0"/>
              <a:t>1, </a:t>
            </a:r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is completed by a third edge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12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9406575" y="1225763"/>
            <a:ext cx="2404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Two edges are adjacent </a:t>
            </a:r>
          </a:p>
          <a:p>
            <a:r>
              <a:rPr lang="en-US" dirty="0"/>
              <a:t>if they share a vertex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1310" y="4303058"/>
            <a:ext cx="7009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Above procedure can be done in a constant number of words in a streaming manner.</a:t>
            </a:r>
          </a:p>
        </p:txBody>
      </p:sp>
    </p:spTree>
    <p:extLst>
      <p:ext uri="{BB962C8B-B14F-4D97-AF65-F5344CB8AC3E}">
        <p14:creationId xmlns:p14="http://schemas.microsoft.com/office/powerpoint/2010/main" val="185178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Sampling Bias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13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12174" y="2640268"/>
            <a:ext cx="715718" cy="17285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29223" y="2650496"/>
            <a:ext cx="783420" cy="16781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25131" y="4336797"/>
            <a:ext cx="1476412" cy="23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315" y="42813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2</a:t>
            </a:r>
            <a:endParaRPr lang="en-GB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92520" y="3667094"/>
            <a:ext cx="11176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90913" y="1889809"/>
            <a:ext cx="815327" cy="1788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16998" y="1888281"/>
            <a:ext cx="912118" cy="17788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90913" y="3667092"/>
            <a:ext cx="1759719" cy="10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90913" y="3667093"/>
            <a:ext cx="875895" cy="16902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266808" y="3667094"/>
            <a:ext cx="883824" cy="16902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150632" y="2650497"/>
            <a:ext cx="521745" cy="1016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50632" y="3667094"/>
            <a:ext cx="537882" cy="9401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7046" y="3283371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1583657" y="3247213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3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065817" y="322965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4</a:t>
            </a:r>
            <a:endParaRPr lang="en-GB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5411084" y="2830998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9</a:t>
            </a: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738043" y="424301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5</a:t>
            </a:r>
            <a:endParaRPr lang="en-GB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3404576" y="42258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6</a:t>
            </a:r>
            <a:endParaRPr lang="en-GB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4594950" y="2409436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7</a:t>
            </a:r>
            <a:endParaRPr lang="en-GB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407894" y="2419664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8</a:t>
            </a:r>
            <a:endParaRPr lang="en-GB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2713742" y="322965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11</a:t>
            </a:r>
            <a:endParaRPr lang="en-GB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5422172" y="3852168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10</a:t>
            </a:r>
            <a:endParaRPr lang="en-GB" sz="2400" dirty="0"/>
          </a:p>
        </p:txBody>
      </p:sp>
      <p:sp>
        <p:nvSpPr>
          <p:cNvPr id="72" name="Date Placeholder 7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73" name="Footer Placeholder 7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2013184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Sampling Bias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14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12174" y="2640268"/>
            <a:ext cx="715718" cy="17285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29223" y="2650496"/>
            <a:ext cx="783420" cy="16781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25131" y="4336797"/>
            <a:ext cx="1476412" cy="23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315" y="42813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en-GB" sz="2400" baseline="-25000" dirty="0">
                <a:solidFill>
                  <a:srgbClr val="FF0000"/>
                </a:solidFill>
              </a:rPr>
              <a:t>2</a:t>
            </a:r>
            <a:endParaRPr lang="en-GB" sz="2400" dirty="0">
              <a:solidFill>
                <a:srgbClr val="FF00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292520" y="3667094"/>
            <a:ext cx="11176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90913" y="1889809"/>
            <a:ext cx="815327" cy="1788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16998" y="1888281"/>
            <a:ext cx="912118" cy="17788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90913" y="3667092"/>
            <a:ext cx="1759719" cy="10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90913" y="3667093"/>
            <a:ext cx="875895" cy="16902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266808" y="3667094"/>
            <a:ext cx="883824" cy="16902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150632" y="2650497"/>
            <a:ext cx="521745" cy="1016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50632" y="3667094"/>
            <a:ext cx="537882" cy="9401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7046" y="3283371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en-GB" sz="2400" baseline="-25000" dirty="0">
                <a:solidFill>
                  <a:srgbClr val="FF0000"/>
                </a:solidFill>
              </a:rPr>
              <a:t>1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83657" y="3247213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en-GB" sz="2400" baseline="-25000" dirty="0">
                <a:solidFill>
                  <a:srgbClr val="FF0000"/>
                </a:solidFill>
              </a:rPr>
              <a:t>3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65817" y="322965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4</a:t>
            </a:r>
            <a:endParaRPr lang="en-GB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5411084" y="2830998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9</a:t>
            </a: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738043" y="424301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5</a:t>
            </a:r>
            <a:endParaRPr lang="en-GB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3404576" y="42258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6</a:t>
            </a:r>
            <a:endParaRPr lang="en-GB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4594950" y="2409436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7</a:t>
            </a:r>
            <a:endParaRPr lang="en-GB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407894" y="2419664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8</a:t>
            </a:r>
            <a:endParaRPr lang="en-GB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2713742" y="322965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11</a:t>
            </a:r>
            <a:endParaRPr lang="en-GB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5422172" y="3852168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10</a:t>
            </a:r>
            <a:endParaRPr lang="en-GB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307536"/>
              </p:ext>
            </p:extLst>
          </p:nvPr>
        </p:nvGraphicFramePr>
        <p:xfrm>
          <a:off x="6106147" y="1631313"/>
          <a:ext cx="5611926" cy="87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2755900" imgH="431800" progId="Equation.3">
                  <p:embed/>
                </p:oleObj>
              </mc:Choice>
              <mc:Fallback>
                <p:oleObj name="Equation" r:id="rId3" imgW="27559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06147" y="1631313"/>
                        <a:ext cx="5611926" cy="87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7189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Sampling Bias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15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12174" y="2640268"/>
            <a:ext cx="715718" cy="17285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29223" y="2650496"/>
            <a:ext cx="783420" cy="16781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25131" y="4336797"/>
            <a:ext cx="1476412" cy="23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315" y="42813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2</a:t>
            </a:r>
            <a:endParaRPr lang="en-GB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92520" y="3667094"/>
            <a:ext cx="11176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90913" y="1889809"/>
            <a:ext cx="815327" cy="1788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16998" y="1888281"/>
            <a:ext cx="912118" cy="17788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90913" y="3667092"/>
            <a:ext cx="1759719" cy="10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90913" y="3667093"/>
            <a:ext cx="875895" cy="16902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266808" y="3667094"/>
            <a:ext cx="883824" cy="16902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150632" y="2650497"/>
            <a:ext cx="521745" cy="1016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50632" y="3667094"/>
            <a:ext cx="537882" cy="9401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7046" y="3283371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1583657" y="3247213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3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065817" y="322965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en-GB" sz="2400" baseline="-25000" dirty="0">
                <a:solidFill>
                  <a:srgbClr val="FF0000"/>
                </a:solidFill>
              </a:rPr>
              <a:t>4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411084" y="2830998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9</a:t>
            </a: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738043" y="424301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en-GB" sz="2400" baseline="-25000" dirty="0">
                <a:solidFill>
                  <a:srgbClr val="FF0000"/>
                </a:solidFill>
              </a:rPr>
              <a:t>5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04576" y="42258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en-GB" sz="2400" baseline="-25000" dirty="0">
                <a:solidFill>
                  <a:srgbClr val="FF0000"/>
                </a:solidFill>
              </a:rPr>
              <a:t>6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594950" y="2409436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7</a:t>
            </a:r>
            <a:endParaRPr lang="en-GB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407894" y="2419664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8</a:t>
            </a:r>
            <a:endParaRPr lang="en-GB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2713742" y="322965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11</a:t>
            </a:r>
            <a:endParaRPr lang="en-GB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5422172" y="3852168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10</a:t>
            </a:r>
            <a:endParaRPr lang="en-GB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785987"/>
              </p:ext>
            </p:extLst>
          </p:nvPr>
        </p:nvGraphicFramePr>
        <p:xfrm>
          <a:off x="6106147" y="1631313"/>
          <a:ext cx="5611926" cy="87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3" imgW="2755900" imgH="431800" progId="Equation.3">
                  <p:embed/>
                </p:oleObj>
              </mc:Choice>
              <mc:Fallback>
                <p:oleObj name="Equation" r:id="rId3" imgW="27559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06147" y="1631313"/>
                        <a:ext cx="5611926" cy="87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430025"/>
              </p:ext>
            </p:extLst>
          </p:nvPr>
        </p:nvGraphicFramePr>
        <p:xfrm>
          <a:off x="6064250" y="3748088"/>
          <a:ext cx="57927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5" imgW="2844800" imgH="431800" progId="Equation.3">
                  <p:embed/>
                </p:oleObj>
              </mc:Choice>
              <mc:Fallback>
                <p:oleObj name="Equation" r:id="rId5" imgW="28448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64250" y="3748088"/>
                        <a:ext cx="5792788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7908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Sampling Bias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16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12174" y="2640268"/>
            <a:ext cx="715718" cy="17285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29223" y="2650496"/>
            <a:ext cx="783420" cy="16781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25131" y="4336797"/>
            <a:ext cx="1476412" cy="23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315" y="42813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2</a:t>
            </a:r>
            <a:endParaRPr lang="en-GB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92520" y="3667094"/>
            <a:ext cx="11176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90913" y="1889809"/>
            <a:ext cx="815327" cy="1788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16998" y="1888281"/>
            <a:ext cx="912118" cy="17788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90913" y="3667092"/>
            <a:ext cx="1759719" cy="10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90913" y="3667093"/>
            <a:ext cx="875895" cy="16902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266808" y="3667094"/>
            <a:ext cx="883824" cy="16902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150632" y="2650497"/>
            <a:ext cx="521745" cy="1016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50632" y="3667094"/>
            <a:ext cx="537882" cy="9401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7046" y="3283371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1583657" y="3247213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3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065817" y="322965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4</a:t>
            </a:r>
            <a:endParaRPr lang="en-GB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5411084" y="2830998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9</a:t>
            </a: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738043" y="424301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5</a:t>
            </a:r>
            <a:endParaRPr lang="en-GB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3404576" y="42258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6</a:t>
            </a:r>
            <a:endParaRPr lang="en-GB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4594950" y="2409436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7</a:t>
            </a:r>
            <a:endParaRPr lang="en-GB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407894" y="2419664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8</a:t>
            </a:r>
            <a:endParaRPr lang="en-GB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2713742" y="322965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11</a:t>
            </a:r>
            <a:endParaRPr lang="en-GB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5422172" y="3852168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10</a:t>
            </a:r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12798" y="5734553"/>
            <a:ext cx="10866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For edge e, define c(e) = Number of edges adjacent to e, and that follow 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770046"/>
              </p:ext>
            </p:extLst>
          </p:nvPr>
        </p:nvGraphicFramePr>
        <p:xfrm>
          <a:off x="6106147" y="1631313"/>
          <a:ext cx="5611926" cy="87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3" imgW="2755900" imgH="431800" progId="Equation.3">
                  <p:embed/>
                </p:oleObj>
              </mc:Choice>
              <mc:Fallback>
                <p:oleObj name="Equation" r:id="rId3" imgW="27559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06147" y="1631313"/>
                        <a:ext cx="5611926" cy="87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95307"/>
              </p:ext>
            </p:extLst>
          </p:nvPr>
        </p:nvGraphicFramePr>
        <p:xfrm>
          <a:off x="6064250" y="3748088"/>
          <a:ext cx="57927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5" imgW="2844800" imgH="431800" progId="Equation.3">
                  <p:embed/>
                </p:oleObj>
              </mc:Choice>
              <mc:Fallback>
                <p:oleObj name="Equation" r:id="rId5" imgW="28448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64250" y="3748088"/>
                        <a:ext cx="5792788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3796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Sampling Bias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17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12174" y="2640268"/>
            <a:ext cx="715718" cy="17285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29223" y="2650496"/>
            <a:ext cx="783420" cy="16781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25131" y="4336797"/>
            <a:ext cx="1476412" cy="23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315" y="42813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2</a:t>
            </a:r>
            <a:endParaRPr lang="en-GB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92520" y="3667094"/>
            <a:ext cx="11176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90913" y="1889809"/>
            <a:ext cx="815327" cy="1788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16998" y="1888281"/>
            <a:ext cx="912118" cy="17788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90913" y="3667092"/>
            <a:ext cx="1759719" cy="10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90913" y="3667093"/>
            <a:ext cx="875895" cy="16902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266808" y="3667094"/>
            <a:ext cx="883824" cy="16902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150632" y="2650497"/>
            <a:ext cx="521745" cy="1016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50632" y="3667094"/>
            <a:ext cx="537882" cy="9401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7046" y="3283371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1583657" y="3247213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3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065817" y="322965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4</a:t>
            </a:r>
            <a:endParaRPr lang="en-GB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5411084" y="2830998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9</a:t>
            </a: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738043" y="424301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5</a:t>
            </a:r>
            <a:endParaRPr lang="en-GB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3404576" y="42258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6</a:t>
            </a:r>
            <a:endParaRPr lang="en-GB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4594950" y="2409436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7</a:t>
            </a:r>
            <a:endParaRPr lang="en-GB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407894" y="2419664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8</a:t>
            </a:r>
            <a:endParaRPr lang="en-GB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2713742" y="322965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11</a:t>
            </a:r>
            <a:endParaRPr lang="en-GB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5422172" y="3852168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10</a:t>
            </a:r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12798" y="5734553"/>
            <a:ext cx="10866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For edge e, define c(e) = Number of edges adjacent to e, and that follow 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249535"/>
              </p:ext>
            </p:extLst>
          </p:nvPr>
        </p:nvGraphicFramePr>
        <p:xfrm>
          <a:off x="6106147" y="1631313"/>
          <a:ext cx="5611926" cy="87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3" imgW="2755900" imgH="431800" progId="Equation.3">
                  <p:embed/>
                </p:oleObj>
              </mc:Choice>
              <mc:Fallback>
                <p:oleObj name="Equation" r:id="rId3" imgW="27559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06147" y="1631313"/>
                        <a:ext cx="5611926" cy="87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225234"/>
              </p:ext>
            </p:extLst>
          </p:nvPr>
        </p:nvGraphicFramePr>
        <p:xfrm>
          <a:off x="6064250" y="3748088"/>
          <a:ext cx="57927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5" imgW="2844800" imgH="431800" progId="Equation.3">
                  <p:embed/>
                </p:oleObj>
              </mc:Choice>
              <mc:Fallback>
                <p:oleObj name="Equation" r:id="rId5" imgW="28448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64250" y="3748088"/>
                        <a:ext cx="5792788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900342" y="2791197"/>
            <a:ext cx="1207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c(e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) = 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919839" y="4981613"/>
            <a:ext cx="1207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c(e</a:t>
            </a:r>
            <a:r>
              <a:rPr lang="en-US" sz="2400" baseline="-25000" dirty="0">
                <a:solidFill>
                  <a:srgbClr val="FF0000"/>
                </a:solidFill>
              </a:rPr>
              <a:t>4</a:t>
            </a:r>
            <a:r>
              <a:rPr lang="en-US" sz="2400" dirty="0">
                <a:solidFill>
                  <a:srgbClr val="FF0000"/>
                </a:solidFill>
              </a:rPr>
              <a:t>) = 7</a:t>
            </a:r>
          </a:p>
        </p:txBody>
      </p:sp>
    </p:spTree>
    <p:extLst>
      <p:ext uri="{BB962C8B-B14F-4D97-AF65-F5344CB8AC3E}">
        <p14:creationId xmlns:p14="http://schemas.microsoft.com/office/powerpoint/2010/main" val="2109466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Sampling Bias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18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12174" y="2640268"/>
            <a:ext cx="715718" cy="17285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29223" y="2650496"/>
            <a:ext cx="783420" cy="16781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25131" y="4336797"/>
            <a:ext cx="1476412" cy="23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1315" y="42813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2</a:t>
            </a:r>
            <a:endParaRPr lang="en-GB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92520" y="3667094"/>
            <a:ext cx="11176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90913" y="1889809"/>
            <a:ext cx="815327" cy="1788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16998" y="1888281"/>
            <a:ext cx="912118" cy="17788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90913" y="3667092"/>
            <a:ext cx="1759719" cy="107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90913" y="3667093"/>
            <a:ext cx="875895" cy="169021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266808" y="3667094"/>
            <a:ext cx="883824" cy="16902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150632" y="2650497"/>
            <a:ext cx="521745" cy="1016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50632" y="3667094"/>
            <a:ext cx="537882" cy="9401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7046" y="3283371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1583657" y="3247213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3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065817" y="322965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4</a:t>
            </a:r>
            <a:endParaRPr lang="en-GB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5411084" y="2830998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9</a:t>
            </a: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738043" y="424301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5</a:t>
            </a:r>
            <a:endParaRPr lang="en-GB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3404576" y="4225867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6</a:t>
            </a:r>
            <a:endParaRPr lang="en-GB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4594950" y="2409436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7</a:t>
            </a:r>
            <a:endParaRPr lang="en-GB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407894" y="2419664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8</a:t>
            </a:r>
            <a:endParaRPr lang="en-GB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2713742" y="322965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11</a:t>
            </a:r>
            <a:endParaRPr lang="en-GB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5422172" y="3852168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e</a:t>
            </a:r>
            <a:r>
              <a:rPr lang="en-GB" sz="2400" baseline="-25000" dirty="0"/>
              <a:t>10</a:t>
            </a:r>
            <a:endParaRPr lang="en-GB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26383" y="2805967"/>
            <a:ext cx="5829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Pr</a:t>
            </a:r>
            <a:r>
              <a:rPr lang="en-US" sz="2800" dirty="0"/>
              <a:t>[Triangle T, where e is the first edge]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90200"/>
              </p:ext>
            </p:extLst>
          </p:nvPr>
        </p:nvGraphicFramePr>
        <p:xfrm>
          <a:off x="7962900" y="3440113"/>
          <a:ext cx="1473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635000" imgH="419100" progId="Equation.3">
                  <p:embed/>
                </p:oleObj>
              </mc:Choice>
              <mc:Fallback>
                <p:oleObj name="Equation" r:id="rId3" imgW="635000" imgH="419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62900" y="3440113"/>
                        <a:ext cx="1473200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0319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Handling Sampling Bias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sampling a triangle </a:t>
            </a:r>
            <a:r>
              <a:rPr lang="en-GB" dirty="0">
                <a:solidFill>
                  <a:srgbClr val="FF0000"/>
                </a:solidFill>
              </a:rPr>
              <a:t>uniformly at random</a:t>
            </a:r>
          </a:p>
          <a:p>
            <a:pPr lvl="1"/>
            <a:r>
              <a:rPr lang="en-GB" dirty="0"/>
              <a:t>Use neighbourhood sampling </a:t>
            </a:r>
          </a:p>
          <a:p>
            <a:pPr lvl="1"/>
            <a:r>
              <a:rPr lang="en-GB" dirty="0"/>
              <a:t>Compute (online) the bias in sampling a triangle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Reject the sample</a:t>
            </a:r>
            <a:r>
              <a:rPr lang="en-GB" dirty="0"/>
              <a:t>, probability proportional to bias</a:t>
            </a:r>
          </a:p>
          <a:p>
            <a:pPr lvl="1"/>
            <a:endParaRPr lang="en-GB" dirty="0"/>
          </a:p>
          <a:p>
            <a:r>
              <a:rPr lang="en-GB" dirty="0"/>
              <a:t>For counting triangles</a:t>
            </a:r>
          </a:p>
          <a:p>
            <a:pPr lvl="1"/>
            <a:r>
              <a:rPr lang="en-GB" dirty="0"/>
              <a:t>Use neighbourhood sampling as described</a:t>
            </a:r>
          </a:p>
          <a:p>
            <a:pPr lvl="1"/>
            <a:r>
              <a:rPr lang="en-GB" dirty="0"/>
              <a:t>Compute (online) the bias in sampling a triangle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Incorporate bias </a:t>
            </a:r>
            <a:r>
              <a:rPr lang="en-GB" dirty="0"/>
              <a:t>directly into estimator</a:t>
            </a:r>
          </a:p>
          <a:p>
            <a:pPr lvl="1"/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19</a:t>
            </a:fld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280377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Graph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Example: Network Monitoring </a:t>
            </a:r>
          </a:p>
          <a:p>
            <a:pPr lvl="1"/>
            <a:r>
              <a:rPr lang="en-GB" dirty="0"/>
              <a:t>IP addresses are vertices of a graph</a:t>
            </a:r>
          </a:p>
          <a:p>
            <a:pPr lvl="1"/>
            <a:r>
              <a:rPr lang="en-GB" dirty="0"/>
              <a:t>Edges represent connections between vertices</a:t>
            </a:r>
          </a:p>
          <a:p>
            <a:endParaRPr lang="en-GB" dirty="0"/>
          </a:p>
          <a:p>
            <a:r>
              <a:rPr lang="en-GB" dirty="0"/>
              <a:t>Edges of the Graph Arrive in Sequence</a:t>
            </a:r>
          </a:p>
          <a:p>
            <a:endParaRPr lang="en-GB" dirty="0"/>
          </a:p>
          <a:p>
            <a:r>
              <a:rPr lang="en-GB" dirty="0"/>
              <a:t>Continuously Maintain a Property of the Evolving Graph</a:t>
            </a:r>
          </a:p>
          <a:p>
            <a:pPr lvl="1"/>
            <a:r>
              <a:rPr lang="en-GB" dirty="0"/>
              <a:t>Local Property: </a:t>
            </a:r>
            <a:r>
              <a:rPr lang="en-GB" dirty="0">
                <a:solidFill>
                  <a:srgbClr val="FF0000"/>
                </a:solidFill>
              </a:rPr>
              <a:t>Count </a:t>
            </a:r>
            <a:r>
              <a:rPr lang="en-GB" dirty="0" err="1">
                <a:solidFill>
                  <a:srgbClr val="FF0000"/>
                </a:solidFill>
              </a:rPr>
              <a:t>subgraphs</a:t>
            </a:r>
            <a:r>
              <a:rPr lang="en-GB" dirty="0">
                <a:solidFill>
                  <a:srgbClr val="FF0000"/>
                </a:solidFill>
              </a:rPr>
              <a:t> within 1-neighbourhood of a vertex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26540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Counting Triangles in a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GB" dirty="0"/>
                  <a:t>Let r</a:t>
                </a:r>
                <a:r>
                  <a:rPr lang="en-GB" baseline="-25000" dirty="0"/>
                  <a:t>1</a:t>
                </a:r>
                <a:r>
                  <a:rPr lang="en-GB" dirty="0"/>
                  <a:t> be a random edge in the edge stream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GB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GB" dirty="0"/>
                  <a:t>Let E</a:t>
                </a:r>
                <a:r>
                  <a:rPr lang="en-GB" baseline="-25000" dirty="0"/>
                  <a:t>1 </a:t>
                </a:r>
                <a:r>
                  <a:rPr lang="en-GB" dirty="0"/>
                  <a:t>= all edges that arrived after r</a:t>
                </a:r>
                <a:r>
                  <a:rPr lang="en-GB" baseline="-25000" dirty="0"/>
                  <a:t>1</a:t>
                </a:r>
                <a:r>
                  <a:rPr lang="en-GB" dirty="0"/>
                  <a:t>, and adjacent to r</a:t>
                </a:r>
                <a:r>
                  <a:rPr lang="en-GB" baseline="-25000" dirty="0"/>
                  <a:t>1</a:t>
                </a:r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en-GB" dirty="0"/>
                  <a:t>Let r</a:t>
                </a:r>
                <a:r>
                  <a:rPr lang="en-GB" baseline="-25000" dirty="0"/>
                  <a:t>2</a:t>
                </a:r>
                <a:r>
                  <a:rPr lang="en-GB" dirty="0"/>
                  <a:t> = random edge from E</a:t>
                </a:r>
                <a:r>
                  <a:rPr lang="en-GB" baseline="-25000" dirty="0"/>
                  <a:t>1</a:t>
                </a:r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en-GB" dirty="0"/>
                  <a:t>Let c</a:t>
                </a:r>
                <a:r>
                  <a:rPr lang="en-GB" baseline="-25000" dirty="0"/>
                  <a:t>1 </a:t>
                </a:r>
                <a:r>
                  <a:rPr lang="en-GB" dirty="0"/>
                  <a:t>= size of E</a:t>
                </a:r>
                <a:r>
                  <a:rPr lang="en-GB" baseline="-25000" dirty="0"/>
                  <a:t>1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GB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GB" dirty="0"/>
                  <a:t>If the triangle defined by {r</a:t>
                </a:r>
                <a:r>
                  <a:rPr lang="en-GB" baseline="-25000" dirty="0"/>
                  <a:t>1, </a:t>
                </a:r>
                <a:r>
                  <a:rPr lang="en-GB" dirty="0"/>
                  <a:t>r</a:t>
                </a:r>
                <a:r>
                  <a:rPr lang="en-GB" baseline="-25000" dirty="0"/>
                  <a:t>2</a:t>
                </a:r>
                <a:r>
                  <a:rPr lang="en-GB" dirty="0"/>
                  <a:t>} is completed:</a:t>
                </a:r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en-GB" dirty="0"/>
                  <a:t>Return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dirty="0"/>
                  <a:t>), where m is the number of edges</a:t>
                </a:r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en-GB" dirty="0"/>
                  <a:t>Return 0 otherwise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20</a:t>
            </a:fld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550569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Estimator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X be the return value of the algorithm</a:t>
            </a:r>
          </a:p>
          <a:p>
            <a:endParaRPr lang="en-US" dirty="0"/>
          </a:p>
          <a:p>
            <a:r>
              <a:rPr lang="en-US" dirty="0"/>
              <a:t>E[X] = # triangles in G</a:t>
            </a:r>
          </a:p>
          <a:p>
            <a:endParaRPr lang="en-US" dirty="0"/>
          </a:p>
          <a:p>
            <a:r>
              <a:rPr lang="en-US" dirty="0"/>
              <a:t>Take mean of O((# edges) * (max degree) / (# triangles)) estimators to get a good approximation</a:t>
            </a:r>
          </a:p>
        </p:txBody>
      </p:sp>
    </p:spTree>
    <p:extLst>
      <p:ext uri="{BB962C8B-B14F-4D97-AF65-F5344CB8AC3E}">
        <p14:creationId xmlns:p14="http://schemas.microsoft.com/office/powerpoint/2010/main" val="401997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Running </a:t>
            </a:r>
            <a:r>
              <a:rPr lang="en-GB" dirty="0">
                <a:solidFill>
                  <a:srgbClr val="FF0000"/>
                </a:solidFill>
              </a:rPr>
              <a:t>r </a:t>
            </a:r>
            <a:r>
              <a:rPr lang="en-GB" dirty="0"/>
              <a:t>estimators in parallel means </a:t>
            </a:r>
            <a:r>
              <a:rPr lang="en-GB" dirty="0">
                <a:solidFill>
                  <a:srgbClr val="FF0000"/>
                </a:solidFill>
              </a:rPr>
              <a:t>O(r)</a:t>
            </a:r>
            <a:r>
              <a:rPr lang="en-GB" dirty="0"/>
              <a:t> time per update?</a:t>
            </a:r>
          </a:p>
          <a:p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Bulk Processing</a:t>
            </a:r>
            <a:r>
              <a:rPr lang="en-GB" dirty="0"/>
              <a:t>, process </a:t>
            </a:r>
            <a:r>
              <a:rPr lang="en-GB" dirty="0">
                <a:solidFill>
                  <a:srgbClr val="FF0000"/>
                </a:solidFill>
              </a:rPr>
              <a:t>w</a:t>
            </a:r>
            <a:r>
              <a:rPr lang="en-GB" dirty="0"/>
              <a:t> edges at a time:</a:t>
            </a:r>
          </a:p>
          <a:p>
            <a:pPr lvl="1"/>
            <a:r>
              <a:rPr lang="en-GB" dirty="0"/>
              <a:t>For each estimator, first level random sample updated in O(1) time</a:t>
            </a:r>
          </a:p>
          <a:p>
            <a:pPr lvl="1"/>
            <a:r>
              <a:rPr lang="en-GB" dirty="0"/>
              <a:t>Second level update is more complex, two passes through the batch</a:t>
            </a:r>
            <a:br>
              <a:rPr lang="en-GB" dirty="0"/>
            </a:br>
            <a:endParaRPr lang="en-GB" dirty="0"/>
          </a:p>
          <a:p>
            <a:r>
              <a:rPr lang="en-GB" dirty="0"/>
              <a:t>Using a batch size </a:t>
            </a:r>
            <a:r>
              <a:rPr lang="en-GB" dirty="0">
                <a:solidFill>
                  <a:srgbClr val="FF0000"/>
                </a:solidFill>
              </a:rPr>
              <a:t>w = O(r)</a:t>
            </a:r>
            <a:r>
              <a:rPr lang="en-GB" dirty="0"/>
              <a:t>, entire batch of w edges can be processed in O(w) time, yielding an </a:t>
            </a:r>
            <a:r>
              <a:rPr lang="en-GB" dirty="0">
                <a:solidFill>
                  <a:srgbClr val="FF0000"/>
                </a:solidFill>
              </a:rPr>
              <a:t>amortized processing time of O(1) </a:t>
            </a:r>
            <a:r>
              <a:rPr lang="en-GB" dirty="0"/>
              <a:t>per edge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22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2382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Counting and Sampling 4-Cliques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23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688950" y="4668819"/>
            <a:ext cx="7756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But this misses out cliques whose first two edges are not adjacent to each other – another case to handle such cliques.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Choose a random edge r</a:t>
            </a:r>
            <a:r>
              <a:rPr lang="en-US" baseline="-25000" dirty="0"/>
              <a:t>1</a:t>
            </a:r>
            <a:r>
              <a:rPr lang="en-US" dirty="0"/>
              <a:t> in the graph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Choose a random edge r</a:t>
            </a:r>
            <a:r>
              <a:rPr lang="en-US" baseline="-25000" dirty="0"/>
              <a:t>2</a:t>
            </a:r>
            <a:r>
              <a:rPr lang="en-US" dirty="0"/>
              <a:t>, that appears after r</a:t>
            </a:r>
            <a:r>
              <a:rPr lang="en-US" baseline="-25000" dirty="0"/>
              <a:t>1</a:t>
            </a:r>
            <a:r>
              <a:rPr lang="en-US" dirty="0"/>
              <a:t>, and is adjacent to r</a:t>
            </a:r>
            <a:r>
              <a:rPr lang="en-US" baseline="-25000" dirty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Choose a random adjacent edge r</a:t>
            </a:r>
            <a:r>
              <a:rPr lang="en-US" baseline="-25000" dirty="0"/>
              <a:t>3</a:t>
            </a:r>
            <a:r>
              <a:rPr lang="en-US" dirty="0"/>
              <a:t>, which appears after {r</a:t>
            </a:r>
            <a:r>
              <a:rPr lang="en-US" baseline="-25000" dirty="0"/>
              <a:t>1</a:t>
            </a:r>
            <a:r>
              <a:rPr lang="en-US" dirty="0"/>
              <a:t>,r</a:t>
            </a:r>
            <a:r>
              <a:rPr lang="en-US" baseline="-25000" dirty="0"/>
              <a:t>2</a:t>
            </a:r>
            <a:r>
              <a:rPr lang="en-US" dirty="0"/>
              <a:t>} and has one endpoint in common with {r</a:t>
            </a:r>
            <a:r>
              <a:rPr lang="en-US" baseline="-25000" dirty="0"/>
              <a:t>1</a:t>
            </a:r>
            <a:r>
              <a:rPr lang="en-US" dirty="0"/>
              <a:t>,r</a:t>
            </a:r>
            <a:r>
              <a:rPr lang="en-US" baseline="-25000" dirty="0"/>
              <a:t>2</a:t>
            </a:r>
            <a:r>
              <a:rPr lang="en-US" dirty="0"/>
              <a:t>}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Any edge with both endpoints in {r</a:t>
            </a:r>
            <a:r>
              <a:rPr lang="en-US" baseline="-25000" dirty="0"/>
              <a:t>1</a:t>
            </a:r>
            <a:r>
              <a:rPr lang="en-US" dirty="0"/>
              <a:t>,r</a:t>
            </a:r>
            <a:r>
              <a:rPr lang="en-US" baseline="-25000" dirty="0"/>
              <a:t>2</a:t>
            </a:r>
            <a:r>
              <a:rPr lang="en-US" dirty="0"/>
              <a:t>} is surely retained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Wait for 4-clique defined by {r</a:t>
            </a:r>
            <a:r>
              <a:rPr lang="en-US" baseline="-25000" dirty="0"/>
              <a:t>1</a:t>
            </a:r>
            <a:r>
              <a:rPr lang="en-US" dirty="0"/>
              <a:t>,r</a:t>
            </a:r>
            <a:r>
              <a:rPr lang="en-US" baseline="-25000" dirty="0"/>
              <a:t>2,</a:t>
            </a:r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} to be completed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692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12959" cy="4351338"/>
          </a:xfrm>
        </p:spPr>
        <p:txBody>
          <a:bodyPr/>
          <a:lstStyle/>
          <a:p>
            <a:r>
              <a:rPr lang="en-GB" dirty="0"/>
              <a:t>Transitivity Coefficient of a Graph = 3 * # triangles / # connected triples</a:t>
            </a:r>
          </a:p>
          <a:p>
            <a:endParaRPr lang="en-GB" dirty="0"/>
          </a:p>
          <a:p>
            <a:r>
              <a:rPr lang="en-GB" dirty="0"/>
              <a:t>Sliding Windows</a:t>
            </a:r>
          </a:p>
          <a:p>
            <a:endParaRPr lang="en-GB" dirty="0"/>
          </a:p>
          <a:p>
            <a:r>
              <a:rPr lang="en-GB" dirty="0"/>
              <a:t>Directed 3-cycles in a directed graph</a:t>
            </a:r>
          </a:p>
          <a:p>
            <a:endParaRPr lang="en-GB" dirty="0"/>
          </a:p>
          <a:p>
            <a:r>
              <a:rPr lang="en-GB" dirty="0"/>
              <a:t>Counting patterns that have </a:t>
            </a:r>
            <a:r>
              <a:rPr lang="en-GB" dirty="0">
                <a:solidFill>
                  <a:srgbClr val="FF0000"/>
                </a:solidFill>
              </a:rPr>
              <a:t>temporal constraints: </a:t>
            </a:r>
            <a:r>
              <a:rPr lang="en-GB" dirty="0"/>
              <a:t>“how many instances where A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B, followed by B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C, followed by C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dirty="0"/>
              <a:t>A?”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24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39959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(Preliminary) Experimental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Orkut</a:t>
            </a:r>
            <a:r>
              <a:rPr lang="en-US" dirty="0"/>
              <a:t> Graph</a:t>
            </a:r>
          </a:p>
          <a:p>
            <a:pPr lvl="1"/>
            <a:r>
              <a:rPr lang="en-US" dirty="0"/>
              <a:t>3 million vertices</a:t>
            </a:r>
          </a:p>
          <a:p>
            <a:pPr lvl="1"/>
            <a:r>
              <a:rPr lang="en-US" dirty="0"/>
              <a:t>117 million edges</a:t>
            </a:r>
          </a:p>
          <a:p>
            <a:pPr lvl="1"/>
            <a:r>
              <a:rPr lang="en-US" dirty="0"/>
              <a:t>max degree = 67,000</a:t>
            </a:r>
          </a:p>
          <a:p>
            <a:pPr lvl="1"/>
            <a:r>
              <a:rPr lang="en-US" dirty="0"/>
              <a:t>Number of triangles = 633 million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25</a:t>
            </a:fld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794697"/>
              </p:ext>
            </p:extLst>
          </p:nvPr>
        </p:nvGraphicFramePr>
        <p:xfrm>
          <a:off x="1487353" y="4041582"/>
          <a:ext cx="9339396" cy="21940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4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4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4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4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3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# Estimators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 K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128</a:t>
                      </a:r>
                      <a:r>
                        <a:rPr lang="en-US" sz="2400" baseline="0" dirty="0"/>
                        <a:t> K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 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3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Relative</a:t>
                      </a:r>
                      <a:r>
                        <a:rPr lang="en-US" sz="2400" baseline="0" dirty="0"/>
                        <a:t> Error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4.6 %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2.13 %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1.48 %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3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Time Taken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52 sec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75 sec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103 sec (33 IO)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1256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Runtime versus number of estimators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26</a:t>
            </a:fld>
            <a:endParaRPr lang="en-GB"/>
          </a:p>
        </p:txBody>
      </p:sp>
      <p:pic>
        <p:nvPicPr>
          <p:cNvPr id="7" name="Picture 6" descr="gstr-perftim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168" y="1594556"/>
            <a:ext cx="6547826" cy="45610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687149" y="1875566"/>
            <a:ext cx="1811764" cy="1477328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Livejournal</a:t>
            </a:r>
            <a:r>
              <a:rPr lang="en-US" dirty="0"/>
              <a:t> graph</a:t>
            </a:r>
          </a:p>
          <a:p>
            <a:r>
              <a:rPr lang="en-US" dirty="0"/>
              <a:t>4 M vertices</a:t>
            </a:r>
          </a:p>
          <a:p>
            <a:r>
              <a:rPr lang="en-US" dirty="0"/>
              <a:t>35 M edges</a:t>
            </a:r>
          </a:p>
          <a:p>
            <a:r>
              <a:rPr lang="en-US" dirty="0"/>
              <a:t>30 K max degree</a:t>
            </a:r>
          </a:p>
          <a:p>
            <a:r>
              <a:rPr lang="en-US" dirty="0"/>
              <a:t>178 M triangles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91879" y="3873996"/>
            <a:ext cx="1745039" cy="1477328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Youtube</a:t>
            </a:r>
            <a:r>
              <a:rPr lang="en-US" dirty="0"/>
              <a:t> graph</a:t>
            </a:r>
          </a:p>
          <a:p>
            <a:r>
              <a:rPr lang="en-US" dirty="0"/>
              <a:t>1 M vertices</a:t>
            </a:r>
          </a:p>
          <a:p>
            <a:r>
              <a:rPr lang="en-US" dirty="0"/>
              <a:t>3 M edges</a:t>
            </a:r>
          </a:p>
          <a:p>
            <a:r>
              <a:rPr lang="en-US" dirty="0"/>
              <a:t>57 K max degree</a:t>
            </a:r>
          </a:p>
          <a:p>
            <a:r>
              <a:rPr lang="en-US" dirty="0"/>
              <a:t>3 M triangles</a:t>
            </a:r>
          </a:p>
        </p:txBody>
      </p:sp>
    </p:spTree>
    <p:extLst>
      <p:ext uri="{BB962C8B-B14F-4D97-AF65-F5344CB8AC3E}">
        <p14:creationId xmlns:p14="http://schemas.microsoft.com/office/powerpoint/2010/main" val="295681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Relative Error versus Number of Estimators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27</a:t>
            </a:fld>
            <a:endParaRPr lang="en-GB"/>
          </a:p>
        </p:txBody>
      </p:sp>
      <p:pic>
        <p:nvPicPr>
          <p:cNvPr id="6" name="Picture 5" descr="gstr-reler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66" y="1528554"/>
            <a:ext cx="6439201" cy="44854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687149" y="1875566"/>
            <a:ext cx="1811764" cy="1477328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Livejournal</a:t>
            </a:r>
            <a:r>
              <a:rPr lang="en-US" dirty="0"/>
              <a:t> graph</a:t>
            </a:r>
          </a:p>
          <a:p>
            <a:r>
              <a:rPr lang="en-US" dirty="0"/>
              <a:t>4 M vertices</a:t>
            </a:r>
          </a:p>
          <a:p>
            <a:r>
              <a:rPr lang="en-US" dirty="0"/>
              <a:t>35 M edges</a:t>
            </a:r>
          </a:p>
          <a:p>
            <a:r>
              <a:rPr lang="en-US" dirty="0"/>
              <a:t>30 K max degree</a:t>
            </a:r>
          </a:p>
          <a:p>
            <a:r>
              <a:rPr lang="en-US" dirty="0"/>
              <a:t>178 M triangles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91879" y="3873996"/>
            <a:ext cx="1745039" cy="1477328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Youtube</a:t>
            </a:r>
            <a:r>
              <a:rPr lang="en-US" dirty="0"/>
              <a:t> graph</a:t>
            </a:r>
          </a:p>
          <a:p>
            <a:r>
              <a:rPr lang="en-US" dirty="0"/>
              <a:t>1 M vertices</a:t>
            </a:r>
          </a:p>
          <a:p>
            <a:r>
              <a:rPr lang="en-US" dirty="0"/>
              <a:t>3 M edges</a:t>
            </a:r>
          </a:p>
          <a:p>
            <a:r>
              <a:rPr lang="en-US" dirty="0"/>
              <a:t>57 K max degree</a:t>
            </a:r>
          </a:p>
          <a:p>
            <a:r>
              <a:rPr lang="en-US" dirty="0"/>
              <a:t>3 M triangles</a:t>
            </a:r>
          </a:p>
        </p:txBody>
      </p:sp>
    </p:spTree>
    <p:extLst>
      <p:ext uri="{BB962C8B-B14F-4D97-AF65-F5344CB8AC3E}">
        <p14:creationId xmlns:p14="http://schemas.microsoft.com/office/powerpoint/2010/main" val="26575200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3647"/>
            <a:ext cx="10515600" cy="456331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General Sampling Method for Estimating Cardinality of Graph Patterns</a:t>
            </a:r>
          </a:p>
          <a:p>
            <a:pPr lvl="1"/>
            <a:r>
              <a:rPr lang="en-GB" dirty="0"/>
              <a:t>Small sized cliques</a:t>
            </a:r>
          </a:p>
          <a:p>
            <a:pPr lvl="1"/>
            <a:r>
              <a:rPr lang="en-GB" dirty="0"/>
              <a:t>Extendible for special cases – ex: temporal constraints, edge directions</a:t>
            </a:r>
          </a:p>
          <a:p>
            <a:pPr lvl="1"/>
            <a:r>
              <a:rPr lang="en-GB" dirty="0"/>
              <a:t>“Sticky sampling” for graph streams</a:t>
            </a:r>
            <a:br>
              <a:rPr lang="en-GB" dirty="0"/>
            </a:br>
            <a:endParaRPr lang="en-GB" dirty="0"/>
          </a:p>
          <a:p>
            <a:r>
              <a:rPr lang="en-GB" dirty="0"/>
              <a:t>Technique:</a:t>
            </a:r>
          </a:p>
          <a:p>
            <a:pPr lvl="1"/>
            <a:r>
              <a:rPr lang="en-GB" dirty="0"/>
              <a:t>Sample within neighbourhood of current edges</a:t>
            </a:r>
          </a:p>
          <a:p>
            <a:pPr lvl="1"/>
            <a:r>
              <a:rPr lang="en-GB" dirty="0"/>
              <a:t>Compute the bias online</a:t>
            </a:r>
          </a:p>
          <a:p>
            <a:pPr lvl="1"/>
            <a:r>
              <a:rPr lang="en-GB" dirty="0"/>
              <a:t>Incorporate the bias into the estimator</a:t>
            </a:r>
          </a:p>
          <a:p>
            <a:endParaRPr lang="en-GB" dirty="0"/>
          </a:p>
          <a:p>
            <a:r>
              <a:rPr lang="en-GB" dirty="0"/>
              <a:t>Fast Implementations</a:t>
            </a:r>
          </a:p>
          <a:p>
            <a:pPr lvl="1"/>
            <a:r>
              <a:rPr lang="en-GB" dirty="0"/>
              <a:t>Multicore Machine: Synthetic Graph of size 167GB in 1000 sec on a 12 core machine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28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309140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Reference: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Counting and Sampling Triangles from a Graph Stream</a:t>
            </a:r>
            <a:br>
              <a:rPr lang="en-US" dirty="0"/>
            </a:br>
            <a:r>
              <a:rPr lang="en-US" dirty="0"/>
              <a:t>Research Report RC25339, IBM</a:t>
            </a:r>
            <a:br>
              <a:rPr lang="en-US" dirty="0"/>
            </a:br>
            <a:br>
              <a:rPr lang="en-US" dirty="0"/>
            </a:br>
            <a:r>
              <a:rPr lang="en-US" dirty="0">
                <a:hlinkClick r:id="rId2"/>
              </a:rPr>
              <a:t>http://domino.research.ibm.com/library/cyberdig.nsf/papers/A9F14726B795E13185257AEE0058FCD3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http://www.ece.iastate.edu/~snt/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47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Big Data, Small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Algorithm can be deployed on a single machine, reasonable resources</a:t>
            </a:r>
          </a:p>
          <a:p>
            <a:pPr lvl="1"/>
            <a:endParaRPr lang="en-GB" dirty="0"/>
          </a:p>
          <a:p>
            <a:r>
              <a:rPr lang="en-GB" dirty="0"/>
              <a:t>Single Pass Through Data</a:t>
            </a:r>
          </a:p>
          <a:p>
            <a:pPr lvl="1"/>
            <a:r>
              <a:rPr lang="en-GB" dirty="0"/>
              <a:t>Online arrivals</a:t>
            </a:r>
          </a:p>
          <a:p>
            <a:pPr lvl="1"/>
            <a:r>
              <a:rPr lang="en-GB" dirty="0"/>
              <a:t>Also suitable for disk-resident data</a:t>
            </a:r>
          </a:p>
          <a:p>
            <a:endParaRPr lang="en-GB" dirty="0"/>
          </a:p>
          <a:p>
            <a:r>
              <a:rPr lang="en-GB" dirty="0"/>
              <a:t>Effective use of a multicore machine</a:t>
            </a:r>
          </a:p>
          <a:p>
            <a:pPr lvl="1"/>
            <a:r>
              <a:rPr lang="en-GB" dirty="0"/>
              <a:t>Ex: process a 167GB graph in 1000 seconds, on 12 core machine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11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Problem: Triangle Counting</a:t>
            </a:r>
          </a:p>
        </p:txBody>
      </p:sp>
      <p:sp>
        <p:nvSpPr>
          <p:cNvPr id="35" name="Content Placeholder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Problem: Count the number of triangles </a:t>
            </a:r>
            <a:br>
              <a:rPr lang="en-GB" dirty="0"/>
            </a:br>
            <a:r>
              <a:rPr lang="en-GB" dirty="0"/>
              <a:t>in a simple undirected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4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661837" y="4004680"/>
            <a:ext cx="223284" cy="202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643576" y="4742738"/>
            <a:ext cx="223284" cy="202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643576" y="3384936"/>
            <a:ext cx="223284" cy="202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7717465" y="4004679"/>
            <a:ext cx="223284" cy="202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9206023" y="2897422"/>
            <a:ext cx="223284" cy="202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9206023" y="4742737"/>
            <a:ext cx="223284" cy="202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/>
          <p:cNvCxnSpPr>
            <a:stCxn id="5" idx="7"/>
            <a:endCxn id="7" idx="2"/>
          </p:cNvCxnSpPr>
          <p:nvPr/>
        </p:nvCxnSpPr>
        <p:spPr>
          <a:xfrm flipV="1">
            <a:off x="5852422" y="3485946"/>
            <a:ext cx="791154" cy="548319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7"/>
            <a:endCxn id="8" idx="3"/>
          </p:cNvCxnSpPr>
          <p:nvPr/>
        </p:nvCxnSpPr>
        <p:spPr>
          <a:xfrm flipV="1">
            <a:off x="6834161" y="4177113"/>
            <a:ext cx="916003" cy="59521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6"/>
            <a:endCxn id="8" idx="1"/>
          </p:cNvCxnSpPr>
          <p:nvPr/>
        </p:nvCxnSpPr>
        <p:spPr>
          <a:xfrm>
            <a:off x="6866860" y="3485946"/>
            <a:ext cx="883304" cy="548318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9" idx="3"/>
          </p:cNvCxnSpPr>
          <p:nvPr/>
        </p:nvCxnSpPr>
        <p:spPr>
          <a:xfrm flipV="1">
            <a:off x="7908050" y="3069856"/>
            <a:ext cx="1330672" cy="964408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0" idx="1"/>
          </p:cNvCxnSpPr>
          <p:nvPr/>
        </p:nvCxnSpPr>
        <p:spPr>
          <a:xfrm>
            <a:off x="7940749" y="4105689"/>
            <a:ext cx="1297973" cy="666633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5"/>
            <a:endCxn id="6" idx="1"/>
          </p:cNvCxnSpPr>
          <p:nvPr/>
        </p:nvCxnSpPr>
        <p:spPr>
          <a:xfrm>
            <a:off x="5852422" y="4177114"/>
            <a:ext cx="823853" cy="595209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6" idx="0"/>
          </p:cNvCxnSpPr>
          <p:nvPr/>
        </p:nvCxnSpPr>
        <p:spPr>
          <a:xfrm flipH="1" flipV="1">
            <a:off x="6738868" y="3586956"/>
            <a:ext cx="16350" cy="1155782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7" idx="7"/>
            <a:endCxn id="9" idx="2"/>
          </p:cNvCxnSpPr>
          <p:nvPr/>
        </p:nvCxnSpPr>
        <p:spPr>
          <a:xfrm flipV="1">
            <a:off x="6834161" y="2998432"/>
            <a:ext cx="2371862" cy="416089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68144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Triangle Counting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 of triangles is a basic structural property</a:t>
            </a:r>
          </a:p>
          <a:p>
            <a:endParaRPr lang="en-US" dirty="0"/>
          </a:p>
          <a:p>
            <a:r>
              <a:rPr lang="en-US" dirty="0"/>
              <a:t>Social Network Analysis:</a:t>
            </a:r>
          </a:p>
          <a:p>
            <a:pPr lvl="1"/>
            <a:r>
              <a:rPr lang="en-US" dirty="0"/>
              <a:t>Transitivity Coefficient = 3 * # Triangles / # connected triples</a:t>
            </a:r>
          </a:p>
          <a:p>
            <a:pPr lvl="1"/>
            <a:r>
              <a:rPr lang="en-US" dirty="0"/>
              <a:t>Related Clustering Coefficient</a:t>
            </a:r>
          </a:p>
          <a:p>
            <a:pPr lvl="1"/>
            <a:r>
              <a:rPr lang="en-US" dirty="0"/>
              <a:t>Measure how dense the graph is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58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Triangle Counting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Web Spam Detection (</a:t>
            </a:r>
            <a:r>
              <a:rPr lang="en-GB" dirty="0" err="1"/>
              <a:t>Becchetti</a:t>
            </a:r>
            <a:r>
              <a:rPr lang="en-GB" dirty="0"/>
              <a:t> et al. 2008)</a:t>
            </a:r>
          </a:p>
          <a:p>
            <a:pPr lvl="1"/>
            <a:r>
              <a:rPr lang="en-GB" dirty="0"/>
              <a:t>A higher-than usual number of triangles is an indicator of web spam</a:t>
            </a:r>
            <a:br>
              <a:rPr lang="en-GB" dirty="0"/>
            </a:br>
            <a:endParaRPr lang="en-GB" dirty="0"/>
          </a:p>
          <a:p>
            <a:r>
              <a:rPr lang="en-GB" dirty="0"/>
              <a:t>Biological Networks  (</a:t>
            </a:r>
            <a:r>
              <a:rPr lang="en-GB" dirty="0" err="1"/>
              <a:t>Przulj</a:t>
            </a:r>
            <a:r>
              <a:rPr lang="en-GB" dirty="0"/>
              <a:t> et al. 2006, </a:t>
            </a:r>
            <a:r>
              <a:rPr lang="en-GB" dirty="0" err="1"/>
              <a:t>Kashtan</a:t>
            </a:r>
            <a:r>
              <a:rPr lang="en-GB" dirty="0"/>
              <a:t> et al. 2002)</a:t>
            </a:r>
          </a:p>
          <a:p>
            <a:pPr lvl="1"/>
            <a:r>
              <a:rPr lang="en-GB" dirty="0"/>
              <a:t>Generalizations of Triangle Count used in </a:t>
            </a:r>
            <a:r>
              <a:rPr lang="en-GB" dirty="0" err="1">
                <a:solidFill>
                  <a:srgbClr val="FF0000"/>
                </a:solidFill>
              </a:rPr>
              <a:t>Graphlets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Network Motifs</a:t>
            </a:r>
          </a:p>
          <a:p>
            <a:pPr lvl="1"/>
            <a:r>
              <a:rPr lang="en-GB" dirty="0"/>
              <a:t>“Structural Summary” of a Graph = vector, containing the number of occurrences of various </a:t>
            </a:r>
            <a:r>
              <a:rPr lang="en-GB" dirty="0" err="1"/>
              <a:t>subgraphs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6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371214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Neighborhood Sampling</a:t>
            </a:r>
            <a:r>
              <a:rPr lang="en-US" dirty="0"/>
              <a:t>: Simple random sampling method for graph streams</a:t>
            </a:r>
            <a:br>
              <a:rPr lang="en-US" dirty="0"/>
            </a:br>
            <a:endParaRPr lang="en-US" dirty="0"/>
          </a:p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Counting and Sampling Triangles in a Graph</a:t>
            </a:r>
          </a:p>
          <a:p>
            <a:pPr lvl="1"/>
            <a:r>
              <a:rPr lang="en-US" dirty="0"/>
              <a:t>Counting Higher order cliques K</a:t>
            </a:r>
            <a:r>
              <a:rPr lang="en-US" baseline="-25000" dirty="0"/>
              <a:t>4</a:t>
            </a:r>
            <a:r>
              <a:rPr lang="en-US" dirty="0"/>
              <a:t>, K</a:t>
            </a:r>
            <a:r>
              <a:rPr lang="en-US" baseline="-25000" dirty="0"/>
              <a:t>5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Directed Cycles in directed graphs</a:t>
            </a:r>
          </a:p>
          <a:p>
            <a:pPr lvl="1"/>
            <a:endParaRPr lang="en-US" dirty="0"/>
          </a:p>
          <a:p>
            <a:r>
              <a:rPr lang="en-US" dirty="0"/>
              <a:t>Experiments showing this is a practical method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3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Prior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Streaming Triangle Counting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Bar-</a:t>
            </a:r>
            <a:r>
              <a:rPr lang="en-GB" dirty="0" err="1">
                <a:solidFill>
                  <a:srgbClr val="FF0000"/>
                </a:solidFill>
              </a:rPr>
              <a:t>Yossef</a:t>
            </a:r>
            <a:r>
              <a:rPr lang="en-GB" dirty="0">
                <a:solidFill>
                  <a:srgbClr val="FF0000"/>
                </a:solidFill>
              </a:rPr>
              <a:t>, Kumar, </a:t>
            </a:r>
            <a:r>
              <a:rPr lang="en-GB" dirty="0" err="1">
                <a:solidFill>
                  <a:srgbClr val="FF0000"/>
                </a:solidFill>
              </a:rPr>
              <a:t>Sivakumar</a:t>
            </a:r>
            <a:r>
              <a:rPr lang="en-GB" dirty="0">
                <a:solidFill>
                  <a:srgbClr val="FF0000"/>
                </a:solidFill>
              </a:rPr>
              <a:t> (2003)</a:t>
            </a:r>
            <a:r>
              <a:rPr lang="en-GB" dirty="0"/>
              <a:t>: Reductions to frequency moments of appropriately defined streams</a:t>
            </a:r>
          </a:p>
          <a:p>
            <a:pPr lvl="1"/>
            <a:r>
              <a:rPr lang="en-GB" dirty="0" err="1">
                <a:solidFill>
                  <a:srgbClr val="FF0000"/>
                </a:solidFill>
              </a:rPr>
              <a:t>Jowhari</a:t>
            </a:r>
            <a:r>
              <a:rPr lang="en-GB" dirty="0">
                <a:solidFill>
                  <a:srgbClr val="FF0000"/>
                </a:solidFill>
              </a:rPr>
              <a:t> and </a:t>
            </a:r>
            <a:r>
              <a:rPr lang="en-GB" dirty="0" err="1">
                <a:solidFill>
                  <a:srgbClr val="FF0000"/>
                </a:solidFill>
              </a:rPr>
              <a:t>Ghodsi</a:t>
            </a:r>
            <a:r>
              <a:rPr lang="en-GB" dirty="0">
                <a:solidFill>
                  <a:srgbClr val="FF0000"/>
                </a:solidFill>
              </a:rPr>
              <a:t> (2005)</a:t>
            </a:r>
            <a:r>
              <a:rPr lang="en-GB" dirty="0"/>
              <a:t>: Sampling-based and Sketch-based estimators</a:t>
            </a:r>
          </a:p>
          <a:p>
            <a:pPr lvl="1"/>
            <a:r>
              <a:rPr lang="en-GB" dirty="0" err="1">
                <a:solidFill>
                  <a:srgbClr val="FF0000"/>
                </a:solidFill>
              </a:rPr>
              <a:t>Buriol</a:t>
            </a:r>
            <a:r>
              <a:rPr lang="en-GB" dirty="0">
                <a:solidFill>
                  <a:srgbClr val="FF0000"/>
                </a:solidFill>
              </a:rPr>
              <a:t> et al. (2006): </a:t>
            </a:r>
            <a:r>
              <a:rPr lang="en-GB" dirty="0"/>
              <a:t>Another Sampling-based Estimator</a:t>
            </a:r>
          </a:p>
          <a:p>
            <a:pPr lvl="1"/>
            <a:r>
              <a:rPr lang="en-GB" dirty="0" err="1">
                <a:solidFill>
                  <a:srgbClr val="FF0000"/>
                </a:solidFill>
              </a:rPr>
              <a:t>Ahn</a:t>
            </a:r>
            <a:r>
              <a:rPr lang="en-GB" dirty="0">
                <a:solidFill>
                  <a:srgbClr val="FF0000"/>
                </a:solidFill>
              </a:rPr>
              <a:t>, </a:t>
            </a:r>
            <a:r>
              <a:rPr lang="en-GB" dirty="0" err="1">
                <a:solidFill>
                  <a:srgbClr val="FF0000"/>
                </a:solidFill>
              </a:rPr>
              <a:t>Guha</a:t>
            </a:r>
            <a:r>
              <a:rPr lang="en-GB" dirty="0">
                <a:solidFill>
                  <a:srgbClr val="FF0000"/>
                </a:solidFill>
              </a:rPr>
              <a:t>, McGregor (2012): </a:t>
            </a:r>
            <a:r>
              <a:rPr lang="en-GB" dirty="0"/>
              <a:t>Sketch-based, insertions and deletions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Kane et al. (2012), </a:t>
            </a:r>
            <a:r>
              <a:rPr lang="en-GB" dirty="0" err="1">
                <a:solidFill>
                  <a:srgbClr val="FF0000"/>
                </a:solidFill>
              </a:rPr>
              <a:t>Manjunath</a:t>
            </a:r>
            <a:r>
              <a:rPr lang="en-GB" dirty="0">
                <a:solidFill>
                  <a:srgbClr val="FF0000"/>
                </a:solidFill>
              </a:rPr>
              <a:t> et al. (2011): </a:t>
            </a:r>
            <a:r>
              <a:rPr lang="en-GB" dirty="0"/>
              <a:t>sketch-based, more general </a:t>
            </a:r>
            <a:r>
              <a:rPr lang="en-GB" dirty="0" err="1"/>
              <a:t>subgraphs</a:t>
            </a:r>
            <a:endParaRPr lang="en-GB" dirty="0"/>
          </a:p>
          <a:p>
            <a:pPr lvl="1"/>
            <a:r>
              <a:rPr lang="en-GB" dirty="0" err="1">
                <a:solidFill>
                  <a:srgbClr val="FF0000"/>
                </a:solidFill>
              </a:rPr>
              <a:t>Seshadri</a:t>
            </a:r>
            <a:r>
              <a:rPr lang="en-GB" dirty="0">
                <a:solidFill>
                  <a:srgbClr val="FF0000"/>
                </a:solidFill>
              </a:rPr>
              <a:t>, Pinar, </a:t>
            </a:r>
            <a:r>
              <a:rPr lang="en-GB" dirty="0" err="1">
                <a:solidFill>
                  <a:srgbClr val="FF0000"/>
                </a:solidFill>
              </a:rPr>
              <a:t>Kolda</a:t>
            </a:r>
            <a:r>
              <a:rPr lang="en-GB" dirty="0">
                <a:solidFill>
                  <a:srgbClr val="FF0000"/>
                </a:solidFill>
              </a:rPr>
              <a:t> (2012)</a:t>
            </a:r>
          </a:p>
          <a:p>
            <a:pPr lvl="1"/>
            <a:endParaRPr lang="en-GB" dirty="0"/>
          </a:p>
          <a:p>
            <a:r>
              <a:rPr lang="en-GB" dirty="0"/>
              <a:t>Batch (non-streaming) Triangle Counting</a:t>
            </a:r>
          </a:p>
          <a:p>
            <a:pPr lvl="1"/>
            <a:r>
              <a:rPr lang="en-GB" dirty="0" err="1">
                <a:solidFill>
                  <a:srgbClr val="FF0000"/>
                </a:solidFill>
              </a:rPr>
              <a:t>Pagh</a:t>
            </a:r>
            <a:r>
              <a:rPr lang="en-GB" dirty="0">
                <a:solidFill>
                  <a:srgbClr val="FF0000"/>
                </a:solidFill>
              </a:rPr>
              <a:t> and </a:t>
            </a:r>
            <a:r>
              <a:rPr lang="en-GB" dirty="0" err="1">
                <a:solidFill>
                  <a:srgbClr val="FF0000"/>
                </a:solidFill>
              </a:rPr>
              <a:t>Tsourakakis</a:t>
            </a:r>
            <a:r>
              <a:rPr lang="en-GB" dirty="0">
                <a:solidFill>
                  <a:srgbClr val="FF0000"/>
                </a:solidFill>
              </a:rPr>
              <a:t> (2012)</a:t>
            </a:r>
          </a:p>
          <a:p>
            <a:pPr lvl="1"/>
            <a:r>
              <a:rPr lang="en-GB" dirty="0" err="1">
                <a:solidFill>
                  <a:srgbClr val="FF0000"/>
                </a:solidFill>
              </a:rPr>
              <a:t>Suri</a:t>
            </a:r>
            <a:r>
              <a:rPr lang="en-GB" dirty="0">
                <a:solidFill>
                  <a:srgbClr val="FF0000"/>
                </a:solidFill>
              </a:rPr>
              <a:t> and </a:t>
            </a:r>
            <a:r>
              <a:rPr lang="en-GB" dirty="0" err="1">
                <a:solidFill>
                  <a:srgbClr val="FF0000"/>
                </a:solidFill>
              </a:rPr>
              <a:t>Vassilvitskii</a:t>
            </a:r>
            <a:r>
              <a:rPr lang="en-GB" dirty="0">
                <a:solidFill>
                  <a:srgbClr val="FF0000"/>
                </a:solidFill>
              </a:rPr>
              <a:t> (2011)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…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8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413296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Graph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Simple Undirected Graph (extends to directed graphs easily)</a:t>
            </a:r>
          </a:p>
          <a:p>
            <a:r>
              <a:rPr lang="en-GB" dirty="0"/>
              <a:t>n vertices, m edges</a:t>
            </a:r>
          </a:p>
          <a:p>
            <a:r>
              <a:rPr lang="en-GB" dirty="0"/>
              <a:t>Problem: </a:t>
            </a:r>
            <a:r>
              <a:rPr lang="en-GB" dirty="0">
                <a:solidFill>
                  <a:srgbClr val="FF0000"/>
                </a:solidFill>
              </a:rPr>
              <a:t>Estimate τ(G) = number of triangles in G</a:t>
            </a:r>
          </a:p>
          <a:p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Adjacency Stream Model: Edges arrive in an arbitrary order</a:t>
            </a:r>
          </a:p>
          <a:p>
            <a:r>
              <a:rPr lang="en-GB" dirty="0"/>
              <a:t>Incidence Stream Model: all edges incident to a vertex arrive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8234-FE7D-4342-B3D5-7EED17225508}" type="slidenum">
              <a:rPr lang="en-GB" smtClean="0"/>
              <a:t>9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MSR: Big Data and Analytics Workshop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Iowa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57854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1460</Words>
  <Application>Microsoft Office PowerPoint</Application>
  <PresentationFormat>Widescreen</PresentationFormat>
  <Paragraphs>363</Paragraphs>
  <Slides>29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Wingdings</vt:lpstr>
      <vt:lpstr>Office Theme</vt:lpstr>
      <vt:lpstr>Equation</vt:lpstr>
      <vt:lpstr>Neighbourhood Sampling for Local Properties on a Graph Stream</vt:lpstr>
      <vt:lpstr>Graph Streams</vt:lpstr>
      <vt:lpstr>Big Data, Small Machines</vt:lpstr>
      <vt:lpstr>Problem: Triangle Counting</vt:lpstr>
      <vt:lpstr>Why Triangle Counting (1)</vt:lpstr>
      <vt:lpstr>Why Triangle Counting (2)</vt:lpstr>
      <vt:lpstr>Contributions</vt:lpstr>
      <vt:lpstr>Prior Work</vt:lpstr>
      <vt:lpstr>Graph Model</vt:lpstr>
      <vt:lpstr>Sampling and Counting</vt:lpstr>
      <vt:lpstr>Example Triangle Sampling Procedures</vt:lpstr>
      <vt:lpstr>Neighborhood Sampling Idea</vt:lpstr>
      <vt:lpstr>Sampling Bias</vt:lpstr>
      <vt:lpstr>Sampling Bias</vt:lpstr>
      <vt:lpstr>Sampling Bias</vt:lpstr>
      <vt:lpstr>Sampling Bias</vt:lpstr>
      <vt:lpstr>Sampling Bias</vt:lpstr>
      <vt:lpstr>Sampling Bias</vt:lpstr>
      <vt:lpstr>Handling Sampling Bias</vt:lpstr>
      <vt:lpstr>Counting Triangles in a Graph</vt:lpstr>
      <vt:lpstr>Estimator Properties</vt:lpstr>
      <vt:lpstr>Time Complexity</vt:lpstr>
      <vt:lpstr>Counting and Sampling 4-Cliques</vt:lpstr>
      <vt:lpstr>Extensions</vt:lpstr>
      <vt:lpstr>(Preliminary) Experimental Results</vt:lpstr>
      <vt:lpstr>Runtime versus number of estimators</vt:lpstr>
      <vt:lpstr>Relative Error versus Number of Estimators</vt:lpstr>
      <vt:lpstr>Conclusions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Sampling for Local Properties on a Graph Stream</dc:title>
  <dc:creator>Srikanta Tirthapura</dc:creator>
  <cp:lastModifiedBy>Kate Vogel (Vega Consulting LLC)</cp:lastModifiedBy>
  <cp:revision>104</cp:revision>
  <dcterms:created xsi:type="dcterms:W3CDTF">2013-05-22T16:38:02Z</dcterms:created>
  <dcterms:modified xsi:type="dcterms:W3CDTF">2016-08-27T03:43:15Z</dcterms:modified>
</cp:coreProperties>
</file>