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74" r:id="rId2"/>
    <p:sldId id="324" r:id="rId3"/>
    <p:sldId id="284" r:id="rId4"/>
    <p:sldId id="283" r:id="rId5"/>
    <p:sldId id="293" r:id="rId6"/>
    <p:sldId id="285" r:id="rId7"/>
    <p:sldId id="275" r:id="rId8"/>
    <p:sldId id="281" r:id="rId9"/>
    <p:sldId id="286" r:id="rId10"/>
    <p:sldId id="287" r:id="rId11"/>
    <p:sldId id="325" r:id="rId12"/>
    <p:sldId id="290" r:id="rId13"/>
    <p:sldId id="289" r:id="rId14"/>
    <p:sldId id="291" r:id="rId15"/>
    <p:sldId id="288" r:id="rId16"/>
    <p:sldId id="292" r:id="rId17"/>
    <p:sldId id="294" r:id="rId18"/>
    <p:sldId id="296" r:id="rId19"/>
    <p:sldId id="297" r:id="rId20"/>
    <p:sldId id="300" r:id="rId21"/>
    <p:sldId id="321" r:id="rId22"/>
    <p:sldId id="304" r:id="rId23"/>
    <p:sldId id="303" r:id="rId24"/>
    <p:sldId id="305" r:id="rId25"/>
    <p:sldId id="326" r:id="rId26"/>
    <p:sldId id="295" r:id="rId27"/>
    <p:sldId id="299" r:id="rId28"/>
    <p:sldId id="327" r:id="rId29"/>
    <p:sldId id="319" r:id="rId30"/>
    <p:sldId id="298" r:id="rId31"/>
    <p:sldId id="322" r:id="rId32"/>
    <p:sldId id="328" r:id="rId33"/>
    <p:sldId id="307" r:id="rId34"/>
    <p:sldId id="323" r:id="rId35"/>
    <p:sldId id="306" r:id="rId36"/>
    <p:sldId id="31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3EB"/>
    <a:srgbClr val="FFC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11" autoAdjust="0"/>
  </p:normalViewPr>
  <p:slideViewPr>
    <p:cSldViewPr snapToGrid="0" snapToObjects="1">
      <p:cViewPr>
        <p:scale>
          <a:sx n="81" d="100"/>
          <a:sy n="81" d="100"/>
        </p:scale>
        <p:origin x="-212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77501-5389-8E4B-B665-F16E159933E6}" type="datetimeFigureOut">
              <a:rPr lang="en-US" smtClean="0"/>
              <a:t>7/27/11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A7473-1021-6D46-8603-D0812E16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Socialize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7473-1021-6D46-8603-D0812E16F4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5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7E4A0-9CBD-4129-9D65-6A51FD194B2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talk focus on linear classifiers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BC1B0-5A4B-47DD-86F7-21E70908DB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3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curves for text classification: baseball vs. hockey. Curves plot classification accuracy as a function of the number of documents queried for two selection strategies: uncertainty sampling (active learning) and random sampling (passive learning). We can see that the active learning approach is superior here because its learning curve dominates that of random sampling.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7473-1021-6D46-8603-D0812E16F4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4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7473-1021-6D46-8603-D0812E16F4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1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BC1B0-5A4B-47DD-86F7-21E70908DB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138113"/>
            <a:ext cx="5810250" cy="4359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D9FA-4BED-4BD0-86F7-8E60C7B5D9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BC1B0-5A4B-47DD-86F7-21E70908DB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856" indent="-283022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2086" indent="-226417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4921" indent="-226417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7756" indent="-226417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0591" indent="-2264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3425" indent="-2264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6260" indent="-2264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9094" indent="-2264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FF7EBF-789F-4655-85E5-B556756CD5ED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648" y="692453"/>
            <a:ext cx="4484192" cy="341539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464"/>
            <a:ext cx="50292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BC1B0-5A4B-47DD-86F7-21E70908DB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BC1B0-5A4B-47DD-86F7-21E70908DB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138113"/>
            <a:ext cx="5810250" cy="4359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D9FA-4BED-4BD0-86F7-8E60C7B5D9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7473-1021-6D46-8603-D0812E16F4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7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the total set of all data under consideration. For example, in a protein engineering problem,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would include all proteins that are known to have a certain interesting activity and all additional proteins that one might want to test for that activity.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each iteration,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broken up into three subsets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Data points where the label is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Data points where the label is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unknown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subset of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is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chosen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labeled.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 current research in active learning involves the best method to chose the data points for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7473-1021-6D46-8603-D0812E16F4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28600"/>
            <a:ext cx="990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063" y="163513"/>
            <a:ext cx="7170737" cy="396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192213"/>
            <a:ext cx="4056063" cy="4965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192213"/>
            <a:ext cx="4057650" cy="4965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1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5800" y="1447800"/>
            <a:ext cx="7543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65532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www.bluekai.com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2895600" y="6477000"/>
            <a:ext cx="3429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© 2009 Blue Kai. Confidential. All Rights Reserved.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369888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EAFB8D3-52FC-4307-AEFB-FD011BB406E3}" type="slidenum"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9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7/17/2009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6FF5216-4A91-4211-92A2-FB2568090E16}" type="slidenum"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2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0136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B07D982-760A-4767-8C2C-90265E837260}" type="slidenum"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4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4138"/>
            <a:ext cx="89154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9275" y="1220788"/>
            <a:ext cx="3954463" cy="486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6138" y="1220788"/>
            <a:ext cx="3954462" cy="235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6138" y="3729038"/>
            <a:ext cx="3954462" cy="235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28600"/>
            <a:ext cx="990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7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8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71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5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9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0002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8483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81000" y="64770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11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SIGIR</a:t>
            </a:r>
            <a:r>
              <a:rPr lang="en-US" sz="1100" b="1" i="1" baseline="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IA Workshop </a:t>
            </a:r>
            <a:r>
              <a:rPr lang="en-US" sz="11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2011,</a:t>
            </a:r>
            <a:r>
              <a:rPr lang="en-US" sz="1100" b="1" i="1" baseline="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Beijing</a:t>
            </a:r>
            <a:r>
              <a:rPr lang="en-US" sz="11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.  Learning to Active Learn</a:t>
            </a:r>
            <a:r>
              <a:rPr lang="en-US" sz="1100" b="1" i="1" dirty="0" smtClean="0">
                <a:solidFill>
                  <a:srgbClr val="000066"/>
                </a:solidFill>
                <a:latin typeface="Arial" pitchFamily="34" charset="0"/>
                <a:cs typeface="Arial" charset="0"/>
              </a:rPr>
              <a:t>,  </a:t>
            </a:r>
            <a:r>
              <a:rPr lang="en-US" sz="1100" b="1" i="1" dirty="0">
                <a:solidFill>
                  <a:srgbClr val="000066"/>
                </a:solidFill>
                <a:latin typeface="Arial" pitchFamily="34" charset="0"/>
                <a:cs typeface="Arial" charset="0"/>
              </a:rPr>
              <a:t>2011  James G. Shanahan                   		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458200" y="64722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0A9370-4FC9-462B-877C-1DE3A64D59A8}" type="slidenum">
              <a:rPr lang="en-US" sz="1000">
                <a:solidFill>
                  <a:srgbClr val="000099"/>
                </a:solidFill>
                <a:latin typeface="Arial" pitchFamily="34" charset="0"/>
                <a:cs typeface="Arial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9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research.microsoft.com/en-us/um/beijing/events/ia2011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Active_learning_(machine_learning" TargetMode="External"/><Relationship Id="rId3" Type="http://schemas.openxmlformats.org/officeDocument/2006/relationships/hyperlink" Target="http://www.cs.cmu.edu/~bsettles/pub/settles.activelearning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Blue_Lithium&amp;action=edit&amp;redlink=1" TargetMode="External"/><Relationship Id="rId4" Type="http://schemas.openxmlformats.org/officeDocument/2006/relationships/hyperlink" Target="http://en.wikipedia.org/wiki/Tacoda" TargetMode="External"/><Relationship Id="rId5" Type="http://schemas.openxmlformats.org/officeDocument/2006/relationships/hyperlink" Target="http://en.wikipedia.org/wiki/Burst" TargetMode="External"/><Relationship Id="rId6" Type="http://schemas.openxmlformats.org/officeDocument/2006/relationships/hyperlink" Target="http://en.wikipedia.org/wiki/Phorm" TargetMode="External"/><Relationship Id="rId7" Type="http://schemas.openxmlformats.org/officeDocument/2006/relationships/hyperlink" Target="http://en.wikipedia.org/w/index.php?title=Revenue_Science&amp;action=edit&amp;redlink=1" TargetMode="External"/><Relationship Id="rId8" Type="http://schemas.openxmlformats.org/officeDocument/2006/relationships/hyperlink" Target="http://en.wikipedia.org/wiki/Behavioral_target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algn="ctr"/>
            <a:r>
              <a:rPr lang="en-US" dirty="0"/>
              <a:t>Learning to Active Learn with Applications in the Online Advertising Field of Look-Alike Modeling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81821" y="3886200"/>
            <a:ext cx="6400800" cy="1752600"/>
          </a:xfrm>
        </p:spPr>
        <p:txBody>
          <a:bodyPr/>
          <a:lstStyle/>
          <a:p>
            <a:r>
              <a:rPr lang="en-US" dirty="0"/>
              <a:t>James G. Shanahan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Independent </a:t>
            </a:r>
            <a:r>
              <a:rPr lang="en-US" i="1" dirty="0"/>
              <a:t>Consultant</a:t>
            </a:r>
            <a:br>
              <a:rPr lang="en-US" i="1" dirty="0"/>
            </a:br>
            <a:r>
              <a:rPr lang="en-US" sz="1000" i="1" dirty="0"/>
              <a:t/>
            </a:r>
            <a:br>
              <a:rPr lang="en-US" sz="1000" i="1" dirty="0"/>
            </a:br>
            <a:r>
              <a:rPr lang="en-US" sz="1800" i="1" dirty="0"/>
              <a:t>EMAIL: </a:t>
            </a:r>
            <a:r>
              <a:rPr lang="en-US" sz="1800" i="1" dirty="0" err="1" smtClean="0"/>
              <a:t>James_DOT_Shanahan_AT_gmail.com</a:t>
            </a:r>
            <a:endParaRPr lang="en-US" sz="1800" i="1" dirty="0"/>
          </a:p>
          <a:p>
            <a:r>
              <a:rPr lang="en-US" sz="1800" i="1" dirty="0" smtClean="0"/>
              <a:t>July 27, 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10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4773"/>
            <a:ext cx="2717800" cy="144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7926" y="6208040"/>
            <a:ext cx="6625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http://research.microsoft.com/en-us/um/beijing/events/ia2011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11667" y="5838708"/>
            <a:ext cx="6363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</a:t>
            </a:r>
            <a:r>
              <a:rPr lang="en-US" b="1" dirty="0" smtClean="0"/>
              <a:t>with </a:t>
            </a:r>
            <a:r>
              <a:rPr lang="en-US" b="1" dirty="0" err="1" smtClean="0"/>
              <a:t>Nedim</a:t>
            </a:r>
            <a:r>
              <a:rPr lang="en-US" b="1" dirty="0" smtClean="0"/>
              <a:t> </a:t>
            </a:r>
            <a:r>
              <a:rPr lang="en-US" b="1" dirty="0" err="1" smtClean="0"/>
              <a:t>Lipka</a:t>
            </a:r>
            <a:r>
              <a:rPr lang="en-US" b="1" dirty="0" smtClean="0"/>
              <a:t>, </a:t>
            </a:r>
            <a:r>
              <a:rPr lang="en-US" dirty="0"/>
              <a:t>Bauhaus-</a:t>
            </a:r>
            <a:r>
              <a:rPr lang="en-US" dirty="0" err="1"/>
              <a:t>Universität</a:t>
            </a:r>
            <a:r>
              <a:rPr lang="en-US" dirty="0"/>
              <a:t> Weimar, Germany</a:t>
            </a:r>
            <a:r>
              <a:rPr lang="en-US" b="1" dirty="0" smtClean="0"/>
              <a:t>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229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3999"/>
            <a:ext cx="7772400" cy="4889083"/>
          </a:xfrm>
        </p:spPr>
        <p:txBody>
          <a:bodyPr/>
          <a:lstStyle/>
          <a:p>
            <a:r>
              <a:rPr lang="en-US" dirty="0" smtClean="0"/>
              <a:t>Look-alike modeling (LALM) is challenging and expensive</a:t>
            </a:r>
          </a:p>
          <a:p>
            <a:pPr lvl="1"/>
            <a:r>
              <a:rPr lang="en-US" dirty="0" smtClean="0"/>
              <a:t>Creation </a:t>
            </a:r>
            <a:r>
              <a:rPr lang="en-US" dirty="0"/>
              <a:t>of Look-alike Models for tail campaigns is very challenging and tricky using popular classifiers </a:t>
            </a:r>
            <a:r>
              <a:rPr lang="en-US" dirty="0" smtClean="0"/>
              <a:t>(e.g., Linear SVMs) </a:t>
            </a:r>
            <a:r>
              <a:rPr lang="en-US" dirty="0"/>
              <a:t>because of the very few number of </a:t>
            </a:r>
            <a:r>
              <a:rPr lang="en-US" dirty="0" smtClean="0"/>
              <a:t>positive </a:t>
            </a:r>
            <a:r>
              <a:rPr lang="en-US" dirty="0"/>
              <a:t>class examples such campaigns contain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Active Learning  can help get conversion labels more expediently by targeting consumers who provide the most information to improve the quality of our the targeting model prediction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Active Learning relies on </a:t>
            </a:r>
            <a:r>
              <a:rPr lang="en-US" dirty="0" err="1" smtClean="0"/>
              <a:t>adhoc</a:t>
            </a:r>
            <a:r>
              <a:rPr lang="en-US" dirty="0" smtClean="0"/>
              <a:t> rules for selecting examples </a:t>
            </a:r>
          </a:p>
          <a:p>
            <a:pPr lvl="1"/>
            <a:r>
              <a:rPr lang="en-US" dirty="0" smtClean="0"/>
              <a:t>Propose a data-driven alternative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4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50843" y="1994400"/>
            <a:ext cx="8283557" cy="514388"/>
          </a:xfrm>
          <a:prstGeom prst="rect">
            <a:avLst/>
          </a:prstGeom>
          <a:solidFill>
            <a:srgbClr val="479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Look-alike Modeling (LALM)</a:t>
            </a:r>
          </a:p>
          <a:p>
            <a:r>
              <a:rPr lang="en-US" sz="2800" dirty="0" smtClean="0"/>
              <a:t>Active Learning</a:t>
            </a:r>
          </a:p>
          <a:p>
            <a:r>
              <a:rPr lang="en-US" sz="2800" dirty="0" smtClean="0"/>
              <a:t>Learning to active learn</a:t>
            </a:r>
          </a:p>
          <a:p>
            <a:r>
              <a:rPr lang="en-US" sz="2800" dirty="0" smtClean="0"/>
              <a:t>Results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314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05647"/>
            <a:ext cx="7772400" cy="5213356"/>
          </a:xfrm>
        </p:spPr>
        <p:txBody>
          <a:bodyPr/>
          <a:lstStyle/>
          <a:p>
            <a:r>
              <a:rPr lang="en-US" dirty="0"/>
              <a:t>Active learning is a form of supervised machine learning in which the learning algorithm is able to interactively query </a:t>
            </a:r>
            <a:r>
              <a:rPr lang="en-US" dirty="0" smtClean="0"/>
              <a:t>the teacher </a:t>
            </a:r>
            <a:r>
              <a:rPr lang="en-US" dirty="0"/>
              <a:t>to obtain </a:t>
            </a:r>
            <a:r>
              <a:rPr lang="en-US" dirty="0" smtClean="0"/>
              <a:t>a label for new </a:t>
            </a:r>
            <a:r>
              <a:rPr lang="en-US" dirty="0"/>
              <a:t>data points. </a:t>
            </a:r>
          </a:p>
          <a:p>
            <a:r>
              <a:rPr lang="en-US" dirty="0" smtClean="0"/>
              <a:t>Advantages of active learning</a:t>
            </a:r>
          </a:p>
          <a:p>
            <a:pPr lvl="1"/>
            <a:r>
              <a:rPr lang="en-US" b="0" dirty="0" smtClean="0"/>
              <a:t>There </a:t>
            </a:r>
            <a:r>
              <a:rPr lang="en-US" b="0" dirty="0"/>
              <a:t>are situations in which unlabeled data is abundant but labeling data is expensive. </a:t>
            </a:r>
            <a:endParaRPr lang="en-US" b="0" dirty="0" smtClean="0"/>
          </a:p>
          <a:p>
            <a:pPr lvl="1"/>
            <a:r>
              <a:rPr lang="en-US" b="0" dirty="0" smtClean="0"/>
              <a:t>In </a:t>
            </a:r>
            <a:r>
              <a:rPr lang="en-US" b="0" dirty="0"/>
              <a:t>such a scenario the learning algorithm can actively query the user/teacher for labels. </a:t>
            </a:r>
            <a:endParaRPr lang="en-US" b="0" dirty="0" smtClean="0"/>
          </a:p>
          <a:p>
            <a:pPr lvl="2"/>
            <a:r>
              <a:rPr lang="en-US" sz="1800" b="0" dirty="0" smtClean="0"/>
              <a:t>Since </a:t>
            </a:r>
            <a:r>
              <a:rPr lang="en-US" sz="1800" b="0" dirty="0"/>
              <a:t>the learner chooses the examples, the number of examples to learn a concept can often be much lower than the number required in normal supervised learning. </a:t>
            </a:r>
            <a:endParaRPr lang="en-US" sz="1800" b="0" dirty="0" smtClean="0"/>
          </a:p>
          <a:p>
            <a:pPr lvl="2"/>
            <a:r>
              <a:rPr lang="en-US" sz="1800" b="0" dirty="0" smtClean="0"/>
              <a:t>With </a:t>
            </a:r>
            <a:r>
              <a:rPr lang="en-US" sz="1800" b="0" dirty="0"/>
              <a:t>this approach there is a risk that the algorithm might focus on unimportant or even invalid examples</a:t>
            </a:r>
            <a:r>
              <a:rPr lang="en-US" sz="1800" b="0" dirty="0" smtClean="0"/>
              <a:t>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57209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Active </a:t>
            </a:r>
            <a:r>
              <a:rPr lang="en-US" dirty="0" smtClean="0">
                <a:latin typeface="Calibri" charset="0"/>
              </a:rPr>
              <a:t>Learning Key Challenge 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Interesting challenge: choosing which examples are most informative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Increasingly important: problems are huge and on-demand labelers are available</a:t>
            </a:r>
          </a:p>
          <a:p>
            <a:pPr lvl="1">
              <a:lnSpc>
                <a:spcPct val="80000"/>
              </a:lnSpc>
            </a:pPr>
            <a:r>
              <a:rPr lang="en-US" altLang="ja-JP" sz="2600" dirty="0" smtClean="0">
                <a:latin typeface="Calibri" charset="0"/>
              </a:rPr>
              <a:t>Experts</a:t>
            </a:r>
          </a:p>
          <a:p>
            <a:pPr lvl="1">
              <a:lnSpc>
                <a:spcPct val="80000"/>
              </a:lnSpc>
            </a:pPr>
            <a:r>
              <a:rPr lang="ja-JP" altLang="en-US" sz="2600" dirty="0" smtClean="0">
                <a:latin typeface="Calibri" charset="0"/>
              </a:rPr>
              <a:t>“</a:t>
            </a:r>
            <a:r>
              <a:rPr lang="en-US" sz="2600" dirty="0">
                <a:latin typeface="Calibri" charset="0"/>
              </a:rPr>
              <a:t>Volunteer armies</a:t>
            </a:r>
            <a:r>
              <a:rPr lang="ja-JP" altLang="en-US" sz="2600" dirty="0">
                <a:latin typeface="Calibri" charset="0"/>
              </a:rPr>
              <a:t>”</a:t>
            </a:r>
            <a:r>
              <a:rPr lang="en-US" sz="2600" dirty="0">
                <a:latin typeface="Calibri" charset="0"/>
              </a:rPr>
              <a:t>: ESP game, Wikipedia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Calibri" charset="0"/>
              </a:rPr>
              <a:t>Mechanical </a:t>
            </a:r>
            <a:r>
              <a:rPr lang="en-US" sz="2600" dirty="0" smtClean="0">
                <a:latin typeface="Calibri" charset="0"/>
              </a:rPr>
              <a:t>Turk</a:t>
            </a:r>
          </a:p>
          <a:p>
            <a:pPr lvl="1">
              <a:lnSpc>
                <a:spcPct val="80000"/>
              </a:lnSpc>
            </a:pPr>
            <a:r>
              <a:rPr lang="en-US" sz="2600" b="1" i="1" dirty="0" smtClean="0">
                <a:latin typeface="Calibri" charset="0"/>
              </a:rPr>
              <a:t>Consumers converting on marketer’s message</a:t>
            </a:r>
            <a:endParaRPr lang="en-US" sz="2600" b="1" i="1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Key question: How to identify the most informative queries</a:t>
            </a:r>
            <a:r>
              <a:rPr lang="en-US" sz="3000" dirty="0" smtClean="0">
                <a:latin typeface="Calibri" charset="0"/>
              </a:rPr>
              <a:t>?</a:t>
            </a:r>
            <a:endParaRPr lang="en-US" sz="3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1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Training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45" y="2095499"/>
            <a:ext cx="8743429" cy="350744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4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17" b="1917"/>
          <a:stretch>
            <a:fillRect/>
          </a:stretch>
        </p:blipFill>
        <p:spPr>
          <a:xfrm>
            <a:off x="69393" y="1897524"/>
            <a:ext cx="9002888" cy="4766235"/>
          </a:xfrm>
        </p:spPr>
      </p:pic>
      <p:sp>
        <p:nvSpPr>
          <p:cNvPr id="5" name="TextBox 4"/>
          <p:cNvSpPr txBox="1"/>
          <p:nvPr/>
        </p:nvSpPr>
        <p:spPr>
          <a:xfrm>
            <a:off x="263627" y="960436"/>
            <a:ext cx="266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Training data with labels exposed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38826" y="972712"/>
            <a:ext cx="3272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LR with 30 labeled training data; 70% accuracy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42000" y="977236"/>
            <a:ext cx="3406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LR with 30 actively queried data (uncertainty sampling); 90% accuracy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53014" y="6354186"/>
            <a:ext cx="159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[Settles 2010]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7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using  an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</a:t>
            </a:r>
            <a:r>
              <a:rPr lang="en-US" sz="2800" dirty="0" smtClean="0"/>
              <a:t>xploit </a:t>
            </a:r>
            <a:r>
              <a:rPr lang="en-US" sz="2800" dirty="0"/>
              <a:t>the structure of the SVM to determine which data points to label. </a:t>
            </a:r>
            <a:r>
              <a:rPr lang="en-US" sz="2800" dirty="0" smtClean="0"/>
              <a:t>Such </a:t>
            </a:r>
            <a:r>
              <a:rPr lang="en-US" sz="2800" dirty="0"/>
              <a:t>methods usually calculate the margin, W, of each unlabeled datum in </a:t>
            </a:r>
            <a:r>
              <a:rPr lang="en-US" sz="2800" dirty="0" err="1"/>
              <a:t>T</a:t>
            </a:r>
            <a:r>
              <a:rPr lang="en-US" sz="2800" baseline="30000" dirty="0" err="1"/>
              <a:t>U,i</a:t>
            </a:r>
            <a:r>
              <a:rPr lang="en-US" sz="2800" baseline="30000" dirty="0"/>
              <a:t> </a:t>
            </a:r>
            <a:endParaRPr lang="en-US" sz="2800" baseline="30000" dirty="0" smtClean="0"/>
          </a:p>
          <a:p>
            <a:r>
              <a:rPr lang="en-US" sz="2800" dirty="0" smtClean="0"/>
              <a:t>Minimum </a:t>
            </a:r>
            <a:r>
              <a:rPr lang="en-US" sz="2800" dirty="0"/>
              <a:t>Marginal </a:t>
            </a:r>
            <a:r>
              <a:rPr lang="en-US" sz="2800" dirty="0" err="1"/>
              <a:t>Hyperplane</a:t>
            </a:r>
            <a:r>
              <a:rPr lang="en-US" sz="2800" dirty="0"/>
              <a:t> methods assume that the data with the smallest W are those that the SVM is most uncertain about and therefore should be placed in </a:t>
            </a:r>
            <a:r>
              <a:rPr lang="en-US" sz="2800" dirty="0" err="1"/>
              <a:t>T</a:t>
            </a:r>
            <a:r>
              <a:rPr lang="en-US" sz="2800" baseline="30000" dirty="0" err="1"/>
              <a:t>C,i</a:t>
            </a:r>
            <a:r>
              <a:rPr lang="en-US" sz="2800" baseline="30000" dirty="0"/>
              <a:t> </a:t>
            </a:r>
            <a:r>
              <a:rPr lang="en-US" sz="2800" dirty="0"/>
              <a:t>to be labeled. 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5857" y="945160"/>
            <a:ext cx="334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Uncertainty Sampling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7758" y="5331169"/>
            <a:ext cx="20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[Lewis, Gail 1994]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4326" y="5839912"/>
            <a:ext cx="250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Unlabeled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Choosen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2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Learning: Pool-based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750" r="-4750"/>
          <a:stretch>
            <a:fillRect/>
          </a:stretch>
        </p:blipFill>
        <p:spPr>
          <a:xfrm>
            <a:off x="-21141" y="1523999"/>
            <a:ext cx="9057228" cy="4795003"/>
          </a:xfrm>
        </p:spPr>
      </p:pic>
      <p:sp>
        <p:nvSpPr>
          <p:cNvPr id="5" name="TextBox 4"/>
          <p:cNvSpPr txBox="1"/>
          <p:nvPr/>
        </p:nvSpPr>
        <p:spPr>
          <a:xfrm>
            <a:off x="5753014" y="6244426"/>
            <a:ext cx="159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[Settles 2010]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2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55" y="2232052"/>
            <a:ext cx="1296988" cy="188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Active Learning of Look- alike Models  </a:t>
            </a:r>
          </a:p>
        </p:txBody>
      </p:sp>
      <p:sp>
        <p:nvSpPr>
          <p:cNvPr id="867340" name="Text Box 12"/>
          <p:cNvSpPr txBox="1">
            <a:spLocks noChangeArrowheads="1"/>
          </p:cNvSpPr>
          <p:nvPr/>
        </p:nvSpPr>
        <p:spPr bwMode="auto">
          <a:xfrm>
            <a:off x="2286000" y="3321050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b="0">
                <a:solidFill>
                  <a:srgbClr val="000066"/>
                </a:solidFill>
              </a:rPr>
              <a:t>          A Label for that Example</a:t>
            </a:r>
          </a:p>
        </p:txBody>
      </p:sp>
      <p:sp>
        <p:nvSpPr>
          <p:cNvPr id="867341" name="Text Box 13"/>
          <p:cNvSpPr txBox="1">
            <a:spLocks noChangeArrowheads="1"/>
          </p:cNvSpPr>
          <p:nvPr/>
        </p:nvSpPr>
        <p:spPr bwMode="auto">
          <a:xfrm>
            <a:off x="2286000" y="3001963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b="0">
                <a:solidFill>
                  <a:srgbClr val="000066"/>
                </a:solidFill>
              </a:rPr>
              <a:t>Request for the Label of an Example</a:t>
            </a:r>
          </a:p>
        </p:txBody>
      </p:sp>
      <p:sp>
        <p:nvSpPr>
          <p:cNvPr id="867342" name="Text Box 14"/>
          <p:cNvSpPr txBox="1">
            <a:spLocks noChangeArrowheads="1"/>
          </p:cNvSpPr>
          <p:nvPr/>
        </p:nvSpPr>
        <p:spPr bwMode="auto">
          <a:xfrm>
            <a:off x="2286000" y="2697163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b="0">
                <a:solidFill>
                  <a:srgbClr val="000066"/>
                </a:solidFill>
              </a:rPr>
              <a:t>          A Label for that Example</a:t>
            </a:r>
          </a:p>
        </p:txBody>
      </p:sp>
      <p:sp>
        <p:nvSpPr>
          <p:cNvPr id="867343" name="Text Box 15"/>
          <p:cNvSpPr txBox="1">
            <a:spLocks noChangeArrowheads="1"/>
          </p:cNvSpPr>
          <p:nvPr/>
        </p:nvSpPr>
        <p:spPr bwMode="auto">
          <a:xfrm>
            <a:off x="2286000" y="2392363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b="0">
                <a:solidFill>
                  <a:srgbClr val="000066"/>
                </a:solidFill>
              </a:rPr>
              <a:t>Request for the Label of an Example</a:t>
            </a:r>
          </a:p>
        </p:txBody>
      </p:sp>
      <p:pic>
        <p:nvPicPr>
          <p:cNvPr id="19463" name="Picture 16" descr="MCBS01597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842963"/>
            <a:ext cx="1143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7"/>
          <p:cNvSpPr txBox="1">
            <a:spLocks noChangeArrowheads="1"/>
          </p:cNvSpPr>
          <p:nvPr/>
        </p:nvSpPr>
        <p:spPr bwMode="auto">
          <a:xfrm>
            <a:off x="2819400" y="868363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0">
                <a:solidFill>
                  <a:srgbClr val="000066"/>
                </a:solidFill>
              </a:rPr>
              <a:t>Data Source</a:t>
            </a:r>
          </a:p>
        </p:txBody>
      </p:sp>
      <p:sp>
        <p:nvSpPr>
          <p:cNvPr id="867346" name="Line 18"/>
          <p:cNvSpPr>
            <a:spLocks noChangeShapeType="1"/>
          </p:cNvSpPr>
          <p:nvPr/>
        </p:nvSpPr>
        <p:spPr bwMode="auto">
          <a:xfrm flipH="1">
            <a:off x="2133600" y="1782763"/>
            <a:ext cx="1600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867347" name="Text Box 19"/>
          <p:cNvSpPr txBox="1">
            <a:spLocks noChangeArrowheads="1"/>
          </p:cNvSpPr>
          <p:nvPr/>
        </p:nvSpPr>
        <p:spPr bwMode="auto">
          <a:xfrm>
            <a:off x="2057400" y="1446213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0" dirty="0">
                <a:solidFill>
                  <a:srgbClr val="000066"/>
                </a:solidFill>
              </a:rPr>
              <a:t>Unlabeled examples</a:t>
            </a:r>
          </a:p>
        </p:txBody>
      </p:sp>
      <p:sp>
        <p:nvSpPr>
          <p:cNvPr id="867348" name="Line 20"/>
          <p:cNvSpPr>
            <a:spLocks noChangeShapeType="1"/>
          </p:cNvSpPr>
          <p:nvPr/>
        </p:nvSpPr>
        <p:spPr bwMode="auto">
          <a:xfrm>
            <a:off x="2133600" y="2697163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867349" name="Line 21"/>
          <p:cNvSpPr>
            <a:spLocks noChangeShapeType="1"/>
          </p:cNvSpPr>
          <p:nvPr/>
        </p:nvSpPr>
        <p:spPr bwMode="auto">
          <a:xfrm flipH="1">
            <a:off x="2133600" y="3001963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867350" name="Line 22"/>
          <p:cNvSpPr>
            <a:spLocks noChangeShapeType="1"/>
          </p:cNvSpPr>
          <p:nvPr/>
        </p:nvSpPr>
        <p:spPr bwMode="auto">
          <a:xfrm>
            <a:off x="2133600" y="3306763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867351" name="Line 23"/>
          <p:cNvSpPr>
            <a:spLocks noChangeShapeType="1"/>
          </p:cNvSpPr>
          <p:nvPr/>
        </p:nvSpPr>
        <p:spPr bwMode="auto">
          <a:xfrm flipH="1">
            <a:off x="2133600" y="3611563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867352" name="Text Box 24"/>
          <p:cNvSpPr txBox="1">
            <a:spLocks noChangeArrowheads="1"/>
          </p:cNvSpPr>
          <p:nvPr/>
        </p:nvSpPr>
        <p:spPr bwMode="auto">
          <a:xfrm rot="5400000">
            <a:off x="3710782" y="3755231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0">
                <a:solidFill>
                  <a:srgbClr val="000066"/>
                </a:solidFill>
                <a:latin typeface="Arial" charset="0"/>
              </a:rPr>
              <a:t>. . . </a:t>
            </a:r>
          </a:p>
        </p:txBody>
      </p:sp>
      <p:sp>
        <p:nvSpPr>
          <p:cNvPr id="867353" name="Line 25"/>
          <p:cNvSpPr>
            <a:spLocks noChangeShapeType="1"/>
          </p:cNvSpPr>
          <p:nvPr/>
        </p:nvSpPr>
        <p:spPr bwMode="auto">
          <a:xfrm>
            <a:off x="2286000" y="3992563"/>
            <a:ext cx="1143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867354" name="Text Box 26"/>
          <p:cNvSpPr txBox="1">
            <a:spLocks noChangeArrowheads="1"/>
          </p:cNvSpPr>
          <p:nvPr/>
        </p:nvSpPr>
        <p:spPr bwMode="auto">
          <a:xfrm>
            <a:off x="2362200" y="415925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</a:rPr>
              <a:t>Algorithm outputs a classifier </a:t>
            </a:r>
          </a:p>
        </p:txBody>
      </p:sp>
      <p:sp>
        <p:nvSpPr>
          <p:cNvPr id="19474" name="Text Box 27"/>
          <p:cNvSpPr txBox="1">
            <a:spLocks noChangeArrowheads="1"/>
          </p:cNvSpPr>
          <p:nvPr/>
        </p:nvSpPr>
        <p:spPr bwMode="auto">
          <a:xfrm>
            <a:off x="228600" y="1630363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0">
                <a:solidFill>
                  <a:srgbClr val="000066"/>
                </a:solidFill>
              </a:rPr>
              <a:t>Learning Algorithm</a:t>
            </a:r>
          </a:p>
        </p:txBody>
      </p:sp>
      <p:sp>
        <p:nvSpPr>
          <p:cNvPr id="19477" name="Text Box 30"/>
          <p:cNvSpPr txBox="1">
            <a:spLocks noChangeArrowheads="1"/>
          </p:cNvSpPr>
          <p:nvPr/>
        </p:nvSpPr>
        <p:spPr bwMode="auto">
          <a:xfrm>
            <a:off x="7239000" y="17526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 dirty="0" smtClean="0">
                <a:solidFill>
                  <a:srgbClr val="000066"/>
                </a:solidFill>
              </a:rPr>
              <a:t>Consumer</a:t>
            </a:r>
            <a:endParaRPr lang="en-US" sz="2400" b="0" dirty="0">
              <a:solidFill>
                <a:srgbClr val="000066"/>
              </a:solidFill>
            </a:endParaRP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228600" y="4688640"/>
            <a:ext cx="56662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 algn="l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66"/>
                </a:solidFill>
              </a:rPr>
              <a:t>The </a:t>
            </a:r>
            <a:r>
              <a:rPr lang="en-US" sz="2400" b="0" dirty="0" smtClean="0">
                <a:solidFill>
                  <a:srgbClr val="000066"/>
                </a:solidFill>
              </a:rPr>
              <a:t>machine learner </a:t>
            </a:r>
            <a:r>
              <a:rPr lang="en-US" sz="2400" b="0" dirty="0">
                <a:solidFill>
                  <a:srgbClr val="000066"/>
                </a:solidFill>
              </a:rPr>
              <a:t>can choose specific examples to be </a:t>
            </a:r>
            <a:r>
              <a:rPr lang="en-US" sz="2400" b="0" dirty="0" smtClean="0">
                <a:solidFill>
                  <a:srgbClr val="000066"/>
                </a:solidFill>
              </a:rPr>
              <a:t>labeled, i.e., ads to be shown to the consumer. </a:t>
            </a:r>
            <a:endParaRPr lang="en-US" sz="2400" b="0" dirty="0">
              <a:solidFill>
                <a:srgbClr val="000066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b="0" dirty="0">
              <a:solidFill>
                <a:srgbClr val="000066"/>
              </a:solidFill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228600" y="582696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 algn="l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66"/>
                </a:solidFill>
                <a:sym typeface="Wingdings" pitchFamily="2" charset="2"/>
              </a:rPr>
              <a:t>U</a:t>
            </a:r>
            <a:r>
              <a:rPr lang="en-US" sz="2400" b="0" dirty="0" smtClean="0">
                <a:solidFill>
                  <a:srgbClr val="000066"/>
                </a:solidFill>
                <a:sym typeface="Wingdings" pitchFamily="2" charset="2"/>
              </a:rPr>
              <a:t>se </a:t>
            </a:r>
            <a:r>
              <a:rPr lang="en-US" sz="2400" b="0" dirty="0">
                <a:solidFill>
                  <a:srgbClr val="000066"/>
                </a:solidFill>
                <a:sym typeface="Wingdings" pitchFamily="2" charset="2"/>
              </a:rPr>
              <a:t>fewer labeled examples.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b="0" dirty="0">
              <a:solidFill>
                <a:srgbClr val="000066"/>
              </a:solidFill>
            </a:endParaRPr>
          </a:p>
        </p:txBody>
      </p:sp>
      <p:grpSp>
        <p:nvGrpSpPr>
          <p:cNvPr id="25" name="Group 107"/>
          <p:cNvGrpSpPr/>
          <p:nvPr/>
        </p:nvGrpSpPr>
        <p:grpSpPr>
          <a:xfrm>
            <a:off x="8298281" y="3338513"/>
            <a:ext cx="368062" cy="914824"/>
            <a:chOff x="457200" y="979714"/>
            <a:chExt cx="2914138" cy="4659085"/>
          </a:xfrm>
        </p:grpSpPr>
        <p:sp>
          <p:nvSpPr>
            <p:cNvPr id="26" name="Freeform 25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57383" y="838200"/>
            <a:ext cx="16530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Demographic</a:t>
            </a:r>
          </a:p>
          <a:p>
            <a:r>
              <a:rPr lang="en-US" sz="1600" dirty="0" smtClean="0"/>
              <a:t>Psychographic</a:t>
            </a:r>
          </a:p>
          <a:p>
            <a:r>
              <a:rPr lang="en-US" sz="1600" dirty="0" smtClean="0"/>
              <a:t>Intent</a:t>
            </a:r>
          </a:p>
          <a:p>
            <a:r>
              <a:rPr lang="en-US" sz="1600" dirty="0" smtClean="0"/>
              <a:t>Interests</a:t>
            </a:r>
          </a:p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Data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89" y="2184769"/>
            <a:ext cx="2164273" cy="20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1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40" grpId="0"/>
      <p:bldP spid="867341" grpId="0"/>
      <p:bldP spid="867342" grpId="0"/>
      <p:bldP spid="867343" grpId="0"/>
      <p:bldP spid="867346" grpId="0" animBg="1"/>
      <p:bldP spid="867347" grpId="0"/>
      <p:bldP spid="867348" grpId="0" animBg="1"/>
      <p:bldP spid="867349" grpId="0" animBg="1"/>
      <p:bldP spid="867350" grpId="0" animBg="1"/>
      <p:bldP spid="867351" grpId="0" animBg="1"/>
      <p:bldP spid="867352" grpId="0"/>
      <p:bldP spid="867353" grpId="0" animBg="1"/>
      <p:bldP spid="867354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639763"/>
          </a:xfrm>
        </p:spPr>
        <p:txBody>
          <a:bodyPr/>
          <a:lstStyle/>
          <a:p>
            <a:pPr eaLnBrk="1" hangingPunct="1"/>
            <a:r>
              <a:rPr lang="en-US" dirty="0" smtClean="0"/>
              <a:t>Active Learning of Look-alike Models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91281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Active SVM</a:t>
            </a:r>
            <a:r>
              <a:rPr lang="en-US" sz="2400" dirty="0" smtClean="0">
                <a:latin typeface="Comic Sans MS" pitchFamily="66" charset="0"/>
              </a:rPr>
              <a:t> works well in practice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743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590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276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048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4141" name="Oval 13"/>
          <p:cNvSpPr>
            <a:spLocks noChangeArrowheads="1"/>
          </p:cNvSpPr>
          <p:nvPr/>
        </p:nvSpPr>
        <p:spPr bwMode="auto">
          <a:xfrm>
            <a:off x="39624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3962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46482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46482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4267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39624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9530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55626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5105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4953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4876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51816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43434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25908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533400" y="178435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 dirty="0"/>
              <a:t>At any time during the alg., we have a “current guess” of the separator: the max-margin separator of all labeled points so far.</a:t>
            </a:r>
          </a:p>
        </p:txBody>
      </p:sp>
      <p:sp>
        <p:nvSpPr>
          <p:cNvPr id="304158" name="Line 30"/>
          <p:cNvSpPr>
            <a:spLocks noChangeShapeType="1"/>
          </p:cNvSpPr>
          <p:nvPr/>
        </p:nvSpPr>
        <p:spPr bwMode="auto">
          <a:xfrm flipV="1">
            <a:off x="2362200" y="3200400"/>
            <a:ext cx="457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59" name="Line 31"/>
          <p:cNvSpPr>
            <a:spLocks noChangeShapeType="1"/>
          </p:cNvSpPr>
          <p:nvPr/>
        </p:nvSpPr>
        <p:spPr bwMode="auto">
          <a:xfrm flipH="1">
            <a:off x="2362200" y="4114800"/>
            <a:ext cx="472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61" name="Text Box 33"/>
          <p:cNvSpPr txBox="1">
            <a:spLocks noChangeArrowheads="1"/>
          </p:cNvSpPr>
          <p:nvPr/>
        </p:nvSpPr>
        <p:spPr bwMode="auto">
          <a:xfrm>
            <a:off x="304800" y="5456238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 dirty="0" smtClean="0"/>
              <a:t>Possible Strategy: request </a:t>
            </a:r>
            <a:r>
              <a:rPr lang="en-US" b="0" dirty="0"/>
              <a:t>the label of the example closest to the current separator.</a:t>
            </a:r>
          </a:p>
        </p:txBody>
      </p:sp>
      <p:sp>
        <p:nvSpPr>
          <p:cNvPr id="37" name="Freeform 36"/>
          <p:cNvSpPr/>
          <p:nvPr/>
        </p:nvSpPr>
        <p:spPr bwMode="auto">
          <a:xfrm>
            <a:off x="4087375" y="3074276"/>
            <a:ext cx="2770625" cy="746809"/>
          </a:xfrm>
          <a:custGeom>
            <a:avLst/>
            <a:gdLst>
              <a:gd name="connsiteX0" fmla="*/ 2770625 w 2770625"/>
              <a:gd name="connsiteY0" fmla="*/ 63062 h 746809"/>
              <a:gd name="connsiteX1" fmla="*/ 2597204 w 2770625"/>
              <a:gd name="connsiteY1" fmla="*/ 15765 h 746809"/>
              <a:gd name="connsiteX2" fmla="*/ 2518377 w 2770625"/>
              <a:gd name="connsiteY2" fmla="*/ 0 h 746809"/>
              <a:gd name="connsiteX3" fmla="*/ 1619742 w 2770625"/>
              <a:gd name="connsiteY3" fmla="*/ 31531 h 746809"/>
              <a:gd name="connsiteX4" fmla="*/ 1272901 w 2770625"/>
              <a:gd name="connsiteY4" fmla="*/ 94593 h 746809"/>
              <a:gd name="connsiteX5" fmla="*/ 1099480 w 2770625"/>
              <a:gd name="connsiteY5" fmla="*/ 157655 h 746809"/>
              <a:gd name="connsiteX6" fmla="*/ 1036418 w 2770625"/>
              <a:gd name="connsiteY6" fmla="*/ 189186 h 746809"/>
              <a:gd name="connsiteX7" fmla="*/ 862997 w 2770625"/>
              <a:gd name="connsiteY7" fmla="*/ 204952 h 746809"/>
              <a:gd name="connsiteX8" fmla="*/ 736873 w 2770625"/>
              <a:gd name="connsiteY8" fmla="*/ 220717 h 746809"/>
              <a:gd name="connsiteX9" fmla="*/ 642280 w 2770625"/>
              <a:gd name="connsiteY9" fmla="*/ 252248 h 746809"/>
              <a:gd name="connsiteX10" fmla="*/ 579218 w 2770625"/>
              <a:gd name="connsiteY10" fmla="*/ 268014 h 746809"/>
              <a:gd name="connsiteX11" fmla="*/ 484625 w 2770625"/>
              <a:gd name="connsiteY11" fmla="*/ 315310 h 746809"/>
              <a:gd name="connsiteX12" fmla="*/ 437328 w 2770625"/>
              <a:gd name="connsiteY12" fmla="*/ 331076 h 746809"/>
              <a:gd name="connsiteX13" fmla="*/ 326970 w 2770625"/>
              <a:gd name="connsiteY13" fmla="*/ 378372 h 746809"/>
              <a:gd name="connsiteX14" fmla="*/ 248142 w 2770625"/>
              <a:gd name="connsiteY14" fmla="*/ 504496 h 746809"/>
              <a:gd name="connsiteX15" fmla="*/ 185080 w 2770625"/>
              <a:gd name="connsiteY15" fmla="*/ 630621 h 746809"/>
              <a:gd name="connsiteX16" fmla="*/ 137784 w 2770625"/>
              <a:gd name="connsiteY16" fmla="*/ 677917 h 746809"/>
              <a:gd name="connsiteX17" fmla="*/ 43191 w 2770625"/>
              <a:gd name="connsiteY17" fmla="*/ 709448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70625" h="746809">
                <a:moveTo>
                  <a:pt x="2770625" y="63062"/>
                </a:moveTo>
                <a:cubicBezTo>
                  <a:pt x="2712818" y="47296"/>
                  <a:pt x="2655333" y="30297"/>
                  <a:pt x="2597204" y="15765"/>
                </a:cubicBezTo>
                <a:cubicBezTo>
                  <a:pt x="2571208" y="9266"/>
                  <a:pt x="2545173" y="0"/>
                  <a:pt x="2518377" y="0"/>
                </a:cubicBezTo>
                <a:cubicBezTo>
                  <a:pt x="2305803" y="0"/>
                  <a:pt x="1860166" y="21077"/>
                  <a:pt x="1619742" y="31531"/>
                </a:cubicBezTo>
                <a:cubicBezTo>
                  <a:pt x="1479023" y="47166"/>
                  <a:pt x="1419829" y="48194"/>
                  <a:pt x="1272901" y="94593"/>
                </a:cubicBezTo>
                <a:cubicBezTo>
                  <a:pt x="965736" y="191593"/>
                  <a:pt x="1356238" y="106305"/>
                  <a:pt x="1099480" y="157655"/>
                </a:cubicBezTo>
                <a:cubicBezTo>
                  <a:pt x="1078459" y="168165"/>
                  <a:pt x="1059463" y="184577"/>
                  <a:pt x="1036418" y="189186"/>
                </a:cubicBezTo>
                <a:cubicBezTo>
                  <a:pt x="979500" y="200570"/>
                  <a:pt x="920723" y="198876"/>
                  <a:pt x="862997" y="204952"/>
                </a:cubicBezTo>
                <a:cubicBezTo>
                  <a:pt x="820861" y="209387"/>
                  <a:pt x="778914" y="215462"/>
                  <a:pt x="736873" y="220717"/>
                </a:cubicBezTo>
                <a:cubicBezTo>
                  <a:pt x="705342" y="231227"/>
                  <a:pt x="674115" y="242697"/>
                  <a:pt x="642280" y="252248"/>
                </a:cubicBezTo>
                <a:cubicBezTo>
                  <a:pt x="621526" y="258474"/>
                  <a:pt x="599336" y="259967"/>
                  <a:pt x="579218" y="268014"/>
                </a:cubicBezTo>
                <a:cubicBezTo>
                  <a:pt x="546487" y="281107"/>
                  <a:pt x="516839" y="300993"/>
                  <a:pt x="484625" y="315310"/>
                </a:cubicBezTo>
                <a:cubicBezTo>
                  <a:pt x="469439" y="322059"/>
                  <a:pt x="452603" y="324530"/>
                  <a:pt x="437328" y="331076"/>
                </a:cubicBezTo>
                <a:cubicBezTo>
                  <a:pt x="300966" y="389517"/>
                  <a:pt x="437882" y="341402"/>
                  <a:pt x="326970" y="378372"/>
                </a:cubicBezTo>
                <a:cubicBezTo>
                  <a:pt x="297258" y="422940"/>
                  <a:pt x="274758" y="455067"/>
                  <a:pt x="248142" y="504496"/>
                </a:cubicBezTo>
                <a:cubicBezTo>
                  <a:pt x="225857" y="545882"/>
                  <a:pt x="218317" y="597384"/>
                  <a:pt x="185080" y="630621"/>
                </a:cubicBezTo>
                <a:cubicBezTo>
                  <a:pt x="169315" y="646386"/>
                  <a:pt x="157726" y="667946"/>
                  <a:pt x="137784" y="677917"/>
                </a:cubicBezTo>
                <a:cubicBezTo>
                  <a:pt x="0" y="746809"/>
                  <a:pt x="92234" y="660405"/>
                  <a:pt x="43191" y="709448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55" y="2703115"/>
            <a:ext cx="1296988" cy="188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107"/>
          <p:cNvGrpSpPr/>
          <p:nvPr/>
        </p:nvGrpSpPr>
        <p:grpSpPr>
          <a:xfrm>
            <a:off x="8298281" y="3809576"/>
            <a:ext cx="368062" cy="914824"/>
            <a:chOff x="457200" y="979714"/>
            <a:chExt cx="2914138" cy="4659085"/>
          </a:xfrm>
        </p:grpSpPr>
        <p:sp>
          <p:nvSpPr>
            <p:cNvPr id="40" name="Freeform 39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578423"/>
            <a:ext cx="1325042" cy="160043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Unlabeled examples in green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Pick green example for labeling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9144000" y="5460486"/>
            <a:ext cx="315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[Tong </a:t>
            </a:r>
            <a:r>
              <a:rPr lang="en-US" dirty="0">
                <a:latin typeface="Comic Sans MS" pitchFamily="66" charset="0"/>
              </a:rPr>
              <a:t>&amp; </a:t>
            </a:r>
            <a:r>
              <a:rPr lang="en-US" dirty="0" err="1">
                <a:latin typeface="Comic Sans MS" pitchFamily="66" charset="0"/>
              </a:rPr>
              <a:t>Koller</a:t>
            </a:r>
            <a:r>
              <a:rPr lang="en-US" dirty="0">
                <a:latin typeface="Comic Sans MS" pitchFamily="66" charset="0"/>
              </a:rPr>
              <a:t>, ICML </a:t>
            </a:r>
            <a:r>
              <a:rPr lang="en-US" dirty="0" smtClean="0">
                <a:latin typeface="Comic Sans MS" pitchFamily="66" charset="0"/>
              </a:rPr>
              <a:t>2000]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8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0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58" grpId="0" animBg="1"/>
      <p:bldP spid="304159" grpId="0" animBg="1"/>
      <p:bldP spid="304161" grpId="0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50843" y="1524000"/>
            <a:ext cx="8283557" cy="514388"/>
          </a:xfrm>
          <a:prstGeom prst="rect">
            <a:avLst/>
          </a:prstGeom>
          <a:solidFill>
            <a:srgbClr val="479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Look-alike Modeling (LALM)</a:t>
            </a:r>
          </a:p>
          <a:p>
            <a:r>
              <a:rPr lang="en-US" sz="2800" dirty="0" smtClean="0"/>
              <a:t>Active Learning</a:t>
            </a:r>
          </a:p>
          <a:p>
            <a:r>
              <a:rPr lang="en-US" sz="2800" dirty="0" smtClean="0"/>
              <a:t>Learning to active learn</a:t>
            </a:r>
          </a:p>
          <a:p>
            <a:r>
              <a:rPr lang="en-US" sz="2800" dirty="0" smtClean="0"/>
              <a:t>Results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79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Selection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79039"/>
            <a:ext cx="7772400" cy="5437881"/>
          </a:xfrm>
        </p:spPr>
        <p:txBody>
          <a:bodyPr/>
          <a:lstStyle/>
          <a:p>
            <a:r>
              <a:rPr lang="en-US" dirty="0" smtClean="0"/>
              <a:t>Traditionally</a:t>
            </a:r>
            <a:r>
              <a:rPr lang="en-US" dirty="0"/>
              <a:t>, instance selection has been based upon various example </a:t>
            </a:r>
            <a:r>
              <a:rPr lang="en-US" dirty="0" smtClean="0"/>
              <a:t>selection </a:t>
            </a:r>
            <a:r>
              <a:rPr lang="en-US" dirty="0"/>
              <a:t>frameworks or </a:t>
            </a:r>
            <a:r>
              <a:rPr lang="en-US" dirty="0" smtClean="0"/>
              <a:t>heuristics</a:t>
            </a:r>
          </a:p>
          <a:p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/>
              <a:t>., </a:t>
            </a:r>
            <a:endParaRPr lang="en-US" dirty="0" smtClean="0"/>
          </a:p>
          <a:p>
            <a:pPr lvl="1"/>
            <a:r>
              <a:rPr lang="en-US" dirty="0" smtClean="0"/>
              <a:t>uncertainty sampling </a:t>
            </a:r>
            <a:r>
              <a:rPr lang="en-US" dirty="0"/>
              <a:t>(for example, when using a probabilistic model for binary classification, uncertainty sampling simply queries the instance whose posterior probability of be- </a:t>
            </a:r>
            <a:r>
              <a:rPr lang="en-US" dirty="0" err="1"/>
              <a:t>ing</a:t>
            </a:r>
            <a:r>
              <a:rPr lang="en-US" dirty="0"/>
              <a:t> positive is nearest 0.5); </a:t>
            </a:r>
            <a:r>
              <a:rPr lang="en-US" dirty="0" smtClean="0"/>
              <a:t>small margins</a:t>
            </a:r>
          </a:p>
          <a:p>
            <a:pPr lvl="1"/>
            <a:r>
              <a:rPr lang="en-US" dirty="0" smtClean="0"/>
              <a:t>query</a:t>
            </a:r>
            <a:r>
              <a:rPr lang="en-US" dirty="0"/>
              <a:t>-by-committee; </a:t>
            </a:r>
            <a:r>
              <a:rPr lang="en-US" dirty="0" smtClean="0"/>
              <a:t>have multiple classifiers and vote</a:t>
            </a:r>
          </a:p>
          <a:p>
            <a:pPr lvl="1"/>
            <a:r>
              <a:rPr lang="en-US" dirty="0" smtClean="0"/>
              <a:t>expected </a:t>
            </a:r>
            <a:r>
              <a:rPr lang="en-US" dirty="0"/>
              <a:t>model change; expected error reduction; </a:t>
            </a:r>
            <a:r>
              <a:rPr lang="en-US" dirty="0" smtClean="0"/>
              <a:t>variance reduction etc.</a:t>
            </a:r>
          </a:p>
          <a:p>
            <a:r>
              <a:rPr lang="en-US" dirty="0" smtClean="0"/>
              <a:t>Here </a:t>
            </a:r>
            <a:r>
              <a:rPr lang="en-US" dirty="0"/>
              <a:t>we propose a more general frame- work based upon machine learning where new </a:t>
            </a:r>
            <a:r>
              <a:rPr lang="en-US" dirty="0" smtClean="0"/>
              <a:t>examples </a:t>
            </a:r>
            <a:r>
              <a:rPr lang="en-US" dirty="0"/>
              <a:t>are selected by a selection model that is machine </a:t>
            </a:r>
            <a:r>
              <a:rPr lang="en-US" dirty="0" smtClean="0"/>
              <a:t>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Instance Selection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63360"/>
            <a:ext cx="7772400" cy="4114800"/>
          </a:xfrm>
        </p:spPr>
        <p:txBody>
          <a:bodyPr/>
          <a:lstStyle/>
          <a:p>
            <a:r>
              <a:rPr lang="en-US" sz="2800" dirty="0" smtClean="0"/>
              <a:t>New unlabeled examples </a:t>
            </a:r>
            <a:r>
              <a:rPr lang="en-US" sz="2800" dirty="0"/>
              <a:t>are selected by a selection model that is machine learned </a:t>
            </a:r>
            <a:endParaRPr lang="en-US" sz="2800" dirty="0" smtClean="0"/>
          </a:p>
          <a:p>
            <a:pPr lvl="1"/>
            <a:r>
              <a:rPr lang="en-US" dirty="0" smtClean="0"/>
              <a:t>from </a:t>
            </a:r>
            <a:r>
              <a:rPr lang="en-US" dirty="0"/>
              <a:t>training examples that are collected from real-world cases </a:t>
            </a:r>
            <a:endParaRPr lang="en-US" dirty="0" smtClean="0"/>
          </a:p>
          <a:p>
            <a:r>
              <a:rPr lang="en-US" sz="2800" dirty="0" smtClean="0"/>
              <a:t>In digital advertising labeling a selected </a:t>
            </a:r>
            <a:r>
              <a:rPr lang="en-US" sz="2800" dirty="0"/>
              <a:t>example corresponds to showing an ad to a website visitor; </a:t>
            </a:r>
            <a:endParaRPr lang="en-US" sz="2800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results in either a transaction or </a:t>
            </a:r>
            <a:r>
              <a:rPr lang="en-US" dirty="0" smtClean="0"/>
              <a:t>not. </a:t>
            </a:r>
          </a:p>
          <a:p>
            <a:r>
              <a:rPr lang="en-US" sz="2800" dirty="0" smtClean="0"/>
              <a:t>Active </a:t>
            </a:r>
            <a:r>
              <a:rPr lang="en-US" sz="2800" dirty="0" err="1" smtClean="0"/>
              <a:t>Selectivion</a:t>
            </a:r>
            <a:r>
              <a:rPr lang="en-US" sz="2800" dirty="0" smtClean="0"/>
              <a:t> of a target page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active selection of a particular </a:t>
            </a:r>
            <a:r>
              <a:rPr lang="en-US" dirty="0" smtClean="0"/>
              <a:t>context to </a:t>
            </a:r>
            <a:r>
              <a:rPr lang="en-US" dirty="0"/>
              <a:t>show to a particular </a:t>
            </a:r>
            <a:r>
              <a:rPr lang="en-US" dirty="0" smtClean="0"/>
              <a:t>ad is </a:t>
            </a:r>
            <a:r>
              <a:rPr lang="en-US" dirty="0"/>
              <a:t>not made in isolation but in the context of many other </a:t>
            </a:r>
            <a:r>
              <a:rPr lang="en-US" dirty="0" smtClean="0"/>
              <a:t>contexts.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Active Learning Curve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0952" r="-20952"/>
          <a:stretch>
            <a:fillRect/>
          </a:stretch>
        </p:blipFill>
        <p:spPr>
          <a:xfrm>
            <a:off x="762000" y="2151200"/>
            <a:ext cx="7772400" cy="4114800"/>
          </a:xfrm>
        </p:spPr>
      </p:pic>
      <p:sp>
        <p:nvSpPr>
          <p:cNvPr id="5" name="Rectangle 4"/>
          <p:cNvSpPr/>
          <p:nvPr/>
        </p:nvSpPr>
        <p:spPr>
          <a:xfrm>
            <a:off x="1740221" y="925922"/>
            <a:ext cx="5729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uncertainty sampling (active learning)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versus</a:t>
            </a:r>
          </a:p>
          <a:p>
            <a:pPr algn="ctr"/>
            <a:r>
              <a:rPr lang="en-US" sz="2000" b="1" dirty="0" smtClean="0"/>
              <a:t>random </a:t>
            </a:r>
            <a:r>
              <a:rPr lang="en-US" sz="2000" b="1" dirty="0"/>
              <a:t>sampling (passive learning). </a:t>
            </a:r>
          </a:p>
        </p:txBody>
      </p:sp>
    </p:spTree>
    <p:extLst>
      <p:ext uri="{BB962C8B-B14F-4D97-AF65-F5344CB8AC3E}">
        <p14:creationId xmlns:p14="http://schemas.microsoft.com/office/powerpoint/2010/main" val="200363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28600"/>
            <a:ext cx="8402637" cy="609600"/>
          </a:xfrm>
        </p:spPr>
        <p:txBody>
          <a:bodyPr/>
          <a:lstStyle/>
          <a:p>
            <a:r>
              <a:rPr lang="en-US" dirty="0" smtClean="0"/>
              <a:t>SVMs are notoriously conservative!</a:t>
            </a:r>
            <a:endParaRPr lang="en-US" dirty="0"/>
          </a:p>
        </p:txBody>
      </p:sp>
      <p:sp>
        <p:nvSpPr>
          <p:cNvPr id="2607107" name="Rectangle 3"/>
          <p:cNvSpPr>
            <a:spLocks noChangeArrowheads="1"/>
          </p:cNvSpPr>
          <p:nvPr/>
        </p:nvSpPr>
        <p:spPr bwMode="auto">
          <a:xfrm>
            <a:off x="5641975" y="2667000"/>
            <a:ext cx="3376613" cy="3249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607108" name="Line 4"/>
          <p:cNvSpPr>
            <a:spLocks noChangeShapeType="1"/>
          </p:cNvSpPr>
          <p:nvPr/>
        </p:nvSpPr>
        <p:spPr bwMode="auto">
          <a:xfrm flipH="1">
            <a:off x="6053138" y="2922588"/>
            <a:ext cx="11112" cy="261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09" name="Line 5"/>
          <p:cNvSpPr>
            <a:spLocks noChangeShapeType="1"/>
          </p:cNvSpPr>
          <p:nvPr/>
        </p:nvSpPr>
        <p:spPr bwMode="auto">
          <a:xfrm>
            <a:off x="6053138" y="4324350"/>
            <a:ext cx="2797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10" name="Text Box 6"/>
          <p:cNvSpPr txBox="1">
            <a:spLocks noChangeArrowheads="1"/>
          </p:cNvSpPr>
          <p:nvPr/>
        </p:nvSpPr>
        <p:spPr bwMode="auto">
          <a:xfrm>
            <a:off x="7543800" y="4641850"/>
            <a:ext cx="1590675" cy="40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>
                <a:solidFill>
                  <a:srgbClr val="000066"/>
                </a:solidFill>
              </a:rPr>
              <a:t>SVM Score </a:t>
            </a:r>
          </a:p>
        </p:txBody>
      </p:sp>
      <p:sp>
        <p:nvSpPr>
          <p:cNvPr id="2607111" name="Rectangle 7"/>
          <p:cNvSpPr>
            <a:spLocks noChangeArrowheads="1"/>
          </p:cNvSpPr>
          <p:nvPr/>
        </p:nvSpPr>
        <p:spPr bwMode="auto">
          <a:xfrm rot="16200000">
            <a:off x="5336381" y="4096544"/>
            <a:ext cx="100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  <a:sym typeface="Symbol" charset="0"/>
              </a:rPr>
              <a:t>Class</a:t>
            </a:r>
            <a:r>
              <a:rPr lang="en-US" sz="20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607112" name="Text Box 8"/>
          <p:cNvSpPr txBox="1">
            <a:spLocks noChangeArrowheads="1"/>
          </p:cNvSpPr>
          <p:nvPr/>
        </p:nvSpPr>
        <p:spPr bwMode="auto">
          <a:xfrm>
            <a:off x="5630863" y="5216525"/>
            <a:ext cx="50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/>
              <a:t>-1</a:t>
            </a:r>
          </a:p>
        </p:txBody>
      </p:sp>
      <p:sp>
        <p:nvSpPr>
          <p:cNvPr id="2607113" name="Text Box 9"/>
          <p:cNvSpPr txBox="1">
            <a:spLocks noChangeArrowheads="1"/>
          </p:cNvSpPr>
          <p:nvPr/>
        </p:nvSpPr>
        <p:spPr bwMode="auto">
          <a:xfrm>
            <a:off x="5532438" y="2667000"/>
            <a:ext cx="59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/>
              <a:t>+1</a:t>
            </a:r>
          </a:p>
        </p:txBody>
      </p:sp>
      <p:sp>
        <p:nvSpPr>
          <p:cNvPr id="2607114" name="Line 10"/>
          <p:cNvSpPr>
            <a:spLocks noChangeShapeType="1"/>
          </p:cNvSpPr>
          <p:nvPr/>
        </p:nvSpPr>
        <p:spPr bwMode="auto">
          <a:xfrm>
            <a:off x="6064250" y="5470525"/>
            <a:ext cx="131921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15" name="Line 11"/>
          <p:cNvSpPr>
            <a:spLocks noChangeShapeType="1"/>
          </p:cNvSpPr>
          <p:nvPr/>
        </p:nvSpPr>
        <p:spPr bwMode="auto">
          <a:xfrm>
            <a:off x="7383463" y="2986088"/>
            <a:ext cx="1319212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16" name="Line 12"/>
          <p:cNvSpPr>
            <a:spLocks noChangeShapeType="1"/>
          </p:cNvSpPr>
          <p:nvPr/>
        </p:nvSpPr>
        <p:spPr bwMode="auto">
          <a:xfrm flipH="1">
            <a:off x="7372350" y="2986088"/>
            <a:ext cx="11113" cy="26114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17" name="Text Box 13"/>
          <p:cNvSpPr txBox="1">
            <a:spLocks noChangeArrowheads="1"/>
          </p:cNvSpPr>
          <p:nvPr/>
        </p:nvSpPr>
        <p:spPr bwMode="auto">
          <a:xfrm>
            <a:off x="5281613" y="5881688"/>
            <a:ext cx="51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x</a:t>
            </a:r>
            <a:r>
              <a:rPr lang="en-US" sz="2800" baseline="-25000">
                <a:solidFill>
                  <a:srgbClr val="000066"/>
                </a:solidFill>
              </a:rPr>
              <a:t>1</a:t>
            </a:r>
            <a:endParaRPr lang="en-US" sz="2800">
              <a:solidFill>
                <a:srgbClr val="000066"/>
              </a:solidFill>
            </a:endParaRPr>
          </a:p>
        </p:txBody>
      </p:sp>
      <p:graphicFrame>
        <p:nvGraphicFramePr>
          <p:cNvPr id="2607118" name="Object 14"/>
          <p:cNvGraphicFramePr>
            <a:graphicFrameLocks noChangeAspect="1"/>
          </p:cNvGraphicFramePr>
          <p:nvPr/>
        </p:nvGraphicFramePr>
        <p:xfrm>
          <a:off x="1611313" y="3471863"/>
          <a:ext cx="12684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3" imgW="1485720" imgH="482400" progId="Equation.3">
                  <p:embed/>
                </p:oleObj>
              </mc:Choice>
              <mc:Fallback>
                <p:oleObj name="Equation" r:id="rId3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471863"/>
                        <a:ext cx="12684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7119" name="Rectangle 15"/>
          <p:cNvSpPr>
            <a:spLocks noChangeArrowheads="1"/>
          </p:cNvSpPr>
          <p:nvPr/>
        </p:nvSpPr>
        <p:spPr bwMode="auto">
          <a:xfrm>
            <a:off x="360363" y="1433513"/>
            <a:ext cx="5202237" cy="4514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33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7120" name="Text Box 16"/>
          <p:cNvSpPr txBox="1">
            <a:spLocks noChangeArrowheads="1"/>
          </p:cNvSpPr>
          <p:nvPr/>
        </p:nvSpPr>
        <p:spPr bwMode="auto">
          <a:xfrm>
            <a:off x="865188" y="358457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21" name="Line 17"/>
          <p:cNvSpPr>
            <a:spLocks noChangeShapeType="1"/>
          </p:cNvSpPr>
          <p:nvPr/>
        </p:nvSpPr>
        <p:spPr bwMode="auto">
          <a:xfrm>
            <a:off x="758825" y="1503363"/>
            <a:ext cx="4535488" cy="4445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22" name="Text Box 18"/>
          <p:cNvSpPr txBox="1">
            <a:spLocks noChangeArrowheads="1"/>
          </p:cNvSpPr>
          <p:nvPr/>
        </p:nvSpPr>
        <p:spPr bwMode="auto">
          <a:xfrm>
            <a:off x="1144588" y="4649788"/>
            <a:ext cx="303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23" name="Text Box 19"/>
          <p:cNvSpPr txBox="1">
            <a:spLocks noChangeArrowheads="1"/>
          </p:cNvSpPr>
          <p:nvPr/>
        </p:nvSpPr>
        <p:spPr bwMode="auto">
          <a:xfrm>
            <a:off x="2074863" y="2114550"/>
            <a:ext cx="39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24" name="Text Box 20"/>
          <p:cNvSpPr txBox="1">
            <a:spLocks noChangeArrowheads="1"/>
          </p:cNvSpPr>
          <p:nvPr/>
        </p:nvSpPr>
        <p:spPr bwMode="auto">
          <a:xfrm>
            <a:off x="3416300" y="1898650"/>
            <a:ext cx="39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25" name="Line 21"/>
          <p:cNvSpPr>
            <a:spLocks noChangeShapeType="1"/>
          </p:cNvSpPr>
          <p:nvPr/>
        </p:nvSpPr>
        <p:spPr bwMode="auto">
          <a:xfrm flipV="1">
            <a:off x="361950" y="1362075"/>
            <a:ext cx="3175" cy="4586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26" name="Line 22"/>
          <p:cNvSpPr>
            <a:spLocks noChangeShapeType="1"/>
          </p:cNvSpPr>
          <p:nvPr/>
        </p:nvSpPr>
        <p:spPr bwMode="auto">
          <a:xfrm flipV="1">
            <a:off x="361950" y="5948363"/>
            <a:ext cx="52006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27" name="Text Box 23"/>
          <p:cNvSpPr txBox="1">
            <a:spLocks noChangeArrowheads="1"/>
          </p:cNvSpPr>
          <p:nvPr/>
        </p:nvSpPr>
        <p:spPr bwMode="auto">
          <a:xfrm>
            <a:off x="-71438" y="1428750"/>
            <a:ext cx="51752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x</a:t>
            </a:r>
            <a:r>
              <a:rPr lang="en-US" sz="2800" baseline="-25000">
                <a:solidFill>
                  <a:srgbClr val="000066"/>
                </a:solidFill>
              </a:rPr>
              <a:t>2</a:t>
            </a:r>
            <a:endParaRPr lang="en-US" sz="2800">
              <a:solidFill>
                <a:srgbClr val="000066"/>
              </a:solidFill>
            </a:endParaRPr>
          </a:p>
        </p:txBody>
      </p:sp>
      <p:graphicFrame>
        <p:nvGraphicFramePr>
          <p:cNvPr id="2607128" name="Object 24"/>
          <p:cNvGraphicFramePr>
            <a:graphicFrameLocks noChangeAspect="1"/>
          </p:cNvGraphicFramePr>
          <p:nvPr/>
        </p:nvGraphicFramePr>
        <p:xfrm>
          <a:off x="3609975" y="1514475"/>
          <a:ext cx="1819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5" imgW="622080" imgH="203040" progId="Equation.3">
                  <p:embed/>
                </p:oleObj>
              </mc:Choice>
              <mc:Fallback>
                <p:oleObj name="Equation" r:id="rId5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1514475"/>
                        <a:ext cx="18192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7129" name="Object 25"/>
          <p:cNvGraphicFramePr>
            <a:graphicFrameLocks noChangeAspect="1"/>
          </p:cNvGraphicFramePr>
          <p:nvPr/>
        </p:nvGraphicFramePr>
        <p:xfrm>
          <a:off x="2736850" y="5189538"/>
          <a:ext cx="18208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7" imgW="622080" imgH="203040" progId="Equation.3">
                  <p:embed/>
                </p:oleObj>
              </mc:Choice>
              <mc:Fallback>
                <p:oleObj name="Equation" r:id="rId7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5189538"/>
                        <a:ext cx="18208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7130" name="Text Box 26"/>
          <p:cNvSpPr txBox="1">
            <a:spLocks noChangeArrowheads="1"/>
          </p:cNvSpPr>
          <p:nvPr/>
        </p:nvSpPr>
        <p:spPr bwMode="auto">
          <a:xfrm>
            <a:off x="3640138" y="2111375"/>
            <a:ext cx="39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31" name="Text Box 27"/>
          <p:cNvSpPr txBox="1">
            <a:spLocks noChangeArrowheads="1"/>
          </p:cNvSpPr>
          <p:nvPr/>
        </p:nvSpPr>
        <p:spPr bwMode="auto">
          <a:xfrm>
            <a:off x="4314825" y="2946400"/>
            <a:ext cx="392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32" name="Text Box 28"/>
          <p:cNvSpPr txBox="1">
            <a:spLocks noChangeArrowheads="1"/>
          </p:cNvSpPr>
          <p:nvPr/>
        </p:nvSpPr>
        <p:spPr bwMode="auto">
          <a:xfrm>
            <a:off x="3421063" y="2946400"/>
            <a:ext cx="39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33" name="Text Box 29"/>
          <p:cNvSpPr txBox="1">
            <a:spLocks noChangeArrowheads="1"/>
          </p:cNvSpPr>
          <p:nvPr/>
        </p:nvSpPr>
        <p:spPr bwMode="auto">
          <a:xfrm>
            <a:off x="2970213" y="2965450"/>
            <a:ext cx="39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34" name="Text Box 30"/>
          <p:cNvSpPr txBox="1">
            <a:spLocks noChangeArrowheads="1"/>
          </p:cNvSpPr>
          <p:nvPr/>
        </p:nvSpPr>
        <p:spPr bwMode="auto">
          <a:xfrm>
            <a:off x="3865563" y="3478213"/>
            <a:ext cx="39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35" name="Text Box 31"/>
          <p:cNvSpPr txBox="1">
            <a:spLocks noChangeArrowheads="1"/>
          </p:cNvSpPr>
          <p:nvPr/>
        </p:nvSpPr>
        <p:spPr bwMode="auto">
          <a:xfrm>
            <a:off x="1089025" y="379730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36" name="Text Box 32"/>
          <p:cNvSpPr txBox="1">
            <a:spLocks noChangeArrowheads="1"/>
          </p:cNvSpPr>
          <p:nvPr/>
        </p:nvSpPr>
        <p:spPr bwMode="auto">
          <a:xfrm>
            <a:off x="865188" y="411797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37" name="Text Box 33"/>
          <p:cNvSpPr txBox="1">
            <a:spLocks noChangeArrowheads="1"/>
          </p:cNvSpPr>
          <p:nvPr/>
        </p:nvSpPr>
        <p:spPr bwMode="auto">
          <a:xfrm>
            <a:off x="641350" y="3478213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38" name="Text Box 34"/>
          <p:cNvSpPr txBox="1">
            <a:spLocks noChangeArrowheads="1"/>
          </p:cNvSpPr>
          <p:nvPr/>
        </p:nvSpPr>
        <p:spPr bwMode="auto">
          <a:xfrm>
            <a:off x="1425575" y="433070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39" name="Text Box 35"/>
          <p:cNvSpPr txBox="1">
            <a:spLocks noChangeArrowheads="1"/>
          </p:cNvSpPr>
          <p:nvPr/>
        </p:nvSpPr>
        <p:spPr bwMode="auto">
          <a:xfrm>
            <a:off x="1984375" y="464978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40" name="Text Box 36"/>
          <p:cNvSpPr txBox="1">
            <a:spLocks noChangeArrowheads="1"/>
          </p:cNvSpPr>
          <p:nvPr/>
        </p:nvSpPr>
        <p:spPr bwMode="auto">
          <a:xfrm>
            <a:off x="2208213" y="4862513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41" name="Text Box 37"/>
          <p:cNvSpPr txBox="1">
            <a:spLocks noChangeArrowheads="1"/>
          </p:cNvSpPr>
          <p:nvPr/>
        </p:nvSpPr>
        <p:spPr bwMode="auto">
          <a:xfrm>
            <a:off x="2432050" y="50752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42" name="Text Box 38"/>
          <p:cNvSpPr txBox="1">
            <a:spLocks noChangeArrowheads="1"/>
          </p:cNvSpPr>
          <p:nvPr/>
        </p:nvSpPr>
        <p:spPr bwMode="auto">
          <a:xfrm>
            <a:off x="641350" y="33718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43" name="Text Box 39"/>
          <p:cNvSpPr txBox="1">
            <a:spLocks noChangeArrowheads="1"/>
          </p:cNvSpPr>
          <p:nvPr/>
        </p:nvSpPr>
        <p:spPr bwMode="auto">
          <a:xfrm>
            <a:off x="1403350" y="2627313"/>
            <a:ext cx="395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44" name="Text Box 40"/>
          <p:cNvSpPr txBox="1">
            <a:spLocks noChangeArrowheads="1"/>
          </p:cNvSpPr>
          <p:nvPr/>
        </p:nvSpPr>
        <p:spPr bwMode="auto">
          <a:xfrm>
            <a:off x="3197225" y="3179763"/>
            <a:ext cx="390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45" name="Text Box 41"/>
          <p:cNvSpPr txBox="1">
            <a:spLocks noChangeArrowheads="1"/>
          </p:cNvSpPr>
          <p:nvPr/>
        </p:nvSpPr>
        <p:spPr bwMode="auto">
          <a:xfrm>
            <a:off x="3421063" y="3392488"/>
            <a:ext cx="390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46" name="Text Box 42"/>
          <p:cNvSpPr txBox="1">
            <a:spLocks noChangeArrowheads="1"/>
          </p:cNvSpPr>
          <p:nvPr/>
        </p:nvSpPr>
        <p:spPr bwMode="auto">
          <a:xfrm>
            <a:off x="2859088" y="3797300"/>
            <a:ext cx="39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47" name="Text Box 43"/>
          <p:cNvSpPr txBox="1">
            <a:spLocks noChangeArrowheads="1"/>
          </p:cNvSpPr>
          <p:nvPr/>
        </p:nvSpPr>
        <p:spPr bwMode="auto">
          <a:xfrm>
            <a:off x="1963738" y="3265488"/>
            <a:ext cx="39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48" name="Text Box 44"/>
          <p:cNvSpPr txBox="1">
            <a:spLocks noChangeArrowheads="1"/>
          </p:cNvSpPr>
          <p:nvPr/>
        </p:nvSpPr>
        <p:spPr bwMode="auto">
          <a:xfrm>
            <a:off x="1516063" y="28400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49" name="Text Box 45"/>
          <p:cNvSpPr txBox="1">
            <a:spLocks noChangeArrowheads="1"/>
          </p:cNvSpPr>
          <p:nvPr/>
        </p:nvSpPr>
        <p:spPr bwMode="auto">
          <a:xfrm>
            <a:off x="2074863" y="358457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50" name="Text Box 46"/>
          <p:cNvSpPr txBox="1">
            <a:spLocks noChangeArrowheads="1"/>
          </p:cNvSpPr>
          <p:nvPr/>
        </p:nvSpPr>
        <p:spPr bwMode="auto">
          <a:xfrm>
            <a:off x="2655888" y="3584575"/>
            <a:ext cx="911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51" name="Text Box 47"/>
          <p:cNvSpPr txBox="1">
            <a:spLocks noChangeArrowheads="1"/>
          </p:cNvSpPr>
          <p:nvPr/>
        </p:nvSpPr>
        <p:spPr bwMode="auto">
          <a:xfrm>
            <a:off x="3082925" y="4011613"/>
            <a:ext cx="390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52" name="Text Box 48"/>
          <p:cNvSpPr txBox="1">
            <a:spLocks noChangeArrowheads="1"/>
          </p:cNvSpPr>
          <p:nvPr/>
        </p:nvSpPr>
        <p:spPr bwMode="auto">
          <a:xfrm>
            <a:off x="3530600" y="4117975"/>
            <a:ext cx="39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53" name="Text Box 49"/>
          <p:cNvSpPr txBox="1">
            <a:spLocks noChangeArrowheads="1"/>
          </p:cNvSpPr>
          <p:nvPr/>
        </p:nvSpPr>
        <p:spPr bwMode="auto">
          <a:xfrm>
            <a:off x="1312863" y="4011613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54" name="Line 50"/>
          <p:cNvSpPr>
            <a:spLocks noChangeShapeType="1"/>
          </p:cNvSpPr>
          <p:nvPr/>
        </p:nvSpPr>
        <p:spPr bwMode="auto">
          <a:xfrm>
            <a:off x="457200" y="2133600"/>
            <a:ext cx="3886200" cy="3808413"/>
          </a:xfrm>
          <a:prstGeom prst="line">
            <a:avLst/>
          </a:prstGeom>
          <a:noFill/>
          <a:ln w="1143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55" name="Line 51"/>
          <p:cNvSpPr>
            <a:spLocks noChangeShapeType="1"/>
          </p:cNvSpPr>
          <p:nvPr/>
        </p:nvSpPr>
        <p:spPr bwMode="auto">
          <a:xfrm flipH="1">
            <a:off x="6858000" y="2895600"/>
            <a:ext cx="11113" cy="2624138"/>
          </a:xfrm>
          <a:prstGeom prst="line">
            <a:avLst/>
          </a:prstGeom>
          <a:noFill/>
          <a:ln w="1143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56" name="Line 52"/>
          <p:cNvSpPr>
            <a:spLocks noChangeShapeType="1"/>
          </p:cNvSpPr>
          <p:nvPr/>
        </p:nvSpPr>
        <p:spPr bwMode="auto">
          <a:xfrm>
            <a:off x="6858000" y="2971800"/>
            <a:ext cx="1852613" cy="0"/>
          </a:xfrm>
          <a:prstGeom prst="line">
            <a:avLst/>
          </a:prstGeom>
          <a:noFill/>
          <a:ln w="1143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59" name="Text Box 55"/>
          <p:cNvSpPr txBox="1">
            <a:spLocks noChangeArrowheads="1"/>
          </p:cNvSpPr>
          <p:nvPr/>
        </p:nvSpPr>
        <p:spPr bwMode="auto">
          <a:xfrm>
            <a:off x="6011863" y="4271963"/>
            <a:ext cx="282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>
                <a:cs typeface="Arial" charset="0"/>
              </a:rPr>
              <a:t>-∞           </a:t>
            </a:r>
            <a:r>
              <a:rPr lang="en-US"/>
              <a:t>0        +</a:t>
            </a:r>
            <a:r>
              <a:rPr lang="en-US">
                <a:cs typeface="Arial" charset="0"/>
              </a:rPr>
              <a:t>∞</a:t>
            </a:r>
          </a:p>
        </p:txBody>
      </p:sp>
      <p:sp>
        <p:nvSpPr>
          <p:cNvPr id="2607160" name="Line 56"/>
          <p:cNvSpPr>
            <a:spLocks noChangeShapeType="1"/>
          </p:cNvSpPr>
          <p:nvPr/>
        </p:nvSpPr>
        <p:spPr bwMode="auto">
          <a:xfrm>
            <a:off x="6019800" y="5473700"/>
            <a:ext cx="838200" cy="0"/>
          </a:xfrm>
          <a:prstGeom prst="line">
            <a:avLst/>
          </a:prstGeom>
          <a:noFill/>
          <a:ln w="1143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07161" name="Text Box 57"/>
          <p:cNvSpPr txBox="1">
            <a:spLocks noChangeArrowheads="1"/>
          </p:cNvSpPr>
          <p:nvPr/>
        </p:nvSpPr>
        <p:spPr bwMode="auto">
          <a:xfrm>
            <a:off x="6872288" y="4364038"/>
            <a:ext cx="509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200">
                <a:solidFill>
                  <a:srgbClr val="006666"/>
                </a:solidFill>
                <a:sym typeface="Symbol" charset="0"/>
              </a:rPr>
              <a:t></a:t>
            </a:r>
            <a:r>
              <a:rPr lang="en-US" sz="3200">
                <a:solidFill>
                  <a:srgbClr val="006666"/>
                </a:solidFill>
              </a:rPr>
              <a:t> </a:t>
            </a:r>
          </a:p>
        </p:txBody>
      </p:sp>
      <p:sp>
        <p:nvSpPr>
          <p:cNvPr id="2607162" name="Text Box 58"/>
          <p:cNvSpPr txBox="1">
            <a:spLocks noChangeArrowheads="1"/>
          </p:cNvSpPr>
          <p:nvPr/>
        </p:nvSpPr>
        <p:spPr bwMode="auto">
          <a:xfrm>
            <a:off x="685800" y="30543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63" name="Text Box 59"/>
          <p:cNvSpPr txBox="1">
            <a:spLocks noChangeArrowheads="1"/>
          </p:cNvSpPr>
          <p:nvPr/>
        </p:nvSpPr>
        <p:spPr bwMode="auto">
          <a:xfrm>
            <a:off x="1144588" y="4649788"/>
            <a:ext cx="303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64" name="Text Box 60"/>
          <p:cNvSpPr txBox="1">
            <a:spLocks noChangeArrowheads="1"/>
          </p:cNvSpPr>
          <p:nvPr/>
        </p:nvSpPr>
        <p:spPr bwMode="auto">
          <a:xfrm>
            <a:off x="2970213" y="2965450"/>
            <a:ext cx="39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65" name="Text Box 61"/>
          <p:cNvSpPr txBox="1">
            <a:spLocks noChangeArrowheads="1"/>
          </p:cNvSpPr>
          <p:nvPr/>
        </p:nvSpPr>
        <p:spPr bwMode="auto">
          <a:xfrm>
            <a:off x="1089025" y="379730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66" name="Text Box 62"/>
          <p:cNvSpPr txBox="1">
            <a:spLocks noChangeArrowheads="1"/>
          </p:cNvSpPr>
          <p:nvPr/>
        </p:nvSpPr>
        <p:spPr bwMode="auto">
          <a:xfrm>
            <a:off x="865188" y="411797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67" name="Text Box 63"/>
          <p:cNvSpPr txBox="1">
            <a:spLocks noChangeArrowheads="1"/>
          </p:cNvSpPr>
          <p:nvPr/>
        </p:nvSpPr>
        <p:spPr bwMode="auto">
          <a:xfrm>
            <a:off x="641350" y="3478213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68" name="Text Box 64"/>
          <p:cNvSpPr txBox="1">
            <a:spLocks noChangeArrowheads="1"/>
          </p:cNvSpPr>
          <p:nvPr/>
        </p:nvSpPr>
        <p:spPr bwMode="auto">
          <a:xfrm>
            <a:off x="1425575" y="433070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69" name="Text Box 65"/>
          <p:cNvSpPr txBox="1">
            <a:spLocks noChangeArrowheads="1"/>
          </p:cNvSpPr>
          <p:nvPr/>
        </p:nvSpPr>
        <p:spPr bwMode="auto">
          <a:xfrm>
            <a:off x="1984375" y="464978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70" name="Text Box 66"/>
          <p:cNvSpPr txBox="1">
            <a:spLocks noChangeArrowheads="1"/>
          </p:cNvSpPr>
          <p:nvPr/>
        </p:nvSpPr>
        <p:spPr bwMode="auto">
          <a:xfrm>
            <a:off x="2208213" y="4862513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71" name="Text Box 67"/>
          <p:cNvSpPr txBox="1">
            <a:spLocks noChangeArrowheads="1"/>
          </p:cNvSpPr>
          <p:nvPr/>
        </p:nvSpPr>
        <p:spPr bwMode="auto">
          <a:xfrm>
            <a:off x="2432050" y="50752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72" name="Text Box 68"/>
          <p:cNvSpPr txBox="1">
            <a:spLocks noChangeArrowheads="1"/>
          </p:cNvSpPr>
          <p:nvPr/>
        </p:nvSpPr>
        <p:spPr bwMode="auto">
          <a:xfrm>
            <a:off x="457200" y="34353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73" name="Text Box 69"/>
          <p:cNvSpPr txBox="1">
            <a:spLocks noChangeArrowheads="1"/>
          </p:cNvSpPr>
          <p:nvPr/>
        </p:nvSpPr>
        <p:spPr bwMode="auto">
          <a:xfrm>
            <a:off x="1403350" y="2627313"/>
            <a:ext cx="395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74" name="Text Box 70"/>
          <p:cNvSpPr txBox="1">
            <a:spLocks noChangeArrowheads="1"/>
          </p:cNvSpPr>
          <p:nvPr/>
        </p:nvSpPr>
        <p:spPr bwMode="auto">
          <a:xfrm>
            <a:off x="3197225" y="3179763"/>
            <a:ext cx="390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75" name="Text Box 71"/>
          <p:cNvSpPr txBox="1">
            <a:spLocks noChangeArrowheads="1"/>
          </p:cNvSpPr>
          <p:nvPr/>
        </p:nvSpPr>
        <p:spPr bwMode="auto">
          <a:xfrm>
            <a:off x="2859088" y="3797300"/>
            <a:ext cx="39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76" name="Text Box 72"/>
          <p:cNvSpPr txBox="1">
            <a:spLocks noChangeArrowheads="1"/>
          </p:cNvSpPr>
          <p:nvPr/>
        </p:nvSpPr>
        <p:spPr bwMode="auto">
          <a:xfrm>
            <a:off x="1963738" y="3265488"/>
            <a:ext cx="39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77" name="Text Box 73"/>
          <p:cNvSpPr txBox="1">
            <a:spLocks noChangeArrowheads="1"/>
          </p:cNvSpPr>
          <p:nvPr/>
        </p:nvSpPr>
        <p:spPr bwMode="auto">
          <a:xfrm>
            <a:off x="1516063" y="28400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78" name="Text Box 74"/>
          <p:cNvSpPr txBox="1">
            <a:spLocks noChangeArrowheads="1"/>
          </p:cNvSpPr>
          <p:nvPr/>
        </p:nvSpPr>
        <p:spPr bwMode="auto">
          <a:xfrm>
            <a:off x="2655888" y="3584575"/>
            <a:ext cx="911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79" name="Text Box 75"/>
          <p:cNvSpPr txBox="1">
            <a:spLocks noChangeArrowheads="1"/>
          </p:cNvSpPr>
          <p:nvPr/>
        </p:nvSpPr>
        <p:spPr bwMode="auto">
          <a:xfrm>
            <a:off x="3082925" y="4011613"/>
            <a:ext cx="390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180" name="Text Box 76"/>
          <p:cNvSpPr txBox="1">
            <a:spLocks noChangeArrowheads="1"/>
          </p:cNvSpPr>
          <p:nvPr/>
        </p:nvSpPr>
        <p:spPr bwMode="auto">
          <a:xfrm>
            <a:off x="1312863" y="4011613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81" name="Text Box 77"/>
          <p:cNvSpPr txBox="1">
            <a:spLocks noChangeArrowheads="1"/>
          </p:cNvSpPr>
          <p:nvPr/>
        </p:nvSpPr>
        <p:spPr bwMode="auto">
          <a:xfrm>
            <a:off x="1143000" y="30543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82" name="Text Box 78"/>
          <p:cNvSpPr txBox="1">
            <a:spLocks noChangeArrowheads="1"/>
          </p:cNvSpPr>
          <p:nvPr/>
        </p:nvSpPr>
        <p:spPr bwMode="auto">
          <a:xfrm>
            <a:off x="946150" y="36766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83" name="Text Box 79"/>
          <p:cNvSpPr txBox="1">
            <a:spLocks noChangeArrowheads="1"/>
          </p:cNvSpPr>
          <p:nvPr/>
        </p:nvSpPr>
        <p:spPr bwMode="auto">
          <a:xfrm>
            <a:off x="1098550" y="38290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84" name="Text Box 80"/>
          <p:cNvSpPr txBox="1">
            <a:spLocks noChangeArrowheads="1"/>
          </p:cNvSpPr>
          <p:nvPr/>
        </p:nvSpPr>
        <p:spPr bwMode="auto">
          <a:xfrm>
            <a:off x="1250950" y="39814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85" name="Text Box 81"/>
          <p:cNvSpPr txBox="1">
            <a:spLocks noChangeArrowheads="1"/>
          </p:cNvSpPr>
          <p:nvPr/>
        </p:nvSpPr>
        <p:spPr bwMode="auto">
          <a:xfrm>
            <a:off x="1403350" y="41338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86" name="Text Box 82"/>
          <p:cNvSpPr txBox="1">
            <a:spLocks noChangeArrowheads="1"/>
          </p:cNvSpPr>
          <p:nvPr/>
        </p:nvSpPr>
        <p:spPr bwMode="auto">
          <a:xfrm>
            <a:off x="1555750" y="42862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87" name="Text Box 83"/>
          <p:cNvSpPr txBox="1">
            <a:spLocks noChangeArrowheads="1"/>
          </p:cNvSpPr>
          <p:nvPr/>
        </p:nvSpPr>
        <p:spPr bwMode="auto">
          <a:xfrm>
            <a:off x="1708150" y="44386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88" name="Text Box 84"/>
          <p:cNvSpPr txBox="1">
            <a:spLocks noChangeArrowheads="1"/>
          </p:cNvSpPr>
          <p:nvPr/>
        </p:nvSpPr>
        <p:spPr bwMode="auto">
          <a:xfrm>
            <a:off x="1860550" y="45910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89" name="Text Box 85"/>
          <p:cNvSpPr txBox="1">
            <a:spLocks noChangeArrowheads="1"/>
          </p:cNvSpPr>
          <p:nvPr/>
        </p:nvSpPr>
        <p:spPr bwMode="auto">
          <a:xfrm>
            <a:off x="2012950" y="47434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90" name="Text Box 86"/>
          <p:cNvSpPr txBox="1">
            <a:spLocks noChangeArrowheads="1"/>
          </p:cNvSpPr>
          <p:nvPr/>
        </p:nvSpPr>
        <p:spPr bwMode="auto">
          <a:xfrm>
            <a:off x="2165350" y="48958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91" name="Text Box 87"/>
          <p:cNvSpPr txBox="1">
            <a:spLocks noChangeArrowheads="1"/>
          </p:cNvSpPr>
          <p:nvPr/>
        </p:nvSpPr>
        <p:spPr bwMode="auto">
          <a:xfrm>
            <a:off x="609600" y="3587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92" name="Text Box 88"/>
          <p:cNvSpPr txBox="1">
            <a:spLocks noChangeArrowheads="1"/>
          </p:cNvSpPr>
          <p:nvPr/>
        </p:nvSpPr>
        <p:spPr bwMode="auto">
          <a:xfrm>
            <a:off x="762000" y="37401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93" name="Text Box 89"/>
          <p:cNvSpPr txBox="1">
            <a:spLocks noChangeArrowheads="1"/>
          </p:cNvSpPr>
          <p:nvPr/>
        </p:nvSpPr>
        <p:spPr bwMode="auto">
          <a:xfrm>
            <a:off x="914400" y="38925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94" name="Text Box 90"/>
          <p:cNvSpPr txBox="1">
            <a:spLocks noChangeArrowheads="1"/>
          </p:cNvSpPr>
          <p:nvPr/>
        </p:nvSpPr>
        <p:spPr bwMode="auto">
          <a:xfrm>
            <a:off x="1066800" y="40449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95" name="Text Box 91"/>
          <p:cNvSpPr txBox="1">
            <a:spLocks noChangeArrowheads="1"/>
          </p:cNvSpPr>
          <p:nvPr/>
        </p:nvSpPr>
        <p:spPr bwMode="auto">
          <a:xfrm>
            <a:off x="1219200" y="41973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96" name="Text Box 92"/>
          <p:cNvSpPr txBox="1">
            <a:spLocks noChangeArrowheads="1"/>
          </p:cNvSpPr>
          <p:nvPr/>
        </p:nvSpPr>
        <p:spPr bwMode="auto">
          <a:xfrm>
            <a:off x="1371600" y="4349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97" name="Text Box 93"/>
          <p:cNvSpPr txBox="1">
            <a:spLocks noChangeArrowheads="1"/>
          </p:cNvSpPr>
          <p:nvPr/>
        </p:nvSpPr>
        <p:spPr bwMode="auto">
          <a:xfrm>
            <a:off x="1524000" y="45021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98" name="Text Box 94"/>
          <p:cNvSpPr txBox="1">
            <a:spLocks noChangeArrowheads="1"/>
          </p:cNvSpPr>
          <p:nvPr/>
        </p:nvSpPr>
        <p:spPr bwMode="auto">
          <a:xfrm>
            <a:off x="1676400" y="46545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199" name="Text Box 95"/>
          <p:cNvSpPr txBox="1">
            <a:spLocks noChangeArrowheads="1"/>
          </p:cNvSpPr>
          <p:nvPr/>
        </p:nvSpPr>
        <p:spPr bwMode="auto">
          <a:xfrm>
            <a:off x="1828800" y="48069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00" name="Text Box 96"/>
          <p:cNvSpPr txBox="1">
            <a:spLocks noChangeArrowheads="1"/>
          </p:cNvSpPr>
          <p:nvPr/>
        </p:nvSpPr>
        <p:spPr bwMode="auto">
          <a:xfrm>
            <a:off x="1981200" y="49593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01" name="Text Box 97"/>
          <p:cNvSpPr txBox="1">
            <a:spLocks noChangeArrowheads="1"/>
          </p:cNvSpPr>
          <p:nvPr/>
        </p:nvSpPr>
        <p:spPr bwMode="auto">
          <a:xfrm>
            <a:off x="2133600" y="5111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02" name="Text Box 98"/>
          <p:cNvSpPr txBox="1">
            <a:spLocks noChangeArrowheads="1"/>
          </p:cNvSpPr>
          <p:nvPr/>
        </p:nvSpPr>
        <p:spPr bwMode="auto">
          <a:xfrm>
            <a:off x="1143000" y="30543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03" name="Text Box 99"/>
          <p:cNvSpPr txBox="1">
            <a:spLocks noChangeArrowheads="1"/>
          </p:cNvSpPr>
          <p:nvPr/>
        </p:nvSpPr>
        <p:spPr bwMode="auto">
          <a:xfrm>
            <a:off x="1295400" y="3206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04" name="Text Box 100"/>
          <p:cNvSpPr txBox="1">
            <a:spLocks noChangeArrowheads="1"/>
          </p:cNvSpPr>
          <p:nvPr/>
        </p:nvSpPr>
        <p:spPr bwMode="auto">
          <a:xfrm>
            <a:off x="1447800" y="33591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05" name="Text Box 101"/>
          <p:cNvSpPr txBox="1">
            <a:spLocks noChangeArrowheads="1"/>
          </p:cNvSpPr>
          <p:nvPr/>
        </p:nvSpPr>
        <p:spPr bwMode="auto">
          <a:xfrm>
            <a:off x="1447800" y="358140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06" name="Text Box 102"/>
          <p:cNvSpPr txBox="1">
            <a:spLocks noChangeArrowheads="1"/>
          </p:cNvSpPr>
          <p:nvPr/>
        </p:nvSpPr>
        <p:spPr bwMode="auto">
          <a:xfrm>
            <a:off x="1752600" y="36639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07" name="Text Box 103"/>
          <p:cNvSpPr txBox="1">
            <a:spLocks noChangeArrowheads="1"/>
          </p:cNvSpPr>
          <p:nvPr/>
        </p:nvSpPr>
        <p:spPr bwMode="auto">
          <a:xfrm>
            <a:off x="1905000" y="38163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08" name="Text Box 104"/>
          <p:cNvSpPr txBox="1">
            <a:spLocks noChangeArrowheads="1"/>
          </p:cNvSpPr>
          <p:nvPr/>
        </p:nvSpPr>
        <p:spPr bwMode="auto">
          <a:xfrm>
            <a:off x="2057400" y="3968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09" name="Text Box 105"/>
          <p:cNvSpPr txBox="1">
            <a:spLocks noChangeArrowheads="1"/>
          </p:cNvSpPr>
          <p:nvPr/>
        </p:nvSpPr>
        <p:spPr bwMode="auto">
          <a:xfrm>
            <a:off x="2209800" y="41211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10" name="Text Box 106"/>
          <p:cNvSpPr txBox="1">
            <a:spLocks noChangeArrowheads="1"/>
          </p:cNvSpPr>
          <p:nvPr/>
        </p:nvSpPr>
        <p:spPr bwMode="auto">
          <a:xfrm>
            <a:off x="2362200" y="42735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11" name="Text Box 107"/>
          <p:cNvSpPr txBox="1">
            <a:spLocks noChangeArrowheads="1"/>
          </p:cNvSpPr>
          <p:nvPr/>
        </p:nvSpPr>
        <p:spPr bwMode="auto">
          <a:xfrm>
            <a:off x="2514600" y="44259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12" name="Text Box 108"/>
          <p:cNvSpPr txBox="1">
            <a:spLocks noChangeArrowheads="1"/>
          </p:cNvSpPr>
          <p:nvPr/>
        </p:nvSpPr>
        <p:spPr bwMode="auto">
          <a:xfrm>
            <a:off x="2667000" y="45783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13" name="Text Box 109"/>
          <p:cNvSpPr txBox="1">
            <a:spLocks noChangeArrowheads="1"/>
          </p:cNvSpPr>
          <p:nvPr/>
        </p:nvSpPr>
        <p:spPr bwMode="auto">
          <a:xfrm>
            <a:off x="2819400" y="4730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14" name="Text Box 110"/>
          <p:cNvSpPr txBox="1">
            <a:spLocks noChangeArrowheads="1"/>
          </p:cNvSpPr>
          <p:nvPr/>
        </p:nvSpPr>
        <p:spPr bwMode="auto">
          <a:xfrm>
            <a:off x="2971800" y="48831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15" name="Text Box 111"/>
          <p:cNvSpPr txBox="1">
            <a:spLocks noChangeArrowheads="1"/>
          </p:cNvSpPr>
          <p:nvPr/>
        </p:nvSpPr>
        <p:spPr bwMode="auto">
          <a:xfrm>
            <a:off x="1295400" y="3968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16" name="Text Box 112"/>
          <p:cNvSpPr txBox="1">
            <a:spLocks noChangeArrowheads="1"/>
          </p:cNvSpPr>
          <p:nvPr/>
        </p:nvSpPr>
        <p:spPr bwMode="auto">
          <a:xfrm>
            <a:off x="2684463" y="3028950"/>
            <a:ext cx="39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217" name="Text Box 113"/>
          <p:cNvSpPr txBox="1">
            <a:spLocks noChangeArrowheads="1"/>
          </p:cNvSpPr>
          <p:nvPr/>
        </p:nvSpPr>
        <p:spPr bwMode="auto">
          <a:xfrm>
            <a:off x="1698625" y="471170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18" name="Text Box 114"/>
          <p:cNvSpPr txBox="1">
            <a:spLocks noChangeArrowheads="1"/>
          </p:cNvSpPr>
          <p:nvPr/>
        </p:nvSpPr>
        <p:spPr bwMode="auto">
          <a:xfrm>
            <a:off x="1474788" y="503237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19" name="Text Box 115"/>
          <p:cNvSpPr txBox="1">
            <a:spLocks noChangeArrowheads="1"/>
          </p:cNvSpPr>
          <p:nvPr/>
        </p:nvSpPr>
        <p:spPr bwMode="auto">
          <a:xfrm>
            <a:off x="1250950" y="4392613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20" name="Text Box 116"/>
          <p:cNvSpPr txBox="1">
            <a:spLocks noChangeArrowheads="1"/>
          </p:cNvSpPr>
          <p:nvPr/>
        </p:nvSpPr>
        <p:spPr bwMode="auto">
          <a:xfrm>
            <a:off x="1066800" y="4349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21" name="Text Box 117"/>
          <p:cNvSpPr txBox="1">
            <a:spLocks noChangeArrowheads="1"/>
          </p:cNvSpPr>
          <p:nvPr/>
        </p:nvSpPr>
        <p:spPr bwMode="auto">
          <a:xfrm>
            <a:off x="2057400" y="3511550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222" name="Text Box 118"/>
          <p:cNvSpPr txBox="1">
            <a:spLocks noChangeArrowheads="1"/>
          </p:cNvSpPr>
          <p:nvPr/>
        </p:nvSpPr>
        <p:spPr bwMode="auto">
          <a:xfrm>
            <a:off x="2573338" y="4179888"/>
            <a:ext cx="39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224" name="Text Box 120"/>
          <p:cNvSpPr txBox="1">
            <a:spLocks noChangeArrowheads="1"/>
          </p:cNvSpPr>
          <p:nvPr/>
        </p:nvSpPr>
        <p:spPr bwMode="auto">
          <a:xfrm>
            <a:off x="2684463" y="449897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25" name="Text Box 121"/>
          <p:cNvSpPr txBox="1">
            <a:spLocks noChangeArrowheads="1"/>
          </p:cNvSpPr>
          <p:nvPr/>
        </p:nvSpPr>
        <p:spPr bwMode="auto">
          <a:xfrm>
            <a:off x="1922463" y="4926013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26" name="Text Box 122"/>
          <p:cNvSpPr txBox="1">
            <a:spLocks noChangeArrowheads="1"/>
          </p:cNvSpPr>
          <p:nvPr/>
        </p:nvSpPr>
        <p:spPr bwMode="auto">
          <a:xfrm>
            <a:off x="1752600" y="3968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27" name="Text Box 123"/>
          <p:cNvSpPr txBox="1">
            <a:spLocks noChangeArrowheads="1"/>
          </p:cNvSpPr>
          <p:nvPr/>
        </p:nvSpPr>
        <p:spPr bwMode="auto">
          <a:xfrm>
            <a:off x="1555750" y="45910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28" name="Text Box 124"/>
          <p:cNvSpPr txBox="1">
            <a:spLocks noChangeArrowheads="1"/>
          </p:cNvSpPr>
          <p:nvPr/>
        </p:nvSpPr>
        <p:spPr bwMode="auto">
          <a:xfrm>
            <a:off x="1708150" y="47434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29" name="Text Box 125"/>
          <p:cNvSpPr txBox="1">
            <a:spLocks noChangeArrowheads="1"/>
          </p:cNvSpPr>
          <p:nvPr/>
        </p:nvSpPr>
        <p:spPr bwMode="auto">
          <a:xfrm>
            <a:off x="1860550" y="48958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30" name="Text Box 126"/>
          <p:cNvSpPr txBox="1">
            <a:spLocks noChangeArrowheads="1"/>
          </p:cNvSpPr>
          <p:nvPr/>
        </p:nvSpPr>
        <p:spPr bwMode="auto">
          <a:xfrm>
            <a:off x="2012950" y="50482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31" name="Text Box 127"/>
          <p:cNvSpPr txBox="1">
            <a:spLocks noChangeArrowheads="1"/>
          </p:cNvSpPr>
          <p:nvPr/>
        </p:nvSpPr>
        <p:spPr bwMode="auto">
          <a:xfrm>
            <a:off x="1219200" y="45021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32" name="Text Box 128"/>
          <p:cNvSpPr txBox="1">
            <a:spLocks noChangeArrowheads="1"/>
          </p:cNvSpPr>
          <p:nvPr/>
        </p:nvSpPr>
        <p:spPr bwMode="auto">
          <a:xfrm>
            <a:off x="1371600" y="46545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33" name="Text Box 129"/>
          <p:cNvSpPr txBox="1">
            <a:spLocks noChangeArrowheads="1"/>
          </p:cNvSpPr>
          <p:nvPr/>
        </p:nvSpPr>
        <p:spPr bwMode="auto">
          <a:xfrm>
            <a:off x="1524000" y="48069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34" name="Text Box 130"/>
          <p:cNvSpPr txBox="1">
            <a:spLocks noChangeArrowheads="1"/>
          </p:cNvSpPr>
          <p:nvPr/>
        </p:nvSpPr>
        <p:spPr bwMode="auto">
          <a:xfrm>
            <a:off x="1676400" y="49593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35" name="Text Box 131"/>
          <p:cNvSpPr txBox="1">
            <a:spLocks noChangeArrowheads="1"/>
          </p:cNvSpPr>
          <p:nvPr/>
        </p:nvSpPr>
        <p:spPr bwMode="auto">
          <a:xfrm>
            <a:off x="1752600" y="3968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36" name="Text Box 132"/>
          <p:cNvSpPr txBox="1">
            <a:spLocks noChangeArrowheads="1"/>
          </p:cNvSpPr>
          <p:nvPr/>
        </p:nvSpPr>
        <p:spPr bwMode="auto">
          <a:xfrm>
            <a:off x="1905000" y="41211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37" name="Text Box 133"/>
          <p:cNvSpPr txBox="1">
            <a:spLocks noChangeArrowheads="1"/>
          </p:cNvSpPr>
          <p:nvPr/>
        </p:nvSpPr>
        <p:spPr bwMode="auto">
          <a:xfrm>
            <a:off x="2057400" y="42735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38" name="Text Box 134"/>
          <p:cNvSpPr txBox="1">
            <a:spLocks noChangeArrowheads="1"/>
          </p:cNvSpPr>
          <p:nvPr/>
        </p:nvSpPr>
        <p:spPr bwMode="auto">
          <a:xfrm>
            <a:off x="2209800" y="44259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39" name="Text Box 135"/>
          <p:cNvSpPr txBox="1">
            <a:spLocks noChangeArrowheads="1"/>
          </p:cNvSpPr>
          <p:nvPr/>
        </p:nvSpPr>
        <p:spPr bwMode="auto">
          <a:xfrm>
            <a:off x="2362200" y="45783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40" name="Text Box 136"/>
          <p:cNvSpPr txBox="1">
            <a:spLocks noChangeArrowheads="1"/>
          </p:cNvSpPr>
          <p:nvPr/>
        </p:nvSpPr>
        <p:spPr bwMode="auto">
          <a:xfrm>
            <a:off x="2514600" y="47307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41" name="Text Box 137"/>
          <p:cNvSpPr txBox="1">
            <a:spLocks noChangeArrowheads="1"/>
          </p:cNvSpPr>
          <p:nvPr/>
        </p:nvSpPr>
        <p:spPr bwMode="auto">
          <a:xfrm>
            <a:off x="2667000" y="48831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42" name="Text Box 138"/>
          <p:cNvSpPr txBox="1">
            <a:spLocks noChangeArrowheads="1"/>
          </p:cNvSpPr>
          <p:nvPr/>
        </p:nvSpPr>
        <p:spPr bwMode="auto">
          <a:xfrm>
            <a:off x="2819400" y="50355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43" name="Text Box 139"/>
          <p:cNvSpPr txBox="1">
            <a:spLocks noChangeArrowheads="1"/>
          </p:cNvSpPr>
          <p:nvPr/>
        </p:nvSpPr>
        <p:spPr bwMode="auto">
          <a:xfrm>
            <a:off x="609600" y="41227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44" name="Text Box 140"/>
          <p:cNvSpPr txBox="1">
            <a:spLocks noChangeArrowheads="1"/>
          </p:cNvSpPr>
          <p:nvPr/>
        </p:nvSpPr>
        <p:spPr bwMode="auto">
          <a:xfrm>
            <a:off x="1998663" y="3182938"/>
            <a:ext cx="39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245" name="Text Box 141"/>
          <p:cNvSpPr txBox="1">
            <a:spLocks noChangeArrowheads="1"/>
          </p:cNvSpPr>
          <p:nvPr/>
        </p:nvSpPr>
        <p:spPr bwMode="auto">
          <a:xfrm>
            <a:off x="1012825" y="486568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46" name="Text Box 142"/>
          <p:cNvSpPr txBox="1">
            <a:spLocks noChangeArrowheads="1"/>
          </p:cNvSpPr>
          <p:nvPr/>
        </p:nvSpPr>
        <p:spPr bwMode="auto">
          <a:xfrm>
            <a:off x="788988" y="5186363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47" name="Text Box 143"/>
          <p:cNvSpPr txBox="1">
            <a:spLocks noChangeArrowheads="1"/>
          </p:cNvSpPr>
          <p:nvPr/>
        </p:nvSpPr>
        <p:spPr bwMode="auto">
          <a:xfrm>
            <a:off x="565150" y="454660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48" name="Text Box 144"/>
          <p:cNvSpPr txBox="1">
            <a:spLocks noChangeArrowheads="1"/>
          </p:cNvSpPr>
          <p:nvPr/>
        </p:nvSpPr>
        <p:spPr bwMode="auto">
          <a:xfrm>
            <a:off x="381000" y="45037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49" name="Text Box 145"/>
          <p:cNvSpPr txBox="1">
            <a:spLocks noChangeArrowheads="1"/>
          </p:cNvSpPr>
          <p:nvPr/>
        </p:nvSpPr>
        <p:spPr bwMode="auto">
          <a:xfrm>
            <a:off x="1327150" y="3695700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250" name="Text Box 146"/>
          <p:cNvSpPr txBox="1">
            <a:spLocks noChangeArrowheads="1"/>
          </p:cNvSpPr>
          <p:nvPr/>
        </p:nvSpPr>
        <p:spPr bwMode="auto">
          <a:xfrm>
            <a:off x="1887538" y="4333875"/>
            <a:ext cx="39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251" name="Text Box 147"/>
          <p:cNvSpPr txBox="1">
            <a:spLocks noChangeArrowheads="1"/>
          </p:cNvSpPr>
          <p:nvPr/>
        </p:nvSpPr>
        <p:spPr bwMode="auto">
          <a:xfrm>
            <a:off x="1439863" y="390842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52" name="Text Box 148"/>
          <p:cNvSpPr txBox="1">
            <a:spLocks noChangeArrowheads="1"/>
          </p:cNvSpPr>
          <p:nvPr/>
        </p:nvSpPr>
        <p:spPr bwMode="auto">
          <a:xfrm>
            <a:off x="1998663" y="4652963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53" name="Text Box 149"/>
          <p:cNvSpPr txBox="1">
            <a:spLocks noChangeArrowheads="1"/>
          </p:cNvSpPr>
          <p:nvPr/>
        </p:nvSpPr>
        <p:spPr bwMode="auto">
          <a:xfrm>
            <a:off x="1236663" y="508000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54" name="Text Box 150"/>
          <p:cNvSpPr txBox="1">
            <a:spLocks noChangeArrowheads="1"/>
          </p:cNvSpPr>
          <p:nvPr/>
        </p:nvSpPr>
        <p:spPr bwMode="auto">
          <a:xfrm>
            <a:off x="1066800" y="41227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55" name="Text Box 151"/>
          <p:cNvSpPr txBox="1">
            <a:spLocks noChangeArrowheads="1"/>
          </p:cNvSpPr>
          <p:nvPr/>
        </p:nvSpPr>
        <p:spPr bwMode="auto">
          <a:xfrm>
            <a:off x="869950" y="47450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56" name="Text Box 152"/>
          <p:cNvSpPr txBox="1">
            <a:spLocks noChangeArrowheads="1"/>
          </p:cNvSpPr>
          <p:nvPr/>
        </p:nvSpPr>
        <p:spPr bwMode="auto">
          <a:xfrm>
            <a:off x="990600" y="488315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57" name="Text Box 153"/>
          <p:cNvSpPr txBox="1">
            <a:spLocks noChangeArrowheads="1"/>
          </p:cNvSpPr>
          <p:nvPr/>
        </p:nvSpPr>
        <p:spPr bwMode="auto">
          <a:xfrm>
            <a:off x="1174750" y="50498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58" name="Text Box 154"/>
          <p:cNvSpPr txBox="1">
            <a:spLocks noChangeArrowheads="1"/>
          </p:cNvSpPr>
          <p:nvPr/>
        </p:nvSpPr>
        <p:spPr bwMode="auto">
          <a:xfrm>
            <a:off x="1327150" y="52022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59" name="Text Box 155"/>
          <p:cNvSpPr txBox="1">
            <a:spLocks noChangeArrowheads="1"/>
          </p:cNvSpPr>
          <p:nvPr/>
        </p:nvSpPr>
        <p:spPr bwMode="auto">
          <a:xfrm>
            <a:off x="533400" y="46561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60" name="Text Box 156"/>
          <p:cNvSpPr txBox="1">
            <a:spLocks noChangeArrowheads="1"/>
          </p:cNvSpPr>
          <p:nvPr/>
        </p:nvSpPr>
        <p:spPr bwMode="auto">
          <a:xfrm>
            <a:off x="685800" y="48085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61" name="Text Box 157"/>
          <p:cNvSpPr txBox="1">
            <a:spLocks noChangeArrowheads="1"/>
          </p:cNvSpPr>
          <p:nvPr/>
        </p:nvSpPr>
        <p:spPr bwMode="auto">
          <a:xfrm>
            <a:off x="838200" y="49609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62" name="Text Box 158"/>
          <p:cNvSpPr txBox="1">
            <a:spLocks noChangeArrowheads="1"/>
          </p:cNvSpPr>
          <p:nvPr/>
        </p:nvSpPr>
        <p:spPr bwMode="auto">
          <a:xfrm>
            <a:off x="990600" y="51133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63" name="Text Box 159"/>
          <p:cNvSpPr txBox="1">
            <a:spLocks noChangeArrowheads="1"/>
          </p:cNvSpPr>
          <p:nvPr/>
        </p:nvSpPr>
        <p:spPr bwMode="auto">
          <a:xfrm>
            <a:off x="1066800" y="41227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64" name="Text Box 160"/>
          <p:cNvSpPr txBox="1">
            <a:spLocks noChangeArrowheads="1"/>
          </p:cNvSpPr>
          <p:nvPr/>
        </p:nvSpPr>
        <p:spPr bwMode="auto">
          <a:xfrm>
            <a:off x="1219200" y="42751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65" name="Text Box 161"/>
          <p:cNvSpPr txBox="1">
            <a:spLocks noChangeArrowheads="1"/>
          </p:cNvSpPr>
          <p:nvPr/>
        </p:nvSpPr>
        <p:spPr bwMode="auto">
          <a:xfrm>
            <a:off x="1371600" y="44275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66" name="Text Box 162"/>
          <p:cNvSpPr txBox="1">
            <a:spLocks noChangeArrowheads="1"/>
          </p:cNvSpPr>
          <p:nvPr/>
        </p:nvSpPr>
        <p:spPr bwMode="auto">
          <a:xfrm>
            <a:off x="1524000" y="45799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67" name="Text Box 163"/>
          <p:cNvSpPr txBox="1">
            <a:spLocks noChangeArrowheads="1"/>
          </p:cNvSpPr>
          <p:nvPr/>
        </p:nvSpPr>
        <p:spPr bwMode="auto">
          <a:xfrm>
            <a:off x="1676400" y="47323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68" name="Text Box 164"/>
          <p:cNvSpPr txBox="1">
            <a:spLocks noChangeArrowheads="1"/>
          </p:cNvSpPr>
          <p:nvPr/>
        </p:nvSpPr>
        <p:spPr bwMode="auto">
          <a:xfrm>
            <a:off x="1828800" y="48847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69" name="Text Box 165"/>
          <p:cNvSpPr txBox="1">
            <a:spLocks noChangeArrowheads="1"/>
          </p:cNvSpPr>
          <p:nvPr/>
        </p:nvSpPr>
        <p:spPr bwMode="auto">
          <a:xfrm>
            <a:off x="1981200" y="50371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70" name="Text Box 166"/>
          <p:cNvSpPr txBox="1">
            <a:spLocks noChangeArrowheads="1"/>
          </p:cNvSpPr>
          <p:nvPr/>
        </p:nvSpPr>
        <p:spPr bwMode="auto">
          <a:xfrm>
            <a:off x="2133600" y="5189538"/>
            <a:ext cx="69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72" name="Text Box 168"/>
          <p:cNvSpPr txBox="1">
            <a:spLocks noChangeArrowheads="1"/>
          </p:cNvSpPr>
          <p:nvPr/>
        </p:nvSpPr>
        <p:spPr bwMode="auto">
          <a:xfrm>
            <a:off x="1592263" y="406082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73" name="Text Box 169"/>
          <p:cNvSpPr txBox="1">
            <a:spLocks noChangeArrowheads="1"/>
          </p:cNvSpPr>
          <p:nvPr/>
        </p:nvSpPr>
        <p:spPr bwMode="auto">
          <a:xfrm>
            <a:off x="1744663" y="421322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74" name="Text Box 170"/>
          <p:cNvSpPr txBox="1">
            <a:spLocks noChangeArrowheads="1"/>
          </p:cNvSpPr>
          <p:nvPr/>
        </p:nvSpPr>
        <p:spPr bwMode="auto">
          <a:xfrm>
            <a:off x="1897063" y="411480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75" name="Text Box 171"/>
          <p:cNvSpPr txBox="1">
            <a:spLocks noChangeArrowheads="1"/>
          </p:cNvSpPr>
          <p:nvPr/>
        </p:nvSpPr>
        <p:spPr bwMode="auto">
          <a:xfrm>
            <a:off x="1897063" y="436562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76" name="Text Box 172"/>
          <p:cNvSpPr txBox="1">
            <a:spLocks noChangeArrowheads="1"/>
          </p:cNvSpPr>
          <p:nvPr/>
        </p:nvSpPr>
        <p:spPr bwMode="auto">
          <a:xfrm>
            <a:off x="2049463" y="451802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77" name="Text Box 173"/>
          <p:cNvSpPr txBox="1">
            <a:spLocks noChangeArrowheads="1"/>
          </p:cNvSpPr>
          <p:nvPr/>
        </p:nvSpPr>
        <p:spPr bwMode="auto">
          <a:xfrm>
            <a:off x="2201863" y="4670425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78" name="Text Box 174"/>
          <p:cNvSpPr txBox="1">
            <a:spLocks noChangeArrowheads="1"/>
          </p:cNvSpPr>
          <p:nvPr/>
        </p:nvSpPr>
        <p:spPr bwMode="auto">
          <a:xfrm>
            <a:off x="152400" y="2514600"/>
            <a:ext cx="69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2607279" name="Text Box 175"/>
          <p:cNvSpPr txBox="1">
            <a:spLocks noChangeArrowheads="1"/>
          </p:cNvSpPr>
          <p:nvPr/>
        </p:nvSpPr>
        <p:spPr bwMode="auto">
          <a:xfrm>
            <a:off x="2819400" y="3976688"/>
            <a:ext cx="390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280" name="Text Box 176"/>
          <p:cNvSpPr txBox="1">
            <a:spLocks noChangeArrowheads="1"/>
          </p:cNvSpPr>
          <p:nvPr/>
        </p:nvSpPr>
        <p:spPr bwMode="auto">
          <a:xfrm>
            <a:off x="3190875" y="4357688"/>
            <a:ext cx="390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  <p:sp>
        <p:nvSpPr>
          <p:cNvPr id="2607281" name="Text Box 177"/>
          <p:cNvSpPr txBox="1">
            <a:spLocks noChangeArrowheads="1"/>
          </p:cNvSpPr>
          <p:nvPr/>
        </p:nvSpPr>
        <p:spPr bwMode="auto">
          <a:xfrm>
            <a:off x="2362200" y="3200400"/>
            <a:ext cx="39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+</a:t>
            </a:r>
            <a:endParaRPr lang="en-US" sz="2800" baseline="-250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1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0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0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0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0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0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0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0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7154" grpId="0" animBg="1"/>
      <p:bldP spid="2607155" grpId="0" animBg="1"/>
      <p:bldP spid="2607156" grpId="0" animBg="1"/>
      <p:bldP spid="2607160" grpId="0" animBg="1"/>
      <p:bldP spid="26071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0838" y="228600"/>
            <a:ext cx="9249008" cy="609600"/>
          </a:xfrm>
        </p:spPr>
        <p:txBody>
          <a:bodyPr/>
          <a:lstStyle/>
          <a:p>
            <a:r>
              <a:rPr lang="en-US" dirty="0" smtClean="0"/>
              <a:t>Tune SVM Threshold:TREC2001 </a:t>
            </a:r>
            <a:r>
              <a:rPr lang="en-US" dirty="0"/>
              <a:t>Results</a:t>
            </a:r>
          </a:p>
        </p:txBody>
      </p:sp>
      <p:sp>
        <p:nvSpPr>
          <p:cNvPr id="2562378" name="Text Box 330"/>
          <p:cNvSpPr txBox="1">
            <a:spLocks noChangeArrowheads="1"/>
          </p:cNvSpPr>
          <p:nvPr/>
        </p:nvSpPr>
        <p:spPr bwMode="auto">
          <a:xfrm>
            <a:off x="381000" y="5486400"/>
            <a:ext cx="8458200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000" dirty="0" smtClean="0">
                <a:solidFill>
                  <a:srgbClr val="000066"/>
                </a:solidFill>
              </a:rPr>
              <a:t>Reuters RV1 corpus: </a:t>
            </a:r>
          </a:p>
          <a:p>
            <a:pPr algn="l"/>
            <a:r>
              <a:rPr lang="en-US" sz="2000" dirty="0" smtClean="0">
                <a:solidFill>
                  <a:srgbClr val="000066"/>
                </a:solidFill>
              </a:rPr>
              <a:t>Paired </a:t>
            </a:r>
            <a:r>
              <a:rPr lang="en-US" sz="2000" dirty="0">
                <a:solidFill>
                  <a:srgbClr val="000066"/>
                </a:solidFill>
              </a:rPr>
              <a:t>t-test P-value, when comparing Continuous (</a:t>
            </a:r>
            <a:r>
              <a:rPr lang="en-US" dirty="0">
                <a:solidFill>
                  <a:srgbClr val="000066"/>
                </a:solidFill>
              </a:rPr>
              <a:t>Continuous </a:t>
            </a:r>
            <a:r>
              <a:rPr lang="el-GR" dirty="0">
                <a:solidFill>
                  <a:srgbClr val="000066"/>
                </a:solidFill>
              </a:rPr>
              <a:t>β</a:t>
            </a:r>
            <a:r>
              <a:rPr lang="el-GR" dirty="0">
                <a:solidFill>
                  <a:srgbClr val="000066"/>
                </a:solidFill>
                <a:sym typeface="Symbol" charset="0"/>
              </a:rPr>
              <a:t></a:t>
            </a:r>
            <a:r>
              <a:rPr lang="en-US" dirty="0">
                <a:solidFill>
                  <a:srgbClr val="000066"/>
                </a:solidFill>
              </a:rPr>
              <a:t> SVMs</a:t>
            </a:r>
            <a:r>
              <a:rPr lang="en-US" sz="2000" dirty="0">
                <a:solidFill>
                  <a:srgbClr val="000066"/>
                </a:solidFill>
              </a:rPr>
              <a:t>) approach to a baseline SVM with respect to </a:t>
            </a:r>
            <a:r>
              <a:rPr lang="en-US" sz="2000" i="1" dirty="0">
                <a:solidFill>
                  <a:srgbClr val="000066"/>
                </a:solidFill>
              </a:rPr>
              <a:t>T11SU</a:t>
            </a:r>
            <a:r>
              <a:rPr lang="en-US" sz="2000" dirty="0">
                <a:solidFill>
                  <a:srgbClr val="000066"/>
                </a:solidFill>
              </a:rPr>
              <a:t> is </a:t>
            </a:r>
            <a:r>
              <a:rPr lang="en-US" sz="2000" i="1" dirty="0">
                <a:solidFill>
                  <a:srgbClr val="000066"/>
                </a:solidFill>
              </a:rPr>
              <a:t>0.0000000016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</p:txBody>
      </p:sp>
      <p:graphicFrame>
        <p:nvGraphicFramePr>
          <p:cNvPr id="2562554" name="Group 506"/>
          <p:cNvGraphicFramePr>
            <a:graphicFrameLocks noGrp="1"/>
          </p:cNvGraphicFramePr>
          <p:nvPr/>
        </p:nvGraphicFramePr>
        <p:xfrm>
          <a:off x="76200" y="990600"/>
          <a:ext cx="8991600" cy="4216406"/>
        </p:xfrm>
        <a:graphic>
          <a:graphicData uri="http://schemas.openxmlformats.org/drawingml/2006/table">
            <a:tbl>
              <a:tblPr/>
              <a:tblGrid>
                <a:gridCol w="3962400"/>
                <a:gridCol w="990600"/>
                <a:gridCol w="685800"/>
                <a:gridCol w="1219200"/>
                <a:gridCol w="914400"/>
                <a:gridCol w="1219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Classification Approach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T10SU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F</a:t>
                      </a:r>
                      <a:r>
                        <a:rPr kumimoji="0" lang="en-US" sz="2000" b="1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Precision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Recall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CPU Time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Asymmetric SVM [Lewis, 2001]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0.41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0.60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0.75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0.45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500 (hrs)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CC Continuous </a:t>
                      </a: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β</a:t>
                      </a: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  <a:sym typeface="Symbol" charset="0"/>
                        </a:rPr>
                        <a:t>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 SVMs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0.41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0.58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0.64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0.51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CC Discrete </a:t>
                      </a: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β</a:t>
                      </a: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  <a:sym typeface="Symbol" charset="0"/>
                        </a:rPr>
                        <a:t>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 SVMs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0.40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0.56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0.64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0.50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k</a:t>
                      </a: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-Nearest Neighbour [Ault and Yang 2001]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0.32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0.49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0.63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0.36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-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CC Linear SVM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0.31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0.50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0.75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0.31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-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Information Retrieval [Arampatzis, 2001]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0.31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0.51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0.57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0.41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-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RBF SVM [Mayfield et al 2001]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0.28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0.46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0.55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0.44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" charset="0"/>
                        </a:rPr>
                        <a:t>-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26542" y="5348774"/>
            <a:ext cx="313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[Shanahan and Roma, 2003]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3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50843" y="2511840"/>
            <a:ext cx="8283557" cy="514388"/>
          </a:xfrm>
          <a:prstGeom prst="rect">
            <a:avLst/>
          </a:prstGeom>
          <a:solidFill>
            <a:srgbClr val="479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Look-alike Modeling (LALM)</a:t>
            </a:r>
          </a:p>
          <a:p>
            <a:r>
              <a:rPr lang="en-US" sz="2800" dirty="0" smtClean="0"/>
              <a:t>Active Learning</a:t>
            </a:r>
          </a:p>
          <a:p>
            <a:r>
              <a:rPr lang="en-US" sz="2800" dirty="0" smtClean="0"/>
              <a:t>Learning to active learn</a:t>
            </a:r>
          </a:p>
          <a:p>
            <a:r>
              <a:rPr lang="en-US" sz="2800" dirty="0" smtClean="0"/>
              <a:t>Results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314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21" y="228600"/>
            <a:ext cx="8637579" cy="609600"/>
          </a:xfrm>
        </p:spPr>
        <p:txBody>
          <a:bodyPr/>
          <a:lstStyle/>
          <a:p>
            <a:r>
              <a:rPr lang="en-US" dirty="0" smtClean="0"/>
              <a:t>Learning to Active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4720"/>
            <a:ext cx="7772400" cy="5704438"/>
          </a:xfrm>
        </p:spPr>
        <p:txBody>
          <a:bodyPr/>
          <a:lstStyle/>
          <a:p>
            <a:r>
              <a:rPr lang="en-US" dirty="0" smtClean="0"/>
              <a:t>Train N Base Classifiers using active learning to generate training data for the selection step </a:t>
            </a:r>
          </a:p>
          <a:p>
            <a:r>
              <a:rPr lang="en-US" dirty="0" smtClean="0"/>
              <a:t>For each Class</a:t>
            </a:r>
          </a:p>
          <a:p>
            <a:pPr lvl="1"/>
            <a:r>
              <a:rPr lang="en-US" dirty="0" smtClean="0"/>
              <a:t>Do Active Learning for M iterations (e.g., 100)</a:t>
            </a:r>
          </a:p>
          <a:p>
            <a:pPr lvl="2"/>
            <a:r>
              <a:rPr lang="en-US" dirty="0" smtClean="0"/>
              <a:t>If the example selected at iteration </a:t>
            </a:r>
            <a:r>
              <a:rPr lang="en-US" i="1" dirty="0" err="1" smtClean="0"/>
              <a:t>i</a:t>
            </a:r>
            <a:r>
              <a:rPr lang="en-US" dirty="0" smtClean="0"/>
              <a:t> improves the current model by K% then label this example as positive</a:t>
            </a:r>
          </a:p>
          <a:p>
            <a:pPr lvl="2"/>
            <a:r>
              <a:rPr lang="en-US" dirty="0" smtClean="0"/>
              <a:t>If the example selected at iteration </a:t>
            </a:r>
            <a:r>
              <a:rPr lang="en-US" i="1" dirty="0" err="1" smtClean="0"/>
              <a:t>i</a:t>
            </a:r>
            <a:r>
              <a:rPr lang="en-US" dirty="0" smtClean="0"/>
              <a:t> decreases the current model by K% then label this example as positive</a:t>
            </a:r>
          </a:p>
          <a:p>
            <a:pPr lvl="2"/>
            <a:r>
              <a:rPr lang="en-US" dirty="0" smtClean="0"/>
              <a:t>Otherwise drop example</a:t>
            </a:r>
          </a:p>
          <a:p>
            <a:endParaRPr lang="en-US" dirty="0" smtClean="0"/>
          </a:p>
          <a:p>
            <a:r>
              <a:rPr lang="en-US" dirty="0" smtClean="0"/>
              <a:t>Learning “</a:t>
            </a:r>
            <a:r>
              <a:rPr lang="en-US" i="1" dirty="0" smtClean="0"/>
              <a:t>example selection” model </a:t>
            </a:r>
            <a:r>
              <a:rPr lang="en-US" dirty="0" smtClean="0"/>
              <a:t>from labeled data (see above)</a:t>
            </a:r>
          </a:p>
          <a:p>
            <a:pPr lvl="1"/>
            <a:r>
              <a:rPr lang="en-US" dirty="0" smtClean="0"/>
              <a:t>Positive and negative example selection examples</a:t>
            </a:r>
          </a:p>
          <a:p>
            <a:pPr lvl="1"/>
            <a:r>
              <a:rPr lang="en-US" dirty="0" smtClean="0"/>
              <a:t>Learn how select examples from the unlabeled pool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4621" y="931654"/>
            <a:ext cx="3131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Proposed Algorithm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201" y="2798300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+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211" y="3335420"/>
            <a:ext cx="37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8959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3999"/>
            <a:ext cx="7772400" cy="4779323"/>
          </a:xfrm>
        </p:spPr>
        <p:txBody>
          <a:bodyPr/>
          <a:lstStyle/>
          <a:p>
            <a:r>
              <a:rPr lang="en-US" dirty="0" smtClean="0"/>
              <a:t>Current features</a:t>
            </a:r>
          </a:p>
          <a:p>
            <a:pPr lvl="1"/>
            <a:r>
              <a:rPr lang="en-US" dirty="0" smtClean="0"/>
              <a:t>Disagreement </a:t>
            </a:r>
            <a:r>
              <a:rPr lang="en-US" dirty="0"/>
              <a:t>vote: the absolute value of the sum of the predicted classes −1, +1 by a k-nearest </a:t>
            </a:r>
            <a:r>
              <a:rPr lang="en-US" dirty="0" err="1"/>
              <a:t>neighbour</a:t>
            </a:r>
            <a:r>
              <a:rPr lang="en-US" dirty="0"/>
              <a:t> classifier, a linear SVM, and a Naive Bayes classifier.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redicted class probability by a linear SVM for an in- stance (estimated by by logistic regression)</a:t>
            </a:r>
          </a:p>
          <a:p>
            <a:pPr lvl="1"/>
            <a:r>
              <a:rPr lang="en-US" dirty="0" smtClean="0"/>
              <a:t>Predicted </a:t>
            </a:r>
            <a:r>
              <a:rPr lang="en-US" dirty="0"/>
              <a:t>class probability by a k-nearest </a:t>
            </a:r>
            <a:r>
              <a:rPr lang="en-US" dirty="0" err="1"/>
              <a:t>neighbour</a:t>
            </a:r>
            <a:r>
              <a:rPr lang="en-US" dirty="0"/>
              <a:t> for an instance (estimated by 1/distance)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redicted </a:t>
            </a:r>
            <a:r>
              <a:rPr lang="en-US" dirty="0"/>
              <a:t>class probability by a Naive Bayes classifier for an </a:t>
            </a:r>
            <a:r>
              <a:rPr lang="en-US" dirty="0" smtClean="0"/>
              <a:t>instance</a:t>
            </a:r>
          </a:p>
          <a:p>
            <a:r>
              <a:rPr lang="en-US" dirty="0" smtClean="0"/>
              <a:t>Currently expanding this feature set to consider distributional features and their summary statistics and many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50843" y="2997920"/>
            <a:ext cx="8283557" cy="514388"/>
          </a:xfrm>
          <a:prstGeom prst="rect">
            <a:avLst/>
          </a:prstGeom>
          <a:solidFill>
            <a:srgbClr val="479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Look-alike Modeling (LALM)</a:t>
            </a:r>
          </a:p>
          <a:p>
            <a:r>
              <a:rPr lang="en-US" sz="2800" dirty="0" smtClean="0"/>
              <a:t>Active Learning</a:t>
            </a:r>
          </a:p>
          <a:p>
            <a:r>
              <a:rPr lang="en-US" sz="2800" dirty="0" smtClean="0"/>
              <a:t>Learning to active learn</a:t>
            </a:r>
          </a:p>
          <a:p>
            <a:r>
              <a:rPr lang="en-US" sz="2800" dirty="0" smtClean="0"/>
              <a:t>Results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999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Set: </a:t>
            </a:r>
            <a:r>
              <a:rPr lang="en-US" dirty="0"/>
              <a:t>TREC-2001 Dataset</a:t>
            </a:r>
          </a:p>
        </p:txBody>
      </p:sp>
      <p:sp>
        <p:nvSpPr>
          <p:cNvPr id="261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4114800"/>
          </a:xfrm>
        </p:spPr>
        <p:txBody>
          <a:bodyPr/>
          <a:lstStyle/>
          <a:p>
            <a:r>
              <a:rPr lang="en-US" sz="2800" dirty="0"/>
              <a:t>Reuters RCV1 </a:t>
            </a:r>
            <a:r>
              <a:rPr lang="en-US" sz="2800" dirty="0" smtClean="0"/>
              <a:t>Corpus</a:t>
            </a:r>
          </a:p>
          <a:p>
            <a:r>
              <a:rPr lang="en-US" sz="2800" dirty="0" smtClean="0"/>
              <a:t>One </a:t>
            </a:r>
            <a:r>
              <a:rPr lang="en-US" sz="2800" dirty="0"/>
              <a:t>year of Reuters news data in English:     1.5 GB, 810,000 news stories (Aug 96 – Aug. 97)</a:t>
            </a:r>
          </a:p>
          <a:p>
            <a:r>
              <a:rPr lang="en-US" sz="2800" dirty="0"/>
              <a:t>84 topics or categories</a:t>
            </a:r>
          </a:p>
          <a:p>
            <a:r>
              <a:rPr lang="en-US" sz="2800" dirty="0" smtClean="0"/>
              <a:t>Training </a:t>
            </a:r>
            <a:r>
              <a:rPr lang="en-US" sz="2800" dirty="0"/>
              <a:t>data limited to the last 12 days of August 96 (23K examples); the remaining 11 months were used as test data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61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520" y="2057400"/>
            <a:ext cx="18288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120" y="2209800"/>
            <a:ext cx="18288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9296400" cy="609600"/>
          </a:xfrm>
        </p:spPr>
        <p:txBody>
          <a:bodyPr/>
          <a:lstStyle/>
          <a:p>
            <a:r>
              <a:rPr lang="en-US" sz="3200" dirty="0" smtClean="0"/>
              <a:t>Formal Relationship between </a:t>
            </a:r>
            <a:r>
              <a:rPr lang="en-US" sz="3200" dirty="0" err="1" smtClean="0"/>
              <a:t>Adv</a:t>
            </a:r>
            <a:r>
              <a:rPr lang="en-US" sz="3200" dirty="0" smtClean="0"/>
              <a:t> and Pub</a:t>
            </a:r>
            <a:endParaRPr lang="en-US" sz="3200" dirty="0"/>
          </a:p>
        </p:txBody>
      </p:sp>
      <p:sp>
        <p:nvSpPr>
          <p:cNvPr id="15" name="Can 14"/>
          <p:cNvSpPr/>
          <p:nvPr/>
        </p:nvSpPr>
        <p:spPr bwMode="auto">
          <a:xfrm>
            <a:off x="324966" y="2133600"/>
            <a:ext cx="1676400" cy="9906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Ads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336999"/>
            <a:ext cx="18288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 bwMode="auto">
          <a:xfrm rot="10800000" flipV="1">
            <a:off x="4191000" y="2437257"/>
            <a:ext cx="1828800" cy="10668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1485235" y="4480561"/>
            <a:ext cx="4763165" cy="0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388106" y="3435740"/>
            <a:ext cx="363214" cy="286232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P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u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b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l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i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s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h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e</a:t>
            </a:r>
          </a:p>
          <a:p>
            <a:pPr algn="ctr" eaLnBrk="0" hangingPunct="0"/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</a:rPr>
              <a:t>r</a:t>
            </a:r>
            <a:endParaRPr lang="en-US" sz="20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3166" y="3230701"/>
            <a:ext cx="322069" cy="3170099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</a:rPr>
              <a:t>Advertiser</a:t>
            </a:r>
            <a:endParaRPr lang="en-US" sz="20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565101" y="2770335"/>
            <a:ext cx="135673" cy="346385"/>
            <a:chOff x="457200" y="979714"/>
            <a:chExt cx="2914138" cy="4659085"/>
          </a:xfrm>
        </p:grpSpPr>
        <p:sp>
          <p:nvSpPr>
            <p:cNvPr id="32" name="Freeform 31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13311" y="2569712"/>
            <a:ext cx="135673" cy="346385"/>
            <a:chOff x="457200" y="979714"/>
            <a:chExt cx="2914138" cy="4659085"/>
          </a:xfrm>
        </p:grpSpPr>
        <p:sp>
          <p:nvSpPr>
            <p:cNvPr id="37" name="Freeform 36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22261" y="2810991"/>
            <a:ext cx="135673" cy="346385"/>
            <a:chOff x="457200" y="979714"/>
            <a:chExt cx="2914138" cy="4659085"/>
          </a:xfrm>
        </p:grpSpPr>
        <p:sp>
          <p:nvSpPr>
            <p:cNvPr id="42" name="Freeform 41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41748" y="2569712"/>
            <a:ext cx="135673" cy="346385"/>
            <a:chOff x="457200" y="979714"/>
            <a:chExt cx="2914138" cy="4659085"/>
          </a:xfrm>
        </p:grpSpPr>
        <p:sp>
          <p:nvSpPr>
            <p:cNvPr id="45" name="Freeform 44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94148" y="2722112"/>
            <a:ext cx="135673" cy="346385"/>
            <a:chOff x="457200" y="979714"/>
            <a:chExt cx="2914138" cy="4659085"/>
          </a:xfrm>
        </p:grpSpPr>
        <p:sp>
          <p:nvSpPr>
            <p:cNvPr id="50" name="Freeform 49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13938" y="2092439"/>
            <a:ext cx="135673" cy="346385"/>
            <a:chOff x="457200" y="979714"/>
            <a:chExt cx="2914138" cy="4659085"/>
          </a:xfrm>
        </p:grpSpPr>
        <p:sp>
          <p:nvSpPr>
            <p:cNvPr id="53" name="Freeform 52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329821" y="2070927"/>
            <a:ext cx="135673" cy="346385"/>
            <a:chOff x="457200" y="979714"/>
            <a:chExt cx="2914138" cy="4659085"/>
          </a:xfrm>
        </p:grpSpPr>
        <p:sp>
          <p:nvSpPr>
            <p:cNvPr id="56" name="Freeform 55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414569" y="2973952"/>
            <a:ext cx="135673" cy="346385"/>
            <a:chOff x="457200" y="979714"/>
            <a:chExt cx="2914138" cy="4659085"/>
          </a:xfrm>
        </p:grpSpPr>
        <p:sp>
          <p:nvSpPr>
            <p:cNvPr id="59" name="Freeform 58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686616" y="2973952"/>
            <a:ext cx="135673" cy="346385"/>
            <a:chOff x="457200" y="979714"/>
            <a:chExt cx="2914138" cy="4659085"/>
          </a:xfrm>
        </p:grpSpPr>
        <p:sp>
          <p:nvSpPr>
            <p:cNvPr id="62" name="Freeform 61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098502" y="3138447"/>
            <a:ext cx="135673" cy="346385"/>
            <a:chOff x="457200" y="979714"/>
            <a:chExt cx="2914138" cy="4659085"/>
          </a:xfrm>
        </p:grpSpPr>
        <p:sp>
          <p:nvSpPr>
            <p:cNvPr id="65" name="Freeform 64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436379" y="3843895"/>
            <a:ext cx="135673" cy="346385"/>
            <a:chOff x="457200" y="979714"/>
            <a:chExt cx="2914138" cy="4659085"/>
          </a:xfrm>
        </p:grpSpPr>
        <p:sp>
          <p:nvSpPr>
            <p:cNvPr id="68" name="Freeform 67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03527" y="3844615"/>
            <a:ext cx="135673" cy="346385"/>
            <a:chOff x="457200" y="979714"/>
            <a:chExt cx="2914138" cy="4659085"/>
          </a:xfrm>
        </p:grpSpPr>
        <p:sp>
          <p:nvSpPr>
            <p:cNvPr id="71" name="Freeform 70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830998" y="2590145"/>
            <a:ext cx="135673" cy="346385"/>
            <a:chOff x="457200" y="979714"/>
            <a:chExt cx="2914138" cy="4659085"/>
          </a:xfrm>
        </p:grpSpPr>
        <p:sp>
          <p:nvSpPr>
            <p:cNvPr id="74" name="Freeform 73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695325" y="3297821"/>
            <a:ext cx="135673" cy="346385"/>
            <a:chOff x="457200" y="979714"/>
            <a:chExt cx="2914138" cy="4659085"/>
          </a:xfrm>
        </p:grpSpPr>
        <p:sp>
          <p:nvSpPr>
            <p:cNvPr id="77" name="Freeform 76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632938" y="2224047"/>
            <a:ext cx="135673" cy="346385"/>
            <a:chOff x="457200" y="979714"/>
            <a:chExt cx="2914138" cy="4659085"/>
          </a:xfrm>
        </p:grpSpPr>
        <p:sp>
          <p:nvSpPr>
            <p:cNvPr id="80" name="Freeform 79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177421" y="3615719"/>
            <a:ext cx="135673" cy="346385"/>
            <a:chOff x="457200" y="979714"/>
            <a:chExt cx="2914138" cy="4659085"/>
          </a:xfrm>
        </p:grpSpPr>
        <p:sp>
          <p:nvSpPr>
            <p:cNvPr id="83" name="Freeform 82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627635" y="2070927"/>
            <a:ext cx="135673" cy="346385"/>
            <a:chOff x="457200" y="979714"/>
            <a:chExt cx="2914138" cy="4659085"/>
          </a:xfrm>
        </p:grpSpPr>
        <p:sp>
          <p:nvSpPr>
            <p:cNvPr id="86" name="Freeform 85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solidFill>
              <a:srgbClr val="0070C0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H="1" flipV="1">
            <a:off x="6738426" y="2588455"/>
            <a:ext cx="826675" cy="33061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2269597" y="4554140"/>
            <a:ext cx="3140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Formal Relationship</a:t>
            </a:r>
          </a:p>
        </p:txBody>
      </p:sp>
      <p:sp>
        <p:nvSpPr>
          <p:cNvPr id="3" name="Freeform 2"/>
          <p:cNvSpPr/>
          <p:nvPr/>
        </p:nvSpPr>
        <p:spPr>
          <a:xfrm>
            <a:off x="1979246" y="1155634"/>
            <a:ext cx="5605955" cy="1315820"/>
          </a:xfrm>
          <a:custGeom>
            <a:avLst/>
            <a:gdLst>
              <a:gd name="connsiteX0" fmla="*/ 0 w 5605955"/>
              <a:gd name="connsiteY0" fmla="*/ 1315820 h 1315820"/>
              <a:gd name="connsiteX1" fmla="*/ 0 w 5605955"/>
              <a:gd name="connsiteY1" fmla="*/ 1315820 h 1315820"/>
              <a:gd name="connsiteX2" fmla="*/ 1086868 w 5605955"/>
              <a:gd name="connsiteY2" fmla="*/ 858144 h 1315820"/>
              <a:gd name="connsiteX3" fmla="*/ 1258479 w 5605955"/>
              <a:gd name="connsiteY3" fmla="*/ 778050 h 1315820"/>
              <a:gd name="connsiteX4" fmla="*/ 1430090 w 5605955"/>
              <a:gd name="connsiteY4" fmla="*/ 697957 h 1315820"/>
              <a:gd name="connsiteX5" fmla="*/ 1647464 w 5605955"/>
              <a:gd name="connsiteY5" fmla="*/ 583538 h 1315820"/>
              <a:gd name="connsiteX6" fmla="*/ 1761871 w 5605955"/>
              <a:gd name="connsiteY6" fmla="*/ 537770 h 1315820"/>
              <a:gd name="connsiteX7" fmla="*/ 1807634 w 5605955"/>
              <a:gd name="connsiteY7" fmla="*/ 526328 h 1315820"/>
              <a:gd name="connsiteX8" fmla="*/ 2025008 w 5605955"/>
              <a:gd name="connsiteY8" fmla="*/ 411909 h 1315820"/>
              <a:gd name="connsiteX9" fmla="*/ 2208060 w 5605955"/>
              <a:gd name="connsiteY9" fmla="*/ 331815 h 1315820"/>
              <a:gd name="connsiteX10" fmla="*/ 2516959 w 5605955"/>
              <a:gd name="connsiteY10" fmla="*/ 240280 h 1315820"/>
              <a:gd name="connsiteX11" fmla="*/ 2780096 w 5605955"/>
              <a:gd name="connsiteY11" fmla="*/ 160187 h 1315820"/>
              <a:gd name="connsiteX12" fmla="*/ 2883062 w 5605955"/>
              <a:gd name="connsiteY12" fmla="*/ 137303 h 1315820"/>
              <a:gd name="connsiteX13" fmla="*/ 3008910 w 5605955"/>
              <a:gd name="connsiteY13" fmla="*/ 102977 h 1315820"/>
              <a:gd name="connsiteX14" fmla="*/ 3329251 w 5605955"/>
              <a:gd name="connsiteY14" fmla="*/ 45767 h 1315820"/>
              <a:gd name="connsiteX15" fmla="*/ 3386454 w 5605955"/>
              <a:gd name="connsiteY15" fmla="*/ 22884 h 1315820"/>
              <a:gd name="connsiteX16" fmla="*/ 3466539 w 5605955"/>
              <a:gd name="connsiteY16" fmla="*/ 11442 h 1315820"/>
              <a:gd name="connsiteX17" fmla="*/ 3523743 w 5605955"/>
              <a:gd name="connsiteY17" fmla="*/ 0 h 1315820"/>
              <a:gd name="connsiteX18" fmla="*/ 3638150 w 5605955"/>
              <a:gd name="connsiteY18" fmla="*/ 11442 h 1315820"/>
              <a:gd name="connsiteX19" fmla="*/ 3798320 w 5605955"/>
              <a:gd name="connsiteY19" fmla="*/ 34326 h 1315820"/>
              <a:gd name="connsiteX20" fmla="*/ 3981372 w 5605955"/>
              <a:gd name="connsiteY20" fmla="*/ 45767 h 1315820"/>
              <a:gd name="connsiteX21" fmla="*/ 4793664 w 5605955"/>
              <a:gd name="connsiteY21" fmla="*/ 80093 h 1315820"/>
              <a:gd name="connsiteX22" fmla="*/ 4953834 w 5605955"/>
              <a:gd name="connsiteY22" fmla="*/ 114419 h 1315820"/>
              <a:gd name="connsiteX23" fmla="*/ 5205530 w 5605955"/>
              <a:gd name="connsiteY23" fmla="*/ 171629 h 1315820"/>
              <a:gd name="connsiteX24" fmla="*/ 5297056 w 5605955"/>
              <a:gd name="connsiteY24" fmla="*/ 205954 h 1315820"/>
              <a:gd name="connsiteX25" fmla="*/ 5342818 w 5605955"/>
              <a:gd name="connsiteY25" fmla="*/ 217396 h 1315820"/>
              <a:gd name="connsiteX26" fmla="*/ 5377141 w 5605955"/>
              <a:gd name="connsiteY26" fmla="*/ 228838 h 1315820"/>
              <a:gd name="connsiteX27" fmla="*/ 5400022 w 5605955"/>
              <a:gd name="connsiteY27" fmla="*/ 297490 h 1315820"/>
              <a:gd name="connsiteX28" fmla="*/ 5411463 w 5605955"/>
              <a:gd name="connsiteY28" fmla="*/ 331815 h 1315820"/>
              <a:gd name="connsiteX29" fmla="*/ 5445785 w 5605955"/>
              <a:gd name="connsiteY29" fmla="*/ 366141 h 1315820"/>
              <a:gd name="connsiteX30" fmla="*/ 5525870 w 5605955"/>
              <a:gd name="connsiteY30" fmla="*/ 434793 h 1315820"/>
              <a:gd name="connsiteX31" fmla="*/ 5560192 w 5605955"/>
              <a:gd name="connsiteY31" fmla="*/ 469118 h 1315820"/>
              <a:gd name="connsiteX32" fmla="*/ 5605955 w 5605955"/>
              <a:gd name="connsiteY32" fmla="*/ 492002 h 1315820"/>
              <a:gd name="connsiteX33" fmla="*/ 5605955 w 5605955"/>
              <a:gd name="connsiteY33" fmla="*/ 492002 h 1315820"/>
              <a:gd name="connsiteX34" fmla="*/ 5605955 w 5605955"/>
              <a:gd name="connsiteY34" fmla="*/ 492002 h 13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05955" h="1315820">
                <a:moveTo>
                  <a:pt x="0" y="1315820"/>
                </a:moveTo>
                <a:lnTo>
                  <a:pt x="0" y="1315820"/>
                </a:lnTo>
                <a:lnTo>
                  <a:pt x="1086868" y="858144"/>
                </a:lnTo>
                <a:cubicBezTo>
                  <a:pt x="1144917" y="833338"/>
                  <a:pt x="1201275" y="804748"/>
                  <a:pt x="1258479" y="778050"/>
                </a:cubicBezTo>
                <a:cubicBezTo>
                  <a:pt x="1315683" y="751352"/>
                  <a:pt x="1374229" y="727361"/>
                  <a:pt x="1430090" y="697957"/>
                </a:cubicBezTo>
                <a:cubicBezTo>
                  <a:pt x="1502548" y="659817"/>
                  <a:pt x="1569784" y="609434"/>
                  <a:pt x="1647464" y="583538"/>
                </a:cubicBezTo>
                <a:cubicBezTo>
                  <a:pt x="2017980" y="460018"/>
                  <a:pt x="1492517" y="638789"/>
                  <a:pt x="1761871" y="537770"/>
                </a:cubicBezTo>
                <a:cubicBezTo>
                  <a:pt x="1776594" y="532248"/>
                  <a:pt x="1793229" y="532631"/>
                  <a:pt x="1807634" y="526328"/>
                </a:cubicBezTo>
                <a:cubicBezTo>
                  <a:pt x="2193311" y="357578"/>
                  <a:pt x="1767762" y="534953"/>
                  <a:pt x="2025008" y="411909"/>
                </a:cubicBezTo>
                <a:cubicBezTo>
                  <a:pt x="2085091" y="383170"/>
                  <a:pt x="2146070" y="356171"/>
                  <a:pt x="2208060" y="331815"/>
                </a:cubicBezTo>
                <a:cubicBezTo>
                  <a:pt x="2329346" y="284162"/>
                  <a:pt x="2387308" y="277814"/>
                  <a:pt x="2516959" y="240280"/>
                </a:cubicBezTo>
                <a:cubicBezTo>
                  <a:pt x="2605028" y="214784"/>
                  <a:pt x="2690594" y="180079"/>
                  <a:pt x="2780096" y="160187"/>
                </a:cubicBezTo>
                <a:cubicBezTo>
                  <a:pt x="2814418" y="152559"/>
                  <a:pt x="2848953" y="145831"/>
                  <a:pt x="2883062" y="137303"/>
                </a:cubicBezTo>
                <a:cubicBezTo>
                  <a:pt x="2925245" y="126756"/>
                  <a:pt x="2966496" y="112555"/>
                  <a:pt x="3008910" y="102977"/>
                </a:cubicBezTo>
                <a:cubicBezTo>
                  <a:pt x="3201579" y="59466"/>
                  <a:pt x="3186749" y="63582"/>
                  <a:pt x="3329251" y="45767"/>
                </a:cubicBezTo>
                <a:cubicBezTo>
                  <a:pt x="3348319" y="38139"/>
                  <a:pt x="3366531" y="27865"/>
                  <a:pt x="3386454" y="22884"/>
                </a:cubicBezTo>
                <a:cubicBezTo>
                  <a:pt x="3412615" y="16343"/>
                  <a:pt x="3439940" y="15876"/>
                  <a:pt x="3466539" y="11442"/>
                </a:cubicBezTo>
                <a:cubicBezTo>
                  <a:pt x="3485720" y="8245"/>
                  <a:pt x="3504675" y="3814"/>
                  <a:pt x="3523743" y="0"/>
                </a:cubicBezTo>
                <a:cubicBezTo>
                  <a:pt x="3561879" y="3814"/>
                  <a:pt x="3600120" y="6688"/>
                  <a:pt x="3638150" y="11442"/>
                </a:cubicBezTo>
                <a:cubicBezTo>
                  <a:pt x="3749660" y="25382"/>
                  <a:pt x="3667160" y="23395"/>
                  <a:pt x="3798320" y="34326"/>
                </a:cubicBezTo>
                <a:cubicBezTo>
                  <a:pt x="3859245" y="39403"/>
                  <a:pt x="3920355" y="41953"/>
                  <a:pt x="3981372" y="45767"/>
                </a:cubicBezTo>
                <a:cubicBezTo>
                  <a:pt x="4283272" y="121250"/>
                  <a:pt x="3878970" y="23624"/>
                  <a:pt x="4793664" y="80093"/>
                </a:cubicBezTo>
                <a:cubicBezTo>
                  <a:pt x="4848163" y="83457"/>
                  <a:pt x="4900756" y="101606"/>
                  <a:pt x="4953834" y="114419"/>
                </a:cubicBezTo>
                <a:cubicBezTo>
                  <a:pt x="5202234" y="174384"/>
                  <a:pt x="5043729" y="148512"/>
                  <a:pt x="5205530" y="171629"/>
                </a:cubicBezTo>
                <a:cubicBezTo>
                  <a:pt x="5236039" y="183071"/>
                  <a:pt x="5266145" y="195649"/>
                  <a:pt x="5297056" y="205954"/>
                </a:cubicBezTo>
                <a:cubicBezTo>
                  <a:pt x="5311973" y="210927"/>
                  <a:pt x="5327700" y="213076"/>
                  <a:pt x="5342818" y="217396"/>
                </a:cubicBezTo>
                <a:cubicBezTo>
                  <a:pt x="5354414" y="220709"/>
                  <a:pt x="5365700" y="225024"/>
                  <a:pt x="5377141" y="228838"/>
                </a:cubicBezTo>
                <a:lnTo>
                  <a:pt x="5400022" y="297490"/>
                </a:lnTo>
                <a:cubicBezTo>
                  <a:pt x="5403836" y="308932"/>
                  <a:pt x="5402935" y="323286"/>
                  <a:pt x="5411463" y="331815"/>
                </a:cubicBezTo>
                <a:cubicBezTo>
                  <a:pt x="5422904" y="343257"/>
                  <a:pt x="5435131" y="353963"/>
                  <a:pt x="5445785" y="366141"/>
                </a:cubicBezTo>
                <a:cubicBezTo>
                  <a:pt x="5506135" y="435120"/>
                  <a:pt x="5464898" y="414467"/>
                  <a:pt x="5525870" y="434793"/>
                </a:cubicBezTo>
                <a:cubicBezTo>
                  <a:pt x="5537311" y="446235"/>
                  <a:pt x="5546730" y="460142"/>
                  <a:pt x="5560192" y="469118"/>
                </a:cubicBezTo>
                <a:cubicBezTo>
                  <a:pt x="5639069" y="521708"/>
                  <a:pt x="5568348" y="454392"/>
                  <a:pt x="5605955" y="492002"/>
                </a:cubicBezTo>
                <a:lnTo>
                  <a:pt x="5605955" y="492002"/>
                </a:lnTo>
                <a:lnTo>
                  <a:pt x="5605955" y="492002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733893" y="1371600"/>
            <a:ext cx="2206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Publisher has</a:t>
            </a:r>
          </a:p>
          <a:p>
            <a:r>
              <a:rPr lang="en-US" sz="2000" dirty="0" smtClean="0"/>
              <a:t>Ad Slots for sale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2380" y="1059334"/>
            <a:ext cx="274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Advertiser wishes to reach </a:t>
            </a:r>
            <a:r>
              <a:rPr lang="en-US" sz="2000" dirty="0"/>
              <a:t>consumers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457360" y="1054758"/>
            <a:ext cx="1596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Consumers</a:t>
            </a:r>
            <a:endParaRPr lang="en-US" sz="2000" dirty="0"/>
          </a:p>
        </p:txBody>
      </p:sp>
      <p:cxnSp>
        <p:nvCxnSpPr>
          <p:cNvPr id="91" name="Elbow Connector 90"/>
          <p:cNvCxnSpPr>
            <a:endCxn id="90" idx="1"/>
          </p:cNvCxnSpPr>
          <p:nvPr/>
        </p:nvCxnSpPr>
        <p:spPr bwMode="auto">
          <a:xfrm flipV="1">
            <a:off x="2743200" y="1254813"/>
            <a:ext cx="4714160" cy="127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912726" y="915352"/>
            <a:ext cx="219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Marketing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8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Categories: Predictive sampling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8050" r="-18050"/>
          <a:stretch>
            <a:fillRect/>
          </a:stretch>
        </p:blipFill>
        <p:spPr>
          <a:xfrm>
            <a:off x="-137799" y="1524000"/>
            <a:ext cx="8672199" cy="4591164"/>
          </a:xfrm>
        </p:spPr>
      </p:pic>
      <p:sp>
        <p:nvSpPr>
          <p:cNvPr id="5" name="TextBox 4"/>
          <p:cNvSpPr txBox="1"/>
          <p:nvPr/>
        </p:nvSpPr>
        <p:spPr>
          <a:xfrm>
            <a:off x="4421102" y="1160313"/>
            <a:ext cx="454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Predictive Sampling learnt from 10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For LALM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978" b="-8978"/>
          <a:stretch>
            <a:fillRect/>
          </a:stretch>
        </p:blipFill>
        <p:spPr>
          <a:xfrm>
            <a:off x="128759" y="1100639"/>
            <a:ext cx="8405641" cy="4450045"/>
          </a:xfrm>
        </p:spPr>
      </p:pic>
      <p:sp>
        <p:nvSpPr>
          <p:cNvPr id="5" name="TextBox 4"/>
          <p:cNvSpPr txBox="1"/>
          <p:nvPr/>
        </p:nvSpPr>
        <p:spPr>
          <a:xfrm>
            <a:off x="1128792" y="5036741"/>
            <a:ext cx="194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Traffic Forecasts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-49802" y="5782390"/>
            <a:ext cx="944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Learn user selection model from a subset of campaigns and use for new campaigns    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1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50843" y="3515360"/>
            <a:ext cx="8283557" cy="514388"/>
          </a:xfrm>
          <a:prstGeom prst="rect">
            <a:avLst/>
          </a:prstGeom>
          <a:solidFill>
            <a:srgbClr val="479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Look-alike Modeling (LALM)</a:t>
            </a:r>
          </a:p>
          <a:p>
            <a:r>
              <a:rPr lang="en-US" sz="2800" dirty="0" smtClean="0"/>
              <a:t>Active Learning</a:t>
            </a:r>
          </a:p>
          <a:p>
            <a:r>
              <a:rPr lang="en-US" sz="2800" dirty="0" smtClean="0"/>
              <a:t>Learning to active learn</a:t>
            </a:r>
          </a:p>
          <a:p>
            <a:r>
              <a:rPr lang="en-US" sz="2800" dirty="0" smtClean="0"/>
              <a:t>Results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999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an algorithm to learn the example selection policy within active learning (i.e., learning to active learn)</a:t>
            </a:r>
          </a:p>
          <a:p>
            <a:r>
              <a:rPr lang="en-US" dirty="0" smtClean="0"/>
              <a:t>Proposed algorithm is currently being evaluated in traditional active learning settings with a lot of promise</a:t>
            </a:r>
          </a:p>
          <a:p>
            <a:endParaRPr lang="en-US" dirty="0"/>
          </a:p>
          <a:p>
            <a:r>
              <a:rPr lang="en-US" dirty="0" smtClean="0"/>
              <a:t>Over the coming months plan to evaluate on real online advertising data in the context of look-alike modeling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4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T</a:t>
            </a:r>
            <a:r>
              <a:rPr lang="en-US" dirty="0" smtClean="0"/>
              <a:t>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clients are hiring (</a:t>
            </a:r>
            <a:r>
              <a:rPr lang="en-US" i="1" dirty="0" smtClean="0"/>
              <a:t>big data analytics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E.g., </a:t>
            </a:r>
            <a:r>
              <a:rPr lang="en-US" dirty="0" smtClean="0"/>
              <a:t>__________ (</a:t>
            </a:r>
            <a:r>
              <a:rPr lang="en-US" dirty="0" smtClean="0"/>
              <a:t>San Jose and San Francisco Offices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2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(partial)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374" y="838200"/>
            <a:ext cx="8205626" cy="5418084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D. D. Lewis and W. A. Gale. A sequential algorithm for training text classifiers. In SIGIR, pages 3–12, 1994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Hinrich</a:t>
            </a:r>
            <a:r>
              <a:rPr lang="en-US" sz="2000" dirty="0" smtClean="0"/>
              <a:t> </a:t>
            </a:r>
            <a:r>
              <a:rPr lang="en-US" sz="2000" dirty="0" err="1"/>
              <a:t>Schütze</a:t>
            </a:r>
            <a:r>
              <a:rPr lang="en-US" sz="2000" dirty="0"/>
              <a:t>, </a:t>
            </a:r>
            <a:r>
              <a:rPr lang="en-US" sz="2000" dirty="0" err="1"/>
              <a:t>Emre</a:t>
            </a:r>
            <a:r>
              <a:rPr lang="en-US" sz="2000" dirty="0"/>
              <a:t> </a:t>
            </a:r>
            <a:r>
              <a:rPr lang="en-US" sz="2000" dirty="0" err="1"/>
              <a:t>Velipasaoglu</a:t>
            </a:r>
            <a:r>
              <a:rPr lang="en-US" sz="2000" dirty="0"/>
              <a:t>, Jan O. Pedersen: Performance </a:t>
            </a:r>
            <a:r>
              <a:rPr lang="en-US" sz="2000" dirty="0" err="1"/>
              <a:t>thresholding</a:t>
            </a:r>
            <a:r>
              <a:rPr lang="en-US" sz="2000" dirty="0"/>
              <a:t> in practical text classification. CIKM 2006: 662-671	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A feature-pair-based associative classification approach to look-alike modeling for conversion-oriented user-targeting in tail campaigns [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MT"/>
              </a:rPr>
              <a:t>Ashish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MT"/>
              </a:rPr>
              <a:t>Mangalampalli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MT"/>
              </a:rPr>
              <a:t>, et al, WWW 2011]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Pandey</a:t>
            </a:r>
            <a:r>
              <a:rPr lang="en-US" sz="2000" dirty="0">
                <a:solidFill>
                  <a:srgbClr val="002060"/>
                </a:solidFill>
              </a:rPr>
              <a:t>, C. </a:t>
            </a:r>
            <a:r>
              <a:rPr lang="en-US" sz="2000" dirty="0" err="1">
                <a:solidFill>
                  <a:srgbClr val="002060"/>
                </a:solidFill>
              </a:rPr>
              <a:t>Olston</a:t>
            </a:r>
            <a:r>
              <a:rPr lang="en-US" sz="2000" dirty="0">
                <a:solidFill>
                  <a:srgbClr val="002060"/>
                </a:solidFill>
              </a:rPr>
              <a:t>, 2006, Handling Advertisements of Unknown Quality in Search </a:t>
            </a:r>
            <a:r>
              <a:rPr lang="en-US" sz="2000" dirty="0" smtClean="0">
                <a:solidFill>
                  <a:srgbClr val="002060"/>
                </a:solidFill>
              </a:rPr>
              <a:t>Advertising</a:t>
            </a:r>
          </a:p>
          <a:p>
            <a:r>
              <a:rPr lang="en-US" sz="2000" dirty="0">
                <a:solidFill>
                  <a:srgbClr val="002060"/>
                </a:solidFill>
                <a:hlinkClick r:id="rId2"/>
              </a:rPr>
              <a:t>http://en.wikipedia.org/wiki/Active_learning_(machine_learning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000" dirty="0"/>
              <a:t>Active Learning Literature </a:t>
            </a:r>
            <a:r>
              <a:rPr lang="en-US" sz="2000" dirty="0" smtClean="0"/>
              <a:t>Survey, Burr Settles, 2010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en-US" sz="1600" dirty="0">
                <a:solidFill>
                  <a:srgbClr val="002060"/>
                </a:solidFill>
                <a:hlinkClick r:id="rId3"/>
              </a:rPr>
              <a:t>://www.cs.cmu.edu/~bsettles/pub/</a:t>
            </a:r>
            <a:r>
              <a:rPr lang="en-US" sz="1600" dirty="0" smtClean="0">
                <a:solidFill>
                  <a:srgbClr val="002060"/>
                </a:solidFill>
                <a:hlinkClick r:id="rId3"/>
              </a:rPr>
              <a:t>settles.activelearning.pdf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b="0" dirty="0" smtClean="0">
                <a:latin typeface="Comic Sans MS" pitchFamily="66" charset="0"/>
              </a:rPr>
              <a:t>Tong </a:t>
            </a:r>
            <a:r>
              <a:rPr lang="en-US" b="0" dirty="0">
                <a:latin typeface="Comic Sans MS" pitchFamily="66" charset="0"/>
              </a:rPr>
              <a:t>&amp; </a:t>
            </a:r>
            <a:r>
              <a:rPr lang="en-US" b="0" dirty="0" err="1">
                <a:latin typeface="Comic Sans MS" pitchFamily="66" charset="0"/>
              </a:rPr>
              <a:t>Koller</a:t>
            </a:r>
            <a:r>
              <a:rPr lang="en-US" b="0" dirty="0">
                <a:latin typeface="Comic Sans MS" pitchFamily="66" charset="0"/>
              </a:rPr>
              <a:t>, ICML </a:t>
            </a:r>
            <a:r>
              <a:rPr lang="en-US" b="0" dirty="0" smtClean="0">
                <a:latin typeface="Comic Sans MS" pitchFamily="66" charset="0"/>
              </a:rPr>
              <a:t>2000, Active learning using SVMs</a:t>
            </a:r>
            <a:endParaRPr lang="en-US" b="0" dirty="0"/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7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114800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THANKS!</a:t>
            </a:r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Questions?</a:t>
            </a:r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2800" i="1" dirty="0"/>
              <a:t>EMAIL: </a:t>
            </a:r>
            <a:r>
              <a:rPr lang="en-US" sz="2800" i="1" dirty="0" err="1" smtClean="0"/>
              <a:t>James_DOT_Shanahan_AT_gmail.com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12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533400" y="1843445"/>
            <a:ext cx="8356495" cy="4633555"/>
          </a:xfrm>
          <a:prstGeom prst="rect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arketers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914400"/>
            <a:ext cx="8366760" cy="4114800"/>
          </a:xfrm>
        </p:spPr>
        <p:txBody>
          <a:bodyPr/>
          <a:lstStyle/>
          <a:p>
            <a:r>
              <a:rPr lang="en-US" dirty="0" smtClean="0"/>
              <a:t>Deliver </a:t>
            </a:r>
            <a:r>
              <a:rPr lang="en-US" dirty="0"/>
              <a:t>marketing messages </a:t>
            </a:r>
            <a:r>
              <a:rPr lang="en-US" dirty="0" smtClean="0"/>
              <a:t>to customers </a:t>
            </a:r>
          </a:p>
          <a:p>
            <a:pPr lvl="1"/>
            <a:r>
              <a:rPr lang="en-US" dirty="0" smtClean="0"/>
              <a:t>Buy products/services (long term vs. short term)</a:t>
            </a:r>
            <a:endParaRPr lang="en-US" dirty="0"/>
          </a:p>
        </p:txBody>
      </p:sp>
      <p:pic>
        <p:nvPicPr>
          <p:cNvPr id="94033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 t="13835" r="33314" b="4993"/>
          <a:stretch/>
        </p:blipFill>
        <p:spPr bwMode="auto">
          <a:xfrm>
            <a:off x="3581400" y="2286000"/>
            <a:ext cx="2152355" cy="385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2512" y="185540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Goal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39985" y="182880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Activity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361622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66"/>
                </a:solidFill>
              </a:rPr>
              <a:t>Introduce:Reach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0595" y="3203564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66"/>
                </a:solidFill>
              </a:rPr>
              <a:t>Influence:Brand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7590" y="417189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</a:rPr>
              <a:t>Close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0164" y="5272277"/>
            <a:ext cx="21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</a:rPr>
              <a:t>Grow Customers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0746" y="2361622"/>
            <a:ext cx="2064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66"/>
                </a:solidFill>
              </a:rPr>
              <a:t>Media Planning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4815" y="3048000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66"/>
                </a:solidFill>
              </a:rPr>
              <a:t>Ad Effectiveness </a:t>
            </a:r>
          </a:p>
          <a:p>
            <a:pPr algn="ctr"/>
            <a:r>
              <a:rPr lang="en-US" sz="2000" dirty="0" smtClean="0">
                <a:solidFill>
                  <a:srgbClr val="000066"/>
                </a:solidFill>
              </a:rPr>
              <a:t>(CTR, site visits)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57800" y="4370457"/>
            <a:ext cx="433613" cy="5063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4587" y="5272277"/>
            <a:ext cx="3191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</a:rPr>
              <a:t>Referrals/Advocacy/</a:t>
            </a:r>
            <a:r>
              <a:rPr lang="en-US" sz="2000" b="1" dirty="0" smtClean="0">
                <a:solidFill>
                  <a:srgbClr val="FF0000"/>
                </a:solidFill>
              </a:rPr>
              <a:t>LALM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1206" y="4016514"/>
            <a:ext cx="3188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66"/>
                </a:solidFill>
              </a:rPr>
              <a:t>Marketing Effectiveness </a:t>
            </a:r>
          </a:p>
          <a:p>
            <a:pPr algn="ctr"/>
            <a:r>
              <a:rPr lang="en-US" sz="2000" dirty="0" smtClean="0">
                <a:solidFill>
                  <a:srgbClr val="000066"/>
                </a:solidFill>
              </a:rPr>
              <a:t>(Transactions, ACR, </a:t>
            </a:r>
          </a:p>
          <a:p>
            <a:pPr algn="ctr"/>
            <a:r>
              <a:rPr lang="en-US" sz="2000" dirty="0" smtClean="0">
                <a:solidFill>
                  <a:srgbClr val="000066"/>
                </a:solidFill>
              </a:rPr>
              <a:t>Credit Assignment)</a:t>
            </a:r>
            <a:endParaRPr lang="en-US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9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499" y="152400"/>
            <a:ext cx="77724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b="1" dirty="0" smtClean="0"/>
              <a:t>Advertising Planning Process</a:t>
            </a:r>
          </a:p>
        </p:txBody>
      </p:sp>
      <p:sp>
        <p:nvSpPr>
          <p:cNvPr id="442371" name="AutoShape 3"/>
          <p:cNvSpPr>
            <a:spLocks noChangeArrowheads="1"/>
          </p:cNvSpPr>
          <p:nvPr/>
        </p:nvSpPr>
        <p:spPr bwMode="auto">
          <a:xfrm rot="5400000">
            <a:off x="4189413" y="509587"/>
            <a:ext cx="669925" cy="4175125"/>
          </a:xfrm>
          <a:prstGeom prst="cube">
            <a:avLst>
              <a:gd name="adj" fmla="val 11667"/>
            </a:avLst>
          </a:prstGeom>
          <a:solidFill>
            <a:srgbClr val="A2FFA3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rot="10800000" vert="eaVert" wrap="none" lIns="93663" tIns="46038" rIns="93663" bIns="46038" anchor="ctr"/>
          <a:lstStyle/>
          <a:p>
            <a:pPr algn="ctr" defTabSz="927100" eaLnBrk="0" hangingPunct="0">
              <a:defRPr/>
            </a:pPr>
            <a:r>
              <a:rPr lang="en-US" b="1">
                <a:solidFill>
                  <a:srgbClr val="000000"/>
                </a:solidFill>
              </a:rPr>
              <a:t>Advertising Objectives </a:t>
            </a:r>
          </a:p>
        </p:txBody>
      </p:sp>
      <p:sp>
        <p:nvSpPr>
          <p:cNvPr id="442372" name="AutoShape 4"/>
          <p:cNvSpPr>
            <a:spLocks noChangeArrowheads="1"/>
          </p:cNvSpPr>
          <p:nvPr/>
        </p:nvSpPr>
        <p:spPr bwMode="auto">
          <a:xfrm rot="5400000">
            <a:off x="4179888" y="1574800"/>
            <a:ext cx="688975" cy="4175125"/>
          </a:xfrm>
          <a:prstGeom prst="cube">
            <a:avLst>
              <a:gd name="adj" fmla="val 11667"/>
            </a:avLst>
          </a:prstGeom>
          <a:solidFill>
            <a:srgbClr val="E3BE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rot="10800000" vert="eaVert" wrap="none" lIns="93663" tIns="46038" rIns="93663" bIns="46038" anchor="ctr"/>
          <a:lstStyle/>
          <a:p>
            <a:pPr algn="ctr" defTabSz="927100" eaLnBrk="0" hangingPunct="0">
              <a:defRPr/>
            </a:pPr>
            <a:r>
              <a:rPr lang="en-US" b="1">
                <a:solidFill>
                  <a:srgbClr val="000000"/>
                </a:solidFill>
              </a:rPr>
              <a:t>Budget Decisions</a:t>
            </a:r>
          </a:p>
        </p:txBody>
      </p:sp>
      <p:sp>
        <p:nvSpPr>
          <p:cNvPr id="442373" name="AutoShape 5"/>
          <p:cNvSpPr>
            <a:spLocks noChangeArrowheads="1"/>
          </p:cNvSpPr>
          <p:nvPr/>
        </p:nvSpPr>
        <p:spPr bwMode="auto">
          <a:xfrm rot="5400000">
            <a:off x="2079625" y="2989262"/>
            <a:ext cx="685800" cy="3460750"/>
          </a:xfrm>
          <a:prstGeom prst="cube">
            <a:avLst>
              <a:gd name="adj" fmla="val 11667"/>
            </a:avLst>
          </a:prstGeom>
          <a:solidFill>
            <a:srgbClr val="FFC5C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rot="10800000" vert="eaVert" wrap="none" lIns="93663" tIns="46038" rIns="93663" bIns="46038" anchor="ctr"/>
          <a:lstStyle/>
          <a:p>
            <a:pPr algn="ctr" defTabSz="927100" eaLnBrk="0" hangingPunct="0">
              <a:defRPr/>
            </a:pPr>
            <a:r>
              <a:rPr lang="en-US" b="1">
                <a:solidFill>
                  <a:srgbClr val="000000"/>
                </a:solidFill>
              </a:rPr>
              <a:t>Creative Strategy</a:t>
            </a:r>
          </a:p>
        </p:txBody>
      </p:sp>
      <p:sp>
        <p:nvSpPr>
          <p:cNvPr id="442374" name="AutoShape 6"/>
          <p:cNvSpPr>
            <a:spLocks noChangeArrowheads="1"/>
          </p:cNvSpPr>
          <p:nvPr/>
        </p:nvSpPr>
        <p:spPr bwMode="auto">
          <a:xfrm rot="5400000">
            <a:off x="4189413" y="3717925"/>
            <a:ext cx="669925" cy="4175125"/>
          </a:xfrm>
          <a:prstGeom prst="cube">
            <a:avLst>
              <a:gd name="adj" fmla="val 11667"/>
            </a:avLst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rot="10800000" vert="eaVert" wrap="none" lIns="93663" tIns="46038" rIns="93663" bIns="46038" anchor="ctr"/>
          <a:lstStyle/>
          <a:p>
            <a:pPr algn="ctr" defTabSz="927100" eaLnBrk="0" hangingPunct="0">
              <a:defRPr/>
            </a:pPr>
            <a:r>
              <a:rPr lang="en-US" b="1">
                <a:solidFill>
                  <a:srgbClr val="000000"/>
                </a:solidFill>
              </a:rPr>
              <a:t>Campaign Evaluation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435475" y="2873375"/>
            <a:ext cx="0" cy="457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416425" y="3938587"/>
            <a:ext cx="3175" cy="2016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389438" y="5235575"/>
            <a:ext cx="3175" cy="2254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378" name="AutoShape 10"/>
          <p:cNvSpPr>
            <a:spLocks noChangeArrowheads="1"/>
          </p:cNvSpPr>
          <p:nvPr/>
        </p:nvSpPr>
        <p:spPr bwMode="auto">
          <a:xfrm rot="5400000">
            <a:off x="6224587" y="3003550"/>
            <a:ext cx="688975" cy="3460750"/>
          </a:xfrm>
          <a:prstGeom prst="cube">
            <a:avLst>
              <a:gd name="adj" fmla="val 11667"/>
            </a:avLst>
          </a:prstGeom>
          <a:solidFill>
            <a:srgbClr val="FFC5C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rot="10800000" vert="eaVert" wrap="none" lIns="93663" tIns="46038" rIns="93663" bIns="46038" anchor="ctr"/>
          <a:lstStyle/>
          <a:p>
            <a:pPr algn="ctr" defTabSz="927100" eaLnBrk="0" hangingPunct="0">
              <a:defRPr/>
            </a:pPr>
            <a:r>
              <a:rPr lang="en-US" b="1">
                <a:solidFill>
                  <a:srgbClr val="000000"/>
                </a:solidFill>
              </a:rPr>
              <a:t>Media Strategy</a:t>
            </a:r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2163763" y="4135437"/>
            <a:ext cx="4346575" cy="247650"/>
          </a:xfrm>
          <a:custGeom>
            <a:avLst/>
            <a:gdLst>
              <a:gd name="T0" fmla="*/ 0 w 2738"/>
              <a:gd name="T1" fmla="*/ 238125 h 156"/>
              <a:gd name="T2" fmla="*/ 0 w 2738"/>
              <a:gd name="T3" fmla="*/ 0 h 156"/>
              <a:gd name="T4" fmla="*/ 4344988 w 2738"/>
              <a:gd name="T5" fmla="*/ 0 h 156"/>
              <a:gd name="T6" fmla="*/ 4344988 w 2738"/>
              <a:gd name="T7" fmla="*/ 246063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2738"/>
              <a:gd name="T13" fmla="*/ 0 h 156"/>
              <a:gd name="T14" fmla="*/ 2738 w 273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8" h="156">
                <a:moveTo>
                  <a:pt x="0" y="150"/>
                </a:moveTo>
                <a:lnTo>
                  <a:pt x="0" y="0"/>
                </a:lnTo>
                <a:lnTo>
                  <a:pt x="2737" y="0"/>
                </a:lnTo>
                <a:lnTo>
                  <a:pt x="2737" y="155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2147888" y="4991100"/>
            <a:ext cx="4344987" cy="246062"/>
          </a:xfrm>
          <a:custGeom>
            <a:avLst/>
            <a:gdLst>
              <a:gd name="T0" fmla="*/ 0 w 2737"/>
              <a:gd name="T1" fmla="*/ 6350 h 155"/>
              <a:gd name="T2" fmla="*/ 0 w 2737"/>
              <a:gd name="T3" fmla="*/ 244475 h 155"/>
              <a:gd name="T4" fmla="*/ 4343400 w 2737"/>
              <a:gd name="T5" fmla="*/ 244475 h 155"/>
              <a:gd name="T6" fmla="*/ 4343400 w 2737"/>
              <a:gd name="T7" fmla="*/ 0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2737"/>
              <a:gd name="T13" fmla="*/ 0 h 155"/>
              <a:gd name="T14" fmla="*/ 2737 w 2737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7" h="155">
                <a:moveTo>
                  <a:pt x="0" y="4"/>
                </a:moveTo>
                <a:lnTo>
                  <a:pt x="0" y="154"/>
                </a:lnTo>
                <a:lnTo>
                  <a:pt x="2736" y="154"/>
                </a:lnTo>
                <a:lnTo>
                  <a:pt x="2736" y="0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41325" y="1447800"/>
            <a:ext cx="237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b="1" dirty="0"/>
              <a:t>Brand Positioning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613525" y="1371600"/>
            <a:ext cx="1849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b="1"/>
              <a:t>Target Market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2743200" y="1798637"/>
            <a:ext cx="60960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6019800" y="1722437"/>
            <a:ext cx="762000" cy="457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609600"/>
          </a:xfrm>
        </p:spPr>
        <p:txBody>
          <a:bodyPr/>
          <a:lstStyle/>
          <a:p>
            <a:r>
              <a:rPr lang="en-US" dirty="0" smtClean="0"/>
              <a:t>Ad Targeting is getting more granular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5" y="1163360"/>
            <a:ext cx="8908835" cy="4114800"/>
          </a:xfrm>
        </p:spPr>
        <p:txBody>
          <a:bodyPr/>
          <a:lstStyle/>
          <a:p>
            <a:r>
              <a:rPr lang="en-US" dirty="0" smtClean="0"/>
              <a:t>Previously: Built general purpose models that ranked ads given a context (target page, and possibly user characteristics)</a:t>
            </a:r>
          </a:p>
          <a:p>
            <a:pPr lvl="1"/>
            <a:r>
              <a:rPr lang="en-US" dirty="0" smtClean="0"/>
              <a:t>Used to be about location, location, location</a:t>
            </a:r>
          </a:p>
          <a:p>
            <a:pPr lvl="1"/>
            <a:r>
              <a:rPr lang="en-US" dirty="0" smtClean="0"/>
              <a:t>Joe the media buyer (Rule-based) </a:t>
            </a:r>
            <a:r>
              <a:rPr lang="en-US" dirty="0" smtClean="0">
                <a:sym typeface="Wingdings"/>
              </a:rPr>
              <a:t> Model-based</a:t>
            </a:r>
            <a:endParaRPr lang="en-US" dirty="0" smtClean="0"/>
          </a:p>
          <a:p>
            <a:r>
              <a:rPr lang="en-US" dirty="0" smtClean="0"/>
              <a:t>Recently: Build targeting models for each ad campaign</a:t>
            </a:r>
          </a:p>
          <a:p>
            <a:pPr lvl="1"/>
            <a:r>
              <a:rPr lang="en-US" dirty="0" smtClean="0"/>
              <a:t>Targeting is about user, user, user</a:t>
            </a:r>
          </a:p>
          <a:p>
            <a:pPr lvl="1"/>
            <a:r>
              <a:rPr lang="en-US" dirty="0" smtClean="0"/>
              <a:t>Look-alike modeling (LAL)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conversions </a:t>
            </a:r>
            <a:r>
              <a:rPr lang="en-US" dirty="0" smtClean="0"/>
              <a:t>per </a:t>
            </a:r>
            <a:r>
              <a:rPr lang="en-US" dirty="0"/>
              <a:t>campaign is very </a:t>
            </a:r>
            <a:r>
              <a:rPr lang="en-US" dirty="0" smtClean="0"/>
              <a:t>small</a:t>
            </a:r>
          </a:p>
          <a:p>
            <a:pPr lvl="2"/>
            <a:r>
              <a:rPr lang="en-US" sz="1800" dirty="0" smtClean="0"/>
              <a:t>(</a:t>
            </a:r>
            <a:r>
              <a:rPr lang="en-US" sz="1800" dirty="0"/>
              <a:t>conversions per impression for the advertisers </a:t>
            </a:r>
            <a:r>
              <a:rPr lang="en-US" sz="1800" dirty="0" smtClean="0"/>
              <a:t>is generally less </a:t>
            </a:r>
            <a:r>
              <a:rPr lang="en-US" sz="1800" dirty="0"/>
              <a:t>than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, </a:t>
            </a:r>
            <a:r>
              <a:rPr lang="en-US" sz="1800" dirty="0"/>
              <a:t>giving rise to a highly skewed training dataset, which has most records pertaining to the negative </a:t>
            </a:r>
            <a:r>
              <a:rPr lang="en-US" sz="1800" dirty="0" smtClean="0"/>
              <a:t>class).</a:t>
            </a:r>
          </a:p>
          <a:p>
            <a:pPr lvl="1"/>
            <a:r>
              <a:rPr lang="en-US" dirty="0" smtClean="0"/>
              <a:t>Campaigns </a:t>
            </a:r>
            <a:r>
              <a:rPr lang="en-US" dirty="0"/>
              <a:t>with very few conversions are called as tail campaigns, and those with many conversions are called head campaigns.</a:t>
            </a:r>
          </a:p>
        </p:txBody>
      </p:sp>
    </p:spTree>
    <p:extLst>
      <p:ext uri="{BB962C8B-B14F-4D97-AF65-F5344CB8AC3E}">
        <p14:creationId xmlns:p14="http://schemas.microsoft.com/office/powerpoint/2010/main" val="9314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dirty="0" smtClean="0"/>
              <a:t>Behavioral Targeting: Modeling The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648200"/>
          </a:xfrm>
        </p:spPr>
        <p:txBody>
          <a:bodyPr/>
          <a:lstStyle/>
          <a:p>
            <a:r>
              <a:rPr lang="en-US" dirty="0" smtClean="0"/>
              <a:t>Target ads based on user’s online behavior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sers views and actions across website(s) to infer interests, intents and preferences (search, purchases, etc.)</a:t>
            </a:r>
          </a:p>
          <a:p>
            <a:pPr lvl="1"/>
            <a:r>
              <a:rPr lang="en-US" dirty="0" smtClean="0"/>
              <a:t>Users who share similar Web browsing behaviors should have similar preference over ads</a:t>
            </a:r>
          </a:p>
          <a:p>
            <a:r>
              <a:rPr lang="en-US" dirty="0" smtClean="0"/>
              <a:t>Domains of Application</a:t>
            </a:r>
          </a:p>
          <a:p>
            <a:pPr lvl="1"/>
            <a:r>
              <a:rPr lang="en-US" i="1" dirty="0" smtClean="0"/>
              <a:t>Ecommerce </a:t>
            </a:r>
            <a:r>
              <a:rPr lang="en-US" dirty="0" smtClean="0"/>
              <a:t>(e.g., Amazon, </a:t>
            </a:r>
            <a:r>
              <a:rPr lang="en-US" dirty="0" err="1" smtClean="0"/>
              <a:t>NetFlix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smtClean="0"/>
              <a:t>Sponsored search (e.g., Google, Microsoft)</a:t>
            </a:r>
          </a:p>
          <a:p>
            <a:pPr lvl="1"/>
            <a:r>
              <a:rPr lang="en-US" dirty="0" smtClean="0"/>
              <a:t>Non-Sponsored search (e.g., contextual, display) (E.g., </a:t>
            </a:r>
            <a:r>
              <a:rPr lang="en-US" dirty="0" smtClean="0">
                <a:hlinkClick r:id="rId3" tooltip="Blue Lithium (page does not exist)"/>
              </a:rPr>
              <a:t>Blue Lithium</a:t>
            </a:r>
            <a:r>
              <a:rPr lang="en-US" dirty="0" smtClean="0"/>
              <a:t> (</a:t>
            </a:r>
            <a:r>
              <a:rPr lang="en-US" dirty="0" err="1" smtClean="0"/>
              <a:t>acq</a:t>
            </a:r>
            <a:r>
              <a:rPr lang="en-US" dirty="0" smtClean="0"/>
              <a:t> by Yahoo!, $300M), </a:t>
            </a:r>
            <a:r>
              <a:rPr lang="en-US" dirty="0" err="1" smtClean="0">
                <a:hlinkClick r:id="rId4" tooltip="Tacoda"/>
              </a:rPr>
              <a:t>Tacoda</a:t>
            </a:r>
            <a:r>
              <a:rPr lang="en-US" dirty="0" smtClean="0"/>
              <a:t> (</a:t>
            </a:r>
            <a:r>
              <a:rPr lang="en-US" dirty="0" err="1" smtClean="0"/>
              <a:t>acq</a:t>
            </a:r>
            <a:r>
              <a:rPr lang="en-US" dirty="0" smtClean="0"/>
              <a:t> by AOL, $275M), </a:t>
            </a:r>
            <a:r>
              <a:rPr lang="en-US" dirty="0" smtClean="0">
                <a:hlinkClick r:id="rId5" tooltip="Burst"/>
              </a:rPr>
              <a:t>Burst</a:t>
            </a:r>
            <a:r>
              <a:rPr lang="en-US" dirty="0" smtClean="0"/>
              <a:t>, </a:t>
            </a:r>
            <a:r>
              <a:rPr lang="en-US" dirty="0" err="1" smtClean="0">
                <a:hlinkClick r:id="rId6" tooltip="Phorm"/>
              </a:rPr>
              <a:t>Phorm</a:t>
            </a:r>
            <a:r>
              <a:rPr lang="en-US" dirty="0" smtClean="0"/>
              <a:t> and </a:t>
            </a:r>
            <a:r>
              <a:rPr lang="en-US" dirty="0" smtClean="0">
                <a:hlinkClick r:id="rId7" tooltip="Revenue Science (page does not exist)"/>
              </a:rPr>
              <a:t>Revenue Science</a:t>
            </a:r>
            <a:r>
              <a:rPr lang="en-US" dirty="0" smtClean="0"/>
              <a:t>, Turn.com, and others…)</a:t>
            </a:r>
          </a:p>
          <a:p>
            <a:r>
              <a:rPr lang="en-US" dirty="0" smtClean="0"/>
              <a:t>Generally leads to improved performance</a:t>
            </a:r>
          </a:p>
          <a:p>
            <a:r>
              <a:rPr lang="en-US" dirty="0" smtClean="0"/>
              <a:t>Key concern: infringes on user’s privacy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263886"/>
            <a:ext cx="8382000" cy="338554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[ For more background see: </a:t>
            </a:r>
            <a:r>
              <a:rPr lang="en-US" sz="1600" dirty="0" smtClean="0">
                <a:hlinkClick r:id="rId8"/>
              </a:rPr>
              <a:t>http://en.wikipedia.org/wiki/Behavioral_targeting</a:t>
            </a:r>
            <a:r>
              <a:rPr lang="en-US" sz="1600" dirty="0" smtClean="0"/>
              <a:t> 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842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 via 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Intuition: </a:t>
            </a:r>
          </a:p>
          <a:p>
            <a:pPr lvl="1"/>
            <a:r>
              <a:rPr lang="en-US" dirty="0" smtClean="0"/>
              <a:t>the users who share similar Web browsing behaviors will have similar preference over ads</a:t>
            </a:r>
          </a:p>
          <a:p>
            <a:r>
              <a:rPr lang="en-US" dirty="0" smtClean="0"/>
              <a:t>Selling Audiences (and not sites)</a:t>
            </a:r>
          </a:p>
          <a:p>
            <a:pPr lvl="1"/>
            <a:r>
              <a:rPr lang="en-US" dirty="0" smtClean="0"/>
              <a:t>Traditionally did this based on panels (user surveys or using </a:t>
            </a:r>
            <a:r>
              <a:rPr lang="en-US" dirty="0" err="1" smtClean="0"/>
              <a:t>Comscore</a:t>
            </a:r>
            <a:r>
              <a:rPr lang="en-US" dirty="0" smtClean="0"/>
              <a:t>/</a:t>
            </a:r>
            <a:r>
              <a:rPr lang="en-US" dirty="0" err="1" smtClean="0"/>
              <a:t>NetRatings</a:t>
            </a:r>
            <a:r>
              <a:rPr lang="en-US" dirty="0" smtClean="0"/>
              <a:t>); very broad and not very accurate</a:t>
            </a:r>
          </a:p>
          <a:p>
            <a:pPr lvl="1"/>
            <a:r>
              <a:rPr lang="en-US" dirty="0" smtClean="0"/>
              <a:t>Through a combination of cookies and log analysis BT enables very specific segmentation</a:t>
            </a:r>
          </a:p>
          <a:p>
            <a:r>
              <a:rPr lang="en-US" dirty="0" smtClean="0"/>
              <a:t>Domains of Application</a:t>
            </a:r>
          </a:p>
          <a:p>
            <a:pPr lvl="1"/>
            <a:r>
              <a:rPr lang="en-US" dirty="0" smtClean="0"/>
              <a:t>Sponsored search</a:t>
            </a:r>
          </a:p>
          <a:p>
            <a:pPr lvl="1"/>
            <a:r>
              <a:rPr lang="en-US" dirty="0" smtClean="0"/>
              <a:t>Non-Sponsored search (e.g., contextual, display)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8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520" y="2057400"/>
            <a:ext cx="18288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120" y="2209800"/>
            <a:ext cx="18288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9296400" cy="609600"/>
          </a:xfrm>
        </p:spPr>
        <p:txBody>
          <a:bodyPr/>
          <a:lstStyle/>
          <a:p>
            <a:r>
              <a:rPr lang="en-US" sz="3200" dirty="0" smtClean="0"/>
              <a:t>Consumers who transacted and who didn’t</a:t>
            </a:r>
            <a:endParaRPr lang="en-US" sz="3200" dirty="0"/>
          </a:p>
        </p:txBody>
      </p:sp>
      <p:sp>
        <p:nvSpPr>
          <p:cNvPr id="15" name="Can 14"/>
          <p:cNvSpPr/>
          <p:nvPr/>
        </p:nvSpPr>
        <p:spPr bwMode="auto">
          <a:xfrm>
            <a:off x="324966" y="2133600"/>
            <a:ext cx="1676400" cy="9906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Ads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336999"/>
            <a:ext cx="18288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 bwMode="auto">
          <a:xfrm rot="10800000" flipV="1">
            <a:off x="4191000" y="2437257"/>
            <a:ext cx="1828800" cy="10668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1485235" y="4480561"/>
            <a:ext cx="4763165" cy="0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388106" y="3435740"/>
            <a:ext cx="363214" cy="286232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P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u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b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l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i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s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h</a:t>
            </a:r>
          </a:p>
          <a:p>
            <a:pPr algn="ctr" eaLnBrk="0" hangingPunct="0"/>
            <a:r>
              <a:rPr lang="en-US" sz="2000" dirty="0">
                <a:solidFill>
                  <a:srgbClr val="000066"/>
                </a:solidFill>
                <a:latin typeface="Arial" pitchFamily="34" charset="0"/>
              </a:rPr>
              <a:t>e</a:t>
            </a:r>
          </a:p>
          <a:p>
            <a:pPr algn="ctr" eaLnBrk="0" hangingPunct="0"/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</a:rPr>
              <a:t>r</a:t>
            </a:r>
            <a:endParaRPr lang="en-US" sz="20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3166" y="3230701"/>
            <a:ext cx="322069" cy="3170099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</a:rPr>
              <a:t>Advertiser</a:t>
            </a:r>
            <a:endParaRPr lang="en-US" sz="20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3893" y="1371600"/>
            <a:ext cx="2206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Publisher has</a:t>
            </a:r>
          </a:p>
          <a:p>
            <a:r>
              <a:rPr lang="en-US" sz="2000" dirty="0" smtClean="0"/>
              <a:t>Ad Slots for sale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380" y="1059334"/>
            <a:ext cx="274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Advertiser wishes to reach </a:t>
            </a:r>
            <a:r>
              <a:rPr lang="en-US" sz="2000" dirty="0"/>
              <a:t>consumers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565101" y="2770335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32" name="Freeform 31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13311" y="2569712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37" name="Freeform 36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22261" y="2810991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42" name="Freeform 41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41748" y="2569712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45" name="Freeform 44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94148" y="2722112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50" name="Freeform 49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10969" y="2092439"/>
            <a:ext cx="135673" cy="346385"/>
            <a:chOff x="457200" y="979714"/>
            <a:chExt cx="2914138" cy="4659085"/>
          </a:xfrm>
          <a:solidFill>
            <a:srgbClr val="32946A"/>
          </a:solidFill>
        </p:grpSpPr>
        <p:sp>
          <p:nvSpPr>
            <p:cNvPr id="53" name="Freeform 52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26852" y="2070927"/>
            <a:ext cx="135673" cy="346385"/>
            <a:chOff x="457200" y="979714"/>
            <a:chExt cx="2914138" cy="4659085"/>
          </a:xfrm>
          <a:solidFill>
            <a:srgbClr val="32946A"/>
          </a:solidFill>
        </p:grpSpPr>
        <p:sp>
          <p:nvSpPr>
            <p:cNvPr id="56" name="Freeform 55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414569" y="2973952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59" name="Freeform 58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686616" y="2973952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62" name="Freeform 61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098502" y="3138447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65" name="Freeform 64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436379" y="3843895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68" name="Freeform 67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03527" y="3844615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71" name="Freeform 70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830998" y="2590145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74" name="Freeform 73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695325" y="3297821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77" name="Freeform 76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632938" y="2098185"/>
            <a:ext cx="135673" cy="346385"/>
            <a:chOff x="457200" y="979714"/>
            <a:chExt cx="2914138" cy="4659085"/>
          </a:xfrm>
          <a:solidFill>
            <a:srgbClr val="32946A"/>
          </a:solidFill>
        </p:grpSpPr>
        <p:sp>
          <p:nvSpPr>
            <p:cNvPr id="80" name="Freeform 79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177421" y="3615719"/>
            <a:ext cx="135673" cy="346385"/>
            <a:chOff x="457200" y="979714"/>
            <a:chExt cx="2914138" cy="4659085"/>
          </a:xfrm>
          <a:solidFill>
            <a:srgbClr val="FF0000"/>
          </a:solidFill>
        </p:grpSpPr>
        <p:sp>
          <p:nvSpPr>
            <p:cNvPr id="83" name="Freeform 82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524666" y="2070927"/>
            <a:ext cx="135673" cy="346385"/>
            <a:chOff x="457200" y="979714"/>
            <a:chExt cx="2914138" cy="4659085"/>
          </a:xfrm>
          <a:solidFill>
            <a:srgbClr val="32946A"/>
          </a:solidFill>
        </p:grpSpPr>
        <p:sp>
          <p:nvSpPr>
            <p:cNvPr id="86" name="Freeform 85"/>
            <p:cNvSpPr/>
            <p:nvPr/>
          </p:nvSpPr>
          <p:spPr>
            <a:xfrm>
              <a:off x="457200" y="989401"/>
              <a:ext cx="2914138" cy="4649398"/>
            </a:xfrm>
            <a:custGeom>
              <a:avLst/>
              <a:gdLst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410391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262743 w 2527785"/>
                <a:gd name="connsiteY103" fmla="*/ 4071257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273628 w 2527785"/>
                <a:gd name="connsiteY102" fmla="*/ 4103915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38943 w 2527785"/>
                <a:gd name="connsiteY101" fmla="*/ 4169229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40971 w 2527785"/>
                <a:gd name="connsiteY104" fmla="*/ 3773605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  <a:gd name="connsiteX0" fmla="*/ 979714 w 2527785"/>
                <a:gd name="connsiteY0" fmla="*/ 859972 h 5225143"/>
                <a:gd name="connsiteX1" fmla="*/ 914400 w 2527785"/>
                <a:gd name="connsiteY1" fmla="*/ 805543 h 5225143"/>
                <a:gd name="connsiteX2" fmla="*/ 903514 w 2527785"/>
                <a:gd name="connsiteY2" fmla="*/ 772886 h 5225143"/>
                <a:gd name="connsiteX3" fmla="*/ 859971 w 2527785"/>
                <a:gd name="connsiteY3" fmla="*/ 707572 h 5225143"/>
                <a:gd name="connsiteX4" fmla="*/ 794657 w 2527785"/>
                <a:gd name="connsiteY4" fmla="*/ 642257 h 5225143"/>
                <a:gd name="connsiteX5" fmla="*/ 772885 w 2527785"/>
                <a:gd name="connsiteY5" fmla="*/ 620486 h 5225143"/>
                <a:gd name="connsiteX6" fmla="*/ 783771 w 2527785"/>
                <a:gd name="connsiteY6" fmla="*/ 413657 h 5225143"/>
                <a:gd name="connsiteX7" fmla="*/ 794657 w 2527785"/>
                <a:gd name="connsiteY7" fmla="*/ 337457 h 5225143"/>
                <a:gd name="connsiteX8" fmla="*/ 816428 w 2527785"/>
                <a:gd name="connsiteY8" fmla="*/ 304800 h 5225143"/>
                <a:gd name="connsiteX9" fmla="*/ 838200 w 2527785"/>
                <a:gd name="connsiteY9" fmla="*/ 228600 h 5225143"/>
                <a:gd name="connsiteX10" fmla="*/ 859971 w 2527785"/>
                <a:gd name="connsiteY10" fmla="*/ 195943 h 5225143"/>
                <a:gd name="connsiteX11" fmla="*/ 870857 w 2527785"/>
                <a:gd name="connsiteY11" fmla="*/ 163286 h 5225143"/>
                <a:gd name="connsiteX12" fmla="*/ 990600 w 2527785"/>
                <a:gd name="connsiteY12" fmla="*/ 65315 h 5225143"/>
                <a:gd name="connsiteX13" fmla="*/ 1023257 w 2527785"/>
                <a:gd name="connsiteY13" fmla="*/ 54429 h 5225143"/>
                <a:gd name="connsiteX14" fmla="*/ 1066800 w 2527785"/>
                <a:gd name="connsiteY14" fmla="*/ 32657 h 5225143"/>
                <a:gd name="connsiteX15" fmla="*/ 1110343 w 2527785"/>
                <a:gd name="connsiteY15" fmla="*/ 21772 h 5225143"/>
                <a:gd name="connsiteX16" fmla="*/ 1219200 w 2527785"/>
                <a:gd name="connsiteY16" fmla="*/ 0 h 5225143"/>
                <a:gd name="connsiteX17" fmla="*/ 1578428 w 2527785"/>
                <a:gd name="connsiteY17" fmla="*/ 10886 h 5225143"/>
                <a:gd name="connsiteX18" fmla="*/ 1600200 w 2527785"/>
                <a:gd name="connsiteY18" fmla="*/ 43543 h 5225143"/>
                <a:gd name="connsiteX19" fmla="*/ 1643743 w 2527785"/>
                <a:gd name="connsiteY19" fmla="*/ 87086 h 5225143"/>
                <a:gd name="connsiteX20" fmla="*/ 1654628 w 2527785"/>
                <a:gd name="connsiteY20" fmla="*/ 130629 h 5225143"/>
                <a:gd name="connsiteX21" fmla="*/ 1676400 w 2527785"/>
                <a:gd name="connsiteY21" fmla="*/ 195943 h 5225143"/>
                <a:gd name="connsiteX22" fmla="*/ 1687285 w 2527785"/>
                <a:gd name="connsiteY22" fmla="*/ 228600 h 5225143"/>
                <a:gd name="connsiteX23" fmla="*/ 1698171 w 2527785"/>
                <a:gd name="connsiteY23" fmla="*/ 261257 h 5225143"/>
                <a:gd name="connsiteX24" fmla="*/ 1709057 w 2527785"/>
                <a:gd name="connsiteY24" fmla="*/ 293915 h 5225143"/>
                <a:gd name="connsiteX25" fmla="*/ 1687285 w 2527785"/>
                <a:gd name="connsiteY25" fmla="*/ 598715 h 5225143"/>
                <a:gd name="connsiteX26" fmla="*/ 1676400 w 2527785"/>
                <a:gd name="connsiteY26" fmla="*/ 674915 h 5225143"/>
                <a:gd name="connsiteX27" fmla="*/ 1665514 w 2527785"/>
                <a:gd name="connsiteY27" fmla="*/ 718457 h 5225143"/>
                <a:gd name="connsiteX28" fmla="*/ 1654628 w 2527785"/>
                <a:gd name="connsiteY28" fmla="*/ 772886 h 5225143"/>
                <a:gd name="connsiteX29" fmla="*/ 1632857 w 2527785"/>
                <a:gd name="connsiteY29" fmla="*/ 805543 h 5225143"/>
                <a:gd name="connsiteX30" fmla="*/ 1621971 w 2527785"/>
                <a:gd name="connsiteY30" fmla="*/ 838200 h 5225143"/>
                <a:gd name="connsiteX31" fmla="*/ 1600200 w 2527785"/>
                <a:gd name="connsiteY31" fmla="*/ 859972 h 5225143"/>
                <a:gd name="connsiteX32" fmla="*/ 1578428 w 2527785"/>
                <a:gd name="connsiteY32" fmla="*/ 892629 h 5225143"/>
                <a:gd name="connsiteX33" fmla="*/ 1567543 w 2527785"/>
                <a:gd name="connsiteY33" fmla="*/ 925286 h 5225143"/>
                <a:gd name="connsiteX34" fmla="*/ 1524000 w 2527785"/>
                <a:gd name="connsiteY34" fmla="*/ 968829 h 5225143"/>
                <a:gd name="connsiteX35" fmla="*/ 1611085 w 2527785"/>
                <a:gd name="connsiteY35" fmla="*/ 990600 h 5225143"/>
                <a:gd name="connsiteX36" fmla="*/ 1948543 w 2527785"/>
                <a:gd name="connsiteY36" fmla="*/ 1012372 h 5225143"/>
                <a:gd name="connsiteX37" fmla="*/ 1981200 w 2527785"/>
                <a:gd name="connsiteY37" fmla="*/ 1023257 h 5225143"/>
                <a:gd name="connsiteX38" fmla="*/ 2122714 w 2527785"/>
                <a:gd name="connsiteY38" fmla="*/ 1045029 h 5225143"/>
                <a:gd name="connsiteX39" fmla="*/ 2155371 w 2527785"/>
                <a:gd name="connsiteY39" fmla="*/ 1055915 h 5225143"/>
                <a:gd name="connsiteX40" fmla="*/ 2188028 w 2527785"/>
                <a:gd name="connsiteY40" fmla="*/ 1230086 h 5225143"/>
                <a:gd name="connsiteX41" fmla="*/ 2198914 w 2527785"/>
                <a:gd name="connsiteY41" fmla="*/ 1262743 h 5225143"/>
                <a:gd name="connsiteX42" fmla="*/ 2253343 w 2527785"/>
                <a:gd name="connsiteY42" fmla="*/ 1306286 h 5225143"/>
                <a:gd name="connsiteX43" fmla="*/ 2296885 w 2527785"/>
                <a:gd name="connsiteY43" fmla="*/ 1382486 h 5225143"/>
                <a:gd name="connsiteX44" fmla="*/ 2329543 w 2527785"/>
                <a:gd name="connsiteY44" fmla="*/ 1436915 h 5225143"/>
                <a:gd name="connsiteX45" fmla="*/ 2362200 w 2527785"/>
                <a:gd name="connsiteY45" fmla="*/ 1545772 h 5225143"/>
                <a:gd name="connsiteX46" fmla="*/ 2373085 w 2527785"/>
                <a:gd name="connsiteY46" fmla="*/ 1752600 h 5225143"/>
                <a:gd name="connsiteX47" fmla="*/ 2383971 w 2527785"/>
                <a:gd name="connsiteY47" fmla="*/ 1785257 h 5225143"/>
                <a:gd name="connsiteX48" fmla="*/ 2394857 w 2527785"/>
                <a:gd name="connsiteY48" fmla="*/ 1937657 h 5225143"/>
                <a:gd name="connsiteX49" fmla="*/ 2427514 w 2527785"/>
                <a:gd name="connsiteY49" fmla="*/ 2188029 h 5225143"/>
                <a:gd name="connsiteX50" fmla="*/ 2438400 w 2527785"/>
                <a:gd name="connsiteY50" fmla="*/ 2362200 h 5225143"/>
                <a:gd name="connsiteX51" fmla="*/ 2449285 w 2527785"/>
                <a:gd name="connsiteY51" fmla="*/ 2394857 h 5225143"/>
                <a:gd name="connsiteX52" fmla="*/ 2471057 w 2527785"/>
                <a:gd name="connsiteY52" fmla="*/ 2514600 h 5225143"/>
                <a:gd name="connsiteX53" fmla="*/ 2492828 w 2527785"/>
                <a:gd name="connsiteY53" fmla="*/ 2547257 h 5225143"/>
                <a:gd name="connsiteX54" fmla="*/ 2525485 w 2527785"/>
                <a:gd name="connsiteY54" fmla="*/ 2667000 h 5225143"/>
                <a:gd name="connsiteX55" fmla="*/ 2514600 w 2527785"/>
                <a:gd name="connsiteY55" fmla="*/ 3113315 h 5225143"/>
                <a:gd name="connsiteX56" fmla="*/ 2449285 w 2527785"/>
                <a:gd name="connsiteY56" fmla="*/ 3135086 h 5225143"/>
                <a:gd name="connsiteX57" fmla="*/ 2198914 w 2527785"/>
                <a:gd name="connsiteY57" fmla="*/ 3124200 h 5225143"/>
                <a:gd name="connsiteX58" fmla="*/ 2133600 w 2527785"/>
                <a:gd name="connsiteY58" fmla="*/ 3058886 h 5225143"/>
                <a:gd name="connsiteX59" fmla="*/ 2100943 w 2527785"/>
                <a:gd name="connsiteY59" fmla="*/ 3026229 h 5225143"/>
                <a:gd name="connsiteX60" fmla="*/ 2090057 w 2527785"/>
                <a:gd name="connsiteY60" fmla="*/ 2993572 h 5225143"/>
                <a:gd name="connsiteX61" fmla="*/ 2057400 w 2527785"/>
                <a:gd name="connsiteY61" fmla="*/ 2906486 h 5225143"/>
                <a:gd name="connsiteX62" fmla="*/ 2035628 w 2527785"/>
                <a:gd name="connsiteY62" fmla="*/ 2884715 h 5225143"/>
                <a:gd name="connsiteX63" fmla="*/ 2002971 w 2527785"/>
                <a:gd name="connsiteY63" fmla="*/ 2569029 h 5225143"/>
                <a:gd name="connsiteX64" fmla="*/ 1992085 w 2527785"/>
                <a:gd name="connsiteY64" fmla="*/ 2536372 h 5225143"/>
                <a:gd name="connsiteX65" fmla="*/ 1970314 w 2527785"/>
                <a:gd name="connsiteY65" fmla="*/ 2503715 h 5225143"/>
                <a:gd name="connsiteX66" fmla="*/ 1959428 w 2527785"/>
                <a:gd name="connsiteY66" fmla="*/ 2460172 h 5225143"/>
                <a:gd name="connsiteX67" fmla="*/ 1937657 w 2527785"/>
                <a:gd name="connsiteY67" fmla="*/ 2438400 h 5225143"/>
                <a:gd name="connsiteX68" fmla="*/ 1915885 w 2527785"/>
                <a:gd name="connsiteY68" fmla="*/ 2264229 h 5225143"/>
                <a:gd name="connsiteX69" fmla="*/ 1872343 w 2527785"/>
                <a:gd name="connsiteY69" fmla="*/ 2133600 h 5225143"/>
                <a:gd name="connsiteX70" fmla="*/ 1839685 w 2527785"/>
                <a:gd name="connsiteY70" fmla="*/ 2144486 h 5225143"/>
                <a:gd name="connsiteX71" fmla="*/ 1828800 w 2527785"/>
                <a:gd name="connsiteY71" fmla="*/ 2177143 h 5225143"/>
                <a:gd name="connsiteX72" fmla="*/ 1807028 w 2527785"/>
                <a:gd name="connsiteY72" fmla="*/ 2209800 h 5225143"/>
                <a:gd name="connsiteX73" fmla="*/ 1785257 w 2527785"/>
                <a:gd name="connsiteY73" fmla="*/ 2275115 h 5225143"/>
                <a:gd name="connsiteX74" fmla="*/ 1774371 w 2527785"/>
                <a:gd name="connsiteY74" fmla="*/ 2307772 h 5225143"/>
                <a:gd name="connsiteX75" fmla="*/ 1763485 w 2527785"/>
                <a:gd name="connsiteY75" fmla="*/ 2721429 h 5225143"/>
                <a:gd name="connsiteX76" fmla="*/ 1752600 w 2527785"/>
                <a:gd name="connsiteY76" fmla="*/ 2754086 h 5225143"/>
                <a:gd name="connsiteX77" fmla="*/ 1741714 w 2527785"/>
                <a:gd name="connsiteY77" fmla="*/ 2830286 h 5225143"/>
                <a:gd name="connsiteX78" fmla="*/ 1752600 w 2527785"/>
                <a:gd name="connsiteY78" fmla="*/ 3450772 h 5225143"/>
                <a:gd name="connsiteX79" fmla="*/ 1763485 w 2527785"/>
                <a:gd name="connsiteY79" fmla="*/ 3635829 h 5225143"/>
                <a:gd name="connsiteX80" fmla="*/ 1785257 w 2527785"/>
                <a:gd name="connsiteY80" fmla="*/ 3701143 h 5225143"/>
                <a:gd name="connsiteX81" fmla="*/ 1817914 w 2527785"/>
                <a:gd name="connsiteY81" fmla="*/ 3842657 h 5225143"/>
                <a:gd name="connsiteX82" fmla="*/ 1828800 w 2527785"/>
                <a:gd name="connsiteY82" fmla="*/ 3886200 h 5225143"/>
                <a:gd name="connsiteX83" fmla="*/ 1850571 w 2527785"/>
                <a:gd name="connsiteY83" fmla="*/ 3907972 h 5225143"/>
                <a:gd name="connsiteX84" fmla="*/ 1872343 w 2527785"/>
                <a:gd name="connsiteY84" fmla="*/ 3940629 h 5225143"/>
                <a:gd name="connsiteX85" fmla="*/ 1905000 w 2527785"/>
                <a:gd name="connsiteY85" fmla="*/ 4060372 h 5225143"/>
                <a:gd name="connsiteX86" fmla="*/ 1915885 w 2527785"/>
                <a:gd name="connsiteY86" fmla="*/ 4702629 h 5225143"/>
                <a:gd name="connsiteX87" fmla="*/ 1948543 w 2527785"/>
                <a:gd name="connsiteY87" fmla="*/ 4898572 h 5225143"/>
                <a:gd name="connsiteX88" fmla="*/ 1981200 w 2527785"/>
                <a:gd name="connsiteY88" fmla="*/ 4909457 h 5225143"/>
                <a:gd name="connsiteX89" fmla="*/ 2002971 w 2527785"/>
                <a:gd name="connsiteY89" fmla="*/ 5094515 h 5225143"/>
                <a:gd name="connsiteX90" fmla="*/ 2013857 w 2527785"/>
                <a:gd name="connsiteY90" fmla="*/ 5127172 h 5225143"/>
                <a:gd name="connsiteX91" fmla="*/ 2002971 w 2527785"/>
                <a:gd name="connsiteY91" fmla="*/ 5181600 h 5225143"/>
                <a:gd name="connsiteX92" fmla="*/ 1970314 w 2527785"/>
                <a:gd name="connsiteY92" fmla="*/ 5192486 h 5225143"/>
                <a:gd name="connsiteX93" fmla="*/ 1730828 w 2527785"/>
                <a:gd name="connsiteY93" fmla="*/ 5203372 h 5225143"/>
                <a:gd name="connsiteX94" fmla="*/ 1480457 w 2527785"/>
                <a:gd name="connsiteY94" fmla="*/ 5192486 h 5225143"/>
                <a:gd name="connsiteX95" fmla="*/ 1502228 w 2527785"/>
                <a:gd name="connsiteY95" fmla="*/ 5148943 h 5225143"/>
                <a:gd name="connsiteX96" fmla="*/ 1480457 w 2527785"/>
                <a:gd name="connsiteY96" fmla="*/ 5094515 h 5225143"/>
                <a:gd name="connsiteX97" fmla="*/ 1458685 w 2527785"/>
                <a:gd name="connsiteY97" fmla="*/ 5072743 h 5225143"/>
                <a:gd name="connsiteX98" fmla="*/ 1447800 w 2527785"/>
                <a:gd name="connsiteY98" fmla="*/ 5029200 h 5225143"/>
                <a:gd name="connsiteX99" fmla="*/ 1404257 w 2527785"/>
                <a:gd name="connsiteY99" fmla="*/ 4985657 h 5225143"/>
                <a:gd name="connsiteX100" fmla="*/ 1371600 w 2527785"/>
                <a:gd name="connsiteY100" fmla="*/ 4191000 h 5225143"/>
                <a:gd name="connsiteX101" fmla="*/ 1386156 w 2527785"/>
                <a:gd name="connsiteY101" fmla="*/ 4046893 h 5225143"/>
                <a:gd name="connsiteX102" fmla="*/ 1368054 w 2527785"/>
                <a:gd name="connsiteY102" fmla="*/ 3847007 h 5225143"/>
                <a:gd name="connsiteX103" fmla="*/ 1319399 w 2527785"/>
                <a:gd name="connsiteY103" fmla="*/ 3777648 h 5225143"/>
                <a:gd name="connsiteX104" fmla="*/ 1250414 w 2527785"/>
                <a:gd name="connsiteY104" fmla="*/ 3553398 h 5225143"/>
                <a:gd name="connsiteX105" fmla="*/ 1208314 w 2527785"/>
                <a:gd name="connsiteY105" fmla="*/ 4169229 h 5225143"/>
                <a:gd name="connsiteX106" fmla="*/ 1197428 w 2527785"/>
                <a:gd name="connsiteY106" fmla="*/ 4680857 h 5225143"/>
                <a:gd name="connsiteX107" fmla="*/ 1164771 w 2527785"/>
                <a:gd name="connsiteY107" fmla="*/ 4735286 h 5225143"/>
                <a:gd name="connsiteX108" fmla="*/ 1143000 w 2527785"/>
                <a:gd name="connsiteY108" fmla="*/ 4811486 h 5225143"/>
                <a:gd name="connsiteX109" fmla="*/ 1099457 w 2527785"/>
                <a:gd name="connsiteY109" fmla="*/ 4865915 h 5225143"/>
                <a:gd name="connsiteX110" fmla="*/ 1077685 w 2527785"/>
                <a:gd name="connsiteY110" fmla="*/ 4931229 h 5225143"/>
                <a:gd name="connsiteX111" fmla="*/ 1066800 w 2527785"/>
                <a:gd name="connsiteY111" fmla="*/ 4963886 h 5225143"/>
                <a:gd name="connsiteX112" fmla="*/ 1077685 w 2527785"/>
                <a:gd name="connsiteY112" fmla="*/ 5072743 h 5225143"/>
                <a:gd name="connsiteX113" fmla="*/ 1066800 w 2527785"/>
                <a:gd name="connsiteY113" fmla="*/ 5105400 h 5225143"/>
                <a:gd name="connsiteX114" fmla="*/ 1023257 w 2527785"/>
                <a:gd name="connsiteY114" fmla="*/ 5127172 h 5225143"/>
                <a:gd name="connsiteX115" fmla="*/ 979714 w 2527785"/>
                <a:gd name="connsiteY115" fmla="*/ 5138057 h 5225143"/>
                <a:gd name="connsiteX116" fmla="*/ 957943 w 2527785"/>
                <a:gd name="connsiteY116" fmla="*/ 5159829 h 5225143"/>
                <a:gd name="connsiteX117" fmla="*/ 892628 w 2527785"/>
                <a:gd name="connsiteY117" fmla="*/ 5181600 h 5225143"/>
                <a:gd name="connsiteX118" fmla="*/ 859971 w 2527785"/>
                <a:gd name="connsiteY118" fmla="*/ 5203372 h 5225143"/>
                <a:gd name="connsiteX119" fmla="*/ 794657 w 2527785"/>
                <a:gd name="connsiteY119" fmla="*/ 5225143 h 5225143"/>
                <a:gd name="connsiteX120" fmla="*/ 642257 w 2527785"/>
                <a:gd name="connsiteY120" fmla="*/ 5214257 h 5225143"/>
                <a:gd name="connsiteX121" fmla="*/ 609600 w 2527785"/>
                <a:gd name="connsiteY121" fmla="*/ 5203372 h 5225143"/>
                <a:gd name="connsiteX122" fmla="*/ 500743 w 2527785"/>
                <a:gd name="connsiteY122" fmla="*/ 5181600 h 5225143"/>
                <a:gd name="connsiteX123" fmla="*/ 489857 w 2527785"/>
                <a:gd name="connsiteY123" fmla="*/ 4920343 h 5225143"/>
                <a:gd name="connsiteX124" fmla="*/ 522514 w 2527785"/>
                <a:gd name="connsiteY124" fmla="*/ 4909457 h 5225143"/>
                <a:gd name="connsiteX125" fmla="*/ 576943 w 2527785"/>
                <a:gd name="connsiteY125" fmla="*/ 4898572 h 5225143"/>
                <a:gd name="connsiteX126" fmla="*/ 609600 w 2527785"/>
                <a:gd name="connsiteY126" fmla="*/ 4637315 h 5225143"/>
                <a:gd name="connsiteX127" fmla="*/ 631371 w 2527785"/>
                <a:gd name="connsiteY127" fmla="*/ 4615543 h 5225143"/>
                <a:gd name="connsiteX128" fmla="*/ 653143 w 2527785"/>
                <a:gd name="connsiteY128" fmla="*/ 4528457 h 5225143"/>
                <a:gd name="connsiteX129" fmla="*/ 664028 w 2527785"/>
                <a:gd name="connsiteY129" fmla="*/ 4484915 h 5225143"/>
                <a:gd name="connsiteX130" fmla="*/ 685800 w 2527785"/>
                <a:gd name="connsiteY130" fmla="*/ 4441372 h 5225143"/>
                <a:gd name="connsiteX131" fmla="*/ 707571 w 2527785"/>
                <a:gd name="connsiteY131" fmla="*/ 4343400 h 5225143"/>
                <a:gd name="connsiteX132" fmla="*/ 696685 w 2527785"/>
                <a:gd name="connsiteY132" fmla="*/ 4288972 h 5225143"/>
                <a:gd name="connsiteX133" fmla="*/ 664028 w 2527785"/>
                <a:gd name="connsiteY133" fmla="*/ 4278086 h 5225143"/>
                <a:gd name="connsiteX134" fmla="*/ 685800 w 2527785"/>
                <a:gd name="connsiteY134" fmla="*/ 4093029 h 5225143"/>
                <a:gd name="connsiteX135" fmla="*/ 707571 w 2527785"/>
                <a:gd name="connsiteY135" fmla="*/ 3984172 h 5225143"/>
                <a:gd name="connsiteX136" fmla="*/ 729343 w 2527785"/>
                <a:gd name="connsiteY136" fmla="*/ 3951515 h 5225143"/>
                <a:gd name="connsiteX137" fmla="*/ 740228 w 2527785"/>
                <a:gd name="connsiteY137" fmla="*/ 3907972 h 5225143"/>
                <a:gd name="connsiteX138" fmla="*/ 762000 w 2527785"/>
                <a:gd name="connsiteY138" fmla="*/ 3875315 h 5225143"/>
                <a:gd name="connsiteX139" fmla="*/ 772885 w 2527785"/>
                <a:gd name="connsiteY139" fmla="*/ 3744686 h 5225143"/>
                <a:gd name="connsiteX140" fmla="*/ 783771 w 2527785"/>
                <a:gd name="connsiteY140" fmla="*/ 3679372 h 5225143"/>
                <a:gd name="connsiteX141" fmla="*/ 794657 w 2527785"/>
                <a:gd name="connsiteY141" fmla="*/ 3461657 h 5225143"/>
                <a:gd name="connsiteX142" fmla="*/ 805543 w 2527785"/>
                <a:gd name="connsiteY142" fmla="*/ 3429000 h 5225143"/>
                <a:gd name="connsiteX143" fmla="*/ 794657 w 2527785"/>
                <a:gd name="connsiteY143" fmla="*/ 2373086 h 5225143"/>
                <a:gd name="connsiteX144" fmla="*/ 751114 w 2527785"/>
                <a:gd name="connsiteY144" fmla="*/ 2351315 h 5225143"/>
                <a:gd name="connsiteX145" fmla="*/ 707571 w 2527785"/>
                <a:gd name="connsiteY145" fmla="*/ 2296886 h 5225143"/>
                <a:gd name="connsiteX146" fmla="*/ 620485 w 2527785"/>
                <a:gd name="connsiteY146" fmla="*/ 2307772 h 5225143"/>
                <a:gd name="connsiteX147" fmla="*/ 587828 w 2527785"/>
                <a:gd name="connsiteY147" fmla="*/ 2329543 h 5225143"/>
                <a:gd name="connsiteX148" fmla="*/ 566057 w 2527785"/>
                <a:gd name="connsiteY148" fmla="*/ 2394857 h 5225143"/>
                <a:gd name="connsiteX149" fmla="*/ 544285 w 2527785"/>
                <a:gd name="connsiteY149" fmla="*/ 2427515 h 5225143"/>
                <a:gd name="connsiteX150" fmla="*/ 533400 w 2527785"/>
                <a:gd name="connsiteY150" fmla="*/ 2710543 h 5225143"/>
                <a:gd name="connsiteX151" fmla="*/ 511628 w 2527785"/>
                <a:gd name="connsiteY151" fmla="*/ 2732315 h 5225143"/>
                <a:gd name="connsiteX152" fmla="*/ 478971 w 2527785"/>
                <a:gd name="connsiteY152" fmla="*/ 2797629 h 5225143"/>
                <a:gd name="connsiteX153" fmla="*/ 468085 w 2527785"/>
                <a:gd name="connsiteY153" fmla="*/ 2830286 h 5225143"/>
                <a:gd name="connsiteX154" fmla="*/ 446314 w 2527785"/>
                <a:gd name="connsiteY154" fmla="*/ 2906486 h 5225143"/>
                <a:gd name="connsiteX155" fmla="*/ 424543 w 2527785"/>
                <a:gd name="connsiteY155" fmla="*/ 2939143 h 5225143"/>
                <a:gd name="connsiteX156" fmla="*/ 381000 w 2527785"/>
                <a:gd name="connsiteY156" fmla="*/ 3015343 h 5225143"/>
                <a:gd name="connsiteX157" fmla="*/ 348343 w 2527785"/>
                <a:gd name="connsiteY157" fmla="*/ 3091543 h 5225143"/>
                <a:gd name="connsiteX158" fmla="*/ 315685 w 2527785"/>
                <a:gd name="connsiteY158" fmla="*/ 3145972 h 5225143"/>
                <a:gd name="connsiteX159" fmla="*/ 272143 w 2527785"/>
                <a:gd name="connsiteY159" fmla="*/ 3167743 h 5225143"/>
                <a:gd name="connsiteX160" fmla="*/ 152400 w 2527785"/>
                <a:gd name="connsiteY160" fmla="*/ 3113315 h 5225143"/>
                <a:gd name="connsiteX161" fmla="*/ 119743 w 2527785"/>
                <a:gd name="connsiteY161" fmla="*/ 3080657 h 5225143"/>
                <a:gd name="connsiteX162" fmla="*/ 0 w 2527785"/>
                <a:gd name="connsiteY162" fmla="*/ 3026229 h 5225143"/>
                <a:gd name="connsiteX163" fmla="*/ 21771 w 2527785"/>
                <a:gd name="connsiteY163" fmla="*/ 3004457 h 5225143"/>
                <a:gd name="connsiteX164" fmla="*/ 54428 w 2527785"/>
                <a:gd name="connsiteY164" fmla="*/ 2982686 h 5225143"/>
                <a:gd name="connsiteX165" fmla="*/ 65314 w 2527785"/>
                <a:gd name="connsiteY165" fmla="*/ 2950029 h 5225143"/>
                <a:gd name="connsiteX166" fmla="*/ 76200 w 2527785"/>
                <a:gd name="connsiteY166" fmla="*/ 2394857 h 5225143"/>
                <a:gd name="connsiteX167" fmla="*/ 97971 w 2527785"/>
                <a:gd name="connsiteY167" fmla="*/ 2329543 h 5225143"/>
                <a:gd name="connsiteX168" fmla="*/ 108857 w 2527785"/>
                <a:gd name="connsiteY168" fmla="*/ 2242457 h 5225143"/>
                <a:gd name="connsiteX169" fmla="*/ 130628 w 2527785"/>
                <a:gd name="connsiteY169" fmla="*/ 2111829 h 5225143"/>
                <a:gd name="connsiteX170" fmla="*/ 141514 w 2527785"/>
                <a:gd name="connsiteY170" fmla="*/ 2002972 h 5225143"/>
                <a:gd name="connsiteX171" fmla="*/ 152400 w 2527785"/>
                <a:gd name="connsiteY171" fmla="*/ 1959429 h 5225143"/>
                <a:gd name="connsiteX172" fmla="*/ 195943 w 2527785"/>
                <a:gd name="connsiteY172" fmla="*/ 1915886 h 5225143"/>
                <a:gd name="connsiteX173" fmla="*/ 239485 w 2527785"/>
                <a:gd name="connsiteY173" fmla="*/ 1861457 h 5225143"/>
                <a:gd name="connsiteX174" fmla="*/ 272143 w 2527785"/>
                <a:gd name="connsiteY174" fmla="*/ 1774372 h 5225143"/>
                <a:gd name="connsiteX175" fmla="*/ 283028 w 2527785"/>
                <a:gd name="connsiteY175" fmla="*/ 1741715 h 5225143"/>
                <a:gd name="connsiteX176" fmla="*/ 326571 w 2527785"/>
                <a:gd name="connsiteY176" fmla="*/ 1676400 h 5225143"/>
                <a:gd name="connsiteX177" fmla="*/ 315685 w 2527785"/>
                <a:gd name="connsiteY177" fmla="*/ 1458686 h 5225143"/>
                <a:gd name="connsiteX178" fmla="*/ 304800 w 2527785"/>
                <a:gd name="connsiteY178" fmla="*/ 1426029 h 5225143"/>
                <a:gd name="connsiteX179" fmla="*/ 293914 w 2527785"/>
                <a:gd name="connsiteY179" fmla="*/ 1186543 h 5225143"/>
                <a:gd name="connsiteX180" fmla="*/ 326571 w 2527785"/>
                <a:gd name="connsiteY180" fmla="*/ 1110343 h 5225143"/>
                <a:gd name="connsiteX181" fmla="*/ 370114 w 2527785"/>
                <a:gd name="connsiteY181" fmla="*/ 1066800 h 5225143"/>
                <a:gd name="connsiteX182" fmla="*/ 413657 w 2527785"/>
                <a:gd name="connsiteY182" fmla="*/ 1012372 h 5225143"/>
                <a:gd name="connsiteX183" fmla="*/ 446314 w 2527785"/>
                <a:gd name="connsiteY183" fmla="*/ 1001486 h 5225143"/>
                <a:gd name="connsiteX184" fmla="*/ 664028 w 2527785"/>
                <a:gd name="connsiteY184" fmla="*/ 979715 h 5225143"/>
                <a:gd name="connsiteX185" fmla="*/ 696685 w 2527785"/>
                <a:gd name="connsiteY185" fmla="*/ 968829 h 5225143"/>
                <a:gd name="connsiteX186" fmla="*/ 729343 w 2527785"/>
                <a:gd name="connsiteY186" fmla="*/ 947057 h 5225143"/>
                <a:gd name="connsiteX187" fmla="*/ 783771 w 2527785"/>
                <a:gd name="connsiteY187" fmla="*/ 936172 h 5225143"/>
                <a:gd name="connsiteX188" fmla="*/ 968828 w 2527785"/>
                <a:gd name="connsiteY188" fmla="*/ 914400 h 5225143"/>
                <a:gd name="connsiteX189" fmla="*/ 957943 w 2527785"/>
                <a:gd name="connsiteY189" fmla="*/ 881743 h 5225143"/>
                <a:gd name="connsiteX190" fmla="*/ 914400 w 2527785"/>
                <a:gd name="connsiteY190" fmla="*/ 838200 h 5225143"/>
                <a:gd name="connsiteX191" fmla="*/ 903514 w 2527785"/>
                <a:gd name="connsiteY191" fmla="*/ 794657 h 5225143"/>
                <a:gd name="connsiteX192" fmla="*/ 881743 w 2527785"/>
                <a:gd name="connsiteY192" fmla="*/ 729343 h 5225143"/>
                <a:gd name="connsiteX193" fmla="*/ 870857 w 2527785"/>
                <a:gd name="connsiteY193" fmla="*/ 674915 h 5225143"/>
                <a:gd name="connsiteX194" fmla="*/ 859971 w 2527785"/>
                <a:gd name="connsiteY194" fmla="*/ 642257 h 5225143"/>
                <a:gd name="connsiteX195" fmla="*/ 849085 w 2527785"/>
                <a:gd name="connsiteY195" fmla="*/ 576943 h 5225143"/>
                <a:gd name="connsiteX196" fmla="*/ 827314 w 2527785"/>
                <a:gd name="connsiteY196" fmla="*/ 544286 h 5225143"/>
                <a:gd name="connsiteX197" fmla="*/ 805543 w 2527785"/>
                <a:gd name="connsiteY197" fmla="*/ 500743 h 5225143"/>
                <a:gd name="connsiteX198" fmla="*/ 772885 w 2527785"/>
                <a:gd name="connsiteY198" fmla="*/ 424543 h 5225143"/>
                <a:gd name="connsiteX199" fmla="*/ 751114 w 2527785"/>
                <a:gd name="connsiteY199" fmla="*/ 348343 h 5225143"/>
                <a:gd name="connsiteX200" fmla="*/ 794657 w 2527785"/>
                <a:gd name="connsiteY200" fmla="*/ 272143 h 5225143"/>
                <a:gd name="connsiteX201" fmla="*/ 827314 w 2527785"/>
                <a:gd name="connsiteY201" fmla="*/ 250372 h 5225143"/>
                <a:gd name="connsiteX202" fmla="*/ 903514 w 2527785"/>
                <a:gd name="connsiteY202" fmla="*/ 195943 h 5225143"/>
                <a:gd name="connsiteX203" fmla="*/ 968828 w 2527785"/>
                <a:gd name="connsiteY203" fmla="*/ 108857 h 5225143"/>
                <a:gd name="connsiteX204" fmla="*/ 1001485 w 2527785"/>
                <a:gd name="connsiteY204" fmla="*/ 97972 h 5225143"/>
                <a:gd name="connsiteX205" fmla="*/ 1034143 w 2527785"/>
                <a:gd name="connsiteY205" fmla="*/ 76200 h 5225143"/>
                <a:gd name="connsiteX206" fmla="*/ 1153885 w 2527785"/>
                <a:gd name="connsiteY206" fmla="*/ 54429 h 5225143"/>
                <a:gd name="connsiteX207" fmla="*/ 1284514 w 2527785"/>
                <a:gd name="connsiteY207" fmla="*/ 32657 h 5225143"/>
                <a:gd name="connsiteX208" fmla="*/ 1317171 w 2527785"/>
                <a:gd name="connsiteY208" fmla="*/ 10886 h 5225143"/>
                <a:gd name="connsiteX209" fmla="*/ 1513114 w 2527785"/>
                <a:gd name="connsiteY209" fmla="*/ 43543 h 5225143"/>
                <a:gd name="connsiteX210" fmla="*/ 1545771 w 2527785"/>
                <a:gd name="connsiteY210" fmla="*/ 76200 h 5225143"/>
                <a:gd name="connsiteX211" fmla="*/ 1578428 w 2527785"/>
                <a:gd name="connsiteY211" fmla="*/ 97972 h 52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527785" h="5225143">
                  <a:moveTo>
                    <a:pt x="979714" y="859972"/>
                  </a:moveTo>
                  <a:cubicBezTo>
                    <a:pt x="957943" y="841829"/>
                    <a:pt x="933062" y="826871"/>
                    <a:pt x="914400" y="805543"/>
                  </a:cubicBezTo>
                  <a:cubicBezTo>
                    <a:pt x="906844" y="796908"/>
                    <a:pt x="909087" y="782917"/>
                    <a:pt x="903514" y="772886"/>
                  </a:cubicBezTo>
                  <a:cubicBezTo>
                    <a:pt x="890807" y="750013"/>
                    <a:pt x="878473" y="726074"/>
                    <a:pt x="859971" y="707572"/>
                  </a:cubicBezTo>
                  <a:lnTo>
                    <a:pt x="794657" y="642257"/>
                  </a:lnTo>
                  <a:lnTo>
                    <a:pt x="772885" y="620486"/>
                  </a:lnTo>
                  <a:cubicBezTo>
                    <a:pt x="776514" y="551543"/>
                    <a:pt x="778476" y="482492"/>
                    <a:pt x="783771" y="413657"/>
                  </a:cubicBezTo>
                  <a:cubicBezTo>
                    <a:pt x="785739" y="388075"/>
                    <a:pt x="787284" y="362033"/>
                    <a:pt x="794657" y="337457"/>
                  </a:cubicBezTo>
                  <a:cubicBezTo>
                    <a:pt x="798416" y="324926"/>
                    <a:pt x="809171" y="315686"/>
                    <a:pt x="816428" y="304800"/>
                  </a:cubicBezTo>
                  <a:cubicBezTo>
                    <a:pt x="819916" y="290847"/>
                    <a:pt x="830391" y="244218"/>
                    <a:pt x="838200" y="228600"/>
                  </a:cubicBezTo>
                  <a:cubicBezTo>
                    <a:pt x="844051" y="216898"/>
                    <a:pt x="854120" y="207645"/>
                    <a:pt x="859971" y="195943"/>
                  </a:cubicBezTo>
                  <a:cubicBezTo>
                    <a:pt x="865103" y="185680"/>
                    <a:pt x="863972" y="172466"/>
                    <a:pt x="870857" y="163286"/>
                  </a:cubicBezTo>
                  <a:cubicBezTo>
                    <a:pt x="891153" y="136224"/>
                    <a:pt x="957612" y="76311"/>
                    <a:pt x="990600" y="65315"/>
                  </a:cubicBezTo>
                  <a:cubicBezTo>
                    <a:pt x="1001486" y="61686"/>
                    <a:pt x="1012710" y="58949"/>
                    <a:pt x="1023257" y="54429"/>
                  </a:cubicBezTo>
                  <a:cubicBezTo>
                    <a:pt x="1038172" y="48036"/>
                    <a:pt x="1051606" y="38355"/>
                    <a:pt x="1066800" y="32657"/>
                  </a:cubicBezTo>
                  <a:cubicBezTo>
                    <a:pt x="1080808" y="27404"/>
                    <a:pt x="1095714" y="24907"/>
                    <a:pt x="1110343" y="21772"/>
                  </a:cubicBezTo>
                  <a:cubicBezTo>
                    <a:pt x="1146526" y="14019"/>
                    <a:pt x="1219200" y="0"/>
                    <a:pt x="1219200" y="0"/>
                  </a:cubicBezTo>
                  <a:cubicBezTo>
                    <a:pt x="1338943" y="3629"/>
                    <a:pt x="1459405" y="-2717"/>
                    <a:pt x="1578428" y="10886"/>
                  </a:cubicBezTo>
                  <a:cubicBezTo>
                    <a:pt x="1591426" y="12372"/>
                    <a:pt x="1591686" y="33610"/>
                    <a:pt x="1600200" y="43543"/>
                  </a:cubicBezTo>
                  <a:cubicBezTo>
                    <a:pt x="1613558" y="59128"/>
                    <a:pt x="1643743" y="87086"/>
                    <a:pt x="1643743" y="87086"/>
                  </a:cubicBezTo>
                  <a:cubicBezTo>
                    <a:pt x="1647371" y="101600"/>
                    <a:pt x="1650329" y="116299"/>
                    <a:pt x="1654628" y="130629"/>
                  </a:cubicBezTo>
                  <a:cubicBezTo>
                    <a:pt x="1661222" y="152610"/>
                    <a:pt x="1669143" y="174172"/>
                    <a:pt x="1676400" y="195943"/>
                  </a:cubicBezTo>
                  <a:lnTo>
                    <a:pt x="1687285" y="228600"/>
                  </a:lnTo>
                  <a:lnTo>
                    <a:pt x="1698171" y="261257"/>
                  </a:lnTo>
                  <a:lnTo>
                    <a:pt x="1709057" y="293915"/>
                  </a:lnTo>
                  <a:cubicBezTo>
                    <a:pt x="1699978" y="466402"/>
                    <a:pt x="1704113" y="464089"/>
                    <a:pt x="1687285" y="598715"/>
                  </a:cubicBezTo>
                  <a:cubicBezTo>
                    <a:pt x="1684103" y="624175"/>
                    <a:pt x="1680990" y="649671"/>
                    <a:pt x="1676400" y="674915"/>
                  </a:cubicBezTo>
                  <a:cubicBezTo>
                    <a:pt x="1673724" y="689634"/>
                    <a:pt x="1668760" y="703853"/>
                    <a:pt x="1665514" y="718457"/>
                  </a:cubicBezTo>
                  <a:cubicBezTo>
                    <a:pt x="1661500" y="736519"/>
                    <a:pt x="1661125" y="755562"/>
                    <a:pt x="1654628" y="772886"/>
                  </a:cubicBezTo>
                  <a:cubicBezTo>
                    <a:pt x="1650034" y="785136"/>
                    <a:pt x="1638708" y="793841"/>
                    <a:pt x="1632857" y="805543"/>
                  </a:cubicBezTo>
                  <a:cubicBezTo>
                    <a:pt x="1627725" y="815806"/>
                    <a:pt x="1627875" y="828361"/>
                    <a:pt x="1621971" y="838200"/>
                  </a:cubicBezTo>
                  <a:cubicBezTo>
                    <a:pt x="1616691" y="847001"/>
                    <a:pt x="1606611" y="851958"/>
                    <a:pt x="1600200" y="859972"/>
                  </a:cubicBezTo>
                  <a:cubicBezTo>
                    <a:pt x="1592027" y="870188"/>
                    <a:pt x="1585685" y="881743"/>
                    <a:pt x="1578428" y="892629"/>
                  </a:cubicBezTo>
                  <a:cubicBezTo>
                    <a:pt x="1574800" y="903515"/>
                    <a:pt x="1574212" y="915949"/>
                    <a:pt x="1567543" y="925286"/>
                  </a:cubicBezTo>
                  <a:cubicBezTo>
                    <a:pt x="1555612" y="941989"/>
                    <a:pt x="1524000" y="968829"/>
                    <a:pt x="1524000" y="968829"/>
                  </a:cubicBezTo>
                  <a:cubicBezTo>
                    <a:pt x="1553028" y="976086"/>
                    <a:pt x="1581239" y="988468"/>
                    <a:pt x="1611085" y="990600"/>
                  </a:cubicBezTo>
                  <a:cubicBezTo>
                    <a:pt x="1825121" y="1005889"/>
                    <a:pt x="1712643" y="998495"/>
                    <a:pt x="1948543" y="1012372"/>
                  </a:cubicBezTo>
                  <a:cubicBezTo>
                    <a:pt x="1959429" y="1016000"/>
                    <a:pt x="1969948" y="1021007"/>
                    <a:pt x="1981200" y="1023257"/>
                  </a:cubicBezTo>
                  <a:cubicBezTo>
                    <a:pt x="2067974" y="1040612"/>
                    <a:pt x="2041791" y="1027046"/>
                    <a:pt x="2122714" y="1045029"/>
                  </a:cubicBezTo>
                  <a:cubicBezTo>
                    <a:pt x="2133915" y="1047518"/>
                    <a:pt x="2144485" y="1052286"/>
                    <a:pt x="2155371" y="1055915"/>
                  </a:cubicBezTo>
                  <a:cubicBezTo>
                    <a:pt x="2168540" y="1187604"/>
                    <a:pt x="2154726" y="1130179"/>
                    <a:pt x="2188028" y="1230086"/>
                  </a:cubicBezTo>
                  <a:cubicBezTo>
                    <a:pt x="2191657" y="1240972"/>
                    <a:pt x="2189954" y="1255575"/>
                    <a:pt x="2198914" y="1262743"/>
                  </a:cubicBezTo>
                  <a:lnTo>
                    <a:pt x="2253343" y="1306286"/>
                  </a:lnTo>
                  <a:cubicBezTo>
                    <a:pt x="2278299" y="1381160"/>
                    <a:pt x="2244165" y="1290227"/>
                    <a:pt x="2296885" y="1382486"/>
                  </a:cubicBezTo>
                  <a:cubicBezTo>
                    <a:pt x="2334568" y="1448431"/>
                    <a:pt x="2278592" y="1385964"/>
                    <a:pt x="2329543" y="1436915"/>
                  </a:cubicBezTo>
                  <a:cubicBezTo>
                    <a:pt x="2356045" y="1516422"/>
                    <a:pt x="2345748" y="1479965"/>
                    <a:pt x="2362200" y="1545772"/>
                  </a:cubicBezTo>
                  <a:cubicBezTo>
                    <a:pt x="2365828" y="1614715"/>
                    <a:pt x="2366835" y="1683845"/>
                    <a:pt x="2373085" y="1752600"/>
                  </a:cubicBezTo>
                  <a:cubicBezTo>
                    <a:pt x="2374124" y="1764027"/>
                    <a:pt x="2382630" y="1773861"/>
                    <a:pt x="2383971" y="1785257"/>
                  </a:cubicBezTo>
                  <a:cubicBezTo>
                    <a:pt x="2389922" y="1835838"/>
                    <a:pt x="2390381" y="1886925"/>
                    <a:pt x="2394857" y="1937657"/>
                  </a:cubicBezTo>
                  <a:cubicBezTo>
                    <a:pt x="2414104" y="2155793"/>
                    <a:pt x="2394140" y="2087911"/>
                    <a:pt x="2427514" y="2188029"/>
                  </a:cubicBezTo>
                  <a:cubicBezTo>
                    <a:pt x="2431143" y="2246086"/>
                    <a:pt x="2432311" y="2304349"/>
                    <a:pt x="2438400" y="2362200"/>
                  </a:cubicBezTo>
                  <a:cubicBezTo>
                    <a:pt x="2439601" y="2373611"/>
                    <a:pt x="2447232" y="2383568"/>
                    <a:pt x="2449285" y="2394857"/>
                  </a:cubicBezTo>
                  <a:cubicBezTo>
                    <a:pt x="2455718" y="2430241"/>
                    <a:pt x="2453224" y="2478935"/>
                    <a:pt x="2471057" y="2514600"/>
                  </a:cubicBezTo>
                  <a:cubicBezTo>
                    <a:pt x="2476908" y="2526302"/>
                    <a:pt x="2485571" y="2536371"/>
                    <a:pt x="2492828" y="2547257"/>
                  </a:cubicBezTo>
                  <a:cubicBezTo>
                    <a:pt x="2517383" y="2645475"/>
                    <a:pt x="2505138" y="2605956"/>
                    <a:pt x="2525485" y="2667000"/>
                  </a:cubicBezTo>
                  <a:cubicBezTo>
                    <a:pt x="2521857" y="2815772"/>
                    <a:pt x="2538511" y="2966433"/>
                    <a:pt x="2514600" y="3113315"/>
                  </a:cubicBezTo>
                  <a:cubicBezTo>
                    <a:pt x="2510913" y="3135966"/>
                    <a:pt x="2449285" y="3135086"/>
                    <a:pt x="2449285" y="3135086"/>
                  </a:cubicBezTo>
                  <a:cubicBezTo>
                    <a:pt x="2365828" y="3131457"/>
                    <a:pt x="2281548" y="3136442"/>
                    <a:pt x="2198914" y="3124200"/>
                  </a:cubicBezTo>
                  <a:cubicBezTo>
                    <a:pt x="2163215" y="3118911"/>
                    <a:pt x="2152231" y="3081243"/>
                    <a:pt x="2133600" y="3058886"/>
                  </a:cubicBezTo>
                  <a:cubicBezTo>
                    <a:pt x="2123745" y="3047059"/>
                    <a:pt x="2111829" y="3037115"/>
                    <a:pt x="2100943" y="3026229"/>
                  </a:cubicBezTo>
                  <a:cubicBezTo>
                    <a:pt x="2097314" y="3015343"/>
                    <a:pt x="2093209" y="3004605"/>
                    <a:pt x="2090057" y="2993572"/>
                  </a:cubicBezTo>
                  <a:cubicBezTo>
                    <a:pt x="2078091" y="2951691"/>
                    <a:pt x="2082764" y="2944532"/>
                    <a:pt x="2057400" y="2906486"/>
                  </a:cubicBezTo>
                  <a:cubicBezTo>
                    <a:pt x="2051707" y="2897947"/>
                    <a:pt x="2042885" y="2891972"/>
                    <a:pt x="2035628" y="2884715"/>
                  </a:cubicBezTo>
                  <a:cubicBezTo>
                    <a:pt x="2029024" y="2746018"/>
                    <a:pt x="2041008" y="2683137"/>
                    <a:pt x="2002971" y="2569029"/>
                  </a:cubicBezTo>
                  <a:cubicBezTo>
                    <a:pt x="1999342" y="2558143"/>
                    <a:pt x="1997217" y="2546635"/>
                    <a:pt x="1992085" y="2536372"/>
                  </a:cubicBezTo>
                  <a:cubicBezTo>
                    <a:pt x="1986234" y="2524670"/>
                    <a:pt x="1977571" y="2514601"/>
                    <a:pt x="1970314" y="2503715"/>
                  </a:cubicBezTo>
                  <a:cubicBezTo>
                    <a:pt x="1966685" y="2489201"/>
                    <a:pt x="1966119" y="2473554"/>
                    <a:pt x="1959428" y="2460172"/>
                  </a:cubicBezTo>
                  <a:cubicBezTo>
                    <a:pt x="1954838" y="2450992"/>
                    <a:pt x="1940902" y="2448137"/>
                    <a:pt x="1937657" y="2438400"/>
                  </a:cubicBezTo>
                  <a:cubicBezTo>
                    <a:pt x="1932507" y="2422949"/>
                    <a:pt x="1916308" y="2268248"/>
                    <a:pt x="1915885" y="2264229"/>
                  </a:cubicBezTo>
                  <a:cubicBezTo>
                    <a:pt x="1903008" y="2141894"/>
                    <a:pt x="1935589" y="2175766"/>
                    <a:pt x="1872343" y="2133600"/>
                  </a:cubicBezTo>
                  <a:cubicBezTo>
                    <a:pt x="1861457" y="2137229"/>
                    <a:pt x="1847799" y="2136372"/>
                    <a:pt x="1839685" y="2144486"/>
                  </a:cubicBezTo>
                  <a:cubicBezTo>
                    <a:pt x="1831571" y="2152600"/>
                    <a:pt x="1833932" y="2166880"/>
                    <a:pt x="1828800" y="2177143"/>
                  </a:cubicBezTo>
                  <a:cubicBezTo>
                    <a:pt x="1822949" y="2188845"/>
                    <a:pt x="1814285" y="2198914"/>
                    <a:pt x="1807028" y="2209800"/>
                  </a:cubicBezTo>
                  <a:lnTo>
                    <a:pt x="1785257" y="2275115"/>
                  </a:lnTo>
                  <a:lnTo>
                    <a:pt x="1774371" y="2307772"/>
                  </a:lnTo>
                  <a:cubicBezTo>
                    <a:pt x="1770742" y="2445658"/>
                    <a:pt x="1770205" y="2583659"/>
                    <a:pt x="1763485" y="2721429"/>
                  </a:cubicBezTo>
                  <a:cubicBezTo>
                    <a:pt x="1762926" y="2732890"/>
                    <a:pt x="1754850" y="2742834"/>
                    <a:pt x="1752600" y="2754086"/>
                  </a:cubicBezTo>
                  <a:cubicBezTo>
                    <a:pt x="1747568" y="2779246"/>
                    <a:pt x="1745343" y="2804886"/>
                    <a:pt x="1741714" y="2830286"/>
                  </a:cubicBezTo>
                  <a:cubicBezTo>
                    <a:pt x="1745343" y="3037115"/>
                    <a:pt x="1747011" y="3243987"/>
                    <a:pt x="1752600" y="3450772"/>
                  </a:cubicBezTo>
                  <a:cubicBezTo>
                    <a:pt x="1754269" y="3512542"/>
                    <a:pt x="1755493" y="3574556"/>
                    <a:pt x="1763485" y="3635829"/>
                  </a:cubicBezTo>
                  <a:cubicBezTo>
                    <a:pt x="1766453" y="3658585"/>
                    <a:pt x="1785257" y="3701143"/>
                    <a:pt x="1785257" y="3701143"/>
                  </a:cubicBezTo>
                  <a:cubicBezTo>
                    <a:pt x="1805708" y="3885195"/>
                    <a:pt x="1777610" y="3735179"/>
                    <a:pt x="1817914" y="3842657"/>
                  </a:cubicBezTo>
                  <a:cubicBezTo>
                    <a:pt x="1823167" y="3856665"/>
                    <a:pt x="1822109" y="3872818"/>
                    <a:pt x="1828800" y="3886200"/>
                  </a:cubicBezTo>
                  <a:cubicBezTo>
                    <a:pt x="1833390" y="3895380"/>
                    <a:pt x="1844160" y="3899958"/>
                    <a:pt x="1850571" y="3907972"/>
                  </a:cubicBezTo>
                  <a:cubicBezTo>
                    <a:pt x="1858744" y="3918188"/>
                    <a:pt x="1865086" y="3929743"/>
                    <a:pt x="1872343" y="3940629"/>
                  </a:cubicBezTo>
                  <a:cubicBezTo>
                    <a:pt x="1899965" y="4023496"/>
                    <a:pt x="1889613" y="3983440"/>
                    <a:pt x="1905000" y="4060372"/>
                  </a:cubicBezTo>
                  <a:cubicBezTo>
                    <a:pt x="1908628" y="4274458"/>
                    <a:pt x="1910100" y="4488591"/>
                    <a:pt x="1915885" y="4702629"/>
                  </a:cubicBezTo>
                  <a:cubicBezTo>
                    <a:pt x="1916302" y="4718043"/>
                    <a:pt x="1899231" y="4859124"/>
                    <a:pt x="1948543" y="4898572"/>
                  </a:cubicBezTo>
                  <a:cubicBezTo>
                    <a:pt x="1957503" y="4905740"/>
                    <a:pt x="1970314" y="4905829"/>
                    <a:pt x="1981200" y="4909457"/>
                  </a:cubicBezTo>
                  <a:cubicBezTo>
                    <a:pt x="2010826" y="4998343"/>
                    <a:pt x="1979563" y="4895553"/>
                    <a:pt x="2002971" y="5094515"/>
                  </a:cubicBezTo>
                  <a:cubicBezTo>
                    <a:pt x="2004312" y="5105911"/>
                    <a:pt x="2010228" y="5116286"/>
                    <a:pt x="2013857" y="5127172"/>
                  </a:cubicBezTo>
                  <a:cubicBezTo>
                    <a:pt x="2010228" y="5145315"/>
                    <a:pt x="2013234" y="5166205"/>
                    <a:pt x="2002971" y="5181600"/>
                  </a:cubicBezTo>
                  <a:cubicBezTo>
                    <a:pt x="1996606" y="5191147"/>
                    <a:pt x="1981752" y="5191571"/>
                    <a:pt x="1970314" y="5192486"/>
                  </a:cubicBezTo>
                  <a:cubicBezTo>
                    <a:pt x="1890657" y="5198859"/>
                    <a:pt x="1810657" y="5199743"/>
                    <a:pt x="1730828" y="5203372"/>
                  </a:cubicBezTo>
                  <a:lnTo>
                    <a:pt x="1480457" y="5192486"/>
                  </a:lnTo>
                  <a:cubicBezTo>
                    <a:pt x="1464671" y="5188727"/>
                    <a:pt x="1502228" y="5165170"/>
                    <a:pt x="1502228" y="5148943"/>
                  </a:cubicBezTo>
                  <a:cubicBezTo>
                    <a:pt x="1502228" y="5129403"/>
                    <a:pt x="1490152" y="5111481"/>
                    <a:pt x="1480457" y="5094515"/>
                  </a:cubicBezTo>
                  <a:cubicBezTo>
                    <a:pt x="1475365" y="5085604"/>
                    <a:pt x="1465942" y="5080000"/>
                    <a:pt x="1458685" y="5072743"/>
                  </a:cubicBezTo>
                  <a:cubicBezTo>
                    <a:pt x="1455057" y="5058229"/>
                    <a:pt x="1455729" y="5041887"/>
                    <a:pt x="1447800" y="5029200"/>
                  </a:cubicBezTo>
                  <a:cubicBezTo>
                    <a:pt x="1436921" y="5011794"/>
                    <a:pt x="1404257" y="4985657"/>
                    <a:pt x="1404257" y="4985657"/>
                  </a:cubicBezTo>
                  <a:cubicBezTo>
                    <a:pt x="1301895" y="4678580"/>
                    <a:pt x="1374617" y="4347461"/>
                    <a:pt x="1371600" y="4191000"/>
                  </a:cubicBezTo>
                  <a:cubicBezTo>
                    <a:pt x="1368583" y="4034539"/>
                    <a:pt x="1386747" y="4104225"/>
                    <a:pt x="1386156" y="4046893"/>
                  </a:cubicBezTo>
                  <a:cubicBezTo>
                    <a:pt x="1385565" y="3989561"/>
                    <a:pt x="1379180" y="3891881"/>
                    <a:pt x="1368054" y="3847007"/>
                  </a:cubicBezTo>
                  <a:cubicBezTo>
                    <a:pt x="1356928" y="3802133"/>
                    <a:pt x="1339006" y="3826583"/>
                    <a:pt x="1319399" y="3777648"/>
                  </a:cubicBezTo>
                  <a:cubicBezTo>
                    <a:pt x="1299792" y="3728713"/>
                    <a:pt x="1268928" y="3488135"/>
                    <a:pt x="1250414" y="3553398"/>
                  </a:cubicBezTo>
                  <a:cubicBezTo>
                    <a:pt x="1231900" y="3618661"/>
                    <a:pt x="1270710" y="4075634"/>
                    <a:pt x="1208314" y="4169229"/>
                  </a:cubicBezTo>
                  <a:cubicBezTo>
                    <a:pt x="1204685" y="4339772"/>
                    <a:pt x="1204246" y="4510412"/>
                    <a:pt x="1197428" y="4680857"/>
                  </a:cubicBezTo>
                  <a:cubicBezTo>
                    <a:pt x="1196250" y="4710300"/>
                    <a:pt x="1183072" y="4716986"/>
                    <a:pt x="1164771" y="4735286"/>
                  </a:cubicBezTo>
                  <a:cubicBezTo>
                    <a:pt x="1161285" y="4749231"/>
                    <a:pt x="1150806" y="4795874"/>
                    <a:pt x="1143000" y="4811486"/>
                  </a:cubicBezTo>
                  <a:cubicBezTo>
                    <a:pt x="1129269" y="4838947"/>
                    <a:pt x="1119705" y="4845666"/>
                    <a:pt x="1099457" y="4865915"/>
                  </a:cubicBezTo>
                  <a:lnTo>
                    <a:pt x="1077685" y="4931229"/>
                  </a:lnTo>
                  <a:lnTo>
                    <a:pt x="1066800" y="4963886"/>
                  </a:lnTo>
                  <a:cubicBezTo>
                    <a:pt x="1070428" y="5000172"/>
                    <a:pt x="1077685" y="5036276"/>
                    <a:pt x="1077685" y="5072743"/>
                  </a:cubicBezTo>
                  <a:cubicBezTo>
                    <a:pt x="1077685" y="5084217"/>
                    <a:pt x="1074914" y="5097286"/>
                    <a:pt x="1066800" y="5105400"/>
                  </a:cubicBezTo>
                  <a:cubicBezTo>
                    <a:pt x="1055325" y="5116875"/>
                    <a:pt x="1038451" y="5121474"/>
                    <a:pt x="1023257" y="5127172"/>
                  </a:cubicBezTo>
                  <a:cubicBezTo>
                    <a:pt x="1009249" y="5132425"/>
                    <a:pt x="994228" y="5134429"/>
                    <a:pt x="979714" y="5138057"/>
                  </a:cubicBezTo>
                  <a:cubicBezTo>
                    <a:pt x="972457" y="5145314"/>
                    <a:pt x="967123" y="5155239"/>
                    <a:pt x="957943" y="5159829"/>
                  </a:cubicBezTo>
                  <a:cubicBezTo>
                    <a:pt x="937417" y="5170092"/>
                    <a:pt x="892628" y="5181600"/>
                    <a:pt x="892628" y="5181600"/>
                  </a:cubicBezTo>
                  <a:cubicBezTo>
                    <a:pt x="881742" y="5188857"/>
                    <a:pt x="871926" y="5198058"/>
                    <a:pt x="859971" y="5203372"/>
                  </a:cubicBezTo>
                  <a:cubicBezTo>
                    <a:pt x="839000" y="5212693"/>
                    <a:pt x="794657" y="5225143"/>
                    <a:pt x="794657" y="5225143"/>
                  </a:cubicBezTo>
                  <a:cubicBezTo>
                    <a:pt x="743857" y="5221514"/>
                    <a:pt x="692838" y="5220208"/>
                    <a:pt x="642257" y="5214257"/>
                  </a:cubicBezTo>
                  <a:cubicBezTo>
                    <a:pt x="630861" y="5212916"/>
                    <a:pt x="620781" y="5205952"/>
                    <a:pt x="609600" y="5203372"/>
                  </a:cubicBezTo>
                  <a:cubicBezTo>
                    <a:pt x="573543" y="5195051"/>
                    <a:pt x="537029" y="5188857"/>
                    <a:pt x="500743" y="5181600"/>
                  </a:cubicBezTo>
                  <a:cubicBezTo>
                    <a:pt x="485694" y="5091311"/>
                    <a:pt x="461540" y="5012374"/>
                    <a:pt x="489857" y="4920343"/>
                  </a:cubicBezTo>
                  <a:cubicBezTo>
                    <a:pt x="493231" y="4909376"/>
                    <a:pt x="511382" y="4912240"/>
                    <a:pt x="522514" y="4909457"/>
                  </a:cubicBezTo>
                  <a:cubicBezTo>
                    <a:pt x="540464" y="4904970"/>
                    <a:pt x="558800" y="4902200"/>
                    <a:pt x="576943" y="4898572"/>
                  </a:cubicBezTo>
                  <a:cubicBezTo>
                    <a:pt x="583721" y="4756220"/>
                    <a:pt x="546322" y="4716413"/>
                    <a:pt x="609600" y="4637315"/>
                  </a:cubicBezTo>
                  <a:cubicBezTo>
                    <a:pt x="616011" y="4629301"/>
                    <a:pt x="624114" y="4622800"/>
                    <a:pt x="631371" y="4615543"/>
                  </a:cubicBezTo>
                  <a:cubicBezTo>
                    <a:pt x="653506" y="4504874"/>
                    <a:pt x="630826" y="4606570"/>
                    <a:pt x="653143" y="4528457"/>
                  </a:cubicBezTo>
                  <a:cubicBezTo>
                    <a:pt x="657253" y="4514072"/>
                    <a:pt x="658775" y="4498923"/>
                    <a:pt x="664028" y="4484915"/>
                  </a:cubicBezTo>
                  <a:cubicBezTo>
                    <a:pt x="669726" y="4469721"/>
                    <a:pt x="678543" y="4455886"/>
                    <a:pt x="685800" y="4441372"/>
                  </a:cubicBezTo>
                  <a:cubicBezTo>
                    <a:pt x="689997" y="4424582"/>
                    <a:pt x="707571" y="4357215"/>
                    <a:pt x="707571" y="4343400"/>
                  </a:cubicBezTo>
                  <a:cubicBezTo>
                    <a:pt x="707571" y="4324898"/>
                    <a:pt x="706948" y="4304367"/>
                    <a:pt x="696685" y="4288972"/>
                  </a:cubicBezTo>
                  <a:cubicBezTo>
                    <a:pt x="690320" y="4279425"/>
                    <a:pt x="674914" y="4281715"/>
                    <a:pt x="664028" y="4278086"/>
                  </a:cubicBezTo>
                  <a:cubicBezTo>
                    <a:pt x="689522" y="4099632"/>
                    <a:pt x="658929" y="4321439"/>
                    <a:pt x="685800" y="4093029"/>
                  </a:cubicBezTo>
                  <a:cubicBezTo>
                    <a:pt x="688886" y="4066796"/>
                    <a:pt x="692784" y="4013744"/>
                    <a:pt x="707571" y="3984172"/>
                  </a:cubicBezTo>
                  <a:cubicBezTo>
                    <a:pt x="713422" y="3972470"/>
                    <a:pt x="722086" y="3962401"/>
                    <a:pt x="729343" y="3951515"/>
                  </a:cubicBezTo>
                  <a:cubicBezTo>
                    <a:pt x="732971" y="3937001"/>
                    <a:pt x="734335" y="3921723"/>
                    <a:pt x="740228" y="3907972"/>
                  </a:cubicBezTo>
                  <a:cubicBezTo>
                    <a:pt x="745382" y="3895947"/>
                    <a:pt x="759434" y="3888144"/>
                    <a:pt x="762000" y="3875315"/>
                  </a:cubicBezTo>
                  <a:cubicBezTo>
                    <a:pt x="770569" y="3832470"/>
                    <a:pt x="768060" y="3788113"/>
                    <a:pt x="772885" y="3744686"/>
                  </a:cubicBezTo>
                  <a:cubicBezTo>
                    <a:pt x="775322" y="3722749"/>
                    <a:pt x="780142" y="3701143"/>
                    <a:pt x="783771" y="3679372"/>
                  </a:cubicBezTo>
                  <a:cubicBezTo>
                    <a:pt x="787400" y="3606800"/>
                    <a:pt x="788362" y="3534046"/>
                    <a:pt x="794657" y="3461657"/>
                  </a:cubicBezTo>
                  <a:cubicBezTo>
                    <a:pt x="795651" y="3450226"/>
                    <a:pt x="805543" y="3440475"/>
                    <a:pt x="805543" y="3429000"/>
                  </a:cubicBezTo>
                  <a:cubicBezTo>
                    <a:pt x="805543" y="3077010"/>
                    <a:pt x="812412" y="2724628"/>
                    <a:pt x="794657" y="2373086"/>
                  </a:cubicBezTo>
                  <a:cubicBezTo>
                    <a:pt x="793838" y="2356879"/>
                    <a:pt x="765628" y="2358572"/>
                    <a:pt x="751114" y="2351315"/>
                  </a:cubicBezTo>
                  <a:cubicBezTo>
                    <a:pt x="749071" y="2348251"/>
                    <a:pt x="718653" y="2297994"/>
                    <a:pt x="707571" y="2296886"/>
                  </a:cubicBezTo>
                  <a:cubicBezTo>
                    <a:pt x="678462" y="2293975"/>
                    <a:pt x="649514" y="2304143"/>
                    <a:pt x="620485" y="2307772"/>
                  </a:cubicBezTo>
                  <a:cubicBezTo>
                    <a:pt x="609599" y="2315029"/>
                    <a:pt x="594762" y="2318449"/>
                    <a:pt x="587828" y="2329543"/>
                  </a:cubicBezTo>
                  <a:cubicBezTo>
                    <a:pt x="575665" y="2349004"/>
                    <a:pt x="578787" y="2375762"/>
                    <a:pt x="566057" y="2394857"/>
                  </a:cubicBezTo>
                  <a:lnTo>
                    <a:pt x="544285" y="2427515"/>
                  </a:lnTo>
                  <a:cubicBezTo>
                    <a:pt x="540657" y="2521858"/>
                    <a:pt x="543458" y="2616668"/>
                    <a:pt x="533400" y="2710543"/>
                  </a:cubicBezTo>
                  <a:cubicBezTo>
                    <a:pt x="532307" y="2720748"/>
                    <a:pt x="516218" y="2723135"/>
                    <a:pt x="511628" y="2732315"/>
                  </a:cubicBezTo>
                  <a:cubicBezTo>
                    <a:pt x="471503" y="2812565"/>
                    <a:pt x="529674" y="2746926"/>
                    <a:pt x="478971" y="2797629"/>
                  </a:cubicBezTo>
                  <a:cubicBezTo>
                    <a:pt x="475342" y="2808515"/>
                    <a:pt x="471237" y="2819253"/>
                    <a:pt x="468085" y="2830286"/>
                  </a:cubicBezTo>
                  <a:cubicBezTo>
                    <a:pt x="463433" y="2846570"/>
                    <a:pt x="455017" y="2889081"/>
                    <a:pt x="446314" y="2906486"/>
                  </a:cubicBezTo>
                  <a:cubicBezTo>
                    <a:pt x="440463" y="2918188"/>
                    <a:pt x="431034" y="2927784"/>
                    <a:pt x="424543" y="2939143"/>
                  </a:cubicBezTo>
                  <a:cubicBezTo>
                    <a:pt x="369298" y="3035821"/>
                    <a:pt x="434041" y="2935780"/>
                    <a:pt x="381000" y="3015343"/>
                  </a:cubicBezTo>
                  <a:cubicBezTo>
                    <a:pt x="358344" y="3105964"/>
                    <a:pt x="385930" y="3016368"/>
                    <a:pt x="348343" y="3091543"/>
                  </a:cubicBezTo>
                  <a:cubicBezTo>
                    <a:pt x="331967" y="3124296"/>
                    <a:pt x="347579" y="3124709"/>
                    <a:pt x="315685" y="3145972"/>
                  </a:cubicBezTo>
                  <a:cubicBezTo>
                    <a:pt x="302183" y="3154973"/>
                    <a:pt x="286657" y="3160486"/>
                    <a:pt x="272143" y="3167743"/>
                  </a:cubicBezTo>
                  <a:cubicBezTo>
                    <a:pt x="224185" y="3151757"/>
                    <a:pt x="205939" y="3147386"/>
                    <a:pt x="152400" y="3113315"/>
                  </a:cubicBezTo>
                  <a:cubicBezTo>
                    <a:pt x="139412" y="3105050"/>
                    <a:pt x="132552" y="3089197"/>
                    <a:pt x="119743" y="3080657"/>
                  </a:cubicBezTo>
                  <a:cubicBezTo>
                    <a:pt x="88698" y="3059960"/>
                    <a:pt x="35488" y="3040424"/>
                    <a:pt x="0" y="3026229"/>
                  </a:cubicBezTo>
                  <a:cubicBezTo>
                    <a:pt x="7257" y="3018972"/>
                    <a:pt x="13757" y="3010868"/>
                    <a:pt x="21771" y="3004457"/>
                  </a:cubicBezTo>
                  <a:cubicBezTo>
                    <a:pt x="31987" y="2996284"/>
                    <a:pt x="46255" y="2992902"/>
                    <a:pt x="54428" y="2982686"/>
                  </a:cubicBezTo>
                  <a:cubicBezTo>
                    <a:pt x="61596" y="2973726"/>
                    <a:pt x="61685" y="2960915"/>
                    <a:pt x="65314" y="2950029"/>
                  </a:cubicBezTo>
                  <a:cubicBezTo>
                    <a:pt x="68943" y="2764972"/>
                    <a:pt x="66472" y="2579694"/>
                    <a:pt x="76200" y="2394857"/>
                  </a:cubicBezTo>
                  <a:cubicBezTo>
                    <a:pt x="77406" y="2371940"/>
                    <a:pt x="97971" y="2329543"/>
                    <a:pt x="97971" y="2329543"/>
                  </a:cubicBezTo>
                  <a:cubicBezTo>
                    <a:pt x="101600" y="2300514"/>
                    <a:pt x="105439" y="2271511"/>
                    <a:pt x="108857" y="2242457"/>
                  </a:cubicBezTo>
                  <a:cubicBezTo>
                    <a:pt x="122115" y="2129767"/>
                    <a:pt x="108967" y="2176816"/>
                    <a:pt x="130628" y="2111829"/>
                  </a:cubicBezTo>
                  <a:cubicBezTo>
                    <a:pt x="134257" y="2075543"/>
                    <a:pt x="136357" y="2039072"/>
                    <a:pt x="141514" y="2002972"/>
                  </a:cubicBezTo>
                  <a:cubicBezTo>
                    <a:pt x="143630" y="1988161"/>
                    <a:pt x="144471" y="1972116"/>
                    <a:pt x="152400" y="1959429"/>
                  </a:cubicBezTo>
                  <a:cubicBezTo>
                    <a:pt x="163279" y="1942023"/>
                    <a:pt x="184557" y="1932965"/>
                    <a:pt x="195943" y="1915886"/>
                  </a:cubicBezTo>
                  <a:cubicBezTo>
                    <a:pt x="223407" y="1874689"/>
                    <a:pt x="208463" y="1892480"/>
                    <a:pt x="239485" y="1861457"/>
                  </a:cubicBezTo>
                  <a:cubicBezTo>
                    <a:pt x="260489" y="1756442"/>
                    <a:pt x="234768" y="1849123"/>
                    <a:pt x="272143" y="1774372"/>
                  </a:cubicBezTo>
                  <a:cubicBezTo>
                    <a:pt x="277275" y="1764109"/>
                    <a:pt x="277456" y="1751745"/>
                    <a:pt x="283028" y="1741715"/>
                  </a:cubicBezTo>
                  <a:cubicBezTo>
                    <a:pt x="295735" y="1718842"/>
                    <a:pt x="326571" y="1676400"/>
                    <a:pt x="326571" y="1676400"/>
                  </a:cubicBezTo>
                  <a:cubicBezTo>
                    <a:pt x="322942" y="1603829"/>
                    <a:pt x="321980" y="1531075"/>
                    <a:pt x="315685" y="1458686"/>
                  </a:cubicBezTo>
                  <a:cubicBezTo>
                    <a:pt x="314691" y="1447255"/>
                    <a:pt x="305715" y="1437467"/>
                    <a:pt x="304800" y="1426029"/>
                  </a:cubicBezTo>
                  <a:cubicBezTo>
                    <a:pt x="298428" y="1346372"/>
                    <a:pt x="297543" y="1266372"/>
                    <a:pt x="293914" y="1186543"/>
                  </a:cubicBezTo>
                  <a:cubicBezTo>
                    <a:pt x="303927" y="1146491"/>
                    <a:pt x="300039" y="1141297"/>
                    <a:pt x="326571" y="1110343"/>
                  </a:cubicBezTo>
                  <a:cubicBezTo>
                    <a:pt x="339929" y="1094758"/>
                    <a:pt x="358728" y="1083879"/>
                    <a:pt x="370114" y="1066800"/>
                  </a:cubicBezTo>
                  <a:cubicBezTo>
                    <a:pt x="380004" y="1051965"/>
                    <a:pt x="396420" y="1022714"/>
                    <a:pt x="413657" y="1012372"/>
                  </a:cubicBezTo>
                  <a:cubicBezTo>
                    <a:pt x="423496" y="1006468"/>
                    <a:pt x="435113" y="1003975"/>
                    <a:pt x="446314" y="1001486"/>
                  </a:cubicBezTo>
                  <a:cubicBezTo>
                    <a:pt x="519295" y="985267"/>
                    <a:pt x="587839" y="985157"/>
                    <a:pt x="664028" y="979715"/>
                  </a:cubicBezTo>
                  <a:cubicBezTo>
                    <a:pt x="674914" y="976086"/>
                    <a:pt x="686422" y="973961"/>
                    <a:pt x="696685" y="968829"/>
                  </a:cubicBezTo>
                  <a:cubicBezTo>
                    <a:pt x="708387" y="962978"/>
                    <a:pt x="717093" y="951651"/>
                    <a:pt x="729343" y="947057"/>
                  </a:cubicBezTo>
                  <a:cubicBezTo>
                    <a:pt x="746667" y="940561"/>
                    <a:pt x="765568" y="939482"/>
                    <a:pt x="783771" y="936172"/>
                  </a:cubicBezTo>
                  <a:cubicBezTo>
                    <a:pt x="871152" y="920285"/>
                    <a:pt x="858821" y="924401"/>
                    <a:pt x="968828" y="914400"/>
                  </a:cubicBezTo>
                  <a:cubicBezTo>
                    <a:pt x="965200" y="903514"/>
                    <a:pt x="964612" y="891080"/>
                    <a:pt x="957943" y="881743"/>
                  </a:cubicBezTo>
                  <a:cubicBezTo>
                    <a:pt x="946012" y="865040"/>
                    <a:pt x="914400" y="838200"/>
                    <a:pt x="914400" y="838200"/>
                  </a:cubicBezTo>
                  <a:cubicBezTo>
                    <a:pt x="910771" y="823686"/>
                    <a:pt x="907813" y="808987"/>
                    <a:pt x="903514" y="794657"/>
                  </a:cubicBezTo>
                  <a:cubicBezTo>
                    <a:pt x="896920" y="772676"/>
                    <a:pt x="886244" y="751846"/>
                    <a:pt x="881743" y="729343"/>
                  </a:cubicBezTo>
                  <a:cubicBezTo>
                    <a:pt x="878114" y="711200"/>
                    <a:pt x="875344" y="692865"/>
                    <a:pt x="870857" y="674915"/>
                  </a:cubicBezTo>
                  <a:cubicBezTo>
                    <a:pt x="868074" y="663783"/>
                    <a:pt x="862460" y="653459"/>
                    <a:pt x="859971" y="642257"/>
                  </a:cubicBezTo>
                  <a:cubicBezTo>
                    <a:pt x="855183" y="620711"/>
                    <a:pt x="856065" y="597882"/>
                    <a:pt x="849085" y="576943"/>
                  </a:cubicBezTo>
                  <a:cubicBezTo>
                    <a:pt x="844948" y="564531"/>
                    <a:pt x="833805" y="555645"/>
                    <a:pt x="827314" y="544286"/>
                  </a:cubicBezTo>
                  <a:cubicBezTo>
                    <a:pt x="819263" y="530197"/>
                    <a:pt x="811241" y="515937"/>
                    <a:pt x="805543" y="500743"/>
                  </a:cubicBezTo>
                  <a:cubicBezTo>
                    <a:pt x="775418" y="420410"/>
                    <a:pt x="817005" y="490721"/>
                    <a:pt x="772885" y="424543"/>
                  </a:cubicBezTo>
                  <a:cubicBezTo>
                    <a:pt x="768705" y="412003"/>
                    <a:pt x="749872" y="358281"/>
                    <a:pt x="751114" y="348343"/>
                  </a:cubicBezTo>
                  <a:cubicBezTo>
                    <a:pt x="752334" y="338583"/>
                    <a:pt x="785170" y="281630"/>
                    <a:pt x="794657" y="272143"/>
                  </a:cubicBezTo>
                  <a:cubicBezTo>
                    <a:pt x="803908" y="262892"/>
                    <a:pt x="817381" y="258886"/>
                    <a:pt x="827314" y="250372"/>
                  </a:cubicBezTo>
                  <a:cubicBezTo>
                    <a:pt x="893060" y="194019"/>
                    <a:pt x="843508" y="215946"/>
                    <a:pt x="903514" y="195943"/>
                  </a:cubicBezTo>
                  <a:cubicBezTo>
                    <a:pt x="907111" y="190547"/>
                    <a:pt x="946456" y="122280"/>
                    <a:pt x="968828" y="108857"/>
                  </a:cubicBezTo>
                  <a:cubicBezTo>
                    <a:pt x="978667" y="102953"/>
                    <a:pt x="990599" y="101600"/>
                    <a:pt x="1001485" y="97972"/>
                  </a:cubicBezTo>
                  <a:cubicBezTo>
                    <a:pt x="1012371" y="90715"/>
                    <a:pt x="1022441" y="82051"/>
                    <a:pt x="1034143" y="76200"/>
                  </a:cubicBezTo>
                  <a:cubicBezTo>
                    <a:pt x="1067969" y="59287"/>
                    <a:pt x="1123191" y="58522"/>
                    <a:pt x="1153885" y="54429"/>
                  </a:cubicBezTo>
                  <a:cubicBezTo>
                    <a:pt x="1234899" y="43627"/>
                    <a:pt x="1214662" y="46628"/>
                    <a:pt x="1284514" y="32657"/>
                  </a:cubicBezTo>
                  <a:cubicBezTo>
                    <a:pt x="1295400" y="25400"/>
                    <a:pt x="1304088" y="10886"/>
                    <a:pt x="1317171" y="10886"/>
                  </a:cubicBezTo>
                  <a:cubicBezTo>
                    <a:pt x="1421971" y="10886"/>
                    <a:pt x="1442963" y="20159"/>
                    <a:pt x="1513114" y="43543"/>
                  </a:cubicBezTo>
                  <a:cubicBezTo>
                    <a:pt x="1524000" y="54429"/>
                    <a:pt x="1533945" y="66345"/>
                    <a:pt x="1545771" y="76200"/>
                  </a:cubicBezTo>
                  <a:cubicBezTo>
                    <a:pt x="1555822" y="84576"/>
                    <a:pt x="1578428" y="97972"/>
                    <a:pt x="1578428" y="97972"/>
                  </a:cubicBezTo>
                </a:path>
              </a:pathLst>
            </a:custGeom>
            <a:grp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316945" y="979714"/>
              <a:ext cx="960566" cy="843935"/>
            </a:xfrm>
            <a:custGeom>
              <a:avLst/>
              <a:gdLst>
                <a:gd name="connsiteX0" fmla="*/ 827315 w 833215"/>
                <a:gd name="connsiteY0" fmla="*/ 119743 h 948441"/>
                <a:gd name="connsiteX1" fmla="*/ 772886 w 833215"/>
                <a:gd name="connsiteY1" fmla="*/ 108857 h 948441"/>
                <a:gd name="connsiteX2" fmla="*/ 674915 w 833215"/>
                <a:gd name="connsiteY2" fmla="*/ 87086 h 948441"/>
                <a:gd name="connsiteX3" fmla="*/ 642257 w 833215"/>
                <a:gd name="connsiteY3" fmla="*/ 65315 h 948441"/>
                <a:gd name="connsiteX4" fmla="*/ 620486 w 833215"/>
                <a:gd name="connsiteY4" fmla="*/ 43543 h 948441"/>
                <a:gd name="connsiteX5" fmla="*/ 576943 w 833215"/>
                <a:gd name="connsiteY5" fmla="*/ 32657 h 948441"/>
                <a:gd name="connsiteX6" fmla="*/ 424543 w 833215"/>
                <a:gd name="connsiteY6" fmla="*/ 0 h 948441"/>
                <a:gd name="connsiteX7" fmla="*/ 206829 w 833215"/>
                <a:gd name="connsiteY7" fmla="*/ 10886 h 948441"/>
                <a:gd name="connsiteX8" fmla="*/ 141515 w 833215"/>
                <a:gd name="connsiteY8" fmla="*/ 32657 h 948441"/>
                <a:gd name="connsiteX9" fmla="*/ 97972 w 833215"/>
                <a:gd name="connsiteY9" fmla="*/ 130629 h 948441"/>
                <a:gd name="connsiteX10" fmla="*/ 76200 w 833215"/>
                <a:gd name="connsiteY10" fmla="*/ 152400 h 948441"/>
                <a:gd name="connsiteX11" fmla="*/ 65315 w 833215"/>
                <a:gd name="connsiteY11" fmla="*/ 185057 h 948441"/>
                <a:gd name="connsiteX12" fmla="*/ 32657 w 833215"/>
                <a:gd name="connsiteY12" fmla="*/ 195943 h 948441"/>
                <a:gd name="connsiteX13" fmla="*/ 10886 w 833215"/>
                <a:gd name="connsiteY13" fmla="*/ 261257 h 948441"/>
                <a:gd name="connsiteX14" fmla="*/ 0 w 833215"/>
                <a:gd name="connsiteY14" fmla="*/ 293915 h 948441"/>
                <a:gd name="connsiteX15" fmla="*/ 10886 w 833215"/>
                <a:gd name="connsiteY15" fmla="*/ 544286 h 948441"/>
                <a:gd name="connsiteX16" fmla="*/ 21772 w 833215"/>
                <a:gd name="connsiteY16" fmla="*/ 576943 h 948441"/>
                <a:gd name="connsiteX17" fmla="*/ 43543 w 833215"/>
                <a:gd name="connsiteY17" fmla="*/ 609600 h 948441"/>
                <a:gd name="connsiteX18" fmla="*/ 54429 w 833215"/>
                <a:gd name="connsiteY18" fmla="*/ 653143 h 948441"/>
                <a:gd name="connsiteX19" fmla="*/ 76200 w 833215"/>
                <a:gd name="connsiteY19" fmla="*/ 718457 h 948441"/>
                <a:gd name="connsiteX20" fmla="*/ 130629 w 833215"/>
                <a:gd name="connsiteY20" fmla="*/ 849086 h 948441"/>
                <a:gd name="connsiteX21" fmla="*/ 163286 w 833215"/>
                <a:gd name="connsiteY21" fmla="*/ 881743 h 948441"/>
                <a:gd name="connsiteX22" fmla="*/ 185057 w 833215"/>
                <a:gd name="connsiteY22" fmla="*/ 903515 h 948441"/>
                <a:gd name="connsiteX23" fmla="*/ 195943 w 833215"/>
                <a:gd name="connsiteY23" fmla="*/ 936172 h 948441"/>
                <a:gd name="connsiteX24" fmla="*/ 272143 w 833215"/>
                <a:gd name="connsiteY24" fmla="*/ 936172 h 948441"/>
                <a:gd name="connsiteX25" fmla="*/ 315686 w 833215"/>
                <a:gd name="connsiteY25" fmla="*/ 881743 h 948441"/>
                <a:gd name="connsiteX26" fmla="*/ 348343 w 833215"/>
                <a:gd name="connsiteY26" fmla="*/ 870857 h 948441"/>
                <a:gd name="connsiteX27" fmla="*/ 413657 w 833215"/>
                <a:gd name="connsiteY27" fmla="*/ 827315 h 948441"/>
                <a:gd name="connsiteX28" fmla="*/ 424543 w 833215"/>
                <a:gd name="connsiteY28" fmla="*/ 794657 h 948441"/>
                <a:gd name="connsiteX29" fmla="*/ 457200 w 833215"/>
                <a:gd name="connsiteY29" fmla="*/ 783772 h 948441"/>
                <a:gd name="connsiteX30" fmla="*/ 522515 w 833215"/>
                <a:gd name="connsiteY30" fmla="*/ 740229 h 948441"/>
                <a:gd name="connsiteX31" fmla="*/ 555172 w 833215"/>
                <a:gd name="connsiteY31" fmla="*/ 729343 h 948441"/>
                <a:gd name="connsiteX32" fmla="*/ 664029 w 833215"/>
                <a:gd name="connsiteY32" fmla="*/ 653143 h 948441"/>
                <a:gd name="connsiteX33" fmla="*/ 685800 w 833215"/>
                <a:gd name="connsiteY33" fmla="*/ 620486 h 948441"/>
                <a:gd name="connsiteX34" fmla="*/ 729343 w 833215"/>
                <a:gd name="connsiteY34" fmla="*/ 576943 h 948441"/>
                <a:gd name="connsiteX35" fmla="*/ 751115 w 833215"/>
                <a:gd name="connsiteY35" fmla="*/ 555172 h 948441"/>
                <a:gd name="connsiteX36" fmla="*/ 783772 w 833215"/>
                <a:gd name="connsiteY36" fmla="*/ 533400 h 948441"/>
                <a:gd name="connsiteX37" fmla="*/ 805543 w 833215"/>
                <a:gd name="connsiteY37" fmla="*/ 489857 h 948441"/>
                <a:gd name="connsiteX38" fmla="*/ 827315 w 833215"/>
                <a:gd name="connsiteY38" fmla="*/ 457200 h 948441"/>
                <a:gd name="connsiteX39" fmla="*/ 827315 w 833215"/>
                <a:gd name="connsiteY39" fmla="*/ 119743 h 9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3215" h="948441">
                  <a:moveTo>
                    <a:pt x="827315" y="119743"/>
                  </a:moveTo>
                  <a:cubicBezTo>
                    <a:pt x="818244" y="61686"/>
                    <a:pt x="790948" y="112871"/>
                    <a:pt x="772886" y="108857"/>
                  </a:cubicBezTo>
                  <a:cubicBezTo>
                    <a:pt x="634514" y="78109"/>
                    <a:pt x="839088" y="119922"/>
                    <a:pt x="674915" y="87086"/>
                  </a:cubicBezTo>
                  <a:cubicBezTo>
                    <a:pt x="664029" y="79829"/>
                    <a:pt x="652473" y="73488"/>
                    <a:pt x="642257" y="65315"/>
                  </a:cubicBezTo>
                  <a:cubicBezTo>
                    <a:pt x="634243" y="58904"/>
                    <a:pt x="629666" y="48133"/>
                    <a:pt x="620486" y="43543"/>
                  </a:cubicBezTo>
                  <a:cubicBezTo>
                    <a:pt x="607105" y="36852"/>
                    <a:pt x="590951" y="37910"/>
                    <a:pt x="576943" y="32657"/>
                  </a:cubicBezTo>
                  <a:cubicBezTo>
                    <a:pt x="466167" y="-8884"/>
                    <a:pt x="627338" y="20280"/>
                    <a:pt x="424543" y="0"/>
                  </a:cubicBezTo>
                  <a:cubicBezTo>
                    <a:pt x="351972" y="3629"/>
                    <a:pt x="279012" y="2557"/>
                    <a:pt x="206829" y="10886"/>
                  </a:cubicBezTo>
                  <a:cubicBezTo>
                    <a:pt x="184031" y="13516"/>
                    <a:pt x="141515" y="32657"/>
                    <a:pt x="141515" y="32657"/>
                  </a:cubicBezTo>
                  <a:cubicBezTo>
                    <a:pt x="124253" y="84442"/>
                    <a:pt x="127543" y="93665"/>
                    <a:pt x="97972" y="130629"/>
                  </a:cubicBezTo>
                  <a:cubicBezTo>
                    <a:pt x="91561" y="138643"/>
                    <a:pt x="83457" y="145143"/>
                    <a:pt x="76200" y="152400"/>
                  </a:cubicBezTo>
                  <a:cubicBezTo>
                    <a:pt x="72572" y="163286"/>
                    <a:pt x="73429" y="176943"/>
                    <a:pt x="65315" y="185057"/>
                  </a:cubicBezTo>
                  <a:cubicBezTo>
                    <a:pt x="57201" y="193171"/>
                    <a:pt x="39327" y="186606"/>
                    <a:pt x="32657" y="195943"/>
                  </a:cubicBezTo>
                  <a:cubicBezTo>
                    <a:pt x="19318" y="214617"/>
                    <a:pt x="18143" y="239486"/>
                    <a:pt x="10886" y="261257"/>
                  </a:cubicBezTo>
                  <a:lnTo>
                    <a:pt x="0" y="293915"/>
                  </a:lnTo>
                  <a:cubicBezTo>
                    <a:pt x="3629" y="377372"/>
                    <a:pt x="4479" y="460996"/>
                    <a:pt x="10886" y="544286"/>
                  </a:cubicBezTo>
                  <a:cubicBezTo>
                    <a:pt x="11766" y="555727"/>
                    <a:pt x="16640" y="566680"/>
                    <a:pt x="21772" y="576943"/>
                  </a:cubicBezTo>
                  <a:cubicBezTo>
                    <a:pt x="27623" y="588645"/>
                    <a:pt x="36286" y="598714"/>
                    <a:pt x="43543" y="609600"/>
                  </a:cubicBezTo>
                  <a:cubicBezTo>
                    <a:pt x="47172" y="624114"/>
                    <a:pt x="50130" y="638813"/>
                    <a:pt x="54429" y="653143"/>
                  </a:cubicBezTo>
                  <a:cubicBezTo>
                    <a:pt x="61023" y="675124"/>
                    <a:pt x="76200" y="718457"/>
                    <a:pt x="76200" y="718457"/>
                  </a:cubicBezTo>
                  <a:cubicBezTo>
                    <a:pt x="89632" y="825911"/>
                    <a:pt x="66400" y="784857"/>
                    <a:pt x="130629" y="849086"/>
                  </a:cubicBezTo>
                  <a:lnTo>
                    <a:pt x="163286" y="881743"/>
                  </a:lnTo>
                  <a:lnTo>
                    <a:pt x="185057" y="903515"/>
                  </a:lnTo>
                  <a:cubicBezTo>
                    <a:pt x="188686" y="914401"/>
                    <a:pt x="186983" y="929004"/>
                    <a:pt x="195943" y="936172"/>
                  </a:cubicBezTo>
                  <a:cubicBezTo>
                    <a:pt x="224084" y="958684"/>
                    <a:pt x="245643" y="945005"/>
                    <a:pt x="272143" y="936172"/>
                  </a:cubicBezTo>
                  <a:cubicBezTo>
                    <a:pt x="282030" y="921342"/>
                    <a:pt x="298453" y="892083"/>
                    <a:pt x="315686" y="881743"/>
                  </a:cubicBezTo>
                  <a:cubicBezTo>
                    <a:pt x="325525" y="875839"/>
                    <a:pt x="337457" y="874486"/>
                    <a:pt x="348343" y="870857"/>
                  </a:cubicBezTo>
                  <a:cubicBezTo>
                    <a:pt x="417058" y="767788"/>
                    <a:pt x="313233" y="907655"/>
                    <a:pt x="413657" y="827315"/>
                  </a:cubicBezTo>
                  <a:cubicBezTo>
                    <a:pt x="422617" y="820147"/>
                    <a:pt x="416429" y="802771"/>
                    <a:pt x="424543" y="794657"/>
                  </a:cubicBezTo>
                  <a:cubicBezTo>
                    <a:pt x="432657" y="786543"/>
                    <a:pt x="446314" y="787400"/>
                    <a:pt x="457200" y="783772"/>
                  </a:cubicBezTo>
                  <a:cubicBezTo>
                    <a:pt x="478972" y="769258"/>
                    <a:pt x="497692" y="748504"/>
                    <a:pt x="522515" y="740229"/>
                  </a:cubicBezTo>
                  <a:cubicBezTo>
                    <a:pt x="533401" y="736600"/>
                    <a:pt x="545141" y="734916"/>
                    <a:pt x="555172" y="729343"/>
                  </a:cubicBezTo>
                  <a:cubicBezTo>
                    <a:pt x="589631" y="710199"/>
                    <a:pt x="631414" y="677604"/>
                    <a:pt x="664029" y="653143"/>
                  </a:cubicBezTo>
                  <a:cubicBezTo>
                    <a:pt x="671286" y="642257"/>
                    <a:pt x="677286" y="630419"/>
                    <a:pt x="685800" y="620486"/>
                  </a:cubicBezTo>
                  <a:cubicBezTo>
                    <a:pt x="699158" y="604901"/>
                    <a:pt x="714829" y="591457"/>
                    <a:pt x="729343" y="576943"/>
                  </a:cubicBezTo>
                  <a:cubicBezTo>
                    <a:pt x="736600" y="569686"/>
                    <a:pt x="742576" y="560865"/>
                    <a:pt x="751115" y="555172"/>
                  </a:cubicBezTo>
                  <a:lnTo>
                    <a:pt x="783772" y="533400"/>
                  </a:lnTo>
                  <a:cubicBezTo>
                    <a:pt x="791029" y="518886"/>
                    <a:pt x="797492" y="503946"/>
                    <a:pt x="805543" y="489857"/>
                  </a:cubicBezTo>
                  <a:cubicBezTo>
                    <a:pt x="812034" y="478498"/>
                    <a:pt x="826499" y="470258"/>
                    <a:pt x="827315" y="457200"/>
                  </a:cubicBezTo>
                  <a:cubicBezTo>
                    <a:pt x="833879" y="352177"/>
                    <a:pt x="836386" y="177800"/>
                    <a:pt x="827315" y="119743"/>
                  </a:cubicBezTo>
                  <a:close/>
                </a:path>
              </a:pathLst>
            </a:custGeom>
            <a:grpFill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457360" y="1054758"/>
            <a:ext cx="1596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Consumers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6738426" y="2588455"/>
            <a:ext cx="826675" cy="33061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2269597" y="4554140"/>
            <a:ext cx="3140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Formal Relationship</a:t>
            </a:r>
          </a:p>
        </p:txBody>
      </p:sp>
      <p:sp>
        <p:nvSpPr>
          <p:cNvPr id="3" name="Freeform 2"/>
          <p:cNvSpPr/>
          <p:nvPr/>
        </p:nvSpPr>
        <p:spPr>
          <a:xfrm>
            <a:off x="1979246" y="1155634"/>
            <a:ext cx="5605955" cy="1315820"/>
          </a:xfrm>
          <a:custGeom>
            <a:avLst/>
            <a:gdLst>
              <a:gd name="connsiteX0" fmla="*/ 0 w 5605955"/>
              <a:gd name="connsiteY0" fmla="*/ 1315820 h 1315820"/>
              <a:gd name="connsiteX1" fmla="*/ 0 w 5605955"/>
              <a:gd name="connsiteY1" fmla="*/ 1315820 h 1315820"/>
              <a:gd name="connsiteX2" fmla="*/ 1086868 w 5605955"/>
              <a:gd name="connsiteY2" fmla="*/ 858144 h 1315820"/>
              <a:gd name="connsiteX3" fmla="*/ 1258479 w 5605955"/>
              <a:gd name="connsiteY3" fmla="*/ 778050 h 1315820"/>
              <a:gd name="connsiteX4" fmla="*/ 1430090 w 5605955"/>
              <a:gd name="connsiteY4" fmla="*/ 697957 h 1315820"/>
              <a:gd name="connsiteX5" fmla="*/ 1647464 w 5605955"/>
              <a:gd name="connsiteY5" fmla="*/ 583538 h 1315820"/>
              <a:gd name="connsiteX6" fmla="*/ 1761871 w 5605955"/>
              <a:gd name="connsiteY6" fmla="*/ 537770 h 1315820"/>
              <a:gd name="connsiteX7" fmla="*/ 1807634 w 5605955"/>
              <a:gd name="connsiteY7" fmla="*/ 526328 h 1315820"/>
              <a:gd name="connsiteX8" fmla="*/ 2025008 w 5605955"/>
              <a:gd name="connsiteY8" fmla="*/ 411909 h 1315820"/>
              <a:gd name="connsiteX9" fmla="*/ 2208060 w 5605955"/>
              <a:gd name="connsiteY9" fmla="*/ 331815 h 1315820"/>
              <a:gd name="connsiteX10" fmla="*/ 2516959 w 5605955"/>
              <a:gd name="connsiteY10" fmla="*/ 240280 h 1315820"/>
              <a:gd name="connsiteX11" fmla="*/ 2780096 w 5605955"/>
              <a:gd name="connsiteY11" fmla="*/ 160187 h 1315820"/>
              <a:gd name="connsiteX12" fmla="*/ 2883062 w 5605955"/>
              <a:gd name="connsiteY12" fmla="*/ 137303 h 1315820"/>
              <a:gd name="connsiteX13" fmla="*/ 3008910 w 5605955"/>
              <a:gd name="connsiteY13" fmla="*/ 102977 h 1315820"/>
              <a:gd name="connsiteX14" fmla="*/ 3329251 w 5605955"/>
              <a:gd name="connsiteY14" fmla="*/ 45767 h 1315820"/>
              <a:gd name="connsiteX15" fmla="*/ 3386454 w 5605955"/>
              <a:gd name="connsiteY15" fmla="*/ 22884 h 1315820"/>
              <a:gd name="connsiteX16" fmla="*/ 3466539 w 5605955"/>
              <a:gd name="connsiteY16" fmla="*/ 11442 h 1315820"/>
              <a:gd name="connsiteX17" fmla="*/ 3523743 w 5605955"/>
              <a:gd name="connsiteY17" fmla="*/ 0 h 1315820"/>
              <a:gd name="connsiteX18" fmla="*/ 3638150 w 5605955"/>
              <a:gd name="connsiteY18" fmla="*/ 11442 h 1315820"/>
              <a:gd name="connsiteX19" fmla="*/ 3798320 w 5605955"/>
              <a:gd name="connsiteY19" fmla="*/ 34326 h 1315820"/>
              <a:gd name="connsiteX20" fmla="*/ 3981372 w 5605955"/>
              <a:gd name="connsiteY20" fmla="*/ 45767 h 1315820"/>
              <a:gd name="connsiteX21" fmla="*/ 4793664 w 5605955"/>
              <a:gd name="connsiteY21" fmla="*/ 80093 h 1315820"/>
              <a:gd name="connsiteX22" fmla="*/ 4953834 w 5605955"/>
              <a:gd name="connsiteY22" fmla="*/ 114419 h 1315820"/>
              <a:gd name="connsiteX23" fmla="*/ 5205530 w 5605955"/>
              <a:gd name="connsiteY23" fmla="*/ 171629 h 1315820"/>
              <a:gd name="connsiteX24" fmla="*/ 5297056 w 5605955"/>
              <a:gd name="connsiteY24" fmla="*/ 205954 h 1315820"/>
              <a:gd name="connsiteX25" fmla="*/ 5342818 w 5605955"/>
              <a:gd name="connsiteY25" fmla="*/ 217396 h 1315820"/>
              <a:gd name="connsiteX26" fmla="*/ 5377141 w 5605955"/>
              <a:gd name="connsiteY26" fmla="*/ 228838 h 1315820"/>
              <a:gd name="connsiteX27" fmla="*/ 5400022 w 5605955"/>
              <a:gd name="connsiteY27" fmla="*/ 297490 h 1315820"/>
              <a:gd name="connsiteX28" fmla="*/ 5411463 w 5605955"/>
              <a:gd name="connsiteY28" fmla="*/ 331815 h 1315820"/>
              <a:gd name="connsiteX29" fmla="*/ 5445785 w 5605955"/>
              <a:gd name="connsiteY29" fmla="*/ 366141 h 1315820"/>
              <a:gd name="connsiteX30" fmla="*/ 5525870 w 5605955"/>
              <a:gd name="connsiteY30" fmla="*/ 434793 h 1315820"/>
              <a:gd name="connsiteX31" fmla="*/ 5560192 w 5605955"/>
              <a:gd name="connsiteY31" fmla="*/ 469118 h 1315820"/>
              <a:gd name="connsiteX32" fmla="*/ 5605955 w 5605955"/>
              <a:gd name="connsiteY32" fmla="*/ 492002 h 1315820"/>
              <a:gd name="connsiteX33" fmla="*/ 5605955 w 5605955"/>
              <a:gd name="connsiteY33" fmla="*/ 492002 h 1315820"/>
              <a:gd name="connsiteX34" fmla="*/ 5605955 w 5605955"/>
              <a:gd name="connsiteY34" fmla="*/ 492002 h 13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05955" h="1315820">
                <a:moveTo>
                  <a:pt x="0" y="1315820"/>
                </a:moveTo>
                <a:lnTo>
                  <a:pt x="0" y="1315820"/>
                </a:lnTo>
                <a:lnTo>
                  <a:pt x="1086868" y="858144"/>
                </a:lnTo>
                <a:cubicBezTo>
                  <a:pt x="1144917" y="833338"/>
                  <a:pt x="1201275" y="804748"/>
                  <a:pt x="1258479" y="778050"/>
                </a:cubicBezTo>
                <a:cubicBezTo>
                  <a:pt x="1315683" y="751352"/>
                  <a:pt x="1374229" y="727361"/>
                  <a:pt x="1430090" y="697957"/>
                </a:cubicBezTo>
                <a:cubicBezTo>
                  <a:pt x="1502548" y="659817"/>
                  <a:pt x="1569784" y="609434"/>
                  <a:pt x="1647464" y="583538"/>
                </a:cubicBezTo>
                <a:cubicBezTo>
                  <a:pt x="2017980" y="460018"/>
                  <a:pt x="1492517" y="638789"/>
                  <a:pt x="1761871" y="537770"/>
                </a:cubicBezTo>
                <a:cubicBezTo>
                  <a:pt x="1776594" y="532248"/>
                  <a:pt x="1793229" y="532631"/>
                  <a:pt x="1807634" y="526328"/>
                </a:cubicBezTo>
                <a:cubicBezTo>
                  <a:pt x="2193311" y="357578"/>
                  <a:pt x="1767762" y="534953"/>
                  <a:pt x="2025008" y="411909"/>
                </a:cubicBezTo>
                <a:cubicBezTo>
                  <a:pt x="2085091" y="383170"/>
                  <a:pt x="2146070" y="356171"/>
                  <a:pt x="2208060" y="331815"/>
                </a:cubicBezTo>
                <a:cubicBezTo>
                  <a:pt x="2329346" y="284162"/>
                  <a:pt x="2387308" y="277814"/>
                  <a:pt x="2516959" y="240280"/>
                </a:cubicBezTo>
                <a:cubicBezTo>
                  <a:pt x="2605028" y="214784"/>
                  <a:pt x="2690594" y="180079"/>
                  <a:pt x="2780096" y="160187"/>
                </a:cubicBezTo>
                <a:cubicBezTo>
                  <a:pt x="2814418" y="152559"/>
                  <a:pt x="2848953" y="145831"/>
                  <a:pt x="2883062" y="137303"/>
                </a:cubicBezTo>
                <a:cubicBezTo>
                  <a:pt x="2925245" y="126756"/>
                  <a:pt x="2966496" y="112555"/>
                  <a:pt x="3008910" y="102977"/>
                </a:cubicBezTo>
                <a:cubicBezTo>
                  <a:pt x="3201579" y="59466"/>
                  <a:pt x="3186749" y="63582"/>
                  <a:pt x="3329251" y="45767"/>
                </a:cubicBezTo>
                <a:cubicBezTo>
                  <a:pt x="3348319" y="38139"/>
                  <a:pt x="3366531" y="27865"/>
                  <a:pt x="3386454" y="22884"/>
                </a:cubicBezTo>
                <a:cubicBezTo>
                  <a:pt x="3412615" y="16343"/>
                  <a:pt x="3439940" y="15876"/>
                  <a:pt x="3466539" y="11442"/>
                </a:cubicBezTo>
                <a:cubicBezTo>
                  <a:pt x="3485720" y="8245"/>
                  <a:pt x="3504675" y="3814"/>
                  <a:pt x="3523743" y="0"/>
                </a:cubicBezTo>
                <a:cubicBezTo>
                  <a:pt x="3561879" y="3814"/>
                  <a:pt x="3600120" y="6688"/>
                  <a:pt x="3638150" y="11442"/>
                </a:cubicBezTo>
                <a:cubicBezTo>
                  <a:pt x="3749660" y="25382"/>
                  <a:pt x="3667160" y="23395"/>
                  <a:pt x="3798320" y="34326"/>
                </a:cubicBezTo>
                <a:cubicBezTo>
                  <a:pt x="3859245" y="39403"/>
                  <a:pt x="3920355" y="41953"/>
                  <a:pt x="3981372" y="45767"/>
                </a:cubicBezTo>
                <a:cubicBezTo>
                  <a:pt x="4283272" y="121250"/>
                  <a:pt x="3878970" y="23624"/>
                  <a:pt x="4793664" y="80093"/>
                </a:cubicBezTo>
                <a:cubicBezTo>
                  <a:pt x="4848163" y="83457"/>
                  <a:pt x="4900756" y="101606"/>
                  <a:pt x="4953834" y="114419"/>
                </a:cubicBezTo>
                <a:cubicBezTo>
                  <a:pt x="5202234" y="174384"/>
                  <a:pt x="5043729" y="148512"/>
                  <a:pt x="5205530" y="171629"/>
                </a:cubicBezTo>
                <a:cubicBezTo>
                  <a:pt x="5236039" y="183071"/>
                  <a:pt x="5266145" y="195649"/>
                  <a:pt x="5297056" y="205954"/>
                </a:cubicBezTo>
                <a:cubicBezTo>
                  <a:pt x="5311973" y="210927"/>
                  <a:pt x="5327700" y="213076"/>
                  <a:pt x="5342818" y="217396"/>
                </a:cubicBezTo>
                <a:cubicBezTo>
                  <a:pt x="5354414" y="220709"/>
                  <a:pt x="5365700" y="225024"/>
                  <a:pt x="5377141" y="228838"/>
                </a:cubicBezTo>
                <a:lnTo>
                  <a:pt x="5400022" y="297490"/>
                </a:lnTo>
                <a:cubicBezTo>
                  <a:pt x="5403836" y="308932"/>
                  <a:pt x="5402935" y="323286"/>
                  <a:pt x="5411463" y="331815"/>
                </a:cubicBezTo>
                <a:cubicBezTo>
                  <a:pt x="5422904" y="343257"/>
                  <a:pt x="5435131" y="353963"/>
                  <a:pt x="5445785" y="366141"/>
                </a:cubicBezTo>
                <a:cubicBezTo>
                  <a:pt x="5506135" y="435120"/>
                  <a:pt x="5464898" y="414467"/>
                  <a:pt x="5525870" y="434793"/>
                </a:cubicBezTo>
                <a:cubicBezTo>
                  <a:pt x="5537311" y="446235"/>
                  <a:pt x="5546730" y="460142"/>
                  <a:pt x="5560192" y="469118"/>
                </a:cubicBezTo>
                <a:cubicBezTo>
                  <a:pt x="5639069" y="521708"/>
                  <a:pt x="5568348" y="454392"/>
                  <a:pt x="5605955" y="492002"/>
                </a:cubicBezTo>
                <a:lnTo>
                  <a:pt x="5605955" y="492002"/>
                </a:lnTo>
                <a:lnTo>
                  <a:pt x="5605955" y="492002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endCxn id="8" idx="1"/>
          </p:cNvCxnSpPr>
          <p:nvPr/>
        </p:nvCxnSpPr>
        <p:spPr bwMode="auto">
          <a:xfrm flipV="1">
            <a:off x="2743200" y="1254813"/>
            <a:ext cx="4714160" cy="127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912726" y="915352"/>
            <a:ext cx="219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Marketing Message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739598">
            <a:off x="2160631" y="4353167"/>
            <a:ext cx="6814686" cy="769441"/>
          </a:xfrm>
          <a:prstGeom prst="rect">
            <a:avLst/>
          </a:prstGeom>
          <a:solidFill>
            <a:srgbClr val="FFC455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Build a look-alike classifier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8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c powerpoint master">
  <a:themeElements>
    <a:clrScheme name="cc powerpoint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cc powerpoin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 powerpoin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 powerpoin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 powerpoin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 powerpoin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 powerpoin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 powerpoin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2355</Words>
  <Application>Microsoft Macintosh PowerPoint</Application>
  <PresentationFormat>On-screen Show (4:3)</PresentationFormat>
  <Paragraphs>491</Paragraphs>
  <Slides>36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cc powerpoint master</vt:lpstr>
      <vt:lpstr>Equation</vt:lpstr>
      <vt:lpstr>Learning to Active Learn with Applications in the Online Advertising Field of Look-Alike Modeling</vt:lpstr>
      <vt:lpstr>Outline</vt:lpstr>
      <vt:lpstr>Formal Relationship between Adv and Pub</vt:lpstr>
      <vt:lpstr>What marketers want?</vt:lpstr>
      <vt:lpstr>Advertising Planning Process</vt:lpstr>
      <vt:lpstr>Ad Targeting is getting more granular</vt:lpstr>
      <vt:lpstr>Behavioral Targeting: Modeling The User</vt:lpstr>
      <vt:lpstr>Personalization via BT</vt:lpstr>
      <vt:lpstr>Consumers who transacted and who didn’t</vt:lpstr>
      <vt:lpstr>Paper Motivations</vt:lpstr>
      <vt:lpstr>Outline</vt:lpstr>
      <vt:lpstr>Active Learning</vt:lpstr>
      <vt:lpstr>Active Learning Key Challenge </vt:lpstr>
      <vt:lpstr>Active Learning Training Data</vt:lpstr>
      <vt:lpstr>Active Learning Example</vt:lpstr>
      <vt:lpstr>Active Learning using  an SVM</vt:lpstr>
      <vt:lpstr>Active Learning: Pool-based</vt:lpstr>
      <vt:lpstr>Active Learning of Look- alike Models  </vt:lpstr>
      <vt:lpstr>Active Learning of Look-alike Models</vt:lpstr>
      <vt:lpstr>Instance Selection Policy</vt:lpstr>
      <vt:lpstr>Learn Instance Selection Policy</vt:lpstr>
      <vt:lpstr>Typical Active Learning Curve</vt:lpstr>
      <vt:lpstr>SVMs are notoriously conservative!</vt:lpstr>
      <vt:lpstr>Tune SVM Threshold:TREC2001 Results</vt:lpstr>
      <vt:lpstr>Outline</vt:lpstr>
      <vt:lpstr>Learning to Active Learn</vt:lpstr>
      <vt:lpstr>Feature Set</vt:lpstr>
      <vt:lpstr>Outline</vt:lpstr>
      <vt:lpstr>Test Set: TREC-2001 Dataset</vt:lpstr>
      <vt:lpstr> Categories: Predictive sampling</vt:lpstr>
      <vt:lpstr>Active Learning For LALM</vt:lpstr>
      <vt:lpstr>Outline</vt:lpstr>
      <vt:lpstr>Conclusions</vt:lpstr>
      <vt:lpstr>By The Way</vt:lpstr>
      <vt:lpstr>Bibliography (partial)</vt:lpstr>
      <vt:lpstr>PowerPoint Presentation</vt:lpstr>
    </vt:vector>
  </TitlesOfParts>
  <Company>Church and Duncan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SHANAHAN</dc:creator>
  <cp:lastModifiedBy>JAMES SHANAHAN</cp:lastModifiedBy>
  <cp:revision>84</cp:revision>
  <dcterms:created xsi:type="dcterms:W3CDTF">2011-07-26T10:50:41Z</dcterms:created>
  <dcterms:modified xsi:type="dcterms:W3CDTF">2011-07-28T04:23:07Z</dcterms:modified>
</cp:coreProperties>
</file>