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5"/>
  </p:notesMasterIdLst>
  <p:sldIdLst>
    <p:sldId id="256" r:id="rId3"/>
    <p:sldId id="257" r:id="rId4"/>
    <p:sldId id="278" r:id="rId5"/>
    <p:sldId id="258" r:id="rId6"/>
    <p:sldId id="259" r:id="rId7"/>
    <p:sldId id="267" r:id="rId8"/>
    <p:sldId id="307" r:id="rId9"/>
    <p:sldId id="265" r:id="rId10"/>
    <p:sldId id="312" r:id="rId11"/>
    <p:sldId id="313" r:id="rId12"/>
    <p:sldId id="266" r:id="rId13"/>
    <p:sldId id="269" r:id="rId1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-1152" y="-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22A6C1EB-CF43-4D64-A6CD-75A994446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4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F31273-A51E-4576-8849-6065F4120B02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5AFCA2-F786-4A40-94FA-0308FAC4A499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2F65-FDC0-46A8-B829-96DC5842EB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D9F1EC-FB14-42DC-B274-D3DF3725DDCF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38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54FB783-6E5B-4F9D-985B-3269770BAB5F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F5407D-6F34-47AE-9CA2-3F6757807809}" type="slidenum">
              <a:rPr lang="en-US"/>
              <a:pPr/>
              <a:t>12</a:t>
            </a:fld>
            <a:endParaRPr lang="en-US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4512DD-A7CC-434B-8169-AAAA1FD2ECE3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F694F2-A6F8-4079-9C95-0FD985D9876D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AFC2CE-1FB7-4AF1-9DFD-9D8300E206BB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2A6C1EB-CF43-4D64-A6CD-75A9944460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C77BB9-EE1B-439F-85A7-878FC88A4075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2E6898-BE70-4FF3-9937-4E3185C77313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167B4A-1E6D-4D6D-9EBB-01790429D157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317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250123-4D4E-4EE1-AD6D-9AB3C1A71B7F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3C6D53-DAAC-4161-8C53-342232B61805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399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87D9FB-0FE0-47F7-85D8-CEC95DD6387B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2A6C1EB-CF43-4D64-A6CD-75A9944460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0074B6-5BDF-4047-A88E-9AD889F21956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37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459D79-379D-41E9-8510-5A463580044F}" type="slidenum">
              <a:rPr lang="en-US" sz="120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2A6C1EB-CF43-4D64-A6CD-75A9944460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4500-9F9B-42F9-A6DA-E4CA19039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8C1C-9481-472D-A991-DB16A231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29BC-0414-44F9-8406-9AD15A74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CA53-A942-4451-91B8-3555CCB09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CBDB-F8A4-4CFA-B7F3-8D58BD9C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9BE2-5A03-432C-943A-45C71495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FBFF-E7E6-4A71-9255-34304237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5ACE-2ED2-4CF1-A84C-C26FDAAD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DA4A-0DCB-448D-9CA1-242C9C76E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22EF-D199-4783-AC22-09FBB4D7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EBCDC-1728-45A1-872C-87BF1BDEB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4CBB-50CA-4D8A-A129-56C2AF175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04AFE-48CC-4AE1-847B-26A7EAE03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429B-5008-4F2B-998C-CBE8ABDEF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0EAD-9A68-4F8A-B638-FA5589EF2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AB10-4301-4BF8-A279-310339FA1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198F-2FC6-49AC-B2E4-A71C78F49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80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8013" cy="3686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4CBB-50CA-4D8A-A129-56C2AF175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77AD-211B-4F64-81EC-A3D33CCAA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EB9C-9032-4A46-BACE-642C034D9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801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7013" cy="3990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133600"/>
            <a:ext cx="4038600" cy="3990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EB9C-9032-4A46-BACE-642C034D9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A516-4486-4A56-AACE-3E801260B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7473-2BFE-44B2-BE9F-FA3EC2EF0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1061F-7CE1-4A8A-B974-473E0FD7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76200"/>
            <a:ext cx="9144000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379254-FDE7-4E0B-9B42-A403AAB0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68" r:id="rId4"/>
    <p:sldLayoutId id="2147483669" r:id="rId5"/>
    <p:sldLayoutId id="214748368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6200"/>
            <a:ext cx="9144000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98989"/>
              </a:buClr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98989"/>
              </a:buClr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60F0EFB-A22A-4A68-824B-F9DB058D2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4" charset="0"/>
          <a:ea typeface="Bitstream Vera Sans" charset="0"/>
          <a:cs typeface="Bitstream Vera Sans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85800" y="1722438"/>
            <a:ext cx="77724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err="1">
                <a:solidFill>
                  <a:srgbClr val="FF0000"/>
                </a:solidFill>
              </a:rPr>
              <a:t>MAXWell</a:t>
            </a:r>
            <a:r>
              <a:rPr lang="en-US" sz="4000" dirty="0">
                <a:solidFill>
                  <a:srgbClr val="FF0000"/>
                </a:solidFill>
              </a:rPr>
              <a:t> Lab</a:t>
            </a: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Environmental Evolution in </a:t>
            </a:r>
            <a:r>
              <a:rPr lang="en-US" sz="3200" dirty="0" smtClean="0">
                <a:solidFill>
                  <a:srgbClr val="000000"/>
                </a:solidFill>
              </a:rPr>
              <a:t>4G Testing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>
                <a:srgbClr val="89898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98989"/>
                </a:solidFill>
              </a:rPr>
              <a:t>Ashok K. Agrawala</a:t>
            </a:r>
          </a:p>
          <a:p>
            <a:pPr algn="ctr">
              <a:spcBef>
                <a:spcPts val="800"/>
              </a:spcBef>
              <a:buClr>
                <a:srgbClr val="89898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898989"/>
                </a:solidFill>
              </a:rPr>
              <a:t>Director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908300" y="6172200"/>
            <a:ext cx="3625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A Joint Lab of UMIACS and OIT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2438400"/>
            <a:ext cx="4782207" cy="2438400"/>
          </a:xfrm>
        </p:spPr>
        <p:txBody>
          <a:bodyPr/>
          <a:lstStyle/>
          <a:p>
            <a:r>
              <a:rPr lang="en-US" dirty="0" smtClean="0"/>
              <a:t>Campus Coverage</a:t>
            </a:r>
            <a:endParaRPr lang="en-US" dirty="0"/>
          </a:p>
        </p:txBody>
      </p:sp>
      <p:pic>
        <p:nvPicPr>
          <p:cNvPr id="4" name="Content Placeholder 3" descr="WiMAX-cover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2209800"/>
            <a:ext cx="3084076" cy="3733800"/>
          </a:xfrm>
        </p:spPr>
      </p:pic>
    </p:spTree>
    <p:extLst>
      <p:ext uri="{BB962C8B-B14F-4D97-AF65-F5344CB8AC3E}">
        <p14:creationId xmlns="" xmlns:p14="http://schemas.microsoft.com/office/powerpoint/2010/main" val="22194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0000"/>
                </a:solidFill>
              </a:rPr>
              <a:t>Physical Facilities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2819400"/>
            <a:ext cx="8229600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Lab location (College Park, Maryland, Close Proximity to the first widely deployed mobile WiMAX network by </a:t>
            </a:r>
            <a:r>
              <a:rPr lang="en-US" sz="2400" dirty="0" err="1" smtClean="0">
                <a:solidFill>
                  <a:srgbClr val="000000"/>
                </a:solidFill>
              </a:rPr>
              <a:t>ClearWire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in Baltimore/Washington area)</a:t>
            </a:r>
            <a:r>
              <a:rPr lang="ar-SA" sz="2400" dirty="0">
                <a:solidFill>
                  <a:srgbClr val="000000"/>
                </a:solidFill>
                <a:cs typeface="Arial" charset="0"/>
              </a:rPr>
              <a:t>‏</a:t>
            </a:r>
            <a:endParaRPr lang="en-US" sz="24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Lab </a:t>
            </a:r>
            <a:r>
              <a:rPr lang="en-US" sz="2400" dirty="0" smtClean="0">
                <a:solidFill>
                  <a:srgbClr val="000000"/>
                </a:solidFill>
              </a:rPr>
              <a:t>space</a:t>
            </a:r>
            <a:endParaRPr lang="en-US" sz="24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Network Coverage  (College Park Campus)</a:t>
            </a:r>
            <a:r>
              <a:rPr lang="ar-SA" sz="2400" dirty="0">
                <a:solidFill>
                  <a:srgbClr val="000000"/>
                </a:solidFill>
                <a:cs typeface="Arial" charset="0"/>
              </a:rPr>
              <a:t>‏</a:t>
            </a:r>
            <a:endParaRPr lang="en-US" sz="24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User Groups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Demographics (College Students, Faculty and Staff), Community of 50,000, active users expected – up to 1000.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</a:rPr>
              <a:t>Activities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2819400"/>
            <a:ext cx="8229600" cy="391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Internal Developments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Incubation of Ideas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Applications Development/Testing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MyeVyu Application – location Aware applications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Simulation Facilities – NS2 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3</a:t>
            </a:r>
            <a:r>
              <a:rPr lang="en-US" sz="2000" baseline="30000">
                <a:solidFill>
                  <a:srgbClr val="000000"/>
                </a:solidFill>
              </a:rPr>
              <a:t>rd</a:t>
            </a:r>
            <a:r>
              <a:rPr lang="en-US" sz="2000">
                <a:solidFill>
                  <a:srgbClr val="000000"/>
                </a:solidFill>
              </a:rPr>
              <a:t> Party Support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Applications Integrations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Benchmarking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Independent Performance Testing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Will support as needed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</a:rPr>
              <a:t>Open House/Show Case</a:t>
            </a:r>
          </a:p>
          <a:p>
            <a:pPr marL="741363" lvl="1" indent="-284163">
              <a:lnSpc>
                <a:spcPct val="80000"/>
              </a:lnSpc>
              <a:spcBef>
                <a:spcPts val="425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700">
                <a:solidFill>
                  <a:srgbClr val="000000"/>
                </a:solidFill>
              </a:rPr>
              <a:t>At Least Once a year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69863" y="1371600"/>
            <a:ext cx="8915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0000"/>
                </a:solidFill>
              </a:rPr>
              <a:t>MAXWell Lab Rapid Access Environment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8229600" cy="367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WiMAX Forum Applications Lab</a:t>
            </a:r>
          </a:p>
          <a:p>
            <a:pPr marL="798513" lvl="1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The only one in the western hemisphere</a:t>
            </a:r>
          </a:p>
          <a:p>
            <a:pPr marL="798513" lvl="1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Application development and testing.</a:t>
            </a:r>
          </a:p>
          <a:p>
            <a:pPr marL="798513" lvl="1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Functional Mobile Wireless </a:t>
            </a:r>
            <a:r>
              <a:rPr lang="en-US" sz="2000" dirty="0">
                <a:solidFill>
                  <a:srgbClr val="000000"/>
                </a:solidFill>
              </a:rPr>
              <a:t>Network </a:t>
            </a:r>
            <a:r>
              <a:rPr lang="en-US" sz="2000" dirty="0" smtClean="0">
                <a:solidFill>
                  <a:srgbClr val="000000"/>
                </a:solidFill>
              </a:rPr>
              <a:t>- </a:t>
            </a:r>
            <a:endParaRPr lang="en-US" sz="20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Instrumentation throughout network to measure, record and provide real time and historical performance meta data to lab participants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Plans include phased deployment of RF sensor grid across campus to monitor Quality of Wireless Service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Lab Integration based upon commercial application </a:t>
            </a:r>
            <a:r>
              <a:rPr lang="en-US" sz="2000" dirty="0" err="1">
                <a:solidFill>
                  <a:srgbClr val="000000"/>
                </a:solidFill>
              </a:rPr>
              <a:t>colocation</a:t>
            </a:r>
            <a:r>
              <a:rPr lang="en-US" sz="2000" dirty="0">
                <a:solidFill>
                  <a:srgbClr val="000000"/>
                </a:solidFill>
              </a:rPr>
              <a:t> hosting model; rapid deployment and supporting services in place and functional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7013" cy="3228975"/>
          </a:xfrm>
        </p:spPr>
        <p:txBody>
          <a:bodyPr/>
          <a:lstStyle/>
          <a:p>
            <a:r>
              <a:rPr lang="en-US" dirty="0" smtClean="0"/>
              <a:t>LTS</a:t>
            </a:r>
          </a:p>
          <a:p>
            <a:r>
              <a:rPr lang="en-US" dirty="0" smtClean="0"/>
              <a:t>NRL</a:t>
            </a:r>
          </a:p>
          <a:p>
            <a:r>
              <a:rPr lang="en-US" dirty="0" smtClean="0"/>
              <a:t>NIST</a:t>
            </a:r>
          </a:p>
          <a:p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6613" y="2895600"/>
            <a:ext cx="4038600" cy="3228975"/>
          </a:xfrm>
        </p:spPr>
        <p:txBody>
          <a:bodyPr/>
          <a:lstStyle/>
          <a:p>
            <a:r>
              <a:rPr lang="en-US" sz="2400" dirty="0" err="1"/>
              <a:t>ClearWire</a:t>
            </a:r>
            <a:endParaRPr lang="en-US" sz="2400" dirty="0"/>
          </a:p>
          <a:p>
            <a:r>
              <a:rPr lang="en-US" sz="2400" dirty="0" err="1"/>
              <a:t>Livecast</a:t>
            </a:r>
            <a:endParaRPr lang="en-US" sz="2400" dirty="0"/>
          </a:p>
          <a:p>
            <a:r>
              <a:rPr lang="en-US" sz="2400" dirty="0" smtClean="0"/>
              <a:t>Sprint</a:t>
            </a:r>
          </a:p>
          <a:p>
            <a:r>
              <a:rPr lang="en-US" sz="2400" dirty="0" err="1" smtClean="0"/>
              <a:t>Telcordia</a:t>
            </a:r>
            <a:endParaRPr lang="en-US" sz="2400" dirty="0" smtClean="0"/>
          </a:p>
          <a:p>
            <a:r>
              <a:rPr lang="en-US" sz="2400" dirty="0" smtClean="0"/>
              <a:t>Motorola</a:t>
            </a:r>
          </a:p>
          <a:p>
            <a:r>
              <a:rPr lang="en-US" sz="2400" dirty="0" smtClean="0"/>
              <a:t>Intel</a:t>
            </a:r>
          </a:p>
          <a:p>
            <a:r>
              <a:rPr lang="en-US" sz="2400" dirty="0" smtClean="0"/>
              <a:t>…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MAXWell Lab Partners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Spectrum Allocation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MAXWell Lab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2.5 GHz Band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Have FCC license for 200 MHz BANDWIDTH</a:t>
            </a:r>
            <a:endParaRPr lang="en-US" sz="2000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Coordinate with metro area spectrum owners to develop partnerships in testing and deployment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30188" y="1709738"/>
            <a:ext cx="8686800" cy="406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A50021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A50021"/>
                </a:solidFill>
              </a:rPr>
              <a:t>Flexible IP and Wireless Network Architecture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lvl="1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Seamlessly integrates wireless functionality with IP equipment</a:t>
            </a:r>
          </a:p>
          <a:p>
            <a:pPr lvl="2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RF topology adjustable in real time</a:t>
            </a:r>
          </a:p>
          <a:p>
            <a:pPr lvl="2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IP network overlay topology eases topology changes and network quality testing without impact to transport infrastructure</a:t>
            </a:r>
          </a:p>
          <a:p>
            <a:pPr lvl="2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QoS, MPLS and VPN capable network infrastructure day one</a:t>
            </a:r>
          </a:p>
          <a:p>
            <a:pPr lvl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lvl="1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 MAXWell Lab includes full IMS solution, and is enabled to service additional colocated solutions of all aspects of WiMAX testing </a:t>
            </a:r>
            <a:br>
              <a:rPr lang="en-US" sz="2000">
                <a:solidFill>
                  <a:srgbClr val="000000"/>
                </a:solidFill>
                <a:latin typeface="Arial" charset="0"/>
              </a:rPr>
            </a:b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lvl="1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Lab design supports virtual collaboration with peer labs and service providers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7648575" cy="464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11557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514600" y="2209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3581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352433" cy="4766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0000"/>
                </a:solidFill>
              </a:rPr>
              <a:t>Equipment </a:t>
            </a:r>
            <a:r>
              <a:rPr lang="en-US" sz="3600" dirty="0" smtClean="0">
                <a:solidFill>
                  <a:srgbClr val="FF0000"/>
                </a:solidFill>
              </a:rPr>
              <a:t>Deployment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6200" y="1933575"/>
            <a:ext cx="8839200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Mobile </a:t>
            </a:r>
            <a:r>
              <a:rPr lang="en-US" sz="2000" dirty="0">
                <a:solidFill>
                  <a:srgbClr val="000000"/>
                </a:solidFill>
              </a:rPr>
              <a:t>WiMAX equipment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Motorola DAP 400 (3 BS, 13 CPE, CAP-C) </a:t>
            </a:r>
          </a:p>
          <a:p>
            <a:pPr marL="1143000" lvl="2" indent="-228600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Installation under way TODAY</a:t>
            </a:r>
          </a:p>
          <a:p>
            <a:pPr marL="1600200" lvl="3" indent="-228600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Challenges lie in non technical requirements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IMS </a:t>
            </a:r>
            <a:r>
              <a:rPr lang="en-US" sz="2000" dirty="0">
                <a:solidFill>
                  <a:srgbClr val="000000"/>
                </a:solidFill>
              </a:rPr>
              <a:t>Integration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Location Aware applications -- </a:t>
            </a:r>
            <a:r>
              <a:rPr lang="en-US" b="1" dirty="0">
                <a:solidFill>
                  <a:srgbClr val="000000"/>
                </a:solidFill>
              </a:rPr>
              <a:t>REAL network users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Ericsson IMS Common System (here)</a:t>
            </a:r>
            <a:r>
              <a:rPr lang="ar-SA" dirty="0">
                <a:solidFill>
                  <a:srgbClr val="000000"/>
                </a:solidFill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Additional </a:t>
            </a:r>
            <a:r>
              <a:rPr lang="en-US" sz="2000" dirty="0">
                <a:solidFill>
                  <a:srgbClr val="000000"/>
                </a:solidFill>
              </a:rPr>
              <a:t>16e BS/CPEs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Phased Array 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Additional and flexible spectrum provisioning</a:t>
            </a:r>
          </a:p>
          <a:p>
            <a:pPr marL="741363" lvl="1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Transition/handoff between 3G/WiFi/WiMAX networks; seamless </a:t>
            </a:r>
            <a:r>
              <a:rPr lang="en-US" sz="2000" dirty="0" smtClean="0">
                <a:solidFill>
                  <a:srgbClr val="000000"/>
                </a:solidFill>
              </a:rPr>
              <a:t>mobility</a:t>
            </a:r>
          </a:p>
          <a:p>
            <a:pPr marL="284163" indent="-284163"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LTE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384</Words>
  <Application>Microsoft Office PowerPoint</Application>
  <PresentationFormat>On-screen Show (4:3)</PresentationFormat>
  <Paragraphs>90</Paragraphs>
  <Slides>12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Campus Coverage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agrawala</dc:creator>
  <cp:lastModifiedBy>dawncox</cp:lastModifiedBy>
  <cp:revision>24</cp:revision>
  <dcterms:modified xsi:type="dcterms:W3CDTF">2010-06-02T22:13:48Z</dcterms:modified>
</cp:coreProperties>
</file>