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73" autoAdjust="0"/>
  </p:normalViewPr>
  <p:slideViewPr>
    <p:cSldViewPr>
      <p:cViewPr varScale="1">
        <p:scale>
          <a:sx n="64" d="100"/>
          <a:sy n="64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ome\alecw\research\svn_repo\papers\2010\maui_mobisys_2010\figures\perf_ga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351532118357603"/>
          <c:y val="3.7237978158336099E-2"/>
          <c:w val="0.816802921259698"/>
          <c:h val="0.92552404368332863"/>
        </c:manualLayout>
      </c:layout>
      <c:barChart>
        <c:barDir val="col"/>
        <c:grouping val="clustered"/>
        <c:ser>
          <c:idx val="0"/>
          <c:order val="0"/>
          <c:tx>
            <c:strRef>
              <c:f>Game!$A$3</c:f>
              <c:strCache>
                <c:ptCount val="1"/>
                <c:pt idx="0">
                  <c:v>Smartphone only</c:v>
                </c:pt>
              </c:strCache>
            </c:strRef>
          </c:tx>
          <c:spPr>
            <a:pattFill prst="pct75">
              <a:fgClr>
                <a:srgbClr val="4572A7"/>
              </a:fgClr>
              <a:bgClr>
                <a:srgbClr val="FFFFFF"/>
              </a:bgClr>
            </a:pattFill>
            <a:ln>
              <a:solidFill>
                <a:prstClr val="black"/>
              </a:solidFill>
            </a:ln>
          </c:spPr>
          <c:val>
            <c:numRef>
              <c:f>Game!$D$3</c:f>
              <c:numCache>
                <c:formatCode>General</c:formatCode>
                <c:ptCount val="1"/>
                <c:pt idx="0">
                  <c:v>51.13</c:v>
                </c:pt>
              </c:numCache>
            </c:numRef>
          </c:val>
        </c:ser>
        <c:ser>
          <c:idx val="1"/>
          <c:order val="1"/>
          <c:tx>
            <c:strRef>
              <c:f>Game!$A$4</c:f>
              <c:strCache>
                <c:ptCount val="1"/>
                <c:pt idx="0">
                  <c:v>MAUI (Wi-Fi, 10ms RTT)</c:v>
                </c:pt>
              </c:strCache>
            </c:strRef>
          </c:tx>
          <c:spPr>
            <a:pattFill prst="ltDnDiag">
              <a:fgClr>
                <a:srgbClr val="AA4643"/>
              </a:fgClr>
              <a:bgClr>
                <a:srgbClr val="FFFFFF"/>
              </a:bgClr>
            </a:pattFill>
            <a:ln>
              <a:solidFill>
                <a:prstClr val="black"/>
              </a:solidFill>
            </a:ln>
          </c:spPr>
          <c:val>
            <c:numRef>
              <c:f>Game!$D$4</c:f>
              <c:numCache>
                <c:formatCode>General</c:formatCode>
                <c:ptCount val="1"/>
                <c:pt idx="0">
                  <c:v>32.57</c:v>
                </c:pt>
              </c:numCache>
            </c:numRef>
          </c:val>
        </c:ser>
        <c:ser>
          <c:idx val="2"/>
          <c:order val="2"/>
          <c:tx>
            <c:strRef>
              <c:f>Game!$A$5</c:f>
              <c:strCache>
                <c:ptCount val="1"/>
                <c:pt idx="0">
                  <c:v>Cloud (Wi-Fi, 25ms RTT)</c:v>
                </c:pt>
              </c:strCache>
            </c:strRef>
          </c:tx>
          <c:spPr>
            <a:pattFill prst="pct90">
              <a:fgClr>
                <a:srgbClr val="89A54E"/>
              </a:fgClr>
              <a:bgClr>
                <a:srgbClr val="FFFFFF"/>
              </a:bgClr>
            </a:pattFill>
            <a:ln>
              <a:solidFill>
                <a:prstClr val="black"/>
              </a:solidFill>
            </a:ln>
          </c:spPr>
          <c:val>
            <c:numRef>
              <c:f>Game!$D$5</c:f>
              <c:numCache>
                <c:formatCode>General</c:formatCode>
                <c:ptCount val="1"/>
                <c:pt idx="0">
                  <c:v>33.300000000000004</c:v>
                </c:pt>
              </c:numCache>
            </c:numRef>
          </c:val>
        </c:ser>
        <c:ser>
          <c:idx val="3"/>
          <c:order val="3"/>
          <c:tx>
            <c:strRef>
              <c:f>Game!$A$6</c:f>
              <c:strCache>
                <c:ptCount val="1"/>
                <c:pt idx="0">
                  <c:v>Cloud (Wi-Fi, 50ms RTT)</c:v>
                </c:pt>
              </c:strCache>
            </c:strRef>
          </c:tx>
          <c:spPr>
            <a:pattFill prst="diagBrick">
              <a:fgClr>
                <a:srgbClr val="71588F"/>
              </a:fgClr>
              <a:bgClr>
                <a:srgbClr val="FFFFFF"/>
              </a:bgClr>
            </a:pattFill>
            <a:ln>
              <a:solidFill>
                <a:prstClr val="black"/>
              </a:solidFill>
            </a:ln>
          </c:spPr>
          <c:val>
            <c:numRef>
              <c:f>Game!$D$6</c:f>
              <c:numCache>
                <c:formatCode>General</c:formatCode>
                <c:ptCount val="1"/>
                <c:pt idx="0">
                  <c:v>36.03</c:v>
                </c:pt>
              </c:numCache>
            </c:numRef>
          </c:val>
        </c:ser>
        <c:ser>
          <c:idx val="4"/>
          <c:order val="4"/>
          <c:tx>
            <c:strRef>
              <c:f>Game!$A$7</c:f>
              <c:strCache>
                <c:ptCount val="1"/>
                <c:pt idx="0">
                  <c:v>Cloud (WiFi, 100ms RTT)</c:v>
                </c:pt>
              </c:strCache>
            </c:strRef>
          </c:tx>
          <c:spPr>
            <a:pattFill prst="trellis">
              <a:fgClr>
                <a:srgbClr val="4198AF"/>
              </a:fgClr>
              <a:bgClr>
                <a:srgbClr val="FFFFFF"/>
              </a:bgClr>
            </a:pattFill>
          </c:spPr>
          <c:dPt>
            <c:idx val="0"/>
            <c:spPr>
              <a:pattFill prst="trellis">
                <a:fgClr>
                  <a:srgbClr val="4198AF"/>
                </a:fgClr>
                <a:bgClr>
                  <a:srgbClr val="FFFFFF"/>
                </a:bgClr>
              </a:pattFill>
              <a:ln>
                <a:solidFill>
                  <a:prstClr val="black"/>
                </a:solidFill>
              </a:ln>
            </c:spPr>
          </c:dPt>
          <c:val>
            <c:numRef>
              <c:f>Game!$D$7</c:f>
              <c:numCache>
                <c:formatCode>General</c:formatCode>
                <c:ptCount val="1"/>
                <c:pt idx="0">
                  <c:v>40.190000000000012</c:v>
                </c:pt>
              </c:numCache>
            </c:numRef>
          </c:val>
        </c:ser>
        <c:ser>
          <c:idx val="5"/>
          <c:order val="5"/>
          <c:tx>
            <c:strRef>
              <c:f>Game!$A$8</c:f>
              <c:strCache>
                <c:ptCount val="1"/>
                <c:pt idx="0">
                  <c:v>Cloud (3G, 220ms RTT)</c:v>
                </c:pt>
              </c:strCache>
            </c:strRef>
          </c:tx>
          <c:spPr>
            <a:pattFill prst="dotGrid">
              <a:fgClr>
                <a:srgbClr val="DB843D"/>
              </a:fgClr>
              <a:bgClr>
                <a:srgbClr val="FFFFFF"/>
              </a:bgClr>
            </a:pattFill>
            <a:ln>
              <a:solidFill>
                <a:schemeClr val="tx1"/>
              </a:solidFill>
            </a:ln>
          </c:spPr>
          <c:val>
            <c:numRef>
              <c:f>Game!$D$8</c:f>
              <c:numCache>
                <c:formatCode>General</c:formatCode>
                <c:ptCount val="1"/>
                <c:pt idx="0">
                  <c:v>55.2</c:v>
                </c:pt>
              </c:numCache>
            </c:numRef>
          </c:val>
        </c:ser>
        <c:axId val="73054848"/>
        <c:axId val="73978240"/>
      </c:barChart>
      <c:catAx>
        <c:axId val="73054848"/>
        <c:scaling>
          <c:orientation val="minMax"/>
        </c:scaling>
        <c:axPos val="b"/>
        <c:tickLblPos val="none"/>
        <c:spPr>
          <a:ln w="38100">
            <a:solidFill>
              <a:schemeClr val="tx1"/>
            </a:solidFill>
          </a:ln>
        </c:spPr>
        <c:crossAx val="73978240"/>
        <c:crosses val="autoZero"/>
        <c:auto val="1"/>
        <c:lblAlgn val="ctr"/>
        <c:lblOffset val="100"/>
      </c:catAx>
      <c:valAx>
        <c:axId val="73978240"/>
        <c:scaling>
          <c:orientation val="minMax"/>
          <c:max val="60"/>
        </c:scaling>
        <c:axPos val="l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spPr>
          <a:ln w="38100">
            <a:solidFill>
              <a:sysClr val="windowText" lastClr="000000"/>
            </a:solidFill>
          </a:ln>
        </c:spPr>
        <c:crossAx val="73054848"/>
        <c:crosses val="autoZero"/>
        <c:crossBetween val="between"/>
        <c:majorUnit val="20"/>
      </c:valAx>
    </c:plotArea>
    <c:plotVisOnly val="1"/>
  </c:chart>
  <c:txPr>
    <a:bodyPr/>
    <a:lstStyle/>
    <a:p>
      <a:pPr>
        <a:defRPr sz="3200" baseline="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80BC9-B77D-43F0-98B9-22537675900F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FFEDC-7F77-402A-9889-770D13181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520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Identify which methods to offload, and the program state.</a:t>
            </a:r>
          </a:p>
          <a:p>
            <a:r>
              <a:rPr lang="en-US" baseline="0" dirty="0" smtClean="0"/>
              <a:t>Re-evaluate periodically, to adapt to changing conditions.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B4D5C-C565-4A7A-9458-18A57FB1C8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Proxies:</a:t>
            </a:r>
            <a:r>
              <a:rPr lang="en-US" baseline="0" dirty="0" smtClean="0"/>
              <a:t> handle the mechanics of control and data transfer.</a:t>
            </a:r>
          </a:p>
          <a:p>
            <a:r>
              <a:rPr lang="en-US" baseline="0" dirty="0" smtClean="0"/>
              <a:t>Profiler: 1/ monitors the program, produces an annotated call graph.  2/ Understands the device’s energy characteristics, and 3/ characteristics of the network connection to the current MAUI server.</a:t>
            </a:r>
          </a:p>
          <a:p>
            <a:r>
              <a:rPr lang="en-US" baseline="0" dirty="0" smtClean="0"/>
              <a:t>Solver: takes input from profiler, solves an ILP to slice the application.  Evaluates state transfer cost of offload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CPU energy savings from offload.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safety enables</a:t>
            </a:r>
            <a:r>
              <a:rPr lang="en-US" baseline="0" dirty="0" smtClean="0"/>
              <a:t> the MAUI runtime to identify which program’s in-memory data structures it needs to copy: which state is potentially referenced by a given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FFEDC-7F77-402A-9889-770D131816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HandleMissles</a:t>
            </a:r>
            <a:r>
              <a:rPr lang="en-US" baseline="0" dirty="0" smtClean="0"/>
              <a:t> performs the physics computation, scales with # of active missiles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FFEDC-7F77-402A-9889-770D131816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Solver runs periodically as new</a:t>
            </a:r>
            <a:r>
              <a:rPr lang="en-US" baseline="0" dirty="0" smtClean="0"/>
              <a:t> inputs are generated by the profiler.</a:t>
            </a:r>
          </a:p>
          <a:p>
            <a:r>
              <a:rPr lang="en-US" baseline="0" dirty="0" smtClean="0"/>
              <a:t>Using program history to predict the benefits.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 heuristics to reduce this overhead. Don’t serialize on every invocation…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Performance:</a:t>
            </a:r>
            <a:r>
              <a:rPr lang="en-US" baseline="0" dirty="0" smtClean="0"/>
              <a:t> 19 sec =&gt; 2 sec</a:t>
            </a:r>
          </a:p>
          <a:p>
            <a:r>
              <a:rPr lang="en-US" baseline="0" dirty="0" smtClean="0"/>
              <a:t>For apps such as chess &amp; arcade game, energy savings on the order of 50%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40% reduction</a:t>
            </a:r>
            <a:r>
              <a:rPr lang="en-US" baseline="0" dirty="0" smtClean="0"/>
              <a:t> in energy to nearby server…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10D9-49EF-40C5-A572-F0CE1D88BFC4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C835-21E3-4611-978E-E1991325AF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10D9-49EF-40C5-A572-F0CE1D88BFC4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C835-21E3-4611-978E-E1991325A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10D9-49EF-40C5-A572-F0CE1D88BFC4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C835-21E3-4611-978E-E1991325A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10D9-49EF-40C5-A572-F0CE1D88BFC4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C835-21E3-4611-978E-E1991325AF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10D9-49EF-40C5-A572-F0CE1D88BFC4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C835-21E3-4611-978E-E1991325A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10D9-49EF-40C5-A572-F0CE1D88BFC4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C835-21E3-4611-978E-E1991325A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10D9-49EF-40C5-A572-F0CE1D88BFC4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C835-21E3-4611-978E-E1991325A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5528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10D9-49EF-40C5-A572-F0CE1D88BFC4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C835-21E3-4611-978E-E1991325A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10D9-49EF-40C5-A572-F0CE1D88BFC4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C835-21E3-4611-978E-E1991325A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10D9-49EF-40C5-A572-F0CE1D88BFC4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C835-21E3-4611-978E-E1991325A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10D9-49EF-40C5-A572-F0CE1D88BFC4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9C835-21E3-4611-978E-E1991325A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-449580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55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49010D9-49EF-40C5-A572-F0CE1D88BFC4}" type="datetimeFigureOut">
              <a:rPr lang="en-US" smtClean="0"/>
              <a:pPr/>
              <a:t>6/2/2010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A29C835-21E3-4611-978E-E1991325A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none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8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4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8305800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FFFF00"/>
                </a:solidFill>
              </a:rPr>
              <a:t>Alec Wolman</a:t>
            </a:r>
            <a:r>
              <a:rPr lang="en-US" sz="2000" dirty="0" smtClean="0"/>
              <a:t>, Stefan Saroiu, Ranveer Chandra, Victor Bahl – Microsoft Research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Eduardo Cuervo – Duke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sz="2000" dirty="0" err="1" smtClean="0"/>
              <a:t>Aruna</a:t>
            </a:r>
            <a:r>
              <a:rPr lang="en-US" sz="2000" dirty="0" smtClean="0"/>
              <a:t> </a:t>
            </a:r>
            <a:r>
              <a:rPr lang="en-US" sz="2000" dirty="0" err="1" smtClean="0"/>
              <a:t>Balasubramanian</a:t>
            </a:r>
            <a:r>
              <a:rPr lang="en-US" sz="2000" dirty="0" smtClean="0"/>
              <a:t> – U Mass Amherst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en-US" sz="2000" dirty="0" err="1" smtClean="0"/>
              <a:t>Dae-ki</a:t>
            </a:r>
            <a:r>
              <a:rPr lang="en-US" sz="2000" dirty="0" smtClean="0"/>
              <a:t> Cho - UCLA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MAUI: Enabling Fine-Grained </a:t>
            </a:r>
            <a:r>
              <a:rPr lang="en-US" dirty="0"/>
              <a:t>C</a:t>
            </a:r>
            <a:r>
              <a:rPr lang="en-US" dirty="0" smtClean="0"/>
              <a:t>ode </a:t>
            </a:r>
            <a:r>
              <a:rPr lang="en-US" dirty="0"/>
              <a:t>O</a:t>
            </a:r>
            <a:r>
              <a:rPr lang="en-US" dirty="0" smtClean="0"/>
              <a:t>ffload for Resource-Intensive Smartphone Applications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15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MAUI uses language runtime support from .NET framework to enable fine-grained code offload</a:t>
            </a:r>
          </a:p>
          <a:p>
            <a:pPr lvl="1"/>
            <a:r>
              <a:rPr lang="en-US" dirty="0" smtClean="0"/>
              <a:t>Dynamic compilation, type-safety, reflection</a:t>
            </a:r>
          </a:p>
          <a:p>
            <a:r>
              <a:rPr lang="en-US" dirty="0" smtClean="0"/>
              <a:t>There is much more to MAUI</a:t>
            </a:r>
          </a:p>
          <a:p>
            <a:pPr lvl="1"/>
            <a:r>
              <a:rPr lang="en-US" dirty="0" smtClean="0"/>
              <a:t>See our </a:t>
            </a:r>
            <a:r>
              <a:rPr lang="en-US" dirty="0" err="1" smtClean="0"/>
              <a:t>MobiSys</a:t>
            </a:r>
            <a:r>
              <a:rPr lang="en-US" dirty="0" smtClean="0"/>
              <a:t> 2010 paper for the rest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51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MAUI Profiler and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Profiler produces annotated call graph</a:t>
            </a:r>
          </a:p>
          <a:p>
            <a:pPr lvl="1"/>
            <a:r>
              <a:rPr lang="en-US" sz="2400" dirty="0" smtClean="0"/>
              <a:t>Vertex:  method annotated with computation energy and delay for execution</a:t>
            </a:r>
          </a:p>
          <a:p>
            <a:pPr lvl="1"/>
            <a:r>
              <a:rPr lang="en-US" sz="2400" dirty="0" smtClean="0"/>
              <a:t>Edge: method invocation annotated with total state transferred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90800" y="3657600"/>
            <a:ext cx="4191000" cy="2525373"/>
            <a:chOff x="1524000" y="2785292"/>
            <a:chExt cx="5235222" cy="3440530"/>
          </a:xfrm>
        </p:grpSpPr>
        <p:sp>
          <p:nvSpPr>
            <p:cNvPr id="5" name="Oval 4"/>
            <p:cNvSpPr/>
            <p:nvPr/>
          </p:nvSpPr>
          <p:spPr>
            <a:xfrm>
              <a:off x="1676400" y="4419600"/>
              <a:ext cx="815622" cy="81562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Calibri"/>
                </a:rPr>
                <a:t>A</a:t>
              </a:r>
              <a:endParaRPr lang="en-US" sz="2200" dirty="0">
                <a:solidFill>
                  <a:schemeClr val="tx1"/>
                </a:solidFill>
                <a:latin typeface="Calibri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590800" y="4778022"/>
              <a:ext cx="1066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724400" y="3863622"/>
              <a:ext cx="1143000" cy="762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724400" y="5082822"/>
              <a:ext cx="1066800" cy="762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810000" y="4397022"/>
              <a:ext cx="815622" cy="81562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Calibri"/>
                </a:rPr>
                <a:t>B</a:t>
              </a:r>
              <a:endParaRPr lang="en-US" sz="22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943600" y="3254022"/>
              <a:ext cx="815622" cy="81562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Calibri"/>
                </a:rPr>
                <a:t>C</a:t>
              </a:r>
              <a:endParaRPr lang="en-US" sz="22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867400" y="5410200"/>
              <a:ext cx="815622" cy="81562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r>
                <a:rPr lang="en-US" sz="2200" dirty="0" smtClean="0">
                  <a:solidFill>
                    <a:schemeClr val="tx1"/>
                  </a:solidFill>
                  <a:latin typeface="Calibri"/>
                </a:rPr>
                <a:t>D</a:t>
              </a:r>
              <a:endParaRPr lang="en-US" sz="22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3939821"/>
              <a:ext cx="378855" cy="587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L</a:t>
              </a:r>
              <a:endParaRPr lang="en-US" sz="2200" dirty="0"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4810" y="4893789"/>
              <a:ext cx="378855" cy="587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L</a:t>
              </a:r>
              <a:endParaRPr lang="en-US" sz="2200" dirty="0"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8600" y="3939822"/>
              <a:ext cx="3378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R</a:t>
              </a:r>
              <a:endParaRPr lang="en-US" sz="2200" dirty="0"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6112" y="2785292"/>
              <a:ext cx="3378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alibri"/>
                </a:rPr>
                <a:t>R</a:t>
              </a:r>
              <a:endParaRPr lang="en-US" sz="2200" dirty="0"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0" y="5159022"/>
              <a:ext cx="16191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Calibri"/>
                </a:rPr>
                <a:t>45mJ, 30 ms</a:t>
              </a:r>
              <a:endParaRPr lang="en-US" sz="2200" b="1" dirty="0"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73201" y="4320822"/>
              <a:ext cx="7830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latin typeface="Calibri"/>
                </a:rPr>
                <a:t>10KB</a:t>
              </a:r>
              <a:endParaRPr lang="en-US" sz="2200" b="1" dirty="0"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63721" y="3810000"/>
            <a:ext cx="3899079" cy="2308336"/>
            <a:chOff x="1659481" y="1792828"/>
            <a:chExt cx="5122319" cy="3872048"/>
          </a:xfrm>
        </p:grpSpPr>
        <p:sp>
          <p:nvSpPr>
            <p:cNvPr id="19" name="Oval 18"/>
            <p:cNvSpPr/>
            <p:nvPr/>
          </p:nvSpPr>
          <p:spPr>
            <a:xfrm>
              <a:off x="2667000" y="25908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676400" y="32004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67000" y="38862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81400" y="45720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657600" y="19050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495800" y="52578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10000" y="32766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10000" y="25908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791200" y="48006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24400" y="42672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981200" y="2819400"/>
              <a:ext cx="68580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971800" y="2133600"/>
              <a:ext cx="68580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981200" y="3429000"/>
              <a:ext cx="609600" cy="533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971800" y="4114800"/>
              <a:ext cx="609600" cy="533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886200" y="4800600"/>
              <a:ext cx="609600" cy="533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3886200" y="4419600"/>
              <a:ext cx="7620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791200" y="3886200"/>
              <a:ext cx="304800" cy="304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048000" y="2895600"/>
              <a:ext cx="68580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048000" y="2743200"/>
              <a:ext cx="6858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029200" y="4114800"/>
              <a:ext cx="7620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029200" y="4495800"/>
              <a:ext cx="68580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650081" y="2494935"/>
              <a:ext cx="28565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R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57361" y="3754227"/>
              <a:ext cx="28565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R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82039" y="4156586"/>
              <a:ext cx="28565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R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57361" y="4700339"/>
              <a:ext cx="285656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R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37256" y="1792828"/>
              <a:ext cx="341579" cy="516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L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95543" y="2448612"/>
              <a:ext cx="341579" cy="516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L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95543" y="3129037"/>
              <a:ext cx="341579" cy="516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L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79365" y="5148605"/>
              <a:ext cx="341579" cy="516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L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561493" y="4448637"/>
              <a:ext cx="341579" cy="516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L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43620" y="3768135"/>
              <a:ext cx="341579" cy="516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L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59481" y="3085831"/>
              <a:ext cx="341579" cy="516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libri" pitchFamily="34" charset="0"/>
                </a:rPr>
                <a:t>L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419600" y="3505200"/>
              <a:ext cx="23622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981200" y="2209800"/>
              <a:ext cx="1600200" cy="990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73539" y="5921514"/>
            <a:ext cx="7778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Solver identifies “islands” in the call graph, where:</a:t>
            </a:r>
          </a:p>
          <a:p>
            <a:r>
              <a:rPr lang="en-US" sz="2000" dirty="0" smtClean="0"/>
              <a:t>Energy cost of data transfer &lt; CPU energy saved w/remote execution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expensive is online profiling?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8229600" cy="119660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Expensive part of profiling is estimating size of state transfer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71683"/>
            <a:ext cx="5029200" cy="413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can MAUI reduce energy consumption (and improve </a:t>
            </a:r>
            <a:r>
              <a:rPr lang="en-US" dirty="0" err="1" smtClean="0"/>
              <a:t>perf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33400" y="5661391"/>
            <a:ext cx="8229600" cy="119660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For face recognizer, energy consumption reduced by an order of magnitude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477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Arcade Game Energy Savings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533400" y="1676400"/>
          <a:ext cx="6629401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2800" y="2209800"/>
            <a:ext cx="19000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Legend (L to R):</a:t>
            </a:r>
          </a:p>
          <a:p>
            <a:r>
              <a:rPr lang="en-US" dirty="0" smtClean="0"/>
              <a:t>Smartphone Only</a:t>
            </a:r>
          </a:p>
          <a:p>
            <a:r>
              <a:rPr lang="en-US" dirty="0" smtClean="0"/>
              <a:t>10 ms, Wi-Fi</a:t>
            </a:r>
          </a:p>
          <a:p>
            <a:r>
              <a:rPr lang="en-US" dirty="0" smtClean="0"/>
              <a:t>25 ms, Wi-Fi</a:t>
            </a:r>
          </a:p>
          <a:p>
            <a:r>
              <a:rPr lang="en-US" dirty="0" smtClean="0"/>
              <a:t>50 ms, Wi-Fi</a:t>
            </a:r>
          </a:p>
          <a:p>
            <a:r>
              <a:rPr lang="en-US" dirty="0" smtClean="0"/>
              <a:t>100 ms, Wi-Fi</a:t>
            </a:r>
          </a:p>
          <a:p>
            <a:r>
              <a:rPr lang="en-US" dirty="0" smtClean="0"/>
              <a:t>220 ms, 3G*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577417"/>
            <a:ext cx="553998" cy="23755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smtClean="0"/>
              <a:t>Energy (Joules)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394" y="6248400"/>
            <a:ext cx="9022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Latency to server impacts the opportunities for fine-grained offload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MAUI Offload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458200" cy="462560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WLANs are key to effective fine-grained offload</a:t>
            </a:r>
          </a:p>
          <a:p>
            <a:pPr lvl="1"/>
            <a:r>
              <a:rPr lang="en-US" dirty="0" smtClean="0"/>
              <a:t>High bandwidth, low latency to MAUI servers, </a:t>
            </a:r>
            <a:br>
              <a:rPr lang="en-US" dirty="0" smtClean="0"/>
            </a:br>
            <a:r>
              <a:rPr lang="en-US" dirty="0" smtClean="0"/>
              <a:t>energy efficient</a:t>
            </a:r>
          </a:p>
          <a:p>
            <a:pPr lvl="1"/>
            <a:r>
              <a:rPr lang="en-US" dirty="0" smtClean="0"/>
              <a:t>Offload to the cloud, over 3G: high latency, congestion</a:t>
            </a:r>
          </a:p>
          <a:p>
            <a:endParaRPr lang="en-US" dirty="0" smtClean="0"/>
          </a:p>
          <a:p>
            <a:r>
              <a:rPr lang="en-US" dirty="0" smtClean="0"/>
              <a:t>Enterprise:  shared, trusted servers</a:t>
            </a:r>
          </a:p>
          <a:p>
            <a:pPr lvl="1"/>
            <a:r>
              <a:rPr lang="en-US" dirty="0" smtClean="0"/>
              <a:t>Co-locate MAUI servers with WLAN switches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Home: use Wi-Fi to reach trusted desktop PC</a:t>
            </a:r>
          </a:p>
          <a:p>
            <a:endParaRPr lang="en-US" dirty="0" smtClean="0"/>
          </a:p>
          <a:p>
            <a:r>
              <a:rPr lang="en-US" dirty="0" smtClean="0"/>
              <a:t>Public places: </a:t>
            </a:r>
          </a:p>
          <a:p>
            <a:pPr lvl="1"/>
            <a:r>
              <a:rPr lang="en-US" dirty="0" smtClean="0"/>
              <a:t>Near term: offload to cloud, long latencies</a:t>
            </a:r>
          </a:p>
          <a:p>
            <a:pPr lvl="1"/>
            <a:r>
              <a:rPr lang="en-US" dirty="0" smtClean="0"/>
              <a:t>Long term: offload to nearby infrastructure (</a:t>
            </a:r>
            <a:r>
              <a:rPr lang="en-US" dirty="0" err="1" smtClean="0"/>
              <a:t>HotSpots</a:t>
            </a:r>
            <a:r>
              <a:rPr lang="en-US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Static Partitioning?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Failure model: when phone is disconnected, or even intermittently connected, applications don’t work</a:t>
            </a:r>
          </a:p>
          <a:p>
            <a:endParaRPr lang="en-US" dirty="0" smtClean="0"/>
          </a:p>
          <a:p>
            <a:r>
              <a:rPr lang="en-US" dirty="0" smtClean="0"/>
              <a:t>Developers need to revisit application structure as device characteristics change</a:t>
            </a:r>
          </a:p>
          <a:p>
            <a:endParaRPr lang="en-US" dirty="0" smtClean="0"/>
          </a:p>
          <a:p>
            <a:r>
              <a:rPr lang="en-US" dirty="0" smtClean="0"/>
              <a:t>The portion of an app that makes sense to download changes based on the latency to the MAUI server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the [</a:t>
            </a:r>
            <a:r>
              <a:rPr lang="en-US" dirty="0" err="1" smtClean="0"/>
              <a:t>remoteable</a:t>
            </a:r>
            <a:r>
              <a:rPr lang="en-US" dirty="0" smtClean="0"/>
              <a:t>] tag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534400" cy="462560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External side-effects (e.g. purchase an item from the Web):</a:t>
            </a:r>
          </a:p>
          <a:p>
            <a:r>
              <a:rPr lang="en-US" dirty="0" smtClean="0"/>
              <a:t>Need to understand if a sequence of I/O calls is undoable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This is a very hard problem, unlikely to be addressed with static analysis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Limitations of our current implementation:</a:t>
            </a:r>
          </a:p>
          <a:p>
            <a:r>
              <a:rPr lang="en-US" dirty="0" smtClean="0"/>
              <a:t>Need to classify calls into .NET Framework built-in APIs as local or remote</a:t>
            </a:r>
          </a:p>
          <a:p>
            <a:r>
              <a:rPr lang="en-US" dirty="0" smtClean="0"/>
              <a:t>Internal side-effects: </a:t>
            </a:r>
            <a:br>
              <a:rPr lang="en-US" dirty="0" smtClean="0"/>
            </a:br>
            <a:r>
              <a:rPr lang="en-US" dirty="0" smtClean="0"/>
              <a:t>Handling multi-threaded apps &amp; </a:t>
            </a:r>
            <a:r>
              <a:rPr lang="en-US" dirty="0" err="1" smtClean="0"/>
              <a:t>async</a:t>
            </a:r>
            <a:r>
              <a:rPr lang="en-US" dirty="0" smtClean="0"/>
              <a:t> I/O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In the long term, static program analysis should be able to address these limitations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MAUI Partitioning Limitations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Failure model:  lose contact with server, </a:t>
            </a:r>
            <a:br>
              <a:rPr lang="en-US" dirty="0" smtClean="0"/>
            </a:br>
            <a:r>
              <a:rPr lang="en-US" dirty="0" smtClean="0"/>
              <a:t>re-execute from last sync point</a:t>
            </a:r>
          </a:p>
          <a:p>
            <a:endParaRPr lang="en-US" dirty="0" smtClean="0"/>
          </a:p>
          <a:p>
            <a:r>
              <a:rPr lang="en-US" dirty="0" smtClean="0"/>
              <a:t>L</a:t>
            </a:r>
            <a:r>
              <a:rPr lang="en-US" dirty="0" smtClean="0"/>
              <a:t>imited </a:t>
            </a:r>
            <a:r>
              <a:rPr lang="en-US" dirty="0" smtClean="0"/>
              <a:t>support for multi-threaded programs &amp; </a:t>
            </a:r>
            <a:r>
              <a:rPr lang="en-US" dirty="0" err="1" smtClean="0"/>
              <a:t>async</a:t>
            </a:r>
            <a:r>
              <a:rPr lang="en-US" dirty="0" smtClean="0"/>
              <a:t> I/O</a:t>
            </a:r>
          </a:p>
          <a:p>
            <a:endParaRPr lang="en-US" dirty="0" smtClean="0"/>
          </a:p>
          <a:p>
            <a:r>
              <a:rPr lang="en-US" dirty="0" smtClean="0"/>
              <a:t>Methods with external side effects cannot be offloaded</a:t>
            </a:r>
          </a:p>
          <a:p>
            <a:pPr lvl="1"/>
            <a:r>
              <a:rPr lang="en-US" dirty="0" smtClean="0"/>
              <a:t>E.g. Buying a book from Amazon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Enabling Fine-Grained Code Offload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Cloudlets &amp; </a:t>
            </a:r>
            <a:r>
              <a:rPr lang="en-US" sz="2800" dirty="0" err="1" smtClean="0"/>
              <a:t>CloneCloud</a:t>
            </a:r>
            <a:r>
              <a:rPr lang="en-US" sz="2800" dirty="0" smtClean="0"/>
              <a:t> propose VM-based techniques to enable computational offload for mobile handhelds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accent2"/>
                </a:solidFill>
              </a:rPr>
              <a:t>	[</a:t>
            </a:r>
            <a:r>
              <a:rPr lang="en-US" sz="2800" dirty="0" err="1" smtClean="0">
                <a:solidFill>
                  <a:schemeClr val="accent2"/>
                </a:solidFill>
              </a:rPr>
              <a:t>Satya</a:t>
            </a:r>
            <a:r>
              <a:rPr lang="en-US" sz="2800" dirty="0" smtClean="0">
                <a:solidFill>
                  <a:schemeClr val="accent2"/>
                </a:solidFill>
              </a:rPr>
              <a:t> et al., IEEE Pervasive Computing 2009] 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	[Chun et al., </a:t>
            </a:r>
            <a:r>
              <a:rPr lang="en-US" sz="2800" dirty="0" err="1" smtClean="0">
                <a:solidFill>
                  <a:schemeClr val="accent2"/>
                </a:solidFill>
              </a:rPr>
              <a:t>HotOS</a:t>
            </a:r>
            <a:r>
              <a:rPr lang="en-US" sz="2800" dirty="0" smtClean="0">
                <a:solidFill>
                  <a:schemeClr val="accent2"/>
                </a:solidFill>
              </a:rPr>
              <a:t> 2009]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MAUI leverages a modern language runtime to enable </a:t>
            </a:r>
            <a:br>
              <a:rPr lang="en-US" sz="2800" dirty="0" smtClean="0"/>
            </a:br>
            <a:r>
              <a:rPr lang="en-US" sz="2800" dirty="0" smtClean="0"/>
              <a:t>fine-grained offload, an alternative to VM-based approaches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4143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Resource-Intensive Apps</a:t>
            </a:r>
            <a:endParaRPr lang="en-US" dirty="0"/>
          </a:p>
        </p:txBody>
      </p:sp>
      <p:pic>
        <p:nvPicPr>
          <p:cNvPr id="5" name="Picture 4" descr="mobile-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0"/>
            <a:ext cx="4419600" cy="3309310"/>
          </a:xfrm>
          <a:prstGeom prst="rect">
            <a:avLst/>
          </a:prstGeom>
        </p:spPr>
      </p:pic>
      <p:pic>
        <p:nvPicPr>
          <p:cNvPr id="6" name="Picture 5" descr="fact-corre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810000"/>
            <a:ext cx="4229100" cy="2819400"/>
          </a:xfrm>
          <a:prstGeom prst="rect">
            <a:avLst/>
          </a:prstGeom>
        </p:spPr>
      </p:pic>
      <p:pic>
        <p:nvPicPr>
          <p:cNvPr id="7" name="Picture 6" descr="mobile-gam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581400"/>
            <a:ext cx="4191000" cy="3009900"/>
          </a:xfrm>
          <a:prstGeom prst="rect">
            <a:avLst/>
          </a:prstGeom>
        </p:spPr>
      </p:pic>
      <p:pic>
        <p:nvPicPr>
          <p:cNvPr id="8" name="Picture 7" descr="g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937760"/>
            <a:ext cx="5943600" cy="184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/>
            <a:r>
              <a:rPr lang="en-US" sz="2400" i="1" dirty="0" smtClean="0">
                <a:solidFill>
                  <a:schemeClr val="accent1"/>
                </a:solidFill>
              </a:rPr>
              <a:t>Augmented Reality</a:t>
            </a:r>
          </a:p>
          <a:p>
            <a:pPr marL="682625" lvl="1" indent="-342900"/>
            <a:r>
              <a:rPr lang="en-US" sz="2000" dirty="0" smtClean="0"/>
              <a:t>Example:  Help a person with memory loss</a:t>
            </a:r>
          </a:p>
          <a:p>
            <a:pPr marL="342900" indent="-342900"/>
            <a:r>
              <a:rPr lang="en-US" sz="2400" i="1" dirty="0" smtClean="0">
                <a:solidFill>
                  <a:schemeClr val="accent1"/>
                </a:solidFill>
              </a:rPr>
              <a:t>Corrective Human Behavior</a:t>
            </a:r>
          </a:p>
          <a:p>
            <a:pPr marL="682625" lvl="1" indent="-342900"/>
            <a:r>
              <a:rPr lang="en-US" sz="2000" dirty="0" smtClean="0"/>
              <a:t>Example :  Immediate fact corrections during a speech</a:t>
            </a:r>
          </a:p>
          <a:p>
            <a:pPr marL="342900" indent="-342900"/>
            <a:r>
              <a:rPr lang="en-US" sz="2400" i="1" dirty="0" smtClean="0">
                <a:solidFill>
                  <a:schemeClr val="accent1"/>
                </a:solidFill>
              </a:rPr>
              <a:t>Mobile Gaming</a:t>
            </a:r>
          </a:p>
          <a:p>
            <a:pPr marL="342900" indent="-342900"/>
            <a:r>
              <a:rPr lang="en-US" sz="2400" i="1" dirty="0" smtClean="0">
                <a:solidFill>
                  <a:schemeClr val="accent1"/>
                </a:solidFill>
              </a:rPr>
              <a:t>Healthcare</a:t>
            </a:r>
          </a:p>
          <a:p>
            <a:pPr marL="635508" lvl="1" indent="-342900"/>
            <a:r>
              <a:rPr lang="en-US" sz="2000" dirty="0" smtClean="0"/>
              <a:t>Offload analysis of sensed data from body-worn sensors</a:t>
            </a:r>
          </a:p>
          <a:p>
            <a:pPr marL="635508" lvl="1" indent="-342900"/>
            <a:endParaRPr lang="en-US" sz="2000" dirty="0" smtClean="0"/>
          </a:p>
          <a:p>
            <a:pPr marL="635508" lvl="1" indent="-34290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Low end-to-end latency critical for interactive apps</a:t>
            </a:r>
          </a:p>
          <a:p>
            <a:pPr marL="635508" lvl="1" indent="-342900"/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These energy-intensive tasks can rapidly drain the battery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524000" y="3962400"/>
            <a:ext cx="22860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1524000" y="3962400"/>
            <a:ext cx="22860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Smartphone</a:t>
            </a:r>
          </a:p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Application Partitioning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6172200"/>
            <a:ext cx="83820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Identify </a:t>
            </a:r>
            <a:r>
              <a:rPr lang="en-US" sz="2400" dirty="0" smtClean="0"/>
              <a:t>code and data within running program to migrate to server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57400" y="1828800"/>
            <a:ext cx="5274200" cy="1802892"/>
            <a:chOff x="1371600" y="1828800"/>
            <a:chExt cx="5274200" cy="1802892"/>
          </a:xfrm>
        </p:grpSpPr>
        <p:pic>
          <p:nvPicPr>
            <p:cNvPr id="4" name="Content Placeholder 4" descr="htc-fuze-att-tal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1828800"/>
              <a:ext cx="1066800" cy="1802892"/>
            </a:xfrm>
            <a:prstGeom prst="rect">
              <a:avLst/>
            </a:prstGeom>
          </p:spPr>
        </p:pic>
        <p:pic>
          <p:nvPicPr>
            <p:cNvPr id="5" name="Picture 4" descr="serv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800" y="2057400"/>
              <a:ext cx="2912000" cy="1155700"/>
            </a:xfrm>
            <a:prstGeom prst="rect">
              <a:avLst/>
            </a:prstGeom>
          </p:spPr>
        </p:pic>
        <p:sp>
          <p:nvSpPr>
            <p:cNvPr id="8" name="Arc 13"/>
            <p:cNvSpPr>
              <a:spLocks noChangeAspect="1"/>
            </p:cNvSpPr>
            <p:nvPr/>
          </p:nvSpPr>
          <p:spPr bwMode="auto">
            <a:xfrm rot="2018351">
              <a:off x="2537308" y="2349446"/>
              <a:ext cx="457200" cy="495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9" name="Arc 14"/>
            <p:cNvSpPr>
              <a:spLocks noChangeAspect="1"/>
            </p:cNvSpPr>
            <p:nvPr/>
          </p:nvSpPr>
          <p:spPr bwMode="auto">
            <a:xfrm rot="2018351">
              <a:off x="2730983" y="2319284"/>
              <a:ext cx="547688" cy="5937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0" name="Arc 15"/>
            <p:cNvSpPr>
              <a:spLocks noChangeAspect="1"/>
            </p:cNvSpPr>
            <p:nvPr/>
          </p:nvSpPr>
          <p:spPr bwMode="auto">
            <a:xfrm rot="2018351">
              <a:off x="2923071" y="2311346"/>
              <a:ext cx="639762" cy="6937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895600" y="4114800"/>
            <a:ext cx="381000" cy="304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676400" y="5257800"/>
            <a:ext cx="3810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819400" y="5486400"/>
            <a:ext cx="381000" cy="304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057400" y="4572000"/>
            <a:ext cx="381000" cy="304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724400" y="4191000"/>
            <a:ext cx="2133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Partitioned Application</a:t>
            </a:r>
          </a:p>
          <a:p>
            <a:pPr algn="ctr"/>
            <a:r>
              <a:rPr lang="en-US" dirty="0" smtClean="0"/>
              <a:t>(Server-Side)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600200" y="4191000"/>
            <a:ext cx="2133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Partitioned Application</a:t>
            </a:r>
          </a:p>
          <a:p>
            <a:pPr algn="ctr"/>
            <a:r>
              <a:rPr lang="en-US" dirty="0" smtClean="0"/>
              <a:t>(Client-Side)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61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23317E-7 L 0.3125 -4.23317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2956E-6 L 0.37916 -1.42956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3081E-6 L 0.3125 -1.63081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2956E-6 L 0.37916 -1.42956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5" grpId="0" animBg="1"/>
      <p:bldP spid="3" grpId="0" build="p"/>
      <p:bldP spid="3" grpId="1" build="p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MAUI Architecture</a:t>
            </a:r>
            <a:endParaRPr lang="en-US" sz="36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533400" y="1824335"/>
            <a:ext cx="7848600" cy="4500265"/>
            <a:chOff x="533400" y="1600200"/>
            <a:chExt cx="7848600" cy="4500265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2438400" y="3810000"/>
              <a:ext cx="44196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704886" y="5638800"/>
              <a:ext cx="2305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MAUI Server</a:t>
              </a:r>
              <a:endParaRPr lang="en-US" sz="2400" dirty="0"/>
            </a:p>
          </p:txBody>
        </p:sp>
        <p:cxnSp>
          <p:nvCxnSpPr>
            <p:cNvPr id="8" name="Straight Arrow Connector 7"/>
            <p:cNvCxnSpPr>
              <a:stCxn id="27" idx="3"/>
            </p:cNvCxnSpPr>
            <p:nvPr/>
          </p:nvCxnSpPr>
          <p:spPr>
            <a:xfrm flipV="1">
              <a:off x="3539525" y="2707483"/>
              <a:ext cx="1864496" cy="26900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72470" y="2927033"/>
              <a:ext cx="589763" cy="425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/>
                </a:rPr>
                <a:t>RPC</a:t>
              </a:r>
              <a:endParaRPr lang="en-US" sz="2400" dirty="0"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9400" y="5634335"/>
              <a:ext cx="1904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Smartphone</a:t>
              </a:r>
              <a:endParaRPr lang="en-US" sz="2400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057401" y="1957501"/>
              <a:ext cx="1689100" cy="2951555"/>
              <a:chOff x="2057401" y="1957501"/>
              <a:chExt cx="1689100" cy="295155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2274330" y="2449427"/>
                <a:ext cx="1265195" cy="10541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Client Proxy</a:t>
                </a:r>
                <a:endParaRPr lang="en-US" dirty="0"/>
              </a:p>
            </p:txBody>
          </p:sp>
          <p:sp>
            <p:nvSpPr>
              <p:cNvPr id="28" name="Rounded Rectangle 12"/>
              <p:cNvSpPr/>
              <p:nvPr/>
            </p:nvSpPr>
            <p:spPr>
              <a:xfrm>
                <a:off x="2074562" y="1957501"/>
                <a:ext cx="1664730" cy="2951555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13"/>
              <p:cNvSpPr/>
              <p:nvPr/>
            </p:nvSpPr>
            <p:spPr>
              <a:xfrm>
                <a:off x="2274330" y="3644104"/>
                <a:ext cx="1265195" cy="40082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Profiler</a:t>
                </a:r>
                <a:endParaRPr lang="en-US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274330" y="4206305"/>
                <a:ext cx="1265195" cy="40082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Solver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057401" y="2057401"/>
                <a:ext cx="168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MAUI Runtime</a:t>
                </a:r>
                <a:endParaRPr lang="en-US" dirty="0"/>
              </a:p>
            </p:txBody>
          </p:sp>
        </p:grpSp>
        <p:cxnSp>
          <p:nvCxnSpPr>
            <p:cNvPr id="12" name="Straight Arrow Connector 11"/>
            <p:cNvCxnSpPr>
              <a:stCxn id="30" idx="3"/>
            </p:cNvCxnSpPr>
            <p:nvPr/>
          </p:nvCxnSpPr>
          <p:spPr>
            <a:xfrm flipV="1">
              <a:off x="3539525" y="4201263"/>
              <a:ext cx="1870675" cy="2054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5257800" y="4724401"/>
              <a:ext cx="1600200" cy="628620"/>
              <a:chOff x="5257800" y="4767567"/>
              <a:chExt cx="1676401" cy="125470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257801" y="4800600"/>
                <a:ext cx="1676400" cy="1221670"/>
              </a:xfrm>
              <a:prstGeom prst="round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257800" y="4767567"/>
                <a:ext cx="167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MAUI </a:t>
                </a:r>
              </a:p>
              <a:p>
                <a:pPr algn="ctr"/>
                <a:r>
                  <a:rPr lang="en-US" dirty="0" smtClean="0"/>
                  <a:t>Controller</a:t>
                </a:r>
                <a:endParaRPr lang="en-US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33400" y="1943101"/>
              <a:ext cx="1398373" cy="2953512"/>
              <a:chOff x="609600" y="3004018"/>
              <a:chExt cx="1398373" cy="983852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09600" y="3004018"/>
                <a:ext cx="1398373" cy="983852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9600" y="3426727"/>
                <a:ext cx="1371600" cy="123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Application</a:t>
                </a:r>
                <a:endParaRPr lang="en-US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45100" y="1676400"/>
              <a:ext cx="1689100" cy="2953512"/>
              <a:chOff x="5245100" y="1904999"/>
              <a:chExt cx="1689100" cy="2953512"/>
            </a:xfrm>
          </p:grpSpPr>
          <p:grpSp>
            <p:nvGrpSpPr>
              <p:cNvPr id="15" name="Group 35"/>
              <p:cNvGrpSpPr/>
              <p:nvPr/>
            </p:nvGrpSpPr>
            <p:grpSpPr>
              <a:xfrm>
                <a:off x="5270844" y="1904999"/>
                <a:ext cx="1587156" cy="2953512"/>
                <a:chOff x="5715001" y="3810000"/>
                <a:chExt cx="1816230" cy="3057104"/>
              </a:xfrm>
            </p:grpSpPr>
            <p:sp>
              <p:nvSpPr>
                <p:cNvPr id="16" name="Rounded Rectangle 8"/>
                <p:cNvSpPr/>
                <p:nvPr/>
              </p:nvSpPr>
              <p:spPr>
                <a:xfrm>
                  <a:off x="5867399" y="4305747"/>
                  <a:ext cx="1447800" cy="1143000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Server Proxy</a:t>
                  </a:r>
                  <a:endParaRPr lang="en-US" dirty="0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5874470" y="6206109"/>
                  <a:ext cx="1447800" cy="434622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Solver</a:t>
                  </a:r>
                  <a:endParaRPr lang="en-US" dirty="0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5715001" y="3810000"/>
                  <a:ext cx="1816230" cy="3057104"/>
                </a:xfrm>
                <a:prstGeom prst="round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3" name="Rounded Rectangle 13"/>
              <p:cNvSpPr/>
              <p:nvPr/>
            </p:nvSpPr>
            <p:spPr>
              <a:xfrm>
                <a:off x="5427705" y="3657600"/>
                <a:ext cx="1265195" cy="40082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Profiler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245100" y="1992868"/>
                <a:ext cx="168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MAUI Runtime</a:t>
                </a:r>
                <a:endParaRPr lang="en-US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983627" y="1676401"/>
              <a:ext cx="1398373" cy="2953512"/>
              <a:chOff x="609600" y="3029401"/>
              <a:chExt cx="1398373" cy="1314969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09600" y="3029401"/>
                <a:ext cx="1398373" cy="1314969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36373" y="3606142"/>
                <a:ext cx="1371600" cy="16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Application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5983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Does a Programmer Use MAUI?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851391"/>
            <a:ext cx="8610600" cy="462560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Goal: make it dead-simple for developer to MAUI-</a:t>
            </a:r>
            <a:r>
              <a:rPr lang="en-US" dirty="0" err="1" smtClean="0"/>
              <a:t>ify</a:t>
            </a:r>
            <a:r>
              <a:rPr lang="en-US" dirty="0" smtClean="0"/>
              <a:t> their application</a:t>
            </a:r>
          </a:p>
          <a:p>
            <a:pPr lvl="1"/>
            <a:r>
              <a:rPr lang="en-US" dirty="0" smtClean="0"/>
              <a:t>Programmer builds a standalone phone app</a:t>
            </a:r>
          </a:p>
          <a:p>
            <a:pPr lvl="1"/>
            <a:r>
              <a:rPr lang="en-US" dirty="0" smtClean="0"/>
              <a:t>Programmer adds .NET attributes to indicate “</a:t>
            </a:r>
            <a:r>
              <a:rPr lang="en-US" dirty="0" err="1" smtClean="0"/>
              <a:t>remoteable</a:t>
            </a:r>
            <a:r>
              <a:rPr lang="en-US" dirty="0" smtClean="0"/>
              <a:t>”</a:t>
            </a:r>
          </a:p>
          <a:p>
            <a:pPr lvl="2"/>
            <a:r>
              <a:rPr lang="en-US" dirty="0" err="1" smtClean="0"/>
              <a:t>Remoteable</a:t>
            </a:r>
            <a:r>
              <a:rPr lang="en-US" dirty="0" smtClean="0"/>
              <a:t> indicates safe to offload, not should be offloaded</a:t>
            </a:r>
          </a:p>
          <a:p>
            <a:pPr lvl="1"/>
            <a:r>
              <a:rPr lang="en-US" dirty="0" smtClean="0"/>
              <a:t>MAUI decides at runtime whether to offload, to save energy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dirty="0"/>
          </a:p>
        </p:txBody>
      </p:sp>
      <p:pic>
        <p:nvPicPr>
          <p:cNvPr id="4" name="Picture 3" descr="maui-remote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038600"/>
            <a:ext cx="5953125" cy="26193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257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92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MAUI Proxy: Handles Control and Data Transfer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76400"/>
            <a:ext cx="8458200" cy="495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MAUI supports fine-grained offload at the method-level</a:t>
            </a:r>
          </a:p>
          <a:p>
            <a:pPr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At compile time:</a:t>
            </a:r>
          </a:p>
          <a:p>
            <a:r>
              <a:rPr lang="en-US" sz="2000" dirty="0" smtClean="0"/>
              <a:t>Find [</a:t>
            </a:r>
            <a:r>
              <a:rPr lang="en-US" sz="2000" dirty="0" err="1" smtClean="0"/>
              <a:t>remoteable</a:t>
            </a:r>
            <a:r>
              <a:rPr lang="en-US" sz="2000" dirty="0" smtClean="0"/>
              <a:t>] methods</a:t>
            </a:r>
            <a:endParaRPr lang="en-US" sz="2000" dirty="0"/>
          </a:p>
          <a:p>
            <a:r>
              <a:rPr lang="en-US" sz="2000" dirty="0" smtClean="0"/>
              <a:t>Produce client- and server-side stubs for all </a:t>
            </a:r>
            <a:r>
              <a:rPr lang="en-US" sz="2000" dirty="0" err="1" smtClean="0"/>
              <a:t>remoteable</a:t>
            </a:r>
            <a:r>
              <a:rPr lang="en-US" sz="2000" dirty="0" smtClean="0"/>
              <a:t> methods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At run time:</a:t>
            </a:r>
          </a:p>
          <a:p>
            <a:r>
              <a:rPr lang="en-US" sz="2000" dirty="0" smtClean="0"/>
              <a:t>Decide whether to invoke local or remote method</a:t>
            </a:r>
          </a:p>
          <a:p>
            <a:r>
              <a:rPr lang="en-US" sz="2000" dirty="0" smtClean="0"/>
              <a:t>Perform state synchronization when control transfers (in either direction)</a:t>
            </a:r>
          </a:p>
          <a:p>
            <a:pPr lvl="1"/>
            <a:r>
              <a:rPr lang="en-US" sz="2000" dirty="0" smtClean="0"/>
              <a:t>Identify what program state to transfer</a:t>
            </a:r>
          </a:p>
          <a:p>
            <a:pPr lvl="1"/>
            <a:r>
              <a:rPr lang="en-US" sz="2000" dirty="0" smtClean="0"/>
              <a:t>Serialize (deep copy): method parameters, class member variables, public static members</a:t>
            </a:r>
          </a:p>
          <a:p>
            <a:pPr lvl="1"/>
            <a:r>
              <a:rPr lang="en-US" sz="2000" dirty="0" smtClean="0"/>
              <a:t>Use deltas to reduce the data transfer overhead</a:t>
            </a:r>
          </a:p>
        </p:txBody>
      </p:sp>
    </p:spTree>
    <p:extLst>
      <p:ext uri="{BB962C8B-B14F-4D97-AF65-F5344CB8AC3E}">
        <p14:creationId xmlns="" xmlns:p14="http://schemas.microsoft.com/office/powerpoint/2010/main" val="24383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Language Run-Time Support For Partitioning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828800"/>
            <a:ext cx="85344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Portability: Mobile devices (mostly) use ARM instruction set, servers typically use x86 instructions.</a:t>
            </a:r>
          </a:p>
          <a:p>
            <a:pPr lvl="1"/>
            <a:r>
              <a:rPr lang="en-US" dirty="0" smtClean="0"/>
              <a:t>.NET Framework uses “CIL” – a language independent byte code that is dynamically compiled to the CPU instruction set</a:t>
            </a:r>
          </a:p>
          <a:p>
            <a:r>
              <a:rPr lang="en-US" dirty="0" smtClean="0"/>
              <a:t>Type-Safety: </a:t>
            </a:r>
          </a:p>
          <a:p>
            <a:pPr lvl="1"/>
            <a:r>
              <a:rPr lang="en-US" dirty="0" smtClean="0"/>
              <a:t>Automate state extraction: need run-time type info to follow pointers</a:t>
            </a:r>
          </a:p>
          <a:p>
            <a:r>
              <a:rPr lang="en-US" dirty="0" smtClean="0"/>
              <a:t>Reflection: programmatic inspection of the </a:t>
            </a:r>
            <a:r>
              <a:rPr lang="en-US" dirty="0" err="1" smtClean="0"/>
              <a:t>appication</a:t>
            </a:r>
            <a:r>
              <a:rPr lang="en-US" dirty="0" smtClean="0"/>
              <a:t> binaries</a:t>
            </a:r>
          </a:p>
          <a:p>
            <a:pPr lvl="1"/>
            <a:r>
              <a:rPr lang="en-US" dirty="0" smtClean="0"/>
              <a:t>Can identify methods with the [</a:t>
            </a:r>
            <a:r>
              <a:rPr lang="en-US" dirty="0" err="1" smtClean="0"/>
              <a:t>remoteable</a:t>
            </a:r>
            <a:r>
              <a:rPr lang="en-US" dirty="0" smtClean="0"/>
              <a:t>] tag, </a:t>
            </a:r>
            <a:br>
              <a:rPr lang="en-US" dirty="0" smtClean="0"/>
            </a:br>
            <a:r>
              <a:rPr lang="en-US" dirty="0" smtClean="0"/>
              <a:t>without parsing the source code</a:t>
            </a:r>
          </a:p>
          <a:p>
            <a:pPr lvl="1"/>
            <a:r>
              <a:rPr lang="en-US" dirty="0" smtClean="0"/>
              <a:t>Can extract type signatures of </a:t>
            </a:r>
            <a:r>
              <a:rPr lang="en-US" dirty="0" err="1" smtClean="0"/>
              <a:t>remoteable</a:t>
            </a:r>
            <a:r>
              <a:rPr lang="en-US" dirty="0" smtClean="0"/>
              <a:t> methods, </a:t>
            </a:r>
            <a:br>
              <a:rPr lang="en-US" dirty="0" smtClean="0"/>
            </a:br>
            <a:r>
              <a:rPr lang="en-US" dirty="0" smtClean="0"/>
              <a:t>to automate generating RPC stubs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68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Evaluation of Fine-Grained Partitioning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752600"/>
            <a:ext cx="8229600" cy="4114800"/>
          </a:xfrm>
        </p:spPr>
        <p:txBody>
          <a:bodyPr/>
          <a:lstStyle/>
          <a:p>
            <a:r>
              <a:rPr lang="en-US" dirty="0" smtClean="0"/>
              <a:t>How does MAUI adapt to changes in program behavior and network conditions?</a:t>
            </a:r>
          </a:p>
          <a:p>
            <a:r>
              <a:rPr lang="en-US" dirty="0" smtClean="0"/>
              <a:t>We evaluate this using an Arcade game ported to MAUI, using an off-the-shelf physics engine</a:t>
            </a:r>
          </a:p>
          <a:p>
            <a:pPr lvl="1"/>
            <a:r>
              <a:rPr lang="en-US" dirty="0" smtClean="0"/>
              <a:t>Scenario 1: no missiles, shortly after initialization</a:t>
            </a:r>
          </a:p>
          <a:p>
            <a:pPr lvl="1"/>
            <a:r>
              <a:rPr lang="en-US" dirty="0" smtClean="0"/>
              <a:t>Scenario 2: 5 missiles, well into the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7200" y="2057400"/>
            <a:ext cx="3066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Scenario 1:  RTT &gt; 10 ms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Arcade Game Offload Behavior</a:t>
            </a:r>
            <a:endParaRPr lang="en-US" sz="3600" dirty="0"/>
          </a:p>
        </p:txBody>
      </p:sp>
      <p:grpSp>
        <p:nvGrpSpPr>
          <p:cNvPr id="6" name="Content Placeholder 3"/>
          <p:cNvGrpSpPr>
            <a:grpSpLocks noGrp="1"/>
          </p:cNvGrpSpPr>
          <p:nvPr/>
        </p:nvGrpSpPr>
        <p:grpSpPr>
          <a:xfrm>
            <a:off x="300318" y="1752600"/>
            <a:ext cx="8543366" cy="4853301"/>
            <a:chOff x="-251883" y="688847"/>
            <a:chExt cx="9665405" cy="4949953"/>
          </a:xfrm>
        </p:grpSpPr>
        <p:sp>
          <p:nvSpPr>
            <p:cNvPr id="7" name="Oval 6"/>
            <p:cNvSpPr/>
            <p:nvPr/>
          </p:nvSpPr>
          <p:spPr>
            <a:xfrm>
              <a:off x="3124200" y="2581151"/>
              <a:ext cx="1905000" cy="1219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DoLevel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6"/>
              <a:endCxn id="11" idx="2"/>
            </p:cNvCxnSpPr>
            <p:nvPr/>
          </p:nvCxnSpPr>
          <p:spPr>
            <a:xfrm>
              <a:off x="5029201" y="3190751"/>
              <a:ext cx="848077" cy="187654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6"/>
              <a:endCxn id="13" idx="2"/>
            </p:cNvCxnSpPr>
            <p:nvPr/>
          </p:nvCxnSpPr>
          <p:spPr>
            <a:xfrm flipV="1">
              <a:off x="5029201" y="1260348"/>
              <a:ext cx="764115" cy="193040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2" idx="6"/>
              <a:endCxn id="7" idx="2"/>
            </p:cNvCxnSpPr>
            <p:nvPr/>
          </p:nvCxnSpPr>
          <p:spPr>
            <a:xfrm>
              <a:off x="1763183" y="3190751"/>
              <a:ext cx="1361017" cy="157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77277" y="4495800"/>
              <a:ext cx="3536245" cy="1143000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91440" rIns="0" bIns="9144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HandleMissiles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-251883" y="2581151"/>
              <a:ext cx="2015067" cy="1219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DoFrame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793316" y="688847"/>
              <a:ext cx="3536244" cy="114300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9144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HandleEnemies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867399" y="2631784"/>
              <a:ext cx="3536244" cy="11430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9144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HandleBonuses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7" idx="6"/>
              <a:endCxn id="14" idx="2"/>
            </p:cNvCxnSpPr>
            <p:nvPr/>
          </p:nvCxnSpPr>
          <p:spPr>
            <a:xfrm>
              <a:off x="5029200" y="3190751"/>
              <a:ext cx="838199" cy="1253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57200" y="2057400"/>
            <a:ext cx="3066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Scenario 1:  RTT &lt; 10 ms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2057400"/>
            <a:ext cx="3066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Scenario 2:  RTT &lt; 30 ms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6019800"/>
            <a:ext cx="4772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Filled oval indicates an offloaded method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3276600" y="3605206"/>
            <a:ext cx="1683852" cy="11953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DoLevel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638800" y="1752600"/>
            <a:ext cx="3125728" cy="112068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HandleEnemies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715000" y="3657600"/>
            <a:ext cx="3125728" cy="11206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HandleBonuses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715000" y="5486400"/>
            <a:ext cx="3125729" cy="11206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HandleMissiles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2057400"/>
            <a:ext cx="4043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Scenario 2:  30 ms &lt; RTT &lt; 60 ms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7400" y="426720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11KB + </a:t>
            </a:r>
            <a:br>
              <a:rPr lang="en-US" dirty="0" smtClean="0"/>
            </a:br>
            <a:r>
              <a:rPr lang="en-US" dirty="0" smtClean="0"/>
              <a:t>(60 * # missiles)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51846" y="4964668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* # missiles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03012" y="3011269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11KB + </a:t>
            </a:r>
            <a:br>
              <a:rPr lang="en-US" dirty="0" smtClean="0"/>
            </a:br>
            <a:r>
              <a:rPr lang="en-US" dirty="0" smtClean="0"/>
              <a:t>(60 * # missiles)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6" grpId="0"/>
      <p:bldP spid="16" grpId="1"/>
      <p:bldP spid="18" grpId="0"/>
      <p:bldP spid="18" grpId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4" animBg="1"/>
      <p:bldP spid="25" grpId="1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236</TotalTime>
  <Words>1039</Words>
  <Application>Microsoft Office PowerPoint</Application>
  <PresentationFormat>On-screen Show (4:3)</PresentationFormat>
  <Paragraphs>198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Horizon</vt:lpstr>
      <vt:lpstr>MAUI: Enabling Fine-Grained Code Offload for Resource-Intensive Smartphone Applications</vt:lpstr>
      <vt:lpstr>Enabling Fine-Grained Code Offload</vt:lpstr>
      <vt:lpstr>Application Partitioning</vt:lpstr>
      <vt:lpstr>MAUI Architecture</vt:lpstr>
      <vt:lpstr>How Does a Programmer Use MAUI?</vt:lpstr>
      <vt:lpstr>MAUI Proxy: Handles Control and Data Transfer</vt:lpstr>
      <vt:lpstr>Language Run-Time Support For Partitioning</vt:lpstr>
      <vt:lpstr>Evaluation of Fine-Grained Partitioning</vt:lpstr>
      <vt:lpstr>Arcade Game Offload Behavior</vt:lpstr>
      <vt:lpstr>Conclusion</vt:lpstr>
      <vt:lpstr>Backup Slides</vt:lpstr>
      <vt:lpstr>MAUI Profiler and Solver</vt:lpstr>
      <vt:lpstr>How expensive is online profiling?</vt:lpstr>
      <vt:lpstr>How much can MAUI reduce energy consumption (and improve perf)?</vt:lpstr>
      <vt:lpstr>Arcade Game Energy Savings</vt:lpstr>
      <vt:lpstr>MAUI Offload Scenarios</vt:lpstr>
      <vt:lpstr>Why Not Use Static Partitioning?</vt:lpstr>
      <vt:lpstr>Why is the [remoteable] tag necessary?</vt:lpstr>
      <vt:lpstr>MAUI Partitioning Limitations</vt:lpstr>
      <vt:lpstr>Enable Resource-Intensive Apps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MAUI: Enabling Fine-Grained Code Offload for Resource-Intensive Smartphone Applications </dc:title>
  <dc:creator>Alec Wolman</dc:creator>
  <cp:lastModifiedBy>Alec Wolman</cp:lastModifiedBy>
  <cp:revision>27</cp:revision>
  <dcterms:created xsi:type="dcterms:W3CDTF">2010-06-01T22:34:58Z</dcterms:created>
  <dcterms:modified xsi:type="dcterms:W3CDTF">2010-06-02T16:18:24Z</dcterms:modified>
</cp:coreProperties>
</file>