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56" r:id="rId2"/>
    <p:sldId id="455" r:id="rId3"/>
    <p:sldId id="456" r:id="rId4"/>
    <p:sldId id="412" r:id="rId5"/>
    <p:sldId id="422" r:id="rId6"/>
    <p:sldId id="458" r:id="rId7"/>
    <p:sldId id="417" r:id="rId8"/>
    <p:sldId id="339" r:id="rId9"/>
    <p:sldId id="392" r:id="rId10"/>
    <p:sldId id="454" r:id="rId11"/>
    <p:sldId id="452" r:id="rId12"/>
    <p:sldId id="347" r:id="rId13"/>
  </p:sldIdLst>
  <p:sldSz cx="9144000" cy="6858000" type="screen4x3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27308" autoAdjust="0"/>
    <p:restoredTop sz="88224" autoAdjust="0"/>
  </p:normalViewPr>
  <p:slideViewPr>
    <p:cSldViewPr>
      <p:cViewPr>
        <p:scale>
          <a:sx n="50" d="100"/>
          <a:sy n="50" d="100"/>
        </p:scale>
        <p:origin x="-7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8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858" y="2352"/>
      </p:cViewPr>
      <p:guideLst>
        <p:guide orient="horz" pos="3156"/>
        <p:guide pos="216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style val="42"/>
  <c:chart>
    <c:plotArea>
      <c:layout>
        <c:manualLayout>
          <c:layoutTarget val="inner"/>
          <c:xMode val="edge"/>
          <c:yMode val="edge"/>
          <c:x val="0.13313187202950899"/>
          <c:y val="4.3030303030303037E-2"/>
          <c:w val="0.82231786905015247"/>
          <c:h val="0.82616416129801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127.26</c:v>
                </c:pt>
                <c:pt idx="1">
                  <c:v>92.960000000000022</c:v>
                </c:pt>
                <c:pt idx="2">
                  <c:v>24.56</c:v>
                </c:pt>
                <c:pt idx="3">
                  <c:v>40.68</c:v>
                </c:pt>
                <c:pt idx="4">
                  <c:v>77.83</c:v>
                </c:pt>
                <c:pt idx="5">
                  <c:v>65.910000000000025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SnowFlock</c:v>
                </c:pt>
              </c:strCache>
            </c:strRef>
          </c:tx>
          <c:spPr>
            <a:gradFill flip="none" rotWithShape="1">
              <a:gsLst>
                <a:gs pos="0">
                  <a:srgbClr val="FFFF00">
                    <a:alpha val="92000"/>
                  </a:srgbClr>
                </a:gs>
                <a:gs pos="50000">
                  <a:srgbClr val="FFC0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  <a:tileRect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131.07</c:v>
                </c:pt>
                <c:pt idx="1">
                  <c:v>98.990000000000023</c:v>
                </c:pt>
                <c:pt idx="2">
                  <c:v>25.72</c:v>
                </c:pt>
                <c:pt idx="3">
                  <c:v>46.91</c:v>
                </c:pt>
                <c:pt idx="4">
                  <c:v>82.23</c:v>
                </c:pt>
                <c:pt idx="5">
                  <c:v>70.63</c:v>
                </c:pt>
              </c:numCache>
            </c:numRef>
          </c:val>
        </c:ser>
        <c:gapWidth val="300"/>
        <c:axId val="87003904"/>
        <c:axId val="92812032"/>
      </c:barChart>
      <c:catAx>
        <c:axId val="870039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2812032"/>
        <c:crosses val="autoZero"/>
        <c:auto val="1"/>
        <c:lblAlgn val="ctr"/>
        <c:lblOffset val="100"/>
      </c:catAx>
      <c:valAx>
        <c:axId val="9281203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lang="en-US"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US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7003904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1885458396648106"/>
          <c:y val="7.5864083166074833E-2"/>
          <c:w val="0.35190560639379537"/>
          <c:h val="0.10379813886900499"/>
        </c:manualLayout>
      </c:layout>
      <c:txPr>
        <a:bodyPr/>
        <a:lstStyle/>
        <a:p>
          <a:pPr>
            <a:defRPr lang="en-US" sz="2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F2DEA7C-B9FC-498C-8765-B0A3D8CE0BC5}" type="datetimeFigureOut">
              <a:rPr lang="en-US"/>
              <a:pPr>
                <a:defRPr/>
              </a:pPr>
              <a:t>6/2/2010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DF921CA-9932-480E-BE85-BFF2D24B4AF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7596368-770C-4926-B691-A030475EB38F}" type="datetimeFigureOut">
              <a:rPr lang="en-US"/>
              <a:pPr>
                <a:defRPr/>
              </a:pPr>
              <a:t>6/2/2010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7645C2F-8800-4C87-9B4B-FAF64A9EF8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F4A354-11FF-4769-9469-EE0CCE8C947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Fork: read-only mem, they die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Drive analogies with fork()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Insights:</a:t>
            </a:r>
            <a:r>
              <a:rPr lang="en-US" baseline="0" dirty="0" smtClean="0"/>
              <a:t> locality, little actual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Let us now walk through the animation that introduces the key mechanisms</a:t>
            </a:r>
          </a:p>
          <a:p>
            <a:r>
              <a:rPr lang="en-US" baseline="0" dirty="0" smtClean="0"/>
              <a:t>  - we start of with a VM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Ideal is really ideal</a:t>
            </a:r>
          </a:p>
          <a:p>
            <a:r>
              <a:rPr lang="en-US" dirty="0" smtClean="0"/>
              <a:t>Low is good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Let people finish their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402C5-31F0-4C45-9072-74C4601C6C80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94FC2-2B38-4651-B25F-6BAF2A858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9E638-5155-4D09-A57F-324ADE66AFF3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05A0A-2514-4606-85AC-40AA41F15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30FC1-04C4-41D3-A8E0-A7096AD17AE8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CD92E-6CBB-4C75-89EA-C563456E1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30F08-C0B1-42D7-A6D1-502360731BA6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89AFB-6943-4912-BFE0-2D5E7476F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6A85A-86A4-412E-9EC5-543B0829C934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84293-3A35-40EC-B5B5-B262AE114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54A49-B7B7-4C2C-83F1-DF854FDB197F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EEA9D-54E8-4EF2-9CDA-23AB4C81A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0487D-2C4F-4661-98DD-A6DFA87AAC8F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6D4A5-5246-4839-89CF-CBBFAC8D3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45CED-0868-4BD7-8414-26EA14EE10F1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48B10-D140-4386-9CD0-8D8F68384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919F0-9157-4370-9228-9240915EF93E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279D4-7825-4D52-8A8C-8E5BA66F7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6C44D-919E-46BE-B159-0D9403F30202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369BD-B80D-47E5-947D-E890F428A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4DE14-D109-4F12-8D78-FAD260B76021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B497D-34AF-4AB0-A2EA-C31F4A8F06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0E5F56-9E11-4307-BE86-B4C33AFE73C2}" type="datetime1">
              <a:rPr lang="en-US" smtClean="0"/>
              <a:pPr>
                <a:defRPr/>
              </a:pPr>
              <a:t>6/2/2010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F277A-F9BA-48AC-82D0-80A60466D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62000"/>
            <a:ext cx="7315200" cy="2590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 smtClean="0">
                <a:latin typeface="Arial" pitchFamily="34" charset="0"/>
                <a:cs typeface="Arial" pitchFamily="34" charset="0"/>
              </a:rPr>
              <a:t>Leveraging fast VM fork for next generation mobile perception</a:t>
            </a:r>
            <a:endParaRPr lang="en-US" sz="44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8300" y="4114800"/>
            <a:ext cx="7086600" cy="1905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Eyal de Lara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Department of Computer Science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University of Toronto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196" y="1752600"/>
            <a:ext cx="1232971" cy="1216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076" y="381000"/>
            <a:ext cx="1211211" cy="1216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Intel_whit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363" y="3200400"/>
            <a:ext cx="1290637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Challenges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Hierarchical VM fork </a:t>
            </a:r>
            <a:r>
              <a:rPr lang="en-US" dirty="0" smtClean="0"/>
              <a:t>support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VM fork over wireless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89AFB-6943-4912-BFE0-2D5E7476F39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Arial" pitchFamily="34" charset="0"/>
              </a:rPr>
              <a:t>VM fork: natural intuitive semantics</a:t>
            </a:r>
          </a:p>
          <a:p>
            <a:r>
              <a:rPr lang="en-US" dirty="0" smtClean="0"/>
              <a:t>The cloud bottleneck is the IO</a:t>
            </a:r>
          </a:p>
          <a:p>
            <a:pPr lvl="1"/>
            <a:r>
              <a:rPr lang="en-US" dirty="0" smtClean="0"/>
              <a:t>Clones need little parent state</a:t>
            </a:r>
          </a:p>
          <a:p>
            <a:pPr lvl="1"/>
            <a:r>
              <a:rPr lang="en-US" dirty="0" smtClean="0"/>
              <a:t>Generate their own state</a:t>
            </a:r>
          </a:p>
          <a:p>
            <a:pPr lvl="1"/>
            <a:r>
              <a:rPr lang="en-US" dirty="0" smtClean="0"/>
              <a:t>Exhibit common locality patterns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Sub-second cloning time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Negligible runtime overhead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Scalable: experiments with 128 processors</a:t>
            </a:r>
          </a:p>
          <a:p>
            <a:endParaRPr lang="en-US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http://sysweb.cs.toronto.edu/snowflock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http://sourceforge.net/projects/snowflock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delara@cs.toronto.edu</a:t>
            </a:r>
          </a:p>
          <a:p>
            <a:pPr algn="ctr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Questions?</a:t>
            </a:r>
          </a:p>
          <a:p>
            <a:pPr algn="ctr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snowflo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5200" y="1283570"/>
            <a:ext cx="2286000" cy="2296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89AFB-6943-4912-BFE0-2D5E7476F39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Next gen context aware solutions</a:t>
            </a:r>
          </a:p>
          <a:p>
            <a:pPr lvl="1"/>
            <a:r>
              <a:rPr lang="en-CA" dirty="0" smtClean="0"/>
              <a:t>High data rate sensors (Cameras and microphones)</a:t>
            </a:r>
          </a:p>
          <a:p>
            <a:pPr lvl="1"/>
            <a:r>
              <a:rPr lang="en-CA" dirty="0" smtClean="0"/>
              <a:t>Compute intensive (real time classification &amp; online learning)</a:t>
            </a:r>
          </a:p>
          <a:p>
            <a:pPr lvl="1"/>
            <a:r>
              <a:rPr lang="en-CA" dirty="0" smtClean="0"/>
              <a:t>Interactive</a:t>
            </a:r>
          </a:p>
          <a:p>
            <a:r>
              <a:rPr lang="en-CA" dirty="0" smtClean="0"/>
              <a:t>Puts huge pressure on mobile devices in terms</a:t>
            </a:r>
            <a:br>
              <a:rPr lang="en-CA" dirty="0" smtClean="0"/>
            </a:br>
            <a:r>
              <a:rPr lang="en-CA" dirty="0" smtClean="0"/>
              <a:t>of compute capacity, communication,  and power budget</a:t>
            </a:r>
          </a:p>
        </p:txBody>
      </p:sp>
      <p:pic>
        <p:nvPicPr>
          <p:cNvPr id="13" name="Picture 2" descr="http://favoniangamers.files.wordpress.com/2010/02/project_nat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5219700"/>
            <a:ext cx="1808163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5295900"/>
            <a:ext cx="108743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3" descr="manBag"/>
          <p:cNvPicPr>
            <a:picLocks noChangeAspect="1" noChangeArrowheads="1"/>
          </p:cNvPicPr>
          <p:nvPr/>
        </p:nvPicPr>
        <p:blipFill>
          <a:blip r:embed="rId4" cstate="print"/>
          <a:srcRect l="16669" r="16028"/>
          <a:stretch>
            <a:fillRect/>
          </a:stretch>
        </p:blipFill>
        <p:spPr bwMode="auto">
          <a:xfrm>
            <a:off x="6858000" y="5157788"/>
            <a:ext cx="1589087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Cloudlet: “data center in a box”</a:t>
            </a:r>
          </a:p>
          <a:p>
            <a:pPr lvl="1"/>
            <a:r>
              <a:rPr lang="en-CA" dirty="0" smtClean="0"/>
              <a:t>One network hop from the client</a:t>
            </a:r>
          </a:p>
          <a:p>
            <a:endParaRPr lang="en-US" dirty="0" smtClean="0"/>
          </a:p>
          <a:p>
            <a:r>
              <a:rPr lang="en-US" dirty="0" smtClean="0"/>
              <a:t>Leverage </a:t>
            </a:r>
            <a:r>
              <a:rPr lang="en-US" dirty="0" smtClean="0"/>
              <a:t>fast VM fork </a:t>
            </a:r>
          </a:p>
          <a:p>
            <a:r>
              <a:rPr lang="en-US" dirty="0" smtClean="0"/>
              <a:t>Migrate computation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nearby </a:t>
            </a:r>
            <a:r>
              <a:rPr lang="en-US" dirty="0" smtClean="0"/>
              <a:t>cloud</a:t>
            </a:r>
          </a:p>
          <a:p>
            <a:r>
              <a:rPr lang="en-US" dirty="0" smtClean="0"/>
              <a:t>Scale application on cloud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89AFB-6943-4912-BFE0-2D5E7476F39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4450" y="5535612"/>
            <a:ext cx="73660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http://www.zdtronic.com/images/WAG1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7987" y="3108325"/>
            <a:ext cx="1446213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9"/>
          <p:cNvSpPr>
            <a:spLocks noChangeArrowheads="1"/>
          </p:cNvSpPr>
          <p:nvPr/>
        </p:nvSpPr>
        <p:spPr bwMode="auto">
          <a:xfrm>
            <a:off x="6705600" y="1905000"/>
            <a:ext cx="2308225" cy="1084262"/>
          </a:xfrm>
          <a:prstGeom prst="cloudCallout">
            <a:avLst>
              <a:gd name="adj1" fmla="val 5343"/>
              <a:gd name="adj2" fmla="val 49644"/>
            </a:avLst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" name="Straight Connector 16"/>
          <p:cNvCxnSpPr>
            <a:cxnSpLocks noChangeShapeType="1"/>
          </p:cNvCxnSpPr>
          <p:nvPr/>
        </p:nvCxnSpPr>
        <p:spPr bwMode="auto">
          <a:xfrm rot="5400000" flipH="1" flipV="1">
            <a:off x="5236368" y="4571206"/>
            <a:ext cx="998538" cy="615950"/>
          </a:xfrm>
          <a:prstGeom prst="line">
            <a:avLst/>
          </a:prstGeom>
          <a:noFill/>
          <a:ln w="50800">
            <a:solidFill>
              <a:schemeClr val="tx1"/>
            </a:solidFill>
            <a:prstDash val="dash"/>
            <a:round/>
            <a:headEnd type="none" w="sm" len="sm"/>
            <a:tailEnd/>
          </a:ln>
        </p:spPr>
      </p:cxnSp>
      <p:cxnSp>
        <p:nvCxnSpPr>
          <p:cNvPr id="9" name="Straight Connector 17"/>
          <p:cNvCxnSpPr>
            <a:cxnSpLocks noChangeShapeType="1"/>
          </p:cNvCxnSpPr>
          <p:nvPr/>
        </p:nvCxnSpPr>
        <p:spPr bwMode="auto">
          <a:xfrm rot="5400000" flipH="1" flipV="1">
            <a:off x="6547643" y="3145631"/>
            <a:ext cx="998538" cy="615950"/>
          </a:xfrm>
          <a:prstGeom prst="line">
            <a:avLst/>
          </a:prstGeom>
          <a:noFill/>
          <a:ln w="50800">
            <a:solidFill>
              <a:schemeClr val="tx1"/>
            </a:solidFill>
            <a:prstDash val="dash"/>
            <a:round/>
            <a:headEnd type="none" w="sm" len="sm"/>
            <a:tailEnd/>
          </a:ln>
        </p:spPr>
      </p:cxnSp>
      <p:sp>
        <p:nvSpPr>
          <p:cNvPr id="10" name="TextBox 18"/>
          <p:cNvSpPr txBox="1">
            <a:spLocks noChangeArrowheads="1"/>
          </p:cNvSpPr>
          <p:nvPr/>
        </p:nvSpPr>
        <p:spPr bwMode="auto">
          <a:xfrm>
            <a:off x="6869112" y="3724275"/>
            <a:ext cx="16398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802.11n AP with a n-core CPU</a:t>
            </a:r>
          </a:p>
        </p:txBody>
      </p:sp>
      <p:sp>
        <p:nvSpPr>
          <p:cNvPr id="11" name="Rectangle 20"/>
          <p:cNvSpPr>
            <a:spLocks noChangeArrowheads="1"/>
          </p:cNvSpPr>
          <p:nvPr/>
        </p:nvSpPr>
        <p:spPr bwMode="auto">
          <a:xfrm>
            <a:off x="4902200" y="4784725"/>
            <a:ext cx="253206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l"/>
            <a:r>
              <a:rPr lang="en-US" sz="1400" i="1"/>
              <a:t>Low latency, high bandwidth</a:t>
            </a:r>
            <a:endParaRPr lang="en-US" sz="1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SnowFlock: VM Fork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Stateful swift cloning of VMs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600" dirty="0" smtClean="0"/>
          </a:p>
          <a:p>
            <a:endParaRPr lang="en-US" sz="2400" dirty="0" smtClean="0"/>
          </a:p>
          <a:p>
            <a:r>
              <a:rPr lang="en-US" sz="2400" dirty="0" smtClean="0"/>
              <a:t>State </a:t>
            </a:r>
            <a:r>
              <a:rPr lang="en-US" sz="2400" dirty="0" smtClean="0"/>
              <a:t>inherited up to the point of cloning</a:t>
            </a:r>
          </a:p>
          <a:p>
            <a:r>
              <a:rPr lang="en-US" sz="2400" dirty="0" smtClean="0"/>
              <a:t>Local modifications are not shared</a:t>
            </a:r>
          </a:p>
          <a:p>
            <a:r>
              <a:rPr lang="en-US" sz="2400" dirty="0" smtClean="0"/>
              <a:t>Clones make up an </a:t>
            </a:r>
            <a:r>
              <a:rPr lang="en-US" sz="2400" dirty="0" smtClean="0"/>
              <a:t>impromptu/transient cluster</a:t>
            </a:r>
            <a:endParaRPr lang="en-US" sz="24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382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0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382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0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480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30480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0480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30480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672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42672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672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2672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4864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54864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4864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3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4864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7056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67056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7056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4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67056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4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1219200" y="2247900"/>
            <a:ext cx="6019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7047706" y="2438400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828506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534694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3390106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1029494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itle 1"/>
          <p:cNvSpPr txBox="1">
            <a:spLocks/>
          </p:cNvSpPr>
          <p:nvPr/>
        </p:nvSpPr>
        <p:spPr>
          <a:xfrm>
            <a:off x="1619250" y="2247900"/>
            <a:ext cx="1600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Virtual</a:t>
            </a:r>
            <a:b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Network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3" grpId="0" animBg="1"/>
      <p:bldP spid="25" grpId="0"/>
      <p:bldP spid="27" grpId="0" animBg="1"/>
      <p:bldP spid="29" grpId="0"/>
      <p:bldP spid="31" grpId="0" animBg="1"/>
      <p:bldP spid="33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 API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tix = sf_request_ticket(howmany)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prepare_computation(tix.granted)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 = sf_clone(tix)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do_work(me)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(me != 0)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send_results_to_master()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sf_sync()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receive_results()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sf_join(tix)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76800" y="5029200"/>
            <a:ext cx="4267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scp … more in the future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5943600" y="4343400"/>
            <a:ext cx="914400" cy="6858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4724400" y="5486400"/>
            <a:ext cx="18288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4876800" y="3352800"/>
            <a:ext cx="4267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Just like UNIX fork()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4800600" y="2667000"/>
            <a:ext cx="990600" cy="838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3200400" y="4495800"/>
            <a:ext cx="1600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…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971800" y="47244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>
          <a:xfrm>
            <a:off x="4572000" y="6096000"/>
            <a:ext cx="3048000" cy="5334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Child VMs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are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gone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3581400" y="6248400"/>
            <a:ext cx="1143000" cy="76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03860" y="2415540"/>
            <a:ext cx="42672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 Insights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VMs are BIG: Don’t send all the state!</a:t>
            </a:r>
          </a:p>
          <a:p>
            <a:r>
              <a:rPr lang="en-US" dirty="0" smtClean="0"/>
              <a:t>Clones need little state of the parent</a:t>
            </a:r>
          </a:p>
          <a:p>
            <a:r>
              <a:rPr lang="en-US" dirty="0" smtClean="0"/>
              <a:t>Clones exhibit common locality patterns</a:t>
            </a:r>
          </a:p>
          <a:p>
            <a:r>
              <a:rPr lang="en-US" dirty="0" smtClean="0"/>
              <a:t>Clones generate lots of private state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SnowFlock is Fast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Send only what you </a:t>
            </a:r>
            <a:r>
              <a:rPr lang="en-US" b="1" u="sng" dirty="0" smtClean="0"/>
              <a:t>really need</a:t>
            </a:r>
          </a:p>
          <a:p>
            <a:r>
              <a:rPr lang="en-US" dirty="0" smtClean="0"/>
              <a:t>Multicast</a:t>
            </a:r>
          </a:p>
          <a:p>
            <a:pPr lvl="1"/>
            <a:r>
              <a:rPr lang="en-US" dirty="0" smtClean="0"/>
              <a:t>Network hardware parallelism</a:t>
            </a:r>
          </a:p>
          <a:p>
            <a:pPr lvl="1"/>
            <a:r>
              <a:rPr lang="en-US" dirty="0" smtClean="0"/>
              <a:t>Prefetch: exploit </a:t>
            </a:r>
            <a:r>
              <a:rPr lang="en-US" b="1" u="sng" dirty="0" smtClean="0"/>
              <a:t>locality patterns</a:t>
            </a:r>
          </a:p>
          <a:p>
            <a:r>
              <a:rPr lang="en-US" dirty="0" smtClean="0"/>
              <a:t>Heuristics</a:t>
            </a:r>
          </a:p>
          <a:p>
            <a:pPr lvl="1"/>
            <a:r>
              <a:rPr lang="en-US" dirty="0" smtClean="0"/>
              <a:t>Don’t send if I’ll overwrite</a:t>
            </a:r>
          </a:p>
          <a:p>
            <a:pPr lvl="1"/>
            <a:r>
              <a:rPr lang="en-US" dirty="0" smtClean="0"/>
              <a:t>Malloc: exploit </a:t>
            </a:r>
            <a:r>
              <a:rPr lang="en-US" b="1" u="sng" dirty="0" smtClean="0"/>
              <a:t>apps generating new state</a:t>
            </a:r>
            <a:endParaRPr lang="en-US" b="1" u="sn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ounded Rectangle 81"/>
          <p:cNvSpPr/>
          <p:nvPr/>
        </p:nvSpPr>
        <p:spPr>
          <a:xfrm>
            <a:off x="6934200" y="4419600"/>
            <a:ext cx="914400" cy="838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tx1">
                <a:lumMod val="50000"/>
              </a:schemeClr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79" name="Rounded Rectangle 78"/>
          <p:cNvSpPr/>
          <p:nvPr/>
        </p:nvSpPr>
        <p:spPr>
          <a:xfrm>
            <a:off x="6934200" y="1752600"/>
            <a:ext cx="914400" cy="838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tx1">
                <a:lumMod val="50000"/>
              </a:schemeClr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pic>
        <p:nvPicPr>
          <p:cNvPr id="26" name="Picture 25" descr="switch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3352800"/>
            <a:ext cx="1409700" cy="14097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209800" y="24384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Secret Sauce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1828800"/>
            <a:ext cx="2590800" cy="1600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Virtual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Machine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590800" y="18288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19400" y="32766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Multicast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486400" y="4419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486400" y="1752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638800" y="2057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62600" y="472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04800" y="1828800"/>
            <a:ext cx="2590800" cy="1295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500" y="1771650"/>
            <a:ext cx="205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State: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Disk, OS, Processes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228600" y="4114800"/>
            <a:ext cx="4191000" cy="25146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Metadata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“Special” Pages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Page tables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GDT, vcpu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~1MB for 1GB VM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1" name="Elbow Connector 50"/>
          <p:cNvCxnSpPr/>
          <p:nvPr/>
        </p:nvCxnSpPr>
        <p:spPr>
          <a:xfrm rot="16200000" flipH="1">
            <a:off x="457200" y="4038600"/>
            <a:ext cx="381000" cy="228600"/>
          </a:xfrm>
          <a:prstGeom prst="bentConnector3">
            <a:avLst>
              <a:gd name="adj1" fmla="val 98813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16200000" flipH="1">
            <a:off x="304800" y="4343400"/>
            <a:ext cx="685800" cy="228600"/>
          </a:xfrm>
          <a:prstGeom prst="bentConnector3">
            <a:avLst>
              <a:gd name="adj1" fmla="val 99718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/>
          <p:nvPr/>
        </p:nvCxnSpPr>
        <p:spPr>
          <a:xfrm rot="16200000" flipH="1">
            <a:off x="152400" y="4648200"/>
            <a:ext cx="990600" cy="228600"/>
          </a:xfrm>
          <a:prstGeom prst="bentConnector3">
            <a:avLst>
              <a:gd name="adj1" fmla="val 101630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/>
          <p:nvPr/>
        </p:nvCxnSpPr>
        <p:spPr>
          <a:xfrm rot="16200000" flipH="1">
            <a:off x="0" y="4953000"/>
            <a:ext cx="1295400" cy="228600"/>
          </a:xfrm>
          <a:prstGeom prst="bentConnector3">
            <a:avLst>
              <a:gd name="adj1" fmla="val 100249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/>
          <p:nvPr/>
        </p:nvCxnSpPr>
        <p:spPr>
          <a:xfrm rot="16200000" flipH="1">
            <a:off x="-152400" y="5257800"/>
            <a:ext cx="1600200" cy="228600"/>
          </a:xfrm>
          <a:prstGeom prst="bentConnector3">
            <a:avLst>
              <a:gd name="adj1" fmla="val 100363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438400" y="11430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Start only with the basics</a:t>
            </a:r>
            <a:endParaRPr lang="en-US" sz="2800" dirty="0"/>
          </a:p>
        </p:txBody>
      </p:sp>
      <p:sp>
        <p:nvSpPr>
          <p:cNvPr id="76" name="TextBox 75"/>
          <p:cNvSpPr txBox="1"/>
          <p:nvPr/>
        </p:nvSpPr>
        <p:spPr>
          <a:xfrm>
            <a:off x="2438400" y="11430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 Fetch state on-demand</a:t>
            </a:r>
            <a:endParaRPr lang="en-US" sz="2800" dirty="0"/>
          </a:p>
        </p:txBody>
      </p:sp>
      <p:sp>
        <p:nvSpPr>
          <p:cNvPr id="77" name="TextBox 76"/>
          <p:cNvSpPr txBox="1"/>
          <p:nvPr/>
        </p:nvSpPr>
        <p:spPr>
          <a:xfrm>
            <a:off x="1828800" y="11430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3. Multicast: exploit net hw parallelism</a:t>
            </a:r>
            <a:endParaRPr lang="en-US" sz="2800" dirty="0"/>
          </a:p>
        </p:txBody>
      </p:sp>
      <p:sp>
        <p:nvSpPr>
          <p:cNvPr id="78" name="TextBox 77"/>
          <p:cNvSpPr txBox="1"/>
          <p:nvPr/>
        </p:nvSpPr>
        <p:spPr>
          <a:xfrm>
            <a:off x="1828800" y="11430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4. Multicast: exploit locality to prefetch</a:t>
            </a:r>
            <a:endParaRPr lang="en-US" sz="2800" dirty="0"/>
          </a:p>
        </p:txBody>
      </p:sp>
      <p:sp>
        <p:nvSpPr>
          <p:cNvPr id="80" name="TextBox 79"/>
          <p:cNvSpPr txBox="1"/>
          <p:nvPr/>
        </p:nvSpPr>
        <p:spPr>
          <a:xfrm>
            <a:off x="8045970" y="1752600"/>
            <a:ext cx="13266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Clone 1</a:t>
            </a:r>
          </a:p>
          <a:p>
            <a:r>
              <a:rPr lang="en-US" sz="2200" dirty="0" smtClean="0"/>
              <a:t>Private</a:t>
            </a:r>
          </a:p>
          <a:p>
            <a:r>
              <a:rPr lang="en-US" sz="2200" dirty="0" smtClean="0"/>
              <a:t>State</a:t>
            </a:r>
            <a:endParaRPr lang="en-US" sz="2200" dirty="0"/>
          </a:p>
        </p:txBody>
      </p:sp>
      <p:sp>
        <p:nvSpPr>
          <p:cNvPr id="81" name="TextBox 80"/>
          <p:cNvSpPr txBox="1"/>
          <p:nvPr/>
        </p:nvSpPr>
        <p:spPr>
          <a:xfrm>
            <a:off x="8001000" y="4302204"/>
            <a:ext cx="1752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Clone 2 Private State</a:t>
            </a:r>
            <a:endParaRPr lang="en-US" sz="2200" dirty="0"/>
          </a:p>
        </p:txBody>
      </p:sp>
      <p:sp>
        <p:nvSpPr>
          <p:cNvPr id="83" name="TextBox 82"/>
          <p:cNvSpPr txBox="1"/>
          <p:nvPr/>
        </p:nvSpPr>
        <p:spPr>
          <a:xfrm>
            <a:off x="1828800" y="11430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5. Heuristics: don’t fetch if I’ll overwrite</a:t>
            </a:r>
            <a:endParaRPr lang="en-US" sz="2800" dirty="0"/>
          </a:p>
        </p:txBody>
      </p: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89AFB-6943-4912-BFE0-2D5E7476F39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5503 0.01018 0.2349 0.0044 0.32986 0.06111 C 0.42483 0.11782 0.51997 0.28241 0.57014 0.34074 " pathEditMode="relative" rAng="0" ptsTypes="aaa">
                                      <p:cBhvr>
                                        <p:cTn id="8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5677 0.0125 0.24445 0.01713 0.34045 0.07477 C 0.43646 0.13241 0.52674 0.28912 0.57587 0.34561 " pathEditMode="relative" rAng="0" ptsTypes="aaa"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" y="173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6458 0.01227 0.29288 0.08217 0.38785 0.07407 C 0.48281 0.06597 0.53194 -0.02315 0.57014 -0.04861 " pathEditMode="relative" rAng="0" ptsTypes="aaa">
                                      <p:cBhvr>
                                        <p:cTn id="9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6459 0.01274 0.29098 0.08473 0.38716 0.07686 C 0.48334 0.06899 0.53785 -0.02199 0.57761 -0.04791 " pathEditMode="relative" rAng="0" ptsTypes="aaa">
                                      <p:cBhvr>
                                        <p:cTn id="9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" y="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4624E-7 C -0.00711 0.01156 -0.00191 0.02335 -0.06562 0.02636 C -0.12934 0.02936 -0.31597 0.01965 -0.38194 0.01803 " pathEditMode="relative" rAng="0" ptsTypes="aaa">
                                      <p:cBhvr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 -0.00069 C 0.01389 0.00439 0.09722 -0.00254 0.13264 0.02983 C 0.16805 0.0622 0.18854 0.15977 0.20312 0.19376 " pathEditMode="relative" rAng="0" ptsTypes="aaa">
                                      <p:cBhvr>
                                        <p:cTn id="1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0" presetClass="path" presetSubtype="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2639 -0.00139 0.08559 -0.01387 0.11944 0.00023 C 0.1533 0.01433 0.19219 0.06589 0.21128 0.08324 " pathEditMode="relative" rAng="0" ptsTypes="aaa">
                                      <p:cBhvr>
                                        <p:cTn id="13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36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0" presetClass="path" presetSubtype="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3924 -0.01295 0.16163 -0.01827 0.19635 -0.06937 C 0.23108 -0.12046 0.21198 -0.2578 0.21615 -0.30752 " pathEditMode="relative" rAng="0" ptsTypes="aaa">
                                      <p:cBhvr>
                                        <p:cTn id="13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09827E-6 C -0.00712 0.01156 -0.02448 0.02011 -0.06562 0.02636 C -0.10677 0.0326 -0.21354 0.09017 -0.2474 0.03792 C -0.28125 -0.01434 -0.25 -0.22451 -0.26858 -0.2874 C -0.28715 -0.35029 -0.3401 -0.32902 -0.35885 -0.33989 " pathEditMode="relative" rAng="0" ptsTypes="aaaaa">
                                      <p:cBhvr>
                                        <p:cTn id="14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0" presetClass="path" presetSubtype="0" ac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8 0.03352 C 0.00226 0.03722 0.06042 0.01017 0.09931 0.05549 C 0.1382 0.10081 0.19202 0.25364 0.2165 0.30566 " pathEditMode="relative" rAng="0" ptsTypes="aaa">
                                      <p:cBhvr>
                                        <p:cTn id="1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000"/>
                            </p:stCondLst>
                            <p:childTnLst>
                              <p:par>
                                <p:cTn id="1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0" presetClass="path" presetSubtype="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118 -0.00463 0.0941 -0.00208 0.12674 -0.02821 C 0.15938 -0.05434 0.18125 -0.13017 0.19549 -0.157 " pathEditMode="relative" rAng="0" ptsTypes="aaa">
                                      <p:cBhvr>
                                        <p:cTn id="16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79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0" presetClass="path" presetSubtype="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466 0.00393 0.11528 -0.01434 0.14809 0.02428 C 0.18091 0.06289 0.18698 0.18844 0.19723 0.23168 " pathEditMode="relative" rAng="0" ptsTypes="aaa">
                                      <p:cBhvr>
                                        <p:cTn id="1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79" grpId="0" animBg="1"/>
      <p:bldP spid="16" grpId="0" animBg="1"/>
      <p:bldP spid="16" grpId="1" animBg="1"/>
      <p:bldP spid="16" grpId="2" animBg="1"/>
      <p:bldP spid="4" grpId="0" animBg="1"/>
      <p:bldP spid="5" grpId="0"/>
      <p:bldP spid="8" grpId="0" animBg="1"/>
      <p:bldP spid="9" grpId="0"/>
      <p:bldP spid="12" grpId="0" animBg="1"/>
      <p:bldP spid="12" grpId="1" animBg="1"/>
      <p:bldP spid="13" grpId="0"/>
      <p:bldP spid="13" grpId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4" grpId="0" animBg="1"/>
      <p:bldP spid="24" grpId="1" animBg="1"/>
      <p:bldP spid="25" grpId="0"/>
      <p:bldP spid="25" grpId="1"/>
      <p:bldP spid="27" grpId="0"/>
      <p:bldP spid="22" grpId="0" animBg="1"/>
      <p:bldP spid="10" grpId="0" animBg="1"/>
      <p:bldP spid="33" grpId="0"/>
      <p:bldP spid="33" grpId="1"/>
      <p:bldP spid="33" grpId="2"/>
      <p:bldP spid="35" grpId="0"/>
      <p:bldP spid="35" grpId="1"/>
      <p:bldP spid="35" grpId="2"/>
      <p:bldP spid="36" grpId="0" animBg="1"/>
      <p:bldP spid="36" grpId="1" animBg="1"/>
      <p:bldP spid="40" grpId="0" animBg="1"/>
      <p:bldP spid="40" grpId="1" animBg="1"/>
      <p:bldP spid="6" grpId="0" animBg="1"/>
      <p:bldP spid="7" grpId="0"/>
      <p:bldP spid="34" grpId="0" build="allAtOnce"/>
      <p:bldP spid="34" grpId="1" build="allAtOnce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80" grpId="0"/>
      <p:bldP spid="81" grpId="0"/>
      <p:bldP spid="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Run Times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95400"/>
          <a:ext cx="8686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5334000"/>
            <a:ext cx="3733800" cy="121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128 processors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(32 VMs x 4 cores)</a:t>
            </a:r>
          </a:p>
          <a:p>
            <a:pPr lvl="0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1-4 second overhead</a:t>
            </a:r>
          </a:p>
        </p:txBody>
      </p:sp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62200" y="4724400"/>
            <a:ext cx="457200" cy="432924"/>
          </a:xfrm>
          <a:prstGeom prst="rect">
            <a:avLst/>
          </a:prstGeom>
        </p:spPr>
      </p:pic>
      <p:pic>
        <p:nvPicPr>
          <p:cNvPr id="8" name="Picture 7" descr="protein_pic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74720" y="4724400"/>
            <a:ext cx="457200" cy="432924"/>
          </a:xfrm>
          <a:prstGeom prst="rect">
            <a:avLst/>
          </a:prstGeom>
        </p:spPr>
      </p:pic>
      <p:pic>
        <p:nvPicPr>
          <p:cNvPr id="9" name="Picture 8" descr="protein_pic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32320" y="4800600"/>
            <a:ext cx="457200" cy="432924"/>
          </a:xfrm>
          <a:prstGeom prst="rect">
            <a:avLst/>
          </a:prstGeom>
        </p:spPr>
      </p:pic>
      <p:pic>
        <p:nvPicPr>
          <p:cNvPr id="10" name="Picture 9" descr="gnu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53000" y="4724400"/>
            <a:ext cx="457200" cy="457200"/>
          </a:xfrm>
          <a:prstGeom prst="rect">
            <a:avLst/>
          </a:prstGeom>
        </p:spPr>
      </p:pic>
      <p:pic>
        <p:nvPicPr>
          <p:cNvPr id="11" name="Picture 10" descr="cash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867400" y="4724400"/>
            <a:ext cx="420624" cy="420624"/>
          </a:xfrm>
          <a:prstGeom prst="rect">
            <a:avLst/>
          </a:prstGeom>
        </p:spPr>
      </p:pic>
      <p:pic>
        <p:nvPicPr>
          <p:cNvPr id="12" name="Picture 11" descr="pixar_lamp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295400" y="4800600"/>
            <a:ext cx="304800" cy="304800"/>
          </a:xfrm>
          <a:prstGeom prst="rect">
            <a:avLst/>
          </a:prstGeom>
        </p:spPr>
      </p:pic>
      <p:sp>
        <p:nvSpPr>
          <p:cNvPr id="14" name="Content Placeholder 2"/>
          <p:cNvSpPr txBox="1">
            <a:spLocks/>
          </p:cNvSpPr>
          <p:nvPr/>
        </p:nvSpPr>
        <p:spPr>
          <a:xfrm>
            <a:off x="1295400" y="12192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143min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2438400" y="19050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87min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733800" y="35814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20min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953000" y="31242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7min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096000" y="22860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110min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467600" y="25146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61min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3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6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3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6.2|11.6|17.3|19.9|16.4|33.2|43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9|7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25682</TotalTime>
  <Words>465</Words>
  <Application>Microsoft Office PowerPoint</Application>
  <PresentationFormat>On-screen Show (4:3)</PresentationFormat>
  <Paragraphs>149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Leveraging fast VM fork for next generation mobile perception</vt:lpstr>
      <vt:lpstr>Motivation</vt:lpstr>
      <vt:lpstr>Approach</vt:lpstr>
      <vt:lpstr>SnowFlock: VM Fork</vt:lpstr>
      <vt:lpstr>SnowFlock API</vt:lpstr>
      <vt:lpstr>SnowFlock Insights</vt:lpstr>
      <vt:lpstr>Why SnowFlock is Fast</vt:lpstr>
      <vt:lpstr>The Secret Sauce</vt:lpstr>
      <vt:lpstr>Application Run Times</vt:lpstr>
      <vt:lpstr>Open Challenges</vt:lpstr>
      <vt:lpstr>Conclusions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Andres Lagar-Cavilla</dc:creator>
  <cp:lastModifiedBy>delara</cp:lastModifiedBy>
  <cp:revision>535</cp:revision>
  <dcterms:created xsi:type="dcterms:W3CDTF">2008-06-06T14:32:16Z</dcterms:created>
  <dcterms:modified xsi:type="dcterms:W3CDTF">2010-06-02T21:52:47Z</dcterms:modified>
</cp:coreProperties>
</file>