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1019" r:id="rId2"/>
    <p:sldId id="1133" r:id="rId3"/>
    <p:sldId id="1115" r:id="rId4"/>
    <p:sldId id="1134" r:id="rId5"/>
    <p:sldId id="1136" r:id="rId6"/>
    <p:sldId id="1137" r:id="rId7"/>
    <p:sldId id="1139" r:id="rId8"/>
    <p:sldId id="1140" r:id="rId9"/>
    <p:sldId id="1099" r:id="rId10"/>
    <p:sldId id="1096" r:id="rId11"/>
    <p:sldId id="1101" r:id="rId12"/>
    <p:sldId id="1102" r:id="rId13"/>
    <p:sldId id="1103" r:id="rId14"/>
    <p:sldId id="1106" r:id="rId15"/>
    <p:sldId id="1125" r:id="rId16"/>
    <p:sldId id="1129" r:id="rId17"/>
    <p:sldId id="1118" r:id="rId18"/>
    <p:sldId id="1114" r:id="rId19"/>
    <p:sldId id="1117" r:id="rId20"/>
    <p:sldId id="1122" r:id="rId21"/>
    <p:sldId id="1123" r:id="rId22"/>
    <p:sldId id="1124" r:id="rId23"/>
    <p:sldId id="1057" r:id="rId24"/>
    <p:sldId id="1056" r:id="rId25"/>
    <p:sldId id="1092" r:id="rId26"/>
  </p:sldIdLst>
  <p:sldSz cx="9144000" cy="6858000" type="screen4x3"/>
  <p:notesSz cx="6994525" cy="92789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ZapfDingbats" pitchFamily="82" charset="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ZapfDingbats" pitchFamily="82" charset="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ZapfDingbats" pitchFamily="82" charset="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ZapfDingbats" pitchFamily="82" charset="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ZapfDingbats" pitchFamily="82" charset="2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ZapfDingbats" pitchFamily="82" charset="2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ZapfDingbats" pitchFamily="82" charset="2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ZapfDingbats" pitchFamily="82" charset="2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ZapfDingbats" pitchFamily="82" charset="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00"/>
    <a:srgbClr val="FF0000"/>
    <a:srgbClr val="3366FF"/>
    <a:srgbClr val="FF3399"/>
    <a:srgbClr val="33CC33"/>
    <a:srgbClr val="00CC00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0552" autoAdjust="0"/>
    <p:restoredTop sz="87500" autoAdjust="0"/>
  </p:normalViewPr>
  <p:slideViewPr>
    <p:cSldViewPr snapToGrid="0">
      <p:cViewPr varScale="1">
        <p:scale>
          <a:sx n="75" d="100"/>
          <a:sy n="75" d="100"/>
        </p:scale>
        <p:origin x="-186" y="-84"/>
      </p:cViewPr>
      <p:guideLst>
        <p:guide orient="horz" pos="2160"/>
        <p:guide pos="29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1884" y="-90"/>
      </p:cViewPr>
      <p:guideLst>
        <p:guide orient="horz" pos="2922"/>
        <p:guide pos="2203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defTabSz="930275">
              <a:defRPr sz="1200" b="0">
                <a:latin typeface="AdLib BT" pitchFamily="8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b="0">
                <a:latin typeface="AdLib BT" pitchFamily="8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5388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defTabSz="930275">
              <a:defRPr sz="1200" b="0">
                <a:latin typeface="AdLib BT" pitchFamily="8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5388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b="0">
                <a:latin typeface="AdLib BT" pitchFamily="82" charset="0"/>
              </a:defRPr>
            </a:lvl1pPr>
          </a:lstStyle>
          <a:p>
            <a:pPr>
              <a:defRPr/>
            </a:pPr>
            <a:fld id="{29B75305-A96C-4BE6-AF30-62748458E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321ECD0A-D5D2-40CC-831F-F718B374C6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dLib BT" pitchFamily="8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dLib BT" pitchFamily="8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dLib BT" pitchFamily="8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dLib BT" pitchFamily="8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dLib BT" pitchFamily="8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F87F37-480A-4409-B974-902CB2630CB6}" type="slidenum">
              <a:rPr lang="en-US"/>
              <a:pPr/>
              <a:t>2</a:t>
            </a:fld>
            <a:endParaRPr lang="en-US"/>
          </a:p>
        </p:txBody>
      </p:sp>
      <p:sp>
        <p:nvSpPr>
          <p:cNvPr id="172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5325"/>
            <a:ext cx="4641850" cy="3481388"/>
          </a:xfrm>
          <a:ln/>
        </p:spPr>
      </p:sp>
      <p:sp>
        <p:nvSpPr>
          <p:cNvPr id="172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2A701C-48AC-4CF3-A345-5A01335AB9EA}" type="slidenum">
              <a:rPr lang="en-US"/>
              <a:pPr/>
              <a:t>4</a:t>
            </a:fld>
            <a:endParaRPr lang="en-US"/>
          </a:p>
        </p:txBody>
      </p:sp>
      <p:sp>
        <p:nvSpPr>
          <p:cNvPr id="192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04B4E9-9B6A-4410-B8CD-D6594911B4E7}" type="slidenum">
              <a:rPr lang="en-US"/>
              <a:pPr/>
              <a:t>6</a:t>
            </a:fld>
            <a:endParaRPr lang="en-US"/>
          </a:p>
        </p:txBody>
      </p:sp>
      <p:sp>
        <p:nvSpPr>
          <p:cNvPr id="99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0263" cy="3479800"/>
          </a:xfrm>
          <a:ln/>
        </p:spPr>
      </p:sp>
      <p:sp>
        <p:nvSpPr>
          <p:cNvPr id="99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0800" cy="4176713"/>
          </a:xfrm>
        </p:spPr>
        <p:txBody>
          <a:bodyPr/>
          <a:lstStyle/>
          <a:p>
            <a:r>
              <a:rPr lang="en-US"/>
              <a:t>Interdisciplinary research, design, and development very challenging, but necessary to meet the requirements of future wireless applications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BD3C70-D4DE-4CFE-970D-EE627DAA393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C62D8-C2F2-4F7E-91BC-B341E5E7A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63031-C3D9-4123-AADF-E1E78B284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228600"/>
            <a:ext cx="19621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7340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86D9E-4D01-4BB3-A864-7E1C484D5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52BD7-FA16-437A-A207-47963506C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9A5F3-8E79-4EA5-BC1B-1F04E6E7E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6677B-6C38-4779-820B-EACE40D52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F4B6F-3984-49E6-BBB5-02E72DAFC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3F5FA-1BF8-42F4-A4BD-BA59314DB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C7FCF-8665-4BD8-8946-14C016F5F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E88B3-8094-4BA4-9EF5-0B2F8BC7E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88319-4488-4C29-8D59-D0A7866CA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latin typeface="AdLib BT" pitchFamily="8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dLib BT" pitchFamily="8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dLib BT" pitchFamily="82" charset="0"/>
              </a:defRPr>
            </a:lvl1pPr>
          </a:lstStyle>
          <a:p>
            <a:pPr>
              <a:defRPr/>
            </a:pPr>
            <a:fld id="{9F2446D2-2A4D-433D-8539-EC4D27733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1428750"/>
            <a:ext cx="9132888" cy="74613"/>
          </a:xfrm>
          <a:prstGeom prst="rect">
            <a:avLst/>
          </a:prstGeom>
          <a:gradFill rotWithShape="0">
            <a:gsLst>
              <a:gs pos="0">
                <a:srgbClr val="0000CC">
                  <a:gamma/>
                  <a:shade val="40000"/>
                  <a:invGamma/>
                </a:srgbClr>
              </a:gs>
              <a:gs pos="50000">
                <a:srgbClr val="0000CC"/>
              </a:gs>
              <a:gs pos="100000">
                <a:srgbClr val="0000CC">
                  <a:gamma/>
                  <a:shade val="4000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350" y="1549400"/>
            <a:ext cx="9120188" cy="25400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100000">
                <a:srgbClr val="CC0000">
                  <a:gamma/>
                  <a:shade val="80000"/>
                  <a:invGamma/>
                </a:srgbClr>
              </a:gs>
            </a:gsLst>
            <a:lin ang="0" scaled="1"/>
          </a:gradFill>
          <a:ln w="127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Techni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Template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Test</a:t>
            </a:r>
          </a:p>
          <a:p>
            <a:pPr lvl="1"/>
            <a:r>
              <a:rPr lang="en-US" smtClean="0"/>
              <a:t>Test</a:t>
            </a:r>
          </a:p>
          <a:p>
            <a:pPr lvl="1"/>
            <a:endParaRPr lang="en-US" smtClean="0"/>
          </a:p>
          <a:p>
            <a:pPr lvl="2"/>
            <a:r>
              <a:rPr lang="en-US" smtClean="0"/>
              <a:t>Test</a:t>
            </a:r>
          </a:p>
          <a:p>
            <a:pPr lvl="0"/>
            <a:endParaRPr lang="en-US" smtClean="0"/>
          </a:p>
          <a:p>
            <a:pPr lvl="0"/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CC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CC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CC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CC"/>
          </a:solidFill>
          <a:latin typeface="Garamond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CC"/>
          </a:solidFill>
          <a:latin typeface="Garamond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CC"/>
          </a:solidFill>
          <a:latin typeface="Garamond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CC"/>
          </a:solidFill>
          <a:latin typeface="Garamond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CC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0000CC"/>
        </a:buClr>
        <a:buSzPct val="75000"/>
        <a:buFont typeface="Wingdings" pitchFamily="2" charset="2"/>
        <a:buChar char="l"/>
        <a:defRPr sz="3200" b="1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l"/>
        <a:defRPr sz="2800" b="1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CC"/>
        </a:buClr>
        <a:buSzPct val="65000"/>
        <a:buFont typeface="ZapfDingbats" pitchFamily="82" charset="2"/>
        <a:buChar char="l"/>
        <a:defRPr sz="2400" b="1">
          <a:solidFill>
            <a:srgbClr val="0000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C0081"/>
        </a:buClr>
        <a:buSzPct val="65000"/>
        <a:buFont typeface="Wingdings" pitchFamily="2" charset="2"/>
        <a:buChar char="l"/>
        <a:defRPr sz="2000" b="1">
          <a:solidFill>
            <a:srgbClr val="0000C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C0081"/>
        </a:buClr>
        <a:buSzPct val="100000"/>
        <a:buFont typeface="Wingdings" pitchFamily="2" charset="2"/>
        <a:buChar char="l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DC0081"/>
        </a:buClr>
        <a:buSzPct val="100000"/>
        <a:buFont typeface="Wingdings" pitchFamily="2" charset="2"/>
        <a:buChar char="l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DC0081"/>
        </a:buClr>
        <a:buSzPct val="100000"/>
        <a:buFont typeface="Wingdings" pitchFamily="2" charset="2"/>
        <a:buChar char="l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DC0081"/>
        </a:buClr>
        <a:buSzPct val="100000"/>
        <a:buFont typeface="Wingdings" pitchFamily="2" charset="2"/>
        <a:buChar char="l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DC0081"/>
        </a:buClr>
        <a:buSzPct val="100000"/>
        <a:buFont typeface="Wingdings" pitchFamily="2" charset="2"/>
        <a:buChar char="l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0" y="2298700"/>
            <a:ext cx="86106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smtClean="0"/>
              <a:t>Breaking Spectrum Gridlock through Cognitive and Cooperative Radios</a:t>
            </a:r>
            <a:br>
              <a:rPr lang="en-US" sz="4000" smtClean="0"/>
            </a:br>
            <a:endParaRPr lang="en-US" sz="4400" i="1" smtClean="0">
              <a:solidFill>
                <a:srgbClr val="080808"/>
              </a:solidFill>
            </a:endParaRPr>
          </a:p>
        </p:txBody>
      </p:sp>
      <p:sp>
        <p:nvSpPr>
          <p:cNvPr id="5123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077913" y="3082925"/>
            <a:ext cx="7223125" cy="123031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600" i="1" smtClean="0">
                <a:solidFill>
                  <a:srgbClr val="FF0000"/>
                </a:solidFill>
              </a:rPr>
              <a:t>Andrea Goldsmith</a:t>
            </a:r>
          </a:p>
          <a:p>
            <a:pPr>
              <a:lnSpc>
                <a:spcPct val="50000"/>
              </a:lnSpc>
            </a:pPr>
            <a:r>
              <a:rPr lang="en-US" sz="3600" i="1" smtClean="0">
                <a:solidFill>
                  <a:srgbClr val="FF0000"/>
                </a:solidFill>
              </a:rPr>
              <a:t>Stanford University</a:t>
            </a:r>
          </a:p>
          <a:p>
            <a:pPr>
              <a:lnSpc>
                <a:spcPct val="50000"/>
              </a:lnSpc>
            </a:pPr>
            <a:r>
              <a:rPr lang="en-US" sz="3600" i="1" smtClean="0">
                <a:solidFill>
                  <a:srgbClr val="FF0000"/>
                </a:solidFill>
              </a:rPr>
              <a:t>Quantenna Communications, Inc</a:t>
            </a:r>
          </a:p>
        </p:txBody>
      </p:sp>
      <p:sp>
        <p:nvSpPr>
          <p:cNvPr id="5124" name="Text Box 2053"/>
          <p:cNvSpPr txBox="1">
            <a:spLocks noChangeArrowheads="1"/>
          </p:cNvSpPr>
          <p:nvPr/>
        </p:nvSpPr>
        <p:spPr bwMode="auto">
          <a:xfrm>
            <a:off x="2846388" y="5197475"/>
            <a:ext cx="3694112" cy="1200329"/>
          </a:xfrm>
          <a:prstGeom prst="rect">
            <a:avLst/>
          </a:prstGeom>
          <a:noFill/>
          <a:ln w="12700">
            <a:solidFill>
              <a:srgbClr val="0000CC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00CC"/>
                </a:solidFill>
                <a:latin typeface="Garamond" pitchFamily="18" charset="0"/>
              </a:rPr>
              <a:t>MSR Cognitive Wireless </a:t>
            </a:r>
          </a:p>
          <a:p>
            <a:pPr algn="ctr"/>
            <a:r>
              <a:rPr lang="en-US" sz="2400" dirty="0" smtClean="0">
                <a:solidFill>
                  <a:srgbClr val="0000CC"/>
                </a:solidFill>
                <a:latin typeface="Garamond" pitchFamily="18" charset="0"/>
              </a:rPr>
              <a:t>Networking Summit</a:t>
            </a:r>
            <a:endParaRPr lang="en-US" sz="2400" dirty="0">
              <a:solidFill>
                <a:srgbClr val="0000CC"/>
              </a:solidFill>
              <a:latin typeface="Garamond" pitchFamily="18" charset="0"/>
            </a:endParaRPr>
          </a:p>
          <a:p>
            <a:pPr algn="ctr"/>
            <a:r>
              <a:rPr lang="en-US" sz="2400" dirty="0" smtClean="0">
                <a:solidFill>
                  <a:srgbClr val="0000CC"/>
                </a:solidFill>
                <a:latin typeface="Garamond" pitchFamily="18" charset="0"/>
              </a:rPr>
              <a:t>June 5-6, 2008</a:t>
            </a:r>
            <a:endParaRPr lang="en-US" sz="2400" dirty="0">
              <a:solidFill>
                <a:srgbClr val="0000CC"/>
              </a:solidFill>
              <a:latin typeface="Garamond" pitchFamily="18" charset="0"/>
            </a:endParaRPr>
          </a:p>
        </p:txBody>
      </p:sp>
      <p:pic>
        <p:nvPicPr>
          <p:cNvPr id="5125" name="Picture 2054" descr="stanford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275" y="5202238"/>
            <a:ext cx="1306513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2267" y="5298289"/>
            <a:ext cx="1076325" cy="121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Spectral Reuse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44513" y="1520825"/>
            <a:ext cx="8099425" cy="717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dirty="0" smtClean="0"/>
              <a:t>Due to its scarcity, spectrum is </a:t>
            </a:r>
            <a:r>
              <a:rPr lang="en-US" sz="3600" i="1" dirty="0" smtClean="0"/>
              <a:t>reused</a:t>
            </a:r>
          </a:p>
          <a:p>
            <a:endParaRPr lang="en-US" dirty="0" smtClean="0"/>
          </a:p>
        </p:txBody>
      </p:sp>
      <p:grpSp>
        <p:nvGrpSpPr>
          <p:cNvPr id="4" name="Group 102"/>
          <p:cNvGrpSpPr>
            <a:grpSpLocks/>
          </p:cNvGrpSpPr>
          <p:nvPr/>
        </p:nvGrpSpPr>
        <p:grpSpPr bwMode="auto">
          <a:xfrm>
            <a:off x="319089" y="2200275"/>
            <a:ext cx="4024312" cy="3159125"/>
            <a:chOff x="319316" y="2467429"/>
            <a:chExt cx="4136571" cy="3323771"/>
          </a:xfrm>
        </p:grpSpPr>
        <p:grpSp>
          <p:nvGrpSpPr>
            <p:cNvPr id="10269" name="Group 6"/>
            <p:cNvGrpSpPr>
              <a:grpSpLocks/>
            </p:cNvGrpSpPr>
            <p:nvPr/>
          </p:nvGrpSpPr>
          <p:grpSpPr bwMode="auto">
            <a:xfrm>
              <a:off x="319316" y="3204032"/>
              <a:ext cx="4136571" cy="2587168"/>
              <a:chOff x="412" y="1834"/>
              <a:chExt cx="3305" cy="2081"/>
            </a:xfrm>
          </p:grpSpPr>
          <p:grpSp>
            <p:nvGrpSpPr>
              <p:cNvPr id="10271" name="Group 7"/>
              <p:cNvGrpSpPr>
                <a:grpSpLocks/>
              </p:cNvGrpSpPr>
              <p:nvPr/>
            </p:nvGrpSpPr>
            <p:grpSpPr bwMode="auto">
              <a:xfrm>
                <a:off x="412" y="1834"/>
                <a:ext cx="3305" cy="2081"/>
                <a:chOff x="412" y="1834"/>
                <a:chExt cx="3305" cy="2081"/>
              </a:xfrm>
            </p:grpSpPr>
            <p:sp>
              <p:nvSpPr>
                <p:cNvPr id="10273" name="AutoShape 8"/>
                <p:cNvSpPr>
                  <a:spLocks noChangeArrowheads="1"/>
                </p:cNvSpPr>
                <p:nvPr/>
              </p:nvSpPr>
              <p:spPr bwMode="auto">
                <a:xfrm>
                  <a:off x="2289" y="3394"/>
                  <a:ext cx="816" cy="514"/>
                </a:xfrm>
                <a:prstGeom prst="hexagon">
                  <a:avLst>
                    <a:gd name="adj" fmla="val 39681"/>
                    <a:gd name="vf" fmla="val 115470"/>
                  </a:avLst>
                </a:prstGeom>
                <a:solidFill>
                  <a:srgbClr val="00867A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274" name="AutoShape 9"/>
                <p:cNvSpPr>
                  <a:spLocks noChangeArrowheads="1"/>
                </p:cNvSpPr>
                <p:nvPr/>
              </p:nvSpPr>
              <p:spPr bwMode="auto">
                <a:xfrm>
                  <a:off x="2291" y="2874"/>
                  <a:ext cx="815" cy="515"/>
                </a:xfrm>
                <a:prstGeom prst="hexagon">
                  <a:avLst>
                    <a:gd name="adj" fmla="val 39556"/>
                    <a:gd name="vf" fmla="val 115470"/>
                  </a:avLst>
                </a:prstGeom>
                <a:solidFill>
                  <a:srgbClr val="330099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275" name="AutoShape 10"/>
                <p:cNvSpPr>
                  <a:spLocks noChangeArrowheads="1"/>
                </p:cNvSpPr>
                <p:nvPr/>
              </p:nvSpPr>
              <p:spPr bwMode="auto">
                <a:xfrm>
                  <a:off x="1065" y="2352"/>
                  <a:ext cx="815" cy="515"/>
                </a:xfrm>
                <a:prstGeom prst="hexagon">
                  <a:avLst>
                    <a:gd name="adj" fmla="val 39556"/>
                    <a:gd name="vf" fmla="val 115470"/>
                  </a:avLst>
                </a:prstGeom>
                <a:solidFill>
                  <a:schemeClr val="accent1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276" name="AutoShape 11"/>
                <p:cNvSpPr>
                  <a:spLocks noChangeArrowheads="1"/>
                </p:cNvSpPr>
                <p:nvPr/>
              </p:nvSpPr>
              <p:spPr bwMode="auto">
                <a:xfrm>
                  <a:off x="459" y="3139"/>
                  <a:ext cx="814" cy="514"/>
                </a:xfrm>
                <a:prstGeom prst="hexagon">
                  <a:avLst>
                    <a:gd name="adj" fmla="val 39584"/>
                    <a:gd name="vf" fmla="val 115470"/>
                  </a:avLst>
                </a:prstGeom>
                <a:solidFill>
                  <a:schemeClr val="accent1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277" name="AutoShape 12"/>
                <p:cNvSpPr>
                  <a:spLocks noChangeArrowheads="1"/>
                </p:cNvSpPr>
                <p:nvPr/>
              </p:nvSpPr>
              <p:spPr bwMode="auto">
                <a:xfrm>
                  <a:off x="460" y="2613"/>
                  <a:ext cx="814" cy="514"/>
                </a:xfrm>
                <a:prstGeom prst="hexagon">
                  <a:avLst>
                    <a:gd name="adj" fmla="val 39584"/>
                    <a:gd name="vf" fmla="val 115470"/>
                  </a:avLst>
                </a:prstGeom>
                <a:solidFill>
                  <a:srgbClr val="00867A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278" name="AutoShape 13"/>
                <p:cNvSpPr>
                  <a:spLocks noChangeArrowheads="1"/>
                </p:cNvSpPr>
                <p:nvPr/>
              </p:nvSpPr>
              <p:spPr bwMode="auto">
                <a:xfrm>
                  <a:off x="458" y="2095"/>
                  <a:ext cx="814" cy="513"/>
                </a:xfrm>
                <a:prstGeom prst="hexagon">
                  <a:avLst>
                    <a:gd name="adj" fmla="val 39661"/>
                    <a:gd name="vf" fmla="val 115470"/>
                  </a:avLst>
                </a:prstGeom>
                <a:solidFill>
                  <a:srgbClr val="330099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279" name="Oval 14"/>
                <p:cNvSpPr>
                  <a:spLocks noChangeArrowheads="1"/>
                </p:cNvSpPr>
                <p:nvPr/>
              </p:nvSpPr>
              <p:spPr bwMode="auto">
                <a:xfrm>
                  <a:off x="850" y="2334"/>
                  <a:ext cx="29" cy="34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280" name="Oval 15"/>
                <p:cNvSpPr>
                  <a:spLocks noChangeArrowheads="1"/>
                </p:cNvSpPr>
                <p:nvPr/>
              </p:nvSpPr>
              <p:spPr bwMode="auto">
                <a:xfrm>
                  <a:off x="853" y="2853"/>
                  <a:ext cx="27" cy="34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281" name="Oval 16"/>
                <p:cNvSpPr>
                  <a:spLocks noChangeArrowheads="1"/>
                </p:cNvSpPr>
                <p:nvPr/>
              </p:nvSpPr>
              <p:spPr bwMode="auto">
                <a:xfrm>
                  <a:off x="851" y="3378"/>
                  <a:ext cx="28" cy="34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282" name="Oval 17"/>
                <p:cNvSpPr>
                  <a:spLocks noChangeArrowheads="1"/>
                </p:cNvSpPr>
                <p:nvPr/>
              </p:nvSpPr>
              <p:spPr bwMode="auto">
                <a:xfrm>
                  <a:off x="1459" y="2592"/>
                  <a:ext cx="29" cy="33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283" name="AutoShape 18"/>
                <p:cNvSpPr>
                  <a:spLocks noChangeArrowheads="1"/>
                </p:cNvSpPr>
                <p:nvPr/>
              </p:nvSpPr>
              <p:spPr bwMode="auto">
                <a:xfrm>
                  <a:off x="1071" y="1834"/>
                  <a:ext cx="815" cy="516"/>
                </a:xfrm>
                <a:prstGeom prst="hexagon">
                  <a:avLst>
                    <a:gd name="adj" fmla="val 39479"/>
                    <a:gd name="vf" fmla="val 115470"/>
                  </a:avLst>
                </a:prstGeom>
                <a:solidFill>
                  <a:srgbClr val="00867A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284" name="AutoShape 19"/>
                <p:cNvSpPr>
                  <a:spLocks noChangeArrowheads="1"/>
                </p:cNvSpPr>
                <p:nvPr/>
              </p:nvSpPr>
              <p:spPr bwMode="auto">
                <a:xfrm>
                  <a:off x="1683" y="2097"/>
                  <a:ext cx="815" cy="514"/>
                </a:xfrm>
                <a:prstGeom prst="hexagon">
                  <a:avLst>
                    <a:gd name="adj" fmla="val 39633"/>
                    <a:gd name="vf" fmla="val 115470"/>
                  </a:avLst>
                </a:prstGeom>
                <a:solidFill>
                  <a:srgbClr val="330099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285" name="AutoShape 20"/>
                <p:cNvSpPr>
                  <a:spLocks noChangeArrowheads="1"/>
                </p:cNvSpPr>
                <p:nvPr/>
              </p:nvSpPr>
              <p:spPr bwMode="auto">
                <a:xfrm>
                  <a:off x="2292" y="1834"/>
                  <a:ext cx="815" cy="516"/>
                </a:xfrm>
                <a:prstGeom prst="hexagon">
                  <a:avLst>
                    <a:gd name="adj" fmla="val 39479"/>
                    <a:gd name="vf" fmla="val 115470"/>
                  </a:avLst>
                </a:prstGeom>
                <a:solidFill>
                  <a:srgbClr val="00867A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286" name="Oval 21"/>
                <p:cNvSpPr>
                  <a:spLocks noChangeArrowheads="1"/>
                </p:cNvSpPr>
                <p:nvPr/>
              </p:nvSpPr>
              <p:spPr bwMode="auto">
                <a:xfrm>
                  <a:off x="2685" y="2074"/>
                  <a:ext cx="27" cy="33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287" name="Oval 22"/>
                <p:cNvSpPr>
                  <a:spLocks noChangeArrowheads="1"/>
                </p:cNvSpPr>
                <p:nvPr/>
              </p:nvSpPr>
              <p:spPr bwMode="auto">
                <a:xfrm>
                  <a:off x="1464" y="2074"/>
                  <a:ext cx="28" cy="33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288" name="Oval 23"/>
                <p:cNvSpPr>
                  <a:spLocks noChangeArrowheads="1"/>
                </p:cNvSpPr>
                <p:nvPr/>
              </p:nvSpPr>
              <p:spPr bwMode="auto">
                <a:xfrm>
                  <a:off x="2077" y="2337"/>
                  <a:ext cx="27" cy="34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289" name="AutoShape 24"/>
                <p:cNvSpPr>
                  <a:spLocks noChangeArrowheads="1"/>
                </p:cNvSpPr>
                <p:nvPr/>
              </p:nvSpPr>
              <p:spPr bwMode="auto">
                <a:xfrm>
                  <a:off x="1069" y="2881"/>
                  <a:ext cx="815" cy="513"/>
                </a:xfrm>
                <a:prstGeom prst="hexagon">
                  <a:avLst>
                    <a:gd name="adj" fmla="val 39710"/>
                    <a:gd name="vf" fmla="val 115470"/>
                  </a:avLst>
                </a:prstGeom>
                <a:solidFill>
                  <a:srgbClr val="330099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290" name="AutoShape 25"/>
                <p:cNvSpPr>
                  <a:spLocks noChangeArrowheads="1"/>
                </p:cNvSpPr>
                <p:nvPr/>
              </p:nvSpPr>
              <p:spPr bwMode="auto">
                <a:xfrm>
                  <a:off x="1683" y="3136"/>
                  <a:ext cx="815" cy="515"/>
                </a:xfrm>
                <a:prstGeom prst="hexagon">
                  <a:avLst>
                    <a:gd name="adj" fmla="val 39556"/>
                    <a:gd name="vf" fmla="val 115470"/>
                  </a:avLst>
                </a:prstGeom>
                <a:solidFill>
                  <a:schemeClr val="accent1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291" name="Oval 26"/>
                <p:cNvSpPr>
                  <a:spLocks noChangeArrowheads="1"/>
                </p:cNvSpPr>
                <p:nvPr/>
              </p:nvSpPr>
              <p:spPr bwMode="auto">
                <a:xfrm>
                  <a:off x="1462" y="3120"/>
                  <a:ext cx="28" cy="34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292" name="Oval 27"/>
                <p:cNvSpPr>
                  <a:spLocks noChangeArrowheads="1"/>
                </p:cNvSpPr>
                <p:nvPr/>
              </p:nvSpPr>
              <p:spPr bwMode="auto">
                <a:xfrm>
                  <a:off x="2684" y="3114"/>
                  <a:ext cx="28" cy="34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293" name="AutoShape 28"/>
                <p:cNvSpPr>
                  <a:spLocks noChangeArrowheads="1"/>
                </p:cNvSpPr>
                <p:nvPr/>
              </p:nvSpPr>
              <p:spPr bwMode="auto">
                <a:xfrm>
                  <a:off x="1069" y="3399"/>
                  <a:ext cx="815" cy="516"/>
                </a:xfrm>
                <a:prstGeom prst="hexagon">
                  <a:avLst>
                    <a:gd name="adj" fmla="val 39479"/>
                    <a:gd name="vf" fmla="val 115470"/>
                  </a:avLst>
                </a:prstGeom>
                <a:solidFill>
                  <a:srgbClr val="00867A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294" name="Oval 29"/>
                <p:cNvSpPr>
                  <a:spLocks noChangeArrowheads="1"/>
                </p:cNvSpPr>
                <p:nvPr/>
              </p:nvSpPr>
              <p:spPr bwMode="auto">
                <a:xfrm>
                  <a:off x="1462" y="3641"/>
                  <a:ext cx="28" cy="33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295" name="Oval 30"/>
                <p:cNvSpPr>
                  <a:spLocks noChangeArrowheads="1"/>
                </p:cNvSpPr>
                <p:nvPr/>
              </p:nvSpPr>
              <p:spPr bwMode="auto">
                <a:xfrm>
                  <a:off x="2077" y="3376"/>
                  <a:ext cx="27" cy="34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296" name="Oval 31"/>
                <p:cNvSpPr>
                  <a:spLocks noChangeArrowheads="1"/>
                </p:cNvSpPr>
                <p:nvPr/>
              </p:nvSpPr>
              <p:spPr bwMode="auto">
                <a:xfrm>
                  <a:off x="2682" y="3634"/>
                  <a:ext cx="28" cy="34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297" name="AutoShape 32"/>
                <p:cNvSpPr>
                  <a:spLocks noChangeArrowheads="1"/>
                </p:cNvSpPr>
                <p:nvPr/>
              </p:nvSpPr>
              <p:spPr bwMode="auto">
                <a:xfrm>
                  <a:off x="1680" y="2613"/>
                  <a:ext cx="814" cy="515"/>
                </a:xfrm>
                <a:prstGeom prst="hexagon">
                  <a:avLst>
                    <a:gd name="adj" fmla="val 39507"/>
                    <a:gd name="vf" fmla="val 115470"/>
                  </a:avLst>
                </a:prstGeom>
                <a:solidFill>
                  <a:srgbClr val="00867A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298" name="AutoShape 33"/>
                <p:cNvSpPr>
                  <a:spLocks noChangeArrowheads="1"/>
                </p:cNvSpPr>
                <p:nvPr/>
              </p:nvSpPr>
              <p:spPr bwMode="auto">
                <a:xfrm>
                  <a:off x="2292" y="2353"/>
                  <a:ext cx="815" cy="514"/>
                </a:xfrm>
                <a:prstGeom prst="hexagon">
                  <a:avLst>
                    <a:gd name="adj" fmla="val 39633"/>
                    <a:gd name="vf" fmla="val 115470"/>
                  </a:avLst>
                </a:prstGeom>
                <a:solidFill>
                  <a:schemeClr val="accent1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299" name="Oval 34"/>
                <p:cNvSpPr>
                  <a:spLocks noChangeArrowheads="1"/>
                </p:cNvSpPr>
                <p:nvPr/>
              </p:nvSpPr>
              <p:spPr bwMode="auto">
                <a:xfrm>
                  <a:off x="2073" y="2854"/>
                  <a:ext cx="28" cy="34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300" name="Oval 35"/>
                <p:cNvSpPr>
                  <a:spLocks noChangeArrowheads="1"/>
                </p:cNvSpPr>
                <p:nvPr/>
              </p:nvSpPr>
              <p:spPr bwMode="auto">
                <a:xfrm>
                  <a:off x="2685" y="2593"/>
                  <a:ext cx="27" cy="33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301" name="AutoShape 36"/>
                <p:cNvSpPr>
                  <a:spLocks noChangeArrowheads="1"/>
                </p:cNvSpPr>
                <p:nvPr/>
              </p:nvSpPr>
              <p:spPr bwMode="auto">
                <a:xfrm>
                  <a:off x="2902" y="3137"/>
                  <a:ext cx="815" cy="514"/>
                </a:xfrm>
                <a:prstGeom prst="hexagon">
                  <a:avLst>
                    <a:gd name="adj" fmla="val 39633"/>
                    <a:gd name="vf" fmla="val 115470"/>
                  </a:avLst>
                </a:prstGeom>
                <a:solidFill>
                  <a:schemeClr val="accent1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302" name="AutoShape 37"/>
                <p:cNvSpPr>
                  <a:spLocks noChangeArrowheads="1"/>
                </p:cNvSpPr>
                <p:nvPr/>
              </p:nvSpPr>
              <p:spPr bwMode="auto">
                <a:xfrm>
                  <a:off x="2899" y="2618"/>
                  <a:ext cx="815" cy="515"/>
                </a:xfrm>
                <a:prstGeom prst="hexagon">
                  <a:avLst>
                    <a:gd name="adj" fmla="val 39556"/>
                    <a:gd name="vf" fmla="val 115470"/>
                  </a:avLst>
                </a:prstGeom>
                <a:solidFill>
                  <a:srgbClr val="00867A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303" name="AutoShape 38"/>
                <p:cNvSpPr>
                  <a:spLocks noChangeArrowheads="1"/>
                </p:cNvSpPr>
                <p:nvPr/>
              </p:nvSpPr>
              <p:spPr bwMode="auto">
                <a:xfrm>
                  <a:off x="2900" y="2097"/>
                  <a:ext cx="815" cy="514"/>
                </a:xfrm>
                <a:prstGeom prst="hexagon">
                  <a:avLst>
                    <a:gd name="adj" fmla="val 39633"/>
                    <a:gd name="vf" fmla="val 115470"/>
                  </a:avLst>
                </a:prstGeom>
                <a:solidFill>
                  <a:srgbClr val="330099"/>
                </a:solid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304" name="Oval 39"/>
                <p:cNvSpPr>
                  <a:spLocks noChangeArrowheads="1"/>
                </p:cNvSpPr>
                <p:nvPr/>
              </p:nvSpPr>
              <p:spPr bwMode="auto">
                <a:xfrm>
                  <a:off x="3293" y="2858"/>
                  <a:ext cx="28" cy="34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305" name="Oval 40"/>
                <p:cNvSpPr>
                  <a:spLocks noChangeArrowheads="1"/>
                </p:cNvSpPr>
                <p:nvPr/>
              </p:nvSpPr>
              <p:spPr bwMode="auto">
                <a:xfrm>
                  <a:off x="3294" y="2337"/>
                  <a:ext cx="28" cy="34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306" name="Oval 41"/>
                <p:cNvSpPr>
                  <a:spLocks noChangeArrowheads="1"/>
                </p:cNvSpPr>
                <p:nvPr/>
              </p:nvSpPr>
              <p:spPr bwMode="auto">
                <a:xfrm>
                  <a:off x="3295" y="3377"/>
                  <a:ext cx="28" cy="34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10307" name="Rectangle 42"/>
                <p:cNvSpPr>
                  <a:spLocks noChangeArrowheads="1"/>
                </p:cNvSpPr>
                <p:nvPr/>
              </p:nvSpPr>
              <p:spPr bwMode="auto">
                <a:xfrm>
                  <a:off x="1264" y="2443"/>
                  <a:ext cx="318" cy="2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/>
                  <a:r>
                    <a:rPr lang="en-US" sz="1100">
                      <a:latin typeface="Arial Black" pitchFamily="34" charset="0"/>
                    </a:rPr>
                    <a:t>BS</a:t>
                  </a:r>
                </a:p>
              </p:txBody>
            </p:sp>
            <p:sp>
              <p:nvSpPr>
                <p:cNvPr id="10308" name="Line 43"/>
                <p:cNvSpPr>
                  <a:spLocks noChangeShapeType="1"/>
                </p:cNvSpPr>
                <p:nvPr/>
              </p:nvSpPr>
              <p:spPr bwMode="auto">
                <a:xfrm>
                  <a:off x="1603" y="2728"/>
                  <a:ext cx="0" cy="7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309" name="Line 44"/>
                <p:cNvSpPr>
                  <a:spLocks noChangeShapeType="1"/>
                </p:cNvSpPr>
                <p:nvPr/>
              </p:nvSpPr>
              <p:spPr bwMode="auto">
                <a:xfrm>
                  <a:off x="2248" y="2642"/>
                  <a:ext cx="0" cy="7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310" name="Line 45"/>
                <p:cNvSpPr>
                  <a:spLocks noChangeShapeType="1"/>
                </p:cNvSpPr>
                <p:nvPr/>
              </p:nvSpPr>
              <p:spPr bwMode="auto">
                <a:xfrm>
                  <a:off x="412" y="3043"/>
                  <a:ext cx="73" cy="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311" name="Freeform 46"/>
                <p:cNvSpPr>
                  <a:spLocks/>
                </p:cNvSpPr>
                <p:nvPr/>
              </p:nvSpPr>
              <p:spPr bwMode="auto">
                <a:xfrm>
                  <a:off x="1467" y="2646"/>
                  <a:ext cx="132" cy="64"/>
                </a:xfrm>
                <a:custGeom>
                  <a:avLst/>
                  <a:gdLst>
                    <a:gd name="T0" fmla="*/ 0 w 132"/>
                    <a:gd name="T1" fmla="*/ 0 h 64"/>
                    <a:gd name="T2" fmla="*/ 6 w 132"/>
                    <a:gd name="T3" fmla="*/ 0 h 64"/>
                    <a:gd name="T4" fmla="*/ 12 w 132"/>
                    <a:gd name="T5" fmla="*/ 2 h 64"/>
                    <a:gd name="T6" fmla="*/ 17 w 132"/>
                    <a:gd name="T7" fmla="*/ 2 h 64"/>
                    <a:gd name="T8" fmla="*/ 17 w 132"/>
                    <a:gd name="T9" fmla="*/ 10 h 64"/>
                    <a:gd name="T10" fmla="*/ 22 w 132"/>
                    <a:gd name="T11" fmla="*/ 7 h 64"/>
                    <a:gd name="T12" fmla="*/ 27 w 132"/>
                    <a:gd name="T13" fmla="*/ 5 h 64"/>
                    <a:gd name="T14" fmla="*/ 31 w 132"/>
                    <a:gd name="T15" fmla="*/ 13 h 64"/>
                    <a:gd name="T16" fmla="*/ 33 w 132"/>
                    <a:gd name="T17" fmla="*/ 21 h 64"/>
                    <a:gd name="T18" fmla="*/ 38 w 132"/>
                    <a:gd name="T19" fmla="*/ 23 h 64"/>
                    <a:gd name="T20" fmla="*/ 43 w 132"/>
                    <a:gd name="T21" fmla="*/ 21 h 64"/>
                    <a:gd name="T22" fmla="*/ 45 w 132"/>
                    <a:gd name="T23" fmla="*/ 28 h 64"/>
                    <a:gd name="T24" fmla="*/ 50 w 132"/>
                    <a:gd name="T25" fmla="*/ 26 h 64"/>
                    <a:gd name="T26" fmla="*/ 61 w 132"/>
                    <a:gd name="T27" fmla="*/ 21 h 64"/>
                    <a:gd name="T28" fmla="*/ 64 w 132"/>
                    <a:gd name="T29" fmla="*/ 28 h 64"/>
                    <a:gd name="T30" fmla="*/ 66 w 132"/>
                    <a:gd name="T31" fmla="*/ 36 h 64"/>
                    <a:gd name="T32" fmla="*/ 73 w 132"/>
                    <a:gd name="T33" fmla="*/ 34 h 64"/>
                    <a:gd name="T34" fmla="*/ 78 w 132"/>
                    <a:gd name="T35" fmla="*/ 31 h 64"/>
                    <a:gd name="T36" fmla="*/ 82 w 132"/>
                    <a:gd name="T37" fmla="*/ 39 h 64"/>
                    <a:gd name="T38" fmla="*/ 89 w 132"/>
                    <a:gd name="T39" fmla="*/ 44 h 64"/>
                    <a:gd name="T40" fmla="*/ 99 w 132"/>
                    <a:gd name="T41" fmla="*/ 42 h 64"/>
                    <a:gd name="T42" fmla="*/ 103 w 132"/>
                    <a:gd name="T43" fmla="*/ 49 h 64"/>
                    <a:gd name="T44" fmla="*/ 110 w 132"/>
                    <a:gd name="T45" fmla="*/ 55 h 64"/>
                    <a:gd name="T46" fmla="*/ 117 w 132"/>
                    <a:gd name="T47" fmla="*/ 55 h 64"/>
                    <a:gd name="T48" fmla="*/ 131 w 132"/>
                    <a:gd name="T49" fmla="*/ 63 h 6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32"/>
                    <a:gd name="T76" fmla="*/ 0 h 64"/>
                    <a:gd name="T77" fmla="*/ 132 w 132"/>
                    <a:gd name="T78" fmla="*/ 64 h 6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32" h="64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2"/>
                      </a:lnTo>
                      <a:lnTo>
                        <a:pt x="17" y="2"/>
                      </a:lnTo>
                      <a:lnTo>
                        <a:pt x="17" y="10"/>
                      </a:lnTo>
                      <a:lnTo>
                        <a:pt x="22" y="7"/>
                      </a:lnTo>
                      <a:lnTo>
                        <a:pt x="27" y="5"/>
                      </a:lnTo>
                      <a:lnTo>
                        <a:pt x="31" y="13"/>
                      </a:lnTo>
                      <a:lnTo>
                        <a:pt x="33" y="21"/>
                      </a:lnTo>
                      <a:lnTo>
                        <a:pt x="38" y="23"/>
                      </a:lnTo>
                      <a:lnTo>
                        <a:pt x="43" y="21"/>
                      </a:lnTo>
                      <a:lnTo>
                        <a:pt x="45" y="28"/>
                      </a:lnTo>
                      <a:lnTo>
                        <a:pt x="50" y="26"/>
                      </a:lnTo>
                      <a:lnTo>
                        <a:pt x="61" y="21"/>
                      </a:lnTo>
                      <a:lnTo>
                        <a:pt x="64" y="28"/>
                      </a:lnTo>
                      <a:lnTo>
                        <a:pt x="66" y="36"/>
                      </a:lnTo>
                      <a:lnTo>
                        <a:pt x="73" y="34"/>
                      </a:lnTo>
                      <a:lnTo>
                        <a:pt x="78" y="31"/>
                      </a:lnTo>
                      <a:lnTo>
                        <a:pt x="82" y="39"/>
                      </a:lnTo>
                      <a:lnTo>
                        <a:pt x="89" y="44"/>
                      </a:lnTo>
                      <a:lnTo>
                        <a:pt x="99" y="42"/>
                      </a:lnTo>
                      <a:lnTo>
                        <a:pt x="103" y="49"/>
                      </a:lnTo>
                      <a:lnTo>
                        <a:pt x="110" y="55"/>
                      </a:lnTo>
                      <a:lnTo>
                        <a:pt x="117" y="55"/>
                      </a:lnTo>
                      <a:lnTo>
                        <a:pt x="131" y="6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312" name="Freeform 47"/>
                <p:cNvSpPr>
                  <a:spLocks/>
                </p:cNvSpPr>
                <p:nvPr/>
              </p:nvSpPr>
              <p:spPr bwMode="auto">
                <a:xfrm>
                  <a:off x="2103" y="2896"/>
                  <a:ext cx="160" cy="82"/>
                </a:xfrm>
                <a:custGeom>
                  <a:avLst/>
                  <a:gdLst>
                    <a:gd name="T0" fmla="*/ 0 w 160"/>
                    <a:gd name="T1" fmla="*/ 0 h 82"/>
                    <a:gd name="T2" fmla="*/ 8 w 160"/>
                    <a:gd name="T3" fmla="*/ 1 h 82"/>
                    <a:gd name="T4" fmla="*/ 15 w 160"/>
                    <a:gd name="T5" fmla="*/ 4 h 82"/>
                    <a:gd name="T6" fmla="*/ 22 w 160"/>
                    <a:gd name="T7" fmla="*/ 5 h 82"/>
                    <a:gd name="T8" fmla="*/ 21 w 160"/>
                    <a:gd name="T9" fmla="*/ 12 h 82"/>
                    <a:gd name="T10" fmla="*/ 28 w 160"/>
                    <a:gd name="T11" fmla="*/ 11 h 82"/>
                    <a:gd name="T12" fmla="*/ 35 w 160"/>
                    <a:gd name="T13" fmla="*/ 9 h 82"/>
                    <a:gd name="T14" fmla="*/ 38 w 160"/>
                    <a:gd name="T15" fmla="*/ 17 h 82"/>
                    <a:gd name="T16" fmla="*/ 39 w 160"/>
                    <a:gd name="T17" fmla="*/ 25 h 82"/>
                    <a:gd name="T18" fmla="*/ 46 w 160"/>
                    <a:gd name="T19" fmla="*/ 28 h 82"/>
                    <a:gd name="T20" fmla="*/ 52 w 160"/>
                    <a:gd name="T21" fmla="*/ 27 h 82"/>
                    <a:gd name="T22" fmla="*/ 54 w 160"/>
                    <a:gd name="T23" fmla="*/ 34 h 82"/>
                    <a:gd name="T24" fmla="*/ 61 w 160"/>
                    <a:gd name="T25" fmla="*/ 33 h 82"/>
                    <a:gd name="T26" fmla="*/ 75 w 160"/>
                    <a:gd name="T27" fmla="*/ 30 h 82"/>
                    <a:gd name="T28" fmla="*/ 78 w 160"/>
                    <a:gd name="T29" fmla="*/ 38 h 82"/>
                    <a:gd name="T30" fmla="*/ 79 w 160"/>
                    <a:gd name="T31" fmla="*/ 45 h 82"/>
                    <a:gd name="T32" fmla="*/ 89 w 160"/>
                    <a:gd name="T33" fmla="*/ 44 h 82"/>
                    <a:gd name="T34" fmla="*/ 96 w 160"/>
                    <a:gd name="T35" fmla="*/ 42 h 82"/>
                    <a:gd name="T36" fmla="*/ 99 w 160"/>
                    <a:gd name="T37" fmla="*/ 50 h 82"/>
                    <a:gd name="T38" fmla="*/ 107 w 160"/>
                    <a:gd name="T39" fmla="*/ 56 h 82"/>
                    <a:gd name="T40" fmla="*/ 121 w 160"/>
                    <a:gd name="T41" fmla="*/ 55 h 82"/>
                    <a:gd name="T42" fmla="*/ 124 w 160"/>
                    <a:gd name="T43" fmla="*/ 64 h 82"/>
                    <a:gd name="T44" fmla="*/ 133 w 160"/>
                    <a:gd name="T45" fmla="*/ 69 h 82"/>
                    <a:gd name="T46" fmla="*/ 141 w 160"/>
                    <a:gd name="T47" fmla="*/ 71 h 82"/>
                    <a:gd name="T48" fmla="*/ 159 w 160"/>
                    <a:gd name="T49" fmla="*/ 81 h 8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60"/>
                    <a:gd name="T76" fmla="*/ 0 h 82"/>
                    <a:gd name="T77" fmla="*/ 160 w 160"/>
                    <a:gd name="T78" fmla="*/ 82 h 8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60" h="82">
                      <a:moveTo>
                        <a:pt x="0" y="0"/>
                      </a:moveTo>
                      <a:lnTo>
                        <a:pt x="8" y="1"/>
                      </a:lnTo>
                      <a:lnTo>
                        <a:pt x="15" y="4"/>
                      </a:lnTo>
                      <a:lnTo>
                        <a:pt x="22" y="5"/>
                      </a:lnTo>
                      <a:lnTo>
                        <a:pt x="21" y="12"/>
                      </a:lnTo>
                      <a:lnTo>
                        <a:pt x="28" y="11"/>
                      </a:lnTo>
                      <a:lnTo>
                        <a:pt x="35" y="9"/>
                      </a:lnTo>
                      <a:lnTo>
                        <a:pt x="38" y="17"/>
                      </a:lnTo>
                      <a:lnTo>
                        <a:pt x="39" y="25"/>
                      </a:lnTo>
                      <a:lnTo>
                        <a:pt x="46" y="28"/>
                      </a:lnTo>
                      <a:lnTo>
                        <a:pt x="52" y="27"/>
                      </a:lnTo>
                      <a:lnTo>
                        <a:pt x="54" y="34"/>
                      </a:lnTo>
                      <a:lnTo>
                        <a:pt x="61" y="33"/>
                      </a:lnTo>
                      <a:lnTo>
                        <a:pt x="75" y="30"/>
                      </a:lnTo>
                      <a:lnTo>
                        <a:pt x="78" y="38"/>
                      </a:lnTo>
                      <a:lnTo>
                        <a:pt x="79" y="45"/>
                      </a:lnTo>
                      <a:lnTo>
                        <a:pt x="89" y="44"/>
                      </a:lnTo>
                      <a:lnTo>
                        <a:pt x="96" y="42"/>
                      </a:lnTo>
                      <a:lnTo>
                        <a:pt x="99" y="50"/>
                      </a:lnTo>
                      <a:lnTo>
                        <a:pt x="107" y="56"/>
                      </a:lnTo>
                      <a:lnTo>
                        <a:pt x="121" y="55"/>
                      </a:lnTo>
                      <a:lnTo>
                        <a:pt x="124" y="64"/>
                      </a:lnTo>
                      <a:lnTo>
                        <a:pt x="133" y="69"/>
                      </a:lnTo>
                      <a:lnTo>
                        <a:pt x="141" y="71"/>
                      </a:lnTo>
                      <a:lnTo>
                        <a:pt x="159" y="8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313" name="Freeform 48"/>
                <p:cNvSpPr>
                  <a:spLocks/>
                </p:cNvSpPr>
                <p:nvPr/>
              </p:nvSpPr>
              <p:spPr bwMode="auto">
                <a:xfrm>
                  <a:off x="2111" y="2659"/>
                  <a:ext cx="142" cy="191"/>
                </a:xfrm>
                <a:custGeom>
                  <a:avLst/>
                  <a:gdLst>
                    <a:gd name="T0" fmla="*/ 136 w 142"/>
                    <a:gd name="T1" fmla="*/ 0 h 191"/>
                    <a:gd name="T2" fmla="*/ 141 w 142"/>
                    <a:gd name="T3" fmla="*/ 18 h 191"/>
                    <a:gd name="T4" fmla="*/ 136 w 142"/>
                    <a:gd name="T5" fmla="*/ 31 h 191"/>
                    <a:gd name="T6" fmla="*/ 116 w 142"/>
                    <a:gd name="T7" fmla="*/ 31 h 191"/>
                    <a:gd name="T8" fmla="*/ 102 w 142"/>
                    <a:gd name="T9" fmla="*/ 31 h 191"/>
                    <a:gd name="T10" fmla="*/ 102 w 142"/>
                    <a:gd name="T11" fmla="*/ 45 h 191"/>
                    <a:gd name="T12" fmla="*/ 106 w 142"/>
                    <a:gd name="T13" fmla="*/ 58 h 191"/>
                    <a:gd name="T14" fmla="*/ 92 w 142"/>
                    <a:gd name="T15" fmla="*/ 63 h 191"/>
                    <a:gd name="T16" fmla="*/ 92 w 142"/>
                    <a:gd name="T17" fmla="*/ 76 h 191"/>
                    <a:gd name="T18" fmla="*/ 82 w 142"/>
                    <a:gd name="T19" fmla="*/ 113 h 191"/>
                    <a:gd name="T20" fmla="*/ 68 w 142"/>
                    <a:gd name="T21" fmla="*/ 117 h 191"/>
                    <a:gd name="T22" fmla="*/ 63 w 142"/>
                    <a:gd name="T23" fmla="*/ 131 h 191"/>
                    <a:gd name="T24" fmla="*/ 48 w 142"/>
                    <a:gd name="T25" fmla="*/ 135 h 191"/>
                    <a:gd name="T26" fmla="*/ 48 w 142"/>
                    <a:gd name="T27" fmla="*/ 149 h 191"/>
                    <a:gd name="T28" fmla="*/ 34 w 142"/>
                    <a:gd name="T29" fmla="*/ 149 h 191"/>
                    <a:gd name="T30" fmla="*/ 29 w 142"/>
                    <a:gd name="T31" fmla="*/ 162 h 191"/>
                    <a:gd name="T32" fmla="*/ 19 w 142"/>
                    <a:gd name="T33" fmla="*/ 180 h 191"/>
                    <a:gd name="T34" fmla="*/ 4 w 142"/>
                    <a:gd name="T35" fmla="*/ 185 h 191"/>
                    <a:gd name="T36" fmla="*/ 0 w 142"/>
                    <a:gd name="T37" fmla="*/ 190 h 19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42"/>
                    <a:gd name="T58" fmla="*/ 0 h 191"/>
                    <a:gd name="T59" fmla="*/ 142 w 142"/>
                    <a:gd name="T60" fmla="*/ 191 h 19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42" h="191">
                      <a:moveTo>
                        <a:pt x="136" y="0"/>
                      </a:moveTo>
                      <a:lnTo>
                        <a:pt x="141" y="18"/>
                      </a:lnTo>
                      <a:lnTo>
                        <a:pt x="136" y="31"/>
                      </a:lnTo>
                      <a:lnTo>
                        <a:pt x="116" y="31"/>
                      </a:lnTo>
                      <a:lnTo>
                        <a:pt x="102" y="31"/>
                      </a:lnTo>
                      <a:lnTo>
                        <a:pt x="102" y="45"/>
                      </a:lnTo>
                      <a:lnTo>
                        <a:pt x="106" y="58"/>
                      </a:lnTo>
                      <a:lnTo>
                        <a:pt x="92" y="63"/>
                      </a:lnTo>
                      <a:lnTo>
                        <a:pt x="92" y="76"/>
                      </a:lnTo>
                      <a:lnTo>
                        <a:pt x="82" y="113"/>
                      </a:lnTo>
                      <a:lnTo>
                        <a:pt x="68" y="117"/>
                      </a:lnTo>
                      <a:lnTo>
                        <a:pt x="63" y="131"/>
                      </a:lnTo>
                      <a:lnTo>
                        <a:pt x="48" y="135"/>
                      </a:lnTo>
                      <a:lnTo>
                        <a:pt x="48" y="149"/>
                      </a:lnTo>
                      <a:lnTo>
                        <a:pt x="34" y="149"/>
                      </a:lnTo>
                      <a:lnTo>
                        <a:pt x="29" y="162"/>
                      </a:lnTo>
                      <a:lnTo>
                        <a:pt x="19" y="180"/>
                      </a:lnTo>
                      <a:lnTo>
                        <a:pt x="4" y="185"/>
                      </a:lnTo>
                      <a:lnTo>
                        <a:pt x="0" y="19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314" name="Freeform 49"/>
                <p:cNvSpPr>
                  <a:spLocks/>
                </p:cNvSpPr>
                <p:nvPr/>
              </p:nvSpPr>
              <p:spPr bwMode="auto">
                <a:xfrm>
                  <a:off x="3220" y="2899"/>
                  <a:ext cx="59" cy="63"/>
                </a:xfrm>
                <a:custGeom>
                  <a:avLst/>
                  <a:gdLst>
                    <a:gd name="T0" fmla="*/ 58 w 59"/>
                    <a:gd name="T1" fmla="*/ 0 h 63"/>
                    <a:gd name="T2" fmla="*/ 58 w 59"/>
                    <a:gd name="T3" fmla="*/ 17 h 63"/>
                    <a:gd name="T4" fmla="*/ 58 w 59"/>
                    <a:gd name="T5" fmla="*/ 0 h 63"/>
                    <a:gd name="T6" fmla="*/ 38 w 59"/>
                    <a:gd name="T7" fmla="*/ 13 h 63"/>
                    <a:gd name="T8" fmla="*/ 38 w 59"/>
                    <a:gd name="T9" fmla="*/ 26 h 63"/>
                    <a:gd name="T10" fmla="*/ 29 w 59"/>
                    <a:gd name="T11" fmla="*/ 39 h 63"/>
                    <a:gd name="T12" fmla="*/ 29 w 59"/>
                    <a:gd name="T13" fmla="*/ 53 h 63"/>
                    <a:gd name="T14" fmla="*/ 14 w 59"/>
                    <a:gd name="T15" fmla="*/ 44 h 63"/>
                    <a:gd name="T16" fmla="*/ 9 w 59"/>
                    <a:gd name="T17" fmla="*/ 57 h 63"/>
                    <a:gd name="T18" fmla="*/ 0 w 59"/>
                    <a:gd name="T19" fmla="*/ 62 h 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9"/>
                    <a:gd name="T31" fmla="*/ 0 h 63"/>
                    <a:gd name="T32" fmla="*/ 59 w 59"/>
                    <a:gd name="T33" fmla="*/ 63 h 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9" h="63">
                      <a:moveTo>
                        <a:pt x="58" y="0"/>
                      </a:moveTo>
                      <a:lnTo>
                        <a:pt x="58" y="17"/>
                      </a:lnTo>
                      <a:lnTo>
                        <a:pt x="58" y="0"/>
                      </a:lnTo>
                      <a:lnTo>
                        <a:pt x="38" y="13"/>
                      </a:lnTo>
                      <a:lnTo>
                        <a:pt x="38" y="26"/>
                      </a:lnTo>
                      <a:lnTo>
                        <a:pt x="29" y="39"/>
                      </a:lnTo>
                      <a:lnTo>
                        <a:pt x="29" y="53"/>
                      </a:lnTo>
                      <a:lnTo>
                        <a:pt x="14" y="44"/>
                      </a:lnTo>
                      <a:lnTo>
                        <a:pt x="9" y="57"/>
                      </a:lnTo>
                      <a:lnTo>
                        <a:pt x="0" y="6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sp>
            <p:nvSpPr>
              <p:cNvPr id="10272" name="Freeform 50"/>
              <p:cNvSpPr>
                <a:spLocks/>
              </p:cNvSpPr>
              <p:nvPr/>
            </p:nvSpPr>
            <p:spPr bwMode="auto">
              <a:xfrm>
                <a:off x="2724" y="2978"/>
                <a:ext cx="476" cy="144"/>
              </a:xfrm>
              <a:custGeom>
                <a:avLst/>
                <a:gdLst>
                  <a:gd name="T0" fmla="*/ 0 w 476"/>
                  <a:gd name="T1" fmla="*/ 143 h 144"/>
                  <a:gd name="T2" fmla="*/ 36 w 476"/>
                  <a:gd name="T3" fmla="*/ 131 h 144"/>
                  <a:gd name="T4" fmla="*/ 64 w 476"/>
                  <a:gd name="T5" fmla="*/ 123 h 144"/>
                  <a:gd name="T6" fmla="*/ 72 w 476"/>
                  <a:gd name="T7" fmla="*/ 123 h 144"/>
                  <a:gd name="T8" fmla="*/ 95 w 476"/>
                  <a:gd name="T9" fmla="*/ 128 h 144"/>
                  <a:gd name="T10" fmla="*/ 114 w 476"/>
                  <a:gd name="T11" fmla="*/ 114 h 144"/>
                  <a:gd name="T12" fmla="*/ 122 w 476"/>
                  <a:gd name="T13" fmla="*/ 112 h 144"/>
                  <a:gd name="T14" fmla="*/ 164 w 476"/>
                  <a:gd name="T15" fmla="*/ 114 h 144"/>
                  <a:gd name="T16" fmla="*/ 187 w 476"/>
                  <a:gd name="T17" fmla="*/ 89 h 144"/>
                  <a:gd name="T18" fmla="*/ 209 w 476"/>
                  <a:gd name="T19" fmla="*/ 84 h 144"/>
                  <a:gd name="T20" fmla="*/ 254 w 476"/>
                  <a:gd name="T21" fmla="*/ 61 h 144"/>
                  <a:gd name="T22" fmla="*/ 285 w 476"/>
                  <a:gd name="T23" fmla="*/ 61 h 144"/>
                  <a:gd name="T24" fmla="*/ 307 w 476"/>
                  <a:gd name="T25" fmla="*/ 42 h 144"/>
                  <a:gd name="T26" fmla="*/ 338 w 476"/>
                  <a:gd name="T27" fmla="*/ 42 h 144"/>
                  <a:gd name="T28" fmla="*/ 357 w 476"/>
                  <a:gd name="T29" fmla="*/ 22 h 144"/>
                  <a:gd name="T30" fmla="*/ 421 w 476"/>
                  <a:gd name="T31" fmla="*/ 22 h 144"/>
                  <a:gd name="T32" fmla="*/ 427 w 476"/>
                  <a:gd name="T33" fmla="*/ 5 h 144"/>
                  <a:gd name="T34" fmla="*/ 452 w 476"/>
                  <a:gd name="T35" fmla="*/ 0 h 144"/>
                  <a:gd name="T36" fmla="*/ 461 w 476"/>
                  <a:gd name="T37" fmla="*/ 2 h 144"/>
                  <a:gd name="T38" fmla="*/ 475 w 476"/>
                  <a:gd name="T39" fmla="*/ 0 h 14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76"/>
                  <a:gd name="T61" fmla="*/ 0 h 144"/>
                  <a:gd name="T62" fmla="*/ 476 w 476"/>
                  <a:gd name="T63" fmla="*/ 144 h 14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76" h="144">
                    <a:moveTo>
                      <a:pt x="0" y="143"/>
                    </a:moveTo>
                    <a:lnTo>
                      <a:pt x="36" y="131"/>
                    </a:lnTo>
                    <a:lnTo>
                      <a:pt x="64" y="123"/>
                    </a:lnTo>
                    <a:lnTo>
                      <a:pt x="72" y="123"/>
                    </a:lnTo>
                    <a:lnTo>
                      <a:pt x="95" y="128"/>
                    </a:lnTo>
                    <a:lnTo>
                      <a:pt x="114" y="114"/>
                    </a:lnTo>
                    <a:lnTo>
                      <a:pt x="122" y="112"/>
                    </a:lnTo>
                    <a:lnTo>
                      <a:pt x="164" y="114"/>
                    </a:lnTo>
                    <a:lnTo>
                      <a:pt x="187" y="89"/>
                    </a:lnTo>
                    <a:lnTo>
                      <a:pt x="209" y="84"/>
                    </a:lnTo>
                    <a:lnTo>
                      <a:pt x="254" y="61"/>
                    </a:lnTo>
                    <a:lnTo>
                      <a:pt x="285" y="61"/>
                    </a:lnTo>
                    <a:lnTo>
                      <a:pt x="307" y="42"/>
                    </a:lnTo>
                    <a:lnTo>
                      <a:pt x="338" y="42"/>
                    </a:lnTo>
                    <a:lnTo>
                      <a:pt x="357" y="22"/>
                    </a:lnTo>
                    <a:lnTo>
                      <a:pt x="421" y="22"/>
                    </a:lnTo>
                    <a:lnTo>
                      <a:pt x="427" y="5"/>
                    </a:lnTo>
                    <a:lnTo>
                      <a:pt x="452" y="0"/>
                    </a:lnTo>
                    <a:lnTo>
                      <a:pt x="461" y="2"/>
                    </a:lnTo>
                    <a:lnTo>
                      <a:pt x="475" y="0"/>
                    </a:lnTo>
                  </a:path>
                </a:pathLst>
              </a:custGeom>
              <a:noFill/>
              <a:ln w="12700" cap="rnd">
                <a:solidFill>
                  <a:srgbClr val="CC99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2800"/>
              </a:p>
            </p:txBody>
          </p:sp>
        </p:grpSp>
        <p:sp>
          <p:nvSpPr>
            <p:cNvPr id="50" name="Content Placeholder 2"/>
            <p:cNvSpPr txBox="1">
              <a:spLocks/>
            </p:cNvSpPr>
            <p:nvPr/>
          </p:nvSpPr>
          <p:spPr bwMode="auto">
            <a:xfrm>
              <a:off x="835196" y="2467429"/>
              <a:ext cx="3287352" cy="719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>
                <a:lnSpc>
                  <a:spcPct val="120000"/>
                </a:lnSpc>
                <a:spcBef>
                  <a:spcPct val="20000"/>
                </a:spcBef>
                <a:buClr>
                  <a:srgbClr val="0000CC"/>
                </a:buClr>
                <a:buSzPct val="75000"/>
                <a:defRPr/>
              </a:pPr>
              <a:r>
                <a:rPr lang="en-US" sz="2800" kern="0" dirty="0">
                  <a:solidFill>
                    <a:schemeClr val="bg2"/>
                  </a:solidFill>
                  <a:latin typeface="+mn-lt"/>
                </a:rPr>
                <a:t>In licensed bands</a:t>
              </a:r>
            </a:p>
          </p:txBody>
        </p:sp>
      </p:grpSp>
      <p:sp>
        <p:nvSpPr>
          <p:cNvPr id="85" name="Content Placeholder 2"/>
          <p:cNvSpPr txBox="1">
            <a:spLocks/>
          </p:cNvSpPr>
          <p:nvPr/>
        </p:nvSpPr>
        <p:spPr bwMode="auto">
          <a:xfrm>
            <a:off x="863600" y="5375275"/>
            <a:ext cx="328771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0000CC"/>
              </a:buClr>
              <a:buSzPct val="75000"/>
              <a:defRPr/>
            </a:pPr>
            <a:r>
              <a:rPr lang="en-US" sz="2800" kern="0" dirty="0">
                <a:solidFill>
                  <a:schemeClr val="bg2"/>
                </a:solidFill>
                <a:latin typeface="+mn-lt"/>
              </a:rPr>
              <a:t>Cellular, </a:t>
            </a:r>
            <a:r>
              <a:rPr lang="en-US" sz="2800" kern="0" dirty="0" err="1">
                <a:solidFill>
                  <a:schemeClr val="bg2"/>
                </a:solidFill>
                <a:latin typeface="+mn-lt"/>
              </a:rPr>
              <a:t>Wimax</a:t>
            </a:r>
            <a:endParaRPr lang="en-US" sz="2800" kern="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05" name="Content Placeholder 2"/>
          <p:cNvSpPr txBox="1">
            <a:spLocks/>
          </p:cNvSpPr>
          <p:nvPr/>
        </p:nvSpPr>
        <p:spPr bwMode="auto">
          <a:xfrm>
            <a:off x="5702301" y="5303838"/>
            <a:ext cx="31750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0000CC"/>
              </a:buClr>
              <a:buSzPct val="75000"/>
              <a:defRPr/>
            </a:pPr>
            <a:r>
              <a:rPr lang="en-US" sz="2800" kern="0" dirty="0" err="1">
                <a:solidFill>
                  <a:schemeClr val="bg2"/>
                </a:solidFill>
                <a:latin typeface="+mn-lt"/>
              </a:rPr>
              <a:t>Wifi</a:t>
            </a:r>
            <a:r>
              <a:rPr lang="en-US" sz="2800" kern="0" dirty="0">
                <a:solidFill>
                  <a:schemeClr val="bg2"/>
                </a:solidFill>
                <a:latin typeface="+mn-lt"/>
              </a:rPr>
              <a:t>, BT, UWB,…</a:t>
            </a:r>
          </a:p>
        </p:txBody>
      </p:sp>
      <p:grpSp>
        <p:nvGrpSpPr>
          <p:cNvPr id="51" name="Group 122"/>
          <p:cNvGrpSpPr>
            <a:grpSpLocks/>
          </p:cNvGrpSpPr>
          <p:nvPr/>
        </p:nvGrpSpPr>
        <p:grpSpPr bwMode="auto">
          <a:xfrm>
            <a:off x="4919663" y="2200275"/>
            <a:ext cx="3894137" cy="3133725"/>
            <a:chOff x="4920343" y="2467429"/>
            <a:chExt cx="3991427" cy="3222172"/>
          </a:xfrm>
        </p:grpSpPr>
        <p:sp>
          <p:nvSpPr>
            <p:cNvPr id="86" name="Content Placeholder 2"/>
            <p:cNvSpPr txBox="1">
              <a:spLocks/>
            </p:cNvSpPr>
            <p:nvPr/>
          </p:nvSpPr>
          <p:spPr bwMode="auto">
            <a:xfrm>
              <a:off x="4920343" y="2467429"/>
              <a:ext cx="3991427" cy="719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>
                <a:lnSpc>
                  <a:spcPct val="120000"/>
                </a:lnSpc>
                <a:spcBef>
                  <a:spcPct val="20000"/>
                </a:spcBef>
                <a:buClr>
                  <a:srgbClr val="0000CC"/>
                </a:buClr>
                <a:buSzPct val="75000"/>
                <a:defRPr/>
              </a:pPr>
              <a:r>
                <a:rPr lang="en-US" sz="2800" kern="0" dirty="0">
                  <a:solidFill>
                    <a:schemeClr val="bg2"/>
                  </a:solidFill>
                  <a:latin typeface="+mn-lt"/>
                </a:rPr>
                <a:t>and unlicensed bands</a:t>
              </a:r>
            </a:p>
          </p:txBody>
        </p:sp>
        <p:pic>
          <p:nvPicPr>
            <p:cNvPr id="10249" name="Picture 15" descr="NokiaE9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21091" y="3663493"/>
              <a:ext cx="803595" cy="534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6" descr="microsoft_zune_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521" y="3202099"/>
              <a:ext cx="375358" cy="593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7" descr="KodakWiFiCamera"/>
            <p:cNvPicPr>
              <a:picLocks noChangeAspect="1" noChangeArrowheads="1"/>
            </p:cNvPicPr>
            <p:nvPr/>
          </p:nvPicPr>
          <p:blipFill>
            <a:blip r:embed="rId4" cstate="print"/>
            <a:srcRect b="25346"/>
            <a:stretch>
              <a:fillRect/>
            </a:stretch>
          </p:blipFill>
          <p:spPr bwMode="auto">
            <a:xfrm>
              <a:off x="7969945" y="5224947"/>
              <a:ext cx="788858" cy="419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8" descr="Noteboo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09027" y="4102328"/>
              <a:ext cx="846939" cy="658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9" descr="Sandis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016045" y="4521054"/>
              <a:ext cx="472448" cy="432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4" name="Picture 20" descr="playstation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09808" y="4916979"/>
              <a:ext cx="777589" cy="772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5" name="Freeform 25"/>
            <p:cNvSpPr>
              <a:spLocks/>
            </p:cNvSpPr>
            <p:nvPr/>
          </p:nvSpPr>
          <p:spPr bwMode="auto">
            <a:xfrm>
              <a:off x="6073218" y="4194629"/>
              <a:ext cx="777526" cy="537028"/>
            </a:xfrm>
            <a:custGeom>
              <a:avLst/>
              <a:gdLst>
                <a:gd name="T0" fmla="*/ 0 w 736"/>
                <a:gd name="T1" fmla="*/ 0 h 488"/>
                <a:gd name="T2" fmla="*/ 464 w 736"/>
                <a:gd name="T3" fmla="*/ 200 h 488"/>
                <a:gd name="T4" fmla="*/ 240 w 736"/>
                <a:gd name="T5" fmla="*/ 296 h 488"/>
                <a:gd name="T6" fmla="*/ 736 w 736"/>
                <a:gd name="T7" fmla="*/ 488 h 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6"/>
                <a:gd name="T13" fmla="*/ 0 h 488"/>
                <a:gd name="T14" fmla="*/ 736 w 736"/>
                <a:gd name="T15" fmla="*/ 488 h 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6" h="488">
                  <a:moveTo>
                    <a:pt x="0" y="0"/>
                  </a:moveTo>
                  <a:cubicBezTo>
                    <a:pt x="212" y="75"/>
                    <a:pt x="424" y="151"/>
                    <a:pt x="464" y="200"/>
                  </a:cubicBezTo>
                  <a:cubicBezTo>
                    <a:pt x="504" y="249"/>
                    <a:pt x="195" y="248"/>
                    <a:pt x="240" y="296"/>
                  </a:cubicBezTo>
                  <a:cubicBezTo>
                    <a:pt x="285" y="344"/>
                    <a:pt x="647" y="453"/>
                    <a:pt x="736" y="488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256" name="Freeform 27"/>
            <p:cNvSpPr>
              <a:spLocks/>
            </p:cNvSpPr>
            <p:nvPr/>
          </p:nvSpPr>
          <p:spPr bwMode="auto">
            <a:xfrm rot="2891745" flipH="1">
              <a:off x="7312834" y="3325454"/>
              <a:ext cx="720504" cy="381535"/>
            </a:xfrm>
            <a:custGeom>
              <a:avLst/>
              <a:gdLst>
                <a:gd name="T0" fmla="*/ 0 w 736"/>
                <a:gd name="T1" fmla="*/ 0 h 488"/>
                <a:gd name="T2" fmla="*/ 464 w 736"/>
                <a:gd name="T3" fmla="*/ 200 h 488"/>
                <a:gd name="T4" fmla="*/ 240 w 736"/>
                <a:gd name="T5" fmla="*/ 296 h 488"/>
                <a:gd name="T6" fmla="*/ 736 w 736"/>
                <a:gd name="T7" fmla="*/ 488 h 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6"/>
                <a:gd name="T13" fmla="*/ 0 h 488"/>
                <a:gd name="T14" fmla="*/ 736 w 736"/>
                <a:gd name="T15" fmla="*/ 488 h 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6" h="488">
                  <a:moveTo>
                    <a:pt x="0" y="0"/>
                  </a:moveTo>
                  <a:cubicBezTo>
                    <a:pt x="212" y="75"/>
                    <a:pt x="424" y="151"/>
                    <a:pt x="464" y="200"/>
                  </a:cubicBezTo>
                  <a:cubicBezTo>
                    <a:pt x="504" y="249"/>
                    <a:pt x="195" y="248"/>
                    <a:pt x="240" y="296"/>
                  </a:cubicBezTo>
                  <a:cubicBezTo>
                    <a:pt x="285" y="344"/>
                    <a:pt x="647" y="453"/>
                    <a:pt x="736" y="488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257" name="Freeform 28"/>
            <p:cNvSpPr>
              <a:spLocks/>
            </p:cNvSpPr>
            <p:nvPr/>
          </p:nvSpPr>
          <p:spPr bwMode="auto">
            <a:xfrm rot="12789923" flipH="1">
              <a:off x="6213626" y="3151272"/>
              <a:ext cx="698504" cy="374031"/>
            </a:xfrm>
            <a:custGeom>
              <a:avLst/>
              <a:gdLst>
                <a:gd name="T0" fmla="*/ 0 w 736"/>
                <a:gd name="T1" fmla="*/ 0 h 488"/>
                <a:gd name="T2" fmla="*/ 464 w 736"/>
                <a:gd name="T3" fmla="*/ 200 h 488"/>
                <a:gd name="T4" fmla="*/ 240 w 736"/>
                <a:gd name="T5" fmla="*/ 296 h 488"/>
                <a:gd name="T6" fmla="*/ 736 w 736"/>
                <a:gd name="T7" fmla="*/ 488 h 4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6"/>
                <a:gd name="T13" fmla="*/ 0 h 488"/>
                <a:gd name="T14" fmla="*/ 736 w 736"/>
                <a:gd name="T15" fmla="*/ 488 h 4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6" h="488">
                  <a:moveTo>
                    <a:pt x="0" y="0"/>
                  </a:moveTo>
                  <a:cubicBezTo>
                    <a:pt x="212" y="75"/>
                    <a:pt x="424" y="151"/>
                    <a:pt x="464" y="200"/>
                  </a:cubicBezTo>
                  <a:cubicBezTo>
                    <a:pt x="504" y="249"/>
                    <a:pt x="195" y="248"/>
                    <a:pt x="240" y="296"/>
                  </a:cubicBezTo>
                  <a:cubicBezTo>
                    <a:pt x="285" y="344"/>
                    <a:pt x="647" y="453"/>
                    <a:pt x="736" y="488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258" name="Line 29"/>
            <p:cNvSpPr>
              <a:spLocks noChangeShapeType="1"/>
            </p:cNvSpPr>
            <p:nvPr/>
          </p:nvSpPr>
          <p:spPr bwMode="auto">
            <a:xfrm flipH="1">
              <a:off x="7286171" y="4513943"/>
              <a:ext cx="682172" cy="23222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259" name="Freeform 30"/>
            <p:cNvSpPr>
              <a:spLocks/>
            </p:cNvSpPr>
            <p:nvPr/>
          </p:nvSpPr>
          <p:spPr bwMode="auto">
            <a:xfrm rot="2637298">
              <a:off x="6062418" y="4718079"/>
              <a:ext cx="582541" cy="543383"/>
            </a:xfrm>
            <a:custGeom>
              <a:avLst/>
              <a:gdLst>
                <a:gd name="T0" fmla="*/ 0 w 672"/>
                <a:gd name="T1" fmla="*/ 704 h 704"/>
                <a:gd name="T2" fmla="*/ 392 w 672"/>
                <a:gd name="T3" fmla="*/ 488 h 704"/>
                <a:gd name="T4" fmla="*/ 248 w 672"/>
                <a:gd name="T5" fmla="*/ 336 h 704"/>
                <a:gd name="T6" fmla="*/ 672 w 672"/>
                <a:gd name="T7" fmla="*/ 0 h 7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704"/>
                <a:gd name="T14" fmla="*/ 672 w 672"/>
                <a:gd name="T15" fmla="*/ 704 h 7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704">
                  <a:moveTo>
                    <a:pt x="0" y="704"/>
                  </a:moveTo>
                  <a:cubicBezTo>
                    <a:pt x="175" y="626"/>
                    <a:pt x="351" y="549"/>
                    <a:pt x="392" y="488"/>
                  </a:cubicBezTo>
                  <a:cubicBezTo>
                    <a:pt x="433" y="427"/>
                    <a:pt x="201" y="417"/>
                    <a:pt x="248" y="336"/>
                  </a:cubicBezTo>
                  <a:cubicBezTo>
                    <a:pt x="295" y="255"/>
                    <a:pt x="483" y="127"/>
                    <a:pt x="672" y="0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0260" name="Line 31"/>
            <p:cNvSpPr>
              <a:spLocks noChangeShapeType="1"/>
            </p:cNvSpPr>
            <p:nvPr/>
          </p:nvSpPr>
          <p:spPr bwMode="auto">
            <a:xfrm flipH="1" flipV="1">
              <a:off x="7228113" y="4833257"/>
              <a:ext cx="729003" cy="40776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800"/>
            </a:p>
          </p:txBody>
        </p:sp>
        <p:grpSp>
          <p:nvGrpSpPr>
            <p:cNvPr id="10261" name="Group 117"/>
            <p:cNvGrpSpPr>
              <a:grpSpLocks/>
            </p:cNvGrpSpPr>
            <p:nvPr/>
          </p:nvGrpSpPr>
          <p:grpSpPr bwMode="auto">
            <a:xfrm>
              <a:off x="6836714" y="4817819"/>
              <a:ext cx="360621" cy="736412"/>
              <a:chOff x="6865743" y="4571077"/>
              <a:chExt cx="360621" cy="736412"/>
            </a:xfrm>
          </p:grpSpPr>
          <p:sp>
            <p:nvSpPr>
              <p:cNvPr id="10266" name="Rectangle 22"/>
              <p:cNvSpPr>
                <a:spLocks/>
              </p:cNvSpPr>
              <p:nvPr/>
            </p:nvSpPr>
            <p:spPr bwMode="auto">
              <a:xfrm>
                <a:off x="6865743" y="4961700"/>
                <a:ext cx="360621" cy="345789"/>
              </a:xfrm>
              <a:prstGeom prst="rect">
                <a:avLst/>
              </a:prstGeom>
              <a:solidFill>
                <a:srgbClr val="292327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10267" name="AutoShape 24"/>
              <p:cNvSpPr>
                <a:spLocks/>
              </p:cNvSpPr>
              <p:nvPr/>
            </p:nvSpPr>
            <p:spPr bwMode="auto">
              <a:xfrm flipV="1">
                <a:off x="6879726" y="4571077"/>
                <a:ext cx="291271" cy="314915"/>
              </a:xfrm>
              <a:prstGeom prst="triangle">
                <a:avLst>
                  <a:gd name="adj" fmla="val 50000"/>
                </a:avLst>
              </a:prstGeom>
              <a:solidFill>
                <a:srgbClr val="292327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cxnSp>
            <p:nvCxnSpPr>
              <p:cNvPr id="10268" name="Straight Connector 106"/>
              <p:cNvCxnSpPr>
                <a:cxnSpLocks noChangeShapeType="1"/>
              </p:cNvCxnSpPr>
              <p:nvPr/>
            </p:nvCxnSpPr>
            <p:spPr bwMode="auto">
              <a:xfrm rot="16200000" flipV="1">
                <a:off x="6920026" y="4936286"/>
                <a:ext cx="222824" cy="880"/>
              </a:xfrm>
              <a:prstGeom prst="line">
                <a:avLst/>
              </a:prstGeom>
              <a:noFill/>
              <a:ln w="76200" algn="ctr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262" name="Group 118"/>
            <p:cNvGrpSpPr>
              <a:grpSpLocks/>
            </p:cNvGrpSpPr>
            <p:nvPr/>
          </p:nvGrpSpPr>
          <p:grpSpPr bwMode="auto">
            <a:xfrm>
              <a:off x="6960086" y="3286562"/>
              <a:ext cx="360621" cy="736412"/>
              <a:chOff x="6865743" y="4571077"/>
              <a:chExt cx="360621" cy="736412"/>
            </a:xfrm>
          </p:grpSpPr>
          <p:sp>
            <p:nvSpPr>
              <p:cNvPr id="10263" name="Rectangle 22"/>
              <p:cNvSpPr>
                <a:spLocks/>
              </p:cNvSpPr>
              <p:nvPr/>
            </p:nvSpPr>
            <p:spPr bwMode="auto">
              <a:xfrm>
                <a:off x="6865743" y="4961700"/>
                <a:ext cx="360621" cy="345789"/>
              </a:xfrm>
              <a:prstGeom prst="rect">
                <a:avLst/>
              </a:prstGeom>
              <a:solidFill>
                <a:srgbClr val="292327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10264" name="AutoShape 24"/>
              <p:cNvSpPr>
                <a:spLocks/>
              </p:cNvSpPr>
              <p:nvPr/>
            </p:nvSpPr>
            <p:spPr bwMode="auto">
              <a:xfrm flipV="1">
                <a:off x="6879726" y="4571077"/>
                <a:ext cx="291271" cy="314915"/>
              </a:xfrm>
              <a:prstGeom prst="triangle">
                <a:avLst>
                  <a:gd name="adj" fmla="val 50000"/>
                </a:avLst>
              </a:prstGeom>
              <a:solidFill>
                <a:srgbClr val="292327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cxnSp>
            <p:nvCxnSpPr>
              <p:cNvPr id="10265" name="Straight Connector 121"/>
              <p:cNvCxnSpPr>
                <a:cxnSpLocks noChangeShapeType="1"/>
              </p:cNvCxnSpPr>
              <p:nvPr/>
            </p:nvCxnSpPr>
            <p:spPr bwMode="auto">
              <a:xfrm rot="16200000" flipV="1">
                <a:off x="6920026" y="4936286"/>
                <a:ext cx="222824" cy="880"/>
              </a:xfrm>
              <a:prstGeom prst="line">
                <a:avLst/>
              </a:prstGeom>
              <a:noFill/>
              <a:ln w="76200" algn="ctr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75" name="Content Placeholder 2"/>
          <p:cNvSpPr txBox="1">
            <a:spLocks/>
          </p:cNvSpPr>
          <p:nvPr/>
        </p:nvSpPr>
        <p:spPr bwMode="auto">
          <a:xfrm>
            <a:off x="2093913" y="5949950"/>
            <a:ext cx="5411787" cy="71755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75000"/>
              <a:tabLst/>
              <a:defRPr/>
            </a:pPr>
            <a:r>
              <a:rPr lang="en-US" kern="0" dirty="0" smtClean="0">
                <a:solidFill>
                  <a:srgbClr val="0000CC"/>
                </a:solidFill>
                <a:latin typeface="+mn-lt"/>
              </a:rPr>
              <a:t>Reuse introduces interference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105" grpId="0"/>
      <p:bldP spid="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mtClean="0"/>
              <a:t>Interference: </a:t>
            </a:r>
            <a:r>
              <a:rPr lang="en-US" i="1" smtClean="0"/>
              <a:t>Friend or Foe?</a:t>
            </a: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449263" y="1735138"/>
            <a:ext cx="8389937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mtClean="0"/>
              <a:t>If treated as noise: </a:t>
            </a:r>
            <a:r>
              <a:rPr lang="en-US" smtClean="0">
                <a:solidFill>
                  <a:srgbClr val="FF0000"/>
                </a:solidFill>
              </a:rPr>
              <a:t>Foe</a:t>
            </a:r>
          </a:p>
          <a:p>
            <a:pPr lvl="3"/>
            <a:endParaRPr lang="en-US" sz="1600" smtClean="0"/>
          </a:p>
          <a:p>
            <a:pPr lvl="1"/>
            <a:endParaRPr lang="en-US" sz="2400" smtClean="0"/>
          </a:p>
          <a:p>
            <a:pPr lvl="1">
              <a:buFont typeface="Wingdings" pitchFamily="2" charset="2"/>
              <a:buNone/>
            </a:pPr>
            <a:r>
              <a:rPr lang="en-US" sz="2400" smtClean="0"/>
              <a:t>		</a:t>
            </a:r>
          </a:p>
          <a:p>
            <a:pPr lvl="2"/>
            <a:endParaRPr lang="en-US" sz="2000" smtClean="0"/>
          </a:p>
          <a:p>
            <a:pPr lvl="1"/>
            <a:endParaRPr lang="en-US" sz="2400" smtClean="0"/>
          </a:p>
          <a:p>
            <a:pPr lvl="4"/>
            <a:endParaRPr lang="en-US" sz="1600" smtClean="0"/>
          </a:p>
          <a:p>
            <a:r>
              <a:rPr lang="en-US" smtClean="0"/>
              <a:t>If decodable: </a:t>
            </a:r>
            <a:r>
              <a:rPr lang="en-US" smtClean="0">
                <a:solidFill>
                  <a:srgbClr val="FF0000"/>
                </a:solidFill>
              </a:rPr>
              <a:t>Neutral (neither friend nor foe)</a:t>
            </a:r>
            <a:endParaRPr lang="en-US" sz="2400" smtClean="0">
              <a:solidFill>
                <a:srgbClr val="FF0000"/>
              </a:solidFill>
            </a:endParaRPr>
          </a:p>
          <a:p>
            <a:pPr lvl="1">
              <a:lnSpc>
                <a:spcPct val="60000"/>
              </a:lnSpc>
            </a:pPr>
            <a:endParaRPr lang="en-US" sz="1200" smtClean="0"/>
          </a:p>
          <a:p>
            <a:pPr>
              <a:lnSpc>
                <a:spcPct val="80000"/>
              </a:lnSpc>
            </a:pPr>
            <a:endParaRPr lang="en-US" sz="2800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340100" y="2319338"/>
          <a:ext cx="2287588" cy="1073150"/>
        </p:xfrm>
        <a:graphic>
          <a:graphicData uri="http://schemas.openxmlformats.org/presentationml/2006/ole">
            <p:oleObj spid="_x0000_s2050" name="Equation" r:id="rId3" imgW="838080" imgH="393480" progId="Equation.3">
              <p:embed/>
            </p:oleObj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1785938" y="3497263"/>
            <a:ext cx="5891212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33CC33"/>
                </a:solidFill>
                <a:latin typeface="+mn-lt"/>
              </a:rPr>
              <a:t>Increases BER, reduces capacity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1763713" y="5116513"/>
            <a:ext cx="5621337" cy="1076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dirty="0">
                <a:solidFill>
                  <a:srgbClr val="0000CC"/>
                </a:solidFill>
                <a:latin typeface="+mn-lt"/>
              </a:rPr>
              <a:t>Multiuser detection can </a:t>
            </a:r>
          </a:p>
          <a:p>
            <a:pPr algn="ctr">
              <a:defRPr/>
            </a:pPr>
            <a:r>
              <a:rPr lang="en-US" i="1" dirty="0">
                <a:solidFill>
                  <a:srgbClr val="0000CC"/>
                </a:solidFill>
                <a:latin typeface="+mn-lt"/>
              </a:rPr>
              <a:t>completely remove interference</a:t>
            </a:r>
          </a:p>
        </p:txBody>
      </p:sp>
      <p:sp>
        <p:nvSpPr>
          <p:cNvPr id="162" name="Oval 161"/>
          <p:cNvSpPr>
            <a:spLocks noChangeArrowheads="1"/>
          </p:cNvSpPr>
          <p:nvPr/>
        </p:nvSpPr>
        <p:spPr bwMode="auto">
          <a:xfrm>
            <a:off x="5232400" y="2908300"/>
            <a:ext cx="406400" cy="584200"/>
          </a:xfrm>
          <a:prstGeom prst="ellipse">
            <a:avLst/>
          </a:prstGeom>
          <a:noFill/>
          <a:ln w="19050" algn="ctr">
            <a:solidFill>
              <a:srgbClr val="33CC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161" grpId="0"/>
      <p:bldP spid="1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5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Ideal Multiuser Detection</a:t>
            </a:r>
          </a:p>
        </p:txBody>
      </p:sp>
      <p:sp>
        <p:nvSpPr>
          <p:cNvPr id="12291" name="Rectangle 4"/>
          <p:cNvSpPr>
            <a:spLocks/>
          </p:cNvSpPr>
          <p:nvPr/>
        </p:nvSpPr>
        <p:spPr bwMode="auto">
          <a:xfrm>
            <a:off x="4284663" y="2724150"/>
            <a:ext cx="1874837" cy="803275"/>
          </a:xfrm>
          <a:prstGeom prst="rect">
            <a:avLst/>
          </a:prstGeom>
          <a:solidFill>
            <a:srgbClr val="FF33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64291" tIns="32146" rIns="64291" bIns="32146" anchor="ctr"/>
          <a:lstStyle/>
          <a:p>
            <a:pPr algn="ctr" defTabSz="642938" eaLnBrk="1" hangingPunct="1"/>
            <a:r>
              <a:rPr lang="en-US" sz="1700">
                <a:solidFill>
                  <a:srgbClr val="000000"/>
                </a:solidFill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Signal 1 </a:t>
            </a:r>
          </a:p>
          <a:p>
            <a:pPr algn="ctr" defTabSz="642938" eaLnBrk="1" hangingPunct="1"/>
            <a:r>
              <a:rPr lang="en-US" sz="1700">
                <a:solidFill>
                  <a:srgbClr val="000000"/>
                </a:solidFill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Demod</a:t>
            </a:r>
          </a:p>
        </p:txBody>
      </p:sp>
      <p:sp>
        <p:nvSpPr>
          <p:cNvPr id="12292" name="Line 5"/>
          <p:cNvSpPr>
            <a:spLocks noChangeShapeType="1"/>
          </p:cNvSpPr>
          <p:nvPr/>
        </p:nvSpPr>
        <p:spPr bwMode="auto">
          <a:xfrm>
            <a:off x="4070350" y="2813050"/>
            <a:ext cx="0" cy="17684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Text Box 8"/>
          <p:cNvSpPr txBox="1">
            <a:spLocks/>
          </p:cNvSpPr>
          <p:nvPr/>
        </p:nvSpPr>
        <p:spPr bwMode="auto">
          <a:xfrm>
            <a:off x="5757863" y="3644900"/>
            <a:ext cx="906462" cy="769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pPr algn="ctr" defTabSz="642938" eaLnBrk="1" hangingPunct="1"/>
            <a:r>
              <a:rPr lang="en-US" sz="1700">
                <a:solidFill>
                  <a:srgbClr val="00CC00"/>
                </a:solidFill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Iterative</a:t>
            </a:r>
          </a:p>
          <a:p>
            <a:pPr algn="ctr" defTabSz="642938" eaLnBrk="1" hangingPunct="1">
              <a:lnSpc>
                <a:spcPct val="80000"/>
              </a:lnSpc>
            </a:pPr>
            <a:r>
              <a:rPr lang="en-US" sz="1700">
                <a:solidFill>
                  <a:srgbClr val="00CC00"/>
                </a:solidFill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Multiuser</a:t>
            </a:r>
          </a:p>
          <a:p>
            <a:pPr algn="ctr" defTabSz="642938" eaLnBrk="1" hangingPunct="1">
              <a:lnSpc>
                <a:spcPct val="90000"/>
              </a:lnSpc>
            </a:pPr>
            <a:r>
              <a:rPr lang="en-US" sz="1700">
                <a:solidFill>
                  <a:srgbClr val="00CC00"/>
                </a:solidFill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Detection</a:t>
            </a:r>
          </a:p>
        </p:txBody>
      </p:sp>
      <p:sp>
        <p:nvSpPr>
          <p:cNvPr id="12294" name="Rectangle 9"/>
          <p:cNvSpPr>
            <a:spLocks/>
          </p:cNvSpPr>
          <p:nvPr/>
        </p:nvSpPr>
        <p:spPr bwMode="auto">
          <a:xfrm>
            <a:off x="4284663" y="4516438"/>
            <a:ext cx="1874837" cy="804862"/>
          </a:xfrm>
          <a:prstGeom prst="rect">
            <a:avLst/>
          </a:prstGeom>
          <a:solidFill>
            <a:srgbClr val="3399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64291" tIns="32146" rIns="64291" bIns="32146" anchor="ctr"/>
          <a:lstStyle/>
          <a:p>
            <a:pPr algn="ctr" defTabSz="642938" eaLnBrk="1" hangingPunct="1"/>
            <a:r>
              <a:rPr lang="en-US" sz="1700">
                <a:solidFill>
                  <a:srgbClr val="000000"/>
                </a:solidFill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Signal 2</a:t>
            </a:r>
          </a:p>
          <a:p>
            <a:pPr algn="ctr" defTabSz="642938" eaLnBrk="1" hangingPunct="1"/>
            <a:r>
              <a:rPr lang="en-US" sz="1700">
                <a:solidFill>
                  <a:srgbClr val="000000"/>
                </a:solidFill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Demod</a:t>
            </a:r>
          </a:p>
        </p:txBody>
      </p:sp>
      <p:sp>
        <p:nvSpPr>
          <p:cNvPr id="12295" name="Line 10"/>
          <p:cNvSpPr>
            <a:spLocks noChangeShapeType="1"/>
          </p:cNvSpPr>
          <p:nvPr/>
        </p:nvSpPr>
        <p:spPr bwMode="auto">
          <a:xfrm>
            <a:off x="6159500" y="3152775"/>
            <a:ext cx="12334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Line 11"/>
          <p:cNvSpPr>
            <a:spLocks noChangeShapeType="1"/>
          </p:cNvSpPr>
          <p:nvPr/>
        </p:nvSpPr>
        <p:spPr bwMode="auto">
          <a:xfrm>
            <a:off x="6159500" y="4945063"/>
            <a:ext cx="12334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Line 12"/>
          <p:cNvSpPr>
            <a:spLocks noChangeShapeType="1"/>
          </p:cNvSpPr>
          <p:nvPr/>
        </p:nvSpPr>
        <p:spPr bwMode="auto">
          <a:xfrm>
            <a:off x="4070350" y="4600575"/>
            <a:ext cx="2143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Line 13"/>
          <p:cNvSpPr>
            <a:spLocks noChangeShapeType="1"/>
          </p:cNvSpPr>
          <p:nvPr/>
        </p:nvSpPr>
        <p:spPr bwMode="auto">
          <a:xfrm>
            <a:off x="3597275" y="2800350"/>
            <a:ext cx="6969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9" name="Rectangle 16"/>
          <p:cNvSpPr>
            <a:spLocks/>
          </p:cNvSpPr>
          <p:nvPr/>
        </p:nvSpPr>
        <p:spPr bwMode="auto">
          <a:xfrm>
            <a:off x="1079500" y="2655888"/>
            <a:ext cx="160338" cy="536575"/>
          </a:xfrm>
          <a:prstGeom prst="rect">
            <a:avLst/>
          </a:prstGeom>
          <a:solidFill>
            <a:srgbClr val="FF33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Rectangle 17"/>
          <p:cNvSpPr>
            <a:spLocks/>
          </p:cNvSpPr>
          <p:nvPr/>
        </p:nvSpPr>
        <p:spPr bwMode="auto">
          <a:xfrm>
            <a:off x="1239838" y="2495550"/>
            <a:ext cx="161925" cy="696913"/>
          </a:xfrm>
          <a:prstGeom prst="rect">
            <a:avLst/>
          </a:prstGeom>
          <a:solidFill>
            <a:srgbClr val="FF33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Rectangle 18"/>
          <p:cNvSpPr>
            <a:spLocks/>
          </p:cNvSpPr>
          <p:nvPr/>
        </p:nvSpPr>
        <p:spPr bwMode="auto">
          <a:xfrm>
            <a:off x="1562100" y="2771775"/>
            <a:ext cx="150813" cy="420688"/>
          </a:xfrm>
          <a:prstGeom prst="rect">
            <a:avLst/>
          </a:prstGeom>
          <a:solidFill>
            <a:srgbClr val="FF33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Rectangle 19"/>
          <p:cNvSpPr>
            <a:spLocks/>
          </p:cNvSpPr>
          <p:nvPr/>
        </p:nvSpPr>
        <p:spPr bwMode="auto">
          <a:xfrm>
            <a:off x="1401763" y="2601913"/>
            <a:ext cx="160337" cy="590550"/>
          </a:xfrm>
          <a:prstGeom prst="rect">
            <a:avLst/>
          </a:prstGeom>
          <a:solidFill>
            <a:srgbClr val="FF33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Rectangle 20"/>
          <p:cNvSpPr>
            <a:spLocks/>
          </p:cNvSpPr>
          <p:nvPr/>
        </p:nvSpPr>
        <p:spPr bwMode="auto">
          <a:xfrm>
            <a:off x="1722438" y="2655888"/>
            <a:ext cx="160337" cy="536575"/>
          </a:xfrm>
          <a:prstGeom prst="rect">
            <a:avLst/>
          </a:prstGeom>
          <a:solidFill>
            <a:srgbClr val="FF33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Rectangle 21"/>
          <p:cNvSpPr>
            <a:spLocks/>
          </p:cNvSpPr>
          <p:nvPr/>
        </p:nvSpPr>
        <p:spPr bwMode="auto">
          <a:xfrm>
            <a:off x="1882775" y="2547938"/>
            <a:ext cx="161925" cy="644525"/>
          </a:xfrm>
          <a:prstGeom prst="rect">
            <a:avLst/>
          </a:prstGeom>
          <a:solidFill>
            <a:srgbClr val="FF33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Rectangle 22"/>
          <p:cNvSpPr>
            <a:spLocks/>
          </p:cNvSpPr>
          <p:nvPr/>
        </p:nvSpPr>
        <p:spPr bwMode="auto">
          <a:xfrm>
            <a:off x="2205038" y="2870200"/>
            <a:ext cx="160337" cy="322263"/>
          </a:xfrm>
          <a:prstGeom prst="rect">
            <a:avLst/>
          </a:prstGeom>
          <a:solidFill>
            <a:srgbClr val="FF33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Rectangle 23"/>
          <p:cNvSpPr>
            <a:spLocks/>
          </p:cNvSpPr>
          <p:nvPr/>
        </p:nvSpPr>
        <p:spPr bwMode="auto">
          <a:xfrm>
            <a:off x="2044700" y="2441575"/>
            <a:ext cx="160338" cy="750888"/>
          </a:xfrm>
          <a:prstGeom prst="rect">
            <a:avLst/>
          </a:prstGeom>
          <a:solidFill>
            <a:srgbClr val="FF33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Line 28"/>
          <p:cNvSpPr>
            <a:spLocks noChangeShapeType="1"/>
          </p:cNvSpPr>
          <p:nvPr/>
        </p:nvSpPr>
        <p:spPr bwMode="auto">
          <a:xfrm>
            <a:off x="3860800" y="2460625"/>
            <a:ext cx="1135063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8" name="Rectangle 29"/>
          <p:cNvSpPr>
            <a:spLocks/>
          </p:cNvSpPr>
          <p:nvPr/>
        </p:nvSpPr>
        <p:spPr bwMode="auto">
          <a:xfrm>
            <a:off x="4002088" y="2038350"/>
            <a:ext cx="106362" cy="422275"/>
          </a:xfrm>
          <a:prstGeom prst="rect">
            <a:avLst/>
          </a:prstGeom>
          <a:solidFill>
            <a:srgbClr val="9933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Rectangle 30"/>
          <p:cNvSpPr>
            <a:spLocks/>
          </p:cNvSpPr>
          <p:nvPr/>
        </p:nvSpPr>
        <p:spPr bwMode="auto">
          <a:xfrm>
            <a:off x="4108450" y="1911350"/>
            <a:ext cx="106363" cy="549275"/>
          </a:xfrm>
          <a:prstGeom prst="rect">
            <a:avLst/>
          </a:prstGeom>
          <a:solidFill>
            <a:srgbClr val="9933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0" name="Rectangle 31"/>
          <p:cNvSpPr>
            <a:spLocks/>
          </p:cNvSpPr>
          <p:nvPr/>
        </p:nvSpPr>
        <p:spPr bwMode="auto">
          <a:xfrm>
            <a:off x="4321175" y="1827213"/>
            <a:ext cx="107950" cy="633412"/>
          </a:xfrm>
          <a:prstGeom prst="rect">
            <a:avLst/>
          </a:prstGeom>
          <a:solidFill>
            <a:srgbClr val="9933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1" name="Rectangle 32"/>
          <p:cNvSpPr>
            <a:spLocks/>
          </p:cNvSpPr>
          <p:nvPr/>
        </p:nvSpPr>
        <p:spPr bwMode="auto">
          <a:xfrm>
            <a:off x="4214813" y="1995488"/>
            <a:ext cx="106362" cy="465137"/>
          </a:xfrm>
          <a:prstGeom prst="rect">
            <a:avLst/>
          </a:prstGeom>
          <a:solidFill>
            <a:srgbClr val="9933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Rectangle 33"/>
          <p:cNvSpPr>
            <a:spLocks/>
          </p:cNvSpPr>
          <p:nvPr/>
        </p:nvSpPr>
        <p:spPr bwMode="auto">
          <a:xfrm>
            <a:off x="4429125" y="2038350"/>
            <a:ext cx="106363" cy="422275"/>
          </a:xfrm>
          <a:prstGeom prst="rect">
            <a:avLst/>
          </a:prstGeom>
          <a:solidFill>
            <a:srgbClr val="9933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Rectangle 34"/>
          <p:cNvSpPr>
            <a:spLocks/>
          </p:cNvSpPr>
          <p:nvPr/>
        </p:nvSpPr>
        <p:spPr bwMode="auto">
          <a:xfrm>
            <a:off x="4535488" y="1954213"/>
            <a:ext cx="106362" cy="506412"/>
          </a:xfrm>
          <a:prstGeom prst="rect">
            <a:avLst/>
          </a:prstGeom>
          <a:solidFill>
            <a:srgbClr val="9933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Rectangle 35"/>
          <p:cNvSpPr>
            <a:spLocks/>
          </p:cNvSpPr>
          <p:nvPr/>
        </p:nvSpPr>
        <p:spPr bwMode="auto">
          <a:xfrm>
            <a:off x="4748213" y="2206625"/>
            <a:ext cx="106362" cy="254000"/>
          </a:xfrm>
          <a:prstGeom prst="rect">
            <a:avLst/>
          </a:prstGeom>
          <a:solidFill>
            <a:srgbClr val="9933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Rectangle 36"/>
          <p:cNvSpPr>
            <a:spLocks/>
          </p:cNvSpPr>
          <p:nvPr/>
        </p:nvSpPr>
        <p:spPr bwMode="auto">
          <a:xfrm>
            <a:off x="4641850" y="1870075"/>
            <a:ext cx="106363" cy="590550"/>
          </a:xfrm>
          <a:prstGeom prst="rect">
            <a:avLst/>
          </a:prstGeom>
          <a:solidFill>
            <a:srgbClr val="9933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Line 42"/>
          <p:cNvSpPr>
            <a:spLocks noChangeShapeType="1"/>
          </p:cNvSpPr>
          <p:nvPr/>
        </p:nvSpPr>
        <p:spPr bwMode="auto">
          <a:xfrm>
            <a:off x="6691313" y="2460625"/>
            <a:ext cx="113506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7" name="Rectangle 43"/>
          <p:cNvSpPr>
            <a:spLocks/>
          </p:cNvSpPr>
          <p:nvPr/>
        </p:nvSpPr>
        <p:spPr bwMode="auto">
          <a:xfrm>
            <a:off x="6834188" y="2038350"/>
            <a:ext cx="106362" cy="422275"/>
          </a:xfrm>
          <a:prstGeom prst="rect">
            <a:avLst/>
          </a:prstGeom>
          <a:solidFill>
            <a:srgbClr val="FF33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Rectangle 44"/>
          <p:cNvSpPr>
            <a:spLocks/>
          </p:cNvSpPr>
          <p:nvPr/>
        </p:nvSpPr>
        <p:spPr bwMode="auto">
          <a:xfrm>
            <a:off x="6940550" y="1911350"/>
            <a:ext cx="106363" cy="549275"/>
          </a:xfrm>
          <a:prstGeom prst="rect">
            <a:avLst/>
          </a:prstGeom>
          <a:solidFill>
            <a:srgbClr val="FF33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Rectangle 45"/>
          <p:cNvSpPr>
            <a:spLocks/>
          </p:cNvSpPr>
          <p:nvPr/>
        </p:nvSpPr>
        <p:spPr bwMode="auto">
          <a:xfrm>
            <a:off x="7153275" y="2133600"/>
            <a:ext cx="120650" cy="327025"/>
          </a:xfrm>
          <a:prstGeom prst="rect">
            <a:avLst/>
          </a:prstGeom>
          <a:solidFill>
            <a:srgbClr val="FF33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Rectangle 46"/>
          <p:cNvSpPr>
            <a:spLocks/>
          </p:cNvSpPr>
          <p:nvPr/>
        </p:nvSpPr>
        <p:spPr bwMode="auto">
          <a:xfrm>
            <a:off x="7046913" y="1995488"/>
            <a:ext cx="106362" cy="465137"/>
          </a:xfrm>
          <a:prstGeom prst="rect">
            <a:avLst/>
          </a:prstGeom>
          <a:solidFill>
            <a:srgbClr val="FF33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1" name="Rectangle 47"/>
          <p:cNvSpPr>
            <a:spLocks/>
          </p:cNvSpPr>
          <p:nvPr/>
        </p:nvSpPr>
        <p:spPr bwMode="auto">
          <a:xfrm>
            <a:off x="7259638" y="2038350"/>
            <a:ext cx="106362" cy="422275"/>
          </a:xfrm>
          <a:prstGeom prst="rect">
            <a:avLst/>
          </a:prstGeom>
          <a:solidFill>
            <a:srgbClr val="FF33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2" name="Rectangle 48"/>
          <p:cNvSpPr>
            <a:spLocks/>
          </p:cNvSpPr>
          <p:nvPr/>
        </p:nvSpPr>
        <p:spPr bwMode="auto">
          <a:xfrm>
            <a:off x="7366000" y="1954213"/>
            <a:ext cx="106363" cy="506412"/>
          </a:xfrm>
          <a:prstGeom prst="rect">
            <a:avLst/>
          </a:prstGeom>
          <a:solidFill>
            <a:srgbClr val="FF33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3" name="Rectangle 49"/>
          <p:cNvSpPr>
            <a:spLocks/>
          </p:cNvSpPr>
          <p:nvPr/>
        </p:nvSpPr>
        <p:spPr bwMode="auto">
          <a:xfrm>
            <a:off x="7578725" y="2208213"/>
            <a:ext cx="106363" cy="252412"/>
          </a:xfrm>
          <a:prstGeom prst="rect">
            <a:avLst/>
          </a:prstGeom>
          <a:solidFill>
            <a:srgbClr val="FF33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4" name="Rectangle 50"/>
          <p:cNvSpPr>
            <a:spLocks/>
          </p:cNvSpPr>
          <p:nvPr/>
        </p:nvSpPr>
        <p:spPr bwMode="auto">
          <a:xfrm>
            <a:off x="7472363" y="1868488"/>
            <a:ext cx="106362" cy="592137"/>
          </a:xfrm>
          <a:prstGeom prst="rect">
            <a:avLst/>
          </a:prstGeom>
          <a:solidFill>
            <a:srgbClr val="FF33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5" name="Text Box 51"/>
          <p:cNvSpPr txBox="1">
            <a:spLocks/>
          </p:cNvSpPr>
          <p:nvPr/>
        </p:nvSpPr>
        <p:spPr bwMode="auto">
          <a:xfrm>
            <a:off x="5026025" y="2008188"/>
            <a:ext cx="233363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pPr defTabSz="642938" eaLnBrk="1" hangingPunct="1"/>
            <a:r>
              <a:rPr lang="en-US" sz="2500">
                <a:solidFill>
                  <a:srgbClr val="000000"/>
                </a:solidFill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-</a:t>
            </a:r>
          </a:p>
        </p:txBody>
      </p:sp>
      <p:sp>
        <p:nvSpPr>
          <p:cNvPr id="12326" name="Text Box 52"/>
          <p:cNvSpPr txBox="1">
            <a:spLocks/>
          </p:cNvSpPr>
          <p:nvPr/>
        </p:nvSpPr>
        <p:spPr bwMode="auto">
          <a:xfrm>
            <a:off x="6429375" y="2027238"/>
            <a:ext cx="312738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pPr defTabSz="642938" eaLnBrk="1" hangingPunct="1"/>
            <a:r>
              <a:rPr lang="en-US" sz="2500">
                <a:solidFill>
                  <a:srgbClr val="000000"/>
                </a:solidFill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=</a:t>
            </a:r>
          </a:p>
        </p:txBody>
      </p:sp>
      <p:sp>
        <p:nvSpPr>
          <p:cNvPr id="12327" name="Text Box 54"/>
          <p:cNvSpPr txBox="1">
            <a:spLocks/>
          </p:cNvSpPr>
          <p:nvPr/>
        </p:nvSpPr>
        <p:spPr bwMode="auto">
          <a:xfrm>
            <a:off x="1193800" y="2019300"/>
            <a:ext cx="788988" cy="325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pPr defTabSz="642938" eaLnBrk="1" hangingPunct="1"/>
            <a:r>
              <a:rPr lang="en-US" sz="1700">
                <a:solidFill>
                  <a:srgbClr val="000000"/>
                </a:solidFill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Signal 1</a:t>
            </a:r>
          </a:p>
        </p:txBody>
      </p:sp>
      <p:sp>
        <p:nvSpPr>
          <p:cNvPr id="12328" name="Line 57"/>
          <p:cNvSpPr>
            <a:spLocks noChangeShapeType="1"/>
          </p:cNvSpPr>
          <p:nvPr/>
        </p:nvSpPr>
        <p:spPr bwMode="auto">
          <a:xfrm>
            <a:off x="3671888" y="6237288"/>
            <a:ext cx="113506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9" name="Rectangle 58"/>
          <p:cNvSpPr>
            <a:spLocks/>
          </p:cNvSpPr>
          <p:nvPr/>
        </p:nvSpPr>
        <p:spPr bwMode="auto">
          <a:xfrm>
            <a:off x="3813175" y="5815013"/>
            <a:ext cx="106363" cy="422275"/>
          </a:xfrm>
          <a:prstGeom prst="rect">
            <a:avLst/>
          </a:prstGeom>
          <a:solidFill>
            <a:srgbClr val="9933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0" name="Rectangle 59"/>
          <p:cNvSpPr>
            <a:spLocks/>
          </p:cNvSpPr>
          <p:nvPr/>
        </p:nvSpPr>
        <p:spPr bwMode="auto">
          <a:xfrm>
            <a:off x="3919538" y="5688013"/>
            <a:ext cx="106362" cy="549275"/>
          </a:xfrm>
          <a:prstGeom prst="rect">
            <a:avLst/>
          </a:prstGeom>
          <a:solidFill>
            <a:srgbClr val="9933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1" name="Rectangle 60"/>
          <p:cNvSpPr>
            <a:spLocks/>
          </p:cNvSpPr>
          <p:nvPr/>
        </p:nvSpPr>
        <p:spPr bwMode="auto">
          <a:xfrm>
            <a:off x="4132263" y="5603875"/>
            <a:ext cx="107950" cy="633413"/>
          </a:xfrm>
          <a:prstGeom prst="rect">
            <a:avLst/>
          </a:prstGeom>
          <a:solidFill>
            <a:srgbClr val="9933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2" name="Rectangle 61"/>
          <p:cNvSpPr>
            <a:spLocks/>
          </p:cNvSpPr>
          <p:nvPr/>
        </p:nvSpPr>
        <p:spPr bwMode="auto">
          <a:xfrm>
            <a:off x="4025900" y="5772150"/>
            <a:ext cx="106363" cy="465138"/>
          </a:xfrm>
          <a:prstGeom prst="rect">
            <a:avLst/>
          </a:prstGeom>
          <a:solidFill>
            <a:srgbClr val="9933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3" name="Rectangle 62"/>
          <p:cNvSpPr>
            <a:spLocks/>
          </p:cNvSpPr>
          <p:nvPr/>
        </p:nvSpPr>
        <p:spPr bwMode="auto">
          <a:xfrm>
            <a:off x="4240213" y="5815013"/>
            <a:ext cx="106362" cy="422275"/>
          </a:xfrm>
          <a:prstGeom prst="rect">
            <a:avLst/>
          </a:prstGeom>
          <a:solidFill>
            <a:srgbClr val="9933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4" name="Rectangle 63"/>
          <p:cNvSpPr>
            <a:spLocks/>
          </p:cNvSpPr>
          <p:nvPr/>
        </p:nvSpPr>
        <p:spPr bwMode="auto">
          <a:xfrm>
            <a:off x="4346575" y="5730875"/>
            <a:ext cx="106363" cy="506413"/>
          </a:xfrm>
          <a:prstGeom prst="rect">
            <a:avLst/>
          </a:prstGeom>
          <a:solidFill>
            <a:srgbClr val="9933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5" name="Rectangle 64"/>
          <p:cNvSpPr>
            <a:spLocks/>
          </p:cNvSpPr>
          <p:nvPr/>
        </p:nvSpPr>
        <p:spPr bwMode="auto">
          <a:xfrm>
            <a:off x="4559300" y="5983288"/>
            <a:ext cx="106363" cy="254000"/>
          </a:xfrm>
          <a:prstGeom prst="rect">
            <a:avLst/>
          </a:prstGeom>
          <a:solidFill>
            <a:srgbClr val="9933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6" name="Rectangle 65"/>
          <p:cNvSpPr>
            <a:spLocks/>
          </p:cNvSpPr>
          <p:nvPr/>
        </p:nvSpPr>
        <p:spPr bwMode="auto">
          <a:xfrm>
            <a:off x="4452938" y="5646738"/>
            <a:ext cx="106362" cy="590550"/>
          </a:xfrm>
          <a:prstGeom prst="rect">
            <a:avLst/>
          </a:prstGeom>
          <a:solidFill>
            <a:srgbClr val="9933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7" name="Line 68"/>
          <p:cNvSpPr>
            <a:spLocks noChangeShapeType="1"/>
          </p:cNvSpPr>
          <p:nvPr/>
        </p:nvSpPr>
        <p:spPr bwMode="auto">
          <a:xfrm>
            <a:off x="5065713" y="6246813"/>
            <a:ext cx="113347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8" name="Rectangle 70"/>
          <p:cNvSpPr>
            <a:spLocks/>
          </p:cNvSpPr>
          <p:nvPr/>
        </p:nvSpPr>
        <p:spPr bwMode="auto">
          <a:xfrm>
            <a:off x="5216525" y="5824538"/>
            <a:ext cx="104775" cy="422275"/>
          </a:xfrm>
          <a:prstGeom prst="rect">
            <a:avLst/>
          </a:prstGeom>
          <a:solidFill>
            <a:srgbClr val="FF33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9" name="Rectangle 71"/>
          <p:cNvSpPr>
            <a:spLocks/>
          </p:cNvSpPr>
          <p:nvPr/>
        </p:nvSpPr>
        <p:spPr bwMode="auto">
          <a:xfrm>
            <a:off x="5321300" y="5697538"/>
            <a:ext cx="107950" cy="549275"/>
          </a:xfrm>
          <a:prstGeom prst="rect">
            <a:avLst/>
          </a:prstGeom>
          <a:solidFill>
            <a:srgbClr val="FF33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0" name="Rectangle 72"/>
          <p:cNvSpPr>
            <a:spLocks/>
          </p:cNvSpPr>
          <p:nvPr/>
        </p:nvSpPr>
        <p:spPr bwMode="auto">
          <a:xfrm>
            <a:off x="5535613" y="5892800"/>
            <a:ext cx="168275" cy="354013"/>
          </a:xfrm>
          <a:prstGeom prst="rect">
            <a:avLst/>
          </a:prstGeom>
          <a:solidFill>
            <a:srgbClr val="FF33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1" name="Rectangle 73"/>
          <p:cNvSpPr>
            <a:spLocks/>
          </p:cNvSpPr>
          <p:nvPr/>
        </p:nvSpPr>
        <p:spPr bwMode="auto">
          <a:xfrm>
            <a:off x="5429250" y="5781675"/>
            <a:ext cx="106363" cy="465138"/>
          </a:xfrm>
          <a:prstGeom prst="rect">
            <a:avLst/>
          </a:prstGeom>
          <a:solidFill>
            <a:srgbClr val="FF33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2" name="Rectangle 74"/>
          <p:cNvSpPr>
            <a:spLocks/>
          </p:cNvSpPr>
          <p:nvPr/>
        </p:nvSpPr>
        <p:spPr bwMode="auto">
          <a:xfrm>
            <a:off x="5641975" y="5824538"/>
            <a:ext cx="104775" cy="422275"/>
          </a:xfrm>
          <a:prstGeom prst="rect">
            <a:avLst/>
          </a:prstGeom>
          <a:solidFill>
            <a:srgbClr val="FF33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3" name="Rectangle 75"/>
          <p:cNvSpPr>
            <a:spLocks/>
          </p:cNvSpPr>
          <p:nvPr/>
        </p:nvSpPr>
        <p:spPr bwMode="auto">
          <a:xfrm>
            <a:off x="5746750" y="5740400"/>
            <a:ext cx="107950" cy="506413"/>
          </a:xfrm>
          <a:prstGeom prst="rect">
            <a:avLst/>
          </a:prstGeom>
          <a:solidFill>
            <a:srgbClr val="FF33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4" name="Rectangle 76"/>
          <p:cNvSpPr>
            <a:spLocks/>
          </p:cNvSpPr>
          <p:nvPr/>
        </p:nvSpPr>
        <p:spPr bwMode="auto">
          <a:xfrm>
            <a:off x="5961063" y="5994400"/>
            <a:ext cx="106362" cy="252413"/>
          </a:xfrm>
          <a:prstGeom prst="rect">
            <a:avLst/>
          </a:prstGeom>
          <a:solidFill>
            <a:srgbClr val="FF33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5" name="Rectangle 77"/>
          <p:cNvSpPr>
            <a:spLocks/>
          </p:cNvSpPr>
          <p:nvPr/>
        </p:nvSpPr>
        <p:spPr bwMode="auto">
          <a:xfrm>
            <a:off x="5854700" y="5656263"/>
            <a:ext cx="106363" cy="590550"/>
          </a:xfrm>
          <a:prstGeom prst="rect">
            <a:avLst/>
          </a:prstGeom>
          <a:solidFill>
            <a:srgbClr val="FF3300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6" name="Text Box 78"/>
          <p:cNvSpPr txBox="1">
            <a:spLocks/>
          </p:cNvSpPr>
          <p:nvPr/>
        </p:nvSpPr>
        <p:spPr bwMode="auto">
          <a:xfrm>
            <a:off x="4837113" y="5786438"/>
            <a:ext cx="233362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pPr defTabSz="642938" eaLnBrk="1" hangingPunct="1"/>
            <a:r>
              <a:rPr lang="en-US" sz="2500">
                <a:solidFill>
                  <a:srgbClr val="000000"/>
                </a:solidFill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-</a:t>
            </a:r>
          </a:p>
        </p:txBody>
      </p:sp>
      <p:sp>
        <p:nvSpPr>
          <p:cNvPr id="12347" name="Text Box 79"/>
          <p:cNvSpPr txBox="1">
            <a:spLocks/>
          </p:cNvSpPr>
          <p:nvPr/>
        </p:nvSpPr>
        <p:spPr bwMode="auto">
          <a:xfrm>
            <a:off x="6240463" y="5803900"/>
            <a:ext cx="312737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pPr defTabSz="642938" eaLnBrk="1" hangingPunct="1"/>
            <a:r>
              <a:rPr lang="en-US" sz="2500">
                <a:solidFill>
                  <a:srgbClr val="000000"/>
                </a:solidFill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=</a:t>
            </a:r>
          </a:p>
        </p:txBody>
      </p:sp>
      <p:sp>
        <p:nvSpPr>
          <p:cNvPr id="12348" name="Line 83"/>
          <p:cNvSpPr>
            <a:spLocks noChangeShapeType="1"/>
          </p:cNvSpPr>
          <p:nvPr/>
        </p:nvSpPr>
        <p:spPr bwMode="auto">
          <a:xfrm>
            <a:off x="912813" y="5648325"/>
            <a:ext cx="17145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9" name="Rectangle 84"/>
          <p:cNvSpPr>
            <a:spLocks/>
          </p:cNvSpPr>
          <p:nvPr/>
        </p:nvSpPr>
        <p:spPr bwMode="auto">
          <a:xfrm>
            <a:off x="1096963" y="5111750"/>
            <a:ext cx="160337" cy="536575"/>
          </a:xfrm>
          <a:prstGeom prst="rect">
            <a:avLst/>
          </a:prstGeom>
          <a:solidFill>
            <a:srgbClr val="3399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0" name="Rectangle 85"/>
          <p:cNvSpPr>
            <a:spLocks/>
          </p:cNvSpPr>
          <p:nvPr/>
        </p:nvSpPr>
        <p:spPr bwMode="auto">
          <a:xfrm>
            <a:off x="1257300" y="4951413"/>
            <a:ext cx="161925" cy="696912"/>
          </a:xfrm>
          <a:prstGeom prst="rect">
            <a:avLst/>
          </a:prstGeom>
          <a:solidFill>
            <a:srgbClr val="3399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1" name="Rectangle 86"/>
          <p:cNvSpPr>
            <a:spLocks/>
          </p:cNvSpPr>
          <p:nvPr/>
        </p:nvSpPr>
        <p:spPr bwMode="auto">
          <a:xfrm>
            <a:off x="1579563" y="4843463"/>
            <a:ext cx="160337" cy="804862"/>
          </a:xfrm>
          <a:prstGeom prst="rect">
            <a:avLst/>
          </a:prstGeom>
          <a:solidFill>
            <a:srgbClr val="3399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2" name="Rectangle 87"/>
          <p:cNvSpPr>
            <a:spLocks/>
          </p:cNvSpPr>
          <p:nvPr/>
        </p:nvSpPr>
        <p:spPr bwMode="auto">
          <a:xfrm>
            <a:off x="1419225" y="5057775"/>
            <a:ext cx="160338" cy="590550"/>
          </a:xfrm>
          <a:prstGeom prst="rect">
            <a:avLst/>
          </a:prstGeom>
          <a:solidFill>
            <a:srgbClr val="3399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3" name="Rectangle 88"/>
          <p:cNvSpPr>
            <a:spLocks/>
          </p:cNvSpPr>
          <p:nvPr/>
        </p:nvSpPr>
        <p:spPr bwMode="auto">
          <a:xfrm>
            <a:off x="1739900" y="5111750"/>
            <a:ext cx="160338" cy="536575"/>
          </a:xfrm>
          <a:prstGeom prst="rect">
            <a:avLst/>
          </a:prstGeom>
          <a:solidFill>
            <a:srgbClr val="3399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4" name="Rectangle 89"/>
          <p:cNvSpPr>
            <a:spLocks/>
          </p:cNvSpPr>
          <p:nvPr/>
        </p:nvSpPr>
        <p:spPr bwMode="auto">
          <a:xfrm>
            <a:off x="1900238" y="5003800"/>
            <a:ext cx="161925" cy="644525"/>
          </a:xfrm>
          <a:prstGeom prst="rect">
            <a:avLst/>
          </a:prstGeom>
          <a:solidFill>
            <a:srgbClr val="3399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5" name="Rectangle 90"/>
          <p:cNvSpPr>
            <a:spLocks/>
          </p:cNvSpPr>
          <p:nvPr/>
        </p:nvSpPr>
        <p:spPr bwMode="auto">
          <a:xfrm>
            <a:off x="2222500" y="5326063"/>
            <a:ext cx="160338" cy="322262"/>
          </a:xfrm>
          <a:prstGeom prst="rect">
            <a:avLst/>
          </a:prstGeom>
          <a:solidFill>
            <a:srgbClr val="3399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6" name="Rectangle 91"/>
          <p:cNvSpPr>
            <a:spLocks/>
          </p:cNvSpPr>
          <p:nvPr/>
        </p:nvSpPr>
        <p:spPr bwMode="auto">
          <a:xfrm>
            <a:off x="2062163" y="4897438"/>
            <a:ext cx="160337" cy="750887"/>
          </a:xfrm>
          <a:prstGeom prst="rect">
            <a:avLst/>
          </a:prstGeom>
          <a:solidFill>
            <a:srgbClr val="3399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7" name="Text Box 92"/>
          <p:cNvSpPr txBox="1">
            <a:spLocks/>
          </p:cNvSpPr>
          <p:nvPr/>
        </p:nvSpPr>
        <p:spPr bwMode="auto">
          <a:xfrm>
            <a:off x="1274763" y="4475163"/>
            <a:ext cx="788987" cy="325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>
            <a:spAutoFit/>
          </a:bodyPr>
          <a:lstStyle/>
          <a:p>
            <a:pPr defTabSz="642938" eaLnBrk="1" hangingPunct="1"/>
            <a:r>
              <a:rPr lang="en-US" sz="1700">
                <a:solidFill>
                  <a:srgbClr val="000000"/>
                </a:solidFill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Signal 2</a:t>
            </a:r>
          </a:p>
        </p:txBody>
      </p:sp>
      <p:sp>
        <p:nvSpPr>
          <p:cNvPr id="12358" name="Line 101"/>
          <p:cNvSpPr>
            <a:spLocks noChangeShapeType="1"/>
          </p:cNvSpPr>
          <p:nvPr/>
        </p:nvSpPr>
        <p:spPr bwMode="auto">
          <a:xfrm flipV="1">
            <a:off x="3586163" y="2454275"/>
            <a:ext cx="3175" cy="352425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9" name="Freeform 103"/>
          <p:cNvSpPr>
            <a:spLocks/>
          </p:cNvSpPr>
          <p:nvPr/>
        </p:nvSpPr>
        <p:spPr bwMode="auto">
          <a:xfrm>
            <a:off x="3516313" y="2365375"/>
            <a:ext cx="138112" cy="88900"/>
          </a:xfrm>
          <a:custGeom>
            <a:avLst/>
            <a:gdLst>
              <a:gd name="T0" fmla="*/ 50 w 99"/>
              <a:gd name="T1" fmla="*/ 49 h 49"/>
              <a:gd name="T2" fmla="*/ 0 w 99"/>
              <a:gd name="T3" fmla="*/ 0 h 49"/>
              <a:gd name="T4" fmla="*/ 99 w 99"/>
              <a:gd name="T5" fmla="*/ 0 h 49"/>
              <a:gd name="T6" fmla="*/ 50 w 99"/>
              <a:gd name="T7" fmla="*/ 49 h 49"/>
              <a:gd name="T8" fmla="*/ 0 60000 65536"/>
              <a:gd name="T9" fmla="*/ 0 60000 65536"/>
              <a:gd name="T10" fmla="*/ 0 60000 65536"/>
              <a:gd name="T11" fmla="*/ 0 60000 65536"/>
              <a:gd name="T12" fmla="*/ 0 w 99"/>
              <a:gd name="T13" fmla="*/ 0 h 49"/>
              <a:gd name="T14" fmla="*/ 99 w 99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" h="49">
                <a:moveTo>
                  <a:pt x="50" y="49"/>
                </a:moveTo>
                <a:lnTo>
                  <a:pt x="0" y="0"/>
                </a:lnTo>
                <a:lnTo>
                  <a:pt x="99" y="0"/>
                </a:lnTo>
                <a:lnTo>
                  <a:pt x="50" y="49"/>
                </a:lnTo>
                <a:close/>
              </a:path>
            </a:pathLst>
          </a:cu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0" name="AutoShape 305"/>
          <p:cNvSpPr>
            <a:spLocks/>
          </p:cNvSpPr>
          <p:nvPr/>
        </p:nvSpPr>
        <p:spPr bwMode="auto">
          <a:xfrm rot="1556939">
            <a:off x="4756150" y="3538538"/>
            <a:ext cx="977900" cy="966787"/>
          </a:xfrm>
          <a:custGeom>
            <a:avLst/>
            <a:gdLst>
              <a:gd name="T0" fmla="*/ 936837 w 21600"/>
              <a:gd name="T1" fmla="*/ 289499 h 21600"/>
              <a:gd name="T2" fmla="*/ 78096 w 21600"/>
              <a:gd name="T3" fmla="*/ 483394 h 21600"/>
              <a:gd name="T4" fmla="*/ 793729 w 21600"/>
              <a:gd name="T5" fmla="*/ 351445 h 21600"/>
              <a:gd name="T6" fmla="*/ 74339 w 21600"/>
              <a:gd name="T7" fmla="*/ 927355 h 21600"/>
              <a:gd name="T8" fmla="*/ 62975 w 21600"/>
              <a:gd name="T9" fmla="*/ 647479 h 21600"/>
              <a:gd name="T10" fmla="*/ 346158 w 21600"/>
              <a:gd name="T11" fmla="*/ 63624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5815" y="16199"/>
                </a:moveTo>
                <a:cubicBezTo>
                  <a:pt x="7172" y="17453"/>
                  <a:pt x="8952" y="18149"/>
                  <a:pt x="10800" y="18149"/>
                </a:cubicBezTo>
                <a:cubicBezTo>
                  <a:pt x="14858" y="18149"/>
                  <a:pt x="18149" y="14858"/>
                  <a:pt x="18149" y="10800"/>
                </a:cubicBezTo>
                <a:cubicBezTo>
                  <a:pt x="18149" y="6741"/>
                  <a:pt x="14858" y="3451"/>
                  <a:pt x="10800" y="3451"/>
                </a:cubicBezTo>
                <a:cubicBezTo>
                  <a:pt x="6741" y="3451"/>
                  <a:pt x="3451" y="6741"/>
                  <a:pt x="3451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8084" y="21600"/>
                  <a:pt x="5469" y="20577"/>
                  <a:pt x="3474" y="18735"/>
                </a:cubicBezTo>
                <a:lnTo>
                  <a:pt x="1642" y="20719"/>
                </a:lnTo>
                <a:lnTo>
                  <a:pt x="1391" y="14466"/>
                </a:lnTo>
                <a:lnTo>
                  <a:pt x="7646" y="14215"/>
                </a:lnTo>
                <a:lnTo>
                  <a:pt x="5815" y="16199"/>
                </a:lnTo>
                <a:close/>
              </a:path>
            </a:pathLst>
          </a:custGeom>
          <a:gradFill rotWithShape="0">
            <a:gsLst>
              <a:gs pos="0">
                <a:srgbClr val="005E2F"/>
              </a:gs>
              <a:gs pos="50000">
                <a:srgbClr val="00CC66"/>
              </a:gs>
              <a:gs pos="100000">
                <a:srgbClr val="005E2F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61" name="Line 308"/>
          <p:cNvSpPr>
            <a:spLocks noChangeShapeType="1"/>
          </p:cNvSpPr>
          <p:nvPr/>
        </p:nvSpPr>
        <p:spPr bwMode="auto">
          <a:xfrm>
            <a:off x="5275263" y="2452688"/>
            <a:ext cx="113506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2" name="Rectangle 309"/>
          <p:cNvSpPr>
            <a:spLocks/>
          </p:cNvSpPr>
          <p:nvPr/>
        </p:nvSpPr>
        <p:spPr bwMode="auto">
          <a:xfrm>
            <a:off x="5416550" y="2030413"/>
            <a:ext cx="106363" cy="422275"/>
          </a:xfrm>
          <a:prstGeom prst="rect">
            <a:avLst/>
          </a:prstGeom>
          <a:solidFill>
            <a:srgbClr val="3399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63" name="Rectangle 310"/>
          <p:cNvSpPr>
            <a:spLocks/>
          </p:cNvSpPr>
          <p:nvPr/>
        </p:nvSpPr>
        <p:spPr bwMode="auto">
          <a:xfrm>
            <a:off x="5522913" y="1903413"/>
            <a:ext cx="106362" cy="549275"/>
          </a:xfrm>
          <a:prstGeom prst="rect">
            <a:avLst/>
          </a:prstGeom>
          <a:solidFill>
            <a:srgbClr val="3399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64" name="Rectangle 311"/>
          <p:cNvSpPr>
            <a:spLocks/>
          </p:cNvSpPr>
          <p:nvPr/>
        </p:nvSpPr>
        <p:spPr bwMode="auto">
          <a:xfrm>
            <a:off x="5735638" y="1819275"/>
            <a:ext cx="107950" cy="633413"/>
          </a:xfrm>
          <a:prstGeom prst="rect">
            <a:avLst/>
          </a:prstGeom>
          <a:solidFill>
            <a:srgbClr val="3399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65" name="Rectangle 312"/>
          <p:cNvSpPr>
            <a:spLocks/>
          </p:cNvSpPr>
          <p:nvPr/>
        </p:nvSpPr>
        <p:spPr bwMode="auto">
          <a:xfrm>
            <a:off x="5629275" y="1987550"/>
            <a:ext cx="106363" cy="465138"/>
          </a:xfrm>
          <a:prstGeom prst="rect">
            <a:avLst/>
          </a:prstGeom>
          <a:solidFill>
            <a:srgbClr val="3399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66" name="Rectangle 313"/>
          <p:cNvSpPr>
            <a:spLocks/>
          </p:cNvSpPr>
          <p:nvPr/>
        </p:nvSpPr>
        <p:spPr bwMode="auto">
          <a:xfrm>
            <a:off x="5843588" y="2030413"/>
            <a:ext cx="106362" cy="422275"/>
          </a:xfrm>
          <a:prstGeom prst="rect">
            <a:avLst/>
          </a:prstGeom>
          <a:solidFill>
            <a:srgbClr val="3399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67" name="Rectangle 314"/>
          <p:cNvSpPr>
            <a:spLocks/>
          </p:cNvSpPr>
          <p:nvPr/>
        </p:nvSpPr>
        <p:spPr bwMode="auto">
          <a:xfrm>
            <a:off x="5949950" y="1946275"/>
            <a:ext cx="106363" cy="506413"/>
          </a:xfrm>
          <a:prstGeom prst="rect">
            <a:avLst/>
          </a:prstGeom>
          <a:solidFill>
            <a:srgbClr val="3399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68" name="Rectangle 315"/>
          <p:cNvSpPr>
            <a:spLocks/>
          </p:cNvSpPr>
          <p:nvPr/>
        </p:nvSpPr>
        <p:spPr bwMode="auto">
          <a:xfrm>
            <a:off x="6162675" y="2198688"/>
            <a:ext cx="106363" cy="254000"/>
          </a:xfrm>
          <a:prstGeom prst="rect">
            <a:avLst/>
          </a:prstGeom>
          <a:solidFill>
            <a:srgbClr val="3399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69" name="Rectangle 316"/>
          <p:cNvSpPr>
            <a:spLocks/>
          </p:cNvSpPr>
          <p:nvPr/>
        </p:nvSpPr>
        <p:spPr bwMode="auto">
          <a:xfrm>
            <a:off x="6056313" y="1862138"/>
            <a:ext cx="106362" cy="590550"/>
          </a:xfrm>
          <a:prstGeom prst="rect">
            <a:avLst/>
          </a:prstGeom>
          <a:solidFill>
            <a:srgbClr val="3399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70" name="Line 317"/>
          <p:cNvSpPr>
            <a:spLocks noChangeShapeType="1"/>
          </p:cNvSpPr>
          <p:nvPr/>
        </p:nvSpPr>
        <p:spPr bwMode="auto">
          <a:xfrm>
            <a:off x="6565900" y="6207125"/>
            <a:ext cx="1135063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1" name="Rectangle 318"/>
          <p:cNvSpPr>
            <a:spLocks/>
          </p:cNvSpPr>
          <p:nvPr/>
        </p:nvSpPr>
        <p:spPr bwMode="auto">
          <a:xfrm>
            <a:off x="6707188" y="5784850"/>
            <a:ext cx="106362" cy="422275"/>
          </a:xfrm>
          <a:prstGeom prst="rect">
            <a:avLst/>
          </a:prstGeom>
          <a:solidFill>
            <a:srgbClr val="3399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72" name="Rectangle 319"/>
          <p:cNvSpPr>
            <a:spLocks/>
          </p:cNvSpPr>
          <p:nvPr/>
        </p:nvSpPr>
        <p:spPr bwMode="auto">
          <a:xfrm>
            <a:off x="6813550" y="5657850"/>
            <a:ext cx="106363" cy="549275"/>
          </a:xfrm>
          <a:prstGeom prst="rect">
            <a:avLst/>
          </a:prstGeom>
          <a:solidFill>
            <a:srgbClr val="3399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73" name="Rectangle 320"/>
          <p:cNvSpPr>
            <a:spLocks/>
          </p:cNvSpPr>
          <p:nvPr/>
        </p:nvSpPr>
        <p:spPr bwMode="auto">
          <a:xfrm>
            <a:off x="7026275" y="5573713"/>
            <a:ext cx="107950" cy="633412"/>
          </a:xfrm>
          <a:prstGeom prst="rect">
            <a:avLst/>
          </a:prstGeom>
          <a:solidFill>
            <a:srgbClr val="3399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74" name="Rectangle 321"/>
          <p:cNvSpPr>
            <a:spLocks/>
          </p:cNvSpPr>
          <p:nvPr/>
        </p:nvSpPr>
        <p:spPr bwMode="auto">
          <a:xfrm>
            <a:off x="6919913" y="5741988"/>
            <a:ext cx="106362" cy="465137"/>
          </a:xfrm>
          <a:prstGeom prst="rect">
            <a:avLst/>
          </a:prstGeom>
          <a:solidFill>
            <a:srgbClr val="3399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75" name="Rectangle 322"/>
          <p:cNvSpPr>
            <a:spLocks/>
          </p:cNvSpPr>
          <p:nvPr/>
        </p:nvSpPr>
        <p:spPr bwMode="auto">
          <a:xfrm>
            <a:off x="7134225" y="5784850"/>
            <a:ext cx="106363" cy="422275"/>
          </a:xfrm>
          <a:prstGeom prst="rect">
            <a:avLst/>
          </a:prstGeom>
          <a:solidFill>
            <a:srgbClr val="3399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76" name="Rectangle 323"/>
          <p:cNvSpPr>
            <a:spLocks/>
          </p:cNvSpPr>
          <p:nvPr/>
        </p:nvSpPr>
        <p:spPr bwMode="auto">
          <a:xfrm>
            <a:off x="7240588" y="5700713"/>
            <a:ext cx="106362" cy="506412"/>
          </a:xfrm>
          <a:prstGeom prst="rect">
            <a:avLst/>
          </a:prstGeom>
          <a:solidFill>
            <a:srgbClr val="3399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77" name="Rectangle 324"/>
          <p:cNvSpPr>
            <a:spLocks/>
          </p:cNvSpPr>
          <p:nvPr/>
        </p:nvSpPr>
        <p:spPr bwMode="auto">
          <a:xfrm>
            <a:off x="7453313" y="5953125"/>
            <a:ext cx="106362" cy="254000"/>
          </a:xfrm>
          <a:prstGeom prst="rect">
            <a:avLst/>
          </a:prstGeom>
          <a:solidFill>
            <a:srgbClr val="3399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78" name="Rectangle 325"/>
          <p:cNvSpPr>
            <a:spLocks/>
          </p:cNvSpPr>
          <p:nvPr/>
        </p:nvSpPr>
        <p:spPr bwMode="auto">
          <a:xfrm>
            <a:off x="7346950" y="5616575"/>
            <a:ext cx="106363" cy="590550"/>
          </a:xfrm>
          <a:prstGeom prst="rect">
            <a:avLst/>
          </a:prstGeom>
          <a:solidFill>
            <a:srgbClr val="3399FF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79" name="Line 327"/>
          <p:cNvSpPr>
            <a:spLocks noChangeShapeType="1"/>
          </p:cNvSpPr>
          <p:nvPr/>
        </p:nvSpPr>
        <p:spPr bwMode="auto">
          <a:xfrm flipH="1">
            <a:off x="3871913" y="3033713"/>
            <a:ext cx="0" cy="1720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0" name="Line 328"/>
          <p:cNvSpPr>
            <a:spLocks noChangeShapeType="1"/>
          </p:cNvSpPr>
          <p:nvPr/>
        </p:nvSpPr>
        <p:spPr bwMode="auto">
          <a:xfrm>
            <a:off x="3881438" y="4745038"/>
            <a:ext cx="4048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81" name="Line 329"/>
          <p:cNvSpPr>
            <a:spLocks noChangeShapeType="1"/>
          </p:cNvSpPr>
          <p:nvPr/>
        </p:nvSpPr>
        <p:spPr bwMode="auto">
          <a:xfrm>
            <a:off x="3427413" y="3030538"/>
            <a:ext cx="8683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82" name="Line 330"/>
          <p:cNvSpPr>
            <a:spLocks noChangeShapeType="1"/>
          </p:cNvSpPr>
          <p:nvPr/>
        </p:nvSpPr>
        <p:spPr bwMode="auto">
          <a:xfrm flipV="1">
            <a:off x="3444875" y="2693988"/>
            <a:ext cx="3175" cy="352425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383" name="Group 340"/>
          <p:cNvGrpSpPr>
            <a:grpSpLocks/>
          </p:cNvGrpSpPr>
          <p:nvPr/>
        </p:nvGrpSpPr>
        <p:grpSpPr bwMode="auto">
          <a:xfrm>
            <a:off x="3375025" y="2605088"/>
            <a:ext cx="138113" cy="88900"/>
            <a:chOff x="1797" y="1726"/>
            <a:chExt cx="87" cy="56"/>
          </a:xfrm>
        </p:grpSpPr>
        <p:sp>
          <p:nvSpPr>
            <p:cNvPr id="12399" name="Freeform 331"/>
            <p:cNvSpPr>
              <a:spLocks/>
            </p:cNvSpPr>
            <p:nvPr/>
          </p:nvSpPr>
          <p:spPr bwMode="auto">
            <a:xfrm>
              <a:off x="1797" y="1726"/>
              <a:ext cx="87" cy="56"/>
            </a:xfrm>
            <a:custGeom>
              <a:avLst/>
              <a:gdLst>
                <a:gd name="T0" fmla="*/ 50 w 99"/>
                <a:gd name="T1" fmla="*/ 49 h 49"/>
                <a:gd name="T2" fmla="*/ 0 w 99"/>
                <a:gd name="T3" fmla="*/ 0 h 49"/>
                <a:gd name="T4" fmla="*/ 99 w 99"/>
                <a:gd name="T5" fmla="*/ 0 h 49"/>
                <a:gd name="T6" fmla="*/ 50 w 99"/>
                <a:gd name="T7" fmla="*/ 49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49"/>
                <a:gd name="T14" fmla="*/ 99 w 99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49">
                  <a:moveTo>
                    <a:pt x="50" y="49"/>
                  </a:moveTo>
                  <a:lnTo>
                    <a:pt x="0" y="0"/>
                  </a:lnTo>
                  <a:lnTo>
                    <a:pt x="99" y="0"/>
                  </a:lnTo>
                  <a:lnTo>
                    <a:pt x="50" y="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0" name="Freeform 332"/>
            <p:cNvSpPr>
              <a:spLocks/>
            </p:cNvSpPr>
            <p:nvPr/>
          </p:nvSpPr>
          <p:spPr bwMode="auto">
            <a:xfrm>
              <a:off x="1797" y="1726"/>
              <a:ext cx="87" cy="56"/>
            </a:xfrm>
            <a:custGeom>
              <a:avLst/>
              <a:gdLst>
                <a:gd name="T0" fmla="*/ 50 w 99"/>
                <a:gd name="T1" fmla="*/ 49 h 49"/>
                <a:gd name="T2" fmla="*/ 0 w 99"/>
                <a:gd name="T3" fmla="*/ 0 h 49"/>
                <a:gd name="T4" fmla="*/ 99 w 99"/>
                <a:gd name="T5" fmla="*/ 0 h 49"/>
                <a:gd name="T6" fmla="*/ 50 w 99"/>
                <a:gd name="T7" fmla="*/ 49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49"/>
                <a:gd name="T14" fmla="*/ 99 w 99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49">
                  <a:moveTo>
                    <a:pt x="50" y="49"/>
                  </a:moveTo>
                  <a:lnTo>
                    <a:pt x="0" y="0"/>
                  </a:lnTo>
                  <a:lnTo>
                    <a:pt x="99" y="0"/>
                  </a:lnTo>
                  <a:lnTo>
                    <a:pt x="50" y="49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84" name="Line 333"/>
          <p:cNvSpPr>
            <a:spLocks noChangeShapeType="1"/>
          </p:cNvSpPr>
          <p:nvPr/>
        </p:nvSpPr>
        <p:spPr bwMode="auto">
          <a:xfrm>
            <a:off x="3711575" y="3244850"/>
            <a:ext cx="0" cy="1720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5" name="Line 334"/>
          <p:cNvSpPr>
            <a:spLocks noChangeShapeType="1"/>
          </p:cNvSpPr>
          <p:nvPr/>
        </p:nvSpPr>
        <p:spPr bwMode="auto">
          <a:xfrm>
            <a:off x="3711575" y="4956175"/>
            <a:ext cx="5953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86" name="Line 335"/>
          <p:cNvSpPr>
            <a:spLocks noChangeShapeType="1"/>
          </p:cNvSpPr>
          <p:nvPr/>
        </p:nvSpPr>
        <p:spPr bwMode="auto">
          <a:xfrm>
            <a:off x="3267075" y="3251200"/>
            <a:ext cx="10207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87" name="Line 336"/>
          <p:cNvSpPr>
            <a:spLocks noChangeShapeType="1"/>
          </p:cNvSpPr>
          <p:nvPr/>
        </p:nvSpPr>
        <p:spPr bwMode="auto">
          <a:xfrm flipV="1">
            <a:off x="3255963" y="2895600"/>
            <a:ext cx="3175" cy="352425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388" name="Group 341"/>
          <p:cNvGrpSpPr>
            <a:grpSpLocks/>
          </p:cNvGrpSpPr>
          <p:nvPr/>
        </p:nvGrpSpPr>
        <p:grpSpPr bwMode="auto">
          <a:xfrm>
            <a:off x="3195638" y="2797175"/>
            <a:ext cx="138112" cy="88900"/>
            <a:chOff x="1797" y="1726"/>
            <a:chExt cx="87" cy="56"/>
          </a:xfrm>
        </p:grpSpPr>
        <p:sp>
          <p:nvSpPr>
            <p:cNvPr id="12397" name="Freeform 342"/>
            <p:cNvSpPr>
              <a:spLocks/>
            </p:cNvSpPr>
            <p:nvPr/>
          </p:nvSpPr>
          <p:spPr bwMode="auto">
            <a:xfrm>
              <a:off x="1797" y="1726"/>
              <a:ext cx="87" cy="56"/>
            </a:xfrm>
            <a:custGeom>
              <a:avLst/>
              <a:gdLst>
                <a:gd name="T0" fmla="*/ 50 w 99"/>
                <a:gd name="T1" fmla="*/ 49 h 49"/>
                <a:gd name="T2" fmla="*/ 0 w 99"/>
                <a:gd name="T3" fmla="*/ 0 h 49"/>
                <a:gd name="T4" fmla="*/ 99 w 99"/>
                <a:gd name="T5" fmla="*/ 0 h 49"/>
                <a:gd name="T6" fmla="*/ 50 w 99"/>
                <a:gd name="T7" fmla="*/ 49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49"/>
                <a:gd name="T14" fmla="*/ 99 w 99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49">
                  <a:moveTo>
                    <a:pt x="50" y="49"/>
                  </a:moveTo>
                  <a:lnTo>
                    <a:pt x="0" y="0"/>
                  </a:lnTo>
                  <a:lnTo>
                    <a:pt x="99" y="0"/>
                  </a:lnTo>
                  <a:lnTo>
                    <a:pt x="50" y="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8" name="Freeform 343"/>
            <p:cNvSpPr>
              <a:spLocks/>
            </p:cNvSpPr>
            <p:nvPr/>
          </p:nvSpPr>
          <p:spPr bwMode="auto">
            <a:xfrm>
              <a:off x="1797" y="1726"/>
              <a:ext cx="87" cy="56"/>
            </a:xfrm>
            <a:custGeom>
              <a:avLst/>
              <a:gdLst>
                <a:gd name="T0" fmla="*/ 50 w 99"/>
                <a:gd name="T1" fmla="*/ 49 h 49"/>
                <a:gd name="T2" fmla="*/ 0 w 99"/>
                <a:gd name="T3" fmla="*/ 0 h 49"/>
                <a:gd name="T4" fmla="*/ 99 w 99"/>
                <a:gd name="T5" fmla="*/ 0 h 49"/>
                <a:gd name="T6" fmla="*/ 50 w 99"/>
                <a:gd name="T7" fmla="*/ 49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49"/>
                <a:gd name="T14" fmla="*/ 99 w 99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49">
                  <a:moveTo>
                    <a:pt x="50" y="49"/>
                  </a:moveTo>
                  <a:lnTo>
                    <a:pt x="0" y="0"/>
                  </a:lnTo>
                  <a:lnTo>
                    <a:pt x="99" y="0"/>
                  </a:lnTo>
                  <a:lnTo>
                    <a:pt x="50" y="49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89" name="Line 344"/>
          <p:cNvSpPr>
            <a:spLocks noChangeShapeType="1"/>
          </p:cNvSpPr>
          <p:nvPr/>
        </p:nvSpPr>
        <p:spPr bwMode="auto">
          <a:xfrm>
            <a:off x="3560763" y="3455988"/>
            <a:ext cx="0" cy="1720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0" name="Line 345"/>
          <p:cNvSpPr>
            <a:spLocks noChangeShapeType="1"/>
          </p:cNvSpPr>
          <p:nvPr/>
        </p:nvSpPr>
        <p:spPr bwMode="auto">
          <a:xfrm>
            <a:off x="3560763" y="5167313"/>
            <a:ext cx="7286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91" name="Line 346"/>
          <p:cNvSpPr>
            <a:spLocks noChangeShapeType="1"/>
          </p:cNvSpPr>
          <p:nvPr/>
        </p:nvSpPr>
        <p:spPr bwMode="auto">
          <a:xfrm flipV="1">
            <a:off x="3116263" y="3462338"/>
            <a:ext cx="11541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92" name="Line 347"/>
          <p:cNvSpPr>
            <a:spLocks noChangeShapeType="1"/>
          </p:cNvSpPr>
          <p:nvPr/>
        </p:nvSpPr>
        <p:spPr bwMode="auto">
          <a:xfrm flipV="1">
            <a:off x="3105150" y="3106738"/>
            <a:ext cx="3175" cy="352425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393" name="Group 348"/>
          <p:cNvGrpSpPr>
            <a:grpSpLocks/>
          </p:cNvGrpSpPr>
          <p:nvPr/>
        </p:nvGrpSpPr>
        <p:grpSpPr bwMode="auto">
          <a:xfrm>
            <a:off x="3044825" y="3008313"/>
            <a:ext cx="138113" cy="88900"/>
            <a:chOff x="1797" y="1726"/>
            <a:chExt cx="87" cy="56"/>
          </a:xfrm>
        </p:grpSpPr>
        <p:sp>
          <p:nvSpPr>
            <p:cNvPr id="12395" name="Freeform 349"/>
            <p:cNvSpPr>
              <a:spLocks/>
            </p:cNvSpPr>
            <p:nvPr/>
          </p:nvSpPr>
          <p:spPr bwMode="auto">
            <a:xfrm>
              <a:off x="1797" y="1726"/>
              <a:ext cx="87" cy="56"/>
            </a:xfrm>
            <a:custGeom>
              <a:avLst/>
              <a:gdLst>
                <a:gd name="T0" fmla="*/ 50 w 99"/>
                <a:gd name="T1" fmla="*/ 49 h 49"/>
                <a:gd name="T2" fmla="*/ 0 w 99"/>
                <a:gd name="T3" fmla="*/ 0 h 49"/>
                <a:gd name="T4" fmla="*/ 99 w 99"/>
                <a:gd name="T5" fmla="*/ 0 h 49"/>
                <a:gd name="T6" fmla="*/ 50 w 99"/>
                <a:gd name="T7" fmla="*/ 49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49"/>
                <a:gd name="T14" fmla="*/ 99 w 99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49">
                  <a:moveTo>
                    <a:pt x="50" y="49"/>
                  </a:moveTo>
                  <a:lnTo>
                    <a:pt x="0" y="0"/>
                  </a:lnTo>
                  <a:lnTo>
                    <a:pt x="99" y="0"/>
                  </a:lnTo>
                  <a:lnTo>
                    <a:pt x="50" y="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6" name="Freeform 350"/>
            <p:cNvSpPr>
              <a:spLocks/>
            </p:cNvSpPr>
            <p:nvPr/>
          </p:nvSpPr>
          <p:spPr bwMode="auto">
            <a:xfrm>
              <a:off x="1797" y="1726"/>
              <a:ext cx="87" cy="56"/>
            </a:xfrm>
            <a:custGeom>
              <a:avLst/>
              <a:gdLst>
                <a:gd name="T0" fmla="*/ 50 w 99"/>
                <a:gd name="T1" fmla="*/ 49 h 49"/>
                <a:gd name="T2" fmla="*/ 0 w 99"/>
                <a:gd name="T3" fmla="*/ 0 h 49"/>
                <a:gd name="T4" fmla="*/ 99 w 99"/>
                <a:gd name="T5" fmla="*/ 0 h 49"/>
                <a:gd name="T6" fmla="*/ 50 w 99"/>
                <a:gd name="T7" fmla="*/ 49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49"/>
                <a:gd name="T14" fmla="*/ 99 w 99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49">
                  <a:moveTo>
                    <a:pt x="50" y="49"/>
                  </a:moveTo>
                  <a:lnTo>
                    <a:pt x="0" y="0"/>
                  </a:lnTo>
                  <a:lnTo>
                    <a:pt x="99" y="0"/>
                  </a:lnTo>
                  <a:lnTo>
                    <a:pt x="50" y="49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94" name="Line 15"/>
          <p:cNvSpPr>
            <a:spLocks noChangeShapeType="1"/>
          </p:cNvSpPr>
          <p:nvPr/>
        </p:nvSpPr>
        <p:spPr bwMode="auto">
          <a:xfrm>
            <a:off x="850900" y="3190875"/>
            <a:ext cx="17145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7700" y="2463800"/>
            <a:ext cx="7848600" cy="1143000"/>
          </a:xfrm>
        </p:spPr>
        <p:txBody>
          <a:bodyPr/>
          <a:lstStyle/>
          <a:p>
            <a:r>
              <a:rPr lang="en-US" smtClean="0"/>
              <a:t>If exploited via </a:t>
            </a:r>
            <a:br>
              <a:rPr lang="en-US" smtClean="0"/>
            </a:br>
            <a:r>
              <a:rPr lang="en-US" smtClean="0"/>
              <a:t>cooperation and cognition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647700" y="4037013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>
              <a:defRPr/>
            </a:pPr>
            <a:r>
              <a:rPr lang="en-US" sz="48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Friend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09600" y="2286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>
              <a:lnSpc>
                <a:spcPct val="80000"/>
              </a:lnSpc>
              <a:defRPr/>
            </a:pPr>
            <a:r>
              <a:rPr lang="en-US" sz="4800" kern="0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Interference: </a:t>
            </a:r>
            <a:r>
              <a:rPr lang="en-US" sz="4800" i="1" kern="0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Friend or Foe?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558800" y="5397500"/>
            <a:ext cx="820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>
              <a:defRPr/>
            </a:pPr>
            <a:r>
              <a:rPr lang="en-US" sz="4800" i="1" kern="0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Especially in a network setting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228600"/>
            <a:ext cx="84328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Cooperation in </a:t>
            </a:r>
            <a:br>
              <a:rPr lang="en-US" smtClean="0"/>
            </a:br>
            <a:r>
              <a:rPr lang="en-US" smtClean="0"/>
              <a:t>Wireless Networks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813" y="4027488"/>
            <a:ext cx="8447087" cy="2514600"/>
          </a:xfrm>
        </p:spPr>
        <p:txBody>
          <a:bodyPr/>
          <a:lstStyle/>
          <a:p>
            <a:r>
              <a:rPr lang="en-US" dirty="0" smtClean="0"/>
              <a:t>Many possible cooperation strategies: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Virtual MIMO , generalized relaying, interference forwarding, and one-shot/iterative conferencing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Many theoretical and practice issues: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 Overhead, forming groups, dynamics, models, …</a:t>
            </a:r>
          </a:p>
          <a:p>
            <a:pPr lvl="1">
              <a:lnSpc>
                <a:spcPct val="70000"/>
              </a:lnSpc>
            </a:pPr>
            <a:endParaRPr lang="en-US" sz="2400" dirty="0" smtClean="0"/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2235200" y="2743200"/>
            <a:ext cx="304800" cy="30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2082800" y="2133600"/>
            <a:ext cx="304800" cy="30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4902200" y="3276600"/>
            <a:ext cx="304800" cy="30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6045200" y="2895600"/>
            <a:ext cx="304800" cy="30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3759200" y="3048000"/>
            <a:ext cx="304800" cy="30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5664200" y="2133600"/>
            <a:ext cx="304800" cy="30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6807200" y="2438400"/>
            <a:ext cx="304800" cy="30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>
            <a:off x="3759200" y="2286000"/>
            <a:ext cx="304800" cy="30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4902200" y="1981200"/>
            <a:ext cx="304800" cy="30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2616200" y="3276600"/>
            <a:ext cx="304800" cy="304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625600" y="1905000"/>
            <a:ext cx="5715000" cy="1981200"/>
            <a:chOff x="1056" y="960"/>
            <a:chExt cx="3600" cy="1248"/>
          </a:xfrm>
        </p:grpSpPr>
        <p:sp>
          <p:nvSpPr>
            <p:cNvPr id="15392" name="Oval 15"/>
            <p:cNvSpPr>
              <a:spLocks noChangeArrowheads="1"/>
            </p:cNvSpPr>
            <p:nvPr/>
          </p:nvSpPr>
          <p:spPr bwMode="auto">
            <a:xfrm>
              <a:off x="1056" y="960"/>
              <a:ext cx="960" cy="1248"/>
            </a:xfrm>
            <a:prstGeom prst="ellips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3" name="Oval 16"/>
            <p:cNvSpPr>
              <a:spLocks noChangeArrowheads="1"/>
            </p:cNvSpPr>
            <p:nvPr/>
          </p:nvSpPr>
          <p:spPr bwMode="auto">
            <a:xfrm>
              <a:off x="2256" y="1104"/>
              <a:ext cx="576" cy="912"/>
            </a:xfrm>
            <a:prstGeom prst="ellips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4" name="Oval 17"/>
            <p:cNvSpPr>
              <a:spLocks noChangeArrowheads="1"/>
            </p:cNvSpPr>
            <p:nvPr/>
          </p:nvSpPr>
          <p:spPr bwMode="auto">
            <a:xfrm>
              <a:off x="3408" y="960"/>
              <a:ext cx="1248" cy="1008"/>
            </a:xfrm>
            <a:prstGeom prst="ellipse">
              <a:avLst/>
            </a:prstGeom>
            <a:noFill/>
            <a:ln w="9525">
              <a:solidFill>
                <a:srgbClr val="00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5" name="Line 18"/>
            <p:cNvSpPr>
              <a:spLocks noChangeShapeType="1"/>
            </p:cNvSpPr>
            <p:nvPr/>
          </p:nvSpPr>
          <p:spPr bwMode="auto">
            <a:xfrm>
              <a:off x="1872" y="1536"/>
              <a:ext cx="528" cy="0"/>
            </a:xfrm>
            <a:prstGeom prst="line">
              <a:avLst/>
            </a:prstGeom>
            <a:noFill/>
            <a:ln w="76200">
              <a:solidFill>
                <a:srgbClr val="00CC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96" name="Line 19"/>
            <p:cNvSpPr>
              <a:spLocks noChangeShapeType="1"/>
            </p:cNvSpPr>
            <p:nvPr/>
          </p:nvSpPr>
          <p:spPr bwMode="auto">
            <a:xfrm>
              <a:off x="2736" y="1536"/>
              <a:ext cx="768" cy="0"/>
            </a:xfrm>
            <a:prstGeom prst="line">
              <a:avLst/>
            </a:prstGeom>
            <a:noFill/>
            <a:ln w="76200">
              <a:solidFill>
                <a:srgbClr val="00CC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235200" y="2133600"/>
            <a:ext cx="4572000" cy="685800"/>
            <a:chOff x="1440" y="1104"/>
            <a:chExt cx="2880" cy="432"/>
          </a:xfrm>
        </p:grpSpPr>
        <p:sp>
          <p:nvSpPr>
            <p:cNvPr id="15385" name="Line 21"/>
            <p:cNvSpPr>
              <a:spLocks noChangeShapeType="1"/>
            </p:cNvSpPr>
            <p:nvPr/>
          </p:nvSpPr>
          <p:spPr bwMode="auto">
            <a:xfrm>
              <a:off x="1440" y="1248"/>
              <a:ext cx="48" cy="288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86" name="Line 22"/>
            <p:cNvSpPr>
              <a:spLocks noChangeShapeType="1"/>
            </p:cNvSpPr>
            <p:nvPr/>
          </p:nvSpPr>
          <p:spPr bwMode="auto">
            <a:xfrm>
              <a:off x="1536" y="1152"/>
              <a:ext cx="864" cy="144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87" name="Line 23"/>
            <p:cNvSpPr>
              <a:spLocks noChangeShapeType="1"/>
            </p:cNvSpPr>
            <p:nvPr/>
          </p:nvSpPr>
          <p:spPr bwMode="auto">
            <a:xfrm flipV="1">
              <a:off x="1632" y="1344"/>
              <a:ext cx="720" cy="144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88" name="Line 24"/>
            <p:cNvSpPr>
              <a:spLocks noChangeShapeType="1"/>
            </p:cNvSpPr>
            <p:nvPr/>
          </p:nvSpPr>
          <p:spPr bwMode="auto">
            <a:xfrm flipV="1">
              <a:off x="2640" y="1104"/>
              <a:ext cx="480" cy="192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89" name="Line 25"/>
            <p:cNvSpPr>
              <a:spLocks noChangeShapeType="1"/>
            </p:cNvSpPr>
            <p:nvPr/>
          </p:nvSpPr>
          <p:spPr bwMode="auto">
            <a:xfrm>
              <a:off x="3312" y="1104"/>
              <a:ext cx="288" cy="96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90" name="Line 26"/>
            <p:cNvSpPr>
              <a:spLocks noChangeShapeType="1"/>
            </p:cNvSpPr>
            <p:nvPr/>
          </p:nvSpPr>
          <p:spPr bwMode="auto">
            <a:xfrm>
              <a:off x="2592" y="1392"/>
              <a:ext cx="172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91" name="Line 27"/>
            <p:cNvSpPr>
              <a:spLocks noChangeShapeType="1"/>
            </p:cNvSpPr>
            <p:nvPr/>
          </p:nvSpPr>
          <p:spPr bwMode="auto">
            <a:xfrm>
              <a:off x="3840" y="1200"/>
              <a:ext cx="432" cy="144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2235200" y="2133600"/>
            <a:ext cx="4572000" cy="685800"/>
            <a:chOff x="864" y="0"/>
            <a:chExt cx="2880" cy="432"/>
          </a:xfrm>
        </p:grpSpPr>
        <p:sp>
          <p:nvSpPr>
            <p:cNvPr id="15378" name="Line 29"/>
            <p:cNvSpPr>
              <a:spLocks noChangeShapeType="1"/>
            </p:cNvSpPr>
            <p:nvPr/>
          </p:nvSpPr>
          <p:spPr bwMode="auto">
            <a:xfrm>
              <a:off x="864" y="144"/>
              <a:ext cx="48" cy="288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79" name="Line 30"/>
            <p:cNvSpPr>
              <a:spLocks noChangeShapeType="1"/>
            </p:cNvSpPr>
            <p:nvPr/>
          </p:nvSpPr>
          <p:spPr bwMode="auto">
            <a:xfrm>
              <a:off x="960" y="48"/>
              <a:ext cx="864" cy="144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80" name="Line 31"/>
            <p:cNvSpPr>
              <a:spLocks noChangeShapeType="1"/>
            </p:cNvSpPr>
            <p:nvPr/>
          </p:nvSpPr>
          <p:spPr bwMode="auto">
            <a:xfrm flipV="1">
              <a:off x="1056" y="240"/>
              <a:ext cx="720" cy="144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81" name="Line 32"/>
            <p:cNvSpPr>
              <a:spLocks noChangeShapeType="1"/>
            </p:cNvSpPr>
            <p:nvPr/>
          </p:nvSpPr>
          <p:spPr bwMode="auto">
            <a:xfrm flipV="1">
              <a:off x="2064" y="0"/>
              <a:ext cx="480" cy="192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82" name="Line 33"/>
            <p:cNvSpPr>
              <a:spLocks noChangeShapeType="1"/>
            </p:cNvSpPr>
            <p:nvPr/>
          </p:nvSpPr>
          <p:spPr bwMode="auto">
            <a:xfrm>
              <a:off x="2736" y="0"/>
              <a:ext cx="288" cy="96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83" name="Line 34"/>
            <p:cNvSpPr>
              <a:spLocks noChangeShapeType="1"/>
            </p:cNvSpPr>
            <p:nvPr/>
          </p:nvSpPr>
          <p:spPr bwMode="auto">
            <a:xfrm>
              <a:off x="2016" y="288"/>
              <a:ext cx="1728" cy="0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84" name="Line 35"/>
            <p:cNvSpPr>
              <a:spLocks noChangeShapeType="1"/>
            </p:cNvSpPr>
            <p:nvPr/>
          </p:nvSpPr>
          <p:spPr bwMode="auto">
            <a:xfrm>
              <a:off x="3264" y="96"/>
              <a:ext cx="432" cy="144"/>
            </a:xfrm>
            <a:prstGeom prst="line">
              <a:avLst/>
            </a:prstGeom>
            <a:noFill/>
            <a:ln w="38100">
              <a:solidFill>
                <a:srgbClr val="CC00FF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Generalized Relaying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00050" y="4237038"/>
            <a:ext cx="87439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0000CC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800" dirty="0">
                <a:solidFill>
                  <a:srgbClr val="0000CC"/>
                </a:solidFill>
                <a:latin typeface="Garamond" pitchFamily="18" charset="0"/>
              </a:rPr>
              <a:t>Relaying strategies:</a:t>
            </a:r>
          </a:p>
          <a:p>
            <a:pPr marL="800100" lvl="1" indent="-342900">
              <a:spcBef>
                <a:spcPct val="20000"/>
              </a:spcBef>
              <a:buClr>
                <a:srgbClr val="0000CC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800" dirty="0">
                <a:solidFill>
                  <a:srgbClr val="0000CC"/>
                </a:solidFill>
                <a:latin typeface="Garamond" pitchFamily="18" charset="0"/>
              </a:rPr>
              <a:t>Relay can forward </a:t>
            </a:r>
            <a:r>
              <a:rPr lang="en-US" sz="2800" dirty="0" smtClean="0">
                <a:solidFill>
                  <a:srgbClr val="0000CC"/>
                </a:solidFill>
                <a:latin typeface="Garamond" pitchFamily="18" charset="0"/>
              </a:rPr>
              <a:t>all or part of the messages </a:t>
            </a:r>
            <a:endParaRPr lang="en-US" sz="2800" dirty="0">
              <a:solidFill>
                <a:srgbClr val="0000CC"/>
              </a:solidFill>
              <a:latin typeface="Garamond" pitchFamily="18" charset="0"/>
            </a:endParaRPr>
          </a:p>
          <a:p>
            <a:pPr marL="1257300" lvl="2" indent="-342900">
              <a:spcBef>
                <a:spcPct val="20000"/>
              </a:spcBef>
              <a:buClr>
                <a:srgbClr val="0000CC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400" dirty="0" smtClean="0">
                <a:solidFill>
                  <a:srgbClr val="0000CC"/>
                </a:solidFill>
                <a:latin typeface="Garamond" pitchFamily="18" charset="0"/>
              </a:rPr>
              <a:t>Much room for innovation</a:t>
            </a:r>
            <a:endParaRPr lang="en-US" sz="2400" dirty="0">
              <a:solidFill>
                <a:srgbClr val="0000CC"/>
              </a:solidFill>
              <a:latin typeface="Garamond" pitchFamily="18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0000CC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800" dirty="0">
                <a:solidFill>
                  <a:srgbClr val="0000CC"/>
                </a:solidFill>
                <a:latin typeface="+mj-lt"/>
              </a:rPr>
              <a:t>Relay can forward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interference </a:t>
            </a:r>
          </a:p>
          <a:p>
            <a:pPr marL="1257300" lvl="2" indent="-342900">
              <a:spcBef>
                <a:spcPct val="20000"/>
              </a:spcBef>
              <a:buClr>
                <a:srgbClr val="0000CC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400" dirty="0">
                <a:solidFill>
                  <a:srgbClr val="0000CC"/>
                </a:solidFill>
                <a:latin typeface="+mj-lt"/>
              </a:rPr>
              <a:t>To help subtract it out</a:t>
            </a:r>
          </a:p>
        </p:txBody>
      </p:sp>
      <p:grpSp>
        <p:nvGrpSpPr>
          <p:cNvPr id="21508" name="Group 7"/>
          <p:cNvGrpSpPr>
            <a:grpSpLocks/>
          </p:cNvGrpSpPr>
          <p:nvPr/>
        </p:nvGrpSpPr>
        <p:grpSpPr bwMode="auto">
          <a:xfrm>
            <a:off x="1408113" y="1685925"/>
            <a:ext cx="6099175" cy="2349500"/>
            <a:chOff x="949" y="1039"/>
            <a:chExt cx="3842" cy="1480"/>
          </a:xfrm>
        </p:grpSpPr>
        <p:sp>
          <p:nvSpPr>
            <p:cNvPr id="40965" name="Oval 8"/>
            <p:cNvSpPr>
              <a:spLocks noChangeArrowheads="1"/>
            </p:cNvSpPr>
            <p:nvPr/>
          </p:nvSpPr>
          <p:spPr bwMode="auto">
            <a:xfrm rot="-5400000">
              <a:off x="1530" y="2284"/>
              <a:ext cx="108" cy="103"/>
            </a:xfrm>
            <a:prstGeom prst="ellipse">
              <a:avLst/>
            </a:prstGeom>
            <a:solidFill>
              <a:srgbClr val="0000CC"/>
            </a:solidFill>
            <a:ln w="25400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rgbClr val="FF9966"/>
                </a:solidFill>
                <a:latin typeface="+mj-lt"/>
              </a:endParaRPr>
            </a:p>
          </p:txBody>
        </p:sp>
        <p:sp>
          <p:nvSpPr>
            <p:cNvPr id="40966" name="Oval 9"/>
            <p:cNvSpPr>
              <a:spLocks noChangeArrowheads="1"/>
            </p:cNvSpPr>
            <p:nvPr/>
          </p:nvSpPr>
          <p:spPr bwMode="auto">
            <a:xfrm rot="-5400000">
              <a:off x="2576" y="1663"/>
              <a:ext cx="108" cy="103"/>
            </a:xfrm>
            <a:prstGeom prst="ellipse">
              <a:avLst/>
            </a:prstGeom>
            <a:solidFill>
              <a:srgbClr val="A50021"/>
            </a:solidFill>
            <a:ln w="25400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rgbClr val="FF9966"/>
                </a:solidFill>
                <a:latin typeface="+mj-lt"/>
              </a:endParaRPr>
            </a:p>
          </p:txBody>
        </p:sp>
        <p:sp>
          <p:nvSpPr>
            <p:cNvPr id="40967" name="Oval 10"/>
            <p:cNvSpPr>
              <a:spLocks noChangeArrowheads="1"/>
            </p:cNvSpPr>
            <p:nvPr/>
          </p:nvSpPr>
          <p:spPr bwMode="auto">
            <a:xfrm rot="-5400000">
              <a:off x="1530" y="1144"/>
              <a:ext cx="108" cy="103"/>
            </a:xfrm>
            <a:prstGeom prst="ellipse">
              <a:avLst/>
            </a:prstGeom>
            <a:solidFill>
              <a:srgbClr val="0000CC"/>
            </a:solidFill>
            <a:ln w="25400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rgbClr val="FF9966"/>
                </a:solidFill>
                <a:latin typeface="+mj-lt"/>
              </a:endParaRPr>
            </a:p>
          </p:txBody>
        </p:sp>
        <p:sp>
          <p:nvSpPr>
            <p:cNvPr id="40968" name="Oval 11"/>
            <p:cNvSpPr>
              <a:spLocks noChangeArrowheads="1"/>
            </p:cNvSpPr>
            <p:nvPr/>
          </p:nvSpPr>
          <p:spPr bwMode="auto">
            <a:xfrm rot="-5400000">
              <a:off x="3550" y="1105"/>
              <a:ext cx="108" cy="103"/>
            </a:xfrm>
            <a:prstGeom prst="ellipse">
              <a:avLst/>
            </a:prstGeom>
            <a:solidFill>
              <a:srgbClr val="33CC33"/>
            </a:solidFill>
            <a:ln w="25400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rgbClr val="FF9966"/>
                </a:solidFill>
                <a:latin typeface="+mj-lt"/>
              </a:endParaRPr>
            </a:p>
          </p:txBody>
        </p:sp>
        <p:sp>
          <p:nvSpPr>
            <p:cNvPr id="40969" name="Oval 12"/>
            <p:cNvSpPr>
              <a:spLocks noChangeArrowheads="1"/>
            </p:cNvSpPr>
            <p:nvPr/>
          </p:nvSpPr>
          <p:spPr bwMode="auto">
            <a:xfrm rot="-5400000">
              <a:off x="3556" y="2285"/>
              <a:ext cx="108" cy="103"/>
            </a:xfrm>
            <a:prstGeom prst="ellipse">
              <a:avLst/>
            </a:prstGeom>
            <a:solidFill>
              <a:srgbClr val="33CC33"/>
            </a:solidFill>
            <a:ln w="25400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rgbClr val="FF9966"/>
                </a:solidFill>
                <a:latin typeface="+mj-lt"/>
              </a:endParaRPr>
            </a:p>
          </p:txBody>
        </p:sp>
        <p:sp>
          <p:nvSpPr>
            <p:cNvPr id="40970" name="Text Box 13"/>
            <p:cNvSpPr txBox="1">
              <a:spLocks noChangeArrowheads="1"/>
            </p:cNvSpPr>
            <p:nvPr/>
          </p:nvSpPr>
          <p:spPr bwMode="auto">
            <a:xfrm>
              <a:off x="965" y="1084"/>
              <a:ext cx="72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 dirty="0">
                  <a:solidFill>
                    <a:srgbClr val="0000CC"/>
                  </a:solidFill>
                  <a:latin typeface="+mj-lt"/>
                </a:rPr>
                <a:t>TX1</a:t>
              </a:r>
            </a:p>
          </p:txBody>
        </p:sp>
        <p:sp>
          <p:nvSpPr>
            <p:cNvPr id="40971" name="Text Box 14"/>
            <p:cNvSpPr txBox="1">
              <a:spLocks noChangeArrowheads="1"/>
            </p:cNvSpPr>
            <p:nvPr/>
          </p:nvSpPr>
          <p:spPr bwMode="auto">
            <a:xfrm>
              <a:off x="949" y="2225"/>
              <a:ext cx="72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 dirty="0">
                  <a:solidFill>
                    <a:srgbClr val="0000CC"/>
                  </a:solidFill>
                  <a:latin typeface="+mj-lt"/>
                </a:rPr>
                <a:t>TX2</a:t>
              </a:r>
            </a:p>
          </p:txBody>
        </p:sp>
        <p:sp>
          <p:nvSpPr>
            <p:cNvPr id="40972" name="Text Box 15"/>
            <p:cNvSpPr txBox="1">
              <a:spLocks noChangeArrowheads="1"/>
            </p:cNvSpPr>
            <p:nvPr/>
          </p:nvSpPr>
          <p:spPr bwMode="auto">
            <a:xfrm>
              <a:off x="2209" y="1430"/>
              <a:ext cx="85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0066"/>
                  </a:solidFill>
                  <a:latin typeface="+mj-lt"/>
                </a:rPr>
                <a:t>relay</a:t>
              </a:r>
            </a:p>
          </p:txBody>
        </p:sp>
        <p:sp>
          <p:nvSpPr>
            <p:cNvPr id="40973" name="Text Box 16"/>
            <p:cNvSpPr txBox="1">
              <a:spLocks noChangeArrowheads="1"/>
            </p:cNvSpPr>
            <p:nvPr/>
          </p:nvSpPr>
          <p:spPr bwMode="auto">
            <a:xfrm>
              <a:off x="3448" y="2286"/>
              <a:ext cx="85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 dirty="0">
                  <a:solidFill>
                    <a:srgbClr val="33CC33"/>
                  </a:solidFill>
                  <a:latin typeface="+mj-lt"/>
                </a:rPr>
                <a:t>RX2</a:t>
              </a:r>
            </a:p>
          </p:txBody>
        </p:sp>
        <p:sp>
          <p:nvSpPr>
            <p:cNvPr id="40974" name="Text Box 17"/>
            <p:cNvSpPr txBox="1">
              <a:spLocks noChangeArrowheads="1"/>
            </p:cNvSpPr>
            <p:nvPr/>
          </p:nvSpPr>
          <p:spPr bwMode="auto">
            <a:xfrm>
              <a:off x="3421" y="1039"/>
              <a:ext cx="85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 dirty="0">
                  <a:solidFill>
                    <a:srgbClr val="33CC33"/>
                  </a:solidFill>
                  <a:latin typeface="+mj-lt"/>
                </a:rPr>
                <a:t>RX1</a:t>
              </a:r>
            </a:p>
          </p:txBody>
        </p:sp>
        <p:sp>
          <p:nvSpPr>
            <p:cNvPr id="40975" name="Line 18"/>
            <p:cNvSpPr>
              <a:spLocks noChangeShapeType="1"/>
            </p:cNvSpPr>
            <p:nvPr/>
          </p:nvSpPr>
          <p:spPr bwMode="auto">
            <a:xfrm flipV="1">
              <a:off x="1696" y="1736"/>
              <a:ext cx="864" cy="504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0976" name="Line 19"/>
            <p:cNvSpPr>
              <a:spLocks noChangeShapeType="1"/>
            </p:cNvSpPr>
            <p:nvPr/>
          </p:nvSpPr>
          <p:spPr bwMode="auto">
            <a:xfrm flipV="1">
              <a:off x="2689" y="1183"/>
              <a:ext cx="864" cy="504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0977" name="Line 20"/>
            <p:cNvSpPr>
              <a:spLocks noChangeShapeType="1"/>
            </p:cNvSpPr>
            <p:nvPr/>
          </p:nvSpPr>
          <p:spPr bwMode="auto">
            <a:xfrm>
              <a:off x="1697" y="1200"/>
              <a:ext cx="856" cy="50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0978" name="Line 21"/>
            <p:cNvSpPr>
              <a:spLocks noChangeShapeType="1"/>
            </p:cNvSpPr>
            <p:nvPr/>
          </p:nvSpPr>
          <p:spPr bwMode="auto">
            <a:xfrm>
              <a:off x="2706" y="1793"/>
              <a:ext cx="856" cy="543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0979" name="Text Box 22"/>
            <p:cNvSpPr txBox="1">
              <a:spLocks noChangeArrowheads="1"/>
            </p:cNvSpPr>
            <p:nvPr/>
          </p:nvSpPr>
          <p:spPr bwMode="auto">
            <a:xfrm>
              <a:off x="1689" y="1148"/>
              <a:ext cx="5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 i="1">
                  <a:solidFill>
                    <a:srgbClr val="000000"/>
                  </a:solidFill>
                  <a:latin typeface="+mj-lt"/>
                </a:rPr>
                <a:t>X</a:t>
              </a:r>
              <a:r>
                <a:rPr lang="en-US" sz="1800" i="1" baseline="-25000">
                  <a:solidFill>
                    <a:srgbClr val="000000"/>
                  </a:solidFill>
                  <a:latin typeface="+mj-lt"/>
                </a:rPr>
                <a:t>1</a:t>
              </a:r>
            </a:p>
          </p:txBody>
        </p:sp>
        <p:sp>
          <p:nvSpPr>
            <p:cNvPr id="40980" name="Text Box 23"/>
            <p:cNvSpPr txBox="1">
              <a:spLocks noChangeArrowheads="1"/>
            </p:cNvSpPr>
            <p:nvPr/>
          </p:nvSpPr>
          <p:spPr bwMode="auto">
            <a:xfrm>
              <a:off x="1762" y="2117"/>
              <a:ext cx="5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 i="1">
                  <a:solidFill>
                    <a:srgbClr val="000000"/>
                  </a:solidFill>
                  <a:latin typeface="+mj-lt"/>
                </a:rPr>
                <a:t>X</a:t>
              </a:r>
              <a:r>
                <a:rPr lang="en-US" sz="1800" i="1" baseline="-25000">
                  <a:solidFill>
                    <a:srgbClr val="000000"/>
                  </a:solidFill>
                  <a:latin typeface="+mj-lt"/>
                </a:rPr>
                <a:t>2</a:t>
              </a:r>
            </a:p>
          </p:txBody>
        </p:sp>
        <p:sp>
          <p:nvSpPr>
            <p:cNvPr id="40981" name="Text Box 24"/>
            <p:cNvSpPr txBox="1">
              <a:spLocks noChangeArrowheads="1"/>
            </p:cNvSpPr>
            <p:nvPr/>
          </p:nvSpPr>
          <p:spPr bwMode="auto">
            <a:xfrm>
              <a:off x="1578" y="1605"/>
              <a:ext cx="10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 i="1" dirty="0">
                  <a:solidFill>
                    <a:srgbClr val="000000"/>
                  </a:solidFill>
                  <a:latin typeface="+mj-lt"/>
                </a:rPr>
                <a:t>Y</a:t>
              </a:r>
              <a:r>
                <a:rPr lang="en-US" sz="1800" i="1" baseline="-25000" dirty="0">
                  <a:solidFill>
                    <a:srgbClr val="000000"/>
                  </a:solidFill>
                  <a:latin typeface="+mj-lt"/>
                </a:rPr>
                <a:t>3</a:t>
              </a:r>
              <a:r>
                <a:rPr lang="en-US" sz="1800" i="1" dirty="0">
                  <a:solidFill>
                    <a:srgbClr val="000000"/>
                  </a:solidFill>
                  <a:latin typeface="+mj-lt"/>
                </a:rPr>
                <a:t>=X</a:t>
              </a:r>
              <a:r>
                <a:rPr lang="en-US" sz="1800" i="1" baseline="-25000" dirty="0">
                  <a:solidFill>
                    <a:srgbClr val="000000"/>
                  </a:solidFill>
                  <a:latin typeface="+mj-lt"/>
                </a:rPr>
                <a:t>1</a:t>
              </a:r>
              <a:r>
                <a:rPr lang="en-US" sz="1800" i="1" dirty="0">
                  <a:solidFill>
                    <a:srgbClr val="000000"/>
                  </a:solidFill>
                  <a:latin typeface="+mj-lt"/>
                </a:rPr>
                <a:t>+X</a:t>
              </a:r>
              <a:r>
                <a:rPr lang="en-US" sz="1800" i="1" baseline="-25000" dirty="0">
                  <a:solidFill>
                    <a:srgbClr val="000000"/>
                  </a:solidFill>
                  <a:latin typeface="+mj-lt"/>
                </a:rPr>
                <a:t>2</a:t>
              </a:r>
              <a:r>
                <a:rPr lang="en-US" sz="1800" i="1" dirty="0">
                  <a:solidFill>
                    <a:srgbClr val="000000"/>
                  </a:solidFill>
                  <a:latin typeface="+mj-lt"/>
                </a:rPr>
                <a:t>+Z</a:t>
              </a:r>
              <a:r>
                <a:rPr lang="en-US" sz="1800" i="1" baseline="-25000" dirty="0">
                  <a:solidFill>
                    <a:srgbClr val="000000"/>
                  </a:solidFill>
                  <a:latin typeface="+mj-lt"/>
                </a:rPr>
                <a:t>3</a:t>
              </a:r>
            </a:p>
          </p:txBody>
        </p:sp>
        <p:sp>
          <p:nvSpPr>
            <p:cNvPr id="40982" name="Text Box 25"/>
            <p:cNvSpPr txBox="1">
              <a:spLocks noChangeArrowheads="1"/>
            </p:cNvSpPr>
            <p:nvPr/>
          </p:nvSpPr>
          <p:spPr bwMode="auto">
            <a:xfrm>
              <a:off x="3419" y="1238"/>
              <a:ext cx="129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 i="1" dirty="0">
                  <a:solidFill>
                    <a:srgbClr val="000000"/>
                  </a:solidFill>
                  <a:latin typeface="+mj-lt"/>
                </a:rPr>
                <a:t>Y</a:t>
              </a:r>
              <a:r>
                <a:rPr lang="en-US" sz="1800" i="1" baseline="-25000" dirty="0">
                  <a:solidFill>
                    <a:srgbClr val="000000"/>
                  </a:solidFill>
                  <a:latin typeface="+mj-lt"/>
                </a:rPr>
                <a:t>4</a:t>
              </a:r>
              <a:r>
                <a:rPr lang="en-US" sz="1800" i="1" dirty="0">
                  <a:solidFill>
                    <a:srgbClr val="000000"/>
                  </a:solidFill>
                  <a:latin typeface="+mj-lt"/>
                </a:rPr>
                <a:t>=X</a:t>
              </a:r>
              <a:r>
                <a:rPr lang="en-US" sz="1800" i="1" baseline="-25000" dirty="0">
                  <a:solidFill>
                    <a:srgbClr val="000000"/>
                  </a:solidFill>
                  <a:latin typeface="+mj-lt"/>
                </a:rPr>
                <a:t>1</a:t>
              </a:r>
              <a:r>
                <a:rPr lang="en-US" sz="1800" i="1" dirty="0">
                  <a:solidFill>
                    <a:srgbClr val="000000"/>
                  </a:solidFill>
                  <a:latin typeface="+mj-lt"/>
                </a:rPr>
                <a:t>+X</a:t>
              </a:r>
              <a:r>
                <a:rPr lang="en-US" sz="1800" i="1" baseline="-25000" dirty="0">
                  <a:solidFill>
                    <a:srgbClr val="000000"/>
                  </a:solidFill>
                  <a:latin typeface="+mj-lt"/>
                </a:rPr>
                <a:t>2</a:t>
              </a:r>
              <a:r>
                <a:rPr lang="en-US" sz="1800" i="1" dirty="0">
                  <a:solidFill>
                    <a:srgbClr val="000000"/>
                  </a:solidFill>
                  <a:latin typeface="+mj-lt"/>
                </a:rPr>
                <a:t>+X</a:t>
              </a:r>
              <a:r>
                <a:rPr lang="en-US" sz="1800" i="1" baseline="-25000" dirty="0">
                  <a:solidFill>
                    <a:srgbClr val="000000"/>
                  </a:solidFill>
                  <a:latin typeface="+mj-lt"/>
                </a:rPr>
                <a:t>3</a:t>
              </a:r>
              <a:r>
                <a:rPr lang="en-US" sz="1800" i="1" dirty="0">
                  <a:solidFill>
                    <a:srgbClr val="000000"/>
                  </a:solidFill>
                  <a:latin typeface="+mj-lt"/>
                </a:rPr>
                <a:t>+Z</a:t>
              </a:r>
              <a:r>
                <a:rPr lang="en-US" sz="1800" i="1" baseline="-25000" dirty="0">
                  <a:solidFill>
                    <a:srgbClr val="000000"/>
                  </a:solidFill>
                  <a:latin typeface="+mj-lt"/>
                </a:rPr>
                <a:t>4</a:t>
              </a:r>
            </a:p>
          </p:txBody>
        </p:sp>
        <p:sp>
          <p:nvSpPr>
            <p:cNvPr id="40983" name="Text Box 26"/>
            <p:cNvSpPr txBox="1">
              <a:spLocks noChangeArrowheads="1"/>
            </p:cNvSpPr>
            <p:nvPr/>
          </p:nvSpPr>
          <p:spPr bwMode="auto">
            <a:xfrm>
              <a:off x="3420" y="2015"/>
              <a:ext cx="137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 i="1" dirty="0">
                  <a:solidFill>
                    <a:srgbClr val="000000"/>
                  </a:solidFill>
                  <a:latin typeface="+mj-lt"/>
                </a:rPr>
                <a:t>Y</a:t>
              </a:r>
              <a:r>
                <a:rPr lang="en-US" sz="1800" i="1" baseline="-25000" dirty="0">
                  <a:solidFill>
                    <a:srgbClr val="000000"/>
                  </a:solidFill>
                  <a:latin typeface="+mj-lt"/>
                </a:rPr>
                <a:t>5</a:t>
              </a:r>
              <a:r>
                <a:rPr lang="en-US" sz="1800" i="1" dirty="0">
                  <a:solidFill>
                    <a:srgbClr val="000000"/>
                  </a:solidFill>
                  <a:latin typeface="+mj-lt"/>
                </a:rPr>
                <a:t>=X</a:t>
              </a:r>
              <a:r>
                <a:rPr lang="en-US" sz="1800" i="1" baseline="-25000" dirty="0">
                  <a:solidFill>
                    <a:srgbClr val="000000"/>
                  </a:solidFill>
                  <a:latin typeface="+mj-lt"/>
                </a:rPr>
                <a:t>1</a:t>
              </a:r>
              <a:r>
                <a:rPr lang="en-US" sz="1800" i="1" dirty="0">
                  <a:solidFill>
                    <a:srgbClr val="000000"/>
                  </a:solidFill>
                  <a:latin typeface="+mj-lt"/>
                </a:rPr>
                <a:t>+X</a:t>
              </a:r>
              <a:r>
                <a:rPr lang="en-US" sz="1800" i="1" baseline="-25000" dirty="0">
                  <a:solidFill>
                    <a:srgbClr val="000000"/>
                  </a:solidFill>
                  <a:latin typeface="+mj-lt"/>
                </a:rPr>
                <a:t>2</a:t>
              </a:r>
              <a:r>
                <a:rPr lang="en-US" sz="1800" i="1" dirty="0">
                  <a:solidFill>
                    <a:srgbClr val="000000"/>
                  </a:solidFill>
                  <a:latin typeface="+mj-lt"/>
                </a:rPr>
                <a:t>+X</a:t>
              </a:r>
              <a:r>
                <a:rPr lang="en-US" sz="1800" i="1" baseline="-25000" dirty="0">
                  <a:solidFill>
                    <a:srgbClr val="000000"/>
                  </a:solidFill>
                  <a:latin typeface="+mj-lt"/>
                </a:rPr>
                <a:t>3</a:t>
              </a:r>
              <a:r>
                <a:rPr lang="en-US" sz="1800" i="1" dirty="0">
                  <a:solidFill>
                    <a:srgbClr val="000000"/>
                  </a:solidFill>
                  <a:latin typeface="+mj-lt"/>
                </a:rPr>
                <a:t>+Z</a:t>
              </a:r>
              <a:r>
                <a:rPr lang="en-US" sz="1800" i="1" baseline="-25000" dirty="0">
                  <a:solidFill>
                    <a:srgbClr val="000000"/>
                  </a:solidFill>
                  <a:latin typeface="+mj-lt"/>
                </a:rPr>
                <a:t>5</a:t>
              </a:r>
            </a:p>
          </p:txBody>
        </p:sp>
        <p:sp>
          <p:nvSpPr>
            <p:cNvPr id="40984" name="Line 27"/>
            <p:cNvSpPr>
              <a:spLocks noChangeShapeType="1"/>
            </p:cNvSpPr>
            <p:nvPr/>
          </p:nvSpPr>
          <p:spPr bwMode="auto">
            <a:xfrm flipV="1">
              <a:off x="1704" y="1168"/>
              <a:ext cx="1768" cy="16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0985" name="Line 28"/>
            <p:cNvSpPr>
              <a:spLocks noChangeShapeType="1"/>
            </p:cNvSpPr>
            <p:nvPr/>
          </p:nvSpPr>
          <p:spPr bwMode="auto">
            <a:xfrm flipV="1">
              <a:off x="1713" y="2337"/>
              <a:ext cx="1768" cy="16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0986" name="Text Box 29"/>
            <p:cNvSpPr txBox="1">
              <a:spLocks noChangeArrowheads="1"/>
            </p:cNvSpPr>
            <p:nvPr/>
          </p:nvSpPr>
          <p:spPr bwMode="auto">
            <a:xfrm>
              <a:off x="2579" y="1614"/>
              <a:ext cx="99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 i="1" dirty="0">
                  <a:solidFill>
                    <a:srgbClr val="000000"/>
                  </a:solidFill>
                  <a:latin typeface="+mj-lt"/>
                </a:rPr>
                <a:t>X</a:t>
              </a:r>
              <a:r>
                <a:rPr lang="en-US" sz="1800" i="1" baseline="-25000" dirty="0">
                  <a:solidFill>
                    <a:srgbClr val="000000"/>
                  </a:solidFill>
                  <a:latin typeface="+mj-lt"/>
                </a:rPr>
                <a:t>3</a:t>
              </a:r>
              <a:r>
                <a:rPr lang="en-US" sz="1800" i="1" dirty="0">
                  <a:solidFill>
                    <a:srgbClr val="000000"/>
                  </a:solidFill>
                  <a:latin typeface="+mj-lt"/>
                </a:rPr>
                <a:t>= f(Y</a:t>
              </a:r>
              <a:r>
                <a:rPr lang="en-US" sz="1800" i="1" baseline="-25000" dirty="0">
                  <a:solidFill>
                    <a:srgbClr val="000000"/>
                  </a:solidFill>
                  <a:latin typeface="+mj-lt"/>
                </a:rPr>
                <a:t>3</a:t>
              </a:r>
              <a:r>
                <a:rPr lang="en-US" sz="1800" i="1" dirty="0">
                  <a:solidFill>
                    <a:srgbClr val="000000"/>
                  </a:solidFill>
                  <a:latin typeface="+mj-lt"/>
                </a:rPr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Gains</a:t>
            </a:r>
          </a:p>
        </p:txBody>
      </p:sp>
      <p:pic>
        <p:nvPicPr>
          <p:cNvPr id="22531" name="Picture 931" descr="pentagonMay2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548" y="2557669"/>
            <a:ext cx="4926853" cy="3695700"/>
          </a:xfrm>
          <a:noFill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4900" y="3064248"/>
            <a:ext cx="4229100" cy="3793751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25004" y="1918804"/>
            <a:ext cx="4020652" cy="584775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Multisource Multicast</a:t>
            </a:r>
            <a:endParaRPr lang="en-US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2952" y="2415209"/>
            <a:ext cx="3720890" cy="584775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Multisource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Unicast</a:t>
            </a:r>
            <a:endParaRPr lang="en-US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37513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mtClean="0"/>
              <a:t>Intelligence beyond Cooperation: Cognition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74650" y="1876425"/>
            <a:ext cx="8404225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Cognitive radios can support new wireless users in existing crowded spectrum</a:t>
            </a:r>
          </a:p>
          <a:p>
            <a:pPr lvl="1"/>
            <a:r>
              <a:rPr lang="en-US" sz="2400" u="sng" smtClean="0"/>
              <a:t>Without degrading performance of existing users</a:t>
            </a:r>
          </a:p>
          <a:p>
            <a:pPr lvl="1">
              <a:lnSpc>
                <a:spcPct val="50000"/>
              </a:lnSpc>
            </a:pPr>
            <a:endParaRPr lang="en-US" smtClean="0"/>
          </a:p>
          <a:p>
            <a:pPr>
              <a:lnSpc>
                <a:spcPct val="80000"/>
              </a:lnSpc>
            </a:pPr>
            <a:r>
              <a:rPr lang="en-US" sz="2800" smtClean="0"/>
              <a:t>Utilize advanced communication and signal processing techniques</a:t>
            </a:r>
          </a:p>
          <a:p>
            <a:pPr lvl="1"/>
            <a:r>
              <a:rPr lang="en-US" sz="2400" smtClean="0"/>
              <a:t>Coupled with novel spectrum allocation policies</a:t>
            </a:r>
          </a:p>
          <a:p>
            <a:pPr lvl="1">
              <a:lnSpc>
                <a:spcPct val="50000"/>
              </a:lnSpc>
            </a:pPr>
            <a:endParaRPr lang="en-US" smtClean="0"/>
          </a:p>
          <a:p>
            <a:pPr>
              <a:lnSpc>
                <a:spcPct val="80000"/>
              </a:lnSpc>
            </a:pPr>
            <a:r>
              <a:rPr lang="en-US" sz="2800" smtClean="0"/>
              <a:t>Technology could </a:t>
            </a:r>
          </a:p>
          <a:p>
            <a:pPr lvl="1"/>
            <a:r>
              <a:rPr lang="en-US" sz="2400" smtClean="0"/>
              <a:t>Revolutionize the way spectrum is allocated worldwide </a:t>
            </a:r>
          </a:p>
          <a:p>
            <a:pPr lvl="1"/>
            <a:r>
              <a:rPr lang="en-US" sz="2400" smtClean="0"/>
              <a:t>Provide sufficient bandwidth to support higher quality and higher data rate products and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Cognitive Radio Paradigms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30200" y="1739900"/>
            <a:ext cx="8001000" cy="4114800"/>
          </a:xfrm>
        </p:spPr>
        <p:txBody>
          <a:bodyPr/>
          <a:lstStyle/>
          <a:p>
            <a:r>
              <a:rPr lang="en-US" smtClean="0"/>
              <a:t>Underlay</a:t>
            </a:r>
          </a:p>
          <a:p>
            <a:pPr lvl="1"/>
            <a:r>
              <a:rPr lang="en-US" smtClean="0"/>
              <a:t>Cognitive radios constrained to cause minimal interference to noncognitive radios </a:t>
            </a:r>
          </a:p>
          <a:p>
            <a:pPr lvl="1">
              <a:lnSpc>
                <a:spcPct val="20000"/>
              </a:lnSpc>
            </a:pPr>
            <a:endParaRPr lang="en-US" smtClean="0"/>
          </a:p>
          <a:p>
            <a:r>
              <a:rPr lang="en-US" smtClean="0"/>
              <a:t>Interweave</a:t>
            </a:r>
          </a:p>
          <a:p>
            <a:pPr lvl="1"/>
            <a:r>
              <a:rPr lang="en-US" smtClean="0"/>
              <a:t>Cognitive radios find and exploit spectral holes to avoid interfering with noncognitive radios</a:t>
            </a:r>
          </a:p>
          <a:p>
            <a:pPr lvl="1">
              <a:lnSpc>
                <a:spcPct val="20000"/>
              </a:lnSpc>
            </a:pPr>
            <a:endParaRPr lang="en-US" smtClean="0"/>
          </a:p>
          <a:p>
            <a:r>
              <a:rPr lang="en-US" smtClean="0"/>
              <a:t>Overlay</a:t>
            </a:r>
          </a:p>
          <a:p>
            <a:pPr lvl="1"/>
            <a:r>
              <a:rPr lang="en-US" smtClean="0"/>
              <a:t>Cognitive radios overhear and enhance noncognitive radio transmissions</a:t>
            </a:r>
          </a:p>
          <a:p>
            <a:endParaRPr lang="en-US" smtClean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707313" y="2082800"/>
            <a:ext cx="1436687" cy="4646613"/>
            <a:chOff x="7707388" y="2082800"/>
            <a:chExt cx="1436612" cy="4646831"/>
          </a:xfrm>
        </p:grpSpPr>
        <p:sp>
          <p:nvSpPr>
            <p:cNvPr id="29701" name="Down Arrow 3"/>
            <p:cNvSpPr>
              <a:spLocks noChangeArrowheads="1"/>
            </p:cNvSpPr>
            <p:nvPr/>
          </p:nvSpPr>
          <p:spPr bwMode="auto">
            <a:xfrm>
              <a:off x="8153400" y="2082800"/>
              <a:ext cx="723900" cy="3987800"/>
            </a:xfrm>
            <a:prstGeom prst="downArrow">
              <a:avLst>
                <a:gd name="adj1" fmla="val 50000"/>
                <a:gd name="adj2" fmla="val 50013"/>
              </a:avLst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707388" y="6083488"/>
              <a:ext cx="1436612" cy="6461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60000"/>
                </a:lnSpc>
                <a:defRPr/>
              </a:pPr>
              <a:r>
                <a:rPr lang="en-US" sz="2000" dirty="0">
                  <a:solidFill>
                    <a:srgbClr val="FF3399"/>
                  </a:solidFill>
                  <a:latin typeface="+mj-lt"/>
                </a:rPr>
                <a:t>Knowledge</a:t>
              </a:r>
            </a:p>
            <a:p>
              <a:pPr algn="ctr">
                <a:lnSpc>
                  <a:spcPct val="60000"/>
                </a:lnSpc>
                <a:defRPr/>
              </a:pPr>
              <a:r>
                <a:rPr lang="en-US" sz="2000" dirty="0">
                  <a:solidFill>
                    <a:srgbClr val="FF3399"/>
                  </a:solidFill>
                  <a:latin typeface="+mj-lt"/>
                </a:rPr>
                <a:t>and</a:t>
              </a:r>
            </a:p>
            <a:p>
              <a:pPr algn="ctr">
                <a:lnSpc>
                  <a:spcPct val="60000"/>
                </a:lnSpc>
                <a:defRPr/>
              </a:pPr>
              <a:r>
                <a:rPr lang="en-US" sz="2000" dirty="0">
                  <a:solidFill>
                    <a:srgbClr val="FF3399"/>
                  </a:solidFill>
                  <a:latin typeface="+mj-lt"/>
                </a:rPr>
                <a:t>Complexity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Underlay Systems:</a:t>
            </a:r>
            <a:br>
              <a:rPr lang="en-US" dirty="0" smtClean="0"/>
            </a:br>
            <a:r>
              <a:rPr lang="en-US" sz="3600" i="1" dirty="0" smtClean="0"/>
              <a:t>Avoid Interference</a:t>
            </a:r>
            <a:endParaRPr lang="en-US" i="1" dirty="0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87350" y="1719263"/>
            <a:ext cx="7848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Cognitive radios determine the interference their transmission causes to noncognitive nodes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Transmit if interference below a given threshold</a:t>
            </a:r>
          </a:p>
          <a:p>
            <a:pPr>
              <a:lnSpc>
                <a:spcPct val="80000"/>
              </a:lnSpc>
            </a:pPr>
            <a:endParaRPr lang="en-US" sz="2800" smtClean="0"/>
          </a:p>
          <a:p>
            <a:pPr>
              <a:lnSpc>
                <a:spcPct val="80000"/>
              </a:lnSpc>
            </a:pPr>
            <a:endParaRPr lang="en-US" sz="2800" smtClean="0"/>
          </a:p>
          <a:p>
            <a:pPr>
              <a:lnSpc>
                <a:spcPct val="80000"/>
              </a:lnSpc>
            </a:pPr>
            <a:endParaRPr lang="en-US" sz="2800" smtClean="0"/>
          </a:p>
          <a:p>
            <a:pPr>
              <a:lnSpc>
                <a:spcPct val="80000"/>
              </a:lnSpc>
            </a:pPr>
            <a:endParaRPr lang="en-US" sz="2800" smtClean="0"/>
          </a:p>
          <a:p>
            <a:r>
              <a:rPr lang="en-US" sz="2800" smtClean="0"/>
              <a:t>The interference constraint may be met</a:t>
            </a:r>
          </a:p>
          <a:p>
            <a:pPr lvl="1"/>
            <a:r>
              <a:rPr lang="en-US" sz="2400" smtClean="0"/>
              <a:t>Via wideband signalling to maintain interference below the noise floor (spread spectrum or UWB)</a:t>
            </a:r>
          </a:p>
          <a:p>
            <a:pPr lvl="1"/>
            <a:r>
              <a:rPr lang="en-US" sz="2400" smtClean="0"/>
              <a:t>Via multiple antennas and beamforming</a:t>
            </a:r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1863725" y="3776663"/>
            <a:ext cx="409575" cy="533400"/>
            <a:chOff x="846" y="3750"/>
            <a:chExt cx="165" cy="338"/>
          </a:xfrm>
        </p:grpSpPr>
        <p:sp>
          <p:nvSpPr>
            <p:cNvPr id="30771" name="AutoShape 5"/>
            <p:cNvSpPr>
              <a:spLocks noChangeArrowheads="1"/>
            </p:cNvSpPr>
            <p:nvPr/>
          </p:nvSpPr>
          <p:spPr bwMode="auto">
            <a:xfrm rot="10800000">
              <a:off x="846" y="3750"/>
              <a:ext cx="165" cy="165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2" name="Line 6"/>
            <p:cNvSpPr>
              <a:spLocks noChangeShapeType="1"/>
            </p:cNvSpPr>
            <p:nvPr/>
          </p:nvSpPr>
          <p:spPr bwMode="auto">
            <a:xfrm>
              <a:off x="932" y="3915"/>
              <a:ext cx="0" cy="173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0725" name="Group 6"/>
          <p:cNvGrpSpPr>
            <a:grpSpLocks/>
          </p:cNvGrpSpPr>
          <p:nvPr/>
        </p:nvGrpSpPr>
        <p:grpSpPr bwMode="auto">
          <a:xfrm>
            <a:off x="3206750" y="3538538"/>
            <a:ext cx="385763" cy="523875"/>
            <a:chOff x="846" y="3750"/>
            <a:chExt cx="165" cy="338"/>
          </a:xfrm>
        </p:grpSpPr>
        <p:sp>
          <p:nvSpPr>
            <p:cNvPr id="30769" name="AutoShape 5"/>
            <p:cNvSpPr>
              <a:spLocks noChangeArrowheads="1"/>
            </p:cNvSpPr>
            <p:nvPr/>
          </p:nvSpPr>
          <p:spPr bwMode="auto">
            <a:xfrm rot="10800000">
              <a:off x="846" y="3750"/>
              <a:ext cx="165" cy="165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0" name="Line 6"/>
            <p:cNvSpPr>
              <a:spLocks noChangeShapeType="1"/>
            </p:cNvSpPr>
            <p:nvPr/>
          </p:nvSpPr>
          <p:spPr bwMode="auto">
            <a:xfrm>
              <a:off x="932" y="3915"/>
              <a:ext cx="0" cy="173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cxnSp>
        <p:nvCxnSpPr>
          <p:cNvPr id="30726" name="Straight Connector 7"/>
          <p:cNvCxnSpPr>
            <a:cxnSpLocks noChangeShapeType="1"/>
          </p:cNvCxnSpPr>
          <p:nvPr/>
        </p:nvCxnSpPr>
        <p:spPr bwMode="auto">
          <a:xfrm flipV="1">
            <a:off x="2373313" y="3565525"/>
            <a:ext cx="762000" cy="142875"/>
          </a:xfrm>
          <a:prstGeom prst="line">
            <a:avLst/>
          </a:prstGeom>
          <a:noFill/>
          <a:ln w="19050" algn="ctr">
            <a:solidFill>
              <a:schemeClr val="bg2"/>
            </a:solidFill>
            <a:round/>
            <a:headEnd/>
            <a:tailEnd type="triangle" w="med" len="med"/>
          </a:ln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V="1">
            <a:off x="5257800" y="3697288"/>
            <a:ext cx="960438" cy="49212"/>
          </a:xfrm>
          <a:prstGeom prst="line">
            <a:avLst/>
          </a:prstGeom>
          <a:noFill/>
          <a:ln w="19050" algn="ctr">
            <a:solidFill>
              <a:schemeClr val="bg2"/>
            </a:solidFill>
            <a:round/>
            <a:headEnd/>
            <a:tailEnd type="triangle" w="med" len="med"/>
          </a:ln>
        </p:spPr>
      </p:cxnSp>
      <p:sp>
        <p:nvSpPr>
          <p:cNvPr id="17" name="TextBox 16"/>
          <p:cNvSpPr txBox="1"/>
          <p:nvPr/>
        </p:nvSpPr>
        <p:spPr>
          <a:xfrm>
            <a:off x="2063750" y="3944938"/>
            <a:ext cx="6985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NCR</a:t>
            </a:r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3379788" y="3173413"/>
            <a:ext cx="1595437" cy="531812"/>
            <a:chOff x="3536925" y="3069189"/>
            <a:chExt cx="1595739" cy="531023"/>
          </a:xfrm>
        </p:grpSpPr>
        <p:sp>
          <p:nvSpPr>
            <p:cNvPr id="30767" name="Curved Down Arrow 25"/>
            <p:cNvSpPr>
              <a:spLocks noChangeArrowheads="1"/>
            </p:cNvSpPr>
            <p:nvPr/>
          </p:nvSpPr>
          <p:spPr bwMode="auto">
            <a:xfrm rot="209821" flipH="1">
              <a:off x="3536925" y="3069189"/>
              <a:ext cx="1595739" cy="364932"/>
            </a:xfrm>
            <a:prstGeom prst="curvedDownArrow">
              <a:avLst>
                <a:gd name="adj1" fmla="val 24981"/>
                <a:gd name="adj2" fmla="val 50003"/>
                <a:gd name="adj3" fmla="val 25000"/>
              </a:avLst>
            </a:prstGeom>
            <a:solidFill>
              <a:srgbClr val="FF0000"/>
            </a:solidFill>
            <a:ln w="38100" algn="ctr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79858" y="3230874"/>
              <a:ext cx="369958" cy="3693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FF0000"/>
                  </a:solidFill>
                  <a:latin typeface="+mj-lt"/>
                </a:rPr>
                <a:t>I</a:t>
              </a:r>
              <a:r>
                <a:rPr lang="en-US" sz="1800" baseline="-25000" dirty="0">
                  <a:solidFill>
                    <a:srgbClr val="FF0000"/>
                  </a:solidFill>
                  <a:latin typeface="+mj-lt"/>
                </a:rPr>
                <a:t>P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3397250" y="3678238"/>
            <a:ext cx="6985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NCR</a:t>
            </a:r>
          </a:p>
        </p:txBody>
      </p: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4743450" y="3613150"/>
            <a:ext cx="2254250" cy="650875"/>
            <a:chOff x="4743184" y="3612616"/>
            <a:chExt cx="2255108" cy="650899"/>
          </a:xfrm>
        </p:grpSpPr>
        <p:grpSp>
          <p:nvGrpSpPr>
            <p:cNvPr id="30758" name="Group 48"/>
            <p:cNvGrpSpPr>
              <a:grpSpLocks/>
            </p:cNvGrpSpPr>
            <p:nvPr/>
          </p:nvGrpSpPr>
          <p:grpSpPr bwMode="auto">
            <a:xfrm>
              <a:off x="4743184" y="3612616"/>
              <a:ext cx="1940646" cy="618968"/>
              <a:chOff x="4743184" y="3612616"/>
              <a:chExt cx="1940646" cy="618968"/>
            </a:xfrm>
          </p:grpSpPr>
          <p:grpSp>
            <p:nvGrpSpPr>
              <p:cNvPr id="30760" name="Group 18"/>
              <p:cNvGrpSpPr>
                <a:grpSpLocks/>
              </p:cNvGrpSpPr>
              <p:nvPr/>
            </p:nvGrpSpPr>
            <p:grpSpPr bwMode="auto">
              <a:xfrm>
                <a:off x="4743184" y="3612616"/>
                <a:ext cx="386166" cy="523956"/>
                <a:chOff x="846" y="3750"/>
                <a:chExt cx="165" cy="338"/>
              </a:xfrm>
            </p:grpSpPr>
            <p:sp>
              <p:nvSpPr>
                <p:cNvPr id="30765" name="AutoShape 5"/>
                <p:cNvSpPr>
                  <a:spLocks noChangeArrowheads="1"/>
                </p:cNvSpPr>
                <p:nvPr/>
              </p:nvSpPr>
              <p:spPr bwMode="auto">
                <a:xfrm rot="10800000">
                  <a:off x="846" y="3750"/>
                  <a:ext cx="165" cy="165"/>
                </a:xfrm>
                <a:prstGeom prst="triangle">
                  <a:avLst>
                    <a:gd name="adj" fmla="val 50000"/>
                  </a:avLst>
                </a:prstGeom>
                <a:noFill/>
                <a:ln w="19050">
                  <a:solidFill>
                    <a:srgbClr val="0000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66" name="Line 6"/>
                <p:cNvSpPr>
                  <a:spLocks noChangeShapeType="1"/>
                </p:cNvSpPr>
                <p:nvPr/>
              </p:nvSpPr>
              <p:spPr bwMode="auto">
                <a:xfrm>
                  <a:off x="932" y="3915"/>
                  <a:ext cx="0" cy="173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0761" name="Group 21"/>
              <p:cNvGrpSpPr>
                <a:grpSpLocks/>
              </p:cNvGrpSpPr>
              <p:nvPr/>
            </p:nvGrpSpPr>
            <p:grpSpPr bwMode="auto">
              <a:xfrm>
                <a:off x="6297664" y="3664867"/>
                <a:ext cx="386166" cy="523956"/>
                <a:chOff x="846" y="3750"/>
                <a:chExt cx="165" cy="338"/>
              </a:xfrm>
            </p:grpSpPr>
            <p:sp>
              <p:nvSpPr>
                <p:cNvPr id="30763" name="AutoShape 5"/>
                <p:cNvSpPr>
                  <a:spLocks noChangeArrowheads="1"/>
                </p:cNvSpPr>
                <p:nvPr/>
              </p:nvSpPr>
              <p:spPr bwMode="auto">
                <a:xfrm rot="10800000">
                  <a:off x="846" y="3750"/>
                  <a:ext cx="165" cy="165"/>
                </a:xfrm>
                <a:prstGeom prst="triangle">
                  <a:avLst>
                    <a:gd name="adj" fmla="val 50000"/>
                  </a:avLst>
                </a:prstGeom>
                <a:noFill/>
                <a:ln w="19050">
                  <a:solidFill>
                    <a:srgbClr val="33CC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64" name="Line 6"/>
                <p:cNvSpPr>
                  <a:spLocks noChangeShapeType="1"/>
                </p:cNvSpPr>
                <p:nvPr/>
              </p:nvSpPr>
              <p:spPr bwMode="auto">
                <a:xfrm>
                  <a:off x="932" y="3915"/>
                  <a:ext cx="0" cy="173"/>
                </a:xfrm>
                <a:prstGeom prst="line">
                  <a:avLst/>
                </a:prstGeom>
                <a:noFill/>
                <a:ln w="19050">
                  <a:solidFill>
                    <a:srgbClr val="33CC33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27" name="TextBox 26"/>
              <p:cNvSpPr txBox="1"/>
              <p:nvPr/>
            </p:nvSpPr>
            <p:spPr>
              <a:xfrm>
                <a:off x="4959166" y="3861863"/>
                <a:ext cx="501841" cy="36990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 dirty="0">
                    <a:solidFill>
                      <a:schemeClr val="bg2"/>
                    </a:solidFill>
                    <a:latin typeface="+mj-lt"/>
                  </a:rPr>
                  <a:t>CR</a:t>
                </a: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6496451" y="3893614"/>
              <a:ext cx="501841" cy="3699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2"/>
                  </a:solidFill>
                  <a:latin typeface="+mj-lt"/>
                </a:rPr>
                <a:t>CR</a:t>
              </a:r>
            </a:p>
          </p:txBody>
        </p:sp>
      </p:grpSp>
      <p:grpSp>
        <p:nvGrpSpPr>
          <p:cNvPr id="18" name="Group 61"/>
          <p:cNvGrpSpPr>
            <a:grpSpLocks/>
          </p:cNvGrpSpPr>
          <p:nvPr/>
        </p:nvGrpSpPr>
        <p:grpSpPr bwMode="auto">
          <a:xfrm>
            <a:off x="3708400" y="3314700"/>
            <a:ext cx="2565400" cy="431800"/>
            <a:chOff x="3708400" y="3314700"/>
            <a:chExt cx="2565400" cy="431800"/>
          </a:xfrm>
        </p:grpSpPr>
        <p:grpSp>
          <p:nvGrpSpPr>
            <p:cNvPr id="30745" name="Group 53"/>
            <p:cNvGrpSpPr>
              <a:grpSpLocks/>
            </p:cNvGrpSpPr>
            <p:nvPr/>
          </p:nvGrpSpPr>
          <p:grpSpPr bwMode="auto">
            <a:xfrm>
              <a:off x="3708400" y="3314700"/>
              <a:ext cx="2565400" cy="292100"/>
              <a:chOff x="3708400" y="3314700"/>
              <a:chExt cx="2565400" cy="292100"/>
            </a:xfrm>
          </p:grpSpPr>
          <p:grpSp>
            <p:nvGrpSpPr>
              <p:cNvPr id="30747" name="Group 38"/>
              <p:cNvGrpSpPr>
                <a:grpSpLocks/>
              </p:cNvGrpSpPr>
              <p:nvPr/>
            </p:nvGrpSpPr>
            <p:grpSpPr bwMode="auto">
              <a:xfrm>
                <a:off x="4147728" y="3314700"/>
                <a:ext cx="2126072" cy="139700"/>
                <a:chOff x="7043328" y="3544434"/>
                <a:chExt cx="1135063" cy="549275"/>
              </a:xfrm>
            </p:grpSpPr>
            <p:sp>
              <p:nvSpPr>
                <p:cNvPr id="30749" name="Line 42"/>
                <p:cNvSpPr>
                  <a:spLocks noChangeShapeType="1"/>
                </p:cNvSpPr>
                <p:nvPr/>
              </p:nvSpPr>
              <p:spPr bwMode="auto">
                <a:xfrm>
                  <a:off x="7043328" y="4093709"/>
                  <a:ext cx="1135063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50" name="Rectangle 43"/>
                <p:cNvSpPr>
                  <a:spLocks/>
                </p:cNvSpPr>
                <p:nvPr/>
              </p:nvSpPr>
              <p:spPr bwMode="auto">
                <a:xfrm>
                  <a:off x="7186203" y="3671434"/>
                  <a:ext cx="106363" cy="422275"/>
                </a:xfrm>
                <a:prstGeom prst="rect">
                  <a:avLst/>
                </a:prstGeom>
                <a:solidFill>
                  <a:srgbClr val="33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51" name="Rectangle 44"/>
                <p:cNvSpPr>
                  <a:spLocks/>
                </p:cNvSpPr>
                <p:nvPr/>
              </p:nvSpPr>
              <p:spPr bwMode="auto">
                <a:xfrm>
                  <a:off x="7292566" y="3544434"/>
                  <a:ext cx="106362" cy="549275"/>
                </a:xfrm>
                <a:prstGeom prst="rect">
                  <a:avLst/>
                </a:prstGeom>
                <a:solidFill>
                  <a:srgbClr val="33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52" name="Rectangle 45"/>
                <p:cNvSpPr>
                  <a:spLocks/>
                </p:cNvSpPr>
                <p:nvPr/>
              </p:nvSpPr>
              <p:spPr bwMode="auto">
                <a:xfrm>
                  <a:off x="7505291" y="3766457"/>
                  <a:ext cx="121509" cy="327252"/>
                </a:xfrm>
                <a:prstGeom prst="rect">
                  <a:avLst/>
                </a:prstGeom>
                <a:solidFill>
                  <a:srgbClr val="33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53" name="Rectangle 46"/>
                <p:cNvSpPr>
                  <a:spLocks/>
                </p:cNvSpPr>
                <p:nvPr/>
              </p:nvSpPr>
              <p:spPr bwMode="auto">
                <a:xfrm>
                  <a:off x="7398928" y="3628571"/>
                  <a:ext cx="106363" cy="465138"/>
                </a:xfrm>
                <a:prstGeom prst="rect">
                  <a:avLst/>
                </a:prstGeom>
                <a:solidFill>
                  <a:srgbClr val="33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54" name="Rectangle 47"/>
                <p:cNvSpPr>
                  <a:spLocks/>
                </p:cNvSpPr>
                <p:nvPr/>
              </p:nvSpPr>
              <p:spPr bwMode="auto">
                <a:xfrm>
                  <a:off x="7611653" y="3671434"/>
                  <a:ext cx="106363" cy="422275"/>
                </a:xfrm>
                <a:prstGeom prst="rect">
                  <a:avLst/>
                </a:prstGeom>
                <a:solidFill>
                  <a:srgbClr val="33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55" name="Rectangle 48"/>
                <p:cNvSpPr>
                  <a:spLocks/>
                </p:cNvSpPr>
                <p:nvPr/>
              </p:nvSpPr>
              <p:spPr bwMode="auto">
                <a:xfrm>
                  <a:off x="7718016" y="3587296"/>
                  <a:ext cx="106362" cy="506413"/>
                </a:xfrm>
                <a:prstGeom prst="rect">
                  <a:avLst/>
                </a:prstGeom>
                <a:solidFill>
                  <a:srgbClr val="33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56" name="Rectangle 49"/>
                <p:cNvSpPr>
                  <a:spLocks/>
                </p:cNvSpPr>
                <p:nvPr/>
              </p:nvSpPr>
              <p:spPr bwMode="auto">
                <a:xfrm>
                  <a:off x="7823933" y="3841296"/>
                  <a:ext cx="106362" cy="252413"/>
                </a:xfrm>
                <a:prstGeom prst="rect">
                  <a:avLst/>
                </a:prstGeom>
                <a:solidFill>
                  <a:srgbClr val="33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57" name="Rectangle 45"/>
                <p:cNvSpPr>
                  <a:spLocks/>
                </p:cNvSpPr>
                <p:nvPr/>
              </p:nvSpPr>
              <p:spPr bwMode="auto">
                <a:xfrm>
                  <a:off x="7903580" y="3765177"/>
                  <a:ext cx="121509" cy="327252"/>
                </a:xfrm>
                <a:prstGeom prst="rect">
                  <a:avLst/>
                </a:prstGeom>
                <a:solidFill>
                  <a:srgbClr val="3366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cxnSp>
            <p:nvCxnSpPr>
              <p:cNvPr id="30748" name="Straight Connector 49"/>
              <p:cNvCxnSpPr>
                <a:cxnSpLocks noChangeShapeType="1"/>
              </p:cNvCxnSpPr>
              <p:nvPr/>
            </p:nvCxnSpPr>
            <p:spPr bwMode="auto">
              <a:xfrm rot="10800000">
                <a:off x="3708400" y="3581400"/>
                <a:ext cx="914400" cy="25400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prstDash val="sysDash"/>
                <a:round/>
                <a:headEnd/>
                <a:tailEnd type="triangle" w="med" len="med"/>
              </a:ln>
            </p:spPr>
          </p:cxnSp>
        </p:grpSp>
        <p:cxnSp>
          <p:nvCxnSpPr>
            <p:cNvPr id="30746" name="Straight Connector 60"/>
            <p:cNvCxnSpPr>
              <a:cxnSpLocks noChangeShapeType="1"/>
            </p:cNvCxnSpPr>
            <p:nvPr/>
          </p:nvCxnSpPr>
          <p:spPr bwMode="auto">
            <a:xfrm flipV="1">
              <a:off x="5283200" y="3696789"/>
              <a:ext cx="960120" cy="49711"/>
            </a:xfrm>
            <a:prstGeom prst="line">
              <a:avLst/>
            </a:prstGeom>
            <a:noFill/>
            <a:ln w="19050" algn="ctr">
              <a:solidFill>
                <a:schemeClr val="bg2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25" name="Group 64"/>
          <p:cNvGrpSpPr>
            <a:grpSpLocks/>
          </p:cNvGrpSpPr>
          <p:nvPr/>
        </p:nvGrpSpPr>
        <p:grpSpPr bwMode="auto">
          <a:xfrm>
            <a:off x="3695700" y="3594100"/>
            <a:ext cx="2751138" cy="746125"/>
            <a:chOff x="3695700" y="3594100"/>
            <a:chExt cx="2750642" cy="745672"/>
          </a:xfrm>
        </p:grpSpPr>
        <p:grpSp>
          <p:nvGrpSpPr>
            <p:cNvPr id="30734" name="Group 56"/>
            <p:cNvGrpSpPr>
              <a:grpSpLocks/>
            </p:cNvGrpSpPr>
            <p:nvPr/>
          </p:nvGrpSpPr>
          <p:grpSpPr bwMode="auto">
            <a:xfrm>
              <a:off x="3695700" y="3594100"/>
              <a:ext cx="2750642" cy="745672"/>
              <a:chOff x="3695700" y="3594100"/>
              <a:chExt cx="2750642" cy="745672"/>
            </a:xfrm>
          </p:grpSpPr>
          <p:grpSp>
            <p:nvGrpSpPr>
              <p:cNvPr id="30736" name="Group 47"/>
              <p:cNvGrpSpPr>
                <a:grpSpLocks/>
              </p:cNvGrpSpPr>
              <p:nvPr/>
            </p:nvGrpSpPr>
            <p:grpSpPr bwMode="auto">
              <a:xfrm>
                <a:off x="4425684" y="3645187"/>
                <a:ext cx="2020658" cy="694585"/>
                <a:chOff x="4425684" y="3645187"/>
                <a:chExt cx="2020658" cy="694585"/>
              </a:xfrm>
            </p:grpSpPr>
            <p:sp>
              <p:nvSpPr>
                <p:cNvPr id="30738" name="Flowchart: Terminator 39"/>
                <p:cNvSpPr>
                  <a:spLocks noChangeArrowheads="1"/>
                </p:cNvSpPr>
                <p:nvPr/>
              </p:nvSpPr>
              <p:spPr bwMode="auto">
                <a:xfrm rot="-375350">
                  <a:off x="4896942" y="3645187"/>
                  <a:ext cx="1549400" cy="259082"/>
                </a:xfrm>
                <a:prstGeom prst="flowChartTerminator">
                  <a:avLst/>
                </a:prstGeom>
                <a:noFill/>
                <a:ln w="12700" algn="ctr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0739" name="Group 40"/>
                <p:cNvGrpSpPr>
                  <a:grpSpLocks/>
                </p:cNvGrpSpPr>
                <p:nvPr/>
              </p:nvGrpSpPr>
              <p:grpSpPr bwMode="auto">
                <a:xfrm>
                  <a:off x="4590784" y="3688816"/>
                  <a:ext cx="386166" cy="523956"/>
                  <a:chOff x="846" y="3750"/>
                  <a:chExt cx="165" cy="338"/>
                </a:xfrm>
              </p:grpSpPr>
              <p:sp>
                <p:nvSpPr>
                  <p:cNvPr id="30743" name="AutoShape 5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846" y="3750"/>
                    <a:ext cx="165" cy="165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19050">
                    <a:solidFill>
                      <a:srgbClr val="0000CC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744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932" y="3915"/>
                    <a:ext cx="0" cy="17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740" name="Group 43"/>
                <p:cNvGrpSpPr>
                  <a:grpSpLocks/>
                </p:cNvGrpSpPr>
                <p:nvPr/>
              </p:nvGrpSpPr>
              <p:grpSpPr bwMode="auto">
                <a:xfrm>
                  <a:off x="4425684" y="3815816"/>
                  <a:ext cx="386166" cy="523956"/>
                  <a:chOff x="846" y="3750"/>
                  <a:chExt cx="165" cy="338"/>
                </a:xfrm>
              </p:grpSpPr>
              <p:sp>
                <p:nvSpPr>
                  <p:cNvPr id="30741" name="AutoShape 5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846" y="3750"/>
                    <a:ext cx="165" cy="165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19050">
                    <a:solidFill>
                      <a:srgbClr val="0000CC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742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932" y="3915"/>
                    <a:ext cx="0" cy="17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cxnSp>
            <p:nvCxnSpPr>
              <p:cNvPr id="30737" name="Straight Connector 52"/>
              <p:cNvCxnSpPr>
                <a:cxnSpLocks noChangeShapeType="1"/>
              </p:cNvCxnSpPr>
              <p:nvPr/>
            </p:nvCxnSpPr>
            <p:spPr bwMode="auto">
              <a:xfrm rot="10800000">
                <a:off x="3695700" y="3594100"/>
                <a:ext cx="711200" cy="127000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prstDash val="sysDash"/>
                <a:round/>
                <a:headEnd/>
                <a:tailEnd type="triangle" w="med" len="med"/>
              </a:ln>
            </p:spPr>
          </p:cxnSp>
        </p:grpSp>
        <p:cxnSp>
          <p:nvCxnSpPr>
            <p:cNvPr id="30735" name="Straight Connector 62"/>
            <p:cNvCxnSpPr>
              <a:cxnSpLocks noChangeShapeType="1"/>
            </p:cNvCxnSpPr>
            <p:nvPr/>
          </p:nvCxnSpPr>
          <p:spPr bwMode="auto">
            <a:xfrm flipV="1">
              <a:off x="5079084" y="3708400"/>
              <a:ext cx="1156616" cy="152674"/>
            </a:xfrm>
            <a:prstGeom prst="line">
              <a:avLst/>
            </a:prstGeom>
            <a:noFill/>
            <a:ln w="19050" algn="ctr">
              <a:solidFill>
                <a:schemeClr val="bg2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Future Wireless Networks</a:t>
            </a:r>
            <a:endParaRPr lang="en-US" sz="4400" i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1749778"/>
            <a:ext cx="8521700" cy="4727222"/>
            <a:chOff x="316088" y="1749778"/>
            <a:chExt cx="8523111" cy="4905022"/>
          </a:xfrm>
        </p:grpSpPr>
        <p:sp>
          <p:nvSpPr>
            <p:cNvPr id="1719298" name="Rectangle 2"/>
            <p:cNvSpPr>
              <a:spLocks/>
            </p:cNvSpPr>
            <p:nvPr/>
          </p:nvSpPr>
          <p:spPr bwMode="auto">
            <a:xfrm>
              <a:off x="316088" y="2009987"/>
              <a:ext cx="8523111" cy="4644813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642938" eaLnBrk="1" hangingPunct="1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700">
                  <a:solidFill>
                    <a:srgbClr val="000000"/>
                  </a:solidFill>
                  <a:latin typeface="Franklin Gothic Medium Cond" pitchFamily="34" charset="0"/>
                  <a:ea typeface="ヒラギノ角ゴ Pro W3" charset="-128"/>
                  <a:sym typeface="Arial" pitchFamily="34" charset="0"/>
                </a:rPr>
                <a:t>ce</a:t>
              </a:r>
            </a:p>
          </p:txBody>
        </p:sp>
        <p:pic>
          <p:nvPicPr>
            <p:cNvPr id="1719299" name="Picture 3" descr="Image-006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11395" y="3750749"/>
              <a:ext cx="4970335" cy="2707851"/>
            </a:xfrm>
            <a:prstGeom prst="rect">
              <a:avLst/>
            </a:prstGeom>
            <a:noFill/>
          </p:spPr>
        </p:pic>
        <p:pic>
          <p:nvPicPr>
            <p:cNvPr id="1719309" name="Picture 13" descr="Image-013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6159" y="1749778"/>
              <a:ext cx="4598929" cy="2881787"/>
            </a:xfrm>
            <a:prstGeom prst="rect">
              <a:avLst/>
            </a:prstGeom>
            <a:noFill/>
          </p:spPr>
        </p:pic>
        <p:sp>
          <p:nvSpPr>
            <p:cNvPr id="1719310" name="AutoShape 14"/>
            <p:cNvSpPr>
              <a:spLocks/>
            </p:cNvSpPr>
            <p:nvPr/>
          </p:nvSpPr>
          <p:spPr bwMode="auto">
            <a:xfrm rot="2032742">
              <a:off x="5583844" y="2402389"/>
              <a:ext cx="2638318" cy="623390"/>
            </a:xfrm>
            <a:prstGeom prst="curvedDownArrow">
              <a:avLst>
                <a:gd name="adj1" fmla="val 79598"/>
                <a:gd name="adj2" fmla="val 159196"/>
                <a:gd name="adj3" fmla="val 33333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1719311" name="AutoShape 15"/>
            <p:cNvSpPr>
              <a:spLocks/>
            </p:cNvSpPr>
            <p:nvPr/>
          </p:nvSpPr>
          <p:spPr bwMode="auto">
            <a:xfrm rot="12511368">
              <a:off x="720048" y="5182598"/>
              <a:ext cx="2638317" cy="623390"/>
            </a:xfrm>
            <a:prstGeom prst="curvedDownArrow">
              <a:avLst>
                <a:gd name="adj1" fmla="val 79598"/>
                <a:gd name="adj2" fmla="val 159196"/>
                <a:gd name="adj3" fmla="val 33333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1719313" name="Rectangle 17"/>
            <p:cNvSpPr>
              <a:spLocks/>
            </p:cNvSpPr>
            <p:nvPr/>
          </p:nvSpPr>
          <p:spPr bwMode="auto">
            <a:xfrm>
              <a:off x="7845983" y="3866086"/>
              <a:ext cx="772407" cy="35900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Rectangle 17"/>
            <p:cNvSpPr>
              <a:spLocks/>
            </p:cNvSpPr>
            <p:nvPr/>
          </p:nvSpPr>
          <p:spPr bwMode="auto">
            <a:xfrm>
              <a:off x="7750027" y="3758841"/>
              <a:ext cx="772407" cy="35900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Rectangle 17"/>
            <p:cNvSpPr>
              <a:spLocks/>
            </p:cNvSpPr>
            <p:nvPr/>
          </p:nvSpPr>
          <p:spPr bwMode="auto">
            <a:xfrm>
              <a:off x="4569383" y="4183586"/>
              <a:ext cx="772407" cy="35900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631372" y="5842337"/>
            <a:ext cx="35126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Killer Apps: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Ubiquitous video in the home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- Better user experience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Underlay Challenges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254000" y="1638300"/>
            <a:ext cx="8521700" cy="4114800"/>
          </a:xfrm>
        </p:spPr>
        <p:txBody>
          <a:bodyPr/>
          <a:lstStyle/>
          <a:p>
            <a:r>
              <a:rPr lang="en-US" dirty="0" smtClean="0"/>
              <a:t>Measurement challenges</a:t>
            </a:r>
          </a:p>
          <a:p>
            <a:pPr lvl="1"/>
            <a:r>
              <a:rPr lang="en-US" dirty="0" smtClean="0"/>
              <a:t>Measuring interference at NC receiver</a:t>
            </a:r>
          </a:p>
          <a:p>
            <a:pPr lvl="1"/>
            <a:r>
              <a:rPr lang="en-US" dirty="0" smtClean="0"/>
              <a:t>Measuring direction of NC node for </a:t>
            </a:r>
            <a:r>
              <a:rPr lang="en-US" dirty="0" err="1" smtClean="0"/>
              <a:t>beamsteering</a:t>
            </a:r>
            <a:endParaRPr lang="en-US" dirty="0" smtClean="0"/>
          </a:p>
          <a:p>
            <a:pPr lvl="1"/>
            <a:r>
              <a:rPr lang="en-US" dirty="0" smtClean="0"/>
              <a:t>Both easy if NC receiver also transmits, else hard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Policy challenges</a:t>
            </a:r>
          </a:p>
          <a:p>
            <a:pPr lvl="1"/>
            <a:r>
              <a:rPr lang="en-US" dirty="0" err="1" smtClean="0"/>
              <a:t>Underlays</a:t>
            </a:r>
            <a:r>
              <a:rPr lang="en-US" dirty="0" smtClean="0"/>
              <a:t> typically coexist with licensed users</a:t>
            </a:r>
          </a:p>
          <a:p>
            <a:pPr lvl="1"/>
            <a:r>
              <a:rPr lang="en-US" dirty="0" smtClean="0"/>
              <a:t>Licensed users paid </a:t>
            </a:r>
            <a:r>
              <a:rPr lang="en-US" dirty="0" smtClean="0">
                <a:solidFill>
                  <a:srgbClr val="00CC00"/>
                </a:solidFill>
                <a:latin typeface="Impact" pitchFamily="34" charset="0"/>
                <a:cs typeface="Aharoni" pitchFamily="2" charset="-79"/>
              </a:rPr>
              <a:t>$$$  </a:t>
            </a:r>
            <a:r>
              <a:rPr lang="en-US" dirty="0" smtClean="0"/>
              <a:t>for their spectrum</a:t>
            </a:r>
          </a:p>
          <a:p>
            <a:pPr lvl="2"/>
            <a:r>
              <a:rPr lang="en-US" dirty="0" smtClean="0">
                <a:solidFill>
                  <a:srgbClr val="0000CC"/>
                </a:solidFill>
              </a:rPr>
              <a:t>Licensed users don’t want </a:t>
            </a:r>
            <a:r>
              <a:rPr lang="en-US" dirty="0" err="1" smtClean="0">
                <a:solidFill>
                  <a:srgbClr val="0000CC"/>
                </a:solidFill>
              </a:rPr>
              <a:t>underlays</a:t>
            </a:r>
            <a:endParaRPr lang="en-US" dirty="0" smtClean="0">
              <a:solidFill>
                <a:srgbClr val="0000CC"/>
              </a:solidFill>
            </a:endParaRPr>
          </a:p>
          <a:p>
            <a:pPr lvl="2"/>
            <a:r>
              <a:rPr lang="en-US" dirty="0" smtClean="0">
                <a:solidFill>
                  <a:srgbClr val="0000CC"/>
                </a:solidFill>
              </a:rPr>
              <a:t>Insist on very stringent interference constraints</a:t>
            </a:r>
          </a:p>
          <a:p>
            <a:pPr lvl="2"/>
            <a:r>
              <a:rPr lang="en-US" dirty="0" smtClean="0">
                <a:solidFill>
                  <a:srgbClr val="0000CC"/>
                </a:solidFill>
              </a:rPr>
              <a:t>Severely limits underlay capabilities and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Interweave Systems:</a:t>
            </a:r>
            <a:br>
              <a:rPr lang="en-US" dirty="0" smtClean="0"/>
            </a:br>
            <a:r>
              <a:rPr lang="en-US" sz="4000" i="1" dirty="0" smtClean="0"/>
              <a:t>Avoid interference</a:t>
            </a:r>
            <a:endParaRPr lang="en-US" i="1" dirty="0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55600" y="1752600"/>
            <a:ext cx="8534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Measurements indicate that even crowded spectrum is not used across all time, space, and frequencies</a:t>
            </a:r>
          </a:p>
          <a:p>
            <a:pPr lvl="1"/>
            <a:r>
              <a:rPr lang="en-US" sz="2400" smtClean="0"/>
              <a:t>Original motivation for </a:t>
            </a:r>
            <a:r>
              <a:rPr lang="en-US" sz="2400" smtClean="0">
                <a:solidFill>
                  <a:srgbClr val="FF0000"/>
                </a:solidFill>
              </a:rPr>
              <a:t>“cognitive” </a:t>
            </a:r>
            <a:r>
              <a:rPr lang="en-US" sz="2400" smtClean="0"/>
              <a:t>radios (Mitola’00)</a:t>
            </a:r>
          </a:p>
          <a:p>
            <a:pPr>
              <a:lnSpc>
                <a:spcPct val="80000"/>
              </a:lnSpc>
            </a:pPr>
            <a:endParaRPr lang="en-US" sz="2800" smtClean="0"/>
          </a:p>
          <a:p>
            <a:pPr>
              <a:lnSpc>
                <a:spcPct val="100000"/>
              </a:lnSpc>
            </a:pPr>
            <a:endParaRPr lang="en-US" sz="2800" smtClean="0"/>
          </a:p>
          <a:p>
            <a:pPr>
              <a:lnSpc>
                <a:spcPct val="80000"/>
              </a:lnSpc>
            </a:pPr>
            <a:endParaRPr lang="en-US" sz="28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smtClean="0"/>
          </a:p>
          <a:p>
            <a:r>
              <a:rPr lang="en-US" sz="2800" smtClean="0"/>
              <a:t>These holes can be used for communication</a:t>
            </a:r>
          </a:p>
          <a:p>
            <a:pPr lvl="1"/>
            <a:r>
              <a:rPr lang="en-US" sz="2400" smtClean="0"/>
              <a:t>Interweave CRs periodically monitor spectrum for holes</a:t>
            </a:r>
          </a:p>
          <a:p>
            <a:pPr lvl="1"/>
            <a:r>
              <a:rPr lang="en-US" sz="2400" smtClean="0"/>
              <a:t>Hole location must be agreed upon between TX and RX</a:t>
            </a:r>
          </a:p>
          <a:p>
            <a:pPr lvl="1"/>
            <a:r>
              <a:rPr lang="en-US" sz="2400" smtClean="0"/>
              <a:t>Hole is then used for opportunistic communication with minimal interference to noncognitive users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0063" y="2936875"/>
            <a:ext cx="5451475" cy="1812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Interweave Challenges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90500" y="1612900"/>
            <a:ext cx="8521700" cy="4114800"/>
          </a:xfrm>
        </p:spPr>
        <p:txBody>
          <a:bodyPr/>
          <a:lstStyle/>
          <a:p>
            <a:r>
              <a:rPr lang="en-US" sz="2800" dirty="0" smtClean="0"/>
              <a:t>Spectral hole locations change dynamically</a:t>
            </a:r>
          </a:p>
          <a:p>
            <a:pPr lvl="1"/>
            <a:r>
              <a:rPr lang="en-US" sz="2400" dirty="0" smtClean="0"/>
              <a:t>Need wideband agile receivers with fast sensing</a:t>
            </a:r>
          </a:p>
          <a:p>
            <a:pPr lvl="1"/>
            <a:r>
              <a:rPr lang="en-US" sz="2400" dirty="0" smtClean="0"/>
              <a:t>Spectrum must be sensed periodically</a:t>
            </a:r>
          </a:p>
          <a:p>
            <a:pPr lvl="1"/>
            <a:r>
              <a:rPr lang="en-US" sz="2400" dirty="0" smtClean="0"/>
              <a:t>TX and RX must coordinate to find common holes</a:t>
            </a:r>
          </a:p>
          <a:p>
            <a:pPr lvl="1"/>
            <a:r>
              <a:rPr lang="en-US" sz="2400" dirty="0" smtClean="0"/>
              <a:t>Hard to guarantee bandwidth</a:t>
            </a:r>
          </a:p>
          <a:p>
            <a:pPr lvl="1"/>
            <a:r>
              <a:rPr lang="en-US" sz="2400" dirty="0" smtClean="0"/>
              <a:t>Cross-layer design needed</a:t>
            </a:r>
          </a:p>
          <a:p>
            <a:r>
              <a:rPr lang="en-US" sz="2800" dirty="0" smtClean="0"/>
              <a:t>Detecting and avoiding active users is challenging</a:t>
            </a:r>
          </a:p>
          <a:p>
            <a:pPr lvl="1"/>
            <a:r>
              <a:rPr lang="en-US" sz="2400" dirty="0" smtClean="0"/>
              <a:t>Fading and shadowing cause false hole detection</a:t>
            </a:r>
          </a:p>
          <a:p>
            <a:pPr lvl="1"/>
            <a:r>
              <a:rPr lang="en-US" sz="2400" dirty="0" smtClean="0"/>
              <a:t>Random interference can lead to false active user detection</a:t>
            </a:r>
            <a:endParaRPr lang="en-US" dirty="0" smtClean="0"/>
          </a:p>
          <a:p>
            <a:r>
              <a:rPr lang="en-US" sz="2800" dirty="0" smtClean="0"/>
              <a:t>Policy challenges</a:t>
            </a:r>
          </a:p>
          <a:p>
            <a:pPr lvl="1"/>
            <a:r>
              <a:rPr lang="en-US" sz="2400" dirty="0" smtClean="0"/>
              <a:t>Licensed users hate interweave even more than underlay</a:t>
            </a:r>
          </a:p>
          <a:p>
            <a:pPr lvl="1"/>
            <a:r>
              <a:rPr lang="en-US" sz="2400" dirty="0" smtClean="0"/>
              <a:t>Interweave advocates must outmaneuver incumbents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Overlay Systems:</a:t>
            </a:r>
            <a:br>
              <a:rPr lang="en-US" dirty="0" smtClean="0"/>
            </a:br>
            <a:r>
              <a:rPr lang="en-US" sz="4000" i="1" dirty="0" smtClean="0"/>
              <a:t>Exploit interference</a:t>
            </a:r>
            <a:endParaRPr lang="en-US" i="1" dirty="0" smtClean="0"/>
          </a:p>
        </p:txBody>
      </p:sp>
      <p:sp>
        <p:nvSpPr>
          <p:cNvPr id="34819" name="Content Placeholder 45"/>
          <p:cNvSpPr>
            <a:spLocks noGrp="1"/>
          </p:cNvSpPr>
          <p:nvPr>
            <p:ph idx="1"/>
          </p:nvPr>
        </p:nvSpPr>
        <p:spPr>
          <a:xfrm>
            <a:off x="457200" y="1836738"/>
            <a:ext cx="8081963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Cognitive user has knowledge of other user’s message and/or encoding strategy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Used to </a:t>
            </a:r>
            <a:r>
              <a:rPr lang="en-US" dirty="0" smtClean="0">
                <a:solidFill>
                  <a:srgbClr val="FF0000"/>
                </a:solidFill>
              </a:rPr>
              <a:t>help</a:t>
            </a:r>
            <a:r>
              <a:rPr lang="en-US" dirty="0" smtClean="0"/>
              <a:t> </a:t>
            </a:r>
            <a:r>
              <a:rPr lang="en-US" dirty="0" err="1" smtClean="0"/>
              <a:t>noncognitive</a:t>
            </a:r>
            <a:r>
              <a:rPr lang="en-US" dirty="0" smtClean="0"/>
              <a:t> transmission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Used to </a:t>
            </a:r>
            <a:r>
              <a:rPr lang="en-US" dirty="0" err="1" smtClean="0"/>
              <a:t>presubtract</a:t>
            </a:r>
            <a:r>
              <a:rPr lang="en-US" dirty="0" smtClean="0"/>
              <a:t> </a:t>
            </a:r>
            <a:r>
              <a:rPr lang="en-US" dirty="0" err="1" smtClean="0"/>
              <a:t>noncognitive</a:t>
            </a:r>
            <a:r>
              <a:rPr lang="en-US" dirty="0" smtClean="0"/>
              <a:t> interference</a:t>
            </a:r>
          </a:p>
        </p:txBody>
      </p:sp>
      <p:sp>
        <p:nvSpPr>
          <p:cNvPr id="50" name="Text Box 1012"/>
          <p:cNvSpPr txBox="1">
            <a:spLocks noChangeArrowheads="1"/>
          </p:cNvSpPr>
          <p:nvPr/>
        </p:nvSpPr>
        <p:spPr bwMode="auto">
          <a:xfrm>
            <a:off x="5229225" y="4367213"/>
            <a:ext cx="154305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>
                <a:solidFill>
                  <a:srgbClr val="000066"/>
                </a:solidFill>
                <a:latin typeface="+mj-lt"/>
              </a:rPr>
              <a:t>RX1</a:t>
            </a:r>
          </a:p>
        </p:txBody>
      </p:sp>
      <p:sp>
        <p:nvSpPr>
          <p:cNvPr id="51" name="Text Box 1013"/>
          <p:cNvSpPr txBox="1">
            <a:spLocks noChangeArrowheads="1"/>
          </p:cNvSpPr>
          <p:nvPr/>
        </p:nvSpPr>
        <p:spPr bwMode="auto">
          <a:xfrm>
            <a:off x="5221288" y="5645150"/>
            <a:ext cx="154305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>
                <a:solidFill>
                  <a:srgbClr val="000066"/>
                </a:solidFill>
                <a:latin typeface="+mj-lt"/>
              </a:rPr>
              <a:t>RX2</a:t>
            </a:r>
          </a:p>
        </p:txBody>
      </p:sp>
      <p:sp>
        <p:nvSpPr>
          <p:cNvPr id="56" name="Rectangle 1015"/>
          <p:cNvSpPr>
            <a:spLocks noChangeArrowheads="1"/>
          </p:cNvSpPr>
          <p:nvPr/>
        </p:nvSpPr>
        <p:spPr bwMode="auto">
          <a:xfrm>
            <a:off x="2897188" y="5451475"/>
            <a:ext cx="274637" cy="1196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57" name="Text Box 1016"/>
          <p:cNvSpPr txBox="1">
            <a:spLocks noChangeArrowheads="1"/>
          </p:cNvSpPr>
          <p:nvPr/>
        </p:nvSpPr>
        <p:spPr bwMode="auto">
          <a:xfrm>
            <a:off x="2328863" y="5486400"/>
            <a:ext cx="271462" cy="749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  <a:defRPr/>
            </a:pPr>
            <a:endParaRPr lang="en-US" sz="1800" i="1" dirty="0">
              <a:solidFill>
                <a:srgbClr val="000000"/>
              </a:solidFill>
              <a:latin typeface="+mj-lt"/>
              <a:sym typeface="WP Greek Helve" pitchFamily="2" charset="2"/>
            </a:endParaRPr>
          </a:p>
        </p:txBody>
      </p:sp>
      <p:sp>
        <p:nvSpPr>
          <p:cNvPr id="63" name="Text Box 1022"/>
          <p:cNvSpPr txBox="1">
            <a:spLocks noChangeArrowheads="1"/>
          </p:cNvSpPr>
          <p:nvPr/>
        </p:nvSpPr>
        <p:spPr bwMode="auto">
          <a:xfrm>
            <a:off x="1828800" y="5649913"/>
            <a:ext cx="15446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1400" dirty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64" name="Line 1023"/>
          <p:cNvSpPr>
            <a:spLocks noChangeShapeType="1"/>
          </p:cNvSpPr>
          <p:nvPr/>
        </p:nvSpPr>
        <p:spPr bwMode="auto">
          <a:xfrm>
            <a:off x="3465513" y="4443413"/>
            <a:ext cx="1852612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65" name="Line 1024"/>
          <p:cNvSpPr>
            <a:spLocks noChangeShapeType="1"/>
          </p:cNvSpPr>
          <p:nvPr/>
        </p:nvSpPr>
        <p:spPr bwMode="auto">
          <a:xfrm>
            <a:off x="3490913" y="5818188"/>
            <a:ext cx="1852612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66" name="Line 1025"/>
          <p:cNvSpPr>
            <a:spLocks noChangeShapeType="1"/>
          </p:cNvSpPr>
          <p:nvPr/>
        </p:nvSpPr>
        <p:spPr bwMode="auto">
          <a:xfrm>
            <a:off x="3540125" y="4565650"/>
            <a:ext cx="1778000" cy="1192213"/>
          </a:xfrm>
          <a:prstGeom prst="line">
            <a:avLst/>
          </a:prstGeom>
          <a:noFill/>
          <a:ln w="12700">
            <a:solidFill>
              <a:srgbClr val="000066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67" name="Line 1026"/>
          <p:cNvSpPr>
            <a:spLocks noChangeShapeType="1"/>
          </p:cNvSpPr>
          <p:nvPr/>
        </p:nvSpPr>
        <p:spPr bwMode="auto">
          <a:xfrm flipV="1">
            <a:off x="3514725" y="4595813"/>
            <a:ext cx="1803400" cy="1131887"/>
          </a:xfrm>
          <a:prstGeom prst="line">
            <a:avLst/>
          </a:prstGeom>
          <a:noFill/>
          <a:ln w="12700">
            <a:solidFill>
              <a:srgbClr val="3366FF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87" name="Line 1025"/>
          <p:cNvSpPr>
            <a:spLocks noChangeShapeType="1"/>
          </p:cNvSpPr>
          <p:nvPr/>
        </p:nvSpPr>
        <p:spPr bwMode="auto">
          <a:xfrm>
            <a:off x="3530600" y="4556125"/>
            <a:ext cx="1779588" cy="1192213"/>
          </a:xfrm>
          <a:prstGeom prst="line">
            <a:avLst/>
          </a:prstGeom>
          <a:noFill/>
          <a:ln w="19050">
            <a:solidFill>
              <a:srgbClr val="FF3399"/>
            </a:solidFill>
            <a:prstDash val="solid"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2671763" y="4424363"/>
            <a:ext cx="735012" cy="1397000"/>
            <a:chOff x="2013717" y="5165783"/>
            <a:chExt cx="537754" cy="1276907"/>
          </a:xfrm>
        </p:grpSpPr>
        <p:sp>
          <p:nvSpPr>
            <p:cNvPr id="54" name="Arc 53"/>
            <p:cNvSpPr/>
            <p:nvPr/>
          </p:nvSpPr>
          <p:spPr bwMode="auto">
            <a:xfrm flipH="1">
              <a:off x="2013717" y="5173038"/>
              <a:ext cx="536593" cy="1269652"/>
            </a:xfrm>
            <a:prstGeom prst="arc">
              <a:avLst/>
            </a:prstGeom>
            <a:noFill/>
            <a:ln w="28575" cap="flat" cmpd="sng" algn="ctr">
              <a:solidFill>
                <a:srgbClr val="FF3399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Arc 54"/>
            <p:cNvSpPr/>
            <p:nvPr/>
          </p:nvSpPr>
          <p:spPr bwMode="auto">
            <a:xfrm flipH="1" flipV="1">
              <a:off x="2014878" y="5165783"/>
              <a:ext cx="536593" cy="1269651"/>
            </a:xfrm>
            <a:prstGeom prst="arc">
              <a:avLst/>
            </a:prstGeom>
            <a:noFill/>
            <a:ln w="28575" cap="flat" cmpd="sng" algn="ctr">
              <a:solidFill>
                <a:srgbClr val="FF339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4831" name="Group 4"/>
          <p:cNvGrpSpPr>
            <a:grpSpLocks/>
          </p:cNvGrpSpPr>
          <p:nvPr/>
        </p:nvGrpSpPr>
        <p:grpSpPr bwMode="auto">
          <a:xfrm>
            <a:off x="3187700" y="4413250"/>
            <a:ext cx="236538" cy="355600"/>
            <a:chOff x="846" y="3750"/>
            <a:chExt cx="165" cy="338"/>
          </a:xfrm>
        </p:grpSpPr>
        <p:sp>
          <p:nvSpPr>
            <p:cNvPr id="34844" name="AutoShape 5"/>
            <p:cNvSpPr>
              <a:spLocks noChangeArrowheads="1"/>
            </p:cNvSpPr>
            <p:nvPr/>
          </p:nvSpPr>
          <p:spPr bwMode="auto">
            <a:xfrm rot="10800000">
              <a:off x="846" y="3750"/>
              <a:ext cx="165" cy="165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5" name="Line 6"/>
            <p:cNvSpPr>
              <a:spLocks noChangeShapeType="1"/>
            </p:cNvSpPr>
            <p:nvPr/>
          </p:nvSpPr>
          <p:spPr bwMode="auto">
            <a:xfrm>
              <a:off x="932" y="3915"/>
              <a:ext cx="0" cy="173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4832" name="Group 4"/>
          <p:cNvGrpSpPr>
            <a:grpSpLocks/>
          </p:cNvGrpSpPr>
          <p:nvPr/>
        </p:nvGrpSpPr>
        <p:grpSpPr bwMode="auto">
          <a:xfrm>
            <a:off x="5410200" y="5735638"/>
            <a:ext cx="236538" cy="354012"/>
            <a:chOff x="846" y="3750"/>
            <a:chExt cx="165" cy="338"/>
          </a:xfrm>
        </p:grpSpPr>
        <p:sp>
          <p:nvSpPr>
            <p:cNvPr id="34842" name="AutoShape 5"/>
            <p:cNvSpPr>
              <a:spLocks noChangeArrowheads="1"/>
            </p:cNvSpPr>
            <p:nvPr/>
          </p:nvSpPr>
          <p:spPr bwMode="auto">
            <a:xfrm rot="10800000">
              <a:off x="846" y="3750"/>
              <a:ext cx="165" cy="165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3" name="Line 6"/>
            <p:cNvSpPr>
              <a:spLocks noChangeShapeType="1"/>
            </p:cNvSpPr>
            <p:nvPr/>
          </p:nvSpPr>
          <p:spPr bwMode="auto">
            <a:xfrm>
              <a:off x="932" y="3915"/>
              <a:ext cx="0" cy="173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4833" name="Group 71"/>
          <p:cNvGrpSpPr>
            <a:grpSpLocks/>
          </p:cNvGrpSpPr>
          <p:nvPr/>
        </p:nvGrpSpPr>
        <p:grpSpPr bwMode="auto">
          <a:xfrm>
            <a:off x="5451475" y="4451350"/>
            <a:ext cx="238125" cy="355600"/>
            <a:chOff x="846" y="3750"/>
            <a:chExt cx="165" cy="338"/>
          </a:xfrm>
        </p:grpSpPr>
        <p:sp>
          <p:nvSpPr>
            <p:cNvPr id="34840" name="AutoShape 5"/>
            <p:cNvSpPr>
              <a:spLocks noChangeArrowheads="1"/>
            </p:cNvSpPr>
            <p:nvPr/>
          </p:nvSpPr>
          <p:spPr bwMode="auto">
            <a:xfrm rot="10800000">
              <a:off x="846" y="3750"/>
              <a:ext cx="165" cy="165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1" name="Line 6"/>
            <p:cNvSpPr>
              <a:spLocks noChangeShapeType="1"/>
            </p:cNvSpPr>
            <p:nvPr/>
          </p:nvSpPr>
          <p:spPr bwMode="auto">
            <a:xfrm>
              <a:off x="932" y="3915"/>
              <a:ext cx="0" cy="173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4834" name="Group 4"/>
          <p:cNvGrpSpPr>
            <a:grpSpLocks/>
          </p:cNvGrpSpPr>
          <p:nvPr/>
        </p:nvGrpSpPr>
        <p:grpSpPr bwMode="auto">
          <a:xfrm>
            <a:off x="3178175" y="5753100"/>
            <a:ext cx="238125" cy="355600"/>
            <a:chOff x="846" y="3750"/>
            <a:chExt cx="165" cy="338"/>
          </a:xfrm>
        </p:grpSpPr>
        <p:sp>
          <p:nvSpPr>
            <p:cNvPr id="34838" name="AutoShape 5"/>
            <p:cNvSpPr>
              <a:spLocks noChangeArrowheads="1"/>
            </p:cNvSpPr>
            <p:nvPr/>
          </p:nvSpPr>
          <p:spPr bwMode="auto">
            <a:xfrm rot="10800000">
              <a:off x="846" y="3750"/>
              <a:ext cx="165" cy="165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rgbClr val="00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9" name="Line 6"/>
            <p:cNvSpPr>
              <a:spLocks noChangeShapeType="1"/>
            </p:cNvSpPr>
            <p:nvPr/>
          </p:nvSpPr>
          <p:spPr bwMode="auto">
            <a:xfrm>
              <a:off x="932" y="3915"/>
              <a:ext cx="0" cy="173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2532063" y="5799138"/>
            <a:ext cx="735012" cy="4254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NCR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744788" y="4484688"/>
            <a:ext cx="528637" cy="4238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2"/>
                </a:solidFill>
                <a:latin typeface="+mj-lt"/>
              </a:rPr>
              <a:t>CR</a:t>
            </a:r>
          </a:p>
        </p:txBody>
      </p:sp>
      <p:sp>
        <p:nvSpPr>
          <p:cNvPr id="89" name="Line 1023"/>
          <p:cNvSpPr>
            <a:spLocks noChangeShapeType="1"/>
          </p:cNvSpPr>
          <p:nvPr/>
        </p:nvSpPr>
        <p:spPr bwMode="auto">
          <a:xfrm>
            <a:off x="3482975" y="4521200"/>
            <a:ext cx="1854200" cy="0"/>
          </a:xfrm>
          <a:prstGeom prst="line">
            <a:avLst/>
          </a:prstGeom>
          <a:noFill/>
          <a:ln w="12700">
            <a:solidFill>
              <a:srgbClr val="3366FF"/>
            </a:solidFill>
            <a:prstDash val="sysDot"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73788" y="6326188"/>
            <a:ext cx="271144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See poster by Ivana Maric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mtClean="0"/>
              <a:t>Performance Gains </a:t>
            </a:r>
            <a:br>
              <a:rPr lang="en-US" smtClean="0"/>
            </a:br>
            <a:r>
              <a:rPr lang="en-US" smtClean="0"/>
              <a:t>from Cognitive Encoding</a:t>
            </a:r>
          </a:p>
        </p:txBody>
      </p:sp>
      <p:pic>
        <p:nvPicPr>
          <p:cNvPr id="36867" name="Picture 1220" descr="Fig7v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188" y="1905000"/>
            <a:ext cx="670083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1276"/>
          <p:cNvSpPr>
            <a:spLocks noChangeArrowheads="1"/>
          </p:cNvSpPr>
          <p:nvPr/>
        </p:nvSpPr>
        <p:spPr bwMode="auto">
          <a:xfrm>
            <a:off x="2147888" y="5110163"/>
            <a:ext cx="2411412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 defTabSz="3448050">
              <a:lnSpc>
                <a:spcPct val="70000"/>
              </a:lnSpc>
              <a:spcBef>
                <a:spcPct val="20000"/>
              </a:spcBef>
              <a:buClr>
                <a:srgbClr val="000066"/>
              </a:buClr>
            </a:pPr>
            <a:r>
              <a:rPr kumimoji="1" lang="en-US" sz="2200">
                <a:solidFill>
                  <a:srgbClr val="000066"/>
                </a:solidFill>
                <a:latin typeface="Garamond" pitchFamily="18" charset="0"/>
              </a:rPr>
              <a:t>CR</a:t>
            </a:r>
          </a:p>
          <a:p>
            <a:pPr lvl="1" algn="ctr" defTabSz="3448050">
              <a:lnSpc>
                <a:spcPct val="70000"/>
              </a:lnSpc>
              <a:spcBef>
                <a:spcPct val="20000"/>
              </a:spcBef>
              <a:buClr>
                <a:srgbClr val="000066"/>
              </a:buClr>
            </a:pPr>
            <a:r>
              <a:rPr kumimoji="1" lang="en-US" sz="2200">
                <a:solidFill>
                  <a:srgbClr val="000066"/>
                </a:solidFill>
                <a:latin typeface="Garamond" pitchFamily="18" charset="0"/>
              </a:rPr>
              <a:t>broadcast bound </a:t>
            </a:r>
          </a:p>
        </p:txBody>
      </p:sp>
      <p:grpSp>
        <p:nvGrpSpPr>
          <p:cNvPr id="36869" name="Group 1401"/>
          <p:cNvGrpSpPr>
            <a:grpSpLocks/>
          </p:cNvGrpSpPr>
          <p:nvPr/>
        </p:nvGrpSpPr>
        <p:grpSpPr bwMode="auto">
          <a:xfrm>
            <a:off x="4029075" y="3032125"/>
            <a:ext cx="2411413" cy="427038"/>
            <a:chOff x="2826" y="13859"/>
            <a:chExt cx="1519" cy="269"/>
          </a:xfrm>
        </p:grpSpPr>
        <p:sp>
          <p:nvSpPr>
            <p:cNvPr id="36877" name="Rectangle 1273"/>
            <p:cNvSpPr>
              <a:spLocks noChangeArrowheads="1"/>
            </p:cNvSpPr>
            <p:nvPr/>
          </p:nvSpPr>
          <p:spPr bwMode="auto">
            <a:xfrm>
              <a:off x="2826" y="13859"/>
              <a:ext cx="151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1" defTabSz="3448050">
                <a:spcBef>
                  <a:spcPct val="20000"/>
                </a:spcBef>
                <a:buClr>
                  <a:srgbClr val="000066"/>
                </a:buClr>
              </a:pPr>
              <a:r>
                <a:rPr kumimoji="1" lang="en-US" sz="2200">
                  <a:solidFill>
                    <a:srgbClr val="990000"/>
                  </a:solidFill>
                  <a:latin typeface="Garamond" pitchFamily="18" charset="0"/>
                </a:rPr>
                <a:t>outer bound</a:t>
              </a:r>
            </a:p>
          </p:txBody>
        </p:sp>
        <p:sp>
          <p:nvSpPr>
            <p:cNvPr id="36878" name="Line 1277"/>
            <p:cNvSpPr>
              <a:spLocks noChangeShapeType="1"/>
            </p:cNvSpPr>
            <p:nvPr/>
          </p:nvSpPr>
          <p:spPr bwMode="auto">
            <a:xfrm flipH="1">
              <a:off x="3000" y="14018"/>
              <a:ext cx="136" cy="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70" name="Group 1402"/>
          <p:cNvGrpSpPr>
            <a:grpSpLocks/>
          </p:cNvGrpSpPr>
          <p:nvPr/>
        </p:nvGrpSpPr>
        <p:grpSpPr bwMode="auto">
          <a:xfrm>
            <a:off x="4405313" y="3522663"/>
            <a:ext cx="2411412" cy="427037"/>
            <a:chOff x="2953" y="14186"/>
            <a:chExt cx="1519" cy="269"/>
          </a:xfrm>
        </p:grpSpPr>
        <p:sp>
          <p:nvSpPr>
            <p:cNvPr id="36875" name="Rectangle 1274"/>
            <p:cNvSpPr>
              <a:spLocks noChangeArrowheads="1"/>
            </p:cNvSpPr>
            <p:nvPr/>
          </p:nvSpPr>
          <p:spPr bwMode="auto">
            <a:xfrm>
              <a:off x="2953" y="14186"/>
              <a:ext cx="151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1" defTabSz="3448050">
                <a:spcBef>
                  <a:spcPct val="20000"/>
                </a:spcBef>
                <a:buClr>
                  <a:srgbClr val="000066"/>
                </a:buClr>
              </a:pPr>
              <a:r>
                <a:rPr kumimoji="1" lang="en-US" sz="2200">
                  <a:solidFill>
                    <a:srgbClr val="CC3300"/>
                  </a:solidFill>
                  <a:latin typeface="Garamond" pitchFamily="18" charset="0"/>
                </a:rPr>
                <a:t>our scheme</a:t>
              </a:r>
            </a:p>
          </p:txBody>
        </p:sp>
        <p:sp>
          <p:nvSpPr>
            <p:cNvPr id="36876" name="Line 1278"/>
            <p:cNvSpPr>
              <a:spLocks noChangeShapeType="1"/>
            </p:cNvSpPr>
            <p:nvPr/>
          </p:nvSpPr>
          <p:spPr bwMode="auto">
            <a:xfrm flipH="1">
              <a:off x="2992" y="14336"/>
              <a:ext cx="288" cy="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71" name="Group 1403"/>
          <p:cNvGrpSpPr>
            <a:grpSpLocks/>
          </p:cNvGrpSpPr>
          <p:nvPr/>
        </p:nvGrpSpPr>
        <p:grpSpPr bwMode="auto">
          <a:xfrm>
            <a:off x="4484688" y="3921125"/>
            <a:ext cx="3008312" cy="427038"/>
            <a:chOff x="3049" y="14474"/>
            <a:chExt cx="1895" cy="269"/>
          </a:xfrm>
        </p:grpSpPr>
        <p:sp>
          <p:nvSpPr>
            <p:cNvPr id="36873" name="Rectangle 1275"/>
            <p:cNvSpPr>
              <a:spLocks noChangeArrowheads="1"/>
            </p:cNvSpPr>
            <p:nvPr/>
          </p:nvSpPr>
          <p:spPr bwMode="auto">
            <a:xfrm>
              <a:off x="3049" y="14474"/>
              <a:ext cx="189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1" defTabSz="3448050">
                <a:spcBef>
                  <a:spcPct val="20000"/>
                </a:spcBef>
                <a:buClr>
                  <a:srgbClr val="000066"/>
                </a:buClr>
              </a:pPr>
              <a:r>
                <a:rPr kumimoji="1" lang="en-US" sz="2200">
                  <a:solidFill>
                    <a:srgbClr val="339966"/>
                  </a:solidFill>
                  <a:latin typeface="Garamond" pitchFamily="18" charset="0"/>
                </a:rPr>
                <a:t>prior schemes</a:t>
              </a:r>
            </a:p>
          </p:txBody>
        </p:sp>
        <p:sp>
          <p:nvSpPr>
            <p:cNvPr id="36874" name="Line 1279"/>
            <p:cNvSpPr>
              <a:spLocks noChangeShapeType="1"/>
            </p:cNvSpPr>
            <p:nvPr/>
          </p:nvSpPr>
          <p:spPr bwMode="auto">
            <a:xfrm flipH="1">
              <a:off x="3064" y="14616"/>
              <a:ext cx="312" cy="0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72" name="Line 1280"/>
          <p:cNvSpPr>
            <a:spLocks noChangeShapeType="1"/>
          </p:cNvSpPr>
          <p:nvPr/>
        </p:nvSpPr>
        <p:spPr bwMode="auto">
          <a:xfrm>
            <a:off x="3898900" y="5283200"/>
            <a:ext cx="515938" cy="46038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50" y="1725613"/>
            <a:ext cx="8413750" cy="4668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/>
              <a:t>Challenges to expanding wireless access and improving the user </a:t>
            </a:r>
            <a:r>
              <a:rPr lang="en-US" sz="2800" dirty="0" err="1" smtClean="0"/>
              <a:t>expereince</a:t>
            </a:r>
            <a:r>
              <a:rPr lang="en-US" sz="2800" dirty="0" smtClean="0"/>
              <a:t> include scarce wireless spectrum and device/network challenges</a:t>
            </a:r>
          </a:p>
          <a:p>
            <a:pPr lvl="1">
              <a:lnSpc>
                <a:spcPct val="30000"/>
              </a:lnSpc>
              <a:buNone/>
            </a:pPr>
            <a:endParaRPr lang="en-US" sz="2000" dirty="0" smtClean="0"/>
          </a:p>
          <a:p>
            <a:pPr>
              <a:lnSpc>
                <a:spcPct val="100000"/>
              </a:lnSpc>
            </a:pPr>
            <a:r>
              <a:rPr lang="en-US" sz="2800" dirty="0" smtClean="0"/>
              <a:t>Exploit interference via cooperation and cognition to improve spectrum utilization and performance</a:t>
            </a:r>
            <a:endParaRPr lang="en-US" sz="2400" dirty="0" smtClean="0"/>
          </a:p>
          <a:p>
            <a:pPr lvl="3">
              <a:lnSpc>
                <a:spcPct val="30000"/>
              </a:lnSpc>
            </a:pPr>
            <a:endParaRPr lang="en-US" sz="1600" dirty="0" smtClean="0"/>
          </a:p>
          <a:p>
            <a:pPr>
              <a:lnSpc>
                <a:spcPct val="100000"/>
              </a:lnSpc>
            </a:pPr>
            <a:r>
              <a:rPr lang="en-US" sz="2800" dirty="0" smtClean="0"/>
              <a:t>Much room for innovation</a:t>
            </a:r>
          </a:p>
          <a:p>
            <a:pPr lvl="3">
              <a:lnSpc>
                <a:spcPct val="30000"/>
              </a:lnSpc>
            </a:pPr>
            <a:endParaRPr lang="en-US" sz="1600" dirty="0" smtClean="0"/>
          </a:p>
          <a:p>
            <a:pPr>
              <a:lnSpc>
                <a:spcPct val="100000"/>
              </a:lnSpc>
            </a:pPr>
            <a:r>
              <a:rPr lang="en-US" sz="2800" dirty="0" smtClean="0"/>
              <a:t> Philosophical changes in system design and spectral allocation policy </a:t>
            </a:r>
            <a:r>
              <a:rPr lang="en-US" sz="2800" dirty="0" smtClean="0">
                <a:solidFill>
                  <a:schemeClr val="accent1"/>
                </a:solidFill>
              </a:rPr>
              <a:t>required</a:t>
            </a:r>
          </a:p>
          <a:p>
            <a:pPr lvl="3">
              <a:lnSpc>
                <a:spcPct val="30000"/>
              </a:lnSpc>
            </a:pPr>
            <a:endParaRPr lang="en-US" sz="1600" dirty="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800" dirty="0" smtClean="0"/>
              <a:t>Need to define </a:t>
            </a:r>
            <a:r>
              <a:rPr lang="en-US" sz="2800" dirty="0" smtClean="0">
                <a:solidFill>
                  <a:schemeClr val="accent1"/>
                </a:solidFill>
              </a:rPr>
              <a:t>metrics for success</a:t>
            </a:r>
          </a:p>
          <a:p>
            <a:pPr>
              <a:lnSpc>
                <a:spcPct val="100000"/>
              </a:lnSpc>
            </a:pPr>
            <a:endParaRPr lang="en-US" sz="2800" dirty="0" smtClean="0"/>
          </a:p>
          <a:p>
            <a:pPr>
              <a:lnSpc>
                <a:spcPct val="10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Most Important </a:t>
            </a:r>
            <a:br>
              <a:rPr lang="en-US" dirty="0" smtClean="0"/>
            </a:br>
            <a:r>
              <a:rPr lang="en-US" dirty="0" smtClean="0"/>
              <a:t>Problems to Solve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388" y="1936750"/>
            <a:ext cx="8007350" cy="4114800"/>
          </a:xfrm>
        </p:spPr>
        <p:txBody>
          <a:bodyPr/>
          <a:lstStyle/>
          <a:p>
            <a:pPr>
              <a:lnSpc>
                <a:spcPct val="60000"/>
              </a:lnSpc>
            </a:pPr>
            <a:r>
              <a:rPr lang="en-US" sz="2800" dirty="0" smtClean="0"/>
              <a:t>Improving the efficiency of wireless spectrum use </a:t>
            </a:r>
          </a:p>
          <a:p>
            <a:pPr>
              <a:lnSpc>
                <a:spcPct val="6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Building </a:t>
            </a:r>
            <a:r>
              <a:rPr lang="en-US" sz="2800" i="1" dirty="0" smtClean="0"/>
              <a:t>small low-power </a:t>
            </a:r>
            <a:r>
              <a:rPr lang="en-US" sz="2800" dirty="0" smtClean="0"/>
              <a:t>devices with multiple or cognitive radios and many antennas</a:t>
            </a:r>
          </a:p>
          <a:p>
            <a:pPr>
              <a:lnSpc>
                <a:spcPct val="6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Building </a:t>
            </a:r>
            <a:r>
              <a:rPr lang="en-US" sz="2800" i="1" dirty="0" smtClean="0"/>
              <a:t>reliable</a:t>
            </a:r>
            <a:r>
              <a:rPr lang="en-US" sz="2800" dirty="0" smtClean="0"/>
              <a:t> wireless networks that are </a:t>
            </a:r>
            <a:r>
              <a:rPr lang="en-US" sz="2800" i="1" dirty="0" smtClean="0"/>
              <a:t>seamles</a:t>
            </a:r>
            <a:r>
              <a:rPr lang="en-US" sz="2800" dirty="0" smtClean="0"/>
              <a:t>s with </a:t>
            </a:r>
            <a:r>
              <a:rPr lang="en-US" sz="2800" i="1" dirty="0" smtClean="0"/>
              <a:t>ubiquitous</a:t>
            </a:r>
            <a:r>
              <a:rPr lang="en-US" sz="2800" dirty="0" smtClean="0"/>
              <a:t> high-speed coverage</a:t>
            </a:r>
            <a:endParaRPr lang="en-US" sz="2000" dirty="0" smtClean="0"/>
          </a:p>
          <a:p>
            <a:pPr>
              <a:lnSpc>
                <a:spcPct val="6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i="1" dirty="0" smtClean="0"/>
              <a:t>Guaranteeing</a:t>
            </a:r>
            <a:r>
              <a:rPr lang="en-US" sz="2800" dirty="0" smtClean="0"/>
              <a:t> a good user </a:t>
            </a:r>
            <a:r>
              <a:rPr lang="en-US" sz="2800" i="1" dirty="0" smtClean="0"/>
              <a:t>experience</a:t>
            </a:r>
            <a:r>
              <a:rPr lang="en-US" sz="2800" dirty="0" smtClean="0"/>
              <a:t> by meeting </a:t>
            </a:r>
            <a:r>
              <a:rPr lang="en-US" sz="2800" i="1" dirty="0" smtClean="0"/>
              <a:t>hard</a:t>
            </a:r>
            <a:r>
              <a:rPr lang="en-US" sz="2800" dirty="0" smtClean="0"/>
              <a:t> performance requirements of applications</a:t>
            </a:r>
          </a:p>
          <a:p>
            <a:pPr>
              <a:lnSpc>
                <a:spcPct val="40000"/>
              </a:lnSpc>
            </a:pPr>
            <a:endParaRPr lang="en-US" sz="2800" dirty="0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3400" y="1790700"/>
            <a:ext cx="8026400" cy="635000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18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Everything Wireless in One Device</a:t>
            </a:r>
          </a:p>
        </p:txBody>
      </p:sp>
      <p:pic>
        <p:nvPicPr>
          <p:cNvPr id="1927171" name="Picture 3" descr="Image-00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0" y="2222500"/>
            <a:ext cx="1895475" cy="3684588"/>
          </a:xfrm>
          <a:prstGeom prst="rect">
            <a:avLst/>
          </a:prstGeom>
          <a:noFill/>
        </p:spPr>
      </p:pic>
      <p:sp>
        <p:nvSpPr>
          <p:cNvPr id="1927172" name="Oval 4"/>
          <p:cNvSpPr>
            <a:spLocks/>
          </p:cNvSpPr>
          <p:nvPr/>
        </p:nvSpPr>
        <p:spPr bwMode="auto">
          <a:xfrm rot="2091974">
            <a:off x="2306638" y="2711450"/>
            <a:ext cx="4344987" cy="2268538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173" name="Oval 5"/>
          <p:cNvSpPr>
            <a:spLocks/>
          </p:cNvSpPr>
          <p:nvPr/>
        </p:nvSpPr>
        <p:spPr bwMode="auto">
          <a:xfrm rot="2091974">
            <a:off x="2135188" y="3067050"/>
            <a:ext cx="4344987" cy="2268538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174" name="Oval 6"/>
          <p:cNvSpPr>
            <a:spLocks/>
          </p:cNvSpPr>
          <p:nvPr/>
        </p:nvSpPr>
        <p:spPr bwMode="auto">
          <a:xfrm rot="8722276">
            <a:off x="2432050" y="3489325"/>
            <a:ext cx="4518025" cy="12192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7175" name="Oval 7"/>
          <p:cNvSpPr>
            <a:spLocks/>
          </p:cNvSpPr>
          <p:nvPr/>
        </p:nvSpPr>
        <p:spPr bwMode="auto">
          <a:xfrm rot="8722276">
            <a:off x="2233613" y="3159125"/>
            <a:ext cx="4518025" cy="12192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927176" name="Picture 8" descr="NokiaE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2813" y="1989138"/>
            <a:ext cx="1471612" cy="1100137"/>
          </a:xfrm>
          <a:prstGeom prst="rect">
            <a:avLst/>
          </a:prstGeom>
          <a:noFill/>
        </p:spPr>
      </p:pic>
      <p:pic>
        <p:nvPicPr>
          <p:cNvPr id="1927177" name="Picture 9" descr="microsoft_zune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3517900"/>
            <a:ext cx="687388" cy="1220788"/>
          </a:xfrm>
          <a:prstGeom prst="rect">
            <a:avLst/>
          </a:prstGeom>
          <a:noFill/>
        </p:spPr>
      </p:pic>
      <p:pic>
        <p:nvPicPr>
          <p:cNvPr id="1927178" name="Picture 10" descr="KodakWiFiCamera"/>
          <p:cNvPicPr>
            <a:picLocks noChangeAspect="1" noChangeArrowheads="1"/>
          </p:cNvPicPr>
          <p:nvPr/>
        </p:nvPicPr>
        <p:blipFill>
          <a:blip r:embed="rId6" cstate="print"/>
          <a:srcRect b="25346"/>
          <a:stretch>
            <a:fillRect/>
          </a:stretch>
        </p:blipFill>
        <p:spPr bwMode="auto">
          <a:xfrm>
            <a:off x="5899150" y="5200650"/>
            <a:ext cx="1444625" cy="862013"/>
          </a:xfrm>
          <a:prstGeom prst="rect">
            <a:avLst/>
          </a:prstGeom>
          <a:noFill/>
        </p:spPr>
      </p:pic>
      <p:pic>
        <p:nvPicPr>
          <p:cNvPr id="1927179" name="Picture 11" descr="Noteboo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2913" y="1931988"/>
            <a:ext cx="1550987" cy="1354137"/>
          </a:xfrm>
          <a:prstGeom prst="rect">
            <a:avLst/>
          </a:prstGeom>
          <a:noFill/>
        </p:spPr>
      </p:pic>
      <p:pic>
        <p:nvPicPr>
          <p:cNvPr id="1927180" name="Picture 12" descr="Sandis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6588" y="3479800"/>
            <a:ext cx="865187" cy="889000"/>
          </a:xfrm>
          <a:prstGeom prst="rect">
            <a:avLst/>
          </a:prstGeom>
          <a:noFill/>
        </p:spPr>
      </p:pic>
      <p:pic>
        <p:nvPicPr>
          <p:cNvPr id="1927181" name="Picture 13" descr="playstatio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24050" y="4592638"/>
            <a:ext cx="1423988" cy="15890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Small Low-Power Devices</a:t>
            </a:r>
            <a:endParaRPr lang="en-US" i="1" dirty="0" smtClean="0"/>
          </a:p>
        </p:txBody>
      </p:sp>
      <p:sp>
        <p:nvSpPr>
          <p:cNvPr id="101" name="Content Placeholder 100"/>
          <p:cNvSpPr>
            <a:spLocks noGrp="1"/>
          </p:cNvSpPr>
          <p:nvPr>
            <p:ph idx="1"/>
          </p:nvPr>
        </p:nvSpPr>
        <p:spPr>
          <a:xfrm>
            <a:off x="546100" y="1549400"/>
            <a:ext cx="8140700" cy="990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/>
              <a:t>RF, A/D, antenna technology, and processor algorithms/breakthroughs will drive convergence</a:t>
            </a:r>
            <a:endParaRPr lang="en-US" sz="2800" dirty="0"/>
          </a:p>
        </p:txBody>
      </p:sp>
      <p:pic>
        <p:nvPicPr>
          <p:cNvPr id="7" name="Picture 210" descr="Image-00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8100" y="2463800"/>
            <a:ext cx="2180024" cy="4216400"/>
          </a:xfrm>
          <a:prstGeom prst="rect">
            <a:avLst/>
          </a:prstGeom>
          <a:noFill/>
        </p:spPr>
      </p:pic>
      <p:grpSp>
        <p:nvGrpSpPr>
          <p:cNvPr id="8" name="Group 211"/>
          <p:cNvGrpSpPr>
            <a:grpSpLocks/>
          </p:cNvGrpSpPr>
          <p:nvPr/>
        </p:nvGrpSpPr>
        <p:grpSpPr bwMode="auto">
          <a:xfrm>
            <a:off x="1663903" y="5454589"/>
            <a:ext cx="713064" cy="611311"/>
            <a:chOff x="3909" y="764"/>
            <a:chExt cx="394" cy="367"/>
          </a:xfrm>
        </p:grpSpPr>
        <p:pic>
          <p:nvPicPr>
            <p:cNvPr id="9" name="Picture 212"/>
            <p:cNvPicPr>
              <a:picLocks noChangeAspect="1" noChangeArrowheads="1"/>
            </p:cNvPicPr>
            <p:nvPr/>
          </p:nvPicPr>
          <p:blipFill>
            <a:blip r:embed="rId3"/>
            <a:srcRect l="4295" t="4832" r="51323" b="1308"/>
            <a:stretch>
              <a:fillRect/>
            </a:stretch>
          </p:blipFill>
          <p:spPr bwMode="auto">
            <a:xfrm>
              <a:off x="3909" y="764"/>
              <a:ext cx="377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13"/>
            <p:cNvPicPr>
              <a:picLocks noChangeAspect="1" noChangeArrowheads="1"/>
            </p:cNvPicPr>
            <p:nvPr/>
          </p:nvPicPr>
          <p:blipFill>
            <a:blip r:embed="rId3"/>
            <a:srcRect l="71681" t="4832" r="3577" b="1308"/>
            <a:stretch>
              <a:fillRect/>
            </a:stretch>
          </p:blipFill>
          <p:spPr bwMode="auto">
            <a:xfrm>
              <a:off x="4092" y="764"/>
              <a:ext cx="211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Freeform 214"/>
            <p:cNvSpPr>
              <a:spLocks/>
            </p:cNvSpPr>
            <p:nvPr/>
          </p:nvSpPr>
          <p:spPr bwMode="auto">
            <a:xfrm>
              <a:off x="3953" y="780"/>
              <a:ext cx="311" cy="33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211" y="0"/>
                </a:cxn>
                <a:cxn ang="0">
                  <a:pos x="250" y="48"/>
                </a:cxn>
                <a:cxn ang="0">
                  <a:pos x="250" y="728"/>
                </a:cxn>
                <a:cxn ang="0">
                  <a:pos x="207" y="776"/>
                </a:cxn>
                <a:cxn ang="0">
                  <a:pos x="42" y="776"/>
                </a:cxn>
                <a:cxn ang="0">
                  <a:pos x="1" y="737"/>
                </a:cxn>
                <a:cxn ang="0">
                  <a:pos x="0" y="740"/>
                </a:cxn>
                <a:cxn ang="0">
                  <a:pos x="0" y="59"/>
                </a:cxn>
                <a:cxn ang="0">
                  <a:pos x="37" y="0"/>
                </a:cxn>
              </a:cxnLst>
              <a:rect l="0" t="0" r="r" b="b"/>
              <a:pathLst>
                <a:path w="250" h="776">
                  <a:moveTo>
                    <a:pt x="37" y="0"/>
                  </a:moveTo>
                  <a:lnTo>
                    <a:pt x="211" y="0"/>
                  </a:lnTo>
                  <a:lnTo>
                    <a:pt x="250" y="48"/>
                  </a:lnTo>
                  <a:lnTo>
                    <a:pt x="250" y="728"/>
                  </a:lnTo>
                  <a:lnTo>
                    <a:pt x="207" y="776"/>
                  </a:lnTo>
                  <a:lnTo>
                    <a:pt x="42" y="776"/>
                  </a:lnTo>
                  <a:lnTo>
                    <a:pt x="1" y="737"/>
                  </a:lnTo>
                  <a:lnTo>
                    <a:pt x="0" y="740"/>
                  </a:lnTo>
                  <a:lnTo>
                    <a:pt x="0" y="5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D4D4D"/>
            </a:solidFill>
            <a:ln w="1270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2" name="Oval 215"/>
            <p:cNvSpPr>
              <a:spLocks/>
            </p:cNvSpPr>
            <p:nvPr/>
          </p:nvSpPr>
          <p:spPr bwMode="auto">
            <a:xfrm>
              <a:off x="4171" y="1079"/>
              <a:ext cx="64" cy="2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3" name="Oval 216"/>
            <p:cNvSpPr>
              <a:spLocks/>
            </p:cNvSpPr>
            <p:nvPr/>
          </p:nvSpPr>
          <p:spPr bwMode="auto">
            <a:xfrm>
              <a:off x="3977" y="793"/>
              <a:ext cx="66" cy="2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800"/>
            </a:p>
          </p:txBody>
        </p:sp>
      </p:grpSp>
      <p:grpSp>
        <p:nvGrpSpPr>
          <p:cNvPr id="14" name="Group 217"/>
          <p:cNvGrpSpPr>
            <a:grpSpLocks/>
          </p:cNvGrpSpPr>
          <p:nvPr/>
        </p:nvGrpSpPr>
        <p:grpSpPr bwMode="auto">
          <a:xfrm>
            <a:off x="1615782" y="4634028"/>
            <a:ext cx="778684" cy="756292"/>
            <a:chOff x="3909" y="764"/>
            <a:chExt cx="394" cy="367"/>
          </a:xfrm>
        </p:grpSpPr>
        <p:pic>
          <p:nvPicPr>
            <p:cNvPr id="15" name="Picture 218"/>
            <p:cNvPicPr>
              <a:picLocks noChangeAspect="1" noChangeArrowheads="1"/>
            </p:cNvPicPr>
            <p:nvPr/>
          </p:nvPicPr>
          <p:blipFill>
            <a:blip r:embed="rId3"/>
            <a:srcRect l="4295" t="4832" r="51323" b="1308"/>
            <a:stretch>
              <a:fillRect/>
            </a:stretch>
          </p:blipFill>
          <p:spPr bwMode="auto">
            <a:xfrm>
              <a:off x="3909" y="764"/>
              <a:ext cx="377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219"/>
            <p:cNvPicPr>
              <a:picLocks noChangeAspect="1" noChangeArrowheads="1"/>
            </p:cNvPicPr>
            <p:nvPr/>
          </p:nvPicPr>
          <p:blipFill>
            <a:blip r:embed="rId3"/>
            <a:srcRect l="71681" t="4832" r="3577" b="1308"/>
            <a:stretch>
              <a:fillRect/>
            </a:stretch>
          </p:blipFill>
          <p:spPr bwMode="auto">
            <a:xfrm>
              <a:off x="4092" y="764"/>
              <a:ext cx="211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Freeform 220"/>
            <p:cNvSpPr>
              <a:spLocks/>
            </p:cNvSpPr>
            <p:nvPr/>
          </p:nvSpPr>
          <p:spPr bwMode="auto">
            <a:xfrm>
              <a:off x="3953" y="780"/>
              <a:ext cx="311" cy="33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211" y="0"/>
                </a:cxn>
                <a:cxn ang="0">
                  <a:pos x="250" y="48"/>
                </a:cxn>
                <a:cxn ang="0">
                  <a:pos x="250" y="728"/>
                </a:cxn>
                <a:cxn ang="0">
                  <a:pos x="207" y="776"/>
                </a:cxn>
                <a:cxn ang="0">
                  <a:pos x="42" y="776"/>
                </a:cxn>
                <a:cxn ang="0">
                  <a:pos x="1" y="737"/>
                </a:cxn>
                <a:cxn ang="0">
                  <a:pos x="0" y="740"/>
                </a:cxn>
                <a:cxn ang="0">
                  <a:pos x="0" y="59"/>
                </a:cxn>
                <a:cxn ang="0">
                  <a:pos x="37" y="0"/>
                </a:cxn>
              </a:cxnLst>
              <a:rect l="0" t="0" r="r" b="b"/>
              <a:pathLst>
                <a:path w="250" h="776">
                  <a:moveTo>
                    <a:pt x="37" y="0"/>
                  </a:moveTo>
                  <a:lnTo>
                    <a:pt x="211" y="0"/>
                  </a:lnTo>
                  <a:lnTo>
                    <a:pt x="250" y="48"/>
                  </a:lnTo>
                  <a:lnTo>
                    <a:pt x="250" y="728"/>
                  </a:lnTo>
                  <a:lnTo>
                    <a:pt x="207" y="776"/>
                  </a:lnTo>
                  <a:lnTo>
                    <a:pt x="42" y="776"/>
                  </a:lnTo>
                  <a:lnTo>
                    <a:pt x="1" y="737"/>
                  </a:lnTo>
                  <a:lnTo>
                    <a:pt x="0" y="740"/>
                  </a:lnTo>
                  <a:lnTo>
                    <a:pt x="0" y="5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D4D4D"/>
            </a:solidFill>
            <a:ln w="1270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18" name="Oval 221"/>
            <p:cNvSpPr>
              <a:spLocks/>
            </p:cNvSpPr>
            <p:nvPr/>
          </p:nvSpPr>
          <p:spPr bwMode="auto">
            <a:xfrm>
              <a:off x="4171" y="1079"/>
              <a:ext cx="64" cy="2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19" name="Oval 222"/>
            <p:cNvSpPr>
              <a:spLocks/>
            </p:cNvSpPr>
            <p:nvPr/>
          </p:nvSpPr>
          <p:spPr bwMode="auto">
            <a:xfrm>
              <a:off x="3977" y="793"/>
              <a:ext cx="66" cy="2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800"/>
            </a:p>
          </p:txBody>
        </p:sp>
      </p:grpSp>
      <p:grpSp>
        <p:nvGrpSpPr>
          <p:cNvPr id="20" name="Group 223"/>
          <p:cNvGrpSpPr>
            <a:grpSpLocks/>
          </p:cNvGrpSpPr>
          <p:nvPr/>
        </p:nvGrpSpPr>
        <p:grpSpPr bwMode="auto">
          <a:xfrm>
            <a:off x="1592450" y="3448772"/>
            <a:ext cx="775768" cy="751808"/>
            <a:chOff x="3909" y="764"/>
            <a:chExt cx="394" cy="367"/>
          </a:xfrm>
        </p:grpSpPr>
        <p:pic>
          <p:nvPicPr>
            <p:cNvPr id="21" name="Picture 224"/>
            <p:cNvPicPr>
              <a:picLocks noChangeAspect="1" noChangeArrowheads="1"/>
            </p:cNvPicPr>
            <p:nvPr/>
          </p:nvPicPr>
          <p:blipFill>
            <a:blip r:embed="rId3"/>
            <a:srcRect l="4295" t="4832" r="51323" b="1308"/>
            <a:stretch>
              <a:fillRect/>
            </a:stretch>
          </p:blipFill>
          <p:spPr bwMode="auto">
            <a:xfrm>
              <a:off x="3909" y="764"/>
              <a:ext cx="377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225"/>
            <p:cNvPicPr>
              <a:picLocks noChangeAspect="1" noChangeArrowheads="1"/>
            </p:cNvPicPr>
            <p:nvPr/>
          </p:nvPicPr>
          <p:blipFill>
            <a:blip r:embed="rId3"/>
            <a:srcRect l="71681" t="4832" r="3577" b="1308"/>
            <a:stretch>
              <a:fillRect/>
            </a:stretch>
          </p:blipFill>
          <p:spPr bwMode="auto">
            <a:xfrm>
              <a:off x="4092" y="764"/>
              <a:ext cx="211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Freeform 226"/>
            <p:cNvSpPr>
              <a:spLocks/>
            </p:cNvSpPr>
            <p:nvPr/>
          </p:nvSpPr>
          <p:spPr bwMode="auto">
            <a:xfrm>
              <a:off x="3953" y="780"/>
              <a:ext cx="311" cy="33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211" y="0"/>
                </a:cxn>
                <a:cxn ang="0">
                  <a:pos x="250" y="48"/>
                </a:cxn>
                <a:cxn ang="0">
                  <a:pos x="250" y="728"/>
                </a:cxn>
                <a:cxn ang="0">
                  <a:pos x="207" y="776"/>
                </a:cxn>
                <a:cxn ang="0">
                  <a:pos x="42" y="776"/>
                </a:cxn>
                <a:cxn ang="0">
                  <a:pos x="1" y="737"/>
                </a:cxn>
                <a:cxn ang="0">
                  <a:pos x="0" y="740"/>
                </a:cxn>
                <a:cxn ang="0">
                  <a:pos x="0" y="59"/>
                </a:cxn>
                <a:cxn ang="0">
                  <a:pos x="37" y="0"/>
                </a:cxn>
              </a:cxnLst>
              <a:rect l="0" t="0" r="r" b="b"/>
              <a:pathLst>
                <a:path w="250" h="776">
                  <a:moveTo>
                    <a:pt x="37" y="0"/>
                  </a:moveTo>
                  <a:lnTo>
                    <a:pt x="211" y="0"/>
                  </a:lnTo>
                  <a:lnTo>
                    <a:pt x="250" y="48"/>
                  </a:lnTo>
                  <a:lnTo>
                    <a:pt x="250" y="728"/>
                  </a:lnTo>
                  <a:lnTo>
                    <a:pt x="207" y="776"/>
                  </a:lnTo>
                  <a:lnTo>
                    <a:pt x="42" y="776"/>
                  </a:lnTo>
                  <a:lnTo>
                    <a:pt x="1" y="737"/>
                  </a:lnTo>
                  <a:lnTo>
                    <a:pt x="0" y="740"/>
                  </a:lnTo>
                  <a:lnTo>
                    <a:pt x="0" y="5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D4D4D"/>
            </a:solidFill>
            <a:ln w="1270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4" name="Oval 227"/>
            <p:cNvSpPr>
              <a:spLocks/>
            </p:cNvSpPr>
            <p:nvPr/>
          </p:nvSpPr>
          <p:spPr bwMode="auto">
            <a:xfrm>
              <a:off x="4171" y="1079"/>
              <a:ext cx="64" cy="2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25" name="Oval 228"/>
            <p:cNvSpPr>
              <a:spLocks/>
            </p:cNvSpPr>
            <p:nvPr/>
          </p:nvSpPr>
          <p:spPr bwMode="auto">
            <a:xfrm>
              <a:off x="3977" y="793"/>
              <a:ext cx="66" cy="2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800"/>
            </a:p>
          </p:txBody>
        </p:sp>
      </p:grpSp>
      <p:grpSp>
        <p:nvGrpSpPr>
          <p:cNvPr id="26" name="Group 229"/>
          <p:cNvGrpSpPr>
            <a:grpSpLocks/>
          </p:cNvGrpSpPr>
          <p:nvPr/>
        </p:nvGrpSpPr>
        <p:grpSpPr bwMode="auto">
          <a:xfrm>
            <a:off x="1878260" y="2735826"/>
            <a:ext cx="558495" cy="506685"/>
            <a:chOff x="3909" y="764"/>
            <a:chExt cx="394" cy="367"/>
          </a:xfrm>
        </p:grpSpPr>
        <p:pic>
          <p:nvPicPr>
            <p:cNvPr id="27" name="Picture 230"/>
            <p:cNvPicPr>
              <a:picLocks noChangeAspect="1" noChangeArrowheads="1"/>
            </p:cNvPicPr>
            <p:nvPr/>
          </p:nvPicPr>
          <p:blipFill>
            <a:blip r:embed="rId3"/>
            <a:srcRect l="4295" t="4832" r="51323" b="1308"/>
            <a:stretch>
              <a:fillRect/>
            </a:stretch>
          </p:blipFill>
          <p:spPr bwMode="auto">
            <a:xfrm>
              <a:off x="3909" y="764"/>
              <a:ext cx="377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231"/>
            <p:cNvPicPr>
              <a:picLocks noChangeAspect="1" noChangeArrowheads="1"/>
            </p:cNvPicPr>
            <p:nvPr/>
          </p:nvPicPr>
          <p:blipFill>
            <a:blip r:embed="rId3"/>
            <a:srcRect l="71681" t="4832" r="3577" b="1308"/>
            <a:stretch>
              <a:fillRect/>
            </a:stretch>
          </p:blipFill>
          <p:spPr bwMode="auto">
            <a:xfrm>
              <a:off x="4092" y="764"/>
              <a:ext cx="211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" name="Freeform 232"/>
            <p:cNvSpPr>
              <a:spLocks/>
            </p:cNvSpPr>
            <p:nvPr/>
          </p:nvSpPr>
          <p:spPr bwMode="auto">
            <a:xfrm>
              <a:off x="3953" y="780"/>
              <a:ext cx="311" cy="33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211" y="0"/>
                </a:cxn>
                <a:cxn ang="0">
                  <a:pos x="250" y="48"/>
                </a:cxn>
                <a:cxn ang="0">
                  <a:pos x="250" y="728"/>
                </a:cxn>
                <a:cxn ang="0">
                  <a:pos x="207" y="776"/>
                </a:cxn>
                <a:cxn ang="0">
                  <a:pos x="42" y="776"/>
                </a:cxn>
                <a:cxn ang="0">
                  <a:pos x="1" y="737"/>
                </a:cxn>
                <a:cxn ang="0">
                  <a:pos x="0" y="740"/>
                </a:cxn>
                <a:cxn ang="0">
                  <a:pos x="0" y="59"/>
                </a:cxn>
                <a:cxn ang="0">
                  <a:pos x="37" y="0"/>
                </a:cxn>
              </a:cxnLst>
              <a:rect l="0" t="0" r="r" b="b"/>
              <a:pathLst>
                <a:path w="250" h="776">
                  <a:moveTo>
                    <a:pt x="37" y="0"/>
                  </a:moveTo>
                  <a:lnTo>
                    <a:pt x="211" y="0"/>
                  </a:lnTo>
                  <a:lnTo>
                    <a:pt x="250" y="48"/>
                  </a:lnTo>
                  <a:lnTo>
                    <a:pt x="250" y="728"/>
                  </a:lnTo>
                  <a:lnTo>
                    <a:pt x="207" y="776"/>
                  </a:lnTo>
                  <a:lnTo>
                    <a:pt x="42" y="776"/>
                  </a:lnTo>
                  <a:lnTo>
                    <a:pt x="1" y="737"/>
                  </a:lnTo>
                  <a:lnTo>
                    <a:pt x="0" y="740"/>
                  </a:lnTo>
                  <a:lnTo>
                    <a:pt x="0" y="5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D4D4D"/>
            </a:solidFill>
            <a:ln w="1270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0" name="Oval 233"/>
            <p:cNvSpPr>
              <a:spLocks/>
            </p:cNvSpPr>
            <p:nvPr/>
          </p:nvSpPr>
          <p:spPr bwMode="auto">
            <a:xfrm>
              <a:off x="4171" y="1079"/>
              <a:ext cx="64" cy="2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31" name="Oval 234"/>
            <p:cNvSpPr>
              <a:spLocks/>
            </p:cNvSpPr>
            <p:nvPr/>
          </p:nvSpPr>
          <p:spPr bwMode="auto">
            <a:xfrm>
              <a:off x="3977" y="793"/>
              <a:ext cx="66" cy="2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800"/>
            </a:p>
          </p:txBody>
        </p:sp>
      </p:grpSp>
      <p:sp>
        <p:nvSpPr>
          <p:cNvPr id="32" name="Text Box 235"/>
          <p:cNvSpPr txBox="1">
            <a:spLocks/>
          </p:cNvSpPr>
          <p:nvPr/>
        </p:nvSpPr>
        <p:spPr bwMode="auto">
          <a:xfrm>
            <a:off x="1684318" y="3486139"/>
            <a:ext cx="700321" cy="6786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42938" eaLnBrk="1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dirty="0">
                <a:solidFill>
                  <a:srgbClr val="FFFFFF"/>
                </a:solidFill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 </a:t>
            </a:r>
            <a:r>
              <a:rPr lang="en-US" sz="1800" dirty="0" smtClean="0">
                <a:solidFill>
                  <a:srgbClr val="FFFFFF"/>
                </a:solidFill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Wide</a:t>
            </a:r>
          </a:p>
          <a:p>
            <a:pPr algn="ctr" defTabSz="642938" eaLnBrk="1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dirty="0" smtClean="0">
                <a:solidFill>
                  <a:srgbClr val="FFFFFF"/>
                </a:solidFill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Area</a:t>
            </a:r>
          </a:p>
          <a:p>
            <a:pPr algn="ctr" defTabSz="642938" eaLnBrk="1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dirty="0" smtClean="0">
                <a:solidFill>
                  <a:srgbClr val="FFFFFF"/>
                </a:solidFill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(LTE)_</a:t>
            </a:r>
            <a:endParaRPr lang="en-US" sz="1800" dirty="0">
              <a:solidFill>
                <a:srgbClr val="FFFFFF"/>
              </a:solidFill>
              <a:latin typeface="Franklin Gothic Medium Cond" pitchFamily="34" charset="0"/>
              <a:ea typeface="ヒラギノ角ゴ Pro W3" charset="-128"/>
              <a:sym typeface="Arial" pitchFamily="34" charset="0"/>
            </a:endParaRPr>
          </a:p>
        </p:txBody>
      </p:sp>
      <p:sp>
        <p:nvSpPr>
          <p:cNvPr id="33" name="Text Box 236"/>
          <p:cNvSpPr txBox="1">
            <a:spLocks/>
          </p:cNvSpPr>
          <p:nvPr/>
        </p:nvSpPr>
        <p:spPr bwMode="auto">
          <a:xfrm>
            <a:off x="1507874" y="4708760"/>
            <a:ext cx="1018484" cy="5909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42938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>
                <a:solidFill>
                  <a:srgbClr val="FFFFFF"/>
                </a:solidFill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Apps</a:t>
            </a:r>
          </a:p>
          <a:p>
            <a:pPr algn="ctr" defTabSz="642938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>
                <a:solidFill>
                  <a:srgbClr val="FFFFFF"/>
                </a:solidFill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Processor</a:t>
            </a:r>
          </a:p>
        </p:txBody>
      </p:sp>
      <p:sp>
        <p:nvSpPr>
          <p:cNvPr id="34" name="Text Box 237"/>
          <p:cNvSpPr txBox="1">
            <a:spLocks/>
          </p:cNvSpPr>
          <p:nvPr/>
        </p:nvSpPr>
        <p:spPr bwMode="auto">
          <a:xfrm>
            <a:off x="1949712" y="2795612"/>
            <a:ext cx="39786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42938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dirty="0">
                <a:solidFill>
                  <a:srgbClr val="FFFFFF"/>
                </a:solidFill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BT</a:t>
            </a:r>
          </a:p>
        </p:txBody>
      </p:sp>
      <p:sp>
        <p:nvSpPr>
          <p:cNvPr id="35" name="Text Box 238"/>
          <p:cNvSpPr txBox="1">
            <a:spLocks/>
          </p:cNvSpPr>
          <p:nvPr/>
        </p:nvSpPr>
        <p:spPr bwMode="auto">
          <a:xfrm>
            <a:off x="1532664" y="5459073"/>
            <a:ext cx="1018484" cy="5909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42938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>
                <a:solidFill>
                  <a:srgbClr val="FFFFFF"/>
                </a:solidFill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Media</a:t>
            </a:r>
          </a:p>
          <a:p>
            <a:pPr algn="ctr" defTabSz="642938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>
                <a:solidFill>
                  <a:srgbClr val="FFFFFF"/>
                </a:solidFill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Processor</a:t>
            </a:r>
          </a:p>
        </p:txBody>
      </p:sp>
      <p:grpSp>
        <p:nvGrpSpPr>
          <p:cNvPr id="36" name="Group 269"/>
          <p:cNvGrpSpPr>
            <a:grpSpLocks/>
          </p:cNvGrpSpPr>
          <p:nvPr/>
        </p:nvGrpSpPr>
        <p:grpSpPr bwMode="auto">
          <a:xfrm>
            <a:off x="2637988" y="3438310"/>
            <a:ext cx="513290" cy="433448"/>
            <a:chOff x="3909" y="764"/>
            <a:chExt cx="394" cy="367"/>
          </a:xfrm>
        </p:grpSpPr>
        <p:pic>
          <p:nvPicPr>
            <p:cNvPr id="37" name="Picture 270"/>
            <p:cNvPicPr>
              <a:picLocks noChangeAspect="1" noChangeArrowheads="1"/>
            </p:cNvPicPr>
            <p:nvPr/>
          </p:nvPicPr>
          <p:blipFill>
            <a:blip r:embed="rId3"/>
            <a:srcRect l="4295" t="4832" r="51323" b="1308"/>
            <a:stretch>
              <a:fillRect/>
            </a:stretch>
          </p:blipFill>
          <p:spPr bwMode="auto">
            <a:xfrm>
              <a:off x="3909" y="764"/>
              <a:ext cx="377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" name="Picture 271"/>
            <p:cNvPicPr>
              <a:picLocks noChangeAspect="1" noChangeArrowheads="1"/>
            </p:cNvPicPr>
            <p:nvPr/>
          </p:nvPicPr>
          <p:blipFill>
            <a:blip r:embed="rId3"/>
            <a:srcRect l="71681" t="4832" r="3577" b="1308"/>
            <a:stretch>
              <a:fillRect/>
            </a:stretch>
          </p:blipFill>
          <p:spPr bwMode="auto">
            <a:xfrm>
              <a:off x="4092" y="764"/>
              <a:ext cx="211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9" name="Freeform 272"/>
            <p:cNvSpPr>
              <a:spLocks/>
            </p:cNvSpPr>
            <p:nvPr/>
          </p:nvSpPr>
          <p:spPr bwMode="auto">
            <a:xfrm>
              <a:off x="3953" y="780"/>
              <a:ext cx="311" cy="33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211" y="0"/>
                </a:cxn>
                <a:cxn ang="0">
                  <a:pos x="250" y="48"/>
                </a:cxn>
                <a:cxn ang="0">
                  <a:pos x="250" y="728"/>
                </a:cxn>
                <a:cxn ang="0">
                  <a:pos x="207" y="776"/>
                </a:cxn>
                <a:cxn ang="0">
                  <a:pos x="42" y="776"/>
                </a:cxn>
                <a:cxn ang="0">
                  <a:pos x="1" y="737"/>
                </a:cxn>
                <a:cxn ang="0">
                  <a:pos x="0" y="740"/>
                </a:cxn>
                <a:cxn ang="0">
                  <a:pos x="0" y="59"/>
                </a:cxn>
                <a:cxn ang="0">
                  <a:pos x="37" y="0"/>
                </a:cxn>
              </a:cxnLst>
              <a:rect l="0" t="0" r="r" b="b"/>
              <a:pathLst>
                <a:path w="250" h="776">
                  <a:moveTo>
                    <a:pt x="37" y="0"/>
                  </a:moveTo>
                  <a:lnTo>
                    <a:pt x="211" y="0"/>
                  </a:lnTo>
                  <a:lnTo>
                    <a:pt x="250" y="48"/>
                  </a:lnTo>
                  <a:lnTo>
                    <a:pt x="250" y="728"/>
                  </a:lnTo>
                  <a:lnTo>
                    <a:pt x="207" y="776"/>
                  </a:lnTo>
                  <a:lnTo>
                    <a:pt x="42" y="776"/>
                  </a:lnTo>
                  <a:lnTo>
                    <a:pt x="1" y="737"/>
                  </a:lnTo>
                  <a:lnTo>
                    <a:pt x="0" y="740"/>
                  </a:lnTo>
                  <a:lnTo>
                    <a:pt x="0" y="5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D4D4D"/>
            </a:solidFill>
            <a:ln w="1270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0" name="Oval 273"/>
            <p:cNvSpPr>
              <a:spLocks/>
            </p:cNvSpPr>
            <p:nvPr/>
          </p:nvSpPr>
          <p:spPr bwMode="auto">
            <a:xfrm>
              <a:off x="4171" y="1079"/>
              <a:ext cx="64" cy="2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41" name="Oval 274"/>
            <p:cNvSpPr>
              <a:spLocks/>
            </p:cNvSpPr>
            <p:nvPr/>
          </p:nvSpPr>
          <p:spPr bwMode="auto">
            <a:xfrm>
              <a:off x="3977" y="793"/>
              <a:ext cx="66" cy="2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800"/>
            </a:p>
          </p:txBody>
        </p:sp>
      </p:grpSp>
      <p:grpSp>
        <p:nvGrpSpPr>
          <p:cNvPr id="42" name="Group 275"/>
          <p:cNvGrpSpPr>
            <a:grpSpLocks/>
          </p:cNvGrpSpPr>
          <p:nvPr/>
        </p:nvGrpSpPr>
        <p:grpSpPr bwMode="auto">
          <a:xfrm>
            <a:off x="2566535" y="4660932"/>
            <a:ext cx="632863" cy="629246"/>
            <a:chOff x="3909" y="764"/>
            <a:chExt cx="394" cy="367"/>
          </a:xfrm>
        </p:grpSpPr>
        <p:pic>
          <p:nvPicPr>
            <p:cNvPr id="43" name="Picture 276"/>
            <p:cNvPicPr>
              <a:picLocks noChangeAspect="1" noChangeArrowheads="1"/>
            </p:cNvPicPr>
            <p:nvPr/>
          </p:nvPicPr>
          <p:blipFill>
            <a:blip r:embed="rId3"/>
            <a:srcRect l="4295" t="4832" r="51323" b="1308"/>
            <a:stretch>
              <a:fillRect/>
            </a:stretch>
          </p:blipFill>
          <p:spPr bwMode="auto">
            <a:xfrm>
              <a:off x="3909" y="764"/>
              <a:ext cx="377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" name="Picture 277"/>
            <p:cNvPicPr>
              <a:picLocks noChangeAspect="1" noChangeArrowheads="1"/>
            </p:cNvPicPr>
            <p:nvPr/>
          </p:nvPicPr>
          <p:blipFill>
            <a:blip r:embed="rId3"/>
            <a:srcRect l="71681" t="4832" r="3577" b="1308"/>
            <a:stretch>
              <a:fillRect/>
            </a:stretch>
          </p:blipFill>
          <p:spPr bwMode="auto">
            <a:xfrm>
              <a:off x="4092" y="764"/>
              <a:ext cx="211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5" name="Freeform 278"/>
            <p:cNvSpPr>
              <a:spLocks/>
            </p:cNvSpPr>
            <p:nvPr/>
          </p:nvSpPr>
          <p:spPr bwMode="auto">
            <a:xfrm>
              <a:off x="3953" y="780"/>
              <a:ext cx="311" cy="33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211" y="0"/>
                </a:cxn>
                <a:cxn ang="0">
                  <a:pos x="250" y="48"/>
                </a:cxn>
                <a:cxn ang="0">
                  <a:pos x="250" y="728"/>
                </a:cxn>
                <a:cxn ang="0">
                  <a:pos x="207" y="776"/>
                </a:cxn>
                <a:cxn ang="0">
                  <a:pos x="42" y="776"/>
                </a:cxn>
                <a:cxn ang="0">
                  <a:pos x="1" y="737"/>
                </a:cxn>
                <a:cxn ang="0">
                  <a:pos x="0" y="740"/>
                </a:cxn>
                <a:cxn ang="0">
                  <a:pos x="0" y="59"/>
                </a:cxn>
                <a:cxn ang="0">
                  <a:pos x="37" y="0"/>
                </a:cxn>
              </a:cxnLst>
              <a:rect l="0" t="0" r="r" b="b"/>
              <a:pathLst>
                <a:path w="250" h="776">
                  <a:moveTo>
                    <a:pt x="37" y="0"/>
                  </a:moveTo>
                  <a:lnTo>
                    <a:pt x="211" y="0"/>
                  </a:lnTo>
                  <a:lnTo>
                    <a:pt x="250" y="48"/>
                  </a:lnTo>
                  <a:lnTo>
                    <a:pt x="250" y="728"/>
                  </a:lnTo>
                  <a:lnTo>
                    <a:pt x="207" y="776"/>
                  </a:lnTo>
                  <a:lnTo>
                    <a:pt x="42" y="776"/>
                  </a:lnTo>
                  <a:lnTo>
                    <a:pt x="1" y="737"/>
                  </a:lnTo>
                  <a:lnTo>
                    <a:pt x="0" y="740"/>
                  </a:lnTo>
                  <a:lnTo>
                    <a:pt x="0" y="5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D4D4D"/>
            </a:solidFill>
            <a:ln w="1270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6" name="Oval 279"/>
            <p:cNvSpPr>
              <a:spLocks/>
            </p:cNvSpPr>
            <p:nvPr/>
          </p:nvSpPr>
          <p:spPr bwMode="auto">
            <a:xfrm>
              <a:off x="4171" y="1079"/>
              <a:ext cx="64" cy="2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47" name="Oval 280"/>
            <p:cNvSpPr>
              <a:spLocks/>
            </p:cNvSpPr>
            <p:nvPr/>
          </p:nvSpPr>
          <p:spPr bwMode="auto">
            <a:xfrm>
              <a:off x="3977" y="793"/>
              <a:ext cx="66" cy="2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800"/>
            </a:p>
          </p:txBody>
        </p:sp>
      </p:grpSp>
      <p:grpSp>
        <p:nvGrpSpPr>
          <p:cNvPr id="48" name="Group 281"/>
          <p:cNvGrpSpPr>
            <a:grpSpLocks/>
          </p:cNvGrpSpPr>
          <p:nvPr/>
        </p:nvGrpSpPr>
        <p:grpSpPr bwMode="auto">
          <a:xfrm>
            <a:off x="2621947" y="5469536"/>
            <a:ext cx="555578" cy="505191"/>
            <a:chOff x="3909" y="764"/>
            <a:chExt cx="394" cy="367"/>
          </a:xfrm>
        </p:grpSpPr>
        <p:pic>
          <p:nvPicPr>
            <p:cNvPr id="49" name="Picture 282"/>
            <p:cNvPicPr>
              <a:picLocks noChangeAspect="1" noChangeArrowheads="1"/>
            </p:cNvPicPr>
            <p:nvPr/>
          </p:nvPicPr>
          <p:blipFill>
            <a:blip r:embed="rId3"/>
            <a:srcRect l="4295" t="4832" r="51323" b="1308"/>
            <a:stretch>
              <a:fillRect/>
            </a:stretch>
          </p:blipFill>
          <p:spPr bwMode="auto">
            <a:xfrm>
              <a:off x="3909" y="764"/>
              <a:ext cx="377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0" name="Picture 283"/>
            <p:cNvPicPr>
              <a:picLocks noChangeAspect="1" noChangeArrowheads="1"/>
            </p:cNvPicPr>
            <p:nvPr/>
          </p:nvPicPr>
          <p:blipFill>
            <a:blip r:embed="rId3"/>
            <a:srcRect l="71681" t="4832" r="3577" b="1308"/>
            <a:stretch>
              <a:fillRect/>
            </a:stretch>
          </p:blipFill>
          <p:spPr bwMode="auto">
            <a:xfrm>
              <a:off x="4092" y="764"/>
              <a:ext cx="211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1" name="Freeform 284"/>
            <p:cNvSpPr>
              <a:spLocks/>
            </p:cNvSpPr>
            <p:nvPr/>
          </p:nvSpPr>
          <p:spPr bwMode="auto">
            <a:xfrm>
              <a:off x="3953" y="780"/>
              <a:ext cx="311" cy="33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211" y="0"/>
                </a:cxn>
                <a:cxn ang="0">
                  <a:pos x="250" y="48"/>
                </a:cxn>
                <a:cxn ang="0">
                  <a:pos x="250" y="728"/>
                </a:cxn>
                <a:cxn ang="0">
                  <a:pos x="207" y="776"/>
                </a:cxn>
                <a:cxn ang="0">
                  <a:pos x="42" y="776"/>
                </a:cxn>
                <a:cxn ang="0">
                  <a:pos x="1" y="737"/>
                </a:cxn>
                <a:cxn ang="0">
                  <a:pos x="0" y="740"/>
                </a:cxn>
                <a:cxn ang="0">
                  <a:pos x="0" y="59"/>
                </a:cxn>
                <a:cxn ang="0">
                  <a:pos x="37" y="0"/>
                </a:cxn>
              </a:cxnLst>
              <a:rect l="0" t="0" r="r" b="b"/>
              <a:pathLst>
                <a:path w="250" h="776">
                  <a:moveTo>
                    <a:pt x="37" y="0"/>
                  </a:moveTo>
                  <a:lnTo>
                    <a:pt x="211" y="0"/>
                  </a:lnTo>
                  <a:lnTo>
                    <a:pt x="250" y="48"/>
                  </a:lnTo>
                  <a:lnTo>
                    <a:pt x="250" y="728"/>
                  </a:lnTo>
                  <a:lnTo>
                    <a:pt x="207" y="776"/>
                  </a:lnTo>
                  <a:lnTo>
                    <a:pt x="42" y="776"/>
                  </a:lnTo>
                  <a:lnTo>
                    <a:pt x="1" y="737"/>
                  </a:lnTo>
                  <a:lnTo>
                    <a:pt x="0" y="740"/>
                  </a:lnTo>
                  <a:lnTo>
                    <a:pt x="0" y="5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D4D4D"/>
            </a:solidFill>
            <a:ln w="1270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52" name="Oval 285"/>
            <p:cNvSpPr>
              <a:spLocks/>
            </p:cNvSpPr>
            <p:nvPr/>
          </p:nvSpPr>
          <p:spPr bwMode="auto">
            <a:xfrm>
              <a:off x="4171" y="1079"/>
              <a:ext cx="64" cy="2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53" name="Oval 286"/>
            <p:cNvSpPr>
              <a:spLocks/>
            </p:cNvSpPr>
            <p:nvPr/>
          </p:nvSpPr>
          <p:spPr bwMode="auto">
            <a:xfrm>
              <a:off x="3977" y="793"/>
              <a:ext cx="66" cy="2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800"/>
            </a:p>
          </p:txBody>
        </p:sp>
      </p:grpSp>
      <p:sp>
        <p:nvSpPr>
          <p:cNvPr id="54" name="Text Box 287"/>
          <p:cNvSpPr txBox="1">
            <a:spLocks/>
          </p:cNvSpPr>
          <p:nvPr/>
        </p:nvSpPr>
        <p:spPr bwMode="auto">
          <a:xfrm>
            <a:off x="2643820" y="3504075"/>
            <a:ext cx="50687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42938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600">
                <a:solidFill>
                  <a:srgbClr val="FFFFFF"/>
                </a:solidFill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GPS</a:t>
            </a:r>
          </a:p>
        </p:txBody>
      </p:sp>
      <p:sp>
        <p:nvSpPr>
          <p:cNvPr id="55" name="Text Box 288"/>
          <p:cNvSpPr txBox="1">
            <a:spLocks/>
          </p:cNvSpPr>
          <p:nvPr/>
        </p:nvSpPr>
        <p:spPr bwMode="auto">
          <a:xfrm>
            <a:off x="2543203" y="4790966"/>
            <a:ext cx="68480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42938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>
                <a:solidFill>
                  <a:srgbClr val="FFFFFF"/>
                </a:solidFill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WLAN</a:t>
            </a:r>
          </a:p>
        </p:txBody>
      </p:sp>
      <p:sp>
        <p:nvSpPr>
          <p:cNvPr id="56" name="Text Box 289"/>
          <p:cNvSpPr txBox="1">
            <a:spLocks/>
          </p:cNvSpPr>
          <p:nvPr/>
        </p:nvSpPr>
        <p:spPr bwMode="auto">
          <a:xfrm>
            <a:off x="2594003" y="5532311"/>
            <a:ext cx="5998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42938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dirty="0" smtClean="0">
                <a:solidFill>
                  <a:srgbClr val="FFFFFF"/>
                </a:solidFill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UWB</a:t>
            </a:r>
            <a:endParaRPr lang="en-US" sz="1800" dirty="0">
              <a:solidFill>
                <a:srgbClr val="FFFFFF"/>
              </a:solidFill>
              <a:latin typeface="Franklin Gothic Medium Cond" pitchFamily="34" charset="0"/>
              <a:ea typeface="ヒラギノ角ゴ Pro W3" charset="-128"/>
              <a:sym typeface="Arial" pitchFamily="34" charset="0"/>
            </a:endParaRPr>
          </a:p>
        </p:txBody>
      </p:sp>
      <p:grpSp>
        <p:nvGrpSpPr>
          <p:cNvPr id="57" name="Group 290"/>
          <p:cNvGrpSpPr>
            <a:grpSpLocks/>
          </p:cNvGrpSpPr>
          <p:nvPr/>
        </p:nvGrpSpPr>
        <p:grpSpPr bwMode="auto">
          <a:xfrm>
            <a:off x="2592783" y="3968910"/>
            <a:ext cx="575993" cy="527611"/>
            <a:chOff x="3909" y="764"/>
            <a:chExt cx="394" cy="367"/>
          </a:xfrm>
        </p:grpSpPr>
        <p:pic>
          <p:nvPicPr>
            <p:cNvPr id="58" name="Picture 291"/>
            <p:cNvPicPr>
              <a:picLocks noChangeAspect="1" noChangeArrowheads="1"/>
            </p:cNvPicPr>
            <p:nvPr/>
          </p:nvPicPr>
          <p:blipFill>
            <a:blip r:embed="rId3"/>
            <a:srcRect l="4295" t="4832" r="51323" b="1308"/>
            <a:stretch>
              <a:fillRect/>
            </a:stretch>
          </p:blipFill>
          <p:spPr bwMode="auto">
            <a:xfrm>
              <a:off x="3909" y="764"/>
              <a:ext cx="377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9" name="Picture 292"/>
            <p:cNvPicPr>
              <a:picLocks noChangeAspect="1" noChangeArrowheads="1"/>
            </p:cNvPicPr>
            <p:nvPr/>
          </p:nvPicPr>
          <p:blipFill>
            <a:blip r:embed="rId3"/>
            <a:srcRect l="71681" t="4832" r="3577" b="1308"/>
            <a:stretch>
              <a:fillRect/>
            </a:stretch>
          </p:blipFill>
          <p:spPr bwMode="auto">
            <a:xfrm>
              <a:off x="4092" y="764"/>
              <a:ext cx="211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0" name="Freeform 293"/>
            <p:cNvSpPr>
              <a:spLocks/>
            </p:cNvSpPr>
            <p:nvPr/>
          </p:nvSpPr>
          <p:spPr bwMode="auto">
            <a:xfrm>
              <a:off x="3953" y="780"/>
              <a:ext cx="311" cy="33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211" y="0"/>
                </a:cxn>
                <a:cxn ang="0">
                  <a:pos x="250" y="48"/>
                </a:cxn>
                <a:cxn ang="0">
                  <a:pos x="250" y="728"/>
                </a:cxn>
                <a:cxn ang="0">
                  <a:pos x="207" y="776"/>
                </a:cxn>
                <a:cxn ang="0">
                  <a:pos x="42" y="776"/>
                </a:cxn>
                <a:cxn ang="0">
                  <a:pos x="1" y="737"/>
                </a:cxn>
                <a:cxn ang="0">
                  <a:pos x="0" y="740"/>
                </a:cxn>
                <a:cxn ang="0">
                  <a:pos x="0" y="59"/>
                </a:cxn>
                <a:cxn ang="0">
                  <a:pos x="37" y="0"/>
                </a:cxn>
              </a:cxnLst>
              <a:rect l="0" t="0" r="r" b="b"/>
              <a:pathLst>
                <a:path w="250" h="776">
                  <a:moveTo>
                    <a:pt x="37" y="0"/>
                  </a:moveTo>
                  <a:lnTo>
                    <a:pt x="211" y="0"/>
                  </a:lnTo>
                  <a:lnTo>
                    <a:pt x="250" y="48"/>
                  </a:lnTo>
                  <a:lnTo>
                    <a:pt x="250" y="728"/>
                  </a:lnTo>
                  <a:lnTo>
                    <a:pt x="207" y="776"/>
                  </a:lnTo>
                  <a:lnTo>
                    <a:pt x="42" y="776"/>
                  </a:lnTo>
                  <a:lnTo>
                    <a:pt x="1" y="737"/>
                  </a:lnTo>
                  <a:lnTo>
                    <a:pt x="0" y="740"/>
                  </a:lnTo>
                  <a:lnTo>
                    <a:pt x="0" y="5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D4D4D"/>
            </a:solidFill>
            <a:ln w="1270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1" name="Oval 294"/>
            <p:cNvSpPr>
              <a:spLocks/>
            </p:cNvSpPr>
            <p:nvPr/>
          </p:nvSpPr>
          <p:spPr bwMode="auto">
            <a:xfrm>
              <a:off x="4171" y="1079"/>
              <a:ext cx="64" cy="2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62" name="Oval 295"/>
            <p:cNvSpPr>
              <a:spLocks/>
            </p:cNvSpPr>
            <p:nvPr/>
          </p:nvSpPr>
          <p:spPr bwMode="auto">
            <a:xfrm>
              <a:off x="3977" y="793"/>
              <a:ext cx="66" cy="2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800"/>
            </a:p>
          </p:txBody>
        </p:sp>
      </p:grpSp>
      <p:sp>
        <p:nvSpPr>
          <p:cNvPr id="63" name="Text Box 296"/>
          <p:cNvSpPr txBox="1">
            <a:spLocks/>
          </p:cNvSpPr>
          <p:nvPr/>
        </p:nvSpPr>
        <p:spPr bwMode="auto">
          <a:xfrm>
            <a:off x="2570910" y="4067556"/>
            <a:ext cx="67640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42938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600">
                <a:solidFill>
                  <a:srgbClr val="FFFFFF"/>
                </a:solidFill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DVB-H</a:t>
            </a:r>
          </a:p>
        </p:txBody>
      </p:sp>
      <p:grpSp>
        <p:nvGrpSpPr>
          <p:cNvPr id="64" name="Group 297"/>
          <p:cNvGrpSpPr>
            <a:grpSpLocks/>
          </p:cNvGrpSpPr>
          <p:nvPr/>
        </p:nvGrpSpPr>
        <p:grpSpPr bwMode="auto">
          <a:xfrm>
            <a:off x="2576743" y="2882301"/>
            <a:ext cx="596407" cy="493234"/>
            <a:chOff x="3909" y="764"/>
            <a:chExt cx="394" cy="367"/>
          </a:xfrm>
        </p:grpSpPr>
        <p:pic>
          <p:nvPicPr>
            <p:cNvPr id="65" name="Picture 298"/>
            <p:cNvPicPr>
              <a:picLocks noChangeAspect="1" noChangeArrowheads="1"/>
            </p:cNvPicPr>
            <p:nvPr/>
          </p:nvPicPr>
          <p:blipFill>
            <a:blip r:embed="rId3"/>
            <a:srcRect l="4295" t="4832" r="51323" b="1308"/>
            <a:stretch>
              <a:fillRect/>
            </a:stretch>
          </p:blipFill>
          <p:spPr bwMode="auto">
            <a:xfrm>
              <a:off x="3909" y="764"/>
              <a:ext cx="377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6" name="Picture 299"/>
            <p:cNvPicPr>
              <a:picLocks noChangeAspect="1" noChangeArrowheads="1"/>
            </p:cNvPicPr>
            <p:nvPr/>
          </p:nvPicPr>
          <p:blipFill>
            <a:blip r:embed="rId3"/>
            <a:srcRect l="71681" t="4832" r="3577" b="1308"/>
            <a:stretch>
              <a:fillRect/>
            </a:stretch>
          </p:blipFill>
          <p:spPr bwMode="auto">
            <a:xfrm>
              <a:off x="4092" y="764"/>
              <a:ext cx="211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7" name="Freeform 300"/>
            <p:cNvSpPr>
              <a:spLocks/>
            </p:cNvSpPr>
            <p:nvPr/>
          </p:nvSpPr>
          <p:spPr bwMode="auto">
            <a:xfrm>
              <a:off x="3953" y="780"/>
              <a:ext cx="311" cy="33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211" y="0"/>
                </a:cxn>
                <a:cxn ang="0">
                  <a:pos x="250" y="48"/>
                </a:cxn>
                <a:cxn ang="0">
                  <a:pos x="250" y="728"/>
                </a:cxn>
                <a:cxn ang="0">
                  <a:pos x="207" y="776"/>
                </a:cxn>
                <a:cxn ang="0">
                  <a:pos x="42" y="776"/>
                </a:cxn>
                <a:cxn ang="0">
                  <a:pos x="1" y="737"/>
                </a:cxn>
                <a:cxn ang="0">
                  <a:pos x="0" y="740"/>
                </a:cxn>
                <a:cxn ang="0">
                  <a:pos x="0" y="59"/>
                </a:cxn>
                <a:cxn ang="0">
                  <a:pos x="37" y="0"/>
                </a:cxn>
              </a:cxnLst>
              <a:rect l="0" t="0" r="r" b="b"/>
              <a:pathLst>
                <a:path w="250" h="776">
                  <a:moveTo>
                    <a:pt x="37" y="0"/>
                  </a:moveTo>
                  <a:lnTo>
                    <a:pt x="211" y="0"/>
                  </a:lnTo>
                  <a:lnTo>
                    <a:pt x="250" y="48"/>
                  </a:lnTo>
                  <a:lnTo>
                    <a:pt x="250" y="728"/>
                  </a:lnTo>
                  <a:lnTo>
                    <a:pt x="207" y="776"/>
                  </a:lnTo>
                  <a:lnTo>
                    <a:pt x="42" y="776"/>
                  </a:lnTo>
                  <a:lnTo>
                    <a:pt x="1" y="737"/>
                  </a:lnTo>
                  <a:lnTo>
                    <a:pt x="0" y="740"/>
                  </a:lnTo>
                  <a:lnTo>
                    <a:pt x="0" y="5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4D4D4D"/>
            </a:solidFill>
            <a:ln w="1270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8" name="Oval 301"/>
            <p:cNvSpPr>
              <a:spLocks/>
            </p:cNvSpPr>
            <p:nvPr/>
          </p:nvSpPr>
          <p:spPr bwMode="auto">
            <a:xfrm>
              <a:off x="4171" y="1079"/>
              <a:ext cx="64" cy="2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69" name="Oval 302"/>
            <p:cNvSpPr>
              <a:spLocks/>
            </p:cNvSpPr>
            <p:nvPr/>
          </p:nvSpPr>
          <p:spPr bwMode="auto">
            <a:xfrm>
              <a:off x="3977" y="793"/>
              <a:ext cx="66" cy="2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800"/>
            </a:p>
          </p:txBody>
        </p:sp>
      </p:grpSp>
      <p:sp>
        <p:nvSpPr>
          <p:cNvPr id="70" name="Text Box 303"/>
          <p:cNvSpPr txBox="1">
            <a:spLocks/>
          </p:cNvSpPr>
          <p:nvPr/>
        </p:nvSpPr>
        <p:spPr bwMode="auto">
          <a:xfrm>
            <a:off x="2530080" y="2986927"/>
            <a:ext cx="75693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642938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600">
                <a:solidFill>
                  <a:srgbClr val="FFFFFF"/>
                </a:solidFill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FM/XM</a:t>
            </a:r>
          </a:p>
        </p:txBody>
      </p:sp>
      <p:grpSp>
        <p:nvGrpSpPr>
          <p:cNvPr id="158" name="Group 157"/>
          <p:cNvGrpSpPr/>
          <p:nvPr/>
        </p:nvGrpSpPr>
        <p:grpSpPr>
          <a:xfrm>
            <a:off x="1749937" y="2601308"/>
            <a:ext cx="1601115" cy="3445161"/>
            <a:chOff x="1749937" y="2601308"/>
            <a:chExt cx="1601115" cy="3445161"/>
          </a:xfrm>
        </p:grpSpPr>
        <p:sp>
          <p:nvSpPr>
            <p:cNvPr id="71" name="Line 309"/>
            <p:cNvSpPr>
              <a:spLocks noChangeShapeType="1"/>
            </p:cNvSpPr>
            <p:nvPr/>
          </p:nvSpPr>
          <p:spPr bwMode="auto">
            <a:xfrm>
              <a:off x="2493624" y="3356104"/>
              <a:ext cx="0" cy="2678408"/>
            </a:xfrm>
            <a:prstGeom prst="line">
              <a:avLst/>
            </a:prstGeom>
            <a:noFill/>
            <a:ln w="762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72" name="Line 310"/>
            <p:cNvSpPr>
              <a:spLocks noChangeShapeType="1"/>
            </p:cNvSpPr>
            <p:nvPr/>
          </p:nvSpPr>
          <p:spPr bwMode="auto">
            <a:xfrm>
              <a:off x="3314597" y="2601308"/>
              <a:ext cx="0" cy="3437689"/>
            </a:xfrm>
            <a:prstGeom prst="line">
              <a:avLst/>
            </a:prstGeom>
            <a:noFill/>
            <a:ln w="762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73" name="Line 311"/>
            <p:cNvSpPr>
              <a:spLocks noChangeShapeType="1"/>
            </p:cNvSpPr>
            <p:nvPr/>
          </p:nvSpPr>
          <p:spPr bwMode="auto">
            <a:xfrm>
              <a:off x="2458627" y="6046469"/>
              <a:ext cx="892425" cy="0"/>
            </a:xfrm>
            <a:prstGeom prst="line">
              <a:avLst/>
            </a:prstGeom>
            <a:noFill/>
            <a:ln w="762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74" name="Line 312"/>
            <p:cNvSpPr>
              <a:spLocks noChangeShapeType="1"/>
            </p:cNvSpPr>
            <p:nvPr/>
          </p:nvSpPr>
          <p:spPr bwMode="auto">
            <a:xfrm>
              <a:off x="1780560" y="3336674"/>
              <a:ext cx="740771" cy="0"/>
            </a:xfrm>
            <a:prstGeom prst="line">
              <a:avLst/>
            </a:prstGeom>
            <a:noFill/>
            <a:ln w="762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75" name="Line 313"/>
            <p:cNvSpPr>
              <a:spLocks noChangeShapeType="1"/>
            </p:cNvSpPr>
            <p:nvPr/>
          </p:nvSpPr>
          <p:spPr bwMode="auto">
            <a:xfrm>
              <a:off x="1749937" y="2623727"/>
              <a:ext cx="1586533" cy="0"/>
            </a:xfrm>
            <a:prstGeom prst="line">
              <a:avLst/>
            </a:prstGeom>
            <a:noFill/>
            <a:ln w="762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76" name="Line 314"/>
            <p:cNvSpPr>
              <a:spLocks noChangeShapeType="1"/>
            </p:cNvSpPr>
            <p:nvPr/>
          </p:nvSpPr>
          <p:spPr bwMode="auto">
            <a:xfrm rot="16200000">
              <a:off x="1402377" y="2982442"/>
              <a:ext cx="759281" cy="0"/>
            </a:xfrm>
            <a:prstGeom prst="line">
              <a:avLst/>
            </a:prstGeom>
            <a:noFill/>
            <a:ln w="76200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99" name="AutoShape 78"/>
          <p:cNvSpPr>
            <a:spLocks/>
          </p:cNvSpPr>
          <p:nvPr/>
        </p:nvSpPr>
        <p:spPr bwMode="auto">
          <a:xfrm>
            <a:off x="3337928" y="2794117"/>
            <a:ext cx="3034535" cy="1254010"/>
          </a:xfrm>
          <a:prstGeom prst="rightArrow">
            <a:avLst>
              <a:gd name="adj1" fmla="val 49880"/>
              <a:gd name="adj2" fmla="val 69771"/>
            </a:avLst>
          </a:prstGeom>
          <a:solidFill>
            <a:srgbClr val="99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42938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dirty="0" err="1">
                <a:solidFill>
                  <a:srgbClr val="FFFFFF"/>
                </a:solidFill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Multiradio</a:t>
            </a:r>
            <a:r>
              <a:rPr lang="en-US" sz="1800" dirty="0">
                <a:solidFill>
                  <a:srgbClr val="FFFFFF"/>
                </a:solidFill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 </a:t>
            </a:r>
            <a:r>
              <a:rPr lang="en-US" sz="1800" dirty="0" smtClean="0">
                <a:solidFill>
                  <a:srgbClr val="FFFFFF"/>
                </a:solidFill>
                <a:latin typeface="Franklin Gothic Medium Cond" pitchFamily="34" charset="0"/>
                <a:ea typeface="ヒラギノ角ゴ Pro W3" charset="-128"/>
                <a:sym typeface="Arial" pitchFamily="34" charset="0"/>
              </a:rPr>
              <a:t>Convergence</a:t>
            </a:r>
            <a:endParaRPr lang="en-US" sz="1800" dirty="0">
              <a:solidFill>
                <a:srgbClr val="FFFFFF"/>
              </a:solidFill>
              <a:latin typeface="Franklin Gothic Medium Cond" pitchFamily="34" charset="0"/>
              <a:ea typeface="ヒラギノ角ゴ Pro W3" charset="-128"/>
              <a:sym typeface="Arial" pitchFamily="34" charset="0"/>
            </a:endParaRPr>
          </a:p>
        </p:txBody>
      </p:sp>
      <p:grpSp>
        <p:nvGrpSpPr>
          <p:cNvPr id="102" name="Group 159"/>
          <p:cNvGrpSpPr>
            <a:grpSpLocks/>
          </p:cNvGrpSpPr>
          <p:nvPr/>
        </p:nvGrpSpPr>
        <p:grpSpPr bwMode="auto">
          <a:xfrm rot="5400000" flipH="1">
            <a:off x="3460750" y="2655888"/>
            <a:ext cx="130175" cy="685800"/>
            <a:chOff x="5459" y="1315"/>
            <a:chExt cx="90" cy="477"/>
          </a:xfrm>
          <a:solidFill>
            <a:schemeClr val="bg2"/>
          </a:solidFill>
        </p:grpSpPr>
        <p:sp>
          <p:nvSpPr>
            <p:cNvPr id="103" name="Line 160"/>
            <p:cNvSpPr>
              <a:spLocks noChangeAspect="1" noChangeShapeType="1"/>
            </p:cNvSpPr>
            <p:nvPr/>
          </p:nvSpPr>
          <p:spPr bwMode="auto">
            <a:xfrm>
              <a:off x="5504" y="1392"/>
              <a:ext cx="1" cy="400"/>
            </a:xfrm>
            <a:prstGeom prst="line">
              <a:avLst/>
            </a:prstGeom>
            <a:grpFill/>
            <a:ln w="2857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AutoShape 161"/>
            <p:cNvSpPr>
              <a:spLocks noChangeArrowheads="1"/>
            </p:cNvSpPr>
            <p:nvPr/>
          </p:nvSpPr>
          <p:spPr bwMode="auto">
            <a:xfrm flipV="1">
              <a:off x="5459" y="1315"/>
              <a:ext cx="90" cy="108"/>
            </a:xfrm>
            <a:prstGeom prst="triangle">
              <a:avLst>
                <a:gd name="adj" fmla="val 50000"/>
              </a:avLst>
            </a:prstGeom>
            <a:grpFill/>
            <a:ln w="12700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" name="Group 162"/>
          <p:cNvGrpSpPr>
            <a:grpSpLocks/>
          </p:cNvGrpSpPr>
          <p:nvPr/>
        </p:nvGrpSpPr>
        <p:grpSpPr bwMode="auto">
          <a:xfrm rot="5400000" flipH="1">
            <a:off x="3430588" y="3462338"/>
            <a:ext cx="130175" cy="720725"/>
            <a:chOff x="5459" y="1315"/>
            <a:chExt cx="90" cy="477"/>
          </a:xfrm>
          <a:solidFill>
            <a:schemeClr val="bg2"/>
          </a:solidFill>
        </p:grpSpPr>
        <p:sp>
          <p:nvSpPr>
            <p:cNvPr id="106" name="Line 163"/>
            <p:cNvSpPr>
              <a:spLocks noChangeAspect="1" noChangeShapeType="1"/>
            </p:cNvSpPr>
            <p:nvPr/>
          </p:nvSpPr>
          <p:spPr bwMode="auto">
            <a:xfrm>
              <a:off x="5504" y="1392"/>
              <a:ext cx="1" cy="400"/>
            </a:xfrm>
            <a:prstGeom prst="line">
              <a:avLst/>
            </a:prstGeom>
            <a:grpFill/>
            <a:ln w="2857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AutoShape 164"/>
            <p:cNvSpPr>
              <a:spLocks noChangeArrowheads="1"/>
            </p:cNvSpPr>
            <p:nvPr/>
          </p:nvSpPr>
          <p:spPr bwMode="auto">
            <a:xfrm flipV="1">
              <a:off x="5459" y="1315"/>
              <a:ext cx="90" cy="108"/>
            </a:xfrm>
            <a:prstGeom prst="triangle">
              <a:avLst>
                <a:gd name="adj" fmla="val 50000"/>
              </a:avLst>
            </a:prstGeom>
            <a:grpFill/>
            <a:ln w="12700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8" name="Group 165"/>
          <p:cNvGrpSpPr>
            <a:grpSpLocks/>
          </p:cNvGrpSpPr>
          <p:nvPr/>
        </p:nvGrpSpPr>
        <p:grpSpPr bwMode="auto">
          <a:xfrm rot="5400000" flipH="1">
            <a:off x="3399631" y="3963194"/>
            <a:ext cx="206375" cy="731838"/>
            <a:chOff x="5459" y="1315"/>
            <a:chExt cx="90" cy="477"/>
          </a:xfrm>
          <a:solidFill>
            <a:schemeClr val="bg2"/>
          </a:solidFill>
        </p:grpSpPr>
        <p:sp>
          <p:nvSpPr>
            <p:cNvPr id="109" name="Line 166"/>
            <p:cNvSpPr>
              <a:spLocks noChangeAspect="1" noChangeShapeType="1"/>
            </p:cNvSpPr>
            <p:nvPr/>
          </p:nvSpPr>
          <p:spPr bwMode="auto">
            <a:xfrm>
              <a:off x="5504" y="1392"/>
              <a:ext cx="1" cy="400"/>
            </a:xfrm>
            <a:prstGeom prst="line">
              <a:avLst/>
            </a:prstGeom>
            <a:grpFill/>
            <a:ln w="2857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AutoShape 167"/>
            <p:cNvSpPr>
              <a:spLocks noChangeArrowheads="1"/>
            </p:cNvSpPr>
            <p:nvPr/>
          </p:nvSpPr>
          <p:spPr bwMode="auto">
            <a:xfrm flipV="1">
              <a:off x="5459" y="1315"/>
              <a:ext cx="90" cy="108"/>
            </a:xfrm>
            <a:prstGeom prst="triangle">
              <a:avLst>
                <a:gd name="adj" fmla="val 50000"/>
              </a:avLst>
            </a:prstGeom>
            <a:grpFill/>
            <a:ln w="12700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" name="Group 168"/>
          <p:cNvGrpSpPr>
            <a:grpSpLocks/>
          </p:cNvGrpSpPr>
          <p:nvPr/>
        </p:nvGrpSpPr>
        <p:grpSpPr bwMode="auto">
          <a:xfrm rot="5400000" flipH="1">
            <a:off x="3517106" y="4390232"/>
            <a:ext cx="130175" cy="801688"/>
            <a:chOff x="5459" y="1315"/>
            <a:chExt cx="90" cy="477"/>
          </a:xfrm>
          <a:solidFill>
            <a:schemeClr val="bg2"/>
          </a:solidFill>
        </p:grpSpPr>
        <p:sp>
          <p:nvSpPr>
            <p:cNvPr id="112" name="Line 169"/>
            <p:cNvSpPr>
              <a:spLocks noChangeAspect="1" noChangeShapeType="1"/>
            </p:cNvSpPr>
            <p:nvPr/>
          </p:nvSpPr>
          <p:spPr bwMode="auto">
            <a:xfrm>
              <a:off x="5504" y="1392"/>
              <a:ext cx="1" cy="400"/>
            </a:xfrm>
            <a:prstGeom prst="line">
              <a:avLst/>
            </a:prstGeom>
            <a:grpFill/>
            <a:ln w="2857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AutoShape 170"/>
            <p:cNvSpPr>
              <a:spLocks noChangeArrowheads="1"/>
            </p:cNvSpPr>
            <p:nvPr/>
          </p:nvSpPr>
          <p:spPr bwMode="auto">
            <a:xfrm flipV="1">
              <a:off x="5459" y="1315"/>
              <a:ext cx="90" cy="108"/>
            </a:xfrm>
            <a:prstGeom prst="triangle">
              <a:avLst>
                <a:gd name="adj" fmla="val 50000"/>
              </a:avLst>
            </a:prstGeom>
            <a:grpFill/>
            <a:ln w="12700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4" name="Group 171"/>
          <p:cNvGrpSpPr>
            <a:grpSpLocks/>
          </p:cNvGrpSpPr>
          <p:nvPr/>
        </p:nvGrpSpPr>
        <p:grpSpPr bwMode="auto">
          <a:xfrm rot="5400000" flipH="1">
            <a:off x="3517106" y="4788694"/>
            <a:ext cx="130175" cy="801688"/>
            <a:chOff x="5459" y="1315"/>
            <a:chExt cx="90" cy="477"/>
          </a:xfrm>
          <a:solidFill>
            <a:schemeClr val="bg2"/>
          </a:solidFill>
        </p:grpSpPr>
        <p:sp>
          <p:nvSpPr>
            <p:cNvPr id="115" name="Line 172"/>
            <p:cNvSpPr>
              <a:spLocks noChangeAspect="1" noChangeShapeType="1"/>
            </p:cNvSpPr>
            <p:nvPr/>
          </p:nvSpPr>
          <p:spPr bwMode="auto">
            <a:xfrm>
              <a:off x="5504" y="1392"/>
              <a:ext cx="1" cy="400"/>
            </a:xfrm>
            <a:prstGeom prst="line">
              <a:avLst/>
            </a:prstGeom>
            <a:grpFill/>
            <a:ln w="2857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AutoShape 173"/>
            <p:cNvSpPr>
              <a:spLocks noChangeArrowheads="1"/>
            </p:cNvSpPr>
            <p:nvPr/>
          </p:nvSpPr>
          <p:spPr bwMode="auto">
            <a:xfrm flipV="1">
              <a:off x="5459" y="1315"/>
              <a:ext cx="90" cy="108"/>
            </a:xfrm>
            <a:prstGeom prst="triangle">
              <a:avLst>
                <a:gd name="adj" fmla="val 50000"/>
              </a:avLst>
            </a:prstGeom>
            <a:grpFill/>
            <a:ln w="12700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7" name="Group 174"/>
          <p:cNvGrpSpPr>
            <a:grpSpLocks/>
          </p:cNvGrpSpPr>
          <p:nvPr/>
        </p:nvGrpSpPr>
        <p:grpSpPr bwMode="auto">
          <a:xfrm rot="5400000" flipH="1">
            <a:off x="3466306" y="5185569"/>
            <a:ext cx="130175" cy="801688"/>
            <a:chOff x="5459" y="1315"/>
            <a:chExt cx="90" cy="477"/>
          </a:xfrm>
          <a:solidFill>
            <a:schemeClr val="bg2"/>
          </a:solidFill>
        </p:grpSpPr>
        <p:sp>
          <p:nvSpPr>
            <p:cNvPr id="118" name="Line 175"/>
            <p:cNvSpPr>
              <a:spLocks noChangeAspect="1" noChangeShapeType="1"/>
            </p:cNvSpPr>
            <p:nvPr/>
          </p:nvSpPr>
          <p:spPr bwMode="auto">
            <a:xfrm>
              <a:off x="5504" y="1392"/>
              <a:ext cx="1" cy="400"/>
            </a:xfrm>
            <a:prstGeom prst="line">
              <a:avLst/>
            </a:prstGeom>
            <a:grpFill/>
            <a:ln w="2857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AutoShape 176"/>
            <p:cNvSpPr>
              <a:spLocks noChangeArrowheads="1"/>
            </p:cNvSpPr>
            <p:nvPr/>
          </p:nvSpPr>
          <p:spPr bwMode="auto">
            <a:xfrm flipV="1">
              <a:off x="5459" y="1315"/>
              <a:ext cx="90" cy="108"/>
            </a:xfrm>
            <a:prstGeom prst="triangle">
              <a:avLst>
                <a:gd name="adj" fmla="val 50000"/>
              </a:avLst>
            </a:prstGeom>
            <a:grpFill/>
            <a:ln w="12700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0" name="Group 177"/>
          <p:cNvGrpSpPr>
            <a:grpSpLocks/>
          </p:cNvGrpSpPr>
          <p:nvPr/>
        </p:nvGrpSpPr>
        <p:grpSpPr bwMode="auto">
          <a:xfrm rot="5400000" flipH="1">
            <a:off x="3466306" y="5514182"/>
            <a:ext cx="130175" cy="801688"/>
            <a:chOff x="5459" y="1315"/>
            <a:chExt cx="90" cy="477"/>
          </a:xfrm>
          <a:solidFill>
            <a:schemeClr val="bg2"/>
          </a:solidFill>
        </p:grpSpPr>
        <p:sp>
          <p:nvSpPr>
            <p:cNvPr id="121" name="Line 178"/>
            <p:cNvSpPr>
              <a:spLocks noChangeAspect="1" noChangeShapeType="1"/>
            </p:cNvSpPr>
            <p:nvPr/>
          </p:nvSpPr>
          <p:spPr bwMode="auto">
            <a:xfrm>
              <a:off x="5504" y="1392"/>
              <a:ext cx="1" cy="400"/>
            </a:xfrm>
            <a:prstGeom prst="line">
              <a:avLst/>
            </a:prstGeom>
            <a:grpFill/>
            <a:ln w="2857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AutoShape 179"/>
            <p:cNvSpPr>
              <a:spLocks noChangeArrowheads="1"/>
            </p:cNvSpPr>
            <p:nvPr/>
          </p:nvSpPr>
          <p:spPr bwMode="auto">
            <a:xfrm flipV="1">
              <a:off x="5459" y="1315"/>
              <a:ext cx="90" cy="108"/>
            </a:xfrm>
            <a:prstGeom prst="triangle">
              <a:avLst>
                <a:gd name="adj" fmla="val 50000"/>
              </a:avLst>
            </a:prstGeom>
            <a:grpFill/>
            <a:ln w="12700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" name="Group 180"/>
          <p:cNvGrpSpPr>
            <a:grpSpLocks/>
          </p:cNvGrpSpPr>
          <p:nvPr/>
        </p:nvGrpSpPr>
        <p:grpSpPr bwMode="auto">
          <a:xfrm rot="-5400000">
            <a:off x="1171576" y="3232151"/>
            <a:ext cx="130175" cy="685800"/>
            <a:chOff x="5459" y="1315"/>
            <a:chExt cx="90" cy="477"/>
          </a:xfrm>
          <a:solidFill>
            <a:schemeClr val="bg2"/>
          </a:solidFill>
        </p:grpSpPr>
        <p:sp>
          <p:nvSpPr>
            <p:cNvPr id="124" name="Line 181"/>
            <p:cNvSpPr>
              <a:spLocks noChangeAspect="1" noChangeShapeType="1"/>
            </p:cNvSpPr>
            <p:nvPr/>
          </p:nvSpPr>
          <p:spPr bwMode="auto">
            <a:xfrm>
              <a:off x="5504" y="1392"/>
              <a:ext cx="1" cy="400"/>
            </a:xfrm>
            <a:prstGeom prst="line">
              <a:avLst/>
            </a:prstGeom>
            <a:grpFill/>
            <a:ln w="2857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AutoShape 182"/>
            <p:cNvSpPr>
              <a:spLocks noChangeArrowheads="1"/>
            </p:cNvSpPr>
            <p:nvPr/>
          </p:nvSpPr>
          <p:spPr bwMode="auto">
            <a:xfrm flipV="1">
              <a:off x="5459" y="1315"/>
              <a:ext cx="90" cy="108"/>
            </a:xfrm>
            <a:prstGeom prst="triangle">
              <a:avLst>
                <a:gd name="adj" fmla="val 50000"/>
              </a:avLst>
            </a:prstGeom>
            <a:grpFill/>
            <a:ln w="12700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6" name="Group 183"/>
          <p:cNvGrpSpPr>
            <a:grpSpLocks/>
          </p:cNvGrpSpPr>
          <p:nvPr/>
        </p:nvGrpSpPr>
        <p:grpSpPr bwMode="auto">
          <a:xfrm rot="-5400000">
            <a:off x="1189039" y="3695700"/>
            <a:ext cx="130175" cy="720725"/>
            <a:chOff x="5459" y="1315"/>
            <a:chExt cx="90" cy="477"/>
          </a:xfrm>
          <a:solidFill>
            <a:schemeClr val="bg2"/>
          </a:solidFill>
        </p:grpSpPr>
        <p:sp>
          <p:nvSpPr>
            <p:cNvPr id="127" name="Line 184"/>
            <p:cNvSpPr>
              <a:spLocks noChangeAspect="1" noChangeShapeType="1"/>
            </p:cNvSpPr>
            <p:nvPr/>
          </p:nvSpPr>
          <p:spPr bwMode="auto">
            <a:xfrm>
              <a:off x="5504" y="1392"/>
              <a:ext cx="1" cy="400"/>
            </a:xfrm>
            <a:prstGeom prst="line">
              <a:avLst/>
            </a:prstGeom>
            <a:grpFill/>
            <a:ln w="2857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AutoShape 185"/>
            <p:cNvSpPr>
              <a:spLocks noChangeArrowheads="1"/>
            </p:cNvSpPr>
            <p:nvPr/>
          </p:nvSpPr>
          <p:spPr bwMode="auto">
            <a:xfrm flipV="1">
              <a:off x="5459" y="1315"/>
              <a:ext cx="90" cy="108"/>
            </a:xfrm>
            <a:prstGeom prst="triangle">
              <a:avLst>
                <a:gd name="adj" fmla="val 50000"/>
              </a:avLst>
            </a:prstGeom>
            <a:grpFill/>
            <a:ln w="12700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" name="Group 189"/>
          <p:cNvGrpSpPr>
            <a:grpSpLocks/>
          </p:cNvGrpSpPr>
          <p:nvPr/>
        </p:nvGrpSpPr>
        <p:grpSpPr bwMode="auto">
          <a:xfrm>
            <a:off x="881063" y="2917825"/>
            <a:ext cx="1003300" cy="130175"/>
            <a:chOff x="3035" y="1342"/>
            <a:chExt cx="632" cy="82"/>
          </a:xfrm>
          <a:solidFill>
            <a:schemeClr val="bg2"/>
          </a:solidFill>
        </p:grpSpPr>
        <p:sp>
          <p:nvSpPr>
            <p:cNvPr id="130" name="Line 187"/>
            <p:cNvSpPr>
              <a:spLocks noChangeAspect="1" noChangeShapeType="1"/>
            </p:cNvSpPr>
            <p:nvPr/>
          </p:nvSpPr>
          <p:spPr bwMode="auto">
            <a:xfrm rot="-5400000">
              <a:off x="3385" y="1100"/>
              <a:ext cx="2" cy="562"/>
            </a:xfrm>
            <a:prstGeom prst="line">
              <a:avLst/>
            </a:prstGeom>
            <a:grpFill/>
            <a:ln w="2857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AutoShape 188"/>
            <p:cNvSpPr>
              <a:spLocks noChangeArrowheads="1"/>
            </p:cNvSpPr>
            <p:nvPr/>
          </p:nvSpPr>
          <p:spPr bwMode="auto">
            <a:xfrm rot="16200000" flipV="1">
              <a:off x="3043" y="1334"/>
              <a:ext cx="82" cy="98"/>
            </a:xfrm>
            <a:prstGeom prst="triangle">
              <a:avLst>
                <a:gd name="adj" fmla="val 50000"/>
              </a:avLst>
            </a:prstGeom>
            <a:grpFill/>
            <a:ln w="12700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6393099" y="2637215"/>
            <a:ext cx="1958739" cy="3081963"/>
            <a:chOff x="6469299" y="2738815"/>
            <a:chExt cx="1958739" cy="3081963"/>
          </a:xfrm>
        </p:grpSpPr>
        <p:pic>
          <p:nvPicPr>
            <p:cNvPr id="77" name="Picture 4" descr="Image-0047"/>
            <p:cNvPicPr>
              <a:picLocks noChangeAspect="1" noChangeArrowheads="1"/>
            </p:cNvPicPr>
            <p:nvPr/>
          </p:nvPicPr>
          <p:blipFill>
            <a:blip r:embed="rId2"/>
            <a:srcRect b="27351"/>
            <a:stretch>
              <a:fillRect/>
            </a:stretch>
          </p:blipFill>
          <p:spPr bwMode="auto">
            <a:xfrm>
              <a:off x="6469299" y="2738815"/>
              <a:ext cx="1363426" cy="3081963"/>
            </a:xfrm>
            <a:prstGeom prst="rect">
              <a:avLst/>
            </a:prstGeom>
            <a:noFill/>
          </p:spPr>
        </p:pic>
        <p:grpSp>
          <p:nvGrpSpPr>
            <p:cNvPr id="78" name="Group 47"/>
            <p:cNvGrpSpPr>
              <a:grpSpLocks/>
            </p:cNvGrpSpPr>
            <p:nvPr/>
          </p:nvGrpSpPr>
          <p:grpSpPr bwMode="auto">
            <a:xfrm>
              <a:off x="6797396" y="3903145"/>
              <a:ext cx="834096" cy="757787"/>
              <a:chOff x="3909" y="764"/>
              <a:chExt cx="394" cy="367"/>
            </a:xfrm>
          </p:grpSpPr>
          <p:pic>
            <p:nvPicPr>
              <p:cNvPr id="79" name="Picture 48"/>
              <p:cNvPicPr>
                <a:picLocks noChangeAspect="1" noChangeArrowheads="1"/>
              </p:cNvPicPr>
              <p:nvPr/>
            </p:nvPicPr>
            <p:blipFill>
              <a:blip r:embed="rId3"/>
              <a:srcRect l="4295" t="4832" r="51323" b="1308"/>
              <a:stretch>
                <a:fillRect/>
              </a:stretch>
            </p:blipFill>
            <p:spPr bwMode="auto">
              <a:xfrm>
                <a:off x="3909" y="764"/>
                <a:ext cx="377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0" name="Picture 49"/>
              <p:cNvPicPr>
                <a:picLocks noChangeAspect="1" noChangeArrowheads="1"/>
              </p:cNvPicPr>
              <p:nvPr/>
            </p:nvPicPr>
            <p:blipFill>
              <a:blip r:embed="rId3"/>
              <a:srcRect l="71681" t="4832" r="3577" b="1308"/>
              <a:stretch>
                <a:fillRect/>
              </a:stretch>
            </p:blipFill>
            <p:spPr bwMode="auto">
              <a:xfrm>
                <a:off x="4092" y="764"/>
                <a:ext cx="211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1" name="Freeform 50"/>
              <p:cNvSpPr>
                <a:spLocks/>
              </p:cNvSpPr>
              <p:nvPr/>
            </p:nvSpPr>
            <p:spPr bwMode="auto">
              <a:xfrm>
                <a:off x="3953" y="780"/>
                <a:ext cx="311" cy="336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211" y="0"/>
                  </a:cxn>
                  <a:cxn ang="0">
                    <a:pos x="250" y="48"/>
                  </a:cxn>
                  <a:cxn ang="0">
                    <a:pos x="250" y="728"/>
                  </a:cxn>
                  <a:cxn ang="0">
                    <a:pos x="207" y="776"/>
                  </a:cxn>
                  <a:cxn ang="0">
                    <a:pos x="42" y="776"/>
                  </a:cxn>
                  <a:cxn ang="0">
                    <a:pos x="1" y="737"/>
                  </a:cxn>
                  <a:cxn ang="0">
                    <a:pos x="0" y="740"/>
                  </a:cxn>
                  <a:cxn ang="0">
                    <a:pos x="0" y="59"/>
                  </a:cxn>
                  <a:cxn ang="0">
                    <a:pos x="37" y="0"/>
                  </a:cxn>
                </a:cxnLst>
                <a:rect l="0" t="0" r="r" b="b"/>
                <a:pathLst>
                  <a:path w="250" h="776">
                    <a:moveTo>
                      <a:pt x="37" y="0"/>
                    </a:moveTo>
                    <a:lnTo>
                      <a:pt x="211" y="0"/>
                    </a:lnTo>
                    <a:lnTo>
                      <a:pt x="250" y="48"/>
                    </a:lnTo>
                    <a:lnTo>
                      <a:pt x="250" y="728"/>
                    </a:lnTo>
                    <a:lnTo>
                      <a:pt x="207" y="776"/>
                    </a:lnTo>
                    <a:lnTo>
                      <a:pt x="42" y="776"/>
                    </a:lnTo>
                    <a:lnTo>
                      <a:pt x="1" y="737"/>
                    </a:lnTo>
                    <a:lnTo>
                      <a:pt x="0" y="740"/>
                    </a:lnTo>
                    <a:lnTo>
                      <a:pt x="0" y="5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4D4D4D"/>
              </a:solidFill>
              <a:ln w="1270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2" name="Oval 51"/>
              <p:cNvSpPr>
                <a:spLocks/>
              </p:cNvSpPr>
              <p:nvPr/>
            </p:nvSpPr>
            <p:spPr bwMode="auto">
              <a:xfrm>
                <a:off x="4171" y="1079"/>
                <a:ext cx="64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83" name="Oval 52"/>
              <p:cNvSpPr>
                <a:spLocks/>
              </p:cNvSpPr>
              <p:nvPr/>
            </p:nvSpPr>
            <p:spPr bwMode="auto">
              <a:xfrm>
                <a:off x="3977" y="793"/>
                <a:ext cx="66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800"/>
              </a:p>
            </p:txBody>
          </p:sp>
        </p:grpSp>
        <p:grpSp>
          <p:nvGrpSpPr>
            <p:cNvPr id="84" name="Group 53"/>
            <p:cNvGrpSpPr>
              <a:grpSpLocks/>
            </p:cNvGrpSpPr>
            <p:nvPr/>
          </p:nvGrpSpPr>
          <p:grpSpPr bwMode="auto">
            <a:xfrm>
              <a:off x="6762399" y="4859719"/>
              <a:ext cx="809307" cy="811594"/>
              <a:chOff x="3909" y="764"/>
              <a:chExt cx="394" cy="367"/>
            </a:xfrm>
          </p:grpSpPr>
          <p:pic>
            <p:nvPicPr>
              <p:cNvPr id="85" name="Picture 54"/>
              <p:cNvPicPr>
                <a:picLocks noChangeAspect="1" noChangeArrowheads="1"/>
              </p:cNvPicPr>
              <p:nvPr/>
            </p:nvPicPr>
            <p:blipFill>
              <a:blip r:embed="rId3"/>
              <a:srcRect l="4295" t="4832" r="51323" b="1308"/>
              <a:stretch>
                <a:fillRect/>
              </a:stretch>
            </p:blipFill>
            <p:spPr bwMode="auto">
              <a:xfrm>
                <a:off x="3909" y="764"/>
                <a:ext cx="377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6" name="Picture 55"/>
              <p:cNvPicPr>
                <a:picLocks noChangeAspect="1" noChangeArrowheads="1"/>
              </p:cNvPicPr>
              <p:nvPr/>
            </p:nvPicPr>
            <p:blipFill>
              <a:blip r:embed="rId3"/>
              <a:srcRect l="71681" t="4832" r="3577" b="1308"/>
              <a:stretch>
                <a:fillRect/>
              </a:stretch>
            </p:blipFill>
            <p:spPr bwMode="auto">
              <a:xfrm>
                <a:off x="4092" y="764"/>
                <a:ext cx="211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7" name="Freeform 56"/>
              <p:cNvSpPr>
                <a:spLocks/>
              </p:cNvSpPr>
              <p:nvPr/>
            </p:nvSpPr>
            <p:spPr bwMode="auto">
              <a:xfrm>
                <a:off x="3953" y="780"/>
                <a:ext cx="311" cy="336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211" y="0"/>
                  </a:cxn>
                  <a:cxn ang="0">
                    <a:pos x="250" y="48"/>
                  </a:cxn>
                  <a:cxn ang="0">
                    <a:pos x="250" y="728"/>
                  </a:cxn>
                  <a:cxn ang="0">
                    <a:pos x="207" y="776"/>
                  </a:cxn>
                  <a:cxn ang="0">
                    <a:pos x="42" y="776"/>
                  </a:cxn>
                  <a:cxn ang="0">
                    <a:pos x="1" y="737"/>
                  </a:cxn>
                  <a:cxn ang="0">
                    <a:pos x="0" y="740"/>
                  </a:cxn>
                  <a:cxn ang="0">
                    <a:pos x="0" y="59"/>
                  </a:cxn>
                  <a:cxn ang="0">
                    <a:pos x="37" y="0"/>
                  </a:cxn>
                </a:cxnLst>
                <a:rect l="0" t="0" r="r" b="b"/>
                <a:pathLst>
                  <a:path w="250" h="776">
                    <a:moveTo>
                      <a:pt x="37" y="0"/>
                    </a:moveTo>
                    <a:lnTo>
                      <a:pt x="211" y="0"/>
                    </a:lnTo>
                    <a:lnTo>
                      <a:pt x="250" y="48"/>
                    </a:lnTo>
                    <a:lnTo>
                      <a:pt x="250" y="728"/>
                    </a:lnTo>
                    <a:lnTo>
                      <a:pt x="207" y="776"/>
                    </a:lnTo>
                    <a:lnTo>
                      <a:pt x="42" y="776"/>
                    </a:lnTo>
                    <a:lnTo>
                      <a:pt x="1" y="737"/>
                    </a:lnTo>
                    <a:lnTo>
                      <a:pt x="0" y="740"/>
                    </a:lnTo>
                    <a:lnTo>
                      <a:pt x="0" y="5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4D4D4D"/>
              </a:solidFill>
              <a:ln w="1270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8" name="Oval 57"/>
              <p:cNvSpPr>
                <a:spLocks/>
              </p:cNvSpPr>
              <p:nvPr/>
            </p:nvSpPr>
            <p:spPr bwMode="auto">
              <a:xfrm>
                <a:off x="4171" y="1079"/>
                <a:ext cx="64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89" name="Oval 58"/>
              <p:cNvSpPr>
                <a:spLocks/>
              </p:cNvSpPr>
              <p:nvPr/>
            </p:nvSpPr>
            <p:spPr bwMode="auto">
              <a:xfrm>
                <a:off x="3977" y="793"/>
                <a:ext cx="66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800"/>
              </a:p>
            </p:txBody>
          </p:sp>
        </p:grpSp>
        <p:sp>
          <p:nvSpPr>
            <p:cNvPr id="90" name="Text Box 72"/>
            <p:cNvSpPr txBox="1">
              <a:spLocks/>
            </p:cNvSpPr>
            <p:nvPr/>
          </p:nvSpPr>
          <p:spPr bwMode="auto">
            <a:xfrm>
              <a:off x="6887991" y="4025734"/>
              <a:ext cx="548548" cy="5232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642938" eaLnBrk="1" hangingPunct="1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400" b="1" dirty="0" smtClean="0">
                  <a:solidFill>
                    <a:srgbClr val="FFFFFF"/>
                  </a:solidFill>
                  <a:latin typeface="Franklin Gothic Medium Cond" pitchFamily="34" charset="0"/>
                  <a:ea typeface="ヒラギノ角ゴ Pro W3" charset="-128"/>
                  <a:sym typeface="Arial" pitchFamily="34" charset="0"/>
                </a:rPr>
                <a:t>Wide </a:t>
              </a:r>
            </a:p>
            <a:p>
              <a:pPr algn="ctr" defTabSz="642938" eaLnBrk="1" hangingPunct="1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400" b="1" dirty="0" smtClean="0">
                  <a:solidFill>
                    <a:srgbClr val="FFFFFF"/>
                  </a:solidFill>
                  <a:latin typeface="Franklin Gothic Medium Cond" pitchFamily="34" charset="0"/>
                  <a:ea typeface="ヒラギノ角ゴ Pro W3" charset="-128"/>
                  <a:sym typeface="Arial" pitchFamily="34" charset="0"/>
                </a:rPr>
                <a:t>Area</a:t>
              </a:r>
              <a:endParaRPr lang="en-US" sz="1400" b="1" dirty="0">
                <a:solidFill>
                  <a:srgbClr val="FFFFFF"/>
                </a:solidFill>
                <a:latin typeface="Franklin Gothic Medium Cond" pitchFamily="34" charset="0"/>
                <a:ea typeface="ヒラギノ角ゴ Pro W3" charset="-128"/>
                <a:sym typeface="Arial" pitchFamily="34" charset="0"/>
              </a:endParaRPr>
            </a:p>
          </p:txBody>
        </p:sp>
        <p:sp>
          <p:nvSpPr>
            <p:cNvPr id="91" name="Text Box 73"/>
            <p:cNvSpPr txBox="1">
              <a:spLocks/>
            </p:cNvSpPr>
            <p:nvPr/>
          </p:nvSpPr>
          <p:spPr bwMode="auto">
            <a:xfrm>
              <a:off x="6728860" y="4935947"/>
              <a:ext cx="936474" cy="7386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642938" eaLnBrk="1" hangingPunct="1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400" dirty="0">
                  <a:solidFill>
                    <a:srgbClr val="FFFFFF"/>
                  </a:solidFill>
                  <a:latin typeface="Franklin Gothic Medium Cond" pitchFamily="34" charset="0"/>
                  <a:ea typeface="ヒラギノ角ゴ Pro W3" charset="-128"/>
                  <a:sym typeface="Arial" pitchFamily="34" charset="0"/>
                </a:rPr>
                <a:t>Application</a:t>
              </a:r>
            </a:p>
            <a:p>
              <a:pPr algn="ctr" defTabSz="642938" eaLnBrk="1" hangingPunct="1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400" dirty="0">
                  <a:solidFill>
                    <a:srgbClr val="FFFFFF"/>
                  </a:solidFill>
                  <a:latin typeface="Franklin Gothic Medium Cond" pitchFamily="34" charset="0"/>
                  <a:ea typeface="ヒラギノ角ゴ Pro W3" charset="-128"/>
                  <a:sym typeface="Arial" pitchFamily="34" charset="0"/>
                </a:rPr>
                <a:t>&amp; Media</a:t>
              </a:r>
            </a:p>
            <a:p>
              <a:pPr algn="ctr" defTabSz="642938" eaLnBrk="1" hangingPunct="1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400" dirty="0">
                  <a:solidFill>
                    <a:srgbClr val="FFFFFF"/>
                  </a:solidFill>
                  <a:latin typeface="Franklin Gothic Medium Cond" pitchFamily="34" charset="0"/>
                  <a:ea typeface="ヒラギノ角ゴ Pro W3" charset="-128"/>
                  <a:sym typeface="Arial" pitchFamily="34" charset="0"/>
                </a:rPr>
                <a:t>Processor</a:t>
              </a:r>
            </a:p>
          </p:txBody>
        </p:sp>
        <p:grpSp>
          <p:nvGrpSpPr>
            <p:cNvPr id="92" name="Group 315"/>
            <p:cNvGrpSpPr>
              <a:grpSpLocks/>
            </p:cNvGrpSpPr>
            <p:nvPr/>
          </p:nvGrpSpPr>
          <p:grpSpPr bwMode="auto">
            <a:xfrm>
              <a:off x="6760941" y="3022798"/>
              <a:ext cx="832637" cy="757786"/>
              <a:chOff x="3909" y="764"/>
              <a:chExt cx="394" cy="367"/>
            </a:xfrm>
          </p:grpSpPr>
          <p:pic>
            <p:nvPicPr>
              <p:cNvPr id="93" name="Picture 316"/>
              <p:cNvPicPr>
                <a:picLocks noChangeAspect="1" noChangeArrowheads="1"/>
              </p:cNvPicPr>
              <p:nvPr/>
            </p:nvPicPr>
            <p:blipFill>
              <a:blip r:embed="rId3"/>
              <a:srcRect l="4295" t="4832" r="51323" b="1308"/>
              <a:stretch>
                <a:fillRect/>
              </a:stretch>
            </p:blipFill>
            <p:spPr bwMode="auto">
              <a:xfrm>
                <a:off x="3909" y="764"/>
                <a:ext cx="377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4" name="Picture 317"/>
              <p:cNvPicPr>
                <a:picLocks noChangeAspect="1" noChangeArrowheads="1"/>
              </p:cNvPicPr>
              <p:nvPr/>
            </p:nvPicPr>
            <p:blipFill>
              <a:blip r:embed="rId3"/>
              <a:srcRect l="71681" t="4832" r="3577" b="1308"/>
              <a:stretch>
                <a:fillRect/>
              </a:stretch>
            </p:blipFill>
            <p:spPr bwMode="auto">
              <a:xfrm>
                <a:off x="4092" y="764"/>
                <a:ext cx="211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5" name="Freeform 318"/>
              <p:cNvSpPr>
                <a:spLocks/>
              </p:cNvSpPr>
              <p:nvPr/>
            </p:nvSpPr>
            <p:spPr bwMode="auto">
              <a:xfrm>
                <a:off x="3953" y="780"/>
                <a:ext cx="311" cy="336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211" y="0"/>
                  </a:cxn>
                  <a:cxn ang="0">
                    <a:pos x="250" y="48"/>
                  </a:cxn>
                  <a:cxn ang="0">
                    <a:pos x="250" y="728"/>
                  </a:cxn>
                  <a:cxn ang="0">
                    <a:pos x="207" y="776"/>
                  </a:cxn>
                  <a:cxn ang="0">
                    <a:pos x="42" y="776"/>
                  </a:cxn>
                  <a:cxn ang="0">
                    <a:pos x="1" y="737"/>
                  </a:cxn>
                  <a:cxn ang="0">
                    <a:pos x="0" y="740"/>
                  </a:cxn>
                  <a:cxn ang="0">
                    <a:pos x="0" y="59"/>
                  </a:cxn>
                  <a:cxn ang="0">
                    <a:pos x="37" y="0"/>
                  </a:cxn>
                </a:cxnLst>
                <a:rect l="0" t="0" r="r" b="b"/>
                <a:pathLst>
                  <a:path w="250" h="776">
                    <a:moveTo>
                      <a:pt x="37" y="0"/>
                    </a:moveTo>
                    <a:lnTo>
                      <a:pt x="211" y="0"/>
                    </a:lnTo>
                    <a:lnTo>
                      <a:pt x="250" y="48"/>
                    </a:lnTo>
                    <a:lnTo>
                      <a:pt x="250" y="728"/>
                    </a:lnTo>
                    <a:lnTo>
                      <a:pt x="207" y="776"/>
                    </a:lnTo>
                    <a:lnTo>
                      <a:pt x="42" y="776"/>
                    </a:lnTo>
                    <a:lnTo>
                      <a:pt x="1" y="737"/>
                    </a:lnTo>
                    <a:lnTo>
                      <a:pt x="0" y="740"/>
                    </a:lnTo>
                    <a:lnTo>
                      <a:pt x="0" y="5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4D4D4D"/>
              </a:solidFill>
              <a:ln w="1270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6" name="Oval 319"/>
              <p:cNvSpPr>
                <a:spLocks/>
              </p:cNvSpPr>
              <p:nvPr/>
            </p:nvSpPr>
            <p:spPr bwMode="auto">
              <a:xfrm>
                <a:off x="4171" y="1079"/>
                <a:ext cx="64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97" name="Oval 320"/>
              <p:cNvSpPr>
                <a:spLocks/>
              </p:cNvSpPr>
              <p:nvPr/>
            </p:nvSpPr>
            <p:spPr bwMode="auto">
              <a:xfrm>
                <a:off x="3977" y="793"/>
                <a:ext cx="66" cy="2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800"/>
              </a:p>
            </p:txBody>
          </p:sp>
        </p:grpSp>
        <p:sp>
          <p:nvSpPr>
            <p:cNvPr id="98" name="Text Box 321"/>
            <p:cNvSpPr txBox="1">
              <a:spLocks/>
            </p:cNvSpPr>
            <p:nvPr/>
          </p:nvSpPr>
          <p:spPr bwMode="auto">
            <a:xfrm>
              <a:off x="6762399" y="3185714"/>
              <a:ext cx="870624" cy="5232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642938" eaLnBrk="1" hangingPunct="1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400" b="1" dirty="0">
                  <a:solidFill>
                    <a:srgbClr val="FFFFFF"/>
                  </a:solidFill>
                  <a:latin typeface="Franklin Gothic Medium Cond" pitchFamily="34" charset="0"/>
                  <a:ea typeface="ヒラギノ角ゴ Pro W3" charset="-128"/>
                  <a:sym typeface="Arial" pitchFamily="34" charset="0"/>
                </a:rPr>
                <a:t>Everything</a:t>
              </a:r>
            </a:p>
            <a:p>
              <a:pPr algn="ctr" defTabSz="642938" eaLnBrk="1" hangingPunct="1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sz="1400" dirty="0" smtClean="0">
                  <a:solidFill>
                    <a:srgbClr val="FFFFFF"/>
                  </a:solidFill>
                  <a:latin typeface="Franklin Gothic Medium Cond" pitchFamily="34" charset="0"/>
                  <a:ea typeface="ヒラギノ角ゴ Pro W3" charset="-128"/>
                  <a:sym typeface="Arial" pitchFamily="34" charset="0"/>
                </a:rPr>
                <a:t>Else</a:t>
              </a:r>
              <a:endParaRPr lang="en-US" sz="1400" b="1" dirty="0">
                <a:solidFill>
                  <a:srgbClr val="FFFFFF"/>
                </a:solidFill>
                <a:latin typeface="Franklin Gothic Medium Cond" pitchFamily="34" charset="0"/>
                <a:ea typeface="ヒラギノ角ゴ Pro W3" charset="-128"/>
                <a:sym typeface="Arial" pitchFamily="34" charset="0"/>
              </a:endParaRPr>
            </a:p>
          </p:txBody>
        </p:sp>
        <p:grpSp>
          <p:nvGrpSpPr>
            <p:cNvPr id="132" name="Group 168"/>
            <p:cNvGrpSpPr>
              <a:grpSpLocks/>
            </p:cNvGrpSpPr>
            <p:nvPr/>
          </p:nvGrpSpPr>
          <p:grpSpPr bwMode="auto">
            <a:xfrm rot="5400000" flipH="1">
              <a:off x="7949406" y="3552032"/>
              <a:ext cx="130175" cy="801688"/>
              <a:chOff x="5459" y="1315"/>
              <a:chExt cx="90" cy="477"/>
            </a:xfrm>
            <a:solidFill>
              <a:schemeClr val="bg2"/>
            </a:solidFill>
          </p:grpSpPr>
          <p:sp>
            <p:nvSpPr>
              <p:cNvPr id="133" name="Line 169"/>
              <p:cNvSpPr>
                <a:spLocks noChangeAspect="1" noChangeShapeType="1"/>
              </p:cNvSpPr>
              <p:nvPr/>
            </p:nvSpPr>
            <p:spPr bwMode="auto">
              <a:xfrm>
                <a:off x="5504" y="1392"/>
                <a:ext cx="1" cy="400"/>
              </a:xfrm>
              <a:prstGeom prst="line">
                <a:avLst/>
              </a:prstGeom>
              <a:grpFill/>
              <a:ln w="2857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AutoShape 170"/>
              <p:cNvSpPr>
                <a:spLocks noChangeArrowheads="1"/>
              </p:cNvSpPr>
              <p:nvPr/>
            </p:nvSpPr>
            <p:spPr bwMode="auto">
              <a:xfrm flipV="1">
                <a:off x="5459" y="1315"/>
                <a:ext cx="90" cy="108"/>
              </a:xfrm>
              <a:prstGeom prst="triangle">
                <a:avLst>
                  <a:gd name="adj" fmla="val 50000"/>
                </a:avLst>
              </a:prstGeom>
              <a:grpFill/>
              <a:ln w="12700">
                <a:solidFill>
                  <a:schemeClr val="bg2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5" name="Group 171"/>
            <p:cNvGrpSpPr>
              <a:grpSpLocks/>
            </p:cNvGrpSpPr>
            <p:nvPr/>
          </p:nvGrpSpPr>
          <p:grpSpPr bwMode="auto">
            <a:xfrm rot="5400000" flipH="1">
              <a:off x="7962106" y="3734594"/>
              <a:ext cx="130175" cy="801688"/>
              <a:chOff x="5459" y="1315"/>
              <a:chExt cx="90" cy="477"/>
            </a:xfrm>
            <a:solidFill>
              <a:schemeClr val="bg2"/>
            </a:solidFill>
          </p:grpSpPr>
          <p:sp>
            <p:nvSpPr>
              <p:cNvPr id="136" name="Line 172"/>
              <p:cNvSpPr>
                <a:spLocks noChangeAspect="1" noChangeShapeType="1"/>
              </p:cNvSpPr>
              <p:nvPr/>
            </p:nvSpPr>
            <p:spPr bwMode="auto">
              <a:xfrm>
                <a:off x="5504" y="1392"/>
                <a:ext cx="1" cy="400"/>
              </a:xfrm>
              <a:prstGeom prst="line">
                <a:avLst/>
              </a:prstGeom>
              <a:grpFill/>
              <a:ln w="2857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AutoShape 173"/>
              <p:cNvSpPr>
                <a:spLocks noChangeArrowheads="1"/>
              </p:cNvSpPr>
              <p:nvPr/>
            </p:nvSpPr>
            <p:spPr bwMode="auto">
              <a:xfrm flipV="1">
                <a:off x="5459" y="1315"/>
                <a:ext cx="90" cy="108"/>
              </a:xfrm>
              <a:prstGeom prst="triangle">
                <a:avLst>
                  <a:gd name="adj" fmla="val 50000"/>
                </a:avLst>
              </a:prstGeom>
              <a:grpFill/>
              <a:ln w="12700">
                <a:solidFill>
                  <a:schemeClr val="bg2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8" name="Group 168"/>
            <p:cNvGrpSpPr>
              <a:grpSpLocks/>
            </p:cNvGrpSpPr>
            <p:nvPr/>
          </p:nvGrpSpPr>
          <p:grpSpPr bwMode="auto">
            <a:xfrm rot="5400000" flipH="1">
              <a:off x="7936706" y="3920332"/>
              <a:ext cx="130175" cy="801688"/>
              <a:chOff x="5459" y="1315"/>
              <a:chExt cx="90" cy="477"/>
            </a:xfrm>
            <a:solidFill>
              <a:schemeClr val="bg2"/>
            </a:solidFill>
          </p:grpSpPr>
          <p:sp>
            <p:nvSpPr>
              <p:cNvPr id="139" name="Line 169"/>
              <p:cNvSpPr>
                <a:spLocks noChangeAspect="1" noChangeShapeType="1"/>
              </p:cNvSpPr>
              <p:nvPr/>
            </p:nvSpPr>
            <p:spPr bwMode="auto">
              <a:xfrm>
                <a:off x="5504" y="1392"/>
                <a:ext cx="1" cy="400"/>
              </a:xfrm>
              <a:prstGeom prst="line">
                <a:avLst/>
              </a:prstGeom>
              <a:grpFill/>
              <a:ln w="2857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AutoShape 170"/>
              <p:cNvSpPr>
                <a:spLocks noChangeArrowheads="1"/>
              </p:cNvSpPr>
              <p:nvPr/>
            </p:nvSpPr>
            <p:spPr bwMode="auto">
              <a:xfrm flipV="1">
                <a:off x="5459" y="1315"/>
                <a:ext cx="90" cy="108"/>
              </a:xfrm>
              <a:prstGeom prst="triangle">
                <a:avLst>
                  <a:gd name="adj" fmla="val 50000"/>
                </a:avLst>
              </a:prstGeom>
              <a:grpFill/>
              <a:ln w="12700">
                <a:solidFill>
                  <a:schemeClr val="bg2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1" name="Group 171"/>
            <p:cNvGrpSpPr>
              <a:grpSpLocks/>
            </p:cNvGrpSpPr>
            <p:nvPr/>
          </p:nvGrpSpPr>
          <p:grpSpPr bwMode="auto">
            <a:xfrm rot="5400000" flipH="1">
              <a:off x="7949406" y="4102894"/>
              <a:ext cx="130175" cy="801688"/>
              <a:chOff x="5459" y="1315"/>
              <a:chExt cx="90" cy="477"/>
            </a:xfrm>
            <a:solidFill>
              <a:schemeClr val="bg2"/>
            </a:solidFill>
          </p:grpSpPr>
          <p:sp>
            <p:nvSpPr>
              <p:cNvPr id="142" name="Line 172"/>
              <p:cNvSpPr>
                <a:spLocks noChangeAspect="1" noChangeShapeType="1"/>
              </p:cNvSpPr>
              <p:nvPr/>
            </p:nvSpPr>
            <p:spPr bwMode="auto">
              <a:xfrm>
                <a:off x="5504" y="1392"/>
                <a:ext cx="1" cy="400"/>
              </a:xfrm>
              <a:prstGeom prst="line">
                <a:avLst/>
              </a:prstGeom>
              <a:grpFill/>
              <a:ln w="2857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AutoShape 173"/>
              <p:cNvSpPr>
                <a:spLocks noChangeArrowheads="1"/>
              </p:cNvSpPr>
              <p:nvPr/>
            </p:nvSpPr>
            <p:spPr bwMode="auto">
              <a:xfrm flipV="1">
                <a:off x="5459" y="1315"/>
                <a:ext cx="90" cy="108"/>
              </a:xfrm>
              <a:prstGeom prst="triangle">
                <a:avLst>
                  <a:gd name="adj" fmla="val 50000"/>
                </a:avLst>
              </a:prstGeom>
              <a:grpFill/>
              <a:ln w="12700">
                <a:solidFill>
                  <a:schemeClr val="bg2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4" name="Group 168"/>
            <p:cNvGrpSpPr>
              <a:grpSpLocks/>
            </p:cNvGrpSpPr>
            <p:nvPr/>
          </p:nvGrpSpPr>
          <p:grpSpPr bwMode="auto">
            <a:xfrm rot="5400000" flipH="1">
              <a:off x="7911306" y="2764632"/>
              <a:ext cx="130175" cy="801688"/>
              <a:chOff x="5459" y="1315"/>
              <a:chExt cx="90" cy="477"/>
            </a:xfrm>
            <a:solidFill>
              <a:schemeClr val="bg2"/>
            </a:solidFill>
          </p:grpSpPr>
          <p:sp>
            <p:nvSpPr>
              <p:cNvPr id="145" name="Line 169"/>
              <p:cNvSpPr>
                <a:spLocks noChangeAspect="1" noChangeShapeType="1"/>
              </p:cNvSpPr>
              <p:nvPr/>
            </p:nvSpPr>
            <p:spPr bwMode="auto">
              <a:xfrm>
                <a:off x="5504" y="1392"/>
                <a:ext cx="1" cy="400"/>
              </a:xfrm>
              <a:prstGeom prst="line">
                <a:avLst/>
              </a:prstGeom>
              <a:grpFill/>
              <a:ln w="2857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AutoShape 170"/>
              <p:cNvSpPr>
                <a:spLocks noChangeArrowheads="1"/>
              </p:cNvSpPr>
              <p:nvPr/>
            </p:nvSpPr>
            <p:spPr bwMode="auto">
              <a:xfrm flipV="1">
                <a:off x="5459" y="1315"/>
                <a:ext cx="90" cy="108"/>
              </a:xfrm>
              <a:prstGeom prst="triangle">
                <a:avLst>
                  <a:gd name="adj" fmla="val 50000"/>
                </a:avLst>
              </a:prstGeom>
              <a:grpFill/>
              <a:ln w="12700">
                <a:solidFill>
                  <a:schemeClr val="bg2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7" name="Group 171"/>
            <p:cNvGrpSpPr>
              <a:grpSpLocks/>
            </p:cNvGrpSpPr>
            <p:nvPr/>
          </p:nvGrpSpPr>
          <p:grpSpPr bwMode="auto">
            <a:xfrm rot="5400000" flipH="1">
              <a:off x="7924006" y="2947194"/>
              <a:ext cx="130175" cy="801688"/>
              <a:chOff x="5459" y="1315"/>
              <a:chExt cx="90" cy="477"/>
            </a:xfrm>
            <a:solidFill>
              <a:schemeClr val="bg2"/>
            </a:solidFill>
          </p:grpSpPr>
          <p:sp>
            <p:nvSpPr>
              <p:cNvPr id="148" name="Line 172"/>
              <p:cNvSpPr>
                <a:spLocks noChangeAspect="1" noChangeShapeType="1"/>
              </p:cNvSpPr>
              <p:nvPr/>
            </p:nvSpPr>
            <p:spPr bwMode="auto">
              <a:xfrm>
                <a:off x="5504" y="1392"/>
                <a:ext cx="1" cy="400"/>
              </a:xfrm>
              <a:prstGeom prst="line">
                <a:avLst/>
              </a:prstGeom>
              <a:grpFill/>
              <a:ln w="2857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AutoShape 173"/>
              <p:cNvSpPr>
                <a:spLocks noChangeArrowheads="1"/>
              </p:cNvSpPr>
              <p:nvPr/>
            </p:nvSpPr>
            <p:spPr bwMode="auto">
              <a:xfrm flipV="1">
                <a:off x="5459" y="1315"/>
                <a:ext cx="90" cy="108"/>
              </a:xfrm>
              <a:prstGeom prst="triangle">
                <a:avLst>
                  <a:gd name="adj" fmla="val 50000"/>
                </a:avLst>
              </a:prstGeom>
              <a:grpFill/>
              <a:ln w="12700">
                <a:solidFill>
                  <a:schemeClr val="bg2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0" name="Group 168"/>
            <p:cNvGrpSpPr>
              <a:grpSpLocks/>
            </p:cNvGrpSpPr>
            <p:nvPr/>
          </p:nvGrpSpPr>
          <p:grpSpPr bwMode="auto">
            <a:xfrm rot="5400000" flipH="1">
              <a:off x="7898606" y="3132932"/>
              <a:ext cx="130175" cy="801688"/>
              <a:chOff x="5459" y="1315"/>
              <a:chExt cx="90" cy="477"/>
            </a:xfrm>
            <a:solidFill>
              <a:schemeClr val="bg2"/>
            </a:solidFill>
          </p:grpSpPr>
          <p:sp>
            <p:nvSpPr>
              <p:cNvPr id="151" name="Line 169"/>
              <p:cNvSpPr>
                <a:spLocks noChangeAspect="1" noChangeShapeType="1"/>
              </p:cNvSpPr>
              <p:nvPr/>
            </p:nvSpPr>
            <p:spPr bwMode="auto">
              <a:xfrm>
                <a:off x="5504" y="1392"/>
                <a:ext cx="1" cy="400"/>
              </a:xfrm>
              <a:prstGeom prst="line">
                <a:avLst/>
              </a:prstGeom>
              <a:grpFill/>
              <a:ln w="2857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AutoShape 170"/>
              <p:cNvSpPr>
                <a:spLocks noChangeArrowheads="1"/>
              </p:cNvSpPr>
              <p:nvPr/>
            </p:nvSpPr>
            <p:spPr bwMode="auto">
              <a:xfrm flipV="1">
                <a:off x="5459" y="1315"/>
                <a:ext cx="90" cy="108"/>
              </a:xfrm>
              <a:prstGeom prst="triangle">
                <a:avLst>
                  <a:gd name="adj" fmla="val 50000"/>
                </a:avLst>
              </a:prstGeom>
              <a:grpFill/>
              <a:ln w="12700">
                <a:solidFill>
                  <a:schemeClr val="bg2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" name="Group 171"/>
            <p:cNvGrpSpPr>
              <a:grpSpLocks/>
            </p:cNvGrpSpPr>
            <p:nvPr/>
          </p:nvGrpSpPr>
          <p:grpSpPr bwMode="auto">
            <a:xfrm rot="5400000" flipH="1">
              <a:off x="7911306" y="3315494"/>
              <a:ext cx="130175" cy="801688"/>
              <a:chOff x="5459" y="1315"/>
              <a:chExt cx="90" cy="477"/>
            </a:xfrm>
            <a:solidFill>
              <a:schemeClr val="bg2"/>
            </a:solidFill>
          </p:grpSpPr>
          <p:sp>
            <p:nvSpPr>
              <p:cNvPr id="154" name="Line 172"/>
              <p:cNvSpPr>
                <a:spLocks noChangeAspect="1" noChangeShapeType="1"/>
              </p:cNvSpPr>
              <p:nvPr/>
            </p:nvSpPr>
            <p:spPr bwMode="auto">
              <a:xfrm>
                <a:off x="5504" y="1392"/>
                <a:ext cx="1" cy="400"/>
              </a:xfrm>
              <a:prstGeom prst="line">
                <a:avLst/>
              </a:prstGeom>
              <a:grpFill/>
              <a:ln w="2857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AutoShape 173"/>
              <p:cNvSpPr>
                <a:spLocks noChangeArrowheads="1"/>
              </p:cNvSpPr>
              <p:nvPr/>
            </p:nvSpPr>
            <p:spPr bwMode="auto">
              <a:xfrm flipV="1">
                <a:off x="5459" y="1315"/>
                <a:ext cx="90" cy="108"/>
              </a:xfrm>
              <a:prstGeom prst="triangle">
                <a:avLst>
                  <a:gd name="adj" fmla="val 50000"/>
                </a:avLst>
              </a:prstGeom>
              <a:grpFill/>
              <a:ln w="12700">
                <a:solidFill>
                  <a:schemeClr val="bg2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7" name="Content Placeholder 100"/>
          <p:cNvSpPr txBox="1">
            <a:spLocks/>
          </p:cNvSpPr>
          <p:nvPr/>
        </p:nvSpPr>
        <p:spPr bwMode="auto">
          <a:xfrm>
            <a:off x="4429539" y="5705613"/>
            <a:ext cx="431358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MIMO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 requirement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rgbClr val="0000CC"/>
              </a:buClr>
              <a:buSzPct val="75000"/>
              <a:buFont typeface="Wingdings" pitchFamily="2" charset="2"/>
              <a:buChar char="l"/>
            </a:pPr>
            <a:r>
              <a:rPr lang="en-US" sz="2800" kern="0" baseline="0" dirty="0" smtClean="0">
                <a:solidFill>
                  <a:srgbClr val="0000CC"/>
                </a:solidFill>
                <a:latin typeface="+mn-lt"/>
              </a:rPr>
              <a:t>Not</a:t>
            </a:r>
            <a:r>
              <a:rPr lang="en-US" sz="2800" kern="0" dirty="0" smtClean="0">
                <a:solidFill>
                  <a:srgbClr val="0000CC"/>
                </a:solidFill>
                <a:latin typeface="+mn-lt"/>
              </a:rPr>
              <a:t> an option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305800" cy="11430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Meeting Network Challenges requires </a:t>
            </a:r>
            <a:r>
              <a:rPr lang="en-US" dirty="0" err="1" smtClean="0"/>
              <a:t>Crosslayer</a:t>
            </a:r>
            <a:r>
              <a:rPr lang="en-US" dirty="0" smtClean="0"/>
              <a:t> Design</a:t>
            </a:r>
            <a:endParaRPr lang="en-US" i="1" dirty="0"/>
          </a:p>
        </p:txBody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1909763"/>
            <a:ext cx="7067550" cy="4368800"/>
          </a:xfrm>
          <a:noFill/>
          <a:ln/>
        </p:spPr>
        <p:txBody>
          <a:bodyPr/>
          <a:lstStyle/>
          <a:p>
            <a:r>
              <a:rPr lang="en-US"/>
              <a:t>Application</a:t>
            </a:r>
          </a:p>
          <a:p>
            <a:pPr>
              <a:lnSpc>
                <a:spcPct val="110000"/>
              </a:lnSpc>
            </a:pPr>
            <a:r>
              <a:rPr lang="en-US"/>
              <a:t>Network</a:t>
            </a:r>
          </a:p>
          <a:p>
            <a:pPr lvl="1">
              <a:lnSpc>
                <a:spcPct val="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100000"/>
              </a:lnSpc>
            </a:pPr>
            <a:r>
              <a:rPr lang="en-US"/>
              <a:t>Access</a:t>
            </a:r>
          </a:p>
          <a:p>
            <a:pPr>
              <a:lnSpc>
                <a:spcPct val="110000"/>
              </a:lnSpc>
            </a:pPr>
            <a:r>
              <a:rPr lang="en-US"/>
              <a:t>Link</a:t>
            </a:r>
            <a:endParaRPr lang="en-US" sz="2800"/>
          </a:p>
          <a:p>
            <a:r>
              <a:rPr lang="en-US"/>
              <a:t>Hardware</a:t>
            </a:r>
          </a:p>
          <a:p>
            <a:endParaRPr lang="en-US"/>
          </a:p>
        </p:txBody>
      </p:sp>
      <p:sp>
        <p:nvSpPr>
          <p:cNvPr id="996356" name="AutoShape 4"/>
          <p:cNvSpPr>
            <a:spLocks noChangeArrowheads="1"/>
          </p:cNvSpPr>
          <p:nvPr/>
        </p:nvSpPr>
        <p:spPr bwMode="auto">
          <a:xfrm>
            <a:off x="3267075" y="1998663"/>
            <a:ext cx="1390650" cy="3367087"/>
          </a:xfrm>
          <a:prstGeom prst="upDownArrow">
            <a:avLst>
              <a:gd name="adj1" fmla="val 50000"/>
              <a:gd name="adj2" fmla="val 4842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6357" name="Rectangle 5"/>
          <p:cNvSpPr>
            <a:spLocks noChangeArrowheads="1"/>
          </p:cNvSpPr>
          <p:nvPr/>
        </p:nvSpPr>
        <p:spPr bwMode="auto">
          <a:xfrm>
            <a:off x="647700" y="5332413"/>
            <a:ext cx="7366000" cy="125957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i="1" u="sng" dirty="0" smtClean="0">
                <a:solidFill>
                  <a:srgbClr val="030102"/>
                </a:solidFill>
                <a:latin typeface="Garamond" pitchFamily="18" charset="0"/>
              </a:rPr>
              <a:t>Reliable</a:t>
            </a:r>
            <a:r>
              <a:rPr lang="en-US" sz="2800" i="1" dirty="0" smtClean="0">
                <a:solidFill>
                  <a:srgbClr val="030102"/>
                </a:solidFill>
                <a:latin typeface="Garamond" pitchFamily="18" charset="0"/>
              </a:rPr>
              <a:t> wireless networks that </a:t>
            </a:r>
            <a:r>
              <a:rPr lang="en-US" sz="2800" i="1" u="sng" dirty="0" smtClean="0">
                <a:solidFill>
                  <a:srgbClr val="030102"/>
                </a:solidFill>
                <a:latin typeface="Garamond" pitchFamily="18" charset="0"/>
              </a:rPr>
              <a:t>guarantee</a:t>
            </a:r>
            <a:r>
              <a:rPr lang="en-US" sz="2800" i="1" dirty="0" smtClean="0">
                <a:solidFill>
                  <a:srgbClr val="030102"/>
                </a:solidFill>
                <a:latin typeface="Garamond" pitchFamily="18" charset="0"/>
              </a:rPr>
              <a:t> the desired user experience requires interaction and adaptation across layers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005388" y="2776538"/>
            <a:ext cx="3590925" cy="2000250"/>
            <a:chOff x="1155" y="1182"/>
            <a:chExt cx="3072" cy="1296"/>
          </a:xfrm>
        </p:grpSpPr>
        <p:sp>
          <p:nvSpPr>
            <p:cNvPr id="996359" name="AutoShape 7"/>
            <p:cNvSpPr>
              <a:spLocks noChangeArrowheads="1"/>
            </p:cNvSpPr>
            <p:nvPr/>
          </p:nvSpPr>
          <p:spPr bwMode="auto">
            <a:xfrm>
              <a:off x="1155" y="1710"/>
              <a:ext cx="192" cy="19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6360" name="AutoShape 8"/>
            <p:cNvSpPr>
              <a:spLocks noChangeArrowheads="1"/>
            </p:cNvSpPr>
            <p:nvPr/>
          </p:nvSpPr>
          <p:spPr bwMode="auto">
            <a:xfrm>
              <a:off x="1203" y="1182"/>
              <a:ext cx="192" cy="19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6361" name="AutoShape 9"/>
            <p:cNvSpPr>
              <a:spLocks noChangeArrowheads="1"/>
            </p:cNvSpPr>
            <p:nvPr/>
          </p:nvSpPr>
          <p:spPr bwMode="auto">
            <a:xfrm>
              <a:off x="2499" y="2286"/>
              <a:ext cx="192" cy="19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6362" name="AutoShape 10"/>
            <p:cNvSpPr>
              <a:spLocks noChangeArrowheads="1"/>
            </p:cNvSpPr>
            <p:nvPr/>
          </p:nvSpPr>
          <p:spPr bwMode="auto">
            <a:xfrm>
              <a:off x="3555" y="1806"/>
              <a:ext cx="192" cy="19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6363" name="AutoShape 11"/>
            <p:cNvSpPr>
              <a:spLocks noChangeArrowheads="1"/>
            </p:cNvSpPr>
            <p:nvPr/>
          </p:nvSpPr>
          <p:spPr bwMode="auto">
            <a:xfrm>
              <a:off x="1971" y="1758"/>
              <a:ext cx="192" cy="19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6364" name="AutoShape 12"/>
            <p:cNvSpPr>
              <a:spLocks noChangeArrowheads="1"/>
            </p:cNvSpPr>
            <p:nvPr/>
          </p:nvSpPr>
          <p:spPr bwMode="auto">
            <a:xfrm>
              <a:off x="3315" y="1326"/>
              <a:ext cx="192" cy="19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6365" name="AutoShape 13"/>
            <p:cNvSpPr>
              <a:spLocks noChangeArrowheads="1"/>
            </p:cNvSpPr>
            <p:nvPr/>
          </p:nvSpPr>
          <p:spPr bwMode="auto">
            <a:xfrm>
              <a:off x="4035" y="1518"/>
              <a:ext cx="192" cy="19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6366" name="AutoShape 14"/>
            <p:cNvSpPr>
              <a:spLocks noChangeArrowheads="1"/>
            </p:cNvSpPr>
            <p:nvPr/>
          </p:nvSpPr>
          <p:spPr bwMode="auto">
            <a:xfrm>
              <a:off x="1971" y="1278"/>
              <a:ext cx="192" cy="19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6367" name="AutoShape 15"/>
            <p:cNvSpPr>
              <a:spLocks noChangeArrowheads="1"/>
            </p:cNvSpPr>
            <p:nvPr/>
          </p:nvSpPr>
          <p:spPr bwMode="auto">
            <a:xfrm>
              <a:off x="2787" y="1710"/>
              <a:ext cx="192" cy="19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6368" name="AutoShape 16"/>
            <p:cNvSpPr>
              <a:spLocks noChangeArrowheads="1"/>
            </p:cNvSpPr>
            <p:nvPr/>
          </p:nvSpPr>
          <p:spPr bwMode="auto">
            <a:xfrm>
              <a:off x="1395" y="2046"/>
              <a:ext cx="192" cy="19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6369" name="Line 17"/>
            <p:cNvSpPr>
              <a:spLocks noChangeShapeType="1"/>
            </p:cNvSpPr>
            <p:nvPr/>
          </p:nvSpPr>
          <p:spPr bwMode="auto">
            <a:xfrm>
              <a:off x="1251" y="1422"/>
              <a:ext cx="0" cy="2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6370" name="Line 18"/>
            <p:cNvSpPr>
              <a:spLocks noChangeShapeType="1"/>
            </p:cNvSpPr>
            <p:nvPr/>
          </p:nvSpPr>
          <p:spPr bwMode="auto">
            <a:xfrm>
              <a:off x="1299" y="1902"/>
              <a:ext cx="96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6371" name="Line 19"/>
            <p:cNvSpPr>
              <a:spLocks noChangeShapeType="1"/>
            </p:cNvSpPr>
            <p:nvPr/>
          </p:nvSpPr>
          <p:spPr bwMode="auto">
            <a:xfrm flipV="1">
              <a:off x="1635" y="1902"/>
              <a:ext cx="288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6372" name="Line 20"/>
            <p:cNvSpPr>
              <a:spLocks noChangeShapeType="1"/>
            </p:cNvSpPr>
            <p:nvPr/>
          </p:nvSpPr>
          <p:spPr bwMode="auto">
            <a:xfrm>
              <a:off x="1491" y="1230"/>
              <a:ext cx="48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6373" name="Line 21"/>
            <p:cNvSpPr>
              <a:spLocks noChangeShapeType="1"/>
            </p:cNvSpPr>
            <p:nvPr/>
          </p:nvSpPr>
          <p:spPr bwMode="auto">
            <a:xfrm>
              <a:off x="2067" y="1518"/>
              <a:ext cx="0" cy="1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6374" name="Line 22"/>
            <p:cNvSpPr>
              <a:spLocks noChangeShapeType="1"/>
            </p:cNvSpPr>
            <p:nvPr/>
          </p:nvSpPr>
          <p:spPr bwMode="auto">
            <a:xfrm>
              <a:off x="2211" y="1806"/>
              <a:ext cx="52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6375" name="Line 23"/>
            <p:cNvSpPr>
              <a:spLocks noChangeShapeType="1"/>
            </p:cNvSpPr>
            <p:nvPr/>
          </p:nvSpPr>
          <p:spPr bwMode="auto">
            <a:xfrm>
              <a:off x="2211" y="1374"/>
              <a:ext cx="576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6376" name="Line 24"/>
            <p:cNvSpPr>
              <a:spLocks noChangeShapeType="1"/>
            </p:cNvSpPr>
            <p:nvPr/>
          </p:nvSpPr>
          <p:spPr bwMode="auto">
            <a:xfrm flipV="1">
              <a:off x="2643" y="1902"/>
              <a:ext cx="192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6377" name="Line 25"/>
            <p:cNvSpPr>
              <a:spLocks noChangeShapeType="1"/>
            </p:cNvSpPr>
            <p:nvPr/>
          </p:nvSpPr>
          <p:spPr bwMode="auto">
            <a:xfrm flipV="1">
              <a:off x="2931" y="1470"/>
              <a:ext cx="384" cy="1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6378" name="Line 26"/>
            <p:cNvSpPr>
              <a:spLocks noChangeShapeType="1"/>
            </p:cNvSpPr>
            <p:nvPr/>
          </p:nvSpPr>
          <p:spPr bwMode="auto">
            <a:xfrm>
              <a:off x="3555" y="1374"/>
              <a:ext cx="432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6379" name="Line 27"/>
            <p:cNvSpPr>
              <a:spLocks noChangeShapeType="1"/>
            </p:cNvSpPr>
            <p:nvPr/>
          </p:nvSpPr>
          <p:spPr bwMode="auto">
            <a:xfrm>
              <a:off x="3027" y="1806"/>
              <a:ext cx="480" cy="4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6380" name="Line 28"/>
            <p:cNvSpPr>
              <a:spLocks noChangeShapeType="1"/>
            </p:cNvSpPr>
            <p:nvPr/>
          </p:nvSpPr>
          <p:spPr bwMode="auto">
            <a:xfrm flipV="1">
              <a:off x="3747" y="1662"/>
              <a:ext cx="240" cy="1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1380" y="1401"/>
              <a:ext cx="2595" cy="951"/>
              <a:chOff x="1473" y="1371"/>
              <a:chExt cx="2595" cy="951"/>
            </a:xfrm>
          </p:grpSpPr>
          <p:sp>
            <p:nvSpPr>
              <p:cNvPr id="996382" name="Line 30"/>
              <p:cNvSpPr>
                <a:spLocks noChangeShapeType="1"/>
              </p:cNvSpPr>
              <p:nvPr/>
            </p:nvSpPr>
            <p:spPr bwMode="auto">
              <a:xfrm flipH="1" flipV="1">
                <a:off x="1710" y="2151"/>
                <a:ext cx="837" cy="171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prstDash val="sysDot"/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383" name="Line 31"/>
              <p:cNvSpPr>
                <a:spLocks noChangeShapeType="1"/>
              </p:cNvSpPr>
              <p:nvPr/>
            </p:nvSpPr>
            <p:spPr bwMode="auto">
              <a:xfrm flipH="1" flipV="1">
                <a:off x="1473" y="1815"/>
                <a:ext cx="1071" cy="441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prstDash val="sysDot"/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384" name="Line 32"/>
              <p:cNvSpPr>
                <a:spLocks noChangeShapeType="1"/>
              </p:cNvSpPr>
              <p:nvPr/>
            </p:nvSpPr>
            <p:spPr bwMode="auto">
              <a:xfrm flipH="1" flipV="1">
                <a:off x="1497" y="1371"/>
                <a:ext cx="1107" cy="864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prstDash val="sysDot"/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385" name="Line 33"/>
              <p:cNvSpPr>
                <a:spLocks noChangeShapeType="1"/>
              </p:cNvSpPr>
              <p:nvPr/>
            </p:nvSpPr>
            <p:spPr bwMode="auto">
              <a:xfrm flipH="1" flipV="1">
                <a:off x="2214" y="1458"/>
                <a:ext cx="405" cy="756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prstDash val="sysDot"/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386" name="Line 34"/>
              <p:cNvSpPr>
                <a:spLocks noChangeShapeType="1"/>
              </p:cNvSpPr>
              <p:nvPr/>
            </p:nvSpPr>
            <p:spPr bwMode="auto">
              <a:xfrm flipH="1" flipV="1">
                <a:off x="2256" y="1932"/>
                <a:ext cx="297" cy="243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prstDash val="sysDot"/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387" name="Line 35"/>
              <p:cNvSpPr>
                <a:spLocks noChangeShapeType="1"/>
              </p:cNvSpPr>
              <p:nvPr/>
            </p:nvSpPr>
            <p:spPr bwMode="auto">
              <a:xfrm flipV="1">
                <a:off x="2805" y="1527"/>
                <a:ext cx="675" cy="738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prstDash val="sysDot"/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388" name="Line 36"/>
              <p:cNvSpPr>
                <a:spLocks noChangeShapeType="1"/>
              </p:cNvSpPr>
              <p:nvPr/>
            </p:nvSpPr>
            <p:spPr bwMode="auto">
              <a:xfrm flipV="1">
                <a:off x="2811" y="1938"/>
                <a:ext cx="810" cy="360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prstDash val="sysDot"/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389" name="Line 37"/>
              <p:cNvSpPr>
                <a:spLocks noChangeShapeType="1"/>
              </p:cNvSpPr>
              <p:nvPr/>
            </p:nvSpPr>
            <p:spPr bwMode="auto">
              <a:xfrm flipV="1">
                <a:off x="2853" y="1584"/>
                <a:ext cx="1215" cy="630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prstDash val="sysDot"/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635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8463" y="673100"/>
            <a:ext cx="8407400" cy="68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Video over MIMO Channels</a:t>
            </a:r>
            <a:endParaRPr lang="en-US" dirty="0"/>
          </a:p>
        </p:txBody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9588" y="1500188"/>
            <a:ext cx="7772400" cy="4114800"/>
          </a:xfrm>
        </p:spPr>
        <p:txBody>
          <a:bodyPr/>
          <a:lstStyle/>
          <a:p>
            <a:r>
              <a:rPr lang="en-US"/>
              <a:t>Use antennas for multiplexing:</a:t>
            </a:r>
            <a:endParaRPr lang="en-US" sz="2400"/>
          </a:p>
          <a:p>
            <a:endParaRPr lang="en-US" sz="2400"/>
          </a:p>
          <a:p>
            <a:endParaRPr lang="en-US"/>
          </a:p>
          <a:p>
            <a:pPr>
              <a:lnSpc>
                <a:spcPct val="60000"/>
              </a:lnSpc>
            </a:pPr>
            <a:endParaRPr lang="en-US"/>
          </a:p>
          <a:p>
            <a:r>
              <a:rPr lang="en-US"/>
              <a:t>Use antennas for diversity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74675" y="2082800"/>
            <a:ext cx="8355013" cy="1920875"/>
            <a:chOff x="306" y="1360"/>
            <a:chExt cx="5263" cy="1210"/>
          </a:xfrm>
        </p:grpSpPr>
        <p:pic>
          <p:nvPicPr>
            <p:cNvPr id="908293" name="Picture 5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14" y="1582"/>
              <a:ext cx="655" cy="83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08294" name="Rectangle 6"/>
            <p:cNvSpPr>
              <a:spLocks noChangeArrowheads="1"/>
            </p:cNvSpPr>
            <p:nvPr/>
          </p:nvSpPr>
          <p:spPr bwMode="auto">
            <a:xfrm>
              <a:off x="5008" y="1691"/>
              <a:ext cx="48" cy="32"/>
            </a:xfrm>
            <a:prstGeom prst="rect">
              <a:avLst/>
            </a:prstGeom>
            <a:solidFill>
              <a:schemeClr val="tx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8295" name="Rectangle 7"/>
            <p:cNvSpPr>
              <a:spLocks noChangeArrowheads="1"/>
            </p:cNvSpPr>
            <p:nvPr/>
          </p:nvSpPr>
          <p:spPr bwMode="auto">
            <a:xfrm>
              <a:off x="5104" y="1787"/>
              <a:ext cx="112" cy="27"/>
            </a:xfrm>
            <a:prstGeom prst="rect">
              <a:avLst/>
            </a:prstGeom>
            <a:solidFill>
              <a:schemeClr val="tx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8296" name="Rectangle 8"/>
            <p:cNvSpPr>
              <a:spLocks noChangeArrowheads="1"/>
            </p:cNvSpPr>
            <p:nvPr/>
          </p:nvSpPr>
          <p:spPr bwMode="auto">
            <a:xfrm>
              <a:off x="5200" y="1883"/>
              <a:ext cx="48" cy="32"/>
            </a:xfrm>
            <a:prstGeom prst="rect">
              <a:avLst/>
            </a:prstGeom>
            <a:solidFill>
              <a:schemeClr val="tx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8297" name="Rectangle 9"/>
            <p:cNvSpPr>
              <a:spLocks noChangeArrowheads="1"/>
            </p:cNvSpPr>
            <p:nvPr/>
          </p:nvSpPr>
          <p:spPr bwMode="auto">
            <a:xfrm>
              <a:off x="5424" y="1723"/>
              <a:ext cx="48" cy="32"/>
            </a:xfrm>
            <a:prstGeom prst="rect">
              <a:avLst/>
            </a:prstGeom>
            <a:solidFill>
              <a:schemeClr val="tx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8298" name="Rectangle 10"/>
            <p:cNvSpPr>
              <a:spLocks noChangeArrowheads="1"/>
            </p:cNvSpPr>
            <p:nvPr/>
          </p:nvSpPr>
          <p:spPr bwMode="auto">
            <a:xfrm>
              <a:off x="5056" y="2011"/>
              <a:ext cx="104" cy="32"/>
            </a:xfrm>
            <a:prstGeom prst="rect">
              <a:avLst/>
            </a:prstGeom>
            <a:solidFill>
              <a:schemeClr val="tx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8299" name="Rectangle 11"/>
            <p:cNvSpPr>
              <a:spLocks noChangeArrowheads="1"/>
            </p:cNvSpPr>
            <p:nvPr/>
          </p:nvSpPr>
          <p:spPr bwMode="auto">
            <a:xfrm>
              <a:off x="5352" y="1979"/>
              <a:ext cx="48" cy="32"/>
            </a:xfrm>
            <a:prstGeom prst="rect">
              <a:avLst/>
            </a:prstGeom>
            <a:solidFill>
              <a:schemeClr val="tx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967" y="1496"/>
              <a:ext cx="100" cy="216"/>
              <a:chOff x="2342" y="1176"/>
              <a:chExt cx="136" cy="302"/>
            </a:xfrm>
          </p:grpSpPr>
          <p:sp>
            <p:nvSpPr>
              <p:cNvPr id="908301" name="Line 13"/>
              <p:cNvSpPr>
                <a:spLocks noChangeShapeType="1"/>
              </p:cNvSpPr>
              <p:nvPr/>
            </p:nvSpPr>
            <p:spPr bwMode="auto">
              <a:xfrm>
                <a:off x="2410" y="1238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8302" name="AutoShape 14"/>
              <p:cNvSpPr>
                <a:spLocks noChangeArrowheads="1"/>
              </p:cNvSpPr>
              <p:nvPr/>
            </p:nvSpPr>
            <p:spPr bwMode="auto">
              <a:xfrm rot="10800000">
                <a:off x="2342" y="1176"/>
                <a:ext cx="136" cy="18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2974" y="1792"/>
              <a:ext cx="100" cy="216"/>
              <a:chOff x="2342" y="1176"/>
              <a:chExt cx="136" cy="302"/>
            </a:xfrm>
          </p:grpSpPr>
          <p:sp>
            <p:nvSpPr>
              <p:cNvPr id="908304" name="Line 16"/>
              <p:cNvSpPr>
                <a:spLocks noChangeShapeType="1"/>
              </p:cNvSpPr>
              <p:nvPr/>
            </p:nvSpPr>
            <p:spPr bwMode="auto">
              <a:xfrm>
                <a:off x="2410" y="1238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8305" name="AutoShape 17"/>
              <p:cNvSpPr>
                <a:spLocks noChangeArrowheads="1"/>
              </p:cNvSpPr>
              <p:nvPr/>
            </p:nvSpPr>
            <p:spPr bwMode="auto">
              <a:xfrm rot="10800000">
                <a:off x="2342" y="1176"/>
                <a:ext cx="136" cy="18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2983" y="2089"/>
              <a:ext cx="100" cy="216"/>
              <a:chOff x="2342" y="1176"/>
              <a:chExt cx="136" cy="302"/>
            </a:xfrm>
          </p:grpSpPr>
          <p:sp>
            <p:nvSpPr>
              <p:cNvPr id="908307" name="Line 19"/>
              <p:cNvSpPr>
                <a:spLocks noChangeShapeType="1"/>
              </p:cNvSpPr>
              <p:nvPr/>
            </p:nvSpPr>
            <p:spPr bwMode="auto">
              <a:xfrm>
                <a:off x="2410" y="1238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8308" name="AutoShape 20"/>
              <p:cNvSpPr>
                <a:spLocks noChangeArrowheads="1"/>
              </p:cNvSpPr>
              <p:nvPr/>
            </p:nvSpPr>
            <p:spPr bwMode="auto">
              <a:xfrm rot="10800000">
                <a:off x="2342" y="1176"/>
                <a:ext cx="136" cy="18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08309" name="Line 21"/>
            <p:cNvSpPr>
              <a:spLocks noChangeShapeType="1"/>
            </p:cNvSpPr>
            <p:nvPr/>
          </p:nvSpPr>
          <p:spPr bwMode="auto">
            <a:xfrm>
              <a:off x="1035" y="2009"/>
              <a:ext cx="20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8310" name="Rectangle 22"/>
            <p:cNvSpPr>
              <a:spLocks noChangeArrowheads="1"/>
            </p:cNvSpPr>
            <p:nvPr/>
          </p:nvSpPr>
          <p:spPr bwMode="auto">
            <a:xfrm>
              <a:off x="1240" y="1819"/>
              <a:ext cx="600" cy="352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8311" name="Text Box 23"/>
            <p:cNvSpPr txBox="1">
              <a:spLocks noChangeArrowheads="1"/>
            </p:cNvSpPr>
            <p:nvPr/>
          </p:nvSpPr>
          <p:spPr bwMode="auto">
            <a:xfrm>
              <a:off x="1247" y="1838"/>
              <a:ext cx="614" cy="28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</a:rPr>
                <a:t>High-Rate</a:t>
              </a:r>
            </a:p>
            <a:p>
              <a:pPr algn="ctr" eaLnBrk="1" hangingPunct="1">
                <a:lnSpc>
                  <a:spcPct val="20000"/>
                </a:lnSpc>
                <a:spcBef>
                  <a:spcPct val="50000"/>
                </a:spcBef>
              </a:pPr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</a:rPr>
                <a:t>Quantizer</a:t>
              </a:r>
            </a:p>
          </p:txBody>
        </p:sp>
        <p:sp>
          <p:nvSpPr>
            <p:cNvPr id="908312" name="Line 24"/>
            <p:cNvSpPr>
              <a:spLocks noChangeShapeType="1"/>
            </p:cNvSpPr>
            <p:nvPr/>
          </p:nvSpPr>
          <p:spPr bwMode="auto">
            <a:xfrm>
              <a:off x="1859" y="2009"/>
              <a:ext cx="20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8313" name="Rectangle 25"/>
            <p:cNvSpPr>
              <a:spLocks noChangeArrowheads="1"/>
            </p:cNvSpPr>
            <p:nvPr/>
          </p:nvSpPr>
          <p:spPr bwMode="auto">
            <a:xfrm>
              <a:off x="2072" y="1819"/>
              <a:ext cx="600" cy="36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8314" name="Text Box 26"/>
            <p:cNvSpPr txBox="1">
              <a:spLocks noChangeArrowheads="1"/>
            </p:cNvSpPr>
            <p:nvPr/>
          </p:nvSpPr>
          <p:spPr bwMode="auto">
            <a:xfrm>
              <a:off x="1943" y="1830"/>
              <a:ext cx="878" cy="28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</a:rPr>
                <a:t>ST Code</a:t>
              </a:r>
            </a:p>
            <a:p>
              <a:pPr algn="ctr" eaLnBrk="1" hangingPunct="1">
                <a:lnSpc>
                  <a:spcPct val="20000"/>
                </a:lnSpc>
                <a:spcBef>
                  <a:spcPct val="50000"/>
                </a:spcBef>
              </a:pPr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High Rate</a:t>
              </a:r>
            </a:p>
          </p:txBody>
        </p:sp>
        <p:sp>
          <p:nvSpPr>
            <p:cNvPr id="908315" name="Line 27"/>
            <p:cNvSpPr>
              <a:spLocks noChangeShapeType="1"/>
            </p:cNvSpPr>
            <p:nvPr/>
          </p:nvSpPr>
          <p:spPr bwMode="auto">
            <a:xfrm>
              <a:off x="2680" y="2003"/>
              <a:ext cx="3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2680" y="1699"/>
              <a:ext cx="336" cy="136"/>
              <a:chOff x="2552" y="1592"/>
              <a:chExt cx="336" cy="136"/>
            </a:xfrm>
          </p:grpSpPr>
          <p:sp>
            <p:nvSpPr>
              <p:cNvPr id="908317" name="Line 29"/>
              <p:cNvSpPr>
                <a:spLocks noChangeShapeType="1"/>
              </p:cNvSpPr>
              <p:nvPr/>
            </p:nvSpPr>
            <p:spPr bwMode="auto">
              <a:xfrm>
                <a:off x="2552" y="1728"/>
                <a:ext cx="17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8318" name="Line 30"/>
              <p:cNvSpPr>
                <a:spLocks noChangeShapeType="1"/>
              </p:cNvSpPr>
              <p:nvPr/>
            </p:nvSpPr>
            <p:spPr bwMode="auto">
              <a:xfrm flipV="1">
                <a:off x="2720" y="1600"/>
                <a:ext cx="0" cy="12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8319" name="Line 31"/>
              <p:cNvSpPr>
                <a:spLocks noChangeShapeType="1"/>
              </p:cNvSpPr>
              <p:nvPr/>
            </p:nvSpPr>
            <p:spPr bwMode="auto">
              <a:xfrm>
                <a:off x="2720" y="1592"/>
                <a:ext cx="16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32"/>
            <p:cNvGrpSpPr>
              <a:grpSpLocks/>
            </p:cNvGrpSpPr>
            <p:nvPr/>
          </p:nvGrpSpPr>
          <p:grpSpPr bwMode="auto">
            <a:xfrm flipV="1">
              <a:off x="2696" y="2163"/>
              <a:ext cx="336" cy="136"/>
              <a:chOff x="2552" y="1592"/>
              <a:chExt cx="336" cy="136"/>
            </a:xfrm>
          </p:grpSpPr>
          <p:sp>
            <p:nvSpPr>
              <p:cNvPr id="908321" name="Line 33"/>
              <p:cNvSpPr>
                <a:spLocks noChangeShapeType="1"/>
              </p:cNvSpPr>
              <p:nvPr/>
            </p:nvSpPr>
            <p:spPr bwMode="auto">
              <a:xfrm>
                <a:off x="2552" y="1728"/>
                <a:ext cx="17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8322" name="Line 34"/>
              <p:cNvSpPr>
                <a:spLocks noChangeShapeType="1"/>
              </p:cNvSpPr>
              <p:nvPr/>
            </p:nvSpPr>
            <p:spPr bwMode="auto">
              <a:xfrm flipV="1">
                <a:off x="2720" y="1600"/>
                <a:ext cx="0" cy="12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8323" name="Line 35"/>
              <p:cNvSpPr>
                <a:spLocks noChangeShapeType="1"/>
              </p:cNvSpPr>
              <p:nvPr/>
            </p:nvSpPr>
            <p:spPr bwMode="auto">
              <a:xfrm>
                <a:off x="2720" y="1592"/>
                <a:ext cx="16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 flipH="1">
              <a:off x="3659" y="1512"/>
              <a:ext cx="100" cy="216"/>
              <a:chOff x="2342" y="1176"/>
              <a:chExt cx="136" cy="302"/>
            </a:xfrm>
          </p:grpSpPr>
          <p:sp>
            <p:nvSpPr>
              <p:cNvPr id="908325" name="Line 37"/>
              <p:cNvSpPr>
                <a:spLocks noChangeShapeType="1"/>
              </p:cNvSpPr>
              <p:nvPr/>
            </p:nvSpPr>
            <p:spPr bwMode="auto">
              <a:xfrm>
                <a:off x="2410" y="1238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8326" name="AutoShape 38"/>
              <p:cNvSpPr>
                <a:spLocks noChangeArrowheads="1"/>
              </p:cNvSpPr>
              <p:nvPr/>
            </p:nvSpPr>
            <p:spPr bwMode="auto">
              <a:xfrm rot="10800000">
                <a:off x="2342" y="1176"/>
                <a:ext cx="136" cy="18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39"/>
            <p:cNvGrpSpPr>
              <a:grpSpLocks/>
            </p:cNvGrpSpPr>
            <p:nvPr/>
          </p:nvGrpSpPr>
          <p:grpSpPr bwMode="auto">
            <a:xfrm flipH="1">
              <a:off x="3652" y="1808"/>
              <a:ext cx="100" cy="216"/>
              <a:chOff x="2342" y="1176"/>
              <a:chExt cx="136" cy="302"/>
            </a:xfrm>
          </p:grpSpPr>
          <p:sp>
            <p:nvSpPr>
              <p:cNvPr id="908328" name="Line 40"/>
              <p:cNvSpPr>
                <a:spLocks noChangeShapeType="1"/>
              </p:cNvSpPr>
              <p:nvPr/>
            </p:nvSpPr>
            <p:spPr bwMode="auto">
              <a:xfrm>
                <a:off x="2410" y="1238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8329" name="AutoShape 41"/>
              <p:cNvSpPr>
                <a:spLocks noChangeArrowheads="1"/>
              </p:cNvSpPr>
              <p:nvPr/>
            </p:nvSpPr>
            <p:spPr bwMode="auto">
              <a:xfrm rot="10800000">
                <a:off x="2342" y="1176"/>
                <a:ext cx="136" cy="18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42"/>
            <p:cNvGrpSpPr>
              <a:grpSpLocks/>
            </p:cNvGrpSpPr>
            <p:nvPr/>
          </p:nvGrpSpPr>
          <p:grpSpPr bwMode="auto">
            <a:xfrm flipH="1">
              <a:off x="3643" y="2105"/>
              <a:ext cx="100" cy="216"/>
              <a:chOff x="2342" y="1176"/>
              <a:chExt cx="136" cy="302"/>
            </a:xfrm>
          </p:grpSpPr>
          <p:sp>
            <p:nvSpPr>
              <p:cNvPr id="908331" name="Line 43"/>
              <p:cNvSpPr>
                <a:spLocks noChangeShapeType="1"/>
              </p:cNvSpPr>
              <p:nvPr/>
            </p:nvSpPr>
            <p:spPr bwMode="auto">
              <a:xfrm>
                <a:off x="2410" y="1238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8332" name="AutoShape 44"/>
              <p:cNvSpPr>
                <a:spLocks noChangeArrowheads="1"/>
              </p:cNvSpPr>
              <p:nvPr/>
            </p:nvSpPr>
            <p:spPr bwMode="auto">
              <a:xfrm rot="10800000">
                <a:off x="2342" y="1176"/>
                <a:ext cx="136" cy="184"/>
              </a:xfrm>
              <a:prstGeom prst="triangle">
                <a:avLst>
                  <a:gd name="adj" fmla="val 49995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08333" name="Rectangle 45"/>
            <p:cNvSpPr>
              <a:spLocks noChangeArrowheads="1"/>
            </p:cNvSpPr>
            <p:nvPr/>
          </p:nvSpPr>
          <p:spPr bwMode="auto">
            <a:xfrm flipH="1">
              <a:off x="4054" y="1835"/>
              <a:ext cx="600" cy="36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8334" name="Line 46"/>
            <p:cNvSpPr>
              <a:spLocks noChangeShapeType="1"/>
            </p:cNvSpPr>
            <p:nvPr/>
          </p:nvSpPr>
          <p:spPr bwMode="auto">
            <a:xfrm flipH="1">
              <a:off x="3710" y="2019"/>
              <a:ext cx="3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47"/>
            <p:cNvGrpSpPr>
              <a:grpSpLocks/>
            </p:cNvGrpSpPr>
            <p:nvPr/>
          </p:nvGrpSpPr>
          <p:grpSpPr bwMode="auto">
            <a:xfrm flipH="1">
              <a:off x="3710" y="1715"/>
              <a:ext cx="336" cy="136"/>
              <a:chOff x="2552" y="1592"/>
              <a:chExt cx="336" cy="136"/>
            </a:xfrm>
          </p:grpSpPr>
          <p:sp>
            <p:nvSpPr>
              <p:cNvPr id="908336" name="Line 48"/>
              <p:cNvSpPr>
                <a:spLocks noChangeShapeType="1"/>
              </p:cNvSpPr>
              <p:nvPr/>
            </p:nvSpPr>
            <p:spPr bwMode="auto">
              <a:xfrm>
                <a:off x="2552" y="1728"/>
                <a:ext cx="17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8337" name="Line 49"/>
              <p:cNvSpPr>
                <a:spLocks noChangeShapeType="1"/>
              </p:cNvSpPr>
              <p:nvPr/>
            </p:nvSpPr>
            <p:spPr bwMode="auto">
              <a:xfrm flipV="1">
                <a:off x="2720" y="1600"/>
                <a:ext cx="0" cy="12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8338" name="Line 50"/>
              <p:cNvSpPr>
                <a:spLocks noChangeShapeType="1"/>
              </p:cNvSpPr>
              <p:nvPr/>
            </p:nvSpPr>
            <p:spPr bwMode="auto">
              <a:xfrm>
                <a:off x="2720" y="1592"/>
                <a:ext cx="16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08339" name="Line 51"/>
            <p:cNvSpPr>
              <a:spLocks noChangeShapeType="1"/>
            </p:cNvSpPr>
            <p:nvPr/>
          </p:nvSpPr>
          <p:spPr bwMode="auto">
            <a:xfrm flipH="1" flipV="1">
              <a:off x="3854" y="2179"/>
              <a:ext cx="2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8340" name="Line 52"/>
            <p:cNvSpPr>
              <a:spLocks noChangeShapeType="1"/>
            </p:cNvSpPr>
            <p:nvPr/>
          </p:nvSpPr>
          <p:spPr bwMode="auto">
            <a:xfrm flipH="1">
              <a:off x="3862" y="2179"/>
              <a:ext cx="0" cy="1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8341" name="Line 53"/>
            <p:cNvSpPr>
              <a:spLocks noChangeShapeType="1"/>
            </p:cNvSpPr>
            <p:nvPr/>
          </p:nvSpPr>
          <p:spPr bwMode="auto">
            <a:xfrm flipH="1" flipV="1">
              <a:off x="3694" y="2315"/>
              <a:ext cx="16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8342" name="Text Box 54"/>
            <p:cNvSpPr txBox="1">
              <a:spLocks noChangeArrowheads="1"/>
            </p:cNvSpPr>
            <p:nvPr/>
          </p:nvSpPr>
          <p:spPr bwMode="auto">
            <a:xfrm>
              <a:off x="4031" y="1918"/>
              <a:ext cx="614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</a:rPr>
                <a:t>Decoder</a:t>
              </a:r>
            </a:p>
          </p:txBody>
        </p:sp>
        <p:sp>
          <p:nvSpPr>
            <p:cNvPr id="908343" name="Rectangle 55"/>
            <p:cNvSpPr>
              <a:spLocks noChangeArrowheads="1"/>
            </p:cNvSpPr>
            <p:nvPr/>
          </p:nvSpPr>
          <p:spPr bwMode="auto">
            <a:xfrm>
              <a:off x="5200" y="2147"/>
              <a:ext cx="104" cy="32"/>
            </a:xfrm>
            <a:prstGeom prst="rect">
              <a:avLst/>
            </a:prstGeom>
            <a:solidFill>
              <a:schemeClr val="tx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8344" name="Rectangle 56"/>
            <p:cNvSpPr>
              <a:spLocks noChangeArrowheads="1"/>
            </p:cNvSpPr>
            <p:nvPr/>
          </p:nvSpPr>
          <p:spPr bwMode="auto">
            <a:xfrm>
              <a:off x="5424" y="2275"/>
              <a:ext cx="48" cy="32"/>
            </a:xfrm>
            <a:prstGeom prst="rect">
              <a:avLst/>
            </a:prstGeom>
            <a:solidFill>
              <a:schemeClr val="tx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8345" name="Rectangle 57"/>
            <p:cNvSpPr>
              <a:spLocks noChangeArrowheads="1"/>
            </p:cNvSpPr>
            <p:nvPr/>
          </p:nvSpPr>
          <p:spPr bwMode="auto">
            <a:xfrm>
              <a:off x="5032" y="2275"/>
              <a:ext cx="48" cy="32"/>
            </a:xfrm>
            <a:prstGeom prst="rect">
              <a:avLst/>
            </a:prstGeom>
            <a:solidFill>
              <a:schemeClr val="tx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8346" name="Line 58"/>
            <p:cNvSpPr>
              <a:spLocks noChangeShapeType="1"/>
            </p:cNvSpPr>
            <p:nvPr/>
          </p:nvSpPr>
          <p:spPr bwMode="auto">
            <a:xfrm>
              <a:off x="4664" y="2011"/>
              <a:ext cx="23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8347" name="Line 59"/>
            <p:cNvSpPr>
              <a:spLocks noChangeShapeType="1"/>
            </p:cNvSpPr>
            <p:nvPr/>
          </p:nvSpPr>
          <p:spPr bwMode="auto">
            <a:xfrm>
              <a:off x="3136" y="1547"/>
              <a:ext cx="43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8348" name="Line 60"/>
            <p:cNvSpPr>
              <a:spLocks noChangeShapeType="1"/>
            </p:cNvSpPr>
            <p:nvPr/>
          </p:nvSpPr>
          <p:spPr bwMode="auto">
            <a:xfrm>
              <a:off x="3152" y="1835"/>
              <a:ext cx="43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8349" name="Line 61"/>
            <p:cNvSpPr>
              <a:spLocks noChangeShapeType="1"/>
            </p:cNvSpPr>
            <p:nvPr/>
          </p:nvSpPr>
          <p:spPr bwMode="auto">
            <a:xfrm>
              <a:off x="3176" y="2131"/>
              <a:ext cx="43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08350" name="Picture 6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6" y="1512"/>
              <a:ext cx="693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08351" name="Picture 63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78" y="1360"/>
              <a:ext cx="349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2" name="Group 64"/>
            <p:cNvGrpSpPr>
              <a:grpSpLocks/>
            </p:cNvGrpSpPr>
            <p:nvPr/>
          </p:nvGrpSpPr>
          <p:grpSpPr bwMode="auto">
            <a:xfrm>
              <a:off x="2952" y="1375"/>
              <a:ext cx="894" cy="1195"/>
              <a:chOff x="2927" y="1336"/>
              <a:chExt cx="894" cy="1195"/>
            </a:xfrm>
          </p:grpSpPr>
          <p:sp>
            <p:nvSpPr>
              <p:cNvPr id="908353" name="Oval 65"/>
              <p:cNvSpPr>
                <a:spLocks noChangeArrowheads="1"/>
              </p:cNvSpPr>
              <p:nvPr/>
            </p:nvSpPr>
            <p:spPr bwMode="auto">
              <a:xfrm>
                <a:off x="3288" y="1336"/>
                <a:ext cx="88" cy="1000"/>
              </a:xfrm>
              <a:prstGeom prst="ellips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8354" name="Text Box 66"/>
              <p:cNvSpPr txBox="1">
                <a:spLocks noChangeArrowheads="1"/>
              </p:cNvSpPr>
              <p:nvPr/>
            </p:nvSpPr>
            <p:spPr bwMode="auto">
              <a:xfrm>
                <a:off x="2927" y="2339"/>
                <a:ext cx="894" cy="19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>
                    <a:solidFill>
                      <a:srgbClr val="0000FF"/>
                    </a:solidFill>
                    <a:latin typeface="Times New Roman" pitchFamily="18" charset="0"/>
                  </a:rPr>
                  <a:t>Error Prone</a:t>
                </a:r>
              </a:p>
            </p:txBody>
          </p:sp>
        </p:grpSp>
      </p:grpSp>
      <p:grpSp>
        <p:nvGrpSpPr>
          <p:cNvPr id="13" name="Group 67"/>
          <p:cNvGrpSpPr>
            <a:grpSpLocks/>
          </p:cNvGrpSpPr>
          <p:nvPr/>
        </p:nvGrpSpPr>
        <p:grpSpPr bwMode="auto">
          <a:xfrm>
            <a:off x="511175" y="4494213"/>
            <a:ext cx="8405813" cy="1784350"/>
            <a:chOff x="266" y="3047"/>
            <a:chExt cx="5295" cy="1124"/>
          </a:xfrm>
        </p:grpSpPr>
        <p:grpSp>
          <p:nvGrpSpPr>
            <p:cNvPr id="14" name="Group 68"/>
            <p:cNvGrpSpPr>
              <a:grpSpLocks/>
            </p:cNvGrpSpPr>
            <p:nvPr/>
          </p:nvGrpSpPr>
          <p:grpSpPr bwMode="auto">
            <a:xfrm>
              <a:off x="3535" y="3328"/>
              <a:ext cx="894" cy="843"/>
              <a:chOff x="3535" y="3328"/>
              <a:chExt cx="894" cy="843"/>
            </a:xfrm>
          </p:grpSpPr>
          <p:sp>
            <p:nvSpPr>
              <p:cNvPr id="908357" name="Oval 69"/>
              <p:cNvSpPr>
                <a:spLocks noChangeArrowheads="1"/>
              </p:cNvSpPr>
              <p:nvPr/>
            </p:nvSpPr>
            <p:spPr bwMode="auto">
              <a:xfrm>
                <a:off x="3877" y="3328"/>
                <a:ext cx="91" cy="632"/>
              </a:xfrm>
              <a:prstGeom prst="ellips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8358" name="Text Box 70"/>
              <p:cNvSpPr txBox="1">
                <a:spLocks noChangeArrowheads="1"/>
              </p:cNvSpPr>
              <p:nvPr/>
            </p:nvSpPr>
            <p:spPr bwMode="auto">
              <a:xfrm>
                <a:off x="3535" y="3979"/>
                <a:ext cx="894" cy="19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>
                    <a:solidFill>
                      <a:srgbClr val="0000FF"/>
                    </a:solidFill>
                    <a:latin typeface="Times New Roman" pitchFamily="18" charset="0"/>
                  </a:rPr>
                  <a:t>Low P</a:t>
                </a:r>
                <a:r>
                  <a:rPr lang="en-US" sz="1400" baseline="-25000">
                    <a:solidFill>
                      <a:srgbClr val="0000FF"/>
                    </a:solidFill>
                    <a:latin typeface="Times New Roman" pitchFamily="18" charset="0"/>
                  </a:rPr>
                  <a:t>e</a:t>
                </a:r>
              </a:p>
            </p:txBody>
          </p:sp>
        </p:grpSp>
        <p:grpSp>
          <p:nvGrpSpPr>
            <p:cNvPr id="15" name="Group 71"/>
            <p:cNvGrpSpPr>
              <a:grpSpLocks/>
            </p:cNvGrpSpPr>
            <p:nvPr/>
          </p:nvGrpSpPr>
          <p:grpSpPr bwMode="auto">
            <a:xfrm>
              <a:off x="266" y="3047"/>
              <a:ext cx="5295" cy="994"/>
              <a:chOff x="266" y="3047"/>
              <a:chExt cx="5295" cy="994"/>
            </a:xfrm>
          </p:grpSpPr>
          <p:sp>
            <p:nvSpPr>
              <p:cNvPr id="908360" name="Rectangle 72"/>
              <p:cNvSpPr>
                <a:spLocks noChangeArrowheads="1"/>
              </p:cNvSpPr>
              <p:nvPr/>
            </p:nvSpPr>
            <p:spPr bwMode="auto">
              <a:xfrm>
                <a:off x="4968" y="3344"/>
                <a:ext cx="48" cy="32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8361" name="Rectangle 73"/>
              <p:cNvSpPr>
                <a:spLocks noChangeArrowheads="1"/>
              </p:cNvSpPr>
              <p:nvPr/>
            </p:nvSpPr>
            <p:spPr bwMode="auto">
              <a:xfrm>
                <a:off x="5064" y="3440"/>
                <a:ext cx="112" cy="27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8362" name="Rectangle 74"/>
              <p:cNvSpPr>
                <a:spLocks noChangeArrowheads="1"/>
              </p:cNvSpPr>
              <p:nvPr/>
            </p:nvSpPr>
            <p:spPr bwMode="auto">
              <a:xfrm>
                <a:off x="5160" y="3536"/>
                <a:ext cx="48" cy="32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8363" name="Rectangle 75"/>
              <p:cNvSpPr>
                <a:spLocks noChangeArrowheads="1"/>
              </p:cNvSpPr>
              <p:nvPr/>
            </p:nvSpPr>
            <p:spPr bwMode="auto">
              <a:xfrm>
                <a:off x="5384" y="3376"/>
                <a:ext cx="48" cy="32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8364" name="Rectangle 76"/>
              <p:cNvSpPr>
                <a:spLocks noChangeArrowheads="1"/>
              </p:cNvSpPr>
              <p:nvPr/>
            </p:nvSpPr>
            <p:spPr bwMode="auto">
              <a:xfrm>
                <a:off x="5016" y="3664"/>
                <a:ext cx="104" cy="32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8365" name="Rectangle 77"/>
              <p:cNvSpPr>
                <a:spLocks noChangeArrowheads="1"/>
              </p:cNvSpPr>
              <p:nvPr/>
            </p:nvSpPr>
            <p:spPr bwMode="auto">
              <a:xfrm>
                <a:off x="5312" y="3632"/>
                <a:ext cx="48" cy="32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" name="Group 78"/>
              <p:cNvGrpSpPr>
                <a:grpSpLocks/>
              </p:cNvGrpSpPr>
              <p:nvPr/>
            </p:nvGrpSpPr>
            <p:grpSpPr bwMode="auto">
              <a:xfrm>
                <a:off x="2927" y="3149"/>
                <a:ext cx="100" cy="216"/>
                <a:chOff x="2342" y="1176"/>
                <a:chExt cx="136" cy="302"/>
              </a:xfrm>
            </p:grpSpPr>
            <p:sp>
              <p:nvSpPr>
                <p:cNvPr id="908367" name="Line 79"/>
                <p:cNvSpPr>
                  <a:spLocks noChangeShapeType="1"/>
                </p:cNvSpPr>
                <p:nvPr/>
              </p:nvSpPr>
              <p:spPr bwMode="auto">
                <a:xfrm>
                  <a:off x="2410" y="1238"/>
                  <a:ext cx="0" cy="24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8368" name="AutoShape 80"/>
                <p:cNvSpPr>
                  <a:spLocks noChangeArrowheads="1"/>
                </p:cNvSpPr>
                <p:nvPr/>
              </p:nvSpPr>
              <p:spPr bwMode="auto">
                <a:xfrm rot="10800000">
                  <a:off x="2342" y="1176"/>
                  <a:ext cx="136" cy="184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81"/>
              <p:cNvGrpSpPr>
                <a:grpSpLocks/>
              </p:cNvGrpSpPr>
              <p:nvPr/>
            </p:nvGrpSpPr>
            <p:grpSpPr bwMode="auto">
              <a:xfrm>
                <a:off x="2934" y="3445"/>
                <a:ext cx="100" cy="216"/>
                <a:chOff x="2342" y="1176"/>
                <a:chExt cx="136" cy="302"/>
              </a:xfrm>
            </p:grpSpPr>
            <p:sp>
              <p:nvSpPr>
                <p:cNvPr id="908370" name="Line 82"/>
                <p:cNvSpPr>
                  <a:spLocks noChangeShapeType="1"/>
                </p:cNvSpPr>
                <p:nvPr/>
              </p:nvSpPr>
              <p:spPr bwMode="auto">
                <a:xfrm>
                  <a:off x="2410" y="1238"/>
                  <a:ext cx="0" cy="24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8371" name="AutoShape 83"/>
                <p:cNvSpPr>
                  <a:spLocks noChangeArrowheads="1"/>
                </p:cNvSpPr>
                <p:nvPr/>
              </p:nvSpPr>
              <p:spPr bwMode="auto">
                <a:xfrm rot="10800000">
                  <a:off x="2342" y="1176"/>
                  <a:ext cx="136" cy="184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84"/>
              <p:cNvGrpSpPr>
                <a:grpSpLocks/>
              </p:cNvGrpSpPr>
              <p:nvPr/>
            </p:nvGrpSpPr>
            <p:grpSpPr bwMode="auto">
              <a:xfrm>
                <a:off x="2943" y="3742"/>
                <a:ext cx="100" cy="216"/>
                <a:chOff x="2342" y="1176"/>
                <a:chExt cx="136" cy="302"/>
              </a:xfrm>
            </p:grpSpPr>
            <p:sp>
              <p:nvSpPr>
                <p:cNvPr id="908373" name="Line 85"/>
                <p:cNvSpPr>
                  <a:spLocks noChangeShapeType="1"/>
                </p:cNvSpPr>
                <p:nvPr/>
              </p:nvSpPr>
              <p:spPr bwMode="auto">
                <a:xfrm>
                  <a:off x="2410" y="1238"/>
                  <a:ext cx="0" cy="24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8374" name="AutoShape 86"/>
                <p:cNvSpPr>
                  <a:spLocks noChangeArrowheads="1"/>
                </p:cNvSpPr>
                <p:nvPr/>
              </p:nvSpPr>
              <p:spPr bwMode="auto">
                <a:xfrm rot="10800000">
                  <a:off x="2342" y="1176"/>
                  <a:ext cx="136" cy="184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08375" name="Line 87"/>
              <p:cNvSpPr>
                <a:spLocks noChangeShapeType="1"/>
              </p:cNvSpPr>
              <p:nvPr/>
            </p:nvSpPr>
            <p:spPr bwMode="auto">
              <a:xfrm>
                <a:off x="995" y="3662"/>
                <a:ext cx="206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8376" name="Rectangle 88"/>
              <p:cNvSpPr>
                <a:spLocks noChangeArrowheads="1"/>
              </p:cNvSpPr>
              <p:nvPr/>
            </p:nvSpPr>
            <p:spPr bwMode="auto">
              <a:xfrm>
                <a:off x="1200" y="3472"/>
                <a:ext cx="600" cy="352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8377" name="Text Box 89"/>
              <p:cNvSpPr txBox="1">
                <a:spLocks noChangeArrowheads="1"/>
              </p:cNvSpPr>
              <p:nvPr/>
            </p:nvSpPr>
            <p:spPr bwMode="auto">
              <a:xfrm>
                <a:off x="1207" y="3491"/>
                <a:ext cx="614" cy="286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Times New Roman" pitchFamily="18" charset="0"/>
                  </a:rPr>
                  <a:t>Low-Rate</a:t>
                </a:r>
              </a:p>
              <a:p>
                <a:pPr algn="ctr" eaLnBrk="1" hangingPunct="1">
                  <a:lnSpc>
                    <a:spcPct val="20000"/>
                  </a:lnSpc>
                  <a:spcBef>
                    <a:spcPct val="5000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Times New Roman" pitchFamily="18" charset="0"/>
                  </a:rPr>
                  <a:t>Quantizer</a:t>
                </a:r>
              </a:p>
            </p:txBody>
          </p:sp>
          <p:sp>
            <p:nvSpPr>
              <p:cNvPr id="908378" name="Line 90"/>
              <p:cNvSpPr>
                <a:spLocks noChangeShapeType="1"/>
              </p:cNvSpPr>
              <p:nvPr/>
            </p:nvSpPr>
            <p:spPr bwMode="auto">
              <a:xfrm>
                <a:off x="1819" y="3662"/>
                <a:ext cx="206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8379" name="Rectangle 91"/>
              <p:cNvSpPr>
                <a:spLocks noChangeArrowheads="1"/>
              </p:cNvSpPr>
              <p:nvPr/>
            </p:nvSpPr>
            <p:spPr bwMode="auto">
              <a:xfrm>
                <a:off x="2032" y="3440"/>
                <a:ext cx="624" cy="432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8380" name="Text Box 92"/>
              <p:cNvSpPr txBox="1">
                <a:spLocks noChangeArrowheads="1"/>
              </p:cNvSpPr>
              <p:nvPr/>
            </p:nvSpPr>
            <p:spPr bwMode="auto">
              <a:xfrm>
                <a:off x="1855" y="3451"/>
                <a:ext cx="1022" cy="393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Times New Roman" pitchFamily="18" charset="0"/>
                  </a:rPr>
                  <a:t>ST Code</a:t>
                </a:r>
              </a:p>
              <a:p>
                <a:pPr algn="ctr" eaLnBrk="1" hangingPunct="1">
                  <a:lnSpc>
                    <a:spcPct val="20000"/>
                  </a:lnSpc>
                  <a:spcBef>
                    <a:spcPct val="50000"/>
                  </a:spcBef>
                </a:pPr>
                <a:r>
                  <a:rPr lang="en-US" sz="1400" i="1">
                    <a:solidFill>
                      <a:srgbClr val="000000"/>
                    </a:solidFill>
                    <a:latin typeface="Times New Roman" pitchFamily="18" charset="0"/>
                  </a:rPr>
                  <a:t>High </a:t>
                </a:r>
              </a:p>
              <a:p>
                <a:pPr algn="ctr" eaLnBrk="1" hangingPunct="1">
                  <a:lnSpc>
                    <a:spcPct val="30000"/>
                  </a:lnSpc>
                  <a:spcBef>
                    <a:spcPct val="50000"/>
                  </a:spcBef>
                </a:pPr>
                <a:r>
                  <a:rPr lang="en-US" sz="1400" i="1">
                    <a:solidFill>
                      <a:srgbClr val="000000"/>
                    </a:solidFill>
                    <a:latin typeface="Times New Roman" pitchFamily="18" charset="0"/>
                  </a:rPr>
                  <a:t>Diversity</a:t>
                </a:r>
              </a:p>
            </p:txBody>
          </p:sp>
          <p:sp>
            <p:nvSpPr>
              <p:cNvPr id="908381" name="Line 93"/>
              <p:cNvSpPr>
                <a:spLocks noChangeShapeType="1"/>
              </p:cNvSpPr>
              <p:nvPr/>
            </p:nvSpPr>
            <p:spPr bwMode="auto">
              <a:xfrm>
                <a:off x="2640" y="3656"/>
                <a:ext cx="33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" name="Group 94"/>
              <p:cNvGrpSpPr>
                <a:grpSpLocks/>
              </p:cNvGrpSpPr>
              <p:nvPr/>
            </p:nvGrpSpPr>
            <p:grpSpPr bwMode="auto">
              <a:xfrm>
                <a:off x="2640" y="3352"/>
                <a:ext cx="336" cy="136"/>
                <a:chOff x="2552" y="1592"/>
                <a:chExt cx="336" cy="136"/>
              </a:xfrm>
            </p:grpSpPr>
            <p:sp>
              <p:nvSpPr>
                <p:cNvPr id="908383" name="Line 95"/>
                <p:cNvSpPr>
                  <a:spLocks noChangeShapeType="1"/>
                </p:cNvSpPr>
                <p:nvPr/>
              </p:nvSpPr>
              <p:spPr bwMode="auto">
                <a:xfrm>
                  <a:off x="2552" y="1728"/>
                  <a:ext cx="176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8384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2720" y="1600"/>
                  <a:ext cx="0" cy="12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8385" name="Line 97"/>
                <p:cNvSpPr>
                  <a:spLocks noChangeShapeType="1"/>
                </p:cNvSpPr>
                <p:nvPr/>
              </p:nvSpPr>
              <p:spPr bwMode="auto">
                <a:xfrm>
                  <a:off x="2720" y="1592"/>
                  <a:ext cx="16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98"/>
              <p:cNvGrpSpPr>
                <a:grpSpLocks/>
              </p:cNvGrpSpPr>
              <p:nvPr/>
            </p:nvGrpSpPr>
            <p:grpSpPr bwMode="auto">
              <a:xfrm flipV="1">
                <a:off x="2656" y="3816"/>
                <a:ext cx="336" cy="136"/>
                <a:chOff x="2552" y="1592"/>
                <a:chExt cx="336" cy="136"/>
              </a:xfrm>
            </p:grpSpPr>
            <p:sp>
              <p:nvSpPr>
                <p:cNvPr id="908387" name="Line 99"/>
                <p:cNvSpPr>
                  <a:spLocks noChangeShapeType="1"/>
                </p:cNvSpPr>
                <p:nvPr/>
              </p:nvSpPr>
              <p:spPr bwMode="auto">
                <a:xfrm>
                  <a:off x="2552" y="1728"/>
                  <a:ext cx="176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8388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2720" y="1600"/>
                  <a:ext cx="0" cy="12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8389" name="Line 101"/>
                <p:cNvSpPr>
                  <a:spLocks noChangeShapeType="1"/>
                </p:cNvSpPr>
                <p:nvPr/>
              </p:nvSpPr>
              <p:spPr bwMode="auto">
                <a:xfrm>
                  <a:off x="2720" y="1592"/>
                  <a:ext cx="16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102"/>
              <p:cNvGrpSpPr>
                <a:grpSpLocks/>
              </p:cNvGrpSpPr>
              <p:nvPr/>
            </p:nvGrpSpPr>
            <p:grpSpPr bwMode="auto">
              <a:xfrm flipH="1">
                <a:off x="3619" y="3165"/>
                <a:ext cx="100" cy="216"/>
                <a:chOff x="2342" y="1176"/>
                <a:chExt cx="136" cy="302"/>
              </a:xfrm>
            </p:grpSpPr>
            <p:sp>
              <p:nvSpPr>
                <p:cNvPr id="908391" name="Line 103"/>
                <p:cNvSpPr>
                  <a:spLocks noChangeShapeType="1"/>
                </p:cNvSpPr>
                <p:nvPr/>
              </p:nvSpPr>
              <p:spPr bwMode="auto">
                <a:xfrm>
                  <a:off x="2410" y="1238"/>
                  <a:ext cx="0" cy="24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8392" name="AutoShape 104"/>
                <p:cNvSpPr>
                  <a:spLocks noChangeArrowheads="1"/>
                </p:cNvSpPr>
                <p:nvPr/>
              </p:nvSpPr>
              <p:spPr bwMode="auto">
                <a:xfrm rot="10800000">
                  <a:off x="2342" y="1176"/>
                  <a:ext cx="136" cy="184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105"/>
              <p:cNvGrpSpPr>
                <a:grpSpLocks/>
              </p:cNvGrpSpPr>
              <p:nvPr/>
            </p:nvGrpSpPr>
            <p:grpSpPr bwMode="auto">
              <a:xfrm flipH="1">
                <a:off x="3612" y="3461"/>
                <a:ext cx="100" cy="216"/>
                <a:chOff x="2342" y="1176"/>
                <a:chExt cx="136" cy="302"/>
              </a:xfrm>
            </p:grpSpPr>
            <p:sp>
              <p:nvSpPr>
                <p:cNvPr id="908394" name="Line 106"/>
                <p:cNvSpPr>
                  <a:spLocks noChangeShapeType="1"/>
                </p:cNvSpPr>
                <p:nvPr/>
              </p:nvSpPr>
              <p:spPr bwMode="auto">
                <a:xfrm>
                  <a:off x="2410" y="1238"/>
                  <a:ext cx="0" cy="24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8395" name="AutoShape 107"/>
                <p:cNvSpPr>
                  <a:spLocks noChangeArrowheads="1"/>
                </p:cNvSpPr>
                <p:nvPr/>
              </p:nvSpPr>
              <p:spPr bwMode="auto">
                <a:xfrm rot="10800000">
                  <a:off x="2342" y="1176"/>
                  <a:ext cx="136" cy="184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108"/>
              <p:cNvGrpSpPr>
                <a:grpSpLocks/>
              </p:cNvGrpSpPr>
              <p:nvPr/>
            </p:nvGrpSpPr>
            <p:grpSpPr bwMode="auto">
              <a:xfrm flipH="1">
                <a:off x="3603" y="3758"/>
                <a:ext cx="100" cy="216"/>
                <a:chOff x="2342" y="1176"/>
                <a:chExt cx="136" cy="302"/>
              </a:xfrm>
            </p:grpSpPr>
            <p:sp>
              <p:nvSpPr>
                <p:cNvPr id="908397" name="Line 109"/>
                <p:cNvSpPr>
                  <a:spLocks noChangeShapeType="1"/>
                </p:cNvSpPr>
                <p:nvPr/>
              </p:nvSpPr>
              <p:spPr bwMode="auto">
                <a:xfrm>
                  <a:off x="2410" y="1238"/>
                  <a:ext cx="0" cy="24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8398" name="AutoShape 110"/>
                <p:cNvSpPr>
                  <a:spLocks noChangeArrowheads="1"/>
                </p:cNvSpPr>
                <p:nvPr/>
              </p:nvSpPr>
              <p:spPr bwMode="auto">
                <a:xfrm rot="10800000">
                  <a:off x="2342" y="1176"/>
                  <a:ext cx="136" cy="184"/>
                </a:xfrm>
                <a:prstGeom prst="triangle">
                  <a:avLst>
                    <a:gd name="adj" fmla="val 49995"/>
                  </a:avLst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08399" name="Rectangle 111"/>
              <p:cNvSpPr>
                <a:spLocks noChangeArrowheads="1"/>
              </p:cNvSpPr>
              <p:nvPr/>
            </p:nvSpPr>
            <p:spPr bwMode="auto">
              <a:xfrm flipH="1">
                <a:off x="4014" y="3488"/>
                <a:ext cx="600" cy="36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8400" name="Line 112"/>
              <p:cNvSpPr>
                <a:spLocks noChangeShapeType="1"/>
              </p:cNvSpPr>
              <p:nvPr/>
            </p:nvSpPr>
            <p:spPr bwMode="auto">
              <a:xfrm flipH="1">
                <a:off x="3670" y="3672"/>
                <a:ext cx="33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" name="Group 113"/>
              <p:cNvGrpSpPr>
                <a:grpSpLocks/>
              </p:cNvGrpSpPr>
              <p:nvPr/>
            </p:nvGrpSpPr>
            <p:grpSpPr bwMode="auto">
              <a:xfrm flipH="1">
                <a:off x="3670" y="3368"/>
                <a:ext cx="336" cy="136"/>
                <a:chOff x="2552" y="1592"/>
                <a:chExt cx="336" cy="136"/>
              </a:xfrm>
            </p:grpSpPr>
            <p:sp>
              <p:nvSpPr>
                <p:cNvPr id="908402" name="Line 114"/>
                <p:cNvSpPr>
                  <a:spLocks noChangeShapeType="1"/>
                </p:cNvSpPr>
                <p:nvPr/>
              </p:nvSpPr>
              <p:spPr bwMode="auto">
                <a:xfrm>
                  <a:off x="2552" y="1728"/>
                  <a:ext cx="176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8403" name="Line 115"/>
                <p:cNvSpPr>
                  <a:spLocks noChangeShapeType="1"/>
                </p:cNvSpPr>
                <p:nvPr/>
              </p:nvSpPr>
              <p:spPr bwMode="auto">
                <a:xfrm flipV="1">
                  <a:off x="2720" y="1600"/>
                  <a:ext cx="0" cy="12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8404" name="Line 116"/>
                <p:cNvSpPr>
                  <a:spLocks noChangeShapeType="1"/>
                </p:cNvSpPr>
                <p:nvPr/>
              </p:nvSpPr>
              <p:spPr bwMode="auto">
                <a:xfrm>
                  <a:off x="2720" y="1592"/>
                  <a:ext cx="16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08405" name="Line 117"/>
              <p:cNvSpPr>
                <a:spLocks noChangeShapeType="1"/>
              </p:cNvSpPr>
              <p:nvPr/>
            </p:nvSpPr>
            <p:spPr bwMode="auto">
              <a:xfrm flipH="1" flipV="1">
                <a:off x="3814" y="3832"/>
                <a:ext cx="2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8406" name="Line 118"/>
              <p:cNvSpPr>
                <a:spLocks noChangeShapeType="1"/>
              </p:cNvSpPr>
              <p:nvPr/>
            </p:nvSpPr>
            <p:spPr bwMode="auto">
              <a:xfrm flipH="1">
                <a:off x="3822" y="3832"/>
                <a:ext cx="0" cy="12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8407" name="Line 119"/>
              <p:cNvSpPr>
                <a:spLocks noChangeShapeType="1"/>
              </p:cNvSpPr>
              <p:nvPr/>
            </p:nvSpPr>
            <p:spPr bwMode="auto">
              <a:xfrm flipH="1" flipV="1">
                <a:off x="3654" y="3968"/>
                <a:ext cx="16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8408" name="Text Box 120"/>
              <p:cNvSpPr txBox="1">
                <a:spLocks noChangeArrowheads="1"/>
              </p:cNvSpPr>
              <p:nvPr/>
            </p:nvSpPr>
            <p:spPr bwMode="auto">
              <a:xfrm>
                <a:off x="3991" y="3571"/>
                <a:ext cx="614" cy="19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>
                    <a:solidFill>
                      <a:srgbClr val="000000"/>
                    </a:solidFill>
                    <a:latin typeface="Times New Roman" pitchFamily="18" charset="0"/>
                  </a:rPr>
                  <a:t>Decoder</a:t>
                </a:r>
              </a:p>
            </p:txBody>
          </p:sp>
          <p:sp>
            <p:nvSpPr>
              <p:cNvPr id="908409" name="Rectangle 121"/>
              <p:cNvSpPr>
                <a:spLocks noChangeArrowheads="1"/>
              </p:cNvSpPr>
              <p:nvPr/>
            </p:nvSpPr>
            <p:spPr bwMode="auto">
              <a:xfrm>
                <a:off x="5160" y="3800"/>
                <a:ext cx="104" cy="32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8410" name="Rectangle 122"/>
              <p:cNvSpPr>
                <a:spLocks noChangeArrowheads="1"/>
              </p:cNvSpPr>
              <p:nvPr/>
            </p:nvSpPr>
            <p:spPr bwMode="auto">
              <a:xfrm>
                <a:off x="5384" y="3928"/>
                <a:ext cx="48" cy="32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8411" name="Rectangle 123"/>
              <p:cNvSpPr>
                <a:spLocks noChangeArrowheads="1"/>
              </p:cNvSpPr>
              <p:nvPr/>
            </p:nvSpPr>
            <p:spPr bwMode="auto">
              <a:xfrm>
                <a:off x="4992" y="3928"/>
                <a:ext cx="48" cy="32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8412" name="Line 124"/>
              <p:cNvSpPr>
                <a:spLocks noChangeShapeType="1"/>
              </p:cNvSpPr>
              <p:nvPr/>
            </p:nvSpPr>
            <p:spPr bwMode="auto">
              <a:xfrm>
                <a:off x="4624" y="3664"/>
                <a:ext cx="23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8413" name="Line 125"/>
              <p:cNvSpPr>
                <a:spLocks noChangeShapeType="1"/>
              </p:cNvSpPr>
              <p:nvPr/>
            </p:nvSpPr>
            <p:spPr bwMode="auto">
              <a:xfrm>
                <a:off x="3112" y="3488"/>
                <a:ext cx="472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908414" name="Picture 126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866" y="3143"/>
                <a:ext cx="695" cy="8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08415" name="Picture 127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6" y="3149"/>
                <a:ext cx="693" cy="8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08416" name="Picture 128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682" y="3047"/>
                <a:ext cx="359" cy="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08417" name="Line 129"/>
              <p:cNvSpPr>
                <a:spLocks noChangeShapeType="1"/>
              </p:cNvSpPr>
              <p:nvPr/>
            </p:nvSpPr>
            <p:spPr bwMode="auto">
              <a:xfrm>
                <a:off x="3104" y="3216"/>
                <a:ext cx="144" cy="272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8418" name="Line 130"/>
              <p:cNvSpPr>
                <a:spLocks noChangeShapeType="1"/>
              </p:cNvSpPr>
              <p:nvPr/>
            </p:nvSpPr>
            <p:spPr bwMode="auto">
              <a:xfrm flipV="1">
                <a:off x="3112" y="3488"/>
                <a:ext cx="136" cy="312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8419" name="Line 131"/>
              <p:cNvSpPr>
                <a:spLocks noChangeShapeType="1"/>
              </p:cNvSpPr>
              <p:nvPr/>
            </p:nvSpPr>
            <p:spPr bwMode="auto">
              <a:xfrm flipV="1">
                <a:off x="3392" y="3232"/>
                <a:ext cx="168" cy="256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8420" name="Line 132"/>
              <p:cNvSpPr>
                <a:spLocks noChangeShapeType="1"/>
              </p:cNvSpPr>
              <p:nvPr/>
            </p:nvSpPr>
            <p:spPr bwMode="auto">
              <a:xfrm>
                <a:off x="3392" y="3504"/>
                <a:ext cx="152" cy="28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08421" name="Text Box 133"/>
          <p:cNvSpPr txBox="1">
            <a:spLocks noChangeArrowheads="1"/>
          </p:cNvSpPr>
          <p:nvPr/>
        </p:nvSpPr>
        <p:spPr bwMode="auto">
          <a:xfrm>
            <a:off x="6115050" y="1939925"/>
            <a:ext cx="18415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08422" name="Text Box 134"/>
          <p:cNvSpPr txBox="1">
            <a:spLocks noChangeArrowheads="1"/>
          </p:cNvSpPr>
          <p:nvPr/>
        </p:nvSpPr>
        <p:spPr bwMode="auto">
          <a:xfrm>
            <a:off x="6280150" y="673100"/>
            <a:ext cx="18415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08423" name="Text Box 135"/>
          <p:cNvSpPr txBox="1">
            <a:spLocks noChangeArrowheads="1"/>
          </p:cNvSpPr>
          <p:nvPr/>
        </p:nvSpPr>
        <p:spPr bwMode="auto">
          <a:xfrm>
            <a:off x="533400" y="6224588"/>
            <a:ext cx="42037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Garamond" pitchFamily="18" charset="0"/>
              </a:rPr>
              <a:t>How should antennas be used?</a:t>
            </a:r>
          </a:p>
        </p:txBody>
      </p:sp>
      <p:sp>
        <p:nvSpPr>
          <p:cNvPr id="137" name="Text Box 135"/>
          <p:cNvSpPr txBox="1">
            <a:spLocks noChangeArrowheads="1"/>
          </p:cNvSpPr>
          <p:nvPr/>
        </p:nvSpPr>
        <p:spPr bwMode="auto">
          <a:xfrm>
            <a:off x="4660900" y="6224588"/>
            <a:ext cx="3861955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Garamond" pitchFamily="18" charset="0"/>
              </a:rPr>
              <a:t>Depends on the application.</a:t>
            </a:r>
            <a:endParaRPr lang="en-US" sz="2400" dirty="0">
              <a:solidFill>
                <a:srgbClr val="FF00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423" grpId="0" autoUpdateAnimBg="0"/>
      <p:bldP spid="137" grpId="0" build="allAtOnce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3"/>
          <p:cNvSpPr>
            <a:spLocks noChangeArrowheads="1"/>
          </p:cNvSpPr>
          <p:nvPr/>
        </p:nvSpPr>
        <p:spPr bwMode="auto">
          <a:xfrm>
            <a:off x="0" y="1146175"/>
            <a:ext cx="9390063" cy="6731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4333461" y="0"/>
            <a:ext cx="4625005" cy="6705600"/>
            <a:chOff x="3978275" y="0"/>
            <a:chExt cx="4800600" cy="6705600"/>
          </a:xfrm>
        </p:grpSpPr>
        <p:sp>
          <p:nvSpPr>
            <p:cNvPr id="10243" name="AutoShape 2"/>
            <p:cNvSpPr>
              <a:spLocks noChangeArrowheads="1"/>
            </p:cNvSpPr>
            <p:nvPr/>
          </p:nvSpPr>
          <p:spPr bwMode="auto">
            <a:xfrm>
              <a:off x="7026275" y="2941638"/>
              <a:ext cx="288925" cy="627062"/>
            </a:xfrm>
            <a:prstGeom prst="curvedLeftArrow">
              <a:avLst>
                <a:gd name="adj1" fmla="val 43407"/>
                <a:gd name="adj2" fmla="val 86813"/>
                <a:gd name="adj3" fmla="val 33333"/>
              </a:avLst>
            </a:prstGeom>
            <a:solidFill>
              <a:srgbClr val="CC3300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244" name="Oval 3"/>
            <p:cNvSpPr>
              <a:spLocks noChangeArrowheads="1"/>
            </p:cNvSpPr>
            <p:nvPr/>
          </p:nvSpPr>
          <p:spPr bwMode="auto">
            <a:xfrm>
              <a:off x="4206875" y="3505200"/>
              <a:ext cx="4572000" cy="2590800"/>
            </a:xfrm>
            <a:prstGeom prst="ellipse">
              <a:avLst/>
            </a:prstGeom>
            <a:solidFill>
              <a:srgbClr val="BDFFB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>
                <a:latin typeface="+mj-lt"/>
              </a:endParaRPr>
            </a:p>
          </p:txBody>
        </p:sp>
        <p:sp>
          <p:nvSpPr>
            <p:cNvPr id="10245" name="Oval 4"/>
            <p:cNvSpPr>
              <a:spLocks noChangeArrowheads="1"/>
            </p:cNvSpPr>
            <p:nvPr/>
          </p:nvSpPr>
          <p:spPr bwMode="auto">
            <a:xfrm>
              <a:off x="3978275" y="533400"/>
              <a:ext cx="4419600" cy="2514600"/>
            </a:xfrm>
            <a:prstGeom prst="ellipse">
              <a:avLst/>
            </a:prstGeom>
            <a:solidFill>
              <a:srgbClr val="BDFFB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322" name="Rectangle 6"/>
            <p:cNvSpPr>
              <a:spLocks noChangeArrowheads="1"/>
            </p:cNvSpPr>
            <p:nvPr/>
          </p:nvSpPr>
          <p:spPr bwMode="auto">
            <a:xfrm>
              <a:off x="4949636" y="1395413"/>
              <a:ext cx="268679" cy="91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323" name="Rectangle 7"/>
            <p:cNvSpPr>
              <a:spLocks noChangeArrowheads="1"/>
            </p:cNvSpPr>
            <p:nvPr/>
          </p:nvSpPr>
          <p:spPr bwMode="auto">
            <a:xfrm>
              <a:off x="4816475" y="1295400"/>
              <a:ext cx="572273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+mj-lt"/>
                </a:rPr>
                <a:t>Capacity</a:t>
              </a:r>
              <a:endParaRPr lang="en-US" sz="1200" b="1">
                <a:latin typeface="+mj-lt"/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5066299" y="1537097"/>
              <a:ext cx="22390" cy="1075134"/>
              <a:chOff x="3635" y="1331"/>
              <a:chExt cx="24" cy="1140"/>
            </a:xfrm>
          </p:grpSpPr>
          <p:sp>
            <p:nvSpPr>
              <p:cNvPr id="10342" name="Line 9"/>
              <p:cNvSpPr>
                <a:spLocks noChangeShapeType="1"/>
              </p:cNvSpPr>
              <p:nvPr/>
            </p:nvSpPr>
            <p:spPr bwMode="auto">
              <a:xfrm>
                <a:off x="3647" y="1354"/>
                <a:ext cx="1" cy="111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343" name="Freeform 10"/>
              <p:cNvSpPr>
                <a:spLocks/>
              </p:cNvSpPr>
              <p:nvPr/>
            </p:nvSpPr>
            <p:spPr bwMode="auto">
              <a:xfrm>
                <a:off x="3635" y="1331"/>
                <a:ext cx="24" cy="24"/>
              </a:xfrm>
              <a:custGeom>
                <a:avLst/>
                <a:gdLst>
                  <a:gd name="T0" fmla="*/ 73 w 73"/>
                  <a:gd name="T1" fmla="*/ 73 h 73"/>
                  <a:gd name="T2" fmla="*/ 37 w 73"/>
                  <a:gd name="T3" fmla="*/ 0 h 73"/>
                  <a:gd name="T4" fmla="*/ 0 w 73"/>
                  <a:gd name="T5" fmla="*/ 73 h 73"/>
                  <a:gd name="T6" fmla="*/ 73 w 73"/>
                  <a:gd name="T7" fmla="*/ 73 h 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3"/>
                  <a:gd name="T14" fmla="*/ 73 w 73"/>
                  <a:gd name="T15" fmla="*/ 73 h 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3">
                    <a:moveTo>
                      <a:pt x="73" y="73"/>
                    </a:moveTo>
                    <a:lnTo>
                      <a:pt x="37" y="0"/>
                    </a:lnTo>
                    <a:lnTo>
                      <a:pt x="0" y="73"/>
                    </a:lnTo>
                    <a:lnTo>
                      <a:pt x="73" y="73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5078083" y="1490663"/>
              <a:ext cx="1667459" cy="1121569"/>
              <a:chOff x="3647" y="1474"/>
              <a:chExt cx="1495" cy="997"/>
            </a:xfrm>
          </p:grpSpPr>
          <p:sp>
            <p:nvSpPr>
              <p:cNvPr id="10340" name="Line 12"/>
              <p:cNvSpPr>
                <a:spLocks noChangeShapeType="1"/>
              </p:cNvSpPr>
              <p:nvPr/>
            </p:nvSpPr>
            <p:spPr bwMode="auto">
              <a:xfrm flipV="1">
                <a:off x="3647" y="1486"/>
                <a:ext cx="1475" cy="98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341" name="Freeform 13"/>
              <p:cNvSpPr>
                <a:spLocks/>
              </p:cNvSpPr>
              <p:nvPr/>
            </p:nvSpPr>
            <p:spPr bwMode="auto">
              <a:xfrm>
                <a:off x="5115" y="1474"/>
                <a:ext cx="27" cy="23"/>
              </a:xfrm>
              <a:custGeom>
                <a:avLst/>
                <a:gdLst>
                  <a:gd name="T0" fmla="*/ 40 w 81"/>
                  <a:gd name="T1" fmla="*/ 69 h 69"/>
                  <a:gd name="T2" fmla="*/ 81 w 81"/>
                  <a:gd name="T3" fmla="*/ 0 h 69"/>
                  <a:gd name="T4" fmla="*/ 0 w 81"/>
                  <a:gd name="T5" fmla="*/ 9 h 69"/>
                  <a:gd name="T6" fmla="*/ 40 w 81"/>
                  <a:gd name="T7" fmla="*/ 69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1"/>
                  <a:gd name="T13" fmla="*/ 0 h 69"/>
                  <a:gd name="T14" fmla="*/ 81 w 81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1" h="69">
                    <a:moveTo>
                      <a:pt x="40" y="69"/>
                    </a:moveTo>
                    <a:lnTo>
                      <a:pt x="81" y="0"/>
                    </a:lnTo>
                    <a:lnTo>
                      <a:pt x="0" y="9"/>
                    </a:lnTo>
                    <a:lnTo>
                      <a:pt x="40" y="69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5073370" y="2600325"/>
              <a:ext cx="1716953" cy="22622"/>
              <a:chOff x="3642" y="2458"/>
              <a:chExt cx="1803" cy="24"/>
            </a:xfrm>
          </p:grpSpPr>
          <p:sp>
            <p:nvSpPr>
              <p:cNvPr id="10338" name="Line 15"/>
              <p:cNvSpPr>
                <a:spLocks noChangeShapeType="1"/>
              </p:cNvSpPr>
              <p:nvPr/>
            </p:nvSpPr>
            <p:spPr bwMode="auto">
              <a:xfrm flipV="1">
                <a:off x="3642" y="2470"/>
                <a:ext cx="1779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339" name="Freeform 16"/>
              <p:cNvSpPr>
                <a:spLocks/>
              </p:cNvSpPr>
              <p:nvPr/>
            </p:nvSpPr>
            <p:spPr bwMode="auto">
              <a:xfrm>
                <a:off x="5420" y="2458"/>
                <a:ext cx="25" cy="24"/>
              </a:xfrm>
              <a:custGeom>
                <a:avLst/>
                <a:gdLst>
                  <a:gd name="T0" fmla="*/ 0 w 73"/>
                  <a:gd name="T1" fmla="*/ 72 h 72"/>
                  <a:gd name="T2" fmla="*/ 73 w 73"/>
                  <a:gd name="T3" fmla="*/ 35 h 72"/>
                  <a:gd name="T4" fmla="*/ 0 w 73"/>
                  <a:gd name="T5" fmla="*/ 0 h 72"/>
                  <a:gd name="T6" fmla="*/ 0 w 73"/>
                  <a:gd name="T7" fmla="*/ 72 h 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72"/>
                  <a:gd name="T14" fmla="*/ 73 w 73"/>
                  <a:gd name="T15" fmla="*/ 72 h 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72">
                    <a:moveTo>
                      <a:pt x="0" y="72"/>
                    </a:moveTo>
                    <a:lnTo>
                      <a:pt x="73" y="35"/>
                    </a:lnTo>
                    <a:lnTo>
                      <a:pt x="0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sp>
          <p:nvSpPr>
            <p:cNvPr id="10327" name="Rectangle 17"/>
            <p:cNvSpPr>
              <a:spLocks noChangeArrowheads="1"/>
            </p:cNvSpPr>
            <p:nvPr/>
          </p:nvSpPr>
          <p:spPr bwMode="auto">
            <a:xfrm>
              <a:off x="6499254" y="1610916"/>
              <a:ext cx="187368" cy="90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328" name="Rectangle 18"/>
            <p:cNvSpPr>
              <a:spLocks noChangeArrowheads="1"/>
            </p:cNvSpPr>
            <p:nvPr/>
          </p:nvSpPr>
          <p:spPr bwMode="auto">
            <a:xfrm>
              <a:off x="6796215" y="1352550"/>
              <a:ext cx="37830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  <a:latin typeface="+mj-lt"/>
                </a:rPr>
                <a:t>Delay</a:t>
              </a:r>
              <a:endParaRPr lang="en-US" sz="1200" b="1" dirty="0">
                <a:latin typeface="+mj-lt"/>
              </a:endParaRPr>
            </a:p>
          </p:txBody>
        </p:sp>
        <p:sp>
          <p:nvSpPr>
            <p:cNvPr id="10329" name="Rectangle 19"/>
            <p:cNvSpPr>
              <a:spLocks noChangeArrowheads="1"/>
            </p:cNvSpPr>
            <p:nvPr/>
          </p:nvSpPr>
          <p:spPr bwMode="auto">
            <a:xfrm>
              <a:off x="6617095" y="2622947"/>
              <a:ext cx="225078" cy="90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330" name="Rectangle 20"/>
            <p:cNvSpPr>
              <a:spLocks noChangeArrowheads="1"/>
            </p:cNvSpPr>
            <p:nvPr/>
          </p:nvSpPr>
          <p:spPr bwMode="auto">
            <a:xfrm>
              <a:off x="6029885" y="2637234"/>
              <a:ext cx="149560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+mj-lt"/>
                </a:rPr>
                <a:t>Robustness (or Range)</a:t>
              </a:r>
              <a:endParaRPr lang="en-US" sz="1200" b="1" dirty="0">
                <a:latin typeface="+mj-lt"/>
              </a:endParaRPr>
            </a:p>
          </p:txBody>
        </p:sp>
        <p:sp>
          <p:nvSpPr>
            <p:cNvPr id="10331" name="Rectangle 21"/>
            <p:cNvSpPr>
              <a:spLocks noChangeArrowheads="1"/>
            </p:cNvSpPr>
            <p:nvPr/>
          </p:nvSpPr>
          <p:spPr bwMode="auto">
            <a:xfrm>
              <a:off x="5565948" y="1576388"/>
              <a:ext cx="384164" cy="90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332" name="Rectangle 22"/>
            <p:cNvSpPr>
              <a:spLocks noChangeArrowheads="1"/>
            </p:cNvSpPr>
            <p:nvPr/>
          </p:nvSpPr>
          <p:spPr bwMode="auto">
            <a:xfrm>
              <a:off x="6236467" y="2168128"/>
              <a:ext cx="386521" cy="91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336" name="Freeform 26"/>
            <p:cNvSpPr>
              <a:spLocks/>
            </p:cNvSpPr>
            <p:nvPr/>
          </p:nvSpPr>
          <p:spPr bwMode="auto">
            <a:xfrm>
              <a:off x="5094063" y="1633141"/>
              <a:ext cx="1623858" cy="996553"/>
            </a:xfrm>
            <a:custGeom>
              <a:avLst/>
              <a:gdLst>
                <a:gd name="T0" fmla="*/ 0 w 4558"/>
                <a:gd name="T1" fmla="*/ 3408 h 3408"/>
                <a:gd name="T2" fmla="*/ 724 w 4558"/>
                <a:gd name="T3" fmla="*/ 2954 h 3408"/>
                <a:gd name="T4" fmla="*/ 1086 w 4558"/>
                <a:gd name="T5" fmla="*/ 2499 h 3408"/>
                <a:gd name="T6" fmla="*/ 1303 w 4558"/>
                <a:gd name="T7" fmla="*/ 2045 h 3408"/>
                <a:gd name="T8" fmla="*/ 1592 w 4558"/>
                <a:gd name="T9" fmla="*/ 1477 h 3408"/>
                <a:gd name="T10" fmla="*/ 1881 w 4558"/>
                <a:gd name="T11" fmla="*/ 1136 h 3408"/>
                <a:gd name="T12" fmla="*/ 2243 w 4558"/>
                <a:gd name="T13" fmla="*/ 682 h 3408"/>
                <a:gd name="T14" fmla="*/ 2749 w 4558"/>
                <a:gd name="T15" fmla="*/ 341 h 3408"/>
                <a:gd name="T16" fmla="*/ 3304 w 4558"/>
                <a:gd name="T17" fmla="*/ 74 h 3408"/>
                <a:gd name="T18" fmla="*/ 3472 w 4558"/>
                <a:gd name="T19" fmla="*/ 0 h 3408"/>
                <a:gd name="T20" fmla="*/ 3545 w 4558"/>
                <a:gd name="T21" fmla="*/ 227 h 3408"/>
                <a:gd name="T22" fmla="*/ 3690 w 4558"/>
                <a:gd name="T23" fmla="*/ 341 h 3408"/>
                <a:gd name="T24" fmla="*/ 3834 w 4558"/>
                <a:gd name="T25" fmla="*/ 455 h 3408"/>
                <a:gd name="T26" fmla="*/ 4051 w 4558"/>
                <a:gd name="T27" fmla="*/ 568 h 3408"/>
                <a:gd name="T28" fmla="*/ 4340 w 4558"/>
                <a:gd name="T29" fmla="*/ 682 h 3408"/>
                <a:gd name="T30" fmla="*/ 4473 w 4558"/>
                <a:gd name="T31" fmla="*/ 712 h 3408"/>
                <a:gd name="T32" fmla="*/ 4558 w 4558"/>
                <a:gd name="T33" fmla="*/ 795 h 3408"/>
                <a:gd name="T34" fmla="*/ 4340 w 4558"/>
                <a:gd name="T35" fmla="*/ 795 h 3408"/>
                <a:gd name="T36" fmla="*/ 4040 w 4558"/>
                <a:gd name="T37" fmla="*/ 786 h 3408"/>
                <a:gd name="T38" fmla="*/ 3818 w 4558"/>
                <a:gd name="T39" fmla="*/ 859 h 3408"/>
                <a:gd name="T40" fmla="*/ 3472 w 4558"/>
                <a:gd name="T41" fmla="*/ 909 h 3408"/>
                <a:gd name="T42" fmla="*/ 3111 w 4558"/>
                <a:gd name="T43" fmla="*/ 1023 h 3408"/>
                <a:gd name="T44" fmla="*/ 2822 w 4558"/>
                <a:gd name="T45" fmla="*/ 1250 h 3408"/>
                <a:gd name="T46" fmla="*/ 2533 w 4558"/>
                <a:gd name="T47" fmla="*/ 1591 h 3408"/>
                <a:gd name="T48" fmla="*/ 2315 w 4558"/>
                <a:gd name="T49" fmla="*/ 1818 h 3408"/>
                <a:gd name="T50" fmla="*/ 2171 w 4558"/>
                <a:gd name="T51" fmla="*/ 2045 h 3408"/>
                <a:gd name="T52" fmla="*/ 1954 w 4558"/>
                <a:gd name="T53" fmla="*/ 2272 h 3408"/>
                <a:gd name="T54" fmla="*/ 1736 w 4558"/>
                <a:gd name="T55" fmla="*/ 2613 h 3408"/>
                <a:gd name="T56" fmla="*/ 1519 w 4558"/>
                <a:gd name="T57" fmla="*/ 2840 h 3408"/>
                <a:gd name="T58" fmla="*/ 1303 w 4558"/>
                <a:gd name="T59" fmla="*/ 3067 h 3408"/>
                <a:gd name="T60" fmla="*/ 1013 w 4558"/>
                <a:gd name="T61" fmla="*/ 3181 h 3408"/>
                <a:gd name="T62" fmla="*/ 651 w 4558"/>
                <a:gd name="T63" fmla="*/ 3294 h 3408"/>
                <a:gd name="T64" fmla="*/ 346 w 4558"/>
                <a:gd name="T65" fmla="*/ 3372 h 3408"/>
                <a:gd name="T66" fmla="*/ 0 w 4558"/>
                <a:gd name="T67" fmla="*/ 3408 h 34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558"/>
                <a:gd name="T103" fmla="*/ 0 h 3408"/>
                <a:gd name="T104" fmla="*/ 4558 w 4558"/>
                <a:gd name="T105" fmla="*/ 3408 h 34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558" h="3408">
                  <a:moveTo>
                    <a:pt x="0" y="3408"/>
                  </a:moveTo>
                  <a:lnTo>
                    <a:pt x="724" y="2954"/>
                  </a:lnTo>
                  <a:lnTo>
                    <a:pt x="1086" y="2499"/>
                  </a:lnTo>
                  <a:lnTo>
                    <a:pt x="1303" y="2045"/>
                  </a:lnTo>
                  <a:lnTo>
                    <a:pt x="1592" y="1477"/>
                  </a:lnTo>
                  <a:lnTo>
                    <a:pt x="1881" y="1136"/>
                  </a:lnTo>
                  <a:lnTo>
                    <a:pt x="2243" y="682"/>
                  </a:lnTo>
                  <a:lnTo>
                    <a:pt x="2749" y="341"/>
                  </a:lnTo>
                  <a:lnTo>
                    <a:pt x="3304" y="74"/>
                  </a:lnTo>
                  <a:lnTo>
                    <a:pt x="3472" y="0"/>
                  </a:lnTo>
                  <a:lnTo>
                    <a:pt x="3545" y="227"/>
                  </a:lnTo>
                  <a:lnTo>
                    <a:pt x="3690" y="341"/>
                  </a:lnTo>
                  <a:lnTo>
                    <a:pt x="3834" y="455"/>
                  </a:lnTo>
                  <a:lnTo>
                    <a:pt x="4051" y="568"/>
                  </a:lnTo>
                  <a:lnTo>
                    <a:pt x="4340" y="682"/>
                  </a:lnTo>
                  <a:lnTo>
                    <a:pt x="4473" y="712"/>
                  </a:lnTo>
                  <a:lnTo>
                    <a:pt x="4558" y="795"/>
                  </a:lnTo>
                  <a:lnTo>
                    <a:pt x="4340" y="795"/>
                  </a:lnTo>
                  <a:lnTo>
                    <a:pt x="4040" y="786"/>
                  </a:lnTo>
                  <a:lnTo>
                    <a:pt x="3818" y="859"/>
                  </a:lnTo>
                  <a:lnTo>
                    <a:pt x="3472" y="909"/>
                  </a:lnTo>
                  <a:lnTo>
                    <a:pt x="3111" y="1023"/>
                  </a:lnTo>
                  <a:lnTo>
                    <a:pt x="2822" y="1250"/>
                  </a:lnTo>
                  <a:lnTo>
                    <a:pt x="2533" y="1591"/>
                  </a:lnTo>
                  <a:lnTo>
                    <a:pt x="2315" y="1818"/>
                  </a:lnTo>
                  <a:lnTo>
                    <a:pt x="2171" y="2045"/>
                  </a:lnTo>
                  <a:lnTo>
                    <a:pt x="1954" y="2272"/>
                  </a:lnTo>
                  <a:lnTo>
                    <a:pt x="1736" y="2613"/>
                  </a:lnTo>
                  <a:lnTo>
                    <a:pt x="1519" y="2840"/>
                  </a:lnTo>
                  <a:lnTo>
                    <a:pt x="1303" y="3067"/>
                  </a:lnTo>
                  <a:lnTo>
                    <a:pt x="1013" y="3181"/>
                  </a:lnTo>
                  <a:lnTo>
                    <a:pt x="651" y="3294"/>
                  </a:lnTo>
                  <a:lnTo>
                    <a:pt x="346" y="3372"/>
                  </a:lnTo>
                  <a:lnTo>
                    <a:pt x="0" y="3408"/>
                  </a:lnTo>
                  <a:close/>
                </a:path>
              </a:pathLst>
            </a:custGeom>
            <a:solidFill>
              <a:srgbClr val="0000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247" name="Rectangle 28"/>
            <p:cNvSpPr>
              <a:spLocks noChangeArrowheads="1"/>
            </p:cNvSpPr>
            <p:nvPr/>
          </p:nvSpPr>
          <p:spPr bwMode="auto">
            <a:xfrm>
              <a:off x="4978400" y="4186238"/>
              <a:ext cx="333375" cy="128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248" name="Rectangle 29"/>
            <p:cNvSpPr>
              <a:spLocks noChangeArrowheads="1"/>
            </p:cNvSpPr>
            <p:nvPr/>
          </p:nvSpPr>
          <p:spPr bwMode="auto">
            <a:xfrm>
              <a:off x="4968875" y="4114800"/>
              <a:ext cx="572273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+mj-lt"/>
                </a:rPr>
                <a:t>Capacity</a:t>
              </a:r>
              <a:endParaRPr lang="en-US" sz="1200" b="1">
                <a:latin typeface="+mj-lt"/>
              </a:endParaRPr>
            </a:p>
          </p:txBody>
        </p: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5308600" y="4300538"/>
              <a:ext cx="22225" cy="1493837"/>
              <a:chOff x="1343" y="2203"/>
              <a:chExt cx="37" cy="1745"/>
            </a:xfrm>
          </p:grpSpPr>
          <p:sp>
            <p:nvSpPr>
              <p:cNvPr id="10320" name="Line 31"/>
              <p:cNvSpPr>
                <a:spLocks noChangeShapeType="1"/>
              </p:cNvSpPr>
              <p:nvPr/>
            </p:nvSpPr>
            <p:spPr bwMode="auto">
              <a:xfrm>
                <a:off x="1361" y="2238"/>
                <a:ext cx="1" cy="17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321" name="Freeform 32"/>
              <p:cNvSpPr>
                <a:spLocks/>
              </p:cNvSpPr>
              <p:nvPr/>
            </p:nvSpPr>
            <p:spPr bwMode="auto">
              <a:xfrm>
                <a:off x="1343" y="2203"/>
                <a:ext cx="37" cy="37"/>
              </a:xfrm>
              <a:custGeom>
                <a:avLst/>
                <a:gdLst>
                  <a:gd name="T0" fmla="*/ 75 w 75"/>
                  <a:gd name="T1" fmla="*/ 74 h 74"/>
                  <a:gd name="T2" fmla="*/ 38 w 75"/>
                  <a:gd name="T3" fmla="*/ 0 h 74"/>
                  <a:gd name="T4" fmla="*/ 0 w 75"/>
                  <a:gd name="T5" fmla="*/ 74 h 74"/>
                  <a:gd name="T6" fmla="*/ 75 w 75"/>
                  <a:gd name="T7" fmla="*/ 74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"/>
                  <a:gd name="T13" fmla="*/ 0 h 74"/>
                  <a:gd name="T14" fmla="*/ 75 w 75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" h="74">
                    <a:moveTo>
                      <a:pt x="75" y="74"/>
                    </a:moveTo>
                    <a:lnTo>
                      <a:pt x="38" y="0"/>
                    </a:lnTo>
                    <a:lnTo>
                      <a:pt x="0" y="74"/>
                    </a:lnTo>
                    <a:lnTo>
                      <a:pt x="75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5359400" y="4410075"/>
              <a:ext cx="1771650" cy="1347788"/>
              <a:chOff x="1361" y="2423"/>
              <a:chExt cx="2288" cy="1525"/>
            </a:xfrm>
          </p:grpSpPr>
          <p:sp>
            <p:nvSpPr>
              <p:cNvPr id="10318" name="Line 34"/>
              <p:cNvSpPr>
                <a:spLocks noChangeShapeType="1"/>
              </p:cNvSpPr>
              <p:nvPr/>
            </p:nvSpPr>
            <p:spPr bwMode="auto">
              <a:xfrm flipV="1">
                <a:off x="1361" y="2441"/>
                <a:ext cx="2258" cy="150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319" name="Freeform 35"/>
              <p:cNvSpPr>
                <a:spLocks/>
              </p:cNvSpPr>
              <p:nvPr/>
            </p:nvSpPr>
            <p:spPr bwMode="auto">
              <a:xfrm>
                <a:off x="3608" y="2423"/>
                <a:ext cx="41" cy="35"/>
              </a:xfrm>
              <a:custGeom>
                <a:avLst/>
                <a:gdLst>
                  <a:gd name="T0" fmla="*/ 40 w 82"/>
                  <a:gd name="T1" fmla="*/ 71 h 71"/>
                  <a:gd name="T2" fmla="*/ 82 w 82"/>
                  <a:gd name="T3" fmla="*/ 0 h 71"/>
                  <a:gd name="T4" fmla="*/ 0 w 82"/>
                  <a:gd name="T5" fmla="*/ 9 h 71"/>
                  <a:gd name="T6" fmla="*/ 40 w 82"/>
                  <a:gd name="T7" fmla="*/ 71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2"/>
                  <a:gd name="T13" fmla="*/ 0 h 71"/>
                  <a:gd name="T14" fmla="*/ 82 w 82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2" h="71">
                    <a:moveTo>
                      <a:pt x="40" y="71"/>
                    </a:moveTo>
                    <a:lnTo>
                      <a:pt x="82" y="0"/>
                    </a:lnTo>
                    <a:lnTo>
                      <a:pt x="0" y="9"/>
                    </a:lnTo>
                    <a:lnTo>
                      <a:pt x="40" y="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 flipV="1">
              <a:off x="5341938" y="5737225"/>
              <a:ext cx="1673225" cy="88900"/>
              <a:chOff x="1355" y="3928"/>
              <a:chExt cx="2758" cy="37"/>
            </a:xfrm>
          </p:grpSpPr>
          <p:sp>
            <p:nvSpPr>
              <p:cNvPr id="10316" name="Line 37"/>
              <p:cNvSpPr>
                <a:spLocks noChangeShapeType="1"/>
              </p:cNvSpPr>
              <p:nvPr/>
            </p:nvSpPr>
            <p:spPr bwMode="auto">
              <a:xfrm flipV="1">
                <a:off x="1355" y="3946"/>
                <a:ext cx="2722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317" name="Freeform 38"/>
              <p:cNvSpPr>
                <a:spLocks/>
              </p:cNvSpPr>
              <p:nvPr/>
            </p:nvSpPr>
            <p:spPr bwMode="auto">
              <a:xfrm>
                <a:off x="4075" y="3928"/>
                <a:ext cx="38" cy="37"/>
              </a:xfrm>
              <a:custGeom>
                <a:avLst/>
                <a:gdLst>
                  <a:gd name="T0" fmla="*/ 0 w 74"/>
                  <a:gd name="T1" fmla="*/ 74 h 74"/>
                  <a:gd name="T2" fmla="*/ 74 w 74"/>
                  <a:gd name="T3" fmla="*/ 37 h 74"/>
                  <a:gd name="T4" fmla="*/ 0 w 74"/>
                  <a:gd name="T5" fmla="*/ 0 h 74"/>
                  <a:gd name="T6" fmla="*/ 0 w 74"/>
                  <a:gd name="T7" fmla="*/ 74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4"/>
                  <a:gd name="T13" fmla="*/ 0 h 74"/>
                  <a:gd name="T14" fmla="*/ 74 w 74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4" h="74">
                    <a:moveTo>
                      <a:pt x="0" y="74"/>
                    </a:moveTo>
                    <a:lnTo>
                      <a:pt x="74" y="37"/>
                    </a:lnTo>
                    <a:lnTo>
                      <a:pt x="0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sp>
          <p:nvSpPr>
            <p:cNvPr id="10252" name="Rectangle 39"/>
            <p:cNvSpPr>
              <a:spLocks noChangeArrowheads="1"/>
            </p:cNvSpPr>
            <p:nvPr/>
          </p:nvSpPr>
          <p:spPr bwMode="auto">
            <a:xfrm>
              <a:off x="6907213" y="4492625"/>
              <a:ext cx="230187" cy="131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253" name="Rectangle 40"/>
            <p:cNvSpPr>
              <a:spLocks noChangeArrowheads="1"/>
            </p:cNvSpPr>
            <p:nvPr/>
          </p:nvSpPr>
          <p:spPr bwMode="auto">
            <a:xfrm>
              <a:off x="7162800" y="4370388"/>
              <a:ext cx="37830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+mj-lt"/>
                </a:rPr>
                <a:t>Delay</a:t>
              </a:r>
              <a:endParaRPr lang="en-US" sz="1200" b="1">
                <a:latin typeface="+mj-lt"/>
              </a:endParaRPr>
            </a:p>
          </p:txBody>
        </p:sp>
        <p:sp>
          <p:nvSpPr>
            <p:cNvPr id="10254" name="Rectangle 41"/>
            <p:cNvSpPr>
              <a:spLocks noChangeArrowheads="1"/>
            </p:cNvSpPr>
            <p:nvPr/>
          </p:nvSpPr>
          <p:spPr bwMode="auto">
            <a:xfrm>
              <a:off x="7048500" y="5680075"/>
              <a:ext cx="75354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latin typeface="+mj-lt"/>
                </a:rPr>
                <a:t>Robustness</a:t>
              </a:r>
              <a:endParaRPr lang="en-US" sz="1200" b="1" dirty="0">
                <a:latin typeface="+mj-lt"/>
              </a:endParaRPr>
            </a:p>
          </p:txBody>
        </p:sp>
        <p:sp>
          <p:nvSpPr>
            <p:cNvPr id="10255" name="Freeform 42"/>
            <p:cNvSpPr>
              <a:spLocks/>
            </p:cNvSpPr>
            <p:nvPr/>
          </p:nvSpPr>
          <p:spPr bwMode="auto">
            <a:xfrm>
              <a:off x="5307013" y="4248150"/>
              <a:ext cx="1801812" cy="1535113"/>
            </a:xfrm>
            <a:custGeom>
              <a:avLst/>
              <a:gdLst>
                <a:gd name="T0" fmla="*/ 0 w 4650"/>
                <a:gd name="T1" fmla="*/ 3477 h 3477"/>
                <a:gd name="T2" fmla="*/ 738 w 4650"/>
                <a:gd name="T3" fmla="*/ 3014 h 3477"/>
                <a:gd name="T4" fmla="*/ 1107 w 4650"/>
                <a:gd name="T5" fmla="*/ 2549 h 3477"/>
                <a:gd name="T6" fmla="*/ 1329 w 4650"/>
                <a:gd name="T7" fmla="*/ 2086 h 3477"/>
                <a:gd name="T8" fmla="*/ 1624 w 4650"/>
                <a:gd name="T9" fmla="*/ 1507 h 3477"/>
                <a:gd name="T10" fmla="*/ 1919 w 4650"/>
                <a:gd name="T11" fmla="*/ 1159 h 3477"/>
                <a:gd name="T12" fmla="*/ 2288 w 4650"/>
                <a:gd name="T13" fmla="*/ 696 h 3477"/>
                <a:gd name="T14" fmla="*/ 2804 w 4650"/>
                <a:gd name="T15" fmla="*/ 348 h 3477"/>
                <a:gd name="T16" fmla="*/ 3370 w 4650"/>
                <a:gd name="T17" fmla="*/ 75 h 3477"/>
                <a:gd name="T18" fmla="*/ 3542 w 4650"/>
                <a:gd name="T19" fmla="*/ 0 h 3477"/>
                <a:gd name="T20" fmla="*/ 3617 w 4650"/>
                <a:gd name="T21" fmla="*/ 231 h 3477"/>
                <a:gd name="T22" fmla="*/ 3764 w 4650"/>
                <a:gd name="T23" fmla="*/ 348 h 3477"/>
                <a:gd name="T24" fmla="*/ 3911 w 4650"/>
                <a:gd name="T25" fmla="*/ 464 h 3477"/>
                <a:gd name="T26" fmla="*/ 4133 w 4650"/>
                <a:gd name="T27" fmla="*/ 579 h 3477"/>
                <a:gd name="T28" fmla="*/ 4428 w 4650"/>
                <a:gd name="T29" fmla="*/ 696 h 3477"/>
                <a:gd name="T30" fmla="*/ 4563 w 4650"/>
                <a:gd name="T31" fmla="*/ 726 h 3477"/>
                <a:gd name="T32" fmla="*/ 4650 w 4650"/>
                <a:gd name="T33" fmla="*/ 811 h 3477"/>
                <a:gd name="T34" fmla="*/ 4428 w 4650"/>
                <a:gd name="T35" fmla="*/ 811 h 3477"/>
                <a:gd name="T36" fmla="*/ 4121 w 4650"/>
                <a:gd name="T37" fmla="*/ 801 h 3477"/>
                <a:gd name="T38" fmla="*/ 3895 w 4650"/>
                <a:gd name="T39" fmla="*/ 877 h 3477"/>
                <a:gd name="T40" fmla="*/ 3542 w 4650"/>
                <a:gd name="T41" fmla="*/ 927 h 3477"/>
                <a:gd name="T42" fmla="*/ 3173 w 4650"/>
                <a:gd name="T43" fmla="*/ 1044 h 3477"/>
                <a:gd name="T44" fmla="*/ 2878 w 4650"/>
                <a:gd name="T45" fmla="*/ 1275 h 3477"/>
                <a:gd name="T46" fmla="*/ 2584 w 4650"/>
                <a:gd name="T47" fmla="*/ 1623 h 3477"/>
                <a:gd name="T48" fmla="*/ 2362 w 4650"/>
                <a:gd name="T49" fmla="*/ 1855 h 3477"/>
                <a:gd name="T50" fmla="*/ 2215 w 4650"/>
                <a:gd name="T51" fmla="*/ 2086 h 3477"/>
                <a:gd name="T52" fmla="*/ 1993 w 4650"/>
                <a:gd name="T53" fmla="*/ 2318 h 3477"/>
                <a:gd name="T54" fmla="*/ 1771 w 4650"/>
                <a:gd name="T55" fmla="*/ 2666 h 3477"/>
                <a:gd name="T56" fmla="*/ 1550 w 4650"/>
                <a:gd name="T57" fmla="*/ 2897 h 3477"/>
                <a:gd name="T58" fmla="*/ 1329 w 4650"/>
                <a:gd name="T59" fmla="*/ 3129 h 3477"/>
                <a:gd name="T60" fmla="*/ 1033 w 4650"/>
                <a:gd name="T61" fmla="*/ 3245 h 3477"/>
                <a:gd name="T62" fmla="*/ 664 w 4650"/>
                <a:gd name="T63" fmla="*/ 3360 h 3477"/>
                <a:gd name="T64" fmla="*/ 353 w 4650"/>
                <a:gd name="T65" fmla="*/ 3440 h 3477"/>
                <a:gd name="T66" fmla="*/ 0 w 4650"/>
                <a:gd name="T67" fmla="*/ 3477 h 347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50"/>
                <a:gd name="T103" fmla="*/ 0 h 3477"/>
                <a:gd name="T104" fmla="*/ 4650 w 4650"/>
                <a:gd name="T105" fmla="*/ 3477 h 347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50" h="3477">
                  <a:moveTo>
                    <a:pt x="0" y="3477"/>
                  </a:moveTo>
                  <a:lnTo>
                    <a:pt x="738" y="3014"/>
                  </a:lnTo>
                  <a:lnTo>
                    <a:pt x="1107" y="2549"/>
                  </a:lnTo>
                  <a:lnTo>
                    <a:pt x="1329" y="2086"/>
                  </a:lnTo>
                  <a:lnTo>
                    <a:pt x="1624" y="1507"/>
                  </a:lnTo>
                  <a:lnTo>
                    <a:pt x="1919" y="1159"/>
                  </a:lnTo>
                  <a:lnTo>
                    <a:pt x="2288" y="696"/>
                  </a:lnTo>
                  <a:lnTo>
                    <a:pt x="2804" y="348"/>
                  </a:lnTo>
                  <a:lnTo>
                    <a:pt x="3370" y="75"/>
                  </a:lnTo>
                  <a:lnTo>
                    <a:pt x="3542" y="0"/>
                  </a:lnTo>
                  <a:lnTo>
                    <a:pt x="3617" y="231"/>
                  </a:lnTo>
                  <a:lnTo>
                    <a:pt x="3764" y="348"/>
                  </a:lnTo>
                  <a:lnTo>
                    <a:pt x="3911" y="464"/>
                  </a:lnTo>
                  <a:lnTo>
                    <a:pt x="4133" y="579"/>
                  </a:lnTo>
                  <a:lnTo>
                    <a:pt x="4428" y="696"/>
                  </a:lnTo>
                  <a:lnTo>
                    <a:pt x="4563" y="726"/>
                  </a:lnTo>
                  <a:lnTo>
                    <a:pt x="4650" y="811"/>
                  </a:lnTo>
                  <a:lnTo>
                    <a:pt x="4428" y="811"/>
                  </a:lnTo>
                  <a:lnTo>
                    <a:pt x="4121" y="801"/>
                  </a:lnTo>
                  <a:lnTo>
                    <a:pt x="3895" y="877"/>
                  </a:lnTo>
                  <a:lnTo>
                    <a:pt x="3542" y="927"/>
                  </a:lnTo>
                  <a:lnTo>
                    <a:pt x="3173" y="1044"/>
                  </a:lnTo>
                  <a:lnTo>
                    <a:pt x="2878" y="1275"/>
                  </a:lnTo>
                  <a:lnTo>
                    <a:pt x="2584" y="1623"/>
                  </a:lnTo>
                  <a:lnTo>
                    <a:pt x="2362" y="1855"/>
                  </a:lnTo>
                  <a:lnTo>
                    <a:pt x="2215" y="2086"/>
                  </a:lnTo>
                  <a:lnTo>
                    <a:pt x="1993" y="2318"/>
                  </a:lnTo>
                  <a:lnTo>
                    <a:pt x="1771" y="2666"/>
                  </a:lnTo>
                  <a:lnTo>
                    <a:pt x="1550" y="2897"/>
                  </a:lnTo>
                  <a:lnTo>
                    <a:pt x="1329" y="3129"/>
                  </a:lnTo>
                  <a:lnTo>
                    <a:pt x="1033" y="3245"/>
                  </a:lnTo>
                  <a:lnTo>
                    <a:pt x="664" y="3360"/>
                  </a:lnTo>
                  <a:lnTo>
                    <a:pt x="353" y="3440"/>
                  </a:lnTo>
                  <a:lnTo>
                    <a:pt x="0" y="3477"/>
                  </a:lnTo>
                  <a:close/>
                </a:path>
              </a:pathLst>
            </a:custGeom>
            <a:solidFill>
              <a:srgbClr val="0000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256" name="Rectangle 43"/>
            <p:cNvSpPr>
              <a:spLocks noChangeArrowheads="1"/>
            </p:cNvSpPr>
            <p:nvPr/>
          </p:nvSpPr>
          <p:spPr bwMode="auto">
            <a:xfrm>
              <a:off x="5745163" y="4443413"/>
              <a:ext cx="477837" cy="130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258" name="Oval 45"/>
            <p:cNvSpPr>
              <a:spLocks noChangeArrowheads="1"/>
            </p:cNvSpPr>
            <p:nvPr/>
          </p:nvSpPr>
          <p:spPr bwMode="auto">
            <a:xfrm>
              <a:off x="6056313" y="4810125"/>
              <a:ext cx="85725" cy="115888"/>
            </a:xfrm>
            <a:prstGeom prst="ellipse">
              <a:avLst/>
            </a:prstGeom>
            <a:solidFill>
              <a:srgbClr val="FF3399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260" name="Text Box 47"/>
            <p:cNvSpPr txBox="1">
              <a:spLocks noChangeArrowheads="1"/>
            </p:cNvSpPr>
            <p:nvPr/>
          </p:nvSpPr>
          <p:spPr bwMode="auto">
            <a:xfrm>
              <a:off x="4807959" y="824948"/>
              <a:ext cx="288826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Network </a:t>
              </a:r>
              <a:r>
                <a:rPr lang="en-US" sz="1600" b="1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Fundamental </a:t>
              </a:r>
              <a:r>
                <a:rPr lang="en-US" sz="16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Limits</a:t>
              </a:r>
            </a:p>
          </p:txBody>
        </p:sp>
        <p:sp>
          <p:nvSpPr>
            <p:cNvPr id="10261" name="Text Box 48"/>
            <p:cNvSpPr txBox="1">
              <a:spLocks noChangeArrowheads="1"/>
            </p:cNvSpPr>
            <p:nvPr/>
          </p:nvSpPr>
          <p:spPr bwMode="auto">
            <a:xfrm>
              <a:off x="5254689" y="3594583"/>
              <a:ext cx="2449805" cy="543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Cross-layer Design and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US" sz="1600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End-to-end Performance</a:t>
              </a:r>
              <a:endParaRPr lang="en-US" sz="1600" b="1" dirty="0">
                <a:solidFill>
                  <a:schemeClr val="bg2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0262" name="AutoShape 49"/>
            <p:cNvSpPr>
              <a:spLocks noChangeArrowheads="1"/>
            </p:cNvSpPr>
            <p:nvPr/>
          </p:nvSpPr>
          <p:spPr bwMode="auto">
            <a:xfrm>
              <a:off x="5062538" y="0"/>
              <a:ext cx="2057400" cy="533400"/>
            </a:xfrm>
            <a:prstGeom prst="downArrowCallout">
              <a:avLst>
                <a:gd name="adj1" fmla="val 96429"/>
                <a:gd name="adj2" fmla="val 96429"/>
                <a:gd name="adj3" fmla="val 16667"/>
                <a:gd name="adj4" fmla="val 66667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263" name="Text Box 50"/>
            <p:cNvSpPr txBox="1">
              <a:spLocks noChangeArrowheads="1"/>
            </p:cNvSpPr>
            <p:nvPr/>
          </p:nvSpPr>
          <p:spPr bwMode="auto">
            <a:xfrm>
              <a:off x="5327650" y="26988"/>
              <a:ext cx="165731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Network </a:t>
              </a:r>
              <a:r>
                <a:rPr lang="en-US" sz="1600" b="1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Metrics</a:t>
              </a:r>
              <a:endParaRPr lang="en-US" sz="1600" b="1" dirty="0">
                <a:solidFill>
                  <a:schemeClr val="bg2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0268" name="AutoShape 55"/>
            <p:cNvSpPr>
              <a:spLocks noChangeArrowheads="1"/>
            </p:cNvSpPr>
            <p:nvPr/>
          </p:nvSpPr>
          <p:spPr bwMode="auto">
            <a:xfrm>
              <a:off x="5330825" y="6096000"/>
              <a:ext cx="2303463" cy="609600"/>
            </a:xfrm>
            <a:prstGeom prst="upArrowCallout">
              <a:avLst>
                <a:gd name="adj1" fmla="val 94466"/>
                <a:gd name="adj2" fmla="val 94466"/>
                <a:gd name="adj3" fmla="val 16667"/>
                <a:gd name="adj4" fmla="val 66667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269" name="Text Box 56"/>
            <p:cNvSpPr txBox="1">
              <a:spLocks noChangeArrowheads="1"/>
            </p:cNvSpPr>
            <p:nvPr/>
          </p:nvSpPr>
          <p:spPr bwMode="auto">
            <a:xfrm>
              <a:off x="5521325" y="6353175"/>
              <a:ext cx="19208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b="1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Application Metrics</a:t>
              </a:r>
            </a:p>
          </p:txBody>
        </p:sp>
        <p:sp>
          <p:nvSpPr>
            <p:cNvPr id="10287" name="AutoShape 74"/>
            <p:cNvSpPr>
              <a:spLocks noChangeArrowheads="1"/>
            </p:cNvSpPr>
            <p:nvPr/>
          </p:nvSpPr>
          <p:spPr bwMode="auto">
            <a:xfrm flipH="1" flipV="1">
              <a:off x="5380038" y="2967038"/>
              <a:ext cx="273050" cy="641350"/>
            </a:xfrm>
            <a:prstGeom prst="curvedLeftArrow">
              <a:avLst>
                <a:gd name="adj1" fmla="val 46977"/>
                <a:gd name="adj2" fmla="val 93953"/>
                <a:gd name="adj3" fmla="val 33333"/>
              </a:avLst>
            </a:prstGeom>
            <a:solidFill>
              <a:srgbClr val="CC3300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288" name="Text Box 75"/>
            <p:cNvSpPr txBox="1">
              <a:spLocks noChangeArrowheads="1"/>
            </p:cNvSpPr>
            <p:nvPr/>
          </p:nvSpPr>
          <p:spPr bwMode="auto">
            <a:xfrm>
              <a:off x="5264150" y="4360863"/>
              <a:ext cx="1058303" cy="3077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400" i="1" dirty="0">
                  <a:solidFill>
                    <a:srgbClr val="FF3399"/>
                  </a:solidFill>
                  <a:latin typeface="+mj-lt"/>
                </a:rPr>
                <a:t>(C*,D</a:t>
              </a:r>
              <a:r>
                <a:rPr lang="en-US" sz="1400" i="1" dirty="0" smtClean="0">
                  <a:solidFill>
                    <a:srgbClr val="FF3399"/>
                  </a:solidFill>
                  <a:latin typeface="+mj-lt"/>
                </a:rPr>
                <a:t>*,R*)</a:t>
              </a:r>
              <a:endParaRPr lang="en-US" sz="1400" i="1" dirty="0">
                <a:solidFill>
                  <a:srgbClr val="FF3399"/>
                </a:solidFill>
                <a:latin typeface="+mj-lt"/>
              </a:endParaRPr>
            </a:p>
          </p:txBody>
        </p:sp>
      </p:grpSp>
      <p:grpSp>
        <p:nvGrpSpPr>
          <p:cNvPr id="11" name="Group 92"/>
          <p:cNvGrpSpPr>
            <a:grpSpLocks/>
          </p:cNvGrpSpPr>
          <p:nvPr/>
        </p:nvGrpSpPr>
        <p:grpSpPr bwMode="auto">
          <a:xfrm>
            <a:off x="463827" y="2372144"/>
            <a:ext cx="3529848" cy="1917504"/>
            <a:chOff x="0" y="3365"/>
            <a:chExt cx="2326" cy="955"/>
          </a:xfrm>
        </p:grpSpPr>
        <p:sp>
          <p:nvSpPr>
            <p:cNvPr id="10303" name="Rectangle 93"/>
            <p:cNvSpPr>
              <a:spLocks noChangeArrowheads="1"/>
            </p:cNvSpPr>
            <p:nvPr/>
          </p:nvSpPr>
          <p:spPr bwMode="auto">
            <a:xfrm>
              <a:off x="0" y="3365"/>
              <a:ext cx="2326" cy="95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304" name="Text Box 94"/>
            <p:cNvSpPr txBox="1">
              <a:spLocks noChangeArrowheads="1"/>
            </p:cNvSpPr>
            <p:nvPr/>
          </p:nvSpPr>
          <p:spPr bwMode="auto">
            <a:xfrm>
              <a:off x="0" y="3782"/>
              <a:ext cx="2325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Fundamental Limits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sz="2000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of Wireless </a:t>
              </a:r>
              <a:r>
                <a:rPr lang="en-US" sz="2000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Systems</a:t>
              </a:r>
            </a:p>
            <a:p>
              <a:pPr algn="ctr" eaLnBrk="1" hangingPunct="1">
                <a:lnSpc>
                  <a:spcPct val="40000"/>
                </a:lnSpc>
              </a:pPr>
              <a:endParaRPr lang="en-US" sz="2000" dirty="0" smtClean="0">
                <a:solidFill>
                  <a:schemeClr val="bg2">
                    <a:lumMod val="50000"/>
                  </a:schemeClr>
                </a:solidFill>
                <a:latin typeface="+mj-lt"/>
              </a:endParaRPr>
            </a:p>
            <a:p>
              <a:pPr algn="ctr" eaLnBrk="1" hangingPunct="1">
                <a:lnSpc>
                  <a:spcPct val="90000"/>
                </a:lnSpc>
              </a:pPr>
              <a:r>
                <a:rPr lang="en-US" sz="2000" dirty="0" smtClean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(DARPA ITMANET program)</a:t>
              </a:r>
              <a:endParaRPr lang="en-US" sz="2000" dirty="0">
                <a:solidFill>
                  <a:schemeClr val="bg2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0305" name="WordArt 95"/>
            <p:cNvSpPr>
              <a:spLocks noChangeArrowheads="1" noChangeShapeType="1" noTextEdit="1"/>
            </p:cNvSpPr>
            <p:nvPr/>
          </p:nvSpPr>
          <p:spPr bwMode="auto">
            <a:xfrm>
              <a:off x="625" y="3456"/>
              <a:ext cx="1013" cy="3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00FF00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+mj-lt"/>
                </a:rPr>
                <a:t>FLoWS</a:t>
              </a:r>
              <a:endPara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j-lt"/>
              </a:endParaRPr>
            </a:p>
          </p:txBody>
        </p:sp>
      </p:grpSp>
      <p:sp>
        <p:nvSpPr>
          <p:cNvPr id="104" name="Text Box 50"/>
          <p:cNvSpPr txBox="1">
            <a:spLocks noChangeArrowheads="1"/>
          </p:cNvSpPr>
          <p:nvPr/>
        </p:nvSpPr>
        <p:spPr bwMode="auto">
          <a:xfrm>
            <a:off x="165101" y="4341099"/>
            <a:ext cx="4571444" cy="244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0000CC"/>
                </a:solidFill>
                <a:latin typeface="+mj-lt"/>
              </a:rPr>
              <a:t>Research Areas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400" dirty="0" smtClean="0">
                <a:solidFill>
                  <a:srgbClr val="0000CC"/>
                </a:solidFill>
                <a:latin typeface="+mj-lt"/>
              </a:rPr>
              <a:t> Cooperation and cognition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4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latin typeface="+mj-lt"/>
              </a:rPr>
              <a:t>Network performance tradeoffs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400" dirty="0" smtClean="0">
                <a:solidFill>
                  <a:srgbClr val="0000CC"/>
                </a:solidFill>
                <a:latin typeface="+mj-lt"/>
              </a:rPr>
              <a:t> Resource allocation</a:t>
            </a:r>
            <a:endParaRPr lang="en-US" sz="2400" b="1" dirty="0" smtClean="0">
              <a:solidFill>
                <a:srgbClr val="0000CC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400" dirty="0" smtClean="0">
                <a:solidFill>
                  <a:srgbClr val="0000CC"/>
                </a:solidFill>
                <a:latin typeface="+mj-lt"/>
              </a:rPr>
              <a:t> Layering and Cross-layer design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400" b="1" dirty="0" smtClean="0">
                <a:solidFill>
                  <a:srgbClr val="0000CC"/>
                </a:solidFill>
                <a:latin typeface="+mj-lt"/>
              </a:rPr>
              <a:t> End-to-end performance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+mj-lt"/>
              </a:rPr>
              <a:t>optimization and guarantees</a:t>
            </a:r>
          </a:p>
          <a:p>
            <a:pPr eaLnBrk="1" hangingPunct="1">
              <a:lnSpc>
                <a:spcPct val="70000"/>
              </a:lnSpc>
              <a:buFontTx/>
              <a:buChar char="-"/>
            </a:pPr>
            <a:endParaRPr lang="en-US" sz="24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5" name="AutoShape 4"/>
          <p:cNvSpPr>
            <a:spLocks noChangeArrowheads="1"/>
          </p:cNvSpPr>
          <p:nvPr/>
        </p:nvSpPr>
        <p:spPr bwMode="auto">
          <a:xfrm flipH="1">
            <a:off x="3672766" y="1526886"/>
            <a:ext cx="206800" cy="327446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AutoShape 5"/>
          <p:cNvSpPr>
            <a:spLocks noChangeArrowheads="1"/>
          </p:cNvSpPr>
          <p:nvPr/>
        </p:nvSpPr>
        <p:spPr bwMode="auto">
          <a:xfrm flipH="1">
            <a:off x="3621066" y="626410"/>
            <a:ext cx="206800" cy="327446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AutoShape 6"/>
          <p:cNvSpPr>
            <a:spLocks noChangeArrowheads="1"/>
          </p:cNvSpPr>
          <p:nvPr/>
        </p:nvSpPr>
        <p:spPr bwMode="auto">
          <a:xfrm flipH="1">
            <a:off x="1087765" y="1690609"/>
            <a:ext cx="206800" cy="327446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AutoShape 7"/>
          <p:cNvSpPr>
            <a:spLocks noChangeArrowheads="1"/>
          </p:cNvSpPr>
          <p:nvPr/>
        </p:nvSpPr>
        <p:spPr bwMode="auto">
          <a:xfrm flipH="1">
            <a:off x="2793865" y="1608748"/>
            <a:ext cx="206800" cy="327446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AutoShape 8"/>
          <p:cNvSpPr>
            <a:spLocks noChangeArrowheads="1"/>
          </p:cNvSpPr>
          <p:nvPr/>
        </p:nvSpPr>
        <p:spPr bwMode="auto">
          <a:xfrm flipH="1">
            <a:off x="1346265" y="871994"/>
            <a:ext cx="206800" cy="327446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AutoShape 9"/>
          <p:cNvSpPr>
            <a:spLocks noChangeArrowheads="1"/>
          </p:cNvSpPr>
          <p:nvPr/>
        </p:nvSpPr>
        <p:spPr bwMode="auto">
          <a:xfrm flipH="1">
            <a:off x="570765" y="1199440"/>
            <a:ext cx="206800" cy="327446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AutoShape 10"/>
          <p:cNvSpPr>
            <a:spLocks noChangeArrowheads="1"/>
          </p:cNvSpPr>
          <p:nvPr/>
        </p:nvSpPr>
        <p:spPr bwMode="auto">
          <a:xfrm flipH="1">
            <a:off x="2793865" y="790133"/>
            <a:ext cx="206800" cy="327446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AutoShape 11"/>
          <p:cNvSpPr>
            <a:spLocks noChangeArrowheads="1"/>
          </p:cNvSpPr>
          <p:nvPr/>
        </p:nvSpPr>
        <p:spPr bwMode="auto">
          <a:xfrm flipH="1">
            <a:off x="1914965" y="1526886"/>
            <a:ext cx="206800" cy="327446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AutoShape 12"/>
          <p:cNvSpPr>
            <a:spLocks noChangeArrowheads="1"/>
          </p:cNvSpPr>
          <p:nvPr/>
        </p:nvSpPr>
        <p:spPr bwMode="auto">
          <a:xfrm flipH="1">
            <a:off x="3394878" y="1897529"/>
            <a:ext cx="206800" cy="327446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Line 13"/>
          <p:cNvSpPr>
            <a:spLocks noChangeShapeType="1"/>
          </p:cNvSpPr>
          <p:nvPr/>
        </p:nvSpPr>
        <p:spPr bwMode="auto">
          <a:xfrm flipH="1">
            <a:off x="3776166" y="1035717"/>
            <a:ext cx="0" cy="40930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Line 14"/>
          <p:cNvSpPr>
            <a:spLocks noChangeShapeType="1"/>
          </p:cNvSpPr>
          <p:nvPr/>
        </p:nvSpPr>
        <p:spPr bwMode="auto">
          <a:xfrm flipH="1">
            <a:off x="3621066" y="1854332"/>
            <a:ext cx="103400" cy="2455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Line 15"/>
          <p:cNvSpPr>
            <a:spLocks noChangeShapeType="1"/>
          </p:cNvSpPr>
          <p:nvPr/>
        </p:nvSpPr>
        <p:spPr bwMode="auto">
          <a:xfrm flipH="1" flipV="1">
            <a:off x="1621130" y="1151966"/>
            <a:ext cx="1083970" cy="4178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Line 16"/>
          <p:cNvSpPr>
            <a:spLocks noChangeShapeType="1"/>
          </p:cNvSpPr>
          <p:nvPr/>
        </p:nvSpPr>
        <p:spPr bwMode="auto">
          <a:xfrm flipH="1">
            <a:off x="3000665" y="708271"/>
            <a:ext cx="517000" cy="16372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Line 17"/>
          <p:cNvSpPr>
            <a:spLocks noChangeShapeType="1"/>
          </p:cNvSpPr>
          <p:nvPr/>
        </p:nvSpPr>
        <p:spPr bwMode="auto">
          <a:xfrm flipH="1">
            <a:off x="2173465" y="1690609"/>
            <a:ext cx="5687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Line 18"/>
          <p:cNvSpPr>
            <a:spLocks noChangeShapeType="1"/>
          </p:cNvSpPr>
          <p:nvPr/>
        </p:nvSpPr>
        <p:spPr bwMode="auto">
          <a:xfrm flipH="1">
            <a:off x="1630615" y="953856"/>
            <a:ext cx="1111550" cy="9550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Line 19"/>
          <p:cNvSpPr>
            <a:spLocks noChangeShapeType="1"/>
          </p:cNvSpPr>
          <p:nvPr/>
        </p:nvSpPr>
        <p:spPr bwMode="auto">
          <a:xfrm flipH="1">
            <a:off x="829265" y="953856"/>
            <a:ext cx="465300" cy="2455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Line 20"/>
          <p:cNvSpPr>
            <a:spLocks noChangeShapeType="1"/>
          </p:cNvSpPr>
          <p:nvPr/>
        </p:nvSpPr>
        <p:spPr bwMode="auto">
          <a:xfrm flipH="1">
            <a:off x="1346265" y="1690609"/>
            <a:ext cx="517000" cy="818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Line 21"/>
          <p:cNvSpPr>
            <a:spLocks noChangeShapeType="1"/>
          </p:cNvSpPr>
          <p:nvPr/>
        </p:nvSpPr>
        <p:spPr bwMode="auto">
          <a:xfrm flipH="1" flipV="1">
            <a:off x="829265" y="1445025"/>
            <a:ext cx="258500" cy="24558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2" name="Group 131"/>
          <p:cNvGrpSpPr/>
          <p:nvPr/>
        </p:nvGrpSpPr>
        <p:grpSpPr>
          <a:xfrm>
            <a:off x="279952" y="483152"/>
            <a:ext cx="3882887" cy="1158000"/>
            <a:chOff x="291548" y="198783"/>
            <a:chExt cx="3882887" cy="1158000"/>
          </a:xfrm>
        </p:grpSpPr>
        <p:sp>
          <p:nvSpPr>
            <p:cNvPr id="123" name="Text Box 22"/>
            <p:cNvSpPr txBox="1">
              <a:spLocks noChangeArrowheads="1"/>
            </p:cNvSpPr>
            <p:nvPr/>
          </p:nvSpPr>
          <p:spPr bwMode="auto">
            <a:xfrm>
              <a:off x="291548" y="799101"/>
              <a:ext cx="289736" cy="55768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800" b="1" dirty="0">
                  <a:solidFill>
                    <a:srgbClr val="0000FF"/>
                  </a:solidFill>
                  <a:latin typeface="Tahoma" pitchFamily="34" charset="0"/>
                </a:rPr>
                <a:t>A</a:t>
              </a:r>
            </a:p>
          </p:txBody>
        </p:sp>
        <p:sp>
          <p:nvSpPr>
            <p:cNvPr id="124" name="Text Box 23"/>
            <p:cNvSpPr txBox="1">
              <a:spLocks noChangeArrowheads="1"/>
            </p:cNvSpPr>
            <p:nvPr/>
          </p:nvSpPr>
          <p:spPr bwMode="auto">
            <a:xfrm>
              <a:off x="3883622" y="198783"/>
              <a:ext cx="290813" cy="55768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800" b="1" dirty="0">
                  <a:solidFill>
                    <a:srgbClr val="0000FF"/>
                  </a:solidFill>
                  <a:latin typeface="Tahoma" pitchFamily="34" charset="0"/>
                </a:rPr>
                <a:t>B</a:t>
              </a:r>
            </a:p>
          </p:txBody>
        </p:sp>
      </p:grpSp>
      <p:sp>
        <p:nvSpPr>
          <p:cNvPr id="127" name="Line 13"/>
          <p:cNvSpPr>
            <a:spLocks noChangeShapeType="1"/>
          </p:cNvSpPr>
          <p:nvPr/>
        </p:nvSpPr>
        <p:spPr bwMode="auto">
          <a:xfrm flipH="1">
            <a:off x="3089413" y="1002585"/>
            <a:ext cx="547605" cy="66000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Line 17"/>
          <p:cNvSpPr>
            <a:spLocks noChangeShapeType="1"/>
          </p:cNvSpPr>
          <p:nvPr/>
        </p:nvSpPr>
        <p:spPr bwMode="auto">
          <a:xfrm flipH="1" flipV="1">
            <a:off x="3028230" y="1803252"/>
            <a:ext cx="326226" cy="25690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1" name="Group 130"/>
          <p:cNvGrpSpPr/>
          <p:nvPr/>
        </p:nvGrpSpPr>
        <p:grpSpPr>
          <a:xfrm>
            <a:off x="1306995" y="443394"/>
            <a:ext cx="1650608" cy="1894820"/>
            <a:chOff x="1504121" y="159026"/>
            <a:chExt cx="1650608" cy="1894820"/>
          </a:xfrm>
        </p:grpSpPr>
        <p:sp>
          <p:nvSpPr>
            <p:cNvPr id="129" name="Text Box 22"/>
            <p:cNvSpPr txBox="1">
              <a:spLocks noChangeArrowheads="1"/>
            </p:cNvSpPr>
            <p:nvPr/>
          </p:nvSpPr>
          <p:spPr bwMode="auto">
            <a:xfrm>
              <a:off x="1504121" y="159026"/>
              <a:ext cx="425116" cy="52322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800" dirty="0" smtClean="0">
                  <a:solidFill>
                    <a:srgbClr val="7030A0"/>
                  </a:solidFill>
                  <a:latin typeface="Tahoma" pitchFamily="34" charset="0"/>
                </a:rPr>
                <a:t>C</a:t>
              </a:r>
              <a:endParaRPr lang="en-US" sz="2800" b="1" dirty="0">
                <a:solidFill>
                  <a:srgbClr val="7030A0"/>
                </a:solidFill>
                <a:latin typeface="Tahoma" pitchFamily="34" charset="0"/>
              </a:endParaRPr>
            </a:p>
          </p:txBody>
        </p:sp>
        <p:sp>
          <p:nvSpPr>
            <p:cNvPr id="130" name="Text Box 23"/>
            <p:cNvSpPr txBox="1">
              <a:spLocks noChangeArrowheads="1"/>
            </p:cNvSpPr>
            <p:nvPr/>
          </p:nvSpPr>
          <p:spPr bwMode="auto">
            <a:xfrm>
              <a:off x="2697553" y="1530626"/>
              <a:ext cx="457176" cy="52322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800" dirty="0" smtClean="0">
                  <a:solidFill>
                    <a:srgbClr val="7030A0"/>
                  </a:solidFill>
                  <a:latin typeface="Tahoma" pitchFamily="34" charset="0"/>
                </a:rPr>
                <a:t>D</a:t>
              </a:r>
              <a:endParaRPr lang="en-US" sz="2800" b="1" dirty="0">
                <a:solidFill>
                  <a:srgbClr val="7030A0"/>
                </a:solidFill>
                <a:latin typeface="Tahoma" pitchFamily="34" charset="0"/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318052" y="159026"/>
            <a:ext cx="3906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Extending ideas to networks</a:t>
            </a:r>
            <a:endParaRPr lang="en-US" sz="24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00"/>
            <a:ext cx="91440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 smtClean="0"/>
              <a:t>Spectral efficiency in wireless channels:</a:t>
            </a:r>
            <a:br>
              <a:rPr lang="en-US" sz="4000" dirty="0" smtClean="0"/>
            </a:br>
            <a:r>
              <a:rPr lang="en-US" sz="4000" i="1" dirty="0" smtClean="0"/>
              <a:t>Some basics </a:t>
            </a:r>
            <a:endParaRPr lang="en-US" sz="3600" i="1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790700"/>
            <a:ext cx="8418512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Radio is a broadcast medium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Radios in the same spectrum interfere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Interference degrades performance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Regulation used to avoid/control interference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Has lead to spectrum gridlock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096000" y="1684338"/>
            <a:ext cx="1690688" cy="869950"/>
            <a:chOff x="6037489" y="1727200"/>
            <a:chExt cx="1749424" cy="1091747"/>
          </a:xfrm>
        </p:grpSpPr>
        <p:grpSp>
          <p:nvGrpSpPr>
            <p:cNvPr id="7192" name="Group 4"/>
            <p:cNvGrpSpPr>
              <a:grpSpLocks/>
            </p:cNvGrpSpPr>
            <p:nvPr/>
          </p:nvGrpSpPr>
          <p:grpSpPr bwMode="auto">
            <a:xfrm>
              <a:off x="6037489" y="2336800"/>
              <a:ext cx="232682" cy="387804"/>
              <a:chOff x="846" y="3750"/>
              <a:chExt cx="165" cy="338"/>
            </a:xfrm>
          </p:grpSpPr>
          <p:sp>
            <p:nvSpPr>
              <p:cNvPr id="7201" name="AutoShape 5"/>
              <p:cNvSpPr>
                <a:spLocks noChangeArrowheads="1"/>
              </p:cNvSpPr>
              <p:nvPr/>
            </p:nvSpPr>
            <p:spPr bwMode="auto">
              <a:xfrm rot="10800000">
                <a:off x="846" y="3750"/>
                <a:ext cx="165" cy="165"/>
              </a:xfrm>
              <a:prstGeom prst="triangle">
                <a:avLst>
                  <a:gd name="adj" fmla="val 50000"/>
                </a:avLst>
              </a:prstGeom>
              <a:noFill/>
              <a:ln w="12700">
                <a:solidFill>
                  <a:srgbClr val="0000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2" name="Line 6"/>
              <p:cNvSpPr>
                <a:spLocks noChangeShapeType="1"/>
              </p:cNvSpPr>
              <p:nvPr/>
            </p:nvSpPr>
            <p:spPr bwMode="auto">
              <a:xfrm>
                <a:off x="932" y="3915"/>
                <a:ext cx="0" cy="173"/>
              </a:xfrm>
              <a:prstGeom prst="line">
                <a:avLst/>
              </a:prstGeom>
              <a:noFill/>
              <a:ln w="127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193" name="Group 4"/>
            <p:cNvGrpSpPr>
              <a:grpSpLocks/>
            </p:cNvGrpSpPr>
            <p:nvPr/>
          </p:nvGrpSpPr>
          <p:grpSpPr bwMode="auto">
            <a:xfrm>
              <a:off x="7554231" y="2431143"/>
              <a:ext cx="232682" cy="387804"/>
              <a:chOff x="846" y="3750"/>
              <a:chExt cx="165" cy="338"/>
            </a:xfrm>
          </p:grpSpPr>
          <p:sp>
            <p:nvSpPr>
              <p:cNvPr id="7199" name="AutoShape 5"/>
              <p:cNvSpPr>
                <a:spLocks noChangeArrowheads="1"/>
              </p:cNvSpPr>
              <p:nvPr/>
            </p:nvSpPr>
            <p:spPr bwMode="auto">
              <a:xfrm rot="10800000">
                <a:off x="846" y="3750"/>
                <a:ext cx="165" cy="165"/>
              </a:xfrm>
              <a:prstGeom prst="triangle">
                <a:avLst>
                  <a:gd name="adj" fmla="val 50000"/>
                </a:avLst>
              </a:prstGeom>
              <a:noFill/>
              <a:ln w="12700">
                <a:solidFill>
                  <a:srgbClr val="33CC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0" name="Line 6"/>
              <p:cNvSpPr>
                <a:spLocks noChangeShapeType="1"/>
              </p:cNvSpPr>
              <p:nvPr/>
            </p:nvSpPr>
            <p:spPr bwMode="auto">
              <a:xfrm>
                <a:off x="932" y="3915"/>
                <a:ext cx="0" cy="173"/>
              </a:xfrm>
              <a:prstGeom prst="line">
                <a:avLst/>
              </a:prstGeom>
              <a:noFill/>
              <a:ln w="127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194" name="Group 4"/>
            <p:cNvGrpSpPr>
              <a:grpSpLocks/>
            </p:cNvGrpSpPr>
            <p:nvPr/>
          </p:nvGrpSpPr>
          <p:grpSpPr bwMode="auto">
            <a:xfrm>
              <a:off x="6777718" y="1727200"/>
              <a:ext cx="232682" cy="387804"/>
              <a:chOff x="846" y="3750"/>
              <a:chExt cx="165" cy="338"/>
            </a:xfrm>
          </p:grpSpPr>
          <p:sp>
            <p:nvSpPr>
              <p:cNvPr id="7197" name="AutoShape 5"/>
              <p:cNvSpPr>
                <a:spLocks noChangeArrowheads="1"/>
              </p:cNvSpPr>
              <p:nvPr/>
            </p:nvSpPr>
            <p:spPr bwMode="auto">
              <a:xfrm rot="10800000">
                <a:off x="846" y="3750"/>
                <a:ext cx="165" cy="165"/>
              </a:xfrm>
              <a:prstGeom prst="triangle">
                <a:avLst>
                  <a:gd name="adj" fmla="val 50000"/>
                </a:avLst>
              </a:prstGeom>
              <a:noFill/>
              <a:ln w="12700">
                <a:solidFill>
                  <a:srgbClr val="33CC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8" name="Line 6"/>
              <p:cNvSpPr>
                <a:spLocks noChangeShapeType="1"/>
              </p:cNvSpPr>
              <p:nvPr/>
            </p:nvSpPr>
            <p:spPr bwMode="auto">
              <a:xfrm>
                <a:off x="932" y="3915"/>
                <a:ext cx="0" cy="173"/>
              </a:xfrm>
              <a:prstGeom prst="line">
                <a:avLst/>
              </a:prstGeom>
              <a:noFill/>
              <a:ln w="127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cxnSp>
          <p:nvCxnSpPr>
            <p:cNvPr id="7195" name="Straight Connector 13"/>
            <p:cNvCxnSpPr>
              <a:cxnSpLocks noChangeShapeType="1"/>
            </p:cNvCxnSpPr>
            <p:nvPr/>
          </p:nvCxnSpPr>
          <p:spPr bwMode="auto">
            <a:xfrm flipV="1">
              <a:off x="6241142" y="1821856"/>
              <a:ext cx="507660" cy="413344"/>
            </a:xfrm>
            <a:prstGeom prst="line">
              <a:avLst/>
            </a:prstGeom>
            <a:noFill/>
            <a:ln w="19050" algn="ctr">
              <a:solidFill>
                <a:schemeClr val="bg2"/>
              </a:solidFill>
              <a:round/>
              <a:headEnd/>
              <a:tailEnd type="triangle" w="med" len="med"/>
            </a:ln>
          </p:spPr>
        </p:cxnSp>
        <p:cxnSp>
          <p:nvCxnSpPr>
            <p:cNvPr id="7196" name="Straight Connector 14"/>
            <p:cNvCxnSpPr>
              <a:cxnSpLocks noChangeShapeType="1"/>
            </p:cNvCxnSpPr>
            <p:nvPr/>
          </p:nvCxnSpPr>
          <p:spPr bwMode="auto">
            <a:xfrm>
              <a:off x="6386286" y="2322286"/>
              <a:ext cx="1132113" cy="159657"/>
            </a:xfrm>
            <a:prstGeom prst="line">
              <a:avLst/>
            </a:prstGeom>
            <a:noFill/>
            <a:ln w="19050" algn="ctr">
              <a:solidFill>
                <a:schemeClr val="bg2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6" name="Group 35"/>
          <p:cNvGrpSpPr/>
          <p:nvPr/>
        </p:nvGrpSpPr>
        <p:grpSpPr>
          <a:xfrm>
            <a:off x="7102475" y="2835275"/>
            <a:ext cx="1300163" cy="941388"/>
            <a:chOff x="7102475" y="2835275"/>
            <a:chExt cx="1300163" cy="941388"/>
          </a:xfrm>
        </p:grpSpPr>
        <p:grpSp>
          <p:nvGrpSpPr>
            <p:cNvPr id="10" name="Group 47"/>
            <p:cNvGrpSpPr>
              <a:grpSpLocks/>
            </p:cNvGrpSpPr>
            <p:nvPr/>
          </p:nvGrpSpPr>
          <p:grpSpPr bwMode="auto">
            <a:xfrm>
              <a:off x="7102475" y="2835275"/>
              <a:ext cx="1274763" cy="331788"/>
              <a:chOff x="7115058" y="3026237"/>
              <a:chExt cx="1274199" cy="331146"/>
            </a:xfrm>
          </p:grpSpPr>
          <p:grpSp>
            <p:nvGrpSpPr>
              <p:cNvPr id="7185" name="Group 4"/>
              <p:cNvGrpSpPr>
                <a:grpSpLocks/>
              </p:cNvGrpSpPr>
              <p:nvPr/>
            </p:nvGrpSpPr>
            <p:grpSpPr bwMode="auto">
              <a:xfrm>
                <a:off x="7115058" y="3048041"/>
                <a:ext cx="224900" cy="309342"/>
                <a:chOff x="846" y="3750"/>
                <a:chExt cx="165" cy="338"/>
              </a:xfrm>
            </p:grpSpPr>
            <p:sp>
              <p:nvSpPr>
                <p:cNvPr id="7190" name="AutoShape 5"/>
                <p:cNvSpPr>
                  <a:spLocks noChangeArrowheads="1"/>
                </p:cNvSpPr>
                <p:nvPr/>
              </p:nvSpPr>
              <p:spPr bwMode="auto">
                <a:xfrm rot="10800000">
                  <a:off x="846" y="3750"/>
                  <a:ext cx="165" cy="165"/>
                </a:xfrm>
                <a:prstGeom prst="triangle">
                  <a:avLst>
                    <a:gd name="adj" fmla="val 50000"/>
                  </a:avLst>
                </a:prstGeom>
                <a:noFill/>
                <a:ln w="12700">
                  <a:solidFill>
                    <a:srgbClr val="0000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91" name="Line 6"/>
                <p:cNvSpPr>
                  <a:spLocks noChangeShapeType="1"/>
                </p:cNvSpPr>
                <p:nvPr/>
              </p:nvSpPr>
              <p:spPr bwMode="auto">
                <a:xfrm>
                  <a:off x="932" y="3915"/>
                  <a:ext cx="0" cy="173"/>
                </a:xfrm>
                <a:prstGeom prst="line">
                  <a:avLst/>
                </a:prstGeom>
                <a:noFill/>
                <a:ln w="1270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7186" name="Group 4"/>
              <p:cNvGrpSpPr>
                <a:grpSpLocks/>
              </p:cNvGrpSpPr>
              <p:nvPr/>
            </p:nvGrpSpPr>
            <p:grpSpPr bwMode="auto">
              <a:xfrm>
                <a:off x="8164357" y="3026237"/>
                <a:ext cx="224900" cy="309342"/>
                <a:chOff x="846" y="3750"/>
                <a:chExt cx="165" cy="338"/>
              </a:xfrm>
            </p:grpSpPr>
            <p:sp>
              <p:nvSpPr>
                <p:cNvPr id="7188" name="AutoShape 5"/>
                <p:cNvSpPr>
                  <a:spLocks noChangeArrowheads="1"/>
                </p:cNvSpPr>
                <p:nvPr/>
              </p:nvSpPr>
              <p:spPr bwMode="auto">
                <a:xfrm rot="10800000">
                  <a:off x="846" y="3750"/>
                  <a:ext cx="165" cy="165"/>
                </a:xfrm>
                <a:prstGeom prst="triangle">
                  <a:avLst>
                    <a:gd name="adj" fmla="val 50000"/>
                  </a:avLst>
                </a:prstGeom>
                <a:noFill/>
                <a:ln w="12700">
                  <a:solidFill>
                    <a:srgbClr val="00CC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89" name="Line 6"/>
                <p:cNvSpPr>
                  <a:spLocks noChangeShapeType="1"/>
                </p:cNvSpPr>
                <p:nvPr/>
              </p:nvSpPr>
              <p:spPr bwMode="auto">
                <a:xfrm>
                  <a:off x="932" y="3915"/>
                  <a:ext cx="0" cy="173"/>
                </a:xfrm>
                <a:prstGeom prst="line">
                  <a:avLst/>
                </a:prstGeom>
                <a:noFill/>
                <a:ln w="127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cxnSp>
            <p:nvCxnSpPr>
              <p:cNvPr id="7187" name="Straight Connector 23"/>
              <p:cNvCxnSpPr>
                <a:cxnSpLocks noChangeShapeType="1"/>
              </p:cNvCxnSpPr>
              <p:nvPr/>
            </p:nvCxnSpPr>
            <p:spPr bwMode="auto">
              <a:xfrm flipV="1">
                <a:off x="7398985" y="3048000"/>
                <a:ext cx="699986" cy="6075"/>
              </a:xfrm>
              <a:prstGeom prst="line">
                <a:avLst/>
              </a:prstGeom>
              <a:noFill/>
              <a:ln w="19050" algn="ctr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17" name="Group 58"/>
            <p:cNvGrpSpPr>
              <a:grpSpLocks/>
            </p:cNvGrpSpPr>
            <p:nvPr/>
          </p:nvGrpSpPr>
          <p:grpSpPr bwMode="auto">
            <a:xfrm>
              <a:off x="7459663" y="2984500"/>
              <a:ext cx="642937" cy="381000"/>
              <a:chOff x="7447642" y="3060700"/>
              <a:chExt cx="642258" cy="381000"/>
            </a:xfrm>
          </p:grpSpPr>
          <p:cxnSp>
            <p:nvCxnSpPr>
              <p:cNvPr id="7183" name="Straight Connector 36"/>
              <p:cNvCxnSpPr>
                <a:cxnSpLocks noChangeShapeType="1"/>
              </p:cNvCxnSpPr>
              <p:nvPr/>
            </p:nvCxnSpPr>
            <p:spPr bwMode="auto">
              <a:xfrm>
                <a:off x="7467602" y="3064331"/>
                <a:ext cx="622298" cy="377369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7184" name="Straight Connector 38"/>
              <p:cNvCxnSpPr>
                <a:cxnSpLocks noChangeShapeType="1"/>
              </p:cNvCxnSpPr>
              <p:nvPr/>
            </p:nvCxnSpPr>
            <p:spPr bwMode="auto">
              <a:xfrm flipV="1">
                <a:off x="7447642" y="3060700"/>
                <a:ext cx="642258" cy="375557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18" name="Group 48"/>
            <p:cNvGrpSpPr>
              <a:grpSpLocks/>
            </p:cNvGrpSpPr>
            <p:nvPr/>
          </p:nvGrpSpPr>
          <p:grpSpPr bwMode="auto">
            <a:xfrm>
              <a:off x="7127875" y="3444875"/>
              <a:ext cx="1274763" cy="331788"/>
              <a:chOff x="7115058" y="3026237"/>
              <a:chExt cx="1274199" cy="331146"/>
            </a:xfrm>
          </p:grpSpPr>
          <p:grpSp>
            <p:nvGrpSpPr>
              <p:cNvPr id="7176" name="Group 4"/>
              <p:cNvGrpSpPr>
                <a:grpSpLocks/>
              </p:cNvGrpSpPr>
              <p:nvPr/>
            </p:nvGrpSpPr>
            <p:grpSpPr bwMode="auto">
              <a:xfrm>
                <a:off x="7115058" y="3048041"/>
                <a:ext cx="224900" cy="309342"/>
                <a:chOff x="846" y="3750"/>
                <a:chExt cx="165" cy="338"/>
              </a:xfrm>
            </p:grpSpPr>
            <p:sp>
              <p:nvSpPr>
                <p:cNvPr id="7181" name="AutoShape 5"/>
                <p:cNvSpPr>
                  <a:spLocks noChangeArrowheads="1"/>
                </p:cNvSpPr>
                <p:nvPr/>
              </p:nvSpPr>
              <p:spPr bwMode="auto">
                <a:xfrm rot="10800000">
                  <a:off x="846" y="3750"/>
                  <a:ext cx="165" cy="165"/>
                </a:xfrm>
                <a:prstGeom prst="triangle">
                  <a:avLst>
                    <a:gd name="adj" fmla="val 50000"/>
                  </a:avLst>
                </a:prstGeom>
                <a:noFill/>
                <a:ln w="12700">
                  <a:solidFill>
                    <a:srgbClr val="0000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82" name="Line 6"/>
                <p:cNvSpPr>
                  <a:spLocks noChangeShapeType="1"/>
                </p:cNvSpPr>
                <p:nvPr/>
              </p:nvSpPr>
              <p:spPr bwMode="auto">
                <a:xfrm>
                  <a:off x="932" y="3915"/>
                  <a:ext cx="0" cy="173"/>
                </a:xfrm>
                <a:prstGeom prst="line">
                  <a:avLst/>
                </a:prstGeom>
                <a:noFill/>
                <a:ln w="12700">
                  <a:solidFill>
                    <a:srgbClr val="0000CC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7177" name="Group 4"/>
              <p:cNvGrpSpPr>
                <a:grpSpLocks/>
              </p:cNvGrpSpPr>
              <p:nvPr/>
            </p:nvGrpSpPr>
            <p:grpSpPr bwMode="auto">
              <a:xfrm>
                <a:off x="8164357" y="3026237"/>
                <a:ext cx="224900" cy="309342"/>
                <a:chOff x="846" y="3750"/>
                <a:chExt cx="165" cy="338"/>
              </a:xfrm>
            </p:grpSpPr>
            <p:sp>
              <p:nvSpPr>
                <p:cNvPr id="7179" name="AutoShape 5"/>
                <p:cNvSpPr>
                  <a:spLocks noChangeArrowheads="1"/>
                </p:cNvSpPr>
                <p:nvPr/>
              </p:nvSpPr>
              <p:spPr bwMode="auto">
                <a:xfrm rot="10800000">
                  <a:off x="846" y="3750"/>
                  <a:ext cx="165" cy="165"/>
                </a:xfrm>
                <a:prstGeom prst="triangle">
                  <a:avLst>
                    <a:gd name="adj" fmla="val 50000"/>
                  </a:avLst>
                </a:prstGeom>
                <a:noFill/>
                <a:ln w="12700">
                  <a:solidFill>
                    <a:srgbClr val="00CC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80" name="Line 6"/>
                <p:cNvSpPr>
                  <a:spLocks noChangeShapeType="1"/>
                </p:cNvSpPr>
                <p:nvPr/>
              </p:nvSpPr>
              <p:spPr bwMode="auto">
                <a:xfrm>
                  <a:off x="932" y="3915"/>
                  <a:ext cx="0" cy="173"/>
                </a:xfrm>
                <a:prstGeom prst="line">
                  <a:avLst/>
                </a:prstGeom>
                <a:noFill/>
                <a:ln w="12700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cxnSp>
            <p:nvCxnSpPr>
              <p:cNvPr id="7178" name="Straight Connector 51"/>
              <p:cNvCxnSpPr>
                <a:cxnSpLocks noChangeShapeType="1"/>
              </p:cNvCxnSpPr>
              <p:nvPr/>
            </p:nvCxnSpPr>
            <p:spPr bwMode="auto">
              <a:xfrm flipV="1">
                <a:off x="7398985" y="3048000"/>
                <a:ext cx="699986" cy="6075"/>
              </a:xfrm>
              <a:prstGeom prst="line">
                <a:avLst/>
              </a:prstGeom>
              <a:noFill/>
              <a:ln w="19050" algn="ctr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</p:cxnSp>
        </p:grpSp>
      </p:grpSp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5864" y="4902387"/>
            <a:ext cx="2799107" cy="1803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ueRed">
  <a:themeElements>
    <a:clrScheme name="">
      <a:dk1>
        <a:srgbClr val="474747"/>
      </a:dk1>
      <a:lt1>
        <a:srgbClr val="FFFFFF"/>
      </a:lt1>
      <a:dk2>
        <a:srgbClr val="772655"/>
      </a:dk2>
      <a:lt2>
        <a:srgbClr val="00DFCA"/>
      </a:lt2>
      <a:accent1>
        <a:srgbClr val="DC0081"/>
      </a:accent1>
      <a:accent2>
        <a:srgbClr val="FAFD00"/>
      </a:accent2>
      <a:accent3>
        <a:srgbClr val="BDACB4"/>
      </a:accent3>
      <a:accent4>
        <a:srgbClr val="DADADA"/>
      </a:accent4>
      <a:accent5>
        <a:srgbClr val="EBAAC1"/>
      </a:accent5>
      <a:accent6>
        <a:srgbClr val="E3E500"/>
      </a:accent6>
      <a:hlink>
        <a:srgbClr val="FE9B03"/>
      </a:hlink>
      <a:folHlink>
        <a:srgbClr val="D989B8"/>
      </a:folHlink>
    </a:clrScheme>
    <a:fontScheme name="BlueRed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ZapfDingbats" pitchFamily="8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ZapfDingbats" pitchFamily="82" charset="2"/>
          </a:defRPr>
        </a:defPPr>
      </a:lstStyle>
    </a:lnDef>
  </a:objectDefaults>
  <a:extraClrSchemeLst>
    <a:extraClrScheme>
      <a:clrScheme name="BlueRed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Re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Red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Red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Red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Red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Red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C:\MSOffice\Templates\BlueRed.pot</Template>
  <TotalTime>21920</TotalTime>
  <Words>943</Words>
  <Application>Microsoft PowerPoint</Application>
  <PresentationFormat>On-screen Show (4:3)</PresentationFormat>
  <Paragraphs>280</Paragraphs>
  <Slides>25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BlueRed</vt:lpstr>
      <vt:lpstr>Equation</vt:lpstr>
      <vt:lpstr>Breaking Spectrum Gridlock through Cognitive and Cooperative Radios </vt:lpstr>
      <vt:lpstr>Future Wireless Networks</vt:lpstr>
      <vt:lpstr>Most Important  Problems to Solve</vt:lpstr>
      <vt:lpstr> Everything Wireless in One Device</vt:lpstr>
      <vt:lpstr>Small Low-Power Devices</vt:lpstr>
      <vt:lpstr>Meeting Network Challenges requires Crosslayer Design</vt:lpstr>
      <vt:lpstr>Video over MIMO Channels</vt:lpstr>
      <vt:lpstr>Slide 8</vt:lpstr>
      <vt:lpstr>Spectral efficiency in wireless channels: Some basics </vt:lpstr>
      <vt:lpstr>Spectral Reuse</vt:lpstr>
      <vt:lpstr>Interference: Friend or Foe?</vt:lpstr>
      <vt:lpstr>Ideal Multiuser Detection</vt:lpstr>
      <vt:lpstr>If exploited via  cooperation and cognition</vt:lpstr>
      <vt:lpstr>Cooperation in  Wireless Networks</vt:lpstr>
      <vt:lpstr>Generalized Relaying</vt:lpstr>
      <vt:lpstr>Capacity Gains</vt:lpstr>
      <vt:lpstr>Intelligence beyond Cooperation: Cognition</vt:lpstr>
      <vt:lpstr>Cognitive Radio Paradigms</vt:lpstr>
      <vt:lpstr>Underlay Systems: Avoid Interference</vt:lpstr>
      <vt:lpstr>Underlay Challenges</vt:lpstr>
      <vt:lpstr>Interweave Systems: Avoid interference</vt:lpstr>
      <vt:lpstr>Interweave Challenges</vt:lpstr>
      <vt:lpstr>Overlay Systems: Exploit interference</vt:lpstr>
      <vt:lpstr>Performance Gains  from Cognitive Encoding</vt:lpstr>
      <vt:lpstr>Summary</vt:lpstr>
    </vt:vector>
  </TitlesOfParts>
  <Company>Cal 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Robust and Adaptive Communication System for Intelligent Autonomous Agents</dc:title>
  <dc:creator>Andrea Goldsmith</dc:creator>
  <cp:lastModifiedBy>andrea</cp:lastModifiedBy>
  <cp:revision>315</cp:revision>
  <cp:lastPrinted>2000-01-09T06:40:25Z</cp:lastPrinted>
  <dcterms:created xsi:type="dcterms:W3CDTF">1999-06-03T22:24:14Z</dcterms:created>
  <dcterms:modified xsi:type="dcterms:W3CDTF">2008-06-12T07:09:51Z</dcterms:modified>
</cp:coreProperties>
</file>