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29"/>
  </p:notesMasterIdLst>
  <p:sldIdLst>
    <p:sldId id="256" r:id="rId2"/>
    <p:sldId id="759" r:id="rId3"/>
    <p:sldId id="746" r:id="rId4"/>
    <p:sldId id="756" r:id="rId5"/>
    <p:sldId id="757" r:id="rId6"/>
    <p:sldId id="758" r:id="rId7"/>
    <p:sldId id="774" r:id="rId8"/>
    <p:sldId id="775" r:id="rId9"/>
    <p:sldId id="776" r:id="rId10"/>
    <p:sldId id="777" r:id="rId11"/>
    <p:sldId id="761" r:id="rId12"/>
    <p:sldId id="762" r:id="rId13"/>
    <p:sldId id="763" r:id="rId14"/>
    <p:sldId id="778" r:id="rId15"/>
    <p:sldId id="779" r:id="rId16"/>
    <p:sldId id="781" r:id="rId17"/>
    <p:sldId id="782" r:id="rId18"/>
    <p:sldId id="783" r:id="rId19"/>
    <p:sldId id="771" r:id="rId20"/>
    <p:sldId id="772" r:id="rId21"/>
    <p:sldId id="773" r:id="rId22"/>
    <p:sldId id="784" r:id="rId23"/>
    <p:sldId id="748" r:id="rId24"/>
    <p:sldId id="741" r:id="rId25"/>
    <p:sldId id="742" r:id="rId26"/>
    <p:sldId id="743" r:id="rId27"/>
    <p:sldId id="755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D8524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79187" autoAdjust="0"/>
  </p:normalViewPr>
  <p:slideViewPr>
    <p:cSldViewPr snapToGrid="0">
      <p:cViewPr varScale="1">
        <p:scale>
          <a:sx n="64" d="100"/>
          <a:sy n="64" d="100"/>
        </p:scale>
        <p:origin x="-91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10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6"/>
    </p:cViewPr>
  </p:sorterViewPr>
  <p:gridSpacing cx="1872691200" cy="1872691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%20Zhong\Desktop\figure-reflex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%20Zhong\Desktop\figure-reflextal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%20Zhong\Desktop\figure-reflex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0405074365704284E-2"/>
          <c:y val="6.9919072615923047E-2"/>
          <c:w val="0.88758792650918672"/>
          <c:h val="0.87734970628671616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Ideal: Power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5.000000000000001E-2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</c:numCache>
            </c:numRef>
          </c:yVal>
          <c:smooth val="1"/>
        </c:ser>
        <c:axId val="88971136"/>
        <c:axId val="88972672"/>
      </c:scatterChart>
      <c:valAx>
        <c:axId val="88971136"/>
        <c:scaling>
          <c:orientation val="minMax"/>
          <c:max val="100"/>
          <c:min val="0"/>
        </c:scaling>
        <c:axPos val="b"/>
        <c:numFmt formatCode="General" sourceLinked="1"/>
        <c:majorTickMark val="none"/>
        <c:tickLblPos val="none"/>
        <c:spPr>
          <a:ln w="50800">
            <a:solidFill>
              <a:sysClr val="windowText" lastClr="000000"/>
            </a:solidFill>
            <a:tailEnd type="triangle"/>
          </a:ln>
        </c:spPr>
        <c:crossAx val="88972672"/>
        <c:crossesAt val="0"/>
        <c:crossBetween val="midCat"/>
      </c:valAx>
      <c:valAx>
        <c:axId val="88972672"/>
        <c:scaling>
          <c:orientation val="minMax"/>
          <c:max val="10"/>
          <c:min val="0"/>
        </c:scaling>
        <c:axPos val="l"/>
        <c:numFmt formatCode="General" sourceLinked="1"/>
        <c:majorTickMark val="none"/>
        <c:tickLblPos val="none"/>
        <c:spPr>
          <a:ln w="50800">
            <a:solidFill>
              <a:schemeClr val="tx1"/>
            </a:solidFill>
            <a:tailEnd type="triangle"/>
          </a:ln>
        </c:spPr>
        <c:crossAx val="8897113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8.3930064297518411E-2"/>
          <c:y val="0.10507204756420058"/>
          <c:w val="0.70835187268258215"/>
          <c:h val="0.300849087779643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0405074365704284E-2"/>
          <c:y val="6.9919072615923034E-2"/>
          <c:w val="0.88758792650918661"/>
          <c:h val="0.87734970628671594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Ideal: Power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Power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Sheet1!$E$2:$E$7</c:f>
              <c:numCache>
                <c:formatCode>General</c:formatCode>
                <c:ptCount val="6"/>
                <c:pt idx="0">
                  <c:v>1</c:v>
                </c:pt>
                <c:pt idx="1">
                  <c:v>1.2438528774964297</c:v>
                </c:pt>
                <c:pt idx="2">
                  <c:v>4.1606027941427914</c:v>
                </c:pt>
                <c:pt idx="3">
                  <c:v>5.3233235838169364</c:v>
                </c:pt>
                <c:pt idx="4">
                  <c:v>5.9084218055563333</c:v>
                </c:pt>
                <c:pt idx="5">
                  <c:v>5.966310265004573</c:v>
                </c:pt>
              </c:numCache>
            </c:numRef>
          </c:yVal>
          <c:smooth val="1"/>
        </c:ser>
        <c:axId val="89092096"/>
        <c:axId val="89093632"/>
      </c:scatterChart>
      <c:valAx>
        <c:axId val="89092096"/>
        <c:scaling>
          <c:orientation val="minMax"/>
          <c:max val="100"/>
          <c:min val="0"/>
        </c:scaling>
        <c:axPos val="b"/>
        <c:numFmt formatCode="General" sourceLinked="1"/>
        <c:majorTickMark val="none"/>
        <c:tickLblPos val="none"/>
        <c:spPr>
          <a:ln w="50800">
            <a:solidFill>
              <a:sysClr val="windowText" lastClr="000000"/>
            </a:solidFill>
            <a:tailEnd type="triangle"/>
          </a:ln>
        </c:spPr>
        <c:crossAx val="89093632"/>
        <c:crossesAt val="0"/>
        <c:crossBetween val="midCat"/>
      </c:valAx>
      <c:valAx>
        <c:axId val="89093632"/>
        <c:scaling>
          <c:orientation val="minMax"/>
          <c:max val="10"/>
          <c:min val="0"/>
        </c:scaling>
        <c:axPos val="l"/>
        <c:numFmt formatCode="General" sourceLinked="1"/>
        <c:majorTickMark val="none"/>
        <c:tickLblPos val="none"/>
        <c:spPr>
          <a:ln w="50800">
            <a:solidFill>
              <a:schemeClr val="tx1"/>
            </a:solidFill>
            <a:tailEnd type="triangle"/>
          </a:ln>
        </c:spPr>
        <c:crossAx val="8909209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18975017011762463"/>
          <c:y val="0.14701104448623725"/>
          <c:w val="0.7771349414656501"/>
          <c:h val="0.20498852338641596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0405074365704284E-2"/>
          <c:y val="6.9919072615923034E-2"/>
          <c:w val="0.88758792650918661"/>
          <c:h val="0.87734970628671616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Ideal: Power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Ideal: Energy per work</c:v>
                </c:pt>
              </c:strCache>
            </c:strRef>
          </c:tx>
          <c:spPr>
            <a:ln w="2540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Power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Sheet1!$E$2:$E$7</c:f>
              <c:numCache>
                <c:formatCode>General</c:formatCode>
                <c:ptCount val="6"/>
                <c:pt idx="0">
                  <c:v>1</c:v>
                </c:pt>
                <c:pt idx="1">
                  <c:v>1.2438528774964297</c:v>
                </c:pt>
                <c:pt idx="2">
                  <c:v>4.1606027941427914</c:v>
                </c:pt>
                <c:pt idx="3">
                  <c:v>5.3233235838169364</c:v>
                </c:pt>
                <c:pt idx="4">
                  <c:v>5.9084218055563333</c:v>
                </c:pt>
                <c:pt idx="5">
                  <c:v>5.966310265004573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Energy per work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Sheet1!$F$2:$F$7</c:f>
              <c:numCache>
                <c:formatCode>General</c:formatCode>
                <c:ptCount val="6"/>
                <c:pt idx="0">
                  <c:v>10000000</c:v>
                </c:pt>
                <c:pt idx="1">
                  <c:v>74.631172649785782</c:v>
                </c:pt>
                <c:pt idx="2">
                  <c:v>12.481808382428364</c:v>
                </c:pt>
                <c:pt idx="3">
                  <c:v>7.9849853757253868</c:v>
                </c:pt>
                <c:pt idx="4">
                  <c:v>4.4313163541672473</c:v>
                </c:pt>
                <c:pt idx="5">
                  <c:v>3.5797861590027433</c:v>
                </c:pt>
              </c:numCache>
            </c:numRef>
          </c:yVal>
          <c:smooth val="1"/>
        </c:ser>
        <c:axId val="90516864"/>
        <c:axId val="90539136"/>
      </c:scatterChart>
      <c:valAx>
        <c:axId val="90516864"/>
        <c:scaling>
          <c:orientation val="minMax"/>
          <c:max val="100"/>
          <c:min val="0"/>
        </c:scaling>
        <c:axPos val="b"/>
        <c:numFmt formatCode="General" sourceLinked="1"/>
        <c:majorTickMark val="none"/>
        <c:tickLblPos val="none"/>
        <c:spPr>
          <a:ln w="50800">
            <a:solidFill>
              <a:sysClr val="windowText" lastClr="000000"/>
            </a:solidFill>
            <a:tailEnd type="triangle"/>
          </a:ln>
        </c:spPr>
        <c:crossAx val="90539136"/>
        <c:crossesAt val="0"/>
        <c:crossBetween val="midCat"/>
      </c:valAx>
      <c:valAx>
        <c:axId val="90539136"/>
        <c:scaling>
          <c:orientation val="minMax"/>
          <c:max val="10"/>
          <c:min val="0"/>
        </c:scaling>
        <c:axPos val="l"/>
        <c:numFmt formatCode="General" sourceLinked="1"/>
        <c:majorTickMark val="none"/>
        <c:tickLblPos val="none"/>
        <c:spPr>
          <a:ln w="50800">
            <a:solidFill>
              <a:schemeClr val="tx1"/>
            </a:solidFill>
            <a:tailEnd type="triangle"/>
          </a:ln>
        </c:spPr>
        <c:crossAx val="9051686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18975017011762474"/>
          <c:y val="0.14701104448623736"/>
          <c:w val="0.7771349414656501"/>
          <c:h val="0.20498852338641596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1BB7822-9322-43BD-BACB-7969DAFAB8E6}" type="datetimeFigureOut">
              <a:rPr lang="en-US"/>
              <a:pPr>
                <a:defRPr/>
              </a:pPr>
              <a:t>6/2/2010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5373AC1-BCD7-4E8E-889D-44049CBD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http://scienceblogs.com/neurophilosophy/upload/2007/07/descartes-reflex.jpg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73AC1-BCD7-4E8E-889D-44049CBDFB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73AC1-BCD7-4E8E-889D-44049CBDFB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C: static power and system overhead</a:t>
            </a:r>
          </a:p>
          <a:p>
            <a:pPr lvl="1"/>
            <a:r>
              <a:rPr lang="en-US" dirty="0" smtClean="0"/>
              <a:t>Peak efficiency is usually achieved at peak performance (observed for both processors and wireless interfaces)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73AC1-BCD7-4E8E-889D-44049CBDFB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C: static power and system overhead</a:t>
            </a:r>
          </a:p>
          <a:p>
            <a:pPr lvl="1"/>
            <a:r>
              <a:rPr lang="en-US" dirty="0" smtClean="0"/>
              <a:t>Peak efficiency is usually achieved at peak performance (observed for both processors and wireless interfaces)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73AC1-BCD7-4E8E-889D-44049CBDFB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764E4-C2A0-4997-BD9E-ED653C9010FB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AF45-F09E-4936-8BEF-25D1AC861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7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48155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71159-433B-4DB7-BD56-3DD3801DB737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7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0640"/>
            <a:ext cx="4038600" cy="4815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8260"/>
            <a:ext cx="4038600" cy="4807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5D49-355D-449D-8B33-B412AD4A2892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F6A7C-9038-4093-AFCE-CAC8DE1F2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7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24F1-D894-4A63-BBC4-D1D7C60FF90D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8F547-E283-486F-8301-341B78689B99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FA858-35A5-4411-B1CC-6FA6B2C87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7F01B-CB49-4DB0-9A7B-BCE8850AACE2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CDA1A-9DEC-4076-8E9E-E6B8E1EC4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956B-C34A-47DB-B275-402C8D3C44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359B-08E5-4DD0-9BF3-F6AEF8B38D78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DFEB5B-72BF-42AD-9E90-691CE4ED000F}" type="datetime1">
              <a:rPr lang="en-US" smtClean="0"/>
              <a:pPr>
                <a:defRPr/>
              </a:pPr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MobiSys'08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34B88B-BCBA-409C-A31C-06F09901B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1" r:id="rId3"/>
    <p:sldLayoutId id="2147483763" r:id="rId4"/>
    <p:sldLayoutId id="2147483764" r:id="rId5"/>
    <p:sldLayoutId id="2147483765" r:id="rId6"/>
    <p:sldLayoutId id="2147483766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442"/>
            <a:ext cx="8827506" cy="200025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Smartphones </a:t>
            </a:r>
            <a:r>
              <a:rPr lang="en-US" dirty="0" smtClean="0">
                <a:solidFill>
                  <a:srgbClr val="002060"/>
                </a:solidFill>
              </a:rPr>
              <a:t>as distributed </a:t>
            </a:r>
            <a:r>
              <a:rPr lang="en-US" dirty="0" smtClean="0">
                <a:solidFill>
                  <a:srgbClr val="002060"/>
                </a:solidFill>
              </a:rPr>
              <a:t>system with extreme heterogeneity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229600" cy="2255837"/>
          </a:xfrm>
        </p:spPr>
        <p:txBody>
          <a:bodyPr/>
          <a:lstStyle/>
          <a:p>
            <a:pPr marR="0" algn="r" eaLnBrk="1" hangingPunct="1"/>
            <a:r>
              <a:rPr lang="en-US" sz="3600" b="0" dirty="0" smtClean="0">
                <a:solidFill>
                  <a:schemeClr val="tx1"/>
                </a:solidFill>
              </a:rPr>
              <a:t>Lin Zhong</a:t>
            </a:r>
          </a:p>
          <a:p>
            <a:pPr marR="0" algn="r" eaLnBrk="1" hangingPunct="1"/>
            <a:r>
              <a:rPr lang="en-US" sz="2400" b="0" dirty="0" smtClean="0">
                <a:solidFill>
                  <a:schemeClr val="tx1"/>
                </a:solidFill>
              </a:rPr>
              <a:t>Rice Efficient Computing Group (recg.org)</a:t>
            </a:r>
          </a:p>
          <a:p>
            <a:pPr marR="0" algn="r" eaLnBrk="1" hangingPunct="1"/>
            <a:r>
              <a:rPr lang="en-US" sz="2400" b="0" dirty="0" smtClean="0">
                <a:solidFill>
                  <a:schemeClr val="tx1"/>
                </a:solidFill>
              </a:rPr>
              <a:t>Dept. of Electrical &amp; Computer Engineering</a:t>
            </a:r>
          </a:p>
          <a:p>
            <a:pPr marR="0" algn="r" eaLnBrk="1" hangingPunct="1"/>
            <a:r>
              <a:rPr lang="en-US" sz="2400" b="0" dirty="0" smtClean="0">
                <a:solidFill>
                  <a:schemeClr val="tx1"/>
                </a:solidFill>
              </a:rPr>
              <a:t>Rice University</a:t>
            </a:r>
          </a:p>
        </p:txBody>
      </p:sp>
      <p:pic>
        <p:nvPicPr>
          <p:cNvPr id="8" name="Picture 1" descr="C:\Documents and Settings\jiayang\My Documents\workspace\mobiSys talk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38393"/>
            <a:ext cx="2362199" cy="9618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17581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to programming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programming model and 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1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852055" y="2966275"/>
            <a:ext cx="7024253" cy="425450"/>
          </a:xfrm>
          <a:prstGeom prst="leftRightArrow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3934" y="3683367"/>
            <a:ext cx="2464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prstClr val="black"/>
                </a:solidFill>
              </a:rPr>
              <a:t>Complete transparency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5757" y="3756103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prstClr val="black"/>
                </a:solidFill>
              </a:rPr>
              <a:t>No transparency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347" y="2370837"/>
            <a:ext cx="1140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Single ISA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036" y="4488873"/>
            <a:ext cx="340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Prohibitively expensive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9136" y="4391891"/>
            <a:ext cx="358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High burden on application developers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735" y="1916111"/>
            <a:ext cx="1650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Virtual machine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76377" y="2381557"/>
            <a:ext cx="190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 smtClean="0">
                <a:solidFill>
                  <a:prstClr val="black"/>
                </a:solidFill>
              </a:rPr>
              <a:t>Turducken</a:t>
            </a:r>
            <a:r>
              <a:rPr lang="en-US" sz="1600" dirty="0" smtClean="0">
                <a:solidFill>
                  <a:prstClr val="black"/>
                </a:solidFill>
              </a:rPr>
              <a:t>-like cohort systems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044" y="1765524"/>
            <a:ext cx="2505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Offloading systems (active disk, Hydra etc.)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4265" y="1387995"/>
            <a:ext cx="1991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CPU+GPU systems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4715" y="958504"/>
            <a:ext cx="1510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err="1" smtClean="0">
                <a:solidFill>
                  <a:prstClr val="black"/>
                </a:solidFill>
              </a:rPr>
              <a:t>mPlatform</a:t>
            </a:r>
            <a:r>
              <a:rPr lang="en-US" sz="1600" dirty="0" smtClean="0">
                <a:solidFill>
                  <a:prstClr val="black"/>
                </a:solidFill>
              </a:rPr>
              <a:t> etc.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156" y="2437095"/>
            <a:ext cx="3202837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2101" y="1214373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Georgia" pitchFamily="18" charset="0"/>
              </a:rPr>
              <a:t>Reflex</a:t>
            </a:r>
            <a:r>
              <a:rPr lang="en-US" sz="4400" dirty="0" smtClean="0"/>
              <a:t>: </a:t>
            </a:r>
            <a:r>
              <a:rPr lang="en-US" sz="3600" u="sng" dirty="0" smtClean="0"/>
              <a:t>Transparent programming </a:t>
            </a:r>
            <a:r>
              <a:rPr lang="en-US" sz="3600" dirty="0" smtClean="0"/>
              <a:t>of heterogeneous mobile systems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50774" y="5861391"/>
            <a:ext cx="293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http://reflex.recg.rice.edu/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133" y="6210795"/>
            <a:ext cx="815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Inspired by the heterogeneous distributed nervous 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transparency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2868" y="2103148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prstClr val="black"/>
                </a:solidFill>
                <a:latin typeface="Georgia" pitchFamily="18" charset="0"/>
              </a:rPr>
              <a:t>Reflex</a:t>
            </a:r>
            <a:endParaRPr lang="en-US" sz="1400" b="1" i="1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1028701" y="2935103"/>
            <a:ext cx="7024253" cy="425450"/>
          </a:xfrm>
          <a:prstGeom prst="leftRightArrow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085" y="2387166"/>
            <a:ext cx="1140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Single ISA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6377" y="2381557"/>
            <a:ext cx="190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 smtClean="0">
                <a:solidFill>
                  <a:prstClr val="black"/>
                </a:solidFill>
              </a:rPr>
              <a:t>Turducken</a:t>
            </a:r>
            <a:r>
              <a:rPr lang="en-US" sz="1600" dirty="0" smtClean="0">
                <a:solidFill>
                  <a:prstClr val="black"/>
                </a:solidFill>
              </a:rPr>
              <a:t>-like cohort systems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7044" y="1765524"/>
            <a:ext cx="2505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Offloading systems (active disk, Hydra etc.)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228" y="1884939"/>
            <a:ext cx="15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Virtual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34265" y="1387995"/>
            <a:ext cx="1991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CPU+GPU systems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43934" y="3683367"/>
            <a:ext cx="2464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prstClr val="black"/>
                </a:solidFill>
              </a:rPr>
              <a:t>Complete transparency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25757" y="3756103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prstClr val="black"/>
                </a:solidFill>
              </a:rPr>
              <a:t>No transparency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405745"/>
            <a:ext cx="8229600" cy="1720418"/>
          </a:xfrm>
        </p:spPr>
        <p:txBody>
          <a:bodyPr>
            <a:normAutofit/>
          </a:bodyPr>
          <a:lstStyle/>
          <a:p>
            <a:r>
              <a:rPr lang="en-US" dirty="0" smtClean="0"/>
              <a:t>Ease of programming</a:t>
            </a:r>
          </a:p>
          <a:p>
            <a:r>
              <a:rPr lang="en-US" dirty="0" smtClean="0"/>
              <a:t>Execution efficiency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74715" y="958504"/>
            <a:ext cx="1510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err="1" smtClean="0">
                <a:solidFill>
                  <a:prstClr val="black"/>
                </a:solidFill>
              </a:rPr>
              <a:t>mPlatform</a:t>
            </a:r>
            <a:r>
              <a:rPr lang="en-US" sz="1600" dirty="0" smtClean="0">
                <a:solidFill>
                  <a:prstClr val="black"/>
                </a:solidFill>
              </a:rPr>
              <a:t> etc.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 weight virtualization of sensor data acquisition, timer, and memory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Distributed runtime for transparent message passing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460666" y="1983179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10645" y="2384961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9460" y="1684312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19356" y="2786739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9359" y="3962401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1" idx="3"/>
            <a:endCxn id="23" idx="1"/>
          </p:cNvCxnSpPr>
          <p:nvPr/>
        </p:nvCxnSpPr>
        <p:spPr>
          <a:xfrm>
            <a:off x="3158836" y="2256312"/>
            <a:ext cx="1351809" cy="40178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4" idx="1"/>
          </p:cNvCxnSpPr>
          <p:nvPr/>
        </p:nvCxnSpPr>
        <p:spPr>
          <a:xfrm flipV="1">
            <a:off x="6208815" y="1957445"/>
            <a:ext cx="700645" cy="70064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3" idx="3"/>
            <a:endCxn id="25" idx="1"/>
          </p:cNvCxnSpPr>
          <p:nvPr/>
        </p:nvCxnSpPr>
        <p:spPr>
          <a:xfrm>
            <a:off x="6208815" y="2658094"/>
            <a:ext cx="710541" cy="4017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3" idx="3"/>
            <a:endCxn id="26" idx="1"/>
          </p:cNvCxnSpPr>
          <p:nvPr/>
        </p:nvCxnSpPr>
        <p:spPr>
          <a:xfrm>
            <a:off x="6208815" y="2658094"/>
            <a:ext cx="710544" cy="157744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Automatic code partition through a collaboration between runtime and compiler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460666" y="1983179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10645" y="2384961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9460" y="1684312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19356" y="2786739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9359" y="3962401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1" idx="3"/>
            <a:endCxn id="23" idx="1"/>
          </p:cNvCxnSpPr>
          <p:nvPr/>
        </p:nvCxnSpPr>
        <p:spPr>
          <a:xfrm>
            <a:off x="3158836" y="2256312"/>
            <a:ext cx="1351809" cy="40178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4" idx="1"/>
          </p:cNvCxnSpPr>
          <p:nvPr/>
        </p:nvCxnSpPr>
        <p:spPr>
          <a:xfrm flipV="1">
            <a:off x="6208815" y="1957445"/>
            <a:ext cx="700645" cy="70064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3" idx="3"/>
            <a:endCxn id="25" idx="1"/>
          </p:cNvCxnSpPr>
          <p:nvPr/>
        </p:nvCxnSpPr>
        <p:spPr>
          <a:xfrm>
            <a:off x="6208815" y="2658094"/>
            <a:ext cx="710541" cy="4017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3" idx="3"/>
            <a:endCxn id="26" idx="1"/>
          </p:cNvCxnSpPr>
          <p:nvPr/>
        </p:nvCxnSpPr>
        <p:spPr>
          <a:xfrm>
            <a:off x="6208815" y="2658094"/>
            <a:ext cx="710544" cy="157744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33798" y="1104406"/>
            <a:ext cx="1246909" cy="985652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60027" y="2111828"/>
            <a:ext cx="1246909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5612" y="1575454"/>
            <a:ext cx="775853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V="1">
            <a:off x="7107384" y="2677880"/>
            <a:ext cx="775853" cy="36576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83634" y="3841663"/>
            <a:ext cx="775853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Identify a small </a:t>
            </a:r>
            <a:r>
              <a:rPr lang="en-US" dirty="0" smtClean="0"/>
              <a:t>coherent memory segment 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 smtClean="0"/>
              <a:t>by message passing through the runtime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460666" y="1983179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10645" y="2384961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9460" y="1684312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19356" y="2786739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9359" y="3962401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1" idx="3"/>
            <a:endCxn id="23" idx="1"/>
          </p:cNvCxnSpPr>
          <p:nvPr/>
        </p:nvCxnSpPr>
        <p:spPr>
          <a:xfrm>
            <a:off x="3158836" y="2256312"/>
            <a:ext cx="1351809" cy="40178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4" idx="1"/>
          </p:cNvCxnSpPr>
          <p:nvPr/>
        </p:nvCxnSpPr>
        <p:spPr>
          <a:xfrm flipV="1">
            <a:off x="6208815" y="1957445"/>
            <a:ext cx="700645" cy="70064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3" idx="3"/>
            <a:endCxn id="25" idx="1"/>
          </p:cNvCxnSpPr>
          <p:nvPr/>
        </p:nvCxnSpPr>
        <p:spPr>
          <a:xfrm>
            <a:off x="6208815" y="2658094"/>
            <a:ext cx="710541" cy="4017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3" idx="3"/>
            <a:endCxn id="26" idx="1"/>
          </p:cNvCxnSpPr>
          <p:nvPr/>
        </p:nvCxnSpPr>
        <p:spPr>
          <a:xfrm>
            <a:off x="6208815" y="2658094"/>
            <a:ext cx="710544" cy="157744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33798" y="1104406"/>
            <a:ext cx="1246909" cy="985652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60027" y="2111828"/>
            <a:ext cx="1246909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5612" y="1575454"/>
            <a:ext cx="775853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V="1">
            <a:off x="7107384" y="2677880"/>
            <a:ext cx="775853" cy="36576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83634" y="3841663"/>
            <a:ext cx="775853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7" name="Flowchart: Multidocument 36"/>
          <p:cNvSpPr/>
          <p:nvPr/>
        </p:nvSpPr>
        <p:spPr>
          <a:xfrm>
            <a:off x="4857005" y="866900"/>
            <a:ext cx="1235033" cy="534389"/>
          </a:xfrm>
          <a:prstGeom prst="flowChartMultidocumen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8" name="Elbow Connector 37"/>
          <p:cNvCxnSpPr>
            <a:stCxn id="30" idx="3"/>
            <a:endCxn id="37" idx="1"/>
          </p:cNvCxnSpPr>
          <p:nvPr/>
        </p:nvCxnSpPr>
        <p:spPr>
          <a:xfrm flipV="1">
            <a:off x="2980707" y="1134095"/>
            <a:ext cx="1876298" cy="463137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3" idx="0"/>
            <a:endCxn id="37" idx="3"/>
          </p:cNvCxnSpPr>
          <p:nvPr/>
        </p:nvCxnSpPr>
        <p:spPr>
          <a:xfrm rot="16200000" flipV="1">
            <a:off x="6562110" y="664024"/>
            <a:ext cx="441359" cy="1381501"/>
          </a:xfrm>
          <a:prstGeom prst="bentConnector2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1" idx="0"/>
            <a:endCxn id="37" idx="2"/>
          </p:cNvCxnSpPr>
          <p:nvPr/>
        </p:nvCxnSpPr>
        <p:spPr>
          <a:xfrm rot="5400000" flipH="1" flipV="1">
            <a:off x="5020673" y="1743861"/>
            <a:ext cx="730777" cy="5159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/>
          </a:bodyPr>
          <a:lstStyle/>
          <a:p>
            <a:r>
              <a:rPr lang="en-US" dirty="0" smtClean="0"/>
              <a:t>Type safety for dynamic process migration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460666" y="1983179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10645" y="2384961"/>
            <a:ext cx="169817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9460" y="1684312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19356" y="2786739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9359" y="3962401"/>
            <a:ext cx="1142010" cy="54626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Reflex runtime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1" idx="3"/>
            <a:endCxn id="23" idx="1"/>
          </p:cNvCxnSpPr>
          <p:nvPr/>
        </p:nvCxnSpPr>
        <p:spPr>
          <a:xfrm>
            <a:off x="3158836" y="2256312"/>
            <a:ext cx="1351809" cy="40178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4" idx="1"/>
          </p:cNvCxnSpPr>
          <p:nvPr/>
        </p:nvCxnSpPr>
        <p:spPr>
          <a:xfrm flipV="1">
            <a:off x="6208815" y="1957445"/>
            <a:ext cx="700645" cy="70064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3" idx="3"/>
            <a:endCxn id="25" idx="1"/>
          </p:cNvCxnSpPr>
          <p:nvPr/>
        </p:nvCxnSpPr>
        <p:spPr>
          <a:xfrm>
            <a:off x="6208815" y="2658094"/>
            <a:ext cx="710541" cy="4017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3" idx="3"/>
            <a:endCxn id="26" idx="1"/>
          </p:cNvCxnSpPr>
          <p:nvPr/>
        </p:nvCxnSpPr>
        <p:spPr>
          <a:xfrm>
            <a:off x="6208815" y="2658094"/>
            <a:ext cx="710544" cy="157744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33798" y="1104406"/>
            <a:ext cx="1246909" cy="985652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60027" y="2111828"/>
            <a:ext cx="1246909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5612" y="1575454"/>
            <a:ext cx="775853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V="1">
            <a:off x="7107384" y="2677880"/>
            <a:ext cx="775853" cy="36576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83634" y="3841663"/>
            <a:ext cx="775853" cy="36813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7" name="Flowchart: Multidocument 36"/>
          <p:cNvSpPr/>
          <p:nvPr/>
        </p:nvSpPr>
        <p:spPr>
          <a:xfrm>
            <a:off x="4857005" y="866900"/>
            <a:ext cx="1235033" cy="534389"/>
          </a:xfrm>
          <a:prstGeom prst="flowChartMultidocumen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8" name="Elbow Connector 37"/>
          <p:cNvCxnSpPr>
            <a:stCxn id="30" idx="3"/>
            <a:endCxn id="37" idx="1"/>
          </p:cNvCxnSpPr>
          <p:nvPr/>
        </p:nvCxnSpPr>
        <p:spPr>
          <a:xfrm flipV="1">
            <a:off x="2980707" y="1134095"/>
            <a:ext cx="1876298" cy="463137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3" idx="0"/>
            <a:endCxn id="37" idx="3"/>
          </p:cNvCxnSpPr>
          <p:nvPr/>
        </p:nvCxnSpPr>
        <p:spPr>
          <a:xfrm rot="16200000" flipV="1">
            <a:off x="6562110" y="664024"/>
            <a:ext cx="441359" cy="1381501"/>
          </a:xfrm>
          <a:prstGeom prst="bentConnector2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1" idx="0"/>
            <a:endCxn id="37" idx="2"/>
          </p:cNvCxnSpPr>
          <p:nvPr/>
        </p:nvCxnSpPr>
        <p:spPr>
          <a:xfrm rot="5400000" flipH="1" flipV="1">
            <a:off x="5020673" y="1743861"/>
            <a:ext cx="730777" cy="5159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Georgia" pitchFamily="18" charset="0"/>
              </a:rPr>
              <a:t>Reflex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dirty="0" smtClean="0"/>
              <a:t>Prototype (board integration)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accelerometer (TI MSP430)</a:t>
            </a:r>
          </a:p>
          <a:p>
            <a:r>
              <a:rPr lang="en-US" dirty="0" smtClean="0"/>
              <a:t>Wired sensor through UART port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 descr="C:\Documents and Settings\Felix Lin\My Documents\reflex-n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4"/>
            <a:ext cx="4864220" cy="2971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600200" y="3352804"/>
            <a:ext cx="9144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93507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Rice Orbit Sensor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943600" y="3276604"/>
            <a:ext cx="14478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400" y="2667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Nokia N810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733800" y="4419604"/>
            <a:ext cx="2590800" cy="1828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7000" y="609600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Serial connection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smartphone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76999" y="2671948"/>
            <a:ext cx="2103120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detection with N810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99667" y="3738465"/>
            <a:ext cx="1902618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4689774"/>
            <a:ext cx="6781800" cy="794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323078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Average Power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5600" y="3200499"/>
            <a:ext cx="990600" cy="1447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5600" y="278477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100mW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89511" y="416804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20mW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34000" y="4537374"/>
            <a:ext cx="990600" cy="122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7438" y="4743888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Legacy</a:t>
            </a:r>
            <a:endParaRPr lang="en-US" sz="2000" b="1" i="1" dirty="0"/>
          </a:p>
        </p:txBody>
      </p:sp>
      <p:sp>
        <p:nvSpPr>
          <p:cNvPr id="28" name="Rectangle 27"/>
          <p:cNvSpPr/>
          <p:nvPr/>
        </p:nvSpPr>
        <p:spPr>
          <a:xfrm>
            <a:off x="5374443" y="4746864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Georgia" pitchFamily="18" charset="0"/>
              </a:rPr>
              <a:t>Reflex</a:t>
            </a:r>
            <a:endParaRPr lang="en-US" sz="2000" b="1" i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0074" y="5891646"/>
            <a:ext cx="40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secret: we do not fall very often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Coded as part of Smartphone program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10991" y="889127"/>
            <a:ext cx="7281747" cy="533354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class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SenseletFall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: public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SenseletBase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{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public: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SenseletFall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() { _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avg_energy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= 0; };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void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OnCreate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() {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RegisterSensorData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(ACCEL, 50); };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void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OnData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(uint8_t *readings, uint16_t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len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) {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uint16_t energy = readings[0]*readings[0] + \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                  readings[1]*readings[1] + \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                  readings[2]*readings[2];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//do a simple low-pass filtering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_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avg_energy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= _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avg_energy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/ 2 + energy / 2;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// detect fall accident with the filtered energy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if (_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avg_energy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&gt; THRESHOLD) {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theMainBody.FallAlert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();  //RMI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  }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}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void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OnDestroy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() {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UnRegisterSensorData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(ACCEL); };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SimSun" pitchFamily="2" charset="-122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private: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  uint16_t _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avg_energy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;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SimSun" pitchFamily="2" charset="-122"/>
                <a:cs typeface="Arial" pitchFamily="34" charset="0"/>
              </a:rPr>
              <a:t>};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accelerometer is power-hungry!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5818" y="4668492"/>
            <a:ext cx="685800" cy="18288"/>
          </a:xfrm>
          <a:prstGeom prst="rect">
            <a:avLst/>
          </a:prstGeom>
          <a:solidFill>
            <a:srgbClr val="FF0000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5131" y="3206664"/>
            <a:ext cx="685800" cy="1480116"/>
          </a:xfrm>
          <a:prstGeom prst="rect">
            <a:avLst/>
          </a:prstGeom>
          <a:solidFill>
            <a:srgbClr val="FF0000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818" y="42991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2mW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8254" y="256061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90mW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1253" y="468678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62331" y="4622772"/>
            <a:ext cx="685800" cy="64008"/>
          </a:xfrm>
          <a:prstGeom prst="rect">
            <a:avLst/>
          </a:prstGeom>
          <a:solidFill>
            <a:srgbClr val="15B808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6131" y="41650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7mW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01429" y="6021659"/>
            <a:ext cx="2326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Nokia N900</a:t>
            </a:r>
            <a:endParaRPr lang="en-US" sz="32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62138" y="1651746"/>
            <a:ext cx="685800" cy="3043843"/>
          </a:xfrm>
          <a:prstGeom prst="rect">
            <a:avLst/>
          </a:prstGeom>
          <a:solidFill>
            <a:srgbClr val="C00000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4918" y="127450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200mW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9296" y="4815016"/>
            <a:ext cx="12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Standby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90717" y="4815016"/>
            <a:ext cx="16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4555" y="4815016"/>
            <a:ext cx="9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84023" y="4815016"/>
            <a:ext cx="308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&amp; simple calculation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Energy-proportional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5631873"/>
            <a:ext cx="8853055" cy="748145"/>
          </a:xfrm>
        </p:spPr>
        <p:txBody>
          <a:bodyPr>
            <a:noAutofit/>
          </a:bodyPr>
          <a:lstStyle/>
          <a:p>
            <a:r>
              <a:rPr lang="en-US" sz="4400" dirty="0" smtClean="0"/>
              <a:t>Energy consumption = a × Work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80655" y="5226628"/>
            <a:ext cx="696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per unit time, e.g. CPU utilization and bandwidth utilization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72836" y="924791"/>
          <a:ext cx="7200900" cy="4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Cruel reality: </a:t>
            </a:r>
            <a:r>
              <a:rPr lang="en-US" dirty="0" err="1" smtClean="0"/>
              <a:t>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5631873"/>
            <a:ext cx="8853055" cy="748145"/>
          </a:xfrm>
        </p:spPr>
        <p:txBody>
          <a:bodyPr>
            <a:noAutofit/>
          </a:bodyPr>
          <a:lstStyle/>
          <a:p>
            <a:r>
              <a:rPr lang="en-US" sz="4400" dirty="0" smtClean="0"/>
              <a:t>Energy = f (Work) +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80655" y="5226628"/>
            <a:ext cx="696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per unit time, e.g. CPU utilization and bandwidth utilization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72836" y="924791"/>
          <a:ext cx="7200900" cy="4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Cruel reality: </a:t>
            </a:r>
            <a:r>
              <a:rPr lang="en-US" dirty="0" err="1" smtClean="0"/>
              <a:t>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5631873"/>
            <a:ext cx="8853055" cy="748145"/>
          </a:xfrm>
        </p:spPr>
        <p:txBody>
          <a:bodyPr>
            <a:noAutofit/>
          </a:bodyPr>
          <a:lstStyle/>
          <a:p>
            <a:r>
              <a:rPr lang="en-US" sz="4400" dirty="0" smtClean="0"/>
              <a:t>Energy = f (Work) +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80655" y="5226628"/>
            <a:ext cx="696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per unit time, e.g. CPU utilization and bandwidth utilization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72836" y="924791"/>
          <a:ext cx="7200900" cy="4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code partition</a:t>
            </a:r>
          </a:p>
          <a:p>
            <a:endParaRPr lang="en-US" dirty="0" smtClean="0"/>
          </a:p>
          <a:p>
            <a:r>
              <a:rPr lang="en-US" dirty="0" smtClean="0"/>
              <a:t>Global variables/memory to a small coherent shared memory</a:t>
            </a:r>
          </a:p>
          <a:p>
            <a:endParaRPr lang="en-US" dirty="0" smtClean="0"/>
          </a:p>
          <a:p>
            <a:r>
              <a:rPr lang="en-US" dirty="0" smtClean="0"/>
              <a:t>Message passing to maintain the coherency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D442-50D7-426C-8D6D-2B0DCD61A1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4000" b="40630"/>
          <a:stretch>
            <a:fillRect/>
          </a:stretch>
        </p:blipFill>
        <p:spPr bwMode="auto">
          <a:xfrm>
            <a:off x="0" y="0"/>
            <a:ext cx="9144000" cy="40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833" y="3994911"/>
            <a:ext cx="1318197" cy="23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-133350" y="2869140"/>
            <a:ext cx="3505200" cy="3706755"/>
            <a:chOff x="550965" y="978452"/>
            <a:chExt cx="5333594" cy="5474043"/>
          </a:xfrm>
        </p:grpSpPr>
        <p:sp>
          <p:nvSpPr>
            <p:cNvPr id="8" name="Arc 7"/>
            <p:cNvSpPr/>
            <p:nvPr/>
          </p:nvSpPr>
          <p:spPr>
            <a:xfrm rot="18959470">
              <a:off x="1093734" y="1484199"/>
              <a:ext cx="4171736" cy="4134639"/>
            </a:xfrm>
            <a:prstGeom prst="arc">
              <a:avLst>
                <a:gd name="adj1" fmla="val 16122503"/>
                <a:gd name="adj2" fmla="val 2157044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18959470">
              <a:off x="550965" y="978452"/>
              <a:ext cx="5333594" cy="5474043"/>
            </a:xfrm>
            <a:prstGeom prst="arc">
              <a:avLst>
                <a:gd name="adj1" fmla="val 16122503"/>
                <a:gd name="adj2" fmla="val 2157044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8959470">
              <a:off x="1509054" y="1986785"/>
              <a:ext cx="3498437" cy="3492094"/>
            </a:xfrm>
            <a:prstGeom prst="arc">
              <a:avLst>
                <a:gd name="adj1" fmla="val 16122503"/>
                <a:gd name="adj2" fmla="val 2157044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870" name="Picture 6" descr="C:\Users\lzhong\Desktop\google_trans.png"/>
          <p:cNvPicPr>
            <a:picLocks noChangeAspect="1" noChangeArrowheads="1"/>
          </p:cNvPicPr>
          <p:nvPr/>
        </p:nvPicPr>
        <p:blipFill>
          <a:blip r:embed="rId4" cstate="print"/>
          <a:srcRect l="15509" t="28704" r="14352"/>
          <a:stretch>
            <a:fillRect/>
          </a:stretch>
        </p:blipFill>
        <p:spPr bwMode="auto">
          <a:xfrm>
            <a:off x="771525" y="895350"/>
            <a:ext cx="1924050" cy="1466850"/>
          </a:xfrm>
          <a:prstGeom prst="rect">
            <a:avLst/>
          </a:prstGeom>
          <a:noFill/>
        </p:spPr>
      </p:pic>
      <p:pic>
        <p:nvPicPr>
          <p:cNvPr id="36873" name="Picture 9" descr="C:\Users\lzhong\Desktop\Microsoft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038" y="192549"/>
            <a:ext cx="1963737" cy="466263"/>
          </a:xfrm>
          <a:prstGeom prst="rect">
            <a:avLst/>
          </a:prstGeom>
          <a:noFill/>
        </p:spPr>
      </p:pic>
      <p:pic>
        <p:nvPicPr>
          <p:cNvPr id="36875" name="Picture 11" descr="C:\Users\lzhong\Desktop\AWS_LOGO_CMY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7188" y="803275"/>
            <a:ext cx="2743200" cy="1000542"/>
          </a:xfrm>
          <a:prstGeom prst="rect">
            <a:avLst/>
          </a:prstGeom>
          <a:noFill/>
        </p:spPr>
      </p:pic>
      <p:pic>
        <p:nvPicPr>
          <p:cNvPr id="36877" name="Picture 13" descr="C:\Users\lzhong\Desktop\Yahoo_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5350" y="-152401"/>
            <a:ext cx="2247900" cy="1685925"/>
          </a:xfrm>
          <a:prstGeom prst="rect">
            <a:avLst/>
          </a:prstGeom>
          <a:noFill/>
        </p:spPr>
      </p:pic>
      <p:pic>
        <p:nvPicPr>
          <p:cNvPr id="36881" name="Picture 17" descr="C:\Users\lzhong\Desktop\zoho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1725" y="1157288"/>
            <a:ext cx="1828800" cy="663171"/>
          </a:xfrm>
          <a:prstGeom prst="rect">
            <a:avLst/>
          </a:prstGeom>
          <a:noFill/>
        </p:spPr>
      </p:pic>
      <p:grpSp>
        <p:nvGrpSpPr>
          <p:cNvPr id="3" name="Group 29"/>
          <p:cNvGrpSpPr/>
          <p:nvPr/>
        </p:nvGrpSpPr>
        <p:grpSpPr>
          <a:xfrm>
            <a:off x="7105651" y="504824"/>
            <a:ext cx="1647824" cy="457200"/>
            <a:chOff x="5267326" y="2085974"/>
            <a:chExt cx="1647824" cy="457200"/>
          </a:xfrm>
        </p:grpSpPr>
        <p:pic>
          <p:nvPicPr>
            <p:cNvPr id="36884" name="Picture 20" descr="C:\Users\lzhong\Desktop\rackspace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7326" y="2085974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5610225" y="2133600"/>
              <a:ext cx="1304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rackspace</a:t>
              </a:r>
              <a:endParaRPr lang="en-US" b="1" i="1" dirty="0"/>
            </a:p>
          </p:txBody>
        </p:sp>
      </p:grpSp>
      <p:pic>
        <p:nvPicPr>
          <p:cNvPr id="36885" name="Picture 21" descr="C:\Users\lzhong\Desktop\ibm-logo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93" b="27459"/>
          <a:stretch>
            <a:fillRect/>
          </a:stretch>
        </p:blipFill>
        <p:spPr bwMode="auto">
          <a:xfrm>
            <a:off x="438150" y="209550"/>
            <a:ext cx="1371600" cy="621986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940"/>
          <a:stretch>
            <a:fillRect/>
          </a:stretch>
        </p:blipFill>
        <p:spPr bwMode="auto">
          <a:xfrm>
            <a:off x="6428511" y="2638650"/>
            <a:ext cx="1421078" cy="189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5359" y="3166906"/>
            <a:ext cx="163336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0169" y="3313217"/>
            <a:ext cx="1222121" cy="122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Heterogeneous multiprocessor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4511" y="2484354"/>
            <a:ext cx="2103120" cy="9144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315689" y="273025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2513589" y="4069763"/>
            <a:ext cx="685800" cy="6858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>
          <a:xfrm rot="5400000" flipH="1" flipV="1">
            <a:off x="2416134" y="3627806"/>
            <a:ext cx="882312" cy="160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  <a:endCxn id="7" idx="3"/>
          </p:cNvCxnSpPr>
          <p:nvPr/>
        </p:nvCxnSpPr>
        <p:spPr>
          <a:xfrm rot="10800000" flipV="1">
            <a:off x="3400495" y="2941553"/>
            <a:ext cx="514016" cy="1729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9291" y="5830432"/>
            <a:ext cx="491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Turducken</a:t>
            </a:r>
            <a:r>
              <a:rPr lang="en-US" sz="2000" dirty="0" smtClean="0"/>
              <a:t>-like systems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Heterogeneous body-area network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602" y="4373136"/>
            <a:ext cx="471325" cy="5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975" y="4373136"/>
            <a:ext cx="471325" cy="5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8728" y="1334019"/>
            <a:ext cx="1318197" cy="23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6930737" y="5394614"/>
            <a:ext cx="685800" cy="6858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0"/>
            <a:endCxn id="9" idx="2"/>
          </p:cNvCxnSpPr>
          <p:nvPr/>
        </p:nvCxnSpPr>
        <p:spPr>
          <a:xfrm rot="5400000" flipH="1" flipV="1">
            <a:off x="7052184" y="5173161"/>
            <a:ext cx="442906" cy="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251364" y="5394614"/>
            <a:ext cx="685800" cy="6858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0"/>
            <a:endCxn id="8" idx="2"/>
          </p:cNvCxnSpPr>
          <p:nvPr/>
        </p:nvCxnSpPr>
        <p:spPr>
          <a:xfrm rot="5400000" flipH="1" flipV="1">
            <a:off x="2372811" y="5173161"/>
            <a:ext cx="442906" cy="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 l="7112" t="37580" r="5948" b="37101"/>
          <a:stretch>
            <a:fillRect/>
          </a:stretch>
        </p:blipFill>
        <p:spPr bwMode="auto">
          <a:xfrm>
            <a:off x="3716987" y="3946377"/>
            <a:ext cx="2149434" cy="54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Smartphone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to programming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disparity</a:t>
            </a:r>
          </a:p>
          <a:p>
            <a:pPr lvl="1"/>
            <a:r>
              <a:rPr lang="en-US" dirty="0" smtClean="0"/>
              <a:t>ISA disparity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to programming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limitation on “small” processors</a:t>
            </a:r>
          </a:p>
          <a:p>
            <a:pPr lvl="1"/>
            <a:r>
              <a:rPr lang="en-US" dirty="0" smtClean="0"/>
              <a:t>Virtual machine and coherent memory difficult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to programming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142016"/>
            <a:ext cx="8229600" cy="9841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Separation of hardware vendors, application developers, and users</a:t>
            </a:r>
          </a:p>
          <a:p>
            <a:pPr lvl="1"/>
            <a:r>
              <a:rPr lang="en-US" dirty="0" smtClean="0"/>
              <a:t>Developer blind of external computing resources and runtime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44E4B-567C-4226-8123-A6BB2456BE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5760" y="2980696"/>
            <a:ext cx="2035025" cy="940561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 processor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35190" y="2112718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935190" y="3223061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935190" y="4357155"/>
            <a:ext cx="1084806" cy="45720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µ-controller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1805" y="1636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14205" y="1789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6605" y="19416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19005" y="20940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405" y="22464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123805" y="23988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276205" y="2551216"/>
            <a:ext cx="2035025" cy="1522020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Cloud processor</a:t>
            </a:r>
            <a:endParaRPr lang="en-US" sz="2800" b="1" dirty="0"/>
          </a:p>
        </p:txBody>
      </p:sp>
      <p:sp>
        <p:nvSpPr>
          <p:cNvPr id="15" name="Lightning Bolt 14"/>
          <p:cNvSpPr/>
          <p:nvPr/>
        </p:nvSpPr>
        <p:spPr>
          <a:xfrm>
            <a:off x="3408216" y="3111334"/>
            <a:ext cx="819397" cy="391885"/>
          </a:xfrm>
          <a:prstGeom prst="lightningBolt">
            <a:avLst/>
          </a:prstGeom>
          <a:solidFill>
            <a:schemeClr val="bg1"/>
          </a:solidFill>
          <a:ln w="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4" idx="3"/>
            <a:endCxn id="5" idx="1"/>
          </p:cNvCxnSpPr>
          <p:nvPr/>
        </p:nvCxnSpPr>
        <p:spPr>
          <a:xfrm flipV="1">
            <a:off x="6400785" y="2341318"/>
            <a:ext cx="534405" cy="11096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6"/>
          <p:cNvCxnSpPr>
            <a:stCxn id="4" idx="3"/>
            <a:endCxn id="6" idx="1"/>
          </p:cNvCxnSpPr>
          <p:nvPr/>
        </p:nvCxnSpPr>
        <p:spPr>
          <a:xfrm>
            <a:off x="6400785" y="3450977"/>
            <a:ext cx="534405" cy="6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6"/>
          <p:cNvCxnSpPr>
            <a:stCxn id="4" idx="3"/>
            <a:endCxn id="7" idx="1"/>
          </p:cNvCxnSpPr>
          <p:nvPr/>
        </p:nvCxnSpPr>
        <p:spPr>
          <a:xfrm>
            <a:off x="6400785" y="3450977"/>
            <a:ext cx="534405" cy="11347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0"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8841</TotalTime>
  <Words>826</Words>
  <Application>Microsoft Office PowerPoint</Application>
  <PresentationFormat>On-screen Show (4:3)</PresentationFormat>
  <Paragraphs>288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Smartphones as distributed system with extreme heterogeneity </vt:lpstr>
      <vt:lpstr>Today’s smartphone</vt:lpstr>
      <vt:lpstr>Slide 3</vt:lpstr>
      <vt:lpstr>Heterogeneous multiprocessor</vt:lpstr>
      <vt:lpstr>Heterogeneous body-area network</vt:lpstr>
      <vt:lpstr>Smartphone 2020</vt:lpstr>
      <vt:lpstr>Challenges to programming</vt:lpstr>
      <vt:lpstr>Challenges to programming</vt:lpstr>
      <vt:lpstr>Challenges to programming</vt:lpstr>
      <vt:lpstr>Challenges to programming</vt:lpstr>
      <vt:lpstr>Existing solutions</vt:lpstr>
      <vt:lpstr>Slide 12</vt:lpstr>
      <vt:lpstr>Enough transparency</vt:lpstr>
      <vt:lpstr>Key ideas</vt:lpstr>
      <vt:lpstr>Key ideas</vt:lpstr>
      <vt:lpstr>Key ideas</vt:lpstr>
      <vt:lpstr>Key ideas</vt:lpstr>
      <vt:lpstr>Key ideas</vt:lpstr>
      <vt:lpstr>Reflex Prototype (board integration)</vt:lpstr>
      <vt:lpstr>Fall detection with N810</vt:lpstr>
      <vt:lpstr>Coded as part of Smartphone program</vt:lpstr>
      <vt:lpstr>Slide 22</vt:lpstr>
      <vt:lpstr>Even accelerometer is power-hungry!</vt:lpstr>
      <vt:lpstr>Energy-proportional computing</vt:lpstr>
      <vt:lpstr>Cruel reality: disproportionality</vt:lpstr>
      <vt:lpstr>Cruel reality: disproportionality</vt:lpstr>
      <vt:lpstr>Ongoing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Power Management of Active 802.11 Interfaces</dc:title>
  <dc:creator>Lin Zhong</dc:creator>
  <cp:lastModifiedBy>Lin Zhong</cp:lastModifiedBy>
  <cp:revision>1885</cp:revision>
  <dcterms:created xsi:type="dcterms:W3CDTF">2008-01-13T21:58:52Z</dcterms:created>
  <dcterms:modified xsi:type="dcterms:W3CDTF">2010-06-02T07:30:53Z</dcterms:modified>
</cp:coreProperties>
</file>